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1" r:id="rId22"/>
    <p:sldId id="280" r:id="rId23"/>
    <p:sldId id="282" r:id="rId2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7DB98-AA4A-4EB5-AC89-29183A43272D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13541-809D-4275-93ED-A6BDEEFF2C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837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74311-3D3C-4640-BB4F-518034E27E2B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20B367-EC08-4859-8D9B-DCA3554570B2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1E01A7-1B34-460E-974E-8CA8CCA71FE3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B1A602-622A-43E5-B71E-FA9547084257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55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340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637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211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637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8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288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15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07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7725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452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1BEDD-DF52-43ED-A9FF-42C5F54DAFC9}" type="datetimeFigureOut">
              <a:rPr lang="zh-CN" altLang="en-US" smtClean="0"/>
              <a:t>2017/3/15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8EE72-2EE0-431C-ADAD-FA4B81DBF4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657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5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 descr="图片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771" name="Picture 3" descr="003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844675"/>
            <a:ext cx="1120775" cy="101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772" name="Picture 4" descr="002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73238"/>
            <a:ext cx="982663" cy="92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0773" name="WordArt 5"/>
          <p:cNvSpPr>
            <a:spLocks noChangeArrowheads="1" noChangeShapeType="1" noTextEdit="1"/>
          </p:cNvSpPr>
          <p:nvPr/>
        </p:nvSpPr>
        <p:spPr bwMode="auto">
          <a:xfrm>
            <a:off x="2484438" y="1628775"/>
            <a:ext cx="3671887" cy="29527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平面直角坐标系 （</a:t>
            </a:r>
            <a:r>
              <a:rPr lang="en-US" altLang="zh-C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1</a:t>
            </a:r>
            <a:r>
              <a:rPr lang="zh-CN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）</a:t>
            </a:r>
          </a:p>
        </p:txBody>
      </p:sp>
      <p:sp>
        <p:nvSpPr>
          <p:cNvPr id="160774" name="WordArt 6"/>
          <p:cNvSpPr>
            <a:spLocks noChangeArrowheads="1" noChangeShapeType="1" noTextEdit="1"/>
          </p:cNvSpPr>
          <p:nvPr/>
        </p:nvSpPr>
        <p:spPr bwMode="auto">
          <a:xfrm>
            <a:off x="250825" y="2924175"/>
            <a:ext cx="13716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人教版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1981200" y="4800600"/>
            <a:ext cx="4724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zh-CN" altLang="en-US" sz="3200" b="1" dirty="0" smtClean="0">
                <a:ea typeface="楷体_GB2312" pitchFamily="49" charset="-122"/>
              </a:rPr>
              <a:t>天洋学校：罗国燕</a:t>
            </a:r>
            <a:endParaRPr lang="en-US" altLang="zh-CN" sz="3200" b="1" dirty="0" smtClean="0">
              <a:ea typeface="楷体_GB2312" pitchFamily="49" charset="-122"/>
            </a:endParaRPr>
          </a:p>
          <a:p>
            <a:endParaRPr lang="zh-CN" altLang="en-US" sz="3200" b="1" dirty="0"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5899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810" name="Group 2"/>
          <p:cNvGrpSpPr>
            <a:grpSpLocks/>
          </p:cNvGrpSpPr>
          <p:nvPr/>
        </p:nvGrpSpPr>
        <p:grpSpPr bwMode="auto">
          <a:xfrm>
            <a:off x="3995738" y="0"/>
            <a:ext cx="647700" cy="6477000"/>
            <a:chOff x="2517" y="0"/>
            <a:chExt cx="408" cy="4080"/>
          </a:xfrm>
        </p:grpSpPr>
        <p:sp>
          <p:nvSpPr>
            <p:cNvPr id="119811" name="Line 3"/>
            <p:cNvSpPr>
              <a:spLocks noChangeShapeType="1"/>
            </p:cNvSpPr>
            <p:nvPr/>
          </p:nvSpPr>
          <p:spPr bwMode="auto">
            <a:xfrm flipV="1">
              <a:off x="2832" y="0"/>
              <a:ext cx="0" cy="40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19812" name="Group 4"/>
            <p:cNvGrpSpPr>
              <a:grpSpLocks/>
            </p:cNvGrpSpPr>
            <p:nvPr/>
          </p:nvGrpSpPr>
          <p:grpSpPr bwMode="auto">
            <a:xfrm>
              <a:off x="2835" y="391"/>
              <a:ext cx="90" cy="3357"/>
              <a:chOff x="3379" y="527"/>
              <a:chExt cx="136" cy="3357"/>
            </a:xfrm>
          </p:grpSpPr>
          <p:sp>
            <p:nvSpPr>
              <p:cNvPr id="119813" name="Line 5"/>
              <p:cNvSpPr>
                <a:spLocks noChangeShapeType="1"/>
              </p:cNvSpPr>
              <p:nvPr/>
            </p:nvSpPr>
            <p:spPr bwMode="auto">
              <a:xfrm flipV="1">
                <a:off x="3379" y="2115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14" name="Line 6"/>
              <p:cNvSpPr>
                <a:spLocks noChangeShapeType="1"/>
              </p:cNvSpPr>
              <p:nvPr/>
            </p:nvSpPr>
            <p:spPr bwMode="auto">
              <a:xfrm flipV="1">
                <a:off x="3379" y="754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15" name="Line 7"/>
              <p:cNvSpPr>
                <a:spLocks noChangeShapeType="1"/>
              </p:cNvSpPr>
              <p:nvPr/>
            </p:nvSpPr>
            <p:spPr bwMode="auto">
              <a:xfrm flipV="1">
                <a:off x="3379" y="935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16" name="Line 8"/>
              <p:cNvSpPr>
                <a:spLocks noChangeShapeType="1"/>
              </p:cNvSpPr>
              <p:nvPr/>
            </p:nvSpPr>
            <p:spPr bwMode="auto">
              <a:xfrm flipV="1">
                <a:off x="3379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17" name="Line 9"/>
              <p:cNvSpPr>
                <a:spLocks noChangeShapeType="1"/>
              </p:cNvSpPr>
              <p:nvPr/>
            </p:nvSpPr>
            <p:spPr bwMode="auto">
              <a:xfrm flipV="1">
                <a:off x="3379" y="1117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18" name="Line 10"/>
              <p:cNvSpPr>
                <a:spLocks noChangeShapeType="1"/>
              </p:cNvSpPr>
              <p:nvPr/>
            </p:nvSpPr>
            <p:spPr bwMode="auto">
              <a:xfrm flipV="1">
                <a:off x="3379" y="129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19" name="Line 11"/>
              <p:cNvSpPr>
                <a:spLocks noChangeShapeType="1"/>
              </p:cNvSpPr>
              <p:nvPr/>
            </p:nvSpPr>
            <p:spPr bwMode="auto">
              <a:xfrm flipV="1">
                <a:off x="3379" y="1480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20" name="Line 12"/>
              <p:cNvSpPr>
                <a:spLocks noChangeShapeType="1"/>
              </p:cNvSpPr>
              <p:nvPr/>
            </p:nvSpPr>
            <p:spPr bwMode="auto">
              <a:xfrm flipV="1">
                <a:off x="3379" y="1661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21" name="Line 13"/>
              <p:cNvSpPr>
                <a:spLocks noChangeShapeType="1"/>
              </p:cNvSpPr>
              <p:nvPr/>
            </p:nvSpPr>
            <p:spPr bwMode="auto">
              <a:xfrm flipV="1">
                <a:off x="3379" y="527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22" name="Line 14"/>
              <p:cNvSpPr>
                <a:spLocks noChangeShapeType="1"/>
              </p:cNvSpPr>
              <p:nvPr/>
            </p:nvSpPr>
            <p:spPr bwMode="auto">
              <a:xfrm flipV="1">
                <a:off x="3379" y="3884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23" name="Line 15"/>
              <p:cNvSpPr>
                <a:spLocks noChangeShapeType="1"/>
              </p:cNvSpPr>
              <p:nvPr/>
            </p:nvSpPr>
            <p:spPr bwMode="auto">
              <a:xfrm flipV="1">
                <a:off x="3379" y="2523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24" name="Line 16"/>
              <p:cNvSpPr>
                <a:spLocks noChangeShapeType="1"/>
              </p:cNvSpPr>
              <p:nvPr/>
            </p:nvSpPr>
            <p:spPr bwMode="auto">
              <a:xfrm flipV="1">
                <a:off x="3379" y="2704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25" name="Line 17"/>
              <p:cNvSpPr>
                <a:spLocks noChangeShapeType="1"/>
              </p:cNvSpPr>
              <p:nvPr/>
            </p:nvSpPr>
            <p:spPr bwMode="auto">
              <a:xfrm flipV="1">
                <a:off x="3379" y="3657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26" name="Line 18"/>
              <p:cNvSpPr>
                <a:spLocks noChangeShapeType="1"/>
              </p:cNvSpPr>
              <p:nvPr/>
            </p:nvSpPr>
            <p:spPr bwMode="auto">
              <a:xfrm flipV="1">
                <a:off x="3379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27" name="Line 19"/>
              <p:cNvSpPr>
                <a:spLocks noChangeShapeType="1"/>
              </p:cNvSpPr>
              <p:nvPr/>
            </p:nvSpPr>
            <p:spPr bwMode="auto">
              <a:xfrm flipV="1">
                <a:off x="3379" y="3067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28" name="Line 20"/>
              <p:cNvSpPr>
                <a:spLocks noChangeShapeType="1"/>
              </p:cNvSpPr>
              <p:nvPr/>
            </p:nvSpPr>
            <p:spPr bwMode="auto">
              <a:xfrm flipV="1">
                <a:off x="3379" y="3249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29" name="Line 21"/>
              <p:cNvSpPr>
                <a:spLocks noChangeShapeType="1"/>
              </p:cNvSpPr>
              <p:nvPr/>
            </p:nvSpPr>
            <p:spPr bwMode="auto">
              <a:xfrm flipV="1">
                <a:off x="3379" y="3430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30" name="Line 22"/>
              <p:cNvSpPr>
                <a:spLocks noChangeShapeType="1"/>
              </p:cNvSpPr>
              <p:nvPr/>
            </p:nvSpPr>
            <p:spPr bwMode="auto">
              <a:xfrm flipV="1">
                <a:off x="3379" y="229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19831" name="Text Box 23"/>
            <p:cNvSpPr txBox="1">
              <a:spLocks noChangeArrowheads="1"/>
            </p:cNvSpPr>
            <p:nvPr/>
          </p:nvSpPr>
          <p:spPr bwMode="auto">
            <a:xfrm>
              <a:off x="2592" y="187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华文新魏" pitchFamily="2" charset="-122"/>
                </a:rPr>
                <a:t>1</a:t>
              </a:r>
            </a:p>
          </p:txBody>
        </p:sp>
        <p:grpSp>
          <p:nvGrpSpPr>
            <p:cNvPr id="119832" name="Group 24"/>
            <p:cNvGrpSpPr>
              <a:grpSpLocks/>
            </p:cNvGrpSpPr>
            <p:nvPr/>
          </p:nvGrpSpPr>
          <p:grpSpPr bwMode="auto">
            <a:xfrm>
              <a:off x="2592" y="336"/>
              <a:ext cx="196" cy="1591"/>
              <a:chOff x="2517" y="346"/>
              <a:chExt cx="196" cy="1591"/>
            </a:xfrm>
          </p:grpSpPr>
          <p:sp>
            <p:nvSpPr>
              <p:cNvPr id="119833" name="Text Box 25"/>
              <p:cNvSpPr txBox="1">
                <a:spLocks noChangeArrowheads="1"/>
              </p:cNvSpPr>
              <p:nvPr/>
            </p:nvSpPr>
            <p:spPr bwMode="auto">
              <a:xfrm>
                <a:off x="2517" y="1706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2</a:t>
                </a:r>
              </a:p>
            </p:txBody>
          </p:sp>
          <p:sp>
            <p:nvSpPr>
              <p:cNvPr id="119834" name="Text Box 26"/>
              <p:cNvSpPr txBox="1">
                <a:spLocks noChangeArrowheads="1"/>
              </p:cNvSpPr>
              <p:nvPr/>
            </p:nvSpPr>
            <p:spPr bwMode="auto">
              <a:xfrm>
                <a:off x="2517" y="148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3</a:t>
                </a:r>
              </a:p>
            </p:txBody>
          </p:sp>
          <p:sp>
            <p:nvSpPr>
              <p:cNvPr id="119835" name="Text Box 27"/>
              <p:cNvSpPr txBox="1">
                <a:spLocks noChangeArrowheads="1"/>
              </p:cNvSpPr>
              <p:nvPr/>
            </p:nvSpPr>
            <p:spPr bwMode="auto">
              <a:xfrm>
                <a:off x="2517" y="1279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4</a:t>
                </a:r>
              </a:p>
            </p:txBody>
          </p:sp>
          <p:sp>
            <p:nvSpPr>
              <p:cNvPr id="119836" name="Text Box 28"/>
              <p:cNvSpPr txBox="1">
                <a:spLocks noChangeArrowheads="1"/>
              </p:cNvSpPr>
              <p:nvPr/>
            </p:nvSpPr>
            <p:spPr bwMode="auto">
              <a:xfrm>
                <a:off x="2517" y="1065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5</a:t>
                </a:r>
              </a:p>
            </p:txBody>
          </p:sp>
          <p:sp>
            <p:nvSpPr>
              <p:cNvPr id="119837" name="Text Box 29"/>
              <p:cNvSpPr txBox="1">
                <a:spLocks noChangeArrowheads="1"/>
              </p:cNvSpPr>
              <p:nvPr/>
            </p:nvSpPr>
            <p:spPr bwMode="auto">
              <a:xfrm>
                <a:off x="2517" y="89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6</a:t>
                </a:r>
              </a:p>
            </p:txBody>
          </p:sp>
          <p:sp>
            <p:nvSpPr>
              <p:cNvPr id="119838" name="Text Box 30"/>
              <p:cNvSpPr txBox="1">
                <a:spLocks noChangeArrowheads="1"/>
              </p:cNvSpPr>
              <p:nvPr/>
            </p:nvSpPr>
            <p:spPr bwMode="auto">
              <a:xfrm>
                <a:off x="2517" y="709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7</a:t>
                </a:r>
              </a:p>
            </p:txBody>
          </p:sp>
          <p:sp>
            <p:nvSpPr>
              <p:cNvPr id="119839" name="Text Box 31"/>
              <p:cNvSpPr txBox="1">
                <a:spLocks noChangeArrowheads="1"/>
              </p:cNvSpPr>
              <p:nvPr/>
            </p:nvSpPr>
            <p:spPr bwMode="auto">
              <a:xfrm>
                <a:off x="2517" y="5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8</a:t>
                </a:r>
              </a:p>
            </p:txBody>
          </p:sp>
          <p:sp>
            <p:nvSpPr>
              <p:cNvPr id="119840" name="Text Box 32"/>
              <p:cNvSpPr txBox="1">
                <a:spLocks noChangeArrowheads="1"/>
              </p:cNvSpPr>
              <p:nvPr/>
            </p:nvSpPr>
            <p:spPr bwMode="auto">
              <a:xfrm>
                <a:off x="2517" y="346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9</a:t>
                </a:r>
              </a:p>
            </p:txBody>
          </p:sp>
        </p:grpSp>
        <p:sp>
          <p:nvSpPr>
            <p:cNvPr id="119841" name="Text Box 33"/>
            <p:cNvSpPr txBox="1">
              <a:spLocks noChangeArrowheads="1"/>
            </p:cNvSpPr>
            <p:nvPr/>
          </p:nvSpPr>
          <p:spPr bwMode="auto">
            <a:xfrm>
              <a:off x="2653" y="2164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>
                <a:ea typeface="华文新魏" pitchFamily="2" charset="-122"/>
              </a:endParaRPr>
            </a:p>
          </p:txBody>
        </p:sp>
        <p:grpSp>
          <p:nvGrpSpPr>
            <p:cNvPr id="119842" name="Group 34"/>
            <p:cNvGrpSpPr>
              <a:grpSpLocks/>
            </p:cNvGrpSpPr>
            <p:nvPr/>
          </p:nvGrpSpPr>
          <p:grpSpPr bwMode="auto">
            <a:xfrm>
              <a:off x="2517" y="2387"/>
              <a:ext cx="96" cy="1536"/>
              <a:chOff x="960" y="336"/>
              <a:chExt cx="144" cy="1536"/>
            </a:xfrm>
          </p:grpSpPr>
          <p:sp>
            <p:nvSpPr>
              <p:cNvPr id="119843" name="Line 35"/>
              <p:cNvSpPr>
                <a:spLocks noChangeShapeType="1"/>
              </p:cNvSpPr>
              <p:nvPr/>
            </p:nvSpPr>
            <p:spPr bwMode="auto">
              <a:xfrm>
                <a:off x="960" y="187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44" name="Line 36"/>
              <p:cNvSpPr>
                <a:spLocks noChangeShapeType="1"/>
              </p:cNvSpPr>
              <p:nvPr/>
            </p:nvSpPr>
            <p:spPr bwMode="auto">
              <a:xfrm>
                <a:off x="960" y="52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45" name="Line 37"/>
              <p:cNvSpPr>
                <a:spLocks noChangeShapeType="1"/>
              </p:cNvSpPr>
              <p:nvPr/>
            </p:nvSpPr>
            <p:spPr bwMode="auto">
              <a:xfrm>
                <a:off x="960" y="76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46" name="Line 38"/>
              <p:cNvSpPr>
                <a:spLocks noChangeShapeType="1"/>
              </p:cNvSpPr>
              <p:nvPr/>
            </p:nvSpPr>
            <p:spPr bwMode="auto">
              <a:xfrm>
                <a:off x="960" y="9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47" name="Line 39"/>
              <p:cNvSpPr>
                <a:spLocks noChangeShapeType="1"/>
              </p:cNvSpPr>
              <p:nvPr/>
            </p:nvSpPr>
            <p:spPr bwMode="auto">
              <a:xfrm>
                <a:off x="960" y="115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48" name="Line 40"/>
              <p:cNvSpPr>
                <a:spLocks noChangeShapeType="1"/>
              </p:cNvSpPr>
              <p:nvPr/>
            </p:nvSpPr>
            <p:spPr bwMode="auto">
              <a:xfrm>
                <a:off x="960" y="1344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49" name="Line 41"/>
              <p:cNvSpPr>
                <a:spLocks noChangeShapeType="1"/>
              </p:cNvSpPr>
              <p:nvPr/>
            </p:nvSpPr>
            <p:spPr bwMode="auto">
              <a:xfrm>
                <a:off x="960" y="153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50" name="Line 42"/>
              <p:cNvSpPr>
                <a:spLocks noChangeShapeType="1"/>
              </p:cNvSpPr>
              <p:nvPr/>
            </p:nvSpPr>
            <p:spPr bwMode="auto">
              <a:xfrm>
                <a:off x="960" y="16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51" name="Line 43"/>
              <p:cNvSpPr>
                <a:spLocks noChangeShapeType="1"/>
              </p:cNvSpPr>
              <p:nvPr/>
            </p:nvSpPr>
            <p:spPr bwMode="auto">
              <a:xfrm>
                <a:off x="960" y="33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19852" name="Group 44"/>
            <p:cNvGrpSpPr>
              <a:grpSpLocks/>
            </p:cNvGrpSpPr>
            <p:nvPr/>
          </p:nvGrpSpPr>
          <p:grpSpPr bwMode="auto">
            <a:xfrm rot="-10741486">
              <a:off x="2592" y="2256"/>
              <a:ext cx="196" cy="1767"/>
              <a:chOff x="1104" y="288"/>
              <a:chExt cx="196" cy="1767"/>
            </a:xfrm>
          </p:grpSpPr>
          <p:sp>
            <p:nvSpPr>
              <p:cNvPr id="119853" name="Text Box 45"/>
              <p:cNvSpPr txBox="1">
                <a:spLocks noChangeArrowheads="1"/>
              </p:cNvSpPr>
              <p:nvPr/>
            </p:nvSpPr>
            <p:spPr bwMode="auto">
              <a:xfrm rot="10751562">
                <a:off x="1104" y="182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1</a:t>
                </a:r>
              </a:p>
            </p:txBody>
          </p:sp>
          <p:sp>
            <p:nvSpPr>
              <p:cNvPr id="119854" name="Text Box 46"/>
              <p:cNvSpPr txBox="1">
                <a:spLocks noChangeArrowheads="1"/>
              </p:cNvSpPr>
              <p:nvPr/>
            </p:nvSpPr>
            <p:spPr bwMode="auto">
              <a:xfrm rot="10751562">
                <a:off x="1104" y="164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2</a:t>
                </a:r>
              </a:p>
            </p:txBody>
          </p:sp>
          <p:sp>
            <p:nvSpPr>
              <p:cNvPr id="119855" name="Text Box 47"/>
              <p:cNvSpPr txBox="1">
                <a:spLocks noChangeArrowheads="1"/>
              </p:cNvSpPr>
              <p:nvPr/>
            </p:nvSpPr>
            <p:spPr bwMode="auto">
              <a:xfrm rot="10751562">
                <a:off x="1104" y="142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3</a:t>
                </a:r>
              </a:p>
            </p:txBody>
          </p:sp>
          <p:sp>
            <p:nvSpPr>
              <p:cNvPr id="119856" name="Text Box 48"/>
              <p:cNvSpPr txBox="1">
                <a:spLocks noChangeArrowheads="1"/>
              </p:cNvSpPr>
              <p:nvPr/>
            </p:nvSpPr>
            <p:spPr bwMode="auto">
              <a:xfrm rot="10751562">
                <a:off x="1104" y="1221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4</a:t>
                </a:r>
              </a:p>
            </p:txBody>
          </p:sp>
          <p:sp>
            <p:nvSpPr>
              <p:cNvPr id="119857" name="Text Box 49"/>
              <p:cNvSpPr txBox="1">
                <a:spLocks noChangeArrowheads="1"/>
              </p:cNvSpPr>
              <p:nvPr/>
            </p:nvSpPr>
            <p:spPr bwMode="auto">
              <a:xfrm rot="10751562">
                <a:off x="1104" y="100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5</a:t>
                </a:r>
              </a:p>
            </p:txBody>
          </p:sp>
          <p:sp>
            <p:nvSpPr>
              <p:cNvPr id="119858" name="Text Box 50"/>
              <p:cNvSpPr txBox="1">
                <a:spLocks noChangeArrowheads="1"/>
              </p:cNvSpPr>
              <p:nvPr/>
            </p:nvSpPr>
            <p:spPr bwMode="auto">
              <a:xfrm rot="10751562">
                <a:off x="1104" y="83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6</a:t>
                </a:r>
              </a:p>
            </p:txBody>
          </p:sp>
          <p:sp>
            <p:nvSpPr>
              <p:cNvPr id="119859" name="Text Box 51"/>
              <p:cNvSpPr txBox="1">
                <a:spLocks noChangeArrowheads="1"/>
              </p:cNvSpPr>
              <p:nvPr/>
            </p:nvSpPr>
            <p:spPr bwMode="auto">
              <a:xfrm rot="10751562">
                <a:off x="1104" y="651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7</a:t>
                </a:r>
              </a:p>
            </p:txBody>
          </p:sp>
          <p:sp>
            <p:nvSpPr>
              <p:cNvPr id="119860" name="Text Box 52"/>
              <p:cNvSpPr txBox="1">
                <a:spLocks noChangeArrowheads="1"/>
              </p:cNvSpPr>
              <p:nvPr/>
            </p:nvSpPr>
            <p:spPr bwMode="auto">
              <a:xfrm rot="10751562">
                <a:off x="1104" y="469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8</a:t>
                </a:r>
              </a:p>
            </p:txBody>
          </p:sp>
          <p:sp>
            <p:nvSpPr>
              <p:cNvPr id="119861" name="Text Box 53"/>
              <p:cNvSpPr txBox="1">
                <a:spLocks noChangeArrowheads="1"/>
              </p:cNvSpPr>
              <p:nvPr/>
            </p:nvSpPr>
            <p:spPr bwMode="auto">
              <a:xfrm rot="10751562">
                <a:off x="1104" y="28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9</a:t>
                </a:r>
              </a:p>
            </p:txBody>
          </p:sp>
        </p:grpSp>
      </p:grpSp>
      <p:grpSp>
        <p:nvGrpSpPr>
          <p:cNvPr id="119862" name="Group 54"/>
          <p:cNvGrpSpPr>
            <a:grpSpLocks/>
          </p:cNvGrpSpPr>
          <p:nvPr/>
        </p:nvGrpSpPr>
        <p:grpSpPr bwMode="auto">
          <a:xfrm>
            <a:off x="1219200" y="3208340"/>
            <a:ext cx="7518400" cy="582613"/>
            <a:chOff x="793" y="2069"/>
            <a:chExt cx="4736" cy="367"/>
          </a:xfrm>
        </p:grpSpPr>
        <p:grpSp>
          <p:nvGrpSpPr>
            <p:cNvPr id="119863" name="Group 55"/>
            <p:cNvGrpSpPr>
              <a:grpSpLocks/>
            </p:cNvGrpSpPr>
            <p:nvPr/>
          </p:nvGrpSpPr>
          <p:grpSpPr bwMode="auto">
            <a:xfrm rot="5400000">
              <a:off x="3724" y="1452"/>
              <a:ext cx="231" cy="1738"/>
              <a:chOff x="3724" y="2088"/>
              <a:chExt cx="231" cy="1738"/>
            </a:xfrm>
          </p:grpSpPr>
          <p:grpSp>
            <p:nvGrpSpPr>
              <p:cNvPr id="119864" name="Group 56"/>
              <p:cNvGrpSpPr>
                <a:grpSpLocks/>
              </p:cNvGrpSpPr>
              <p:nvPr/>
            </p:nvGrpSpPr>
            <p:grpSpPr bwMode="auto">
              <a:xfrm>
                <a:off x="3724" y="2269"/>
                <a:ext cx="231" cy="1557"/>
                <a:chOff x="3724" y="2269"/>
                <a:chExt cx="231" cy="1557"/>
              </a:xfrm>
            </p:grpSpPr>
            <p:sp>
              <p:nvSpPr>
                <p:cNvPr id="119865" name="Text Box 57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3742" y="361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ea typeface="华文新魏" pitchFamily="2" charset="-122"/>
                    </a:rPr>
                    <a:t>1</a:t>
                  </a:r>
                </a:p>
              </p:txBody>
            </p:sp>
            <p:sp>
              <p:nvSpPr>
                <p:cNvPr id="119866" name="Text Box 5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3742" y="3430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ea typeface="华文新魏" pitchFamily="2" charset="-122"/>
                    </a:rPr>
                    <a:t>2</a:t>
                  </a:r>
                </a:p>
              </p:txBody>
            </p:sp>
            <p:sp>
              <p:nvSpPr>
                <p:cNvPr id="119867" name="Text Box 59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3742" y="3204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ea typeface="华文新魏" pitchFamily="2" charset="-122"/>
                    </a:rPr>
                    <a:t>3</a:t>
                  </a:r>
                </a:p>
              </p:txBody>
            </p:sp>
            <p:sp>
              <p:nvSpPr>
                <p:cNvPr id="119868" name="Text Box 60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3742" y="3003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ea typeface="华文新魏" pitchFamily="2" charset="-122"/>
                    </a:rPr>
                    <a:t>4</a:t>
                  </a:r>
                </a:p>
              </p:txBody>
            </p:sp>
            <p:sp>
              <p:nvSpPr>
                <p:cNvPr id="119869" name="Text Box 61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3742" y="2789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ea typeface="华文新魏" pitchFamily="2" charset="-122"/>
                    </a:rPr>
                    <a:t>5</a:t>
                  </a:r>
                </a:p>
              </p:txBody>
            </p:sp>
            <p:sp>
              <p:nvSpPr>
                <p:cNvPr id="119870" name="Text Box 62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3742" y="2614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ea typeface="华文新魏" pitchFamily="2" charset="-122"/>
                    </a:rPr>
                    <a:t>6</a:t>
                  </a:r>
                </a:p>
              </p:txBody>
            </p:sp>
            <p:sp>
              <p:nvSpPr>
                <p:cNvPr id="119871" name="Text Box 63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3742" y="2433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ea typeface="华文新魏" pitchFamily="2" charset="-122"/>
                    </a:rPr>
                    <a:t>7</a:t>
                  </a:r>
                </a:p>
              </p:txBody>
            </p:sp>
            <p:sp>
              <p:nvSpPr>
                <p:cNvPr id="119872" name="Text Box 64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3742" y="2251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ea typeface="华文新魏" pitchFamily="2" charset="-122"/>
                    </a:rPr>
                    <a:t>8</a:t>
                  </a:r>
                </a:p>
              </p:txBody>
            </p:sp>
          </p:grpSp>
          <p:sp>
            <p:nvSpPr>
              <p:cNvPr id="119873" name="Text Box 65"/>
              <p:cNvSpPr txBox="1">
                <a:spLocks noChangeArrowheads="1"/>
              </p:cNvSpPr>
              <p:nvPr/>
            </p:nvSpPr>
            <p:spPr bwMode="auto">
              <a:xfrm rot="-5400000">
                <a:off x="3742" y="207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9</a:t>
                </a:r>
              </a:p>
            </p:txBody>
          </p:sp>
        </p:grpSp>
        <p:grpSp>
          <p:nvGrpSpPr>
            <p:cNvPr id="119874" name="Group 66"/>
            <p:cNvGrpSpPr>
              <a:grpSpLocks/>
            </p:cNvGrpSpPr>
            <p:nvPr/>
          </p:nvGrpSpPr>
          <p:grpSpPr bwMode="auto">
            <a:xfrm>
              <a:off x="1020" y="2160"/>
              <a:ext cx="1977" cy="238"/>
              <a:chOff x="-201" y="3113"/>
              <a:chExt cx="1977" cy="238"/>
            </a:xfrm>
          </p:grpSpPr>
          <p:sp>
            <p:nvSpPr>
              <p:cNvPr id="119875" name="Text Box 67"/>
              <p:cNvSpPr txBox="1">
                <a:spLocks noChangeArrowheads="1"/>
              </p:cNvSpPr>
              <p:nvPr/>
            </p:nvSpPr>
            <p:spPr bwMode="auto">
              <a:xfrm rot="259168">
                <a:off x="1159" y="311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2</a:t>
                </a:r>
              </a:p>
            </p:txBody>
          </p:sp>
          <p:sp>
            <p:nvSpPr>
              <p:cNvPr id="119876" name="Text Box 68"/>
              <p:cNvSpPr txBox="1">
                <a:spLocks noChangeArrowheads="1"/>
              </p:cNvSpPr>
              <p:nvPr/>
            </p:nvSpPr>
            <p:spPr bwMode="auto">
              <a:xfrm rot="259168">
                <a:off x="933" y="311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3</a:t>
                </a:r>
              </a:p>
            </p:txBody>
          </p:sp>
          <p:sp>
            <p:nvSpPr>
              <p:cNvPr id="119877" name="Text Box 69"/>
              <p:cNvSpPr txBox="1">
                <a:spLocks noChangeArrowheads="1"/>
              </p:cNvSpPr>
              <p:nvPr/>
            </p:nvSpPr>
            <p:spPr bwMode="auto">
              <a:xfrm rot="259168">
                <a:off x="732" y="311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4</a:t>
                </a:r>
              </a:p>
            </p:txBody>
          </p:sp>
          <p:sp>
            <p:nvSpPr>
              <p:cNvPr id="119878" name="Text Box 70"/>
              <p:cNvSpPr txBox="1">
                <a:spLocks noChangeArrowheads="1"/>
              </p:cNvSpPr>
              <p:nvPr/>
            </p:nvSpPr>
            <p:spPr bwMode="auto">
              <a:xfrm rot="259168">
                <a:off x="518" y="311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5</a:t>
                </a:r>
              </a:p>
            </p:txBody>
          </p:sp>
          <p:sp>
            <p:nvSpPr>
              <p:cNvPr id="119879" name="Text Box 71"/>
              <p:cNvSpPr txBox="1">
                <a:spLocks noChangeArrowheads="1"/>
              </p:cNvSpPr>
              <p:nvPr/>
            </p:nvSpPr>
            <p:spPr bwMode="auto">
              <a:xfrm rot="259168">
                <a:off x="343" y="311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6</a:t>
                </a:r>
              </a:p>
            </p:txBody>
          </p:sp>
          <p:sp>
            <p:nvSpPr>
              <p:cNvPr id="119880" name="Text Box 72"/>
              <p:cNvSpPr txBox="1">
                <a:spLocks noChangeArrowheads="1"/>
              </p:cNvSpPr>
              <p:nvPr/>
            </p:nvSpPr>
            <p:spPr bwMode="auto">
              <a:xfrm rot="259168">
                <a:off x="162" y="311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7</a:t>
                </a:r>
              </a:p>
            </p:txBody>
          </p:sp>
          <p:sp>
            <p:nvSpPr>
              <p:cNvPr id="119881" name="Text Box 73"/>
              <p:cNvSpPr txBox="1">
                <a:spLocks noChangeArrowheads="1"/>
              </p:cNvSpPr>
              <p:nvPr/>
            </p:nvSpPr>
            <p:spPr bwMode="auto">
              <a:xfrm rot="259168">
                <a:off x="-20" y="311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8</a:t>
                </a:r>
              </a:p>
            </p:txBody>
          </p:sp>
          <p:sp>
            <p:nvSpPr>
              <p:cNvPr id="119882" name="Text Box 74"/>
              <p:cNvSpPr txBox="1">
                <a:spLocks noChangeArrowheads="1"/>
              </p:cNvSpPr>
              <p:nvPr/>
            </p:nvSpPr>
            <p:spPr bwMode="auto">
              <a:xfrm rot="259713">
                <a:off x="-201" y="311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华文新魏" pitchFamily="2" charset="-122"/>
                  </a:rPr>
                  <a:t>9</a:t>
                </a:r>
              </a:p>
            </p:txBody>
          </p:sp>
          <p:sp>
            <p:nvSpPr>
              <p:cNvPr id="119883" name="Text Box 75"/>
              <p:cNvSpPr txBox="1">
                <a:spLocks noChangeArrowheads="1"/>
              </p:cNvSpPr>
              <p:nvPr/>
            </p:nvSpPr>
            <p:spPr bwMode="auto">
              <a:xfrm>
                <a:off x="1344" y="3120"/>
                <a:ext cx="1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zh-CN" altLang="zh-CN">
                  <a:ea typeface="华文新魏" pitchFamily="2" charset="-122"/>
                </a:endParaRPr>
              </a:p>
            </p:txBody>
          </p:sp>
          <p:sp>
            <p:nvSpPr>
              <p:cNvPr id="119884" name="Text Box 76"/>
              <p:cNvSpPr txBox="1">
                <a:spLocks noChangeArrowheads="1"/>
              </p:cNvSpPr>
              <p:nvPr/>
            </p:nvSpPr>
            <p:spPr bwMode="auto">
              <a:xfrm>
                <a:off x="1344" y="3120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ea typeface="华文新魏" pitchFamily="2" charset="-122"/>
                  </a:rPr>
                  <a:t>1</a:t>
                </a:r>
              </a:p>
            </p:txBody>
          </p:sp>
        </p:grpSp>
        <p:sp>
          <p:nvSpPr>
            <p:cNvPr id="119885" name="Line 77"/>
            <p:cNvSpPr>
              <a:spLocks noChangeShapeType="1"/>
            </p:cNvSpPr>
            <p:nvPr/>
          </p:nvSpPr>
          <p:spPr bwMode="auto">
            <a:xfrm>
              <a:off x="793" y="2160"/>
              <a:ext cx="47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19886" name="Group 78"/>
            <p:cNvGrpSpPr>
              <a:grpSpLocks/>
            </p:cNvGrpSpPr>
            <p:nvPr/>
          </p:nvGrpSpPr>
          <p:grpSpPr bwMode="auto">
            <a:xfrm rot="-5400000">
              <a:off x="2902" y="414"/>
              <a:ext cx="91" cy="3402"/>
              <a:chOff x="3379" y="527"/>
              <a:chExt cx="136" cy="3357"/>
            </a:xfrm>
          </p:grpSpPr>
          <p:sp>
            <p:nvSpPr>
              <p:cNvPr id="119887" name="Line 79"/>
              <p:cNvSpPr>
                <a:spLocks noChangeShapeType="1"/>
              </p:cNvSpPr>
              <p:nvPr/>
            </p:nvSpPr>
            <p:spPr bwMode="auto">
              <a:xfrm flipV="1">
                <a:off x="3379" y="2115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88" name="Line 80"/>
              <p:cNvSpPr>
                <a:spLocks noChangeShapeType="1"/>
              </p:cNvSpPr>
              <p:nvPr/>
            </p:nvSpPr>
            <p:spPr bwMode="auto">
              <a:xfrm flipV="1">
                <a:off x="3379" y="754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89" name="Line 81"/>
              <p:cNvSpPr>
                <a:spLocks noChangeShapeType="1"/>
              </p:cNvSpPr>
              <p:nvPr/>
            </p:nvSpPr>
            <p:spPr bwMode="auto">
              <a:xfrm flipV="1">
                <a:off x="3379" y="935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90" name="Line 82"/>
              <p:cNvSpPr>
                <a:spLocks noChangeShapeType="1"/>
              </p:cNvSpPr>
              <p:nvPr/>
            </p:nvSpPr>
            <p:spPr bwMode="auto">
              <a:xfrm flipV="1">
                <a:off x="3379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91" name="Line 83"/>
              <p:cNvSpPr>
                <a:spLocks noChangeShapeType="1"/>
              </p:cNvSpPr>
              <p:nvPr/>
            </p:nvSpPr>
            <p:spPr bwMode="auto">
              <a:xfrm flipV="1">
                <a:off x="3379" y="1117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92" name="Line 84"/>
              <p:cNvSpPr>
                <a:spLocks noChangeShapeType="1"/>
              </p:cNvSpPr>
              <p:nvPr/>
            </p:nvSpPr>
            <p:spPr bwMode="auto">
              <a:xfrm flipV="1">
                <a:off x="3379" y="129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93" name="Line 85"/>
              <p:cNvSpPr>
                <a:spLocks noChangeShapeType="1"/>
              </p:cNvSpPr>
              <p:nvPr/>
            </p:nvSpPr>
            <p:spPr bwMode="auto">
              <a:xfrm flipV="1">
                <a:off x="3379" y="1480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94" name="Line 86"/>
              <p:cNvSpPr>
                <a:spLocks noChangeShapeType="1"/>
              </p:cNvSpPr>
              <p:nvPr/>
            </p:nvSpPr>
            <p:spPr bwMode="auto">
              <a:xfrm flipV="1">
                <a:off x="3379" y="1661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95" name="Line 87"/>
              <p:cNvSpPr>
                <a:spLocks noChangeShapeType="1"/>
              </p:cNvSpPr>
              <p:nvPr/>
            </p:nvSpPr>
            <p:spPr bwMode="auto">
              <a:xfrm flipV="1">
                <a:off x="3379" y="527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96" name="Line 88"/>
              <p:cNvSpPr>
                <a:spLocks noChangeShapeType="1"/>
              </p:cNvSpPr>
              <p:nvPr/>
            </p:nvSpPr>
            <p:spPr bwMode="auto">
              <a:xfrm flipV="1">
                <a:off x="3379" y="3884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97" name="Line 89"/>
              <p:cNvSpPr>
                <a:spLocks noChangeShapeType="1"/>
              </p:cNvSpPr>
              <p:nvPr/>
            </p:nvSpPr>
            <p:spPr bwMode="auto">
              <a:xfrm flipV="1">
                <a:off x="3379" y="2523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98" name="Line 90"/>
              <p:cNvSpPr>
                <a:spLocks noChangeShapeType="1"/>
              </p:cNvSpPr>
              <p:nvPr/>
            </p:nvSpPr>
            <p:spPr bwMode="auto">
              <a:xfrm flipV="1">
                <a:off x="3379" y="2704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899" name="Line 91"/>
              <p:cNvSpPr>
                <a:spLocks noChangeShapeType="1"/>
              </p:cNvSpPr>
              <p:nvPr/>
            </p:nvSpPr>
            <p:spPr bwMode="auto">
              <a:xfrm flipV="1">
                <a:off x="3379" y="3657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00" name="Line 92"/>
              <p:cNvSpPr>
                <a:spLocks noChangeShapeType="1"/>
              </p:cNvSpPr>
              <p:nvPr/>
            </p:nvSpPr>
            <p:spPr bwMode="auto">
              <a:xfrm flipV="1">
                <a:off x="3379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01" name="Line 93"/>
              <p:cNvSpPr>
                <a:spLocks noChangeShapeType="1"/>
              </p:cNvSpPr>
              <p:nvPr/>
            </p:nvSpPr>
            <p:spPr bwMode="auto">
              <a:xfrm flipV="1">
                <a:off x="3379" y="3067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02" name="Line 94"/>
              <p:cNvSpPr>
                <a:spLocks noChangeShapeType="1"/>
              </p:cNvSpPr>
              <p:nvPr/>
            </p:nvSpPr>
            <p:spPr bwMode="auto">
              <a:xfrm flipV="1">
                <a:off x="3379" y="3249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03" name="Line 95"/>
              <p:cNvSpPr>
                <a:spLocks noChangeShapeType="1"/>
              </p:cNvSpPr>
              <p:nvPr/>
            </p:nvSpPr>
            <p:spPr bwMode="auto">
              <a:xfrm flipV="1">
                <a:off x="3379" y="3430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04" name="Line 96"/>
              <p:cNvSpPr>
                <a:spLocks noChangeShapeType="1"/>
              </p:cNvSpPr>
              <p:nvPr/>
            </p:nvSpPr>
            <p:spPr bwMode="auto">
              <a:xfrm flipV="1">
                <a:off x="3379" y="229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19905" name="AutoShape 97"/>
            <p:cNvSpPr>
              <a:spLocks noChangeArrowheads="1"/>
            </p:cNvSpPr>
            <p:nvPr/>
          </p:nvSpPr>
          <p:spPr bwMode="auto">
            <a:xfrm>
              <a:off x="2688" y="2208"/>
              <a:ext cx="96" cy="96"/>
            </a:xfrm>
            <a:prstGeom prst="flowChartConnector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9906" name="Line 98"/>
            <p:cNvSpPr>
              <a:spLocks noChangeShapeType="1"/>
            </p:cNvSpPr>
            <p:nvPr/>
          </p:nvSpPr>
          <p:spPr bwMode="auto">
            <a:xfrm>
              <a:off x="1102" y="2088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07" name="Line 99"/>
            <p:cNvSpPr>
              <a:spLocks noChangeShapeType="1"/>
            </p:cNvSpPr>
            <p:nvPr/>
          </p:nvSpPr>
          <p:spPr bwMode="auto">
            <a:xfrm>
              <a:off x="1156" y="2296"/>
              <a:ext cx="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08" name="Line 100"/>
            <p:cNvSpPr>
              <a:spLocks noChangeShapeType="1"/>
            </p:cNvSpPr>
            <p:nvPr/>
          </p:nvSpPr>
          <p:spPr bwMode="auto">
            <a:xfrm>
              <a:off x="1338" y="2296"/>
              <a:ext cx="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09" name="Line 101"/>
            <p:cNvSpPr>
              <a:spLocks noChangeShapeType="1"/>
            </p:cNvSpPr>
            <p:nvPr/>
          </p:nvSpPr>
          <p:spPr bwMode="auto">
            <a:xfrm>
              <a:off x="1519" y="2296"/>
              <a:ext cx="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10" name="Line 102"/>
            <p:cNvSpPr>
              <a:spLocks noChangeShapeType="1"/>
            </p:cNvSpPr>
            <p:nvPr/>
          </p:nvSpPr>
          <p:spPr bwMode="auto">
            <a:xfrm>
              <a:off x="1882" y="2296"/>
              <a:ext cx="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11" name="Line 103"/>
            <p:cNvSpPr>
              <a:spLocks noChangeShapeType="1"/>
            </p:cNvSpPr>
            <p:nvPr/>
          </p:nvSpPr>
          <p:spPr bwMode="auto">
            <a:xfrm>
              <a:off x="930" y="2296"/>
              <a:ext cx="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12" name="Line 104"/>
            <p:cNvSpPr>
              <a:spLocks noChangeShapeType="1"/>
            </p:cNvSpPr>
            <p:nvPr/>
          </p:nvSpPr>
          <p:spPr bwMode="auto">
            <a:xfrm>
              <a:off x="2109" y="2296"/>
              <a:ext cx="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13" name="Line 105"/>
            <p:cNvSpPr>
              <a:spLocks noChangeShapeType="1"/>
            </p:cNvSpPr>
            <p:nvPr/>
          </p:nvSpPr>
          <p:spPr bwMode="auto">
            <a:xfrm>
              <a:off x="2562" y="2296"/>
              <a:ext cx="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14" name="Line 106"/>
            <p:cNvSpPr>
              <a:spLocks noChangeShapeType="1"/>
            </p:cNvSpPr>
            <p:nvPr/>
          </p:nvSpPr>
          <p:spPr bwMode="auto">
            <a:xfrm>
              <a:off x="2381" y="2296"/>
              <a:ext cx="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15" name="Line 107"/>
            <p:cNvSpPr>
              <a:spLocks noChangeShapeType="1"/>
            </p:cNvSpPr>
            <p:nvPr/>
          </p:nvSpPr>
          <p:spPr bwMode="auto">
            <a:xfrm>
              <a:off x="1746" y="2296"/>
              <a:ext cx="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9916" name="Text Box 108"/>
          <p:cNvSpPr txBox="1">
            <a:spLocks noChangeArrowheads="1"/>
          </p:cNvSpPr>
          <p:nvPr/>
        </p:nvSpPr>
        <p:spPr bwMode="auto">
          <a:xfrm>
            <a:off x="8316913" y="3284538"/>
            <a:ext cx="8270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ea typeface="华文新魏" pitchFamily="2" charset="-122"/>
              </a:rPr>
              <a:t>x</a:t>
            </a:r>
          </a:p>
        </p:txBody>
      </p:sp>
      <p:sp>
        <p:nvSpPr>
          <p:cNvPr id="119917" name="Text Box 109"/>
          <p:cNvSpPr txBox="1">
            <a:spLocks noChangeArrowheads="1"/>
          </p:cNvSpPr>
          <p:nvPr/>
        </p:nvSpPr>
        <p:spPr bwMode="auto">
          <a:xfrm>
            <a:off x="3924300" y="-381000"/>
            <a:ext cx="288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>
                <a:latin typeface="幼圆" pitchFamily="49" charset="-122"/>
                <a:ea typeface="幼圆" pitchFamily="49" charset="-122"/>
              </a:rPr>
              <a:t>y</a:t>
            </a:r>
          </a:p>
        </p:txBody>
      </p:sp>
      <p:grpSp>
        <p:nvGrpSpPr>
          <p:cNvPr id="119918" name="Group 110"/>
          <p:cNvGrpSpPr>
            <a:grpSpLocks/>
          </p:cNvGrpSpPr>
          <p:nvPr/>
        </p:nvGrpSpPr>
        <p:grpSpPr bwMode="auto">
          <a:xfrm>
            <a:off x="6156325" y="1916113"/>
            <a:ext cx="142875" cy="288925"/>
            <a:chOff x="3878" y="1207"/>
            <a:chExt cx="90" cy="182"/>
          </a:xfrm>
        </p:grpSpPr>
        <p:sp>
          <p:nvSpPr>
            <p:cNvPr id="119919" name="Line 111"/>
            <p:cNvSpPr>
              <a:spLocks noChangeShapeType="1"/>
            </p:cNvSpPr>
            <p:nvPr/>
          </p:nvSpPr>
          <p:spPr bwMode="auto">
            <a:xfrm>
              <a:off x="3878" y="1207"/>
              <a:ext cx="45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20" name="Line 112"/>
            <p:cNvSpPr>
              <a:spLocks noChangeShapeType="1"/>
            </p:cNvSpPr>
            <p:nvPr/>
          </p:nvSpPr>
          <p:spPr bwMode="auto">
            <a:xfrm>
              <a:off x="3923" y="1207"/>
              <a:ext cx="0" cy="18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21" name="Line 113"/>
            <p:cNvSpPr>
              <a:spLocks noChangeShapeType="1"/>
            </p:cNvSpPr>
            <p:nvPr/>
          </p:nvSpPr>
          <p:spPr bwMode="auto">
            <a:xfrm>
              <a:off x="3878" y="1389"/>
              <a:ext cx="45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19922" name="Group 114"/>
            <p:cNvGrpSpPr>
              <a:grpSpLocks/>
            </p:cNvGrpSpPr>
            <p:nvPr/>
          </p:nvGrpSpPr>
          <p:grpSpPr bwMode="auto">
            <a:xfrm rot="10800000">
              <a:off x="3923" y="1207"/>
              <a:ext cx="45" cy="182"/>
              <a:chOff x="4014" y="1343"/>
              <a:chExt cx="45" cy="182"/>
            </a:xfrm>
          </p:grpSpPr>
          <p:sp>
            <p:nvSpPr>
              <p:cNvPr id="119923" name="Line 115"/>
              <p:cNvSpPr>
                <a:spLocks noChangeShapeType="1"/>
              </p:cNvSpPr>
              <p:nvPr/>
            </p:nvSpPr>
            <p:spPr bwMode="auto">
              <a:xfrm>
                <a:off x="4014" y="1343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24" name="Line 116"/>
              <p:cNvSpPr>
                <a:spLocks noChangeShapeType="1"/>
              </p:cNvSpPr>
              <p:nvPr/>
            </p:nvSpPr>
            <p:spPr bwMode="auto">
              <a:xfrm>
                <a:off x="4059" y="1343"/>
                <a:ext cx="0" cy="18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25" name="Line 117"/>
              <p:cNvSpPr>
                <a:spLocks noChangeShapeType="1"/>
              </p:cNvSpPr>
              <p:nvPr/>
            </p:nvSpPr>
            <p:spPr bwMode="auto">
              <a:xfrm>
                <a:off x="4014" y="1525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19926" name="Group 118"/>
          <p:cNvGrpSpPr>
            <a:grpSpLocks/>
          </p:cNvGrpSpPr>
          <p:nvPr/>
        </p:nvGrpSpPr>
        <p:grpSpPr bwMode="auto">
          <a:xfrm>
            <a:off x="2268538" y="1989138"/>
            <a:ext cx="358775" cy="288925"/>
            <a:chOff x="1429" y="1253"/>
            <a:chExt cx="226" cy="182"/>
          </a:xfrm>
        </p:grpSpPr>
        <p:grpSp>
          <p:nvGrpSpPr>
            <p:cNvPr id="119927" name="Group 119"/>
            <p:cNvGrpSpPr>
              <a:grpSpLocks/>
            </p:cNvGrpSpPr>
            <p:nvPr/>
          </p:nvGrpSpPr>
          <p:grpSpPr bwMode="auto">
            <a:xfrm>
              <a:off x="1565" y="1253"/>
              <a:ext cx="90" cy="182"/>
              <a:chOff x="3878" y="1207"/>
              <a:chExt cx="90" cy="182"/>
            </a:xfrm>
          </p:grpSpPr>
          <p:sp>
            <p:nvSpPr>
              <p:cNvPr id="119928" name="Line 120"/>
              <p:cNvSpPr>
                <a:spLocks noChangeShapeType="1"/>
              </p:cNvSpPr>
              <p:nvPr/>
            </p:nvSpPr>
            <p:spPr bwMode="auto">
              <a:xfrm>
                <a:off x="3878" y="1207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29" name="Line 121"/>
              <p:cNvSpPr>
                <a:spLocks noChangeShapeType="1"/>
              </p:cNvSpPr>
              <p:nvPr/>
            </p:nvSpPr>
            <p:spPr bwMode="auto">
              <a:xfrm>
                <a:off x="3923" y="1207"/>
                <a:ext cx="0" cy="18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30" name="Line 122"/>
              <p:cNvSpPr>
                <a:spLocks noChangeShapeType="1"/>
              </p:cNvSpPr>
              <p:nvPr/>
            </p:nvSpPr>
            <p:spPr bwMode="auto">
              <a:xfrm>
                <a:off x="3878" y="1389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9931" name="Group 123"/>
              <p:cNvGrpSpPr>
                <a:grpSpLocks/>
              </p:cNvGrpSpPr>
              <p:nvPr/>
            </p:nvGrpSpPr>
            <p:grpSpPr bwMode="auto">
              <a:xfrm rot="10800000">
                <a:off x="3923" y="1207"/>
                <a:ext cx="45" cy="182"/>
                <a:chOff x="4014" y="1343"/>
                <a:chExt cx="45" cy="182"/>
              </a:xfrm>
            </p:grpSpPr>
            <p:sp>
              <p:nvSpPr>
                <p:cNvPr id="119932" name="Line 124"/>
                <p:cNvSpPr>
                  <a:spLocks noChangeShapeType="1"/>
                </p:cNvSpPr>
                <p:nvPr/>
              </p:nvSpPr>
              <p:spPr bwMode="auto">
                <a:xfrm>
                  <a:off x="4014" y="1343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33" name="Line 125"/>
                <p:cNvSpPr>
                  <a:spLocks noChangeShapeType="1"/>
                </p:cNvSpPr>
                <p:nvPr/>
              </p:nvSpPr>
              <p:spPr bwMode="auto">
                <a:xfrm>
                  <a:off x="4059" y="1343"/>
                  <a:ext cx="0" cy="182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34" name="Line 126"/>
                <p:cNvSpPr>
                  <a:spLocks noChangeShapeType="1"/>
                </p:cNvSpPr>
                <p:nvPr/>
              </p:nvSpPr>
              <p:spPr bwMode="auto">
                <a:xfrm>
                  <a:off x="4014" y="1525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9935" name="Group 127"/>
            <p:cNvGrpSpPr>
              <a:grpSpLocks/>
            </p:cNvGrpSpPr>
            <p:nvPr/>
          </p:nvGrpSpPr>
          <p:grpSpPr bwMode="auto">
            <a:xfrm>
              <a:off x="1429" y="1253"/>
              <a:ext cx="90" cy="182"/>
              <a:chOff x="3878" y="1207"/>
              <a:chExt cx="90" cy="182"/>
            </a:xfrm>
          </p:grpSpPr>
          <p:sp>
            <p:nvSpPr>
              <p:cNvPr id="119936" name="Line 128"/>
              <p:cNvSpPr>
                <a:spLocks noChangeShapeType="1"/>
              </p:cNvSpPr>
              <p:nvPr/>
            </p:nvSpPr>
            <p:spPr bwMode="auto">
              <a:xfrm>
                <a:off x="3878" y="1207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37" name="Line 129"/>
              <p:cNvSpPr>
                <a:spLocks noChangeShapeType="1"/>
              </p:cNvSpPr>
              <p:nvPr/>
            </p:nvSpPr>
            <p:spPr bwMode="auto">
              <a:xfrm>
                <a:off x="3923" y="1207"/>
                <a:ext cx="0" cy="18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38" name="Line 130"/>
              <p:cNvSpPr>
                <a:spLocks noChangeShapeType="1"/>
              </p:cNvSpPr>
              <p:nvPr/>
            </p:nvSpPr>
            <p:spPr bwMode="auto">
              <a:xfrm>
                <a:off x="3878" y="1389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9939" name="Group 131"/>
              <p:cNvGrpSpPr>
                <a:grpSpLocks/>
              </p:cNvGrpSpPr>
              <p:nvPr/>
            </p:nvGrpSpPr>
            <p:grpSpPr bwMode="auto">
              <a:xfrm rot="10800000">
                <a:off x="3923" y="1207"/>
                <a:ext cx="45" cy="182"/>
                <a:chOff x="4014" y="1343"/>
                <a:chExt cx="45" cy="182"/>
              </a:xfrm>
            </p:grpSpPr>
            <p:sp>
              <p:nvSpPr>
                <p:cNvPr id="119940" name="Line 132"/>
                <p:cNvSpPr>
                  <a:spLocks noChangeShapeType="1"/>
                </p:cNvSpPr>
                <p:nvPr/>
              </p:nvSpPr>
              <p:spPr bwMode="auto">
                <a:xfrm>
                  <a:off x="4014" y="1343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41" name="Line 133"/>
                <p:cNvSpPr>
                  <a:spLocks noChangeShapeType="1"/>
                </p:cNvSpPr>
                <p:nvPr/>
              </p:nvSpPr>
              <p:spPr bwMode="auto">
                <a:xfrm>
                  <a:off x="4059" y="1343"/>
                  <a:ext cx="0" cy="182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42" name="Line 134"/>
                <p:cNvSpPr>
                  <a:spLocks noChangeShapeType="1"/>
                </p:cNvSpPr>
                <p:nvPr/>
              </p:nvSpPr>
              <p:spPr bwMode="auto">
                <a:xfrm>
                  <a:off x="4014" y="1525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19943" name="Group 135"/>
          <p:cNvGrpSpPr>
            <a:grpSpLocks/>
          </p:cNvGrpSpPr>
          <p:nvPr/>
        </p:nvGrpSpPr>
        <p:grpSpPr bwMode="auto">
          <a:xfrm>
            <a:off x="2195513" y="4508500"/>
            <a:ext cx="431800" cy="288925"/>
            <a:chOff x="1383" y="2840"/>
            <a:chExt cx="272" cy="182"/>
          </a:xfrm>
        </p:grpSpPr>
        <p:grpSp>
          <p:nvGrpSpPr>
            <p:cNvPr id="119944" name="Group 136"/>
            <p:cNvGrpSpPr>
              <a:grpSpLocks/>
            </p:cNvGrpSpPr>
            <p:nvPr/>
          </p:nvGrpSpPr>
          <p:grpSpPr bwMode="auto">
            <a:xfrm>
              <a:off x="1383" y="2840"/>
              <a:ext cx="90" cy="182"/>
              <a:chOff x="3878" y="1207"/>
              <a:chExt cx="90" cy="182"/>
            </a:xfrm>
          </p:grpSpPr>
          <p:sp>
            <p:nvSpPr>
              <p:cNvPr id="119945" name="Line 137"/>
              <p:cNvSpPr>
                <a:spLocks noChangeShapeType="1"/>
              </p:cNvSpPr>
              <p:nvPr/>
            </p:nvSpPr>
            <p:spPr bwMode="auto">
              <a:xfrm>
                <a:off x="3878" y="1207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46" name="Line 138"/>
              <p:cNvSpPr>
                <a:spLocks noChangeShapeType="1"/>
              </p:cNvSpPr>
              <p:nvPr/>
            </p:nvSpPr>
            <p:spPr bwMode="auto">
              <a:xfrm>
                <a:off x="3923" y="1207"/>
                <a:ext cx="0" cy="18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47" name="Line 139"/>
              <p:cNvSpPr>
                <a:spLocks noChangeShapeType="1"/>
              </p:cNvSpPr>
              <p:nvPr/>
            </p:nvSpPr>
            <p:spPr bwMode="auto">
              <a:xfrm>
                <a:off x="3878" y="1389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9948" name="Group 140"/>
              <p:cNvGrpSpPr>
                <a:grpSpLocks/>
              </p:cNvGrpSpPr>
              <p:nvPr/>
            </p:nvGrpSpPr>
            <p:grpSpPr bwMode="auto">
              <a:xfrm rot="10800000">
                <a:off x="3923" y="1207"/>
                <a:ext cx="45" cy="182"/>
                <a:chOff x="4014" y="1343"/>
                <a:chExt cx="45" cy="182"/>
              </a:xfrm>
            </p:grpSpPr>
            <p:sp>
              <p:nvSpPr>
                <p:cNvPr id="119949" name="Line 141"/>
                <p:cNvSpPr>
                  <a:spLocks noChangeShapeType="1"/>
                </p:cNvSpPr>
                <p:nvPr/>
              </p:nvSpPr>
              <p:spPr bwMode="auto">
                <a:xfrm>
                  <a:off x="4014" y="1343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50" name="Line 142"/>
                <p:cNvSpPr>
                  <a:spLocks noChangeShapeType="1"/>
                </p:cNvSpPr>
                <p:nvPr/>
              </p:nvSpPr>
              <p:spPr bwMode="auto">
                <a:xfrm>
                  <a:off x="4059" y="1343"/>
                  <a:ext cx="0" cy="182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51" name="Line 143"/>
                <p:cNvSpPr>
                  <a:spLocks noChangeShapeType="1"/>
                </p:cNvSpPr>
                <p:nvPr/>
              </p:nvSpPr>
              <p:spPr bwMode="auto">
                <a:xfrm>
                  <a:off x="4014" y="1525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9952" name="Group 144"/>
            <p:cNvGrpSpPr>
              <a:grpSpLocks/>
            </p:cNvGrpSpPr>
            <p:nvPr/>
          </p:nvGrpSpPr>
          <p:grpSpPr bwMode="auto">
            <a:xfrm>
              <a:off x="1474" y="2840"/>
              <a:ext cx="90" cy="182"/>
              <a:chOff x="3878" y="1207"/>
              <a:chExt cx="90" cy="182"/>
            </a:xfrm>
          </p:grpSpPr>
          <p:sp>
            <p:nvSpPr>
              <p:cNvPr id="119953" name="Line 145"/>
              <p:cNvSpPr>
                <a:spLocks noChangeShapeType="1"/>
              </p:cNvSpPr>
              <p:nvPr/>
            </p:nvSpPr>
            <p:spPr bwMode="auto">
              <a:xfrm>
                <a:off x="3878" y="1207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54" name="Line 146"/>
              <p:cNvSpPr>
                <a:spLocks noChangeShapeType="1"/>
              </p:cNvSpPr>
              <p:nvPr/>
            </p:nvSpPr>
            <p:spPr bwMode="auto">
              <a:xfrm>
                <a:off x="3923" y="1207"/>
                <a:ext cx="0" cy="18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55" name="Line 147"/>
              <p:cNvSpPr>
                <a:spLocks noChangeShapeType="1"/>
              </p:cNvSpPr>
              <p:nvPr/>
            </p:nvSpPr>
            <p:spPr bwMode="auto">
              <a:xfrm>
                <a:off x="3878" y="1389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9956" name="Group 148"/>
              <p:cNvGrpSpPr>
                <a:grpSpLocks/>
              </p:cNvGrpSpPr>
              <p:nvPr/>
            </p:nvGrpSpPr>
            <p:grpSpPr bwMode="auto">
              <a:xfrm rot="10800000">
                <a:off x="3923" y="1207"/>
                <a:ext cx="45" cy="182"/>
                <a:chOff x="4014" y="1343"/>
                <a:chExt cx="45" cy="182"/>
              </a:xfrm>
            </p:grpSpPr>
            <p:sp>
              <p:nvSpPr>
                <p:cNvPr id="119957" name="Line 149"/>
                <p:cNvSpPr>
                  <a:spLocks noChangeShapeType="1"/>
                </p:cNvSpPr>
                <p:nvPr/>
              </p:nvSpPr>
              <p:spPr bwMode="auto">
                <a:xfrm>
                  <a:off x="4014" y="1343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58" name="Line 150"/>
                <p:cNvSpPr>
                  <a:spLocks noChangeShapeType="1"/>
                </p:cNvSpPr>
                <p:nvPr/>
              </p:nvSpPr>
              <p:spPr bwMode="auto">
                <a:xfrm>
                  <a:off x="4059" y="1343"/>
                  <a:ext cx="0" cy="182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59" name="Line 151"/>
                <p:cNvSpPr>
                  <a:spLocks noChangeShapeType="1"/>
                </p:cNvSpPr>
                <p:nvPr/>
              </p:nvSpPr>
              <p:spPr bwMode="auto">
                <a:xfrm>
                  <a:off x="4014" y="1525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9960" name="Group 152"/>
            <p:cNvGrpSpPr>
              <a:grpSpLocks/>
            </p:cNvGrpSpPr>
            <p:nvPr/>
          </p:nvGrpSpPr>
          <p:grpSpPr bwMode="auto">
            <a:xfrm>
              <a:off x="1565" y="2840"/>
              <a:ext cx="90" cy="182"/>
              <a:chOff x="3878" y="1207"/>
              <a:chExt cx="90" cy="182"/>
            </a:xfrm>
          </p:grpSpPr>
          <p:sp>
            <p:nvSpPr>
              <p:cNvPr id="119961" name="Line 153"/>
              <p:cNvSpPr>
                <a:spLocks noChangeShapeType="1"/>
              </p:cNvSpPr>
              <p:nvPr/>
            </p:nvSpPr>
            <p:spPr bwMode="auto">
              <a:xfrm>
                <a:off x="3878" y="1207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62" name="Line 154"/>
              <p:cNvSpPr>
                <a:spLocks noChangeShapeType="1"/>
              </p:cNvSpPr>
              <p:nvPr/>
            </p:nvSpPr>
            <p:spPr bwMode="auto">
              <a:xfrm>
                <a:off x="3923" y="1207"/>
                <a:ext cx="0" cy="18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63" name="Line 155"/>
              <p:cNvSpPr>
                <a:spLocks noChangeShapeType="1"/>
              </p:cNvSpPr>
              <p:nvPr/>
            </p:nvSpPr>
            <p:spPr bwMode="auto">
              <a:xfrm>
                <a:off x="3878" y="1389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9964" name="Group 156"/>
              <p:cNvGrpSpPr>
                <a:grpSpLocks/>
              </p:cNvGrpSpPr>
              <p:nvPr/>
            </p:nvGrpSpPr>
            <p:grpSpPr bwMode="auto">
              <a:xfrm rot="10800000">
                <a:off x="3923" y="1207"/>
                <a:ext cx="45" cy="182"/>
                <a:chOff x="4014" y="1343"/>
                <a:chExt cx="45" cy="182"/>
              </a:xfrm>
            </p:grpSpPr>
            <p:sp>
              <p:nvSpPr>
                <p:cNvPr id="119965" name="Line 157"/>
                <p:cNvSpPr>
                  <a:spLocks noChangeShapeType="1"/>
                </p:cNvSpPr>
                <p:nvPr/>
              </p:nvSpPr>
              <p:spPr bwMode="auto">
                <a:xfrm>
                  <a:off x="4014" y="1343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66" name="Line 158"/>
                <p:cNvSpPr>
                  <a:spLocks noChangeShapeType="1"/>
                </p:cNvSpPr>
                <p:nvPr/>
              </p:nvSpPr>
              <p:spPr bwMode="auto">
                <a:xfrm>
                  <a:off x="4059" y="1343"/>
                  <a:ext cx="0" cy="182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67" name="Line 159"/>
                <p:cNvSpPr>
                  <a:spLocks noChangeShapeType="1"/>
                </p:cNvSpPr>
                <p:nvPr/>
              </p:nvSpPr>
              <p:spPr bwMode="auto">
                <a:xfrm>
                  <a:off x="4014" y="1525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19968" name="Group 160"/>
          <p:cNvGrpSpPr>
            <a:grpSpLocks/>
          </p:cNvGrpSpPr>
          <p:nvPr/>
        </p:nvGrpSpPr>
        <p:grpSpPr bwMode="auto">
          <a:xfrm>
            <a:off x="5724525" y="4581525"/>
            <a:ext cx="503238" cy="288925"/>
            <a:chOff x="3606" y="2886"/>
            <a:chExt cx="317" cy="182"/>
          </a:xfrm>
        </p:grpSpPr>
        <p:grpSp>
          <p:nvGrpSpPr>
            <p:cNvPr id="119969" name="Group 161"/>
            <p:cNvGrpSpPr>
              <a:grpSpLocks/>
            </p:cNvGrpSpPr>
            <p:nvPr/>
          </p:nvGrpSpPr>
          <p:grpSpPr bwMode="auto">
            <a:xfrm>
              <a:off x="3606" y="2886"/>
              <a:ext cx="90" cy="182"/>
              <a:chOff x="3878" y="1207"/>
              <a:chExt cx="90" cy="182"/>
            </a:xfrm>
          </p:grpSpPr>
          <p:sp>
            <p:nvSpPr>
              <p:cNvPr id="119970" name="Line 162"/>
              <p:cNvSpPr>
                <a:spLocks noChangeShapeType="1"/>
              </p:cNvSpPr>
              <p:nvPr/>
            </p:nvSpPr>
            <p:spPr bwMode="auto">
              <a:xfrm>
                <a:off x="3878" y="1207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71" name="Line 163"/>
              <p:cNvSpPr>
                <a:spLocks noChangeShapeType="1"/>
              </p:cNvSpPr>
              <p:nvPr/>
            </p:nvSpPr>
            <p:spPr bwMode="auto">
              <a:xfrm>
                <a:off x="3923" y="1207"/>
                <a:ext cx="0" cy="18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972" name="Line 164"/>
              <p:cNvSpPr>
                <a:spLocks noChangeShapeType="1"/>
              </p:cNvSpPr>
              <p:nvPr/>
            </p:nvSpPr>
            <p:spPr bwMode="auto">
              <a:xfrm>
                <a:off x="3878" y="1389"/>
                <a:ext cx="4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9973" name="Group 165"/>
              <p:cNvGrpSpPr>
                <a:grpSpLocks/>
              </p:cNvGrpSpPr>
              <p:nvPr/>
            </p:nvGrpSpPr>
            <p:grpSpPr bwMode="auto">
              <a:xfrm rot="10800000">
                <a:off x="3923" y="1207"/>
                <a:ext cx="45" cy="182"/>
                <a:chOff x="4014" y="1343"/>
                <a:chExt cx="45" cy="182"/>
              </a:xfrm>
            </p:grpSpPr>
            <p:sp>
              <p:nvSpPr>
                <p:cNvPr id="119974" name="Line 166"/>
                <p:cNvSpPr>
                  <a:spLocks noChangeShapeType="1"/>
                </p:cNvSpPr>
                <p:nvPr/>
              </p:nvSpPr>
              <p:spPr bwMode="auto">
                <a:xfrm>
                  <a:off x="4014" y="1343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75" name="Line 167"/>
                <p:cNvSpPr>
                  <a:spLocks noChangeShapeType="1"/>
                </p:cNvSpPr>
                <p:nvPr/>
              </p:nvSpPr>
              <p:spPr bwMode="auto">
                <a:xfrm>
                  <a:off x="4059" y="1343"/>
                  <a:ext cx="0" cy="182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9976" name="Line 168"/>
                <p:cNvSpPr>
                  <a:spLocks noChangeShapeType="1"/>
                </p:cNvSpPr>
                <p:nvPr/>
              </p:nvSpPr>
              <p:spPr bwMode="auto">
                <a:xfrm>
                  <a:off x="4014" y="1525"/>
                  <a:ext cx="4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9977" name="Line 169"/>
            <p:cNvSpPr>
              <a:spLocks noChangeShapeType="1"/>
            </p:cNvSpPr>
            <p:nvPr/>
          </p:nvSpPr>
          <p:spPr bwMode="auto">
            <a:xfrm>
              <a:off x="3742" y="2886"/>
              <a:ext cx="91" cy="18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978" name="Line 170"/>
            <p:cNvSpPr>
              <a:spLocks noChangeShapeType="1"/>
            </p:cNvSpPr>
            <p:nvPr/>
          </p:nvSpPr>
          <p:spPr bwMode="auto">
            <a:xfrm flipV="1">
              <a:off x="3833" y="2886"/>
              <a:ext cx="90" cy="18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9979" name="Text Box 171"/>
          <p:cNvSpPr txBox="1">
            <a:spLocks noChangeArrowheads="1"/>
          </p:cNvSpPr>
          <p:nvPr/>
        </p:nvSpPr>
        <p:spPr bwMode="auto">
          <a:xfrm>
            <a:off x="5148263" y="908050"/>
            <a:ext cx="3527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b="1">
                <a:ea typeface="华文新魏" pitchFamily="2" charset="-122"/>
              </a:rPr>
              <a:t>第一象限</a:t>
            </a:r>
          </a:p>
        </p:txBody>
      </p:sp>
      <p:sp>
        <p:nvSpPr>
          <p:cNvPr id="119980" name="Text Box 172"/>
          <p:cNvSpPr txBox="1">
            <a:spLocks noChangeArrowheads="1"/>
          </p:cNvSpPr>
          <p:nvPr/>
        </p:nvSpPr>
        <p:spPr bwMode="auto">
          <a:xfrm>
            <a:off x="323850" y="765175"/>
            <a:ext cx="36004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b="1">
                <a:ea typeface="华文新魏" pitchFamily="2" charset="-122"/>
              </a:rPr>
              <a:t>第二象限</a:t>
            </a:r>
          </a:p>
        </p:txBody>
      </p:sp>
      <p:sp>
        <p:nvSpPr>
          <p:cNvPr id="119981" name="Text Box 173"/>
          <p:cNvSpPr txBox="1">
            <a:spLocks noChangeArrowheads="1"/>
          </p:cNvSpPr>
          <p:nvPr/>
        </p:nvSpPr>
        <p:spPr bwMode="auto">
          <a:xfrm>
            <a:off x="323850" y="5084763"/>
            <a:ext cx="34559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b="1">
                <a:ea typeface="华文新魏" pitchFamily="2" charset="-122"/>
              </a:rPr>
              <a:t>第三象限</a:t>
            </a:r>
          </a:p>
        </p:txBody>
      </p:sp>
      <p:sp>
        <p:nvSpPr>
          <p:cNvPr id="119982" name="Text Box 174"/>
          <p:cNvSpPr txBox="1">
            <a:spLocks noChangeArrowheads="1"/>
          </p:cNvSpPr>
          <p:nvPr/>
        </p:nvSpPr>
        <p:spPr bwMode="auto">
          <a:xfrm>
            <a:off x="5076825" y="5229225"/>
            <a:ext cx="3529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b="1">
                <a:ea typeface="华文新魏" pitchFamily="2" charset="-122"/>
              </a:rPr>
              <a:t>第四象限</a:t>
            </a:r>
          </a:p>
        </p:txBody>
      </p:sp>
    </p:spTree>
    <p:extLst>
      <p:ext uri="{BB962C8B-B14F-4D97-AF65-F5344CB8AC3E}">
        <p14:creationId xmlns:p14="http://schemas.microsoft.com/office/powerpoint/2010/main" val="54334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98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99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99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199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1199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9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9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9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9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9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9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9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9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9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9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916" grpId="0"/>
      <p:bldP spid="119917" grpId="0"/>
      <p:bldP spid="119926" grpId="0" animBg="1" autoUpdateAnimBg="0"/>
      <p:bldP spid="119979" grpId="0"/>
      <p:bldP spid="119980" grpId="0"/>
      <p:bldP spid="119981" grpId="0"/>
      <p:bldP spid="1199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098" name="Group 2"/>
          <p:cNvGrpSpPr>
            <a:grpSpLocks/>
          </p:cNvGrpSpPr>
          <p:nvPr/>
        </p:nvGrpSpPr>
        <p:grpSpPr bwMode="auto">
          <a:xfrm>
            <a:off x="4829175" y="3424238"/>
            <a:ext cx="460375" cy="155575"/>
            <a:chOff x="3217" y="2282"/>
            <a:chExt cx="266" cy="98"/>
          </a:xfrm>
        </p:grpSpPr>
        <p:sp>
          <p:nvSpPr>
            <p:cNvPr id="132099" name="Line 3"/>
            <p:cNvSpPr>
              <a:spLocks noChangeShapeType="1"/>
            </p:cNvSpPr>
            <p:nvPr/>
          </p:nvSpPr>
          <p:spPr bwMode="auto">
            <a:xfrm>
              <a:off x="3217" y="2282"/>
              <a:ext cx="1" cy="9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2100" name="Line 4"/>
            <p:cNvSpPr>
              <a:spLocks noChangeShapeType="1"/>
            </p:cNvSpPr>
            <p:nvPr/>
          </p:nvSpPr>
          <p:spPr bwMode="auto">
            <a:xfrm>
              <a:off x="3482" y="2282"/>
              <a:ext cx="1" cy="9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2101" name="Line 5"/>
          <p:cNvSpPr>
            <a:spLocks noChangeShapeType="1"/>
          </p:cNvSpPr>
          <p:nvPr/>
        </p:nvSpPr>
        <p:spPr bwMode="auto">
          <a:xfrm>
            <a:off x="2058988" y="3424238"/>
            <a:ext cx="1587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02" name="Line 6"/>
          <p:cNvSpPr>
            <a:spLocks noChangeShapeType="1"/>
          </p:cNvSpPr>
          <p:nvPr/>
        </p:nvSpPr>
        <p:spPr bwMode="auto">
          <a:xfrm>
            <a:off x="2517775" y="3424238"/>
            <a:ext cx="1588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03" name="Line 7"/>
          <p:cNvSpPr>
            <a:spLocks noChangeShapeType="1"/>
          </p:cNvSpPr>
          <p:nvPr/>
        </p:nvSpPr>
        <p:spPr bwMode="auto">
          <a:xfrm>
            <a:off x="2976563" y="3424238"/>
            <a:ext cx="1587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04" name="Line 8"/>
          <p:cNvSpPr>
            <a:spLocks noChangeShapeType="1"/>
          </p:cNvSpPr>
          <p:nvPr/>
        </p:nvSpPr>
        <p:spPr bwMode="auto">
          <a:xfrm>
            <a:off x="3452813" y="3424238"/>
            <a:ext cx="1587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05" name="Line 9"/>
          <p:cNvSpPr>
            <a:spLocks noChangeShapeType="1"/>
          </p:cNvSpPr>
          <p:nvPr/>
        </p:nvSpPr>
        <p:spPr bwMode="auto">
          <a:xfrm>
            <a:off x="3911600" y="3424238"/>
            <a:ext cx="1588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06" name="Line 10"/>
          <p:cNvSpPr>
            <a:spLocks noChangeShapeType="1"/>
          </p:cNvSpPr>
          <p:nvPr/>
        </p:nvSpPr>
        <p:spPr bwMode="auto">
          <a:xfrm>
            <a:off x="5764213" y="3424238"/>
            <a:ext cx="1587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07" name="Line 11"/>
          <p:cNvSpPr>
            <a:spLocks noChangeShapeType="1"/>
          </p:cNvSpPr>
          <p:nvPr/>
        </p:nvSpPr>
        <p:spPr bwMode="auto">
          <a:xfrm>
            <a:off x="6223000" y="3424238"/>
            <a:ext cx="1588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08" name="Line 12"/>
          <p:cNvSpPr>
            <a:spLocks noChangeShapeType="1"/>
          </p:cNvSpPr>
          <p:nvPr/>
        </p:nvSpPr>
        <p:spPr bwMode="auto">
          <a:xfrm>
            <a:off x="6681788" y="3424238"/>
            <a:ext cx="1587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09" name="Line 13"/>
          <p:cNvSpPr>
            <a:spLocks noChangeShapeType="1"/>
          </p:cNvSpPr>
          <p:nvPr/>
        </p:nvSpPr>
        <p:spPr bwMode="auto">
          <a:xfrm>
            <a:off x="7138988" y="3424238"/>
            <a:ext cx="1587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10" name="Line 14"/>
          <p:cNvSpPr>
            <a:spLocks noChangeShapeType="1"/>
          </p:cNvSpPr>
          <p:nvPr/>
        </p:nvSpPr>
        <p:spPr bwMode="auto">
          <a:xfrm>
            <a:off x="7597775" y="3382963"/>
            <a:ext cx="1588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11" name="Line 15"/>
          <p:cNvSpPr>
            <a:spLocks noChangeShapeType="1"/>
          </p:cNvSpPr>
          <p:nvPr/>
        </p:nvSpPr>
        <p:spPr bwMode="auto">
          <a:xfrm>
            <a:off x="920750" y="3533775"/>
            <a:ext cx="689927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12" name="Line 16"/>
          <p:cNvSpPr>
            <a:spLocks noChangeShapeType="1"/>
          </p:cNvSpPr>
          <p:nvPr/>
        </p:nvSpPr>
        <p:spPr bwMode="auto">
          <a:xfrm>
            <a:off x="1143000" y="3424238"/>
            <a:ext cx="1588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13" name="Line 17"/>
          <p:cNvSpPr>
            <a:spLocks noChangeShapeType="1"/>
          </p:cNvSpPr>
          <p:nvPr/>
        </p:nvSpPr>
        <p:spPr bwMode="auto">
          <a:xfrm>
            <a:off x="1601788" y="3424238"/>
            <a:ext cx="1587" cy="1555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32114" name="Group 18"/>
          <p:cNvGrpSpPr>
            <a:grpSpLocks/>
          </p:cNvGrpSpPr>
          <p:nvPr/>
        </p:nvGrpSpPr>
        <p:grpSpPr bwMode="auto">
          <a:xfrm>
            <a:off x="838200" y="3382963"/>
            <a:ext cx="7480300" cy="609600"/>
            <a:chOff x="912" y="2256"/>
            <a:chExt cx="4320" cy="384"/>
          </a:xfrm>
        </p:grpSpPr>
        <p:sp>
          <p:nvSpPr>
            <p:cNvPr id="132115" name="Rectangle 19"/>
            <p:cNvSpPr>
              <a:spLocks noChangeArrowheads="1"/>
            </p:cNvSpPr>
            <p:nvPr/>
          </p:nvSpPr>
          <p:spPr bwMode="auto">
            <a:xfrm>
              <a:off x="1539" y="2380"/>
              <a:ext cx="14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-5</a:t>
              </a:r>
            </a:p>
          </p:txBody>
        </p:sp>
        <p:sp>
          <p:nvSpPr>
            <p:cNvPr id="132116" name="Rectangle 20"/>
            <p:cNvSpPr>
              <a:spLocks noChangeArrowheads="1"/>
            </p:cNvSpPr>
            <p:nvPr/>
          </p:nvSpPr>
          <p:spPr bwMode="auto">
            <a:xfrm>
              <a:off x="4237" y="2400"/>
              <a:ext cx="7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5</a:t>
              </a:r>
            </a:p>
          </p:txBody>
        </p:sp>
        <p:sp>
          <p:nvSpPr>
            <p:cNvPr id="132117" name="Rectangle 21"/>
            <p:cNvSpPr>
              <a:spLocks noChangeArrowheads="1"/>
            </p:cNvSpPr>
            <p:nvPr/>
          </p:nvSpPr>
          <p:spPr bwMode="auto">
            <a:xfrm>
              <a:off x="2016" y="2400"/>
              <a:ext cx="1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-3</a:t>
              </a:r>
            </a:p>
          </p:txBody>
        </p:sp>
        <p:sp>
          <p:nvSpPr>
            <p:cNvPr id="132118" name="Rectangle 22"/>
            <p:cNvSpPr>
              <a:spLocks noChangeArrowheads="1"/>
            </p:cNvSpPr>
            <p:nvPr/>
          </p:nvSpPr>
          <p:spPr bwMode="auto">
            <a:xfrm>
              <a:off x="1776" y="2390"/>
              <a:ext cx="1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-4</a:t>
              </a:r>
            </a:p>
          </p:txBody>
        </p:sp>
        <p:sp>
          <p:nvSpPr>
            <p:cNvPr id="132119" name="Rectangle 23"/>
            <p:cNvSpPr>
              <a:spLocks noChangeArrowheads="1"/>
            </p:cNvSpPr>
            <p:nvPr/>
          </p:nvSpPr>
          <p:spPr bwMode="auto">
            <a:xfrm>
              <a:off x="3976" y="2400"/>
              <a:ext cx="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4</a:t>
              </a:r>
            </a:p>
          </p:txBody>
        </p:sp>
        <p:sp>
          <p:nvSpPr>
            <p:cNvPr id="132120" name="Rectangle 24"/>
            <p:cNvSpPr>
              <a:spLocks noChangeArrowheads="1"/>
            </p:cNvSpPr>
            <p:nvPr/>
          </p:nvSpPr>
          <p:spPr bwMode="auto">
            <a:xfrm>
              <a:off x="2304" y="2390"/>
              <a:ext cx="1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-2</a:t>
              </a:r>
            </a:p>
          </p:txBody>
        </p:sp>
        <p:sp>
          <p:nvSpPr>
            <p:cNvPr id="132121" name="Rectangle 25"/>
            <p:cNvSpPr>
              <a:spLocks noChangeArrowheads="1"/>
            </p:cNvSpPr>
            <p:nvPr/>
          </p:nvSpPr>
          <p:spPr bwMode="auto">
            <a:xfrm>
              <a:off x="3696" y="2400"/>
              <a:ext cx="7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3</a:t>
              </a:r>
            </a:p>
          </p:txBody>
        </p:sp>
        <p:sp>
          <p:nvSpPr>
            <p:cNvPr id="132122" name="Rectangle 26"/>
            <p:cNvSpPr>
              <a:spLocks noChangeArrowheads="1"/>
            </p:cNvSpPr>
            <p:nvPr/>
          </p:nvSpPr>
          <p:spPr bwMode="auto">
            <a:xfrm>
              <a:off x="2592" y="2390"/>
              <a:ext cx="1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-1</a:t>
              </a:r>
            </a:p>
          </p:txBody>
        </p:sp>
        <p:sp>
          <p:nvSpPr>
            <p:cNvPr id="132123" name="Rectangle 27"/>
            <p:cNvSpPr>
              <a:spLocks noChangeArrowheads="1"/>
            </p:cNvSpPr>
            <p:nvPr/>
          </p:nvSpPr>
          <p:spPr bwMode="auto">
            <a:xfrm>
              <a:off x="3456" y="2400"/>
              <a:ext cx="7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2</a:t>
              </a:r>
            </a:p>
          </p:txBody>
        </p:sp>
        <p:sp>
          <p:nvSpPr>
            <p:cNvPr id="132124" name="Rectangle 28"/>
            <p:cNvSpPr>
              <a:spLocks noChangeArrowheads="1"/>
            </p:cNvSpPr>
            <p:nvPr/>
          </p:nvSpPr>
          <p:spPr bwMode="auto">
            <a:xfrm>
              <a:off x="3168" y="2400"/>
              <a:ext cx="7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1</a:t>
              </a:r>
            </a:p>
          </p:txBody>
        </p:sp>
        <p:sp>
          <p:nvSpPr>
            <p:cNvPr id="132125" name="Rectangle 29"/>
            <p:cNvSpPr>
              <a:spLocks noChangeArrowheads="1"/>
            </p:cNvSpPr>
            <p:nvPr/>
          </p:nvSpPr>
          <p:spPr bwMode="auto">
            <a:xfrm>
              <a:off x="1296" y="2400"/>
              <a:ext cx="14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-6</a:t>
              </a:r>
            </a:p>
          </p:txBody>
        </p:sp>
        <p:sp>
          <p:nvSpPr>
            <p:cNvPr id="132126" name="Rectangle 30"/>
            <p:cNvSpPr>
              <a:spLocks noChangeArrowheads="1"/>
            </p:cNvSpPr>
            <p:nvPr/>
          </p:nvSpPr>
          <p:spPr bwMode="auto">
            <a:xfrm>
              <a:off x="4512" y="2400"/>
              <a:ext cx="7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黑体" pitchFamily="49" charset="-122"/>
                  <a:ea typeface="黑体" pitchFamily="49" charset="-122"/>
                </a:rPr>
                <a:t>6</a:t>
              </a:r>
            </a:p>
          </p:txBody>
        </p:sp>
        <p:sp>
          <p:nvSpPr>
            <p:cNvPr id="132127" name="Text Box 31"/>
            <p:cNvSpPr txBox="1">
              <a:spLocks noChangeArrowheads="1"/>
            </p:cNvSpPr>
            <p:nvPr/>
          </p:nvSpPr>
          <p:spPr bwMode="auto">
            <a:xfrm>
              <a:off x="2736" y="2256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latin typeface="黑体" pitchFamily="49" charset="-122"/>
                  <a:ea typeface="黑体" pitchFamily="49" charset="-122"/>
                </a:rPr>
                <a:t>o</a:t>
              </a:r>
            </a:p>
          </p:txBody>
        </p:sp>
        <p:sp>
          <p:nvSpPr>
            <p:cNvPr id="132128" name="Text Box 32"/>
            <p:cNvSpPr txBox="1">
              <a:spLocks noChangeArrowheads="1"/>
            </p:cNvSpPr>
            <p:nvPr/>
          </p:nvSpPr>
          <p:spPr bwMode="auto">
            <a:xfrm>
              <a:off x="912" y="235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kumimoji="1" lang="zh-CN" altLang="zh-CN" sz="2400" b="1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132129" name="Text Box 33"/>
            <p:cNvSpPr txBox="1">
              <a:spLocks noChangeArrowheads="1"/>
            </p:cNvSpPr>
            <p:nvPr/>
          </p:nvSpPr>
          <p:spPr bwMode="auto">
            <a:xfrm>
              <a:off x="4752" y="235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 b="1">
                  <a:latin typeface="黑体" pitchFamily="49" charset="-122"/>
                  <a:ea typeface="黑体" pitchFamily="49" charset="-122"/>
                </a:rPr>
                <a:t>X</a:t>
              </a:r>
            </a:p>
          </p:txBody>
        </p:sp>
      </p:grpSp>
      <p:sp>
        <p:nvSpPr>
          <p:cNvPr id="132130" name="Line 34"/>
          <p:cNvSpPr>
            <a:spLocks noChangeShapeType="1"/>
          </p:cNvSpPr>
          <p:nvPr/>
        </p:nvSpPr>
        <p:spPr bwMode="auto">
          <a:xfrm>
            <a:off x="4405313" y="3382963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31" name="Line 35"/>
          <p:cNvSpPr>
            <a:spLocks noChangeShapeType="1"/>
          </p:cNvSpPr>
          <p:nvPr/>
        </p:nvSpPr>
        <p:spPr bwMode="auto">
          <a:xfrm flipH="1">
            <a:off x="4343400" y="466725"/>
            <a:ext cx="76200" cy="509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32" name="Line 36"/>
          <p:cNvSpPr>
            <a:spLocks noChangeShapeType="1"/>
          </p:cNvSpPr>
          <p:nvPr/>
        </p:nvSpPr>
        <p:spPr bwMode="auto">
          <a:xfrm flipH="1">
            <a:off x="4379913" y="668338"/>
            <a:ext cx="155575" cy="15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33" name="Line 37"/>
          <p:cNvSpPr>
            <a:spLocks noChangeShapeType="1"/>
          </p:cNvSpPr>
          <p:nvPr/>
        </p:nvSpPr>
        <p:spPr bwMode="auto">
          <a:xfrm flipH="1">
            <a:off x="4379913" y="1089025"/>
            <a:ext cx="155575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34" name="Line 38"/>
          <p:cNvSpPr>
            <a:spLocks noChangeShapeType="1"/>
          </p:cNvSpPr>
          <p:nvPr/>
        </p:nvSpPr>
        <p:spPr bwMode="auto">
          <a:xfrm flipH="1">
            <a:off x="4379913" y="1508125"/>
            <a:ext cx="155575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35" name="Rectangle 39"/>
          <p:cNvSpPr>
            <a:spLocks noChangeArrowheads="1"/>
          </p:cNvSpPr>
          <p:nvPr/>
        </p:nvSpPr>
        <p:spPr bwMode="auto">
          <a:xfrm>
            <a:off x="4216400" y="13716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5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2136" name="Line 40"/>
          <p:cNvSpPr>
            <a:spLocks noChangeShapeType="1"/>
          </p:cNvSpPr>
          <p:nvPr/>
        </p:nvSpPr>
        <p:spPr bwMode="auto">
          <a:xfrm flipH="1">
            <a:off x="4379913" y="1928813"/>
            <a:ext cx="155575" cy="15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37" name="Line 41"/>
          <p:cNvSpPr>
            <a:spLocks noChangeShapeType="1"/>
          </p:cNvSpPr>
          <p:nvPr/>
        </p:nvSpPr>
        <p:spPr bwMode="auto">
          <a:xfrm flipH="1">
            <a:off x="4379913" y="2349500"/>
            <a:ext cx="155575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38" name="Line 42"/>
          <p:cNvSpPr>
            <a:spLocks noChangeShapeType="1"/>
          </p:cNvSpPr>
          <p:nvPr/>
        </p:nvSpPr>
        <p:spPr bwMode="auto">
          <a:xfrm flipH="1">
            <a:off x="4379913" y="2784475"/>
            <a:ext cx="155575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39" name="Line 43"/>
          <p:cNvSpPr>
            <a:spLocks noChangeShapeType="1"/>
          </p:cNvSpPr>
          <p:nvPr/>
        </p:nvSpPr>
        <p:spPr bwMode="auto">
          <a:xfrm flipH="1">
            <a:off x="4379913" y="3203575"/>
            <a:ext cx="155575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40" name="Line 44"/>
          <p:cNvSpPr>
            <a:spLocks noChangeShapeType="1"/>
          </p:cNvSpPr>
          <p:nvPr/>
        </p:nvSpPr>
        <p:spPr bwMode="auto">
          <a:xfrm flipH="1">
            <a:off x="4379913" y="4044950"/>
            <a:ext cx="155575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41" name="Line 45"/>
          <p:cNvSpPr>
            <a:spLocks noChangeShapeType="1"/>
          </p:cNvSpPr>
          <p:nvPr/>
        </p:nvSpPr>
        <p:spPr bwMode="auto">
          <a:xfrm flipH="1">
            <a:off x="4379913" y="4464050"/>
            <a:ext cx="155575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42" name="Line 46"/>
          <p:cNvSpPr>
            <a:spLocks noChangeShapeType="1"/>
          </p:cNvSpPr>
          <p:nvPr/>
        </p:nvSpPr>
        <p:spPr bwMode="auto">
          <a:xfrm flipH="1">
            <a:off x="4379913" y="4899025"/>
            <a:ext cx="155575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43" name="Line 47"/>
          <p:cNvSpPr>
            <a:spLocks noChangeShapeType="1"/>
          </p:cNvSpPr>
          <p:nvPr/>
        </p:nvSpPr>
        <p:spPr bwMode="auto">
          <a:xfrm flipH="1">
            <a:off x="4379913" y="5319713"/>
            <a:ext cx="155575" cy="15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44" name="Rectangle 48"/>
          <p:cNvSpPr>
            <a:spLocks noChangeArrowheads="1"/>
          </p:cNvSpPr>
          <p:nvPr/>
        </p:nvSpPr>
        <p:spPr bwMode="auto">
          <a:xfrm>
            <a:off x="4132263" y="4267200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-2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2145" name="Rectangle 49"/>
          <p:cNvSpPr>
            <a:spLocks noChangeArrowheads="1"/>
          </p:cNvSpPr>
          <p:nvPr/>
        </p:nvSpPr>
        <p:spPr bwMode="auto">
          <a:xfrm>
            <a:off x="4132263" y="4708525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-3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2146" name="Rectangle 50"/>
          <p:cNvSpPr>
            <a:spLocks noChangeArrowheads="1"/>
          </p:cNvSpPr>
          <p:nvPr/>
        </p:nvSpPr>
        <p:spPr bwMode="auto">
          <a:xfrm>
            <a:off x="4117975" y="5181600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-4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2147" name="Rectangle 51"/>
          <p:cNvSpPr>
            <a:spLocks noChangeArrowheads="1"/>
          </p:cNvSpPr>
          <p:nvPr/>
        </p:nvSpPr>
        <p:spPr bwMode="auto">
          <a:xfrm>
            <a:off x="4132263" y="3886200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-1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2148" name="Rectangle 52"/>
          <p:cNvSpPr>
            <a:spLocks noChangeArrowheads="1"/>
          </p:cNvSpPr>
          <p:nvPr/>
        </p:nvSpPr>
        <p:spPr bwMode="auto">
          <a:xfrm>
            <a:off x="4216400" y="22098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3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2149" name="Rectangle 53"/>
          <p:cNvSpPr>
            <a:spLocks noChangeArrowheads="1"/>
          </p:cNvSpPr>
          <p:nvPr/>
        </p:nvSpPr>
        <p:spPr bwMode="auto">
          <a:xfrm>
            <a:off x="4216400" y="26670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2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2150" name="Rectangle 54"/>
          <p:cNvSpPr>
            <a:spLocks noChangeArrowheads="1"/>
          </p:cNvSpPr>
          <p:nvPr/>
        </p:nvSpPr>
        <p:spPr bwMode="auto">
          <a:xfrm>
            <a:off x="4216400" y="17526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4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2151" name="Rectangle 55"/>
          <p:cNvSpPr>
            <a:spLocks noChangeArrowheads="1"/>
          </p:cNvSpPr>
          <p:nvPr/>
        </p:nvSpPr>
        <p:spPr bwMode="auto">
          <a:xfrm>
            <a:off x="4191000" y="30480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1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2152" name="Rectangle 56"/>
          <p:cNvSpPr>
            <a:spLocks noChangeArrowheads="1"/>
          </p:cNvSpPr>
          <p:nvPr/>
        </p:nvSpPr>
        <p:spPr bwMode="auto">
          <a:xfrm>
            <a:off x="4191000" y="9144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6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2153" name="Text Box 57"/>
          <p:cNvSpPr txBox="1">
            <a:spLocks noChangeArrowheads="1"/>
          </p:cNvSpPr>
          <p:nvPr/>
        </p:nvSpPr>
        <p:spPr bwMode="auto">
          <a:xfrm>
            <a:off x="4038600" y="457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latin typeface="Times New Roman" pitchFamily="18" charset="0"/>
              </a:rPr>
              <a:t>y</a:t>
            </a:r>
          </a:p>
        </p:txBody>
      </p:sp>
      <p:sp>
        <p:nvSpPr>
          <p:cNvPr id="132154" name="Text Box 58"/>
          <p:cNvSpPr txBox="1">
            <a:spLocks noChangeArrowheads="1"/>
          </p:cNvSpPr>
          <p:nvPr/>
        </p:nvSpPr>
        <p:spPr bwMode="auto">
          <a:xfrm>
            <a:off x="4648200" y="792163"/>
            <a:ext cx="2362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y</a:t>
            </a:r>
            <a:r>
              <a:rPr kumimoji="1"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轴或纵轴</a:t>
            </a:r>
          </a:p>
        </p:txBody>
      </p:sp>
      <p:sp>
        <p:nvSpPr>
          <p:cNvPr id="132155" name="Text Box 59"/>
          <p:cNvSpPr txBox="1">
            <a:spLocks noChangeArrowheads="1"/>
          </p:cNvSpPr>
          <p:nvPr/>
        </p:nvSpPr>
        <p:spPr bwMode="auto">
          <a:xfrm>
            <a:off x="6172200" y="39624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x</a:t>
            </a:r>
            <a:r>
              <a:rPr kumimoji="1"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轴或横轴</a:t>
            </a:r>
          </a:p>
        </p:txBody>
      </p:sp>
      <p:sp>
        <p:nvSpPr>
          <p:cNvPr id="132156" name="AutoShape 60"/>
          <p:cNvSpPr>
            <a:spLocks noChangeArrowheads="1"/>
          </p:cNvSpPr>
          <p:nvPr/>
        </p:nvSpPr>
        <p:spPr bwMode="auto">
          <a:xfrm>
            <a:off x="4521200" y="2697163"/>
            <a:ext cx="1371600" cy="609600"/>
          </a:xfrm>
          <a:prstGeom prst="cloudCallout">
            <a:avLst>
              <a:gd name="adj1" fmla="val -46181"/>
              <a:gd name="adj2" fmla="val 70051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1" lang="zh-CN" altLang="en-US" sz="2400" b="1">
                <a:latin typeface="黑体" pitchFamily="49" charset="-122"/>
                <a:ea typeface="黑体" pitchFamily="49" charset="-122"/>
              </a:rPr>
              <a:t>原点</a:t>
            </a:r>
          </a:p>
        </p:txBody>
      </p:sp>
      <p:sp>
        <p:nvSpPr>
          <p:cNvPr id="132157" name="Text Box 61"/>
          <p:cNvSpPr txBox="1">
            <a:spLocks noChangeArrowheads="1"/>
          </p:cNvSpPr>
          <p:nvPr/>
        </p:nvSpPr>
        <p:spPr bwMode="auto">
          <a:xfrm>
            <a:off x="4889500" y="1916113"/>
            <a:ext cx="1816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黑体" pitchFamily="49" charset="-122"/>
                <a:ea typeface="黑体" pitchFamily="49" charset="-122"/>
              </a:rPr>
              <a:t>第一象限</a:t>
            </a:r>
          </a:p>
        </p:txBody>
      </p:sp>
      <p:sp>
        <p:nvSpPr>
          <p:cNvPr id="132158" name="Text Box 62"/>
          <p:cNvSpPr txBox="1">
            <a:spLocks noChangeArrowheads="1"/>
          </p:cNvSpPr>
          <p:nvPr/>
        </p:nvSpPr>
        <p:spPr bwMode="auto">
          <a:xfrm>
            <a:off x="1828800" y="2133600"/>
            <a:ext cx="1816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黑体" pitchFamily="49" charset="-122"/>
                <a:ea typeface="黑体" pitchFamily="49" charset="-122"/>
              </a:rPr>
              <a:t>第二象限</a:t>
            </a:r>
          </a:p>
        </p:txBody>
      </p:sp>
      <p:sp>
        <p:nvSpPr>
          <p:cNvPr id="132159" name="Text Box 63"/>
          <p:cNvSpPr txBox="1">
            <a:spLocks noChangeArrowheads="1"/>
          </p:cNvSpPr>
          <p:nvPr/>
        </p:nvSpPr>
        <p:spPr bwMode="auto">
          <a:xfrm>
            <a:off x="1828800" y="4343400"/>
            <a:ext cx="1816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黑体" pitchFamily="49" charset="-122"/>
                <a:ea typeface="黑体" pitchFamily="49" charset="-122"/>
              </a:rPr>
              <a:t>第三象限</a:t>
            </a:r>
          </a:p>
        </p:txBody>
      </p:sp>
      <p:sp>
        <p:nvSpPr>
          <p:cNvPr id="132160" name="Text Box 64"/>
          <p:cNvSpPr txBox="1">
            <a:spLocks noChangeArrowheads="1"/>
          </p:cNvSpPr>
          <p:nvPr/>
        </p:nvSpPr>
        <p:spPr bwMode="auto">
          <a:xfrm>
            <a:off x="5105400" y="4495800"/>
            <a:ext cx="1816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黑体" pitchFamily="49" charset="-122"/>
                <a:ea typeface="黑体" pitchFamily="49" charset="-122"/>
              </a:rPr>
              <a:t>第四象限</a:t>
            </a:r>
          </a:p>
        </p:txBody>
      </p:sp>
      <p:sp>
        <p:nvSpPr>
          <p:cNvPr id="132161" name="Text Box 65"/>
          <p:cNvSpPr txBox="1">
            <a:spLocks noChangeArrowheads="1"/>
          </p:cNvSpPr>
          <p:nvPr/>
        </p:nvSpPr>
        <p:spPr bwMode="auto">
          <a:xfrm>
            <a:off x="1143000" y="685800"/>
            <a:ext cx="2743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象限：</a:t>
            </a:r>
            <a:r>
              <a:rPr lang="zh-CN" altLang="en-US" sz="2400" b="1">
                <a:latin typeface="黑体" pitchFamily="49" charset="-122"/>
                <a:ea typeface="黑体" pitchFamily="49" charset="-122"/>
              </a:rPr>
              <a:t>两条坐标轴把平面分成如图所示的四个部分</a:t>
            </a:r>
            <a:r>
              <a:rPr lang="en-US" altLang="zh-CN" sz="2400" b="1"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sp>
        <p:nvSpPr>
          <p:cNvPr id="132162" name="Text Box 66"/>
          <p:cNvSpPr txBox="1">
            <a:spLocks noChangeArrowheads="1"/>
          </p:cNvSpPr>
          <p:nvPr/>
        </p:nvSpPr>
        <p:spPr bwMode="auto">
          <a:xfrm>
            <a:off x="1143000" y="5791200"/>
            <a:ext cx="609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注意</a:t>
            </a:r>
            <a:r>
              <a:rPr kumimoji="1" lang="en-US" altLang="zh-CN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: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坐标轴上的点不属于任何象限。</a:t>
            </a:r>
          </a:p>
        </p:txBody>
      </p:sp>
    </p:spTree>
    <p:extLst>
      <p:ext uri="{BB962C8B-B14F-4D97-AF65-F5344CB8AC3E}">
        <p14:creationId xmlns:p14="http://schemas.microsoft.com/office/powerpoint/2010/main" val="372481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321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62" grpId="0"/>
      <p:bldP spid="13216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 flipV="1">
            <a:off x="6324600" y="2667000"/>
            <a:ext cx="0" cy="99060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3886200" y="2609850"/>
            <a:ext cx="2438400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172200" y="2190750"/>
            <a:ext cx="3365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4800" b="1">
                <a:solidFill>
                  <a:srgbClr val="0000FF"/>
                </a:solidFill>
                <a:latin typeface="Times New Roman" pitchFamily="18" charset="0"/>
              </a:rPr>
              <a:t>·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883275" y="2133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3429000" y="457200"/>
            <a:ext cx="685800" cy="5638800"/>
            <a:chOff x="2160" y="288"/>
            <a:chExt cx="432" cy="3552"/>
          </a:xfrm>
        </p:grpSpPr>
        <p:sp>
          <p:nvSpPr>
            <p:cNvPr id="8199" name="Line 7"/>
            <p:cNvSpPr>
              <a:spLocks noChangeShapeType="1"/>
            </p:cNvSpPr>
            <p:nvPr/>
          </p:nvSpPr>
          <p:spPr bwMode="auto">
            <a:xfrm flipV="1">
              <a:off x="2448" y="288"/>
              <a:ext cx="0" cy="35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2208" y="120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2208" y="187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8202" name="Text Box 10"/>
            <p:cNvSpPr txBox="1">
              <a:spLocks noChangeArrowheads="1"/>
            </p:cNvSpPr>
            <p:nvPr/>
          </p:nvSpPr>
          <p:spPr bwMode="auto">
            <a:xfrm>
              <a:off x="2208" y="86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2208" y="148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2208" y="5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5</a:t>
              </a:r>
            </a:p>
          </p:txBody>
        </p:sp>
        <p:grpSp>
          <p:nvGrpSpPr>
            <p:cNvPr id="8205" name="Group 13"/>
            <p:cNvGrpSpPr>
              <a:grpSpLocks/>
            </p:cNvGrpSpPr>
            <p:nvPr/>
          </p:nvGrpSpPr>
          <p:grpSpPr bwMode="auto">
            <a:xfrm rot="-5362763">
              <a:off x="2352" y="744"/>
              <a:ext cx="312" cy="168"/>
              <a:chOff x="2160" y="3888"/>
              <a:chExt cx="192" cy="96"/>
            </a:xfrm>
          </p:grpSpPr>
          <p:sp>
            <p:nvSpPr>
              <p:cNvPr id="8206" name="Line 14"/>
              <p:cNvSpPr>
                <a:spLocks noChangeShapeType="1"/>
              </p:cNvSpPr>
              <p:nvPr/>
            </p:nvSpPr>
            <p:spPr bwMode="auto">
              <a:xfrm>
                <a:off x="2160" y="3888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07" name="Line 15"/>
              <p:cNvSpPr>
                <a:spLocks noChangeShapeType="1"/>
              </p:cNvSpPr>
              <p:nvPr/>
            </p:nvSpPr>
            <p:spPr bwMode="auto">
              <a:xfrm>
                <a:off x="2352" y="3888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208" name="Group 16"/>
            <p:cNvGrpSpPr>
              <a:grpSpLocks/>
            </p:cNvGrpSpPr>
            <p:nvPr/>
          </p:nvGrpSpPr>
          <p:grpSpPr bwMode="auto">
            <a:xfrm rot="-5362763">
              <a:off x="2352" y="1416"/>
              <a:ext cx="312" cy="168"/>
              <a:chOff x="2160" y="3888"/>
              <a:chExt cx="192" cy="96"/>
            </a:xfrm>
          </p:grpSpPr>
          <p:sp>
            <p:nvSpPr>
              <p:cNvPr id="8209" name="Line 17"/>
              <p:cNvSpPr>
                <a:spLocks noChangeShapeType="1"/>
              </p:cNvSpPr>
              <p:nvPr/>
            </p:nvSpPr>
            <p:spPr bwMode="auto">
              <a:xfrm>
                <a:off x="2160" y="3888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10" name="Line 18"/>
              <p:cNvSpPr>
                <a:spLocks noChangeShapeType="1"/>
              </p:cNvSpPr>
              <p:nvPr/>
            </p:nvSpPr>
            <p:spPr bwMode="auto">
              <a:xfrm>
                <a:off x="2352" y="3888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211" name="Group 19"/>
            <p:cNvGrpSpPr>
              <a:grpSpLocks/>
            </p:cNvGrpSpPr>
            <p:nvPr/>
          </p:nvGrpSpPr>
          <p:grpSpPr bwMode="auto">
            <a:xfrm rot="-5362763">
              <a:off x="2352" y="2064"/>
              <a:ext cx="312" cy="168"/>
              <a:chOff x="2160" y="3888"/>
              <a:chExt cx="192" cy="96"/>
            </a:xfrm>
          </p:grpSpPr>
          <p:sp>
            <p:nvSpPr>
              <p:cNvPr id="8212" name="Line 20"/>
              <p:cNvSpPr>
                <a:spLocks noChangeShapeType="1"/>
              </p:cNvSpPr>
              <p:nvPr/>
            </p:nvSpPr>
            <p:spPr bwMode="auto">
              <a:xfrm>
                <a:off x="2160" y="3888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13" name="Line 21"/>
              <p:cNvSpPr>
                <a:spLocks noChangeShapeType="1"/>
              </p:cNvSpPr>
              <p:nvPr/>
            </p:nvSpPr>
            <p:spPr bwMode="auto">
              <a:xfrm>
                <a:off x="2352" y="3888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2160" y="2832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-2</a:t>
              </a:r>
            </a:p>
          </p:txBody>
        </p:sp>
        <p:sp>
          <p:nvSpPr>
            <p:cNvPr id="8215" name="Text Box 23"/>
            <p:cNvSpPr txBox="1">
              <a:spLocks noChangeArrowheads="1"/>
            </p:cNvSpPr>
            <p:nvPr/>
          </p:nvSpPr>
          <p:spPr bwMode="auto">
            <a:xfrm>
              <a:off x="2160" y="3504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-4</a:t>
              </a:r>
            </a:p>
          </p:txBody>
        </p:sp>
        <p:sp>
          <p:nvSpPr>
            <p:cNvPr id="8216" name="Text Box 24"/>
            <p:cNvSpPr txBox="1">
              <a:spLocks noChangeArrowheads="1"/>
            </p:cNvSpPr>
            <p:nvPr/>
          </p:nvSpPr>
          <p:spPr bwMode="auto">
            <a:xfrm>
              <a:off x="2160" y="2496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8217" name="Text Box 25"/>
            <p:cNvSpPr txBox="1">
              <a:spLocks noChangeArrowheads="1"/>
            </p:cNvSpPr>
            <p:nvPr/>
          </p:nvSpPr>
          <p:spPr bwMode="auto">
            <a:xfrm>
              <a:off x="2160" y="3120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-3</a:t>
              </a:r>
            </a:p>
          </p:txBody>
        </p:sp>
        <p:grpSp>
          <p:nvGrpSpPr>
            <p:cNvPr id="8218" name="Group 26"/>
            <p:cNvGrpSpPr>
              <a:grpSpLocks/>
            </p:cNvGrpSpPr>
            <p:nvPr/>
          </p:nvGrpSpPr>
          <p:grpSpPr bwMode="auto">
            <a:xfrm rot="-5362763">
              <a:off x="2352" y="2712"/>
              <a:ext cx="312" cy="168"/>
              <a:chOff x="2160" y="3888"/>
              <a:chExt cx="192" cy="96"/>
            </a:xfrm>
          </p:grpSpPr>
          <p:sp>
            <p:nvSpPr>
              <p:cNvPr id="8219" name="Line 27"/>
              <p:cNvSpPr>
                <a:spLocks noChangeShapeType="1"/>
              </p:cNvSpPr>
              <p:nvPr/>
            </p:nvSpPr>
            <p:spPr bwMode="auto">
              <a:xfrm>
                <a:off x="2160" y="3888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20" name="Line 28"/>
              <p:cNvSpPr>
                <a:spLocks noChangeShapeType="1"/>
              </p:cNvSpPr>
              <p:nvPr/>
            </p:nvSpPr>
            <p:spPr bwMode="auto">
              <a:xfrm>
                <a:off x="2352" y="3888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221" name="Group 29"/>
            <p:cNvGrpSpPr>
              <a:grpSpLocks/>
            </p:cNvGrpSpPr>
            <p:nvPr/>
          </p:nvGrpSpPr>
          <p:grpSpPr bwMode="auto">
            <a:xfrm rot="-5362763">
              <a:off x="2352" y="3384"/>
              <a:ext cx="312" cy="168"/>
              <a:chOff x="2160" y="3888"/>
              <a:chExt cx="192" cy="96"/>
            </a:xfrm>
          </p:grpSpPr>
          <p:sp>
            <p:nvSpPr>
              <p:cNvPr id="8222" name="Line 30"/>
              <p:cNvSpPr>
                <a:spLocks noChangeShapeType="1"/>
              </p:cNvSpPr>
              <p:nvPr/>
            </p:nvSpPr>
            <p:spPr bwMode="auto">
              <a:xfrm>
                <a:off x="2160" y="3888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23" name="Line 31"/>
              <p:cNvSpPr>
                <a:spLocks noChangeShapeType="1"/>
              </p:cNvSpPr>
              <p:nvPr/>
            </p:nvSpPr>
            <p:spPr bwMode="auto">
              <a:xfrm>
                <a:off x="2352" y="3888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8224" name="Group 32"/>
          <p:cNvGrpSpPr>
            <a:grpSpLocks/>
          </p:cNvGrpSpPr>
          <p:nvPr/>
        </p:nvGrpSpPr>
        <p:grpSpPr bwMode="auto">
          <a:xfrm>
            <a:off x="914400" y="3429000"/>
            <a:ext cx="6858000" cy="762000"/>
            <a:chOff x="576" y="2160"/>
            <a:chExt cx="4320" cy="480"/>
          </a:xfrm>
        </p:grpSpPr>
        <p:sp>
          <p:nvSpPr>
            <p:cNvPr id="8225" name="Text Box 33"/>
            <p:cNvSpPr txBox="1">
              <a:spLocks noChangeArrowheads="1"/>
            </p:cNvSpPr>
            <p:nvPr/>
          </p:nvSpPr>
          <p:spPr bwMode="auto">
            <a:xfrm>
              <a:off x="2256" y="225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solidFill>
                    <a:srgbClr val="FF3300"/>
                  </a:solidFill>
                  <a:latin typeface="Times New Roman" pitchFamily="18" charset="0"/>
                </a:rPr>
                <a:t>0</a:t>
              </a:r>
            </a:p>
          </p:txBody>
        </p:sp>
        <p:grpSp>
          <p:nvGrpSpPr>
            <p:cNvPr id="8226" name="Group 34"/>
            <p:cNvGrpSpPr>
              <a:grpSpLocks/>
            </p:cNvGrpSpPr>
            <p:nvPr/>
          </p:nvGrpSpPr>
          <p:grpSpPr bwMode="auto">
            <a:xfrm>
              <a:off x="576" y="2160"/>
              <a:ext cx="4320" cy="480"/>
              <a:chOff x="576" y="2160"/>
              <a:chExt cx="4320" cy="480"/>
            </a:xfrm>
          </p:grpSpPr>
          <p:sp>
            <p:nvSpPr>
              <p:cNvPr id="8227" name="Line 35"/>
              <p:cNvSpPr>
                <a:spLocks noChangeShapeType="1"/>
              </p:cNvSpPr>
              <p:nvPr/>
            </p:nvSpPr>
            <p:spPr bwMode="auto">
              <a:xfrm>
                <a:off x="576" y="2304"/>
                <a:ext cx="432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8228" name="Group 36"/>
              <p:cNvGrpSpPr>
                <a:grpSpLocks/>
              </p:cNvGrpSpPr>
              <p:nvPr/>
            </p:nvGrpSpPr>
            <p:grpSpPr bwMode="auto">
              <a:xfrm>
                <a:off x="2448" y="2160"/>
                <a:ext cx="384" cy="144"/>
                <a:chOff x="2160" y="3888"/>
                <a:chExt cx="192" cy="96"/>
              </a:xfrm>
            </p:grpSpPr>
            <p:sp>
              <p:nvSpPr>
                <p:cNvPr id="8229" name="Line 37"/>
                <p:cNvSpPr>
                  <a:spLocks noChangeShapeType="1"/>
                </p:cNvSpPr>
                <p:nvPr/>
              </p:nvSpPr>
              <p:spPr bwMode="auto">
                <a:xfrm>
                  <a:off x="2160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30" name="Line 38"/>
                <p:cNvSpPr>
                  <a:spLocks noChangeShapeType="1"/>
                </p:cNvSpPr>
                <p:nvPr/>
              </p:nvSpPr>
              <p:spPr bwMode="auto">
                <a:xfrm>
                  <a:off x="2352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8231" name="Group 39"/>
              <p:cNvGrpSpPr>
                <a:grpSpLocks/>
              </p:cNvGrpSpPr>
              <p:nvPr/>
            </p:nvGrpSpPr>
            <p:grpSpPr bwMode="auto">
              <a:xfrm>
                <a:off x="3216" y="2160"/>
                <a:ext cx="384" cy="144"/>
                <a:chOff x="2160" y="3888"/>
                <a:chExt cx="192" cy="96"/>
              </a:xfrm>
            </p:grpSpPr>
            <p:sp>
              <p:nvSpPr>
                <p:cNvPr id="8232" name="Line 40"/>
                <p:cNvSpPr>
                  <a:spLocks noChangeShapeType="1"/>
                </p:cNvSpPr>
                <p:nvPr/>
              </p:nvSpPr>
              <p:spPr bwMode="auto">
                <a:xfrm>
                  <a:off x="2160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33" name="Line 41"/>
                <p:cNvSpPr>
                  <a:spLocks noChangeShapeType="1"/>
                </p:cNvSpPr>
                <p:nvPr/>
              </p:nvSpPr>
              <p:spPr bwMode="auto">
                <a:xfrm>
                  <a:off x="2352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8234" name="Group 42"/>
              <p:cNvGrpSpPr>
                <a:grpSpLocks/>
              </p:cNvGrpSpPr>
              <p:nvPr/>
            </p:nvGrpSpPr>
            <p:grpSpPr bwMode="auto">
              <a:xfrm>
                <a:off x="3984" y="2160"/>
                <a:ext cx="384" cy="144"/>
                <a:chOff x="2160" y="3888"/>
                <a:chExt cx="192" cy="96"/>
              </a:xfrm>
            </p:grpSpPr>
            <p:sp>
              <p:nvSpPr>
                <p:cNvPr id="8235" name="Line 43"/>
                <p:cNvSpPr>
                  <a:spLocks noChangeShapeType="1"/>
                </p:cNvSpPr>
                <p:nvPr/>
              </p:nvSpPr>
              <p:spPr bwMode="auto">
                <a:xfrm>
                  <a:off x="2160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36" name="Line 44"/>
                <p:cNvSpPr>
                  <a:spLocks noChangeShapeType="1"/>
                </p:cNvSpPr>
                <p:nvPr/>
              </p:nvSpPr>
              <p:spPr bwMode="auto">
                <a:xfrm>
                  <a:off x="2352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8237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35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8238" name="Text Box 46"/>
              <p:cNvSpPr txBox="1">
                <a:spLocks noChangeArrowheads="1"/>
              </p:cNvSpPr>
              <p:nvPr/>
            </p:nvSpPr>
            <p:spPr bwMode="auto">
              <a:xfrm>
                <a:off x="3120" y="235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239" name="Text Box 47"/>
              <p:cNvSpPr txBox="1">
                <a:spLocks noChangeArrowheads="1"/>
              </p:cNvSpPr>
              <p:nvPr/>
            </p:nvSpPr>
            <p:spPr bwMode="auto">
              <a:xfrm>
                <a:off x="3504" y="235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8240" name="Text Box 48"/>
              <p:cNvSpPr txBox="1">
                <a:spLocks noChangeArrowheads="1"/>
              </p:cNvSpPr>
              <p:nvPr/>
            </p:nvSpPr>
            <p:spPr bwMode="auto">
              <a:xfrm>
                <a:off x="3888" y="235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8241" name="Text Box 49"/>
              <p:cNvSpPr txBox="1">
                <a:spLocks noChangeArrowheads="1"/>
              </p:cNvSpPr>
              <p:nvPr/>
            </p:nvSpPr>
            <p:spPr bwMode="auto">
              <a:xfrm>
                <a:off x="4272" y="235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5</a:t>
                </a:r>
              </a:p>
            </p:txBody>
          </p:sp>
          <p:grpSp>
            <p:nvGrpSpPr>
              <p:cNvPr id="8242" name="Group 50"/>
              <p:cNvGrpSpPr>
                <a:grpSpLocks/>
              </p:cNvGrpSpPr>
              <p:nvPr/>
            </p:nvGrpSpPr>
            <p:grpSpPr bwMode="auto">
              <a:xfrm>
                <a:off x="864" y="2160"/>
                <a:ext cx="384" cy="144"/>
                <a:chOff x="2160" y="3888"/>
                <a:chExt cx="192" cy="96"/>
              </a:xfrm>
            </p:grpSpPr>
            <p:sp>
              <p:nvSpPr>
                <p:cNvPr id="8243" name="Line 51"/>
                <p:cNvSpPr>
                  <a:spLocks noChangeShapeType="1"/>
                </p:cNvSpPr>
                <p:nvPr/>
              </p:nvSpPr>
              <p:spPr bwMode="auto">
                <a:xfrm>
                  <a:off x="2160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44" name="Line 52"/>
                <p:cNvSpPr>
                  <a:spLocks noChangeShapeType="1"/>
                </p:cNvSpPr>
                <p:nvPr/>
              </p:nvSpPr>
              <p:spPr bwMode="auto">
                <a:xfrm>
                  <a:off x="2352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8245" name="Group 53"/>
              <p:cNvGrpSpPr>
                <a:grpSpLocks/>
              </p:cNvGrpSpPr>
              <p:nvPr/>
            </p:nvGrpSpPr>
            <p:grpSpPr bwMode="auto">
              <a:xfrm>
                <a:off x="1632" y="2160"/>
                <a:ext cx="384" cy="144"/>
                <a:chOff x="2160" y="3888"/>
                <a:chExt cx="192" cy="96"/>
              </a:xfrm>
            </p:grpSpPr>
            <p:sp>
              <p:nvSpPr>
                <p:cNvPr id="8246" name="Line 54"/>
                <p:cNvSpPr>
                  <a:spLocks noChangeShapeType="1"/>
                </p:cNvSpPr>
                <p:nvPr/>
              </p:nvSpPr>
              <p:spPr bwMode="auto">
                <a:xfrm>
                  <a:off x="2160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47" name="Line 55"/>
                <p:cNvSpPr>
                  <a:spLocks noChangeShapeType="1"/>
                </p:cNvSpPr>
                <p:nvPr/>
              </p:nvSpPr>
              <p:spPr bwMode="auto">
                <a:xfrm>
                  <a:off x="2352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8248" name="Text Box 56"/>
              <p:cNvSpPr txBox="1">
                <a:spLocks noChangeArrowheads="1"/>
              </p:cNvSpPr>
              <p:nvPr/>
            </p:nvSpPr>
            <p:spPr bwMode="auto">
              <a:xfrm>
                <a:off x="672" y="2352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-4</a:t>
                </a:r>
              </a:p>
            </p:txBody>
          </p:sp>
          <p:sp>
            <p:nvSpPr>
              <p:cNvPr id="8249" name="Text Box 57"/>
              <p:cNvSpPr txBox="1">
                <a:spLocks noChangeArrowheads="1"/>
              </p:cNvSpPr>
              <p:nvPr/>
            </p:nvSpPr>
            <p:spPr bwMode="auto">
              <a:xfrm>
                <a:off x="1056" y="2352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-3</a:t>
                </a:r>
              </a:p>
            </p:txBody>
          </p:sp>
          <p:sp>
            <p:nvSpPr>
              <p:cNvPr id="8250" name="Text Box 58"/>
              <p:cNvSpPr txBox="1">
                <a:spLocks noChangeArrowheads="1"/>
              </p:cNvSpPr>
              <p:nvPr/>
            </p:nvSpPr>
            <p:spPr bwMode="auto">
              <a:xfrm>
                <a:off x="1440" y="2352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-2</a:t>
                </a:r>
              </a:p>
            </p:txBody>
          </p:sp>
          <p:sp>
            <p:nvSpPr>
              <p:cNvPr id="8251" name="Text Box 59"/>
              <p:cNvSpPr txBox="1">
                <a:spLocks noChangeArrowheads="1"/>
              </p:cNvSpPr>
              <p:nvPr/>
            </p:nvSpPr>
            <p:spPr bwMode="auto">
              <a:xfrm>
                <a:off x="1824" y="2352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-1</a:t>
                </a:r>
              </a:p>
            </p:txBody>
          </p:sp>
        </p:grpSp>
      </p:grpSp>
      <p:grpSp>
        <p:nvGrpSpPr>
          <p:cNvPr id="8252" name="Group 60"/>
          <p:cNvGrpSpPr>
            <a:grpSpLocks/>
          </p:cNvGrpSpPr>
          <p:nvPr/>
        </p:nvGrpSpPr>
        <p:grpSpPr bwMode="auto">
          <a:xfrm>
            <a:off x="7543800" y="3733800"/>
            <a:ext cx="1371600" cy="457200"/>
            <a:chOff x="4752" y="2352"/>
            <a:chExt cx="864" cy="288"/>
          </a:xfrm>
        </p:grpSpPr>
        <p:sp>
          <p:nvSpPr>
            <p:cNvPr id="8253" name="Text Box 61"/>
            <p:cNvSpPr txBox="1">
              <a:spLocks noChangeArrowheads="1"/>
            </p:cNvSpPr>
            <p:nvPr/>
          </p:nvSpPr>
          <p:spPr bwMode="auto">
            <a:xfrm>
              <a:off x="4752" y="235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solidFill>
                    <a:srgbClr val="FF3300"/>
                  </a:solidFill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8254" name="Text Box 62"/>
            <p:cNvSpPr txBox="1">
              <a:spLocks noChangeArrowheads="1"/>
            </p:cNvSpPr>
            <p:nvPr/>
          </p:nvSpPr>
          <p:spPr bwMode="auto">
            <a:xfrm>
              <a:off x="5112" y="2352"/>
              <a:ext cx="5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solidFill>
                    <a:srgbClr val="FF3300"/>
                  </a:solidFill>
                  <a:latin typeface="Times New Roman" pitchFamily="18" charset="0"/>
                </a:rPr>
                <a:t>横轴</a:t>
              </a:r>
            </a:p>
          </p:txBody>
        </p:sp>
      </p:grpSp>
      <p:grpSp>
        <p:nvGrpSpPr>
          <p:cNvPr id="8255" name="Group 63"/>
          <p:cNvGrpSpPr>
            <a:grpSpLocks/>
          </p:cNvGrpSpPr>
          <p:nvPr/>
        </p:nvGrpSpPr>
        <p:grpSpPr bwMode="auto">
          <a:xfrm>
            <a:off x="2476500" y="228600"/>
            <a:ext cx="1289050" cy="533400"/>
            <a:chOff x="1560" y="144"/>
            <a:chExt cx="812" cy="336"/>
          </a:xfrm>
        </p:grpSpPr>
        <p:sp>
          <p:nvSpPr>
            <p:cNvPr id="8256" name="Text Box 64"/>
            <p:cNvSpPr txBox="1">
              <a:spLocks noChangeArrowheads="1"/>
            </p:cNvSpPr>
            <p:nvPr/>
          </p:nvSpPr>
          <p:spPr bwMode="auto">
            <a:xfrm>
              <a:off x="2160" y="14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solidFill>
                    <a:srgbClr val="FF3300"/>
                  </a:solidFill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8257" name="Text Box 65"/>
            <p:cNvSpPr txBox="1">
              <a:spLocks noChangeArrowheads="1"/>
            </p:cNvSpPr>
            <p:nvPr/>
          </p:nvSpPr>
          <p:spPr bwMode="auto">
            <a:xfrm>
              <a:off x="1560" y="192"/>
              <a:ext cx="5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solidFill>
                    <a:srgbClr val="FF3300"/>
                  </a:solidFill>
                  <a:latin typeface="Times New Roman" pitchFamily="18" charset="0"/>
                </a:rPr>
                <a:t>纵轴</a:t>
              </a:r>
            </a:p>
          </p:txBody>
        </p:sp>
      </p:grpSp>
      <p:sp>
        <p:nvSpPr>
          <p:cNvPr id="8258" name="Text Box 66"/>
          <p:cNvSpPr txBox="1">
            <a:spLocks noChangeArrowheads="1"/>
          </p:cNvSpPr>
          <p:nvPr/>
        </p:nvSpPr>
        <p:spPr bwMode="auto">
          <a:xfrm>
            <a:off x="4343400" y="177800"/>
            <a:ext cx="2405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A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的横坐标</a:t>
            </a:r>
            <a:r>
              <a:rPr kumimoji="1" lang="zh-CN" altLang="en-US" sz="2800" b="1">
                <a:latin typeface="Times New Roman" pitchFamily="18" charset="0"/>
              </a:rPr>
              <a:t>为</a:t>
            </a:r>
            <a:r>
              <a:rPr kumimoji="1" lang="en-US" altLang="zh-CN" sz="2800" b="1">
                <a:latin typeface="Times New Roman" pitchFamily="18" charset="0"/>
              </a:rPr>
              <a:t>4</a:t>
            </a:r>
          </a:p>
        </p:txBody>
      </p:sp>
      <p:sp>
        <p:nvSpPr>
          <p:cNvPr id="8259" name="Text Box 67"/>
          <p:cNvSpPr txBox="1">
            <a:spLocks noChangeArrowheads="1"/>
          </p:cNvSpPr>
          <p:nvPr/>
        </p:nvSpPr>
        <p:spPr bwMode="auto">
          <a:xfrm>
            <a:off x="4343400" y="635000"/>
            <a:ext cx="2405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A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的纵坐标</a:t>
            </a:r>
            <a:r>
              <a:rPr kumimoji="1" lang="zh-CN" altLang="en-US" sz="2800" b="1">
                <a:latin typeface="Times New Roman" pitchFamily="18" charset="0"/>
              </a:rPr>
              <a:t>为</a:t>
            </a:r>
            <a:r>
              <a:rPr kumimoji="1" lang="en-US" altLang="zh-CN" sz="2800" b="1">
                <a:latin typeface="Times New Roman" pitchFamily="18" charset="0"/>
              </a:rPr>
              <a:t>2</a:t>
            </a:r>
          </a:p>
        </p:txBody>
      </p:sp>
      <p:sp>
        <p:nvSpPr>
          <p:cNvPr id="8260" name="Text Box 68"/>
          <p:cNvSpPr txBox="1">
            <a:spLocks noChangeArrowheads="1"/>
          </p:cNvSpPr>
          <p:nvPr/>
        </p:nvSpPr>
        <p:spPr bwMode="auto">
          <a:xfrm>
            <a:off x="4211638" y="1143000"/>
            <a:ext cx="49323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</a:rPr>
              <a:t>有序数对</a:t>
            </a:r>
            <a:r>
              <a:rPr kumimoji="1" lang="en-US" altLang="zh-CN" sz="2800" b="1">
                <a:solidFill>
                  <a:srgbClr val="FF3300"/>
                </a:solidFill>
                <a:latin typeface="Times New Roman" pitchFamily="18" charset="0"/>
              </a:rPr>
              <a:t>(4, 2)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就叫做</a:t>
            </a:r>
            <a:r>
              <a:rPr kumimoji="1" lang="en-US" altLang="zh-CN" sz="2800" b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kumimoji="1" lang="zh-CN" altLang="en-US" sz="2800" b="1">
                <a:latin typeface="Times New Roman" pitchFamily="18" charset="0"/>
              </a:rPr>
              <a:t>的坐标</a:t>
            </a:r>
            <a:endParaRPr kumimoji="1" lang="zh-CN" altLang="en-US" sz="2800" b="1">
              <a:solidFill>
                <a:srgbClr val="FF3300"/>
              </a:solidFill>
              <a:latin typeface="Times New Roman" pitchFamily="18" charset="0"/>
            </a:endParaRPr>
          </a:p>
        </p:txBody>
      </p:sp>
      <p:grpSp>
        <p:nvGrpSpPr>
          <p:cNvPr id="8261" name="Group 69"/>
          <p:cNvGrpSpPr>
            <a:grpSpLocks/>
          </p:cNvGrpSpPr>
          <p:nvPr/>
        </p:nvGrpSpPr>
        <p:grpSpPr bwMode="auto">
          <a:xfrm>
            <a:off x="7391400" y="2209800"/>
            <a:ext cx="1524000" cy="1447800"/>
            <a:chOff x="4320" y="1145"/>
            <a:chExt cx="1203" cy="1008"/>
          </a:xfrm>
        </p:grpSpPr>
        <p:sp>
          <p:nvSpPr>
            <p:cNvPr id="8262" name="AutoShape 70"/>
            <p:cNvSpPr>
              <a:spLocks noChangeArrowheads="1"/>
            </p:cNvSpPr>
            <p:nvPr/>
          </p:nvSpPr>
          <p:spPr bwMode="auto">
            <a:xfrm rot="5766319">
              <a:off x="4419" y="1049"/>
              <a:ext cx="1008" cy="1200"/>
            </a:xfrm>
            <a:prstGeom prst="wedgeEllipseCallout">
              <a:avLst>
                <a:gd name="adj1" fmla="val -36380"/>
                <a:gd name="adj2" fmla="val 76986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kumimoji="1" lang="zh-CN" altLang="zh-CN" sz="2400">
                <a:latin typeface="Times New Roman" pitchFamily="18" charset="0"/>
              </a:endParaRPr>
            </a:p>
          </p:txBody>
        </p:sp>
        <p:sp>
          <p:nvSpPr>
            <p:cNvPr id="8263" name="Text Box 71"/>
            <p:cNvSpPr txBox="1">
              <a:spLocks noChangeArrowheads="1"/>
            </p:cNvSpPr>
            <p:nvPr/>
          </p:nvSpPr>
          <p:spPr bwMode="auto">
            <a:xfrm>
              <a:off x="4320" y="1389"/>
              <a:ext cx="1113" cy="5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solidFill>
                    <a:srgbClr val="FFFF00"/>
                  </a:solidFill>
                  <a:latin typeface="Times New Roman" pitchFamily="18" charset="0"/>
                </a:rPr>
                <a:t>横坐轴</a:t>
              </a:r>
            </a:p>
            <a:p>
              <a:r>
                <a:rPr kumimoji="1" lang="zh-CN" altLang="en-US" sz="2400" b="1">
                  <a:solidFill>
                    <a:srgbClr val="FFFF00"/>
                  </a:solidFill>
                  <a:latin typeface="Times New Roman" pitchFamily="18" charset="0"/>
                </a:rPr>
                <a:t>写在前面</a:t>
              </a:r>
            </a:p>
          </p:txBody>
        </p:sp>
      </p:grpSp>
      <p:sp>
        <p:nvSpPr>
          <p:cNvPr id="8265" name="Line 73"/>
          <p:cNvSpPr>
            <a:spLocks noChangeShapeType="1"/>
          </p:cNvSpPr>
          <p:nvPr/>
        </p:nvSpPr>
        <p:spPr bwMode="auto">
          <a:xfrm flipV="1">
            <a:off x="1371600" y="31242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67" name="Line 75"/>
          <p:cNvSpPr>
            <a:spLocks noChangeShapeType="1"/>
          </p:cNvSpPr>
          <p:nvPr/>
        </p:nvSpPr>
        <p:spPr bwMode="auto">
          <a:xfrm>
            <a:off x="1371600" y="3140075"/>
            <a:ext cx="2514600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68" name="Text Box 76"/>
          <p:cNvSpPr txBox="1">
            <a:spLocks noChangeArrowheads="1"/>
          </p:cNvSpPr>
          <p:nvPr/>
        </p:nvSpPr>
        <p:spPr bwMode="auto">
          <a:xfrm>
            <a:off x="1219200" y="2590800"/>
            <a:ext cx="374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6000" b="1">
                <a:solidFill>
                  <a:srgbClr val="0000FF"/>
                </a:solidFill>
                <a:latin typeface="Times New Roman" pitchFamily="18" charset="0"/>
              </a:rPr>
              <a:t>·</a:t>
            </a:r>
          </a:p>
        </p:txBody>
      </p:sp>
      <p:sp>
        <p:nvSpPr>
          <p:cNvPr id="8269" name="Text Box 77"/>
          <p:cNvSpPr txBox="1">
            <a:spLocks noChangeArrowheads="1"/>
          </p:cNvSpPr>
          <p:nvPr/>
        </p:nvSpPr>
        <p:spPr bwMode="auto">
          <a:xfrm>
            <a:off x="838200" y="2682875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8270" name="Text Box 78"/>
          <p:cNvSpPr txBox="1">
            <a:spLocks noChangeArrowheads="1"/>
          </p:cNvSpPr>
          <p:nvPr/>
        </p:nvSpPr>
        <p:spPr bwMode="auto">
          <a:xfrm>
            <a:off x="1219200" y="2667000"/>
            <a:ext cx="164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</a:rPr>
              <a:t>（</a:t>
            </a:r>
            <a:r>
              <a:rPr kumimoji="1" lang="en-US" altLang="zh-CN" sz="3200" b="1">
                <a:latin typeface="Times New Roman" pitchFamily="18" charset="0"/>
              </a:rPr>
              <a:t>-4,1</a:t>
            </a:r>
            <a:r>
              <a:rPr kumimoji="1" lang="zh-CN" altLang="en-US" sz="3200" b="1">
                <a:latin typeface="Times New Roman" pitchFamily="18" charset="0"/>
              </a:rPr>
              <a:t>）</a:t>
            </a:r>
          </a:p>
        </p:txBody>
      </p:sp>
      <p:pic>
        <p:nvPicPr>
          <p:cNvPr id="8271" name="Picture 79" descr="JDSJ6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025" y="4852988"/>
            <a:ext cx="2720975" cy="170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74" name="Text Box 82"/>
          <p:cNvSpPr txBox="1">
            <a:spLocks noChangeArrowheads="1"/>
          </p:cNvSpPr>
          <p:nvPr/>
        </p:nvSpPr>
        <p:spPr bwMode="auto">
          <a:xfrm>
            <a:off x="4724400" y="2133600"/>
            <a:ext cx="2787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/>
              <a:t>记作：（</a:t>
            </a:r>
            <a:r>
              <a:rPr kumimoji="1" lang="en-US" altLang="zh-CN" sz="3200" b="1"/>
              <a:t>4,2</a:t>
            </a:r>
            <a:r>
              <a:rPr kumimoji="1" lang="zh-CN" altLang="en-US" sz="3200" b="1"/>
              <a:t>）</a:t>
            </a:r>
          </a:p>
        </p:txBody>
      </p:sp>
      <p:grpSp>
        <p:nvGrpSpPr>
          <p:cNvPr id="8278" name="Group 86"/>
          <p:cNvGrpSpPr>
            <a:grpSpLocks/>
          </p:cNvGrpSpPr>
          <p:nvPr/>
        </p:nvGrpSpPr>
        <p:grpSpPr bwMode="auto">
          <a:xfrm>
            <a:off x="6324600" y="3429000"/>
            <a:ext cx="228600" cy="228600"/>
            <a:chOff x="3984" y="2160"/>
            <a:chExt cx="144" cy="144"/>
          </a:xfrm>
        </p:grpSpPr>
        <p:sp>
          <p:nvSpPr>
            <p:cNvPr id="8275" name="Line 83"/>
            <p:cNvSpPr>
              <a:spLocks noChangeShapeType="1"/>
            </p:cNvSpPr>
            <p:nvPr/>
          </p:nvSpPr>
          <p:spPr bwMode="auto">
            <a:xfrm>
              <a:off x="3984" y="2160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6" name="Line 84"/>
            <p:cNvSpPr>
              <a:spLocks noChangeShapeType="1"/>
            </p:cNvSpPr>
            <p:nvPr/>
          </p:nvSpPr>
          <p:spPr bwMode="auto">
            <a:xfrm>
              <a:off x="4128" y="216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279" name="Group 87"/>
          <p:cNvGrpSpPr>
            <a:grpSpLocks/>
          </p:cNvGrpSpPr>
          <p:nvPr/>
        </p:nvGrpSpPr>
        <p:grpSpPr bwMode="auto">
          <a:xfrm>
            <a:off x="3886200" y="2362200"/>
            <a:ext cx="228600" cy="228600"/>
            <a:chOff x="3984" y="2160"/>
            <a:chExt cx="144" cy="144"/>
          </a:xfrm>
        </p:grpSpPr>
        <p:sp>
          <p:nvSpPr>
            <p:cNvPr id="8280" name="Line 88"/>
            <p:cNvSpPr>
              <a:spLocks noChangeShapeType="1"/>
            </p:cNvSpPr>
            <p:nvPr/>
          </p:nvSpPr>
          <p:spPr bwMode="auto">
            <a:xfrm>
              <a:off x="3984" y="2160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1" name="Line 89"/>
            <p:cNvSpPr>
              <a:spLocks noChangeShapeType="1"/>
            </p:cNvSpPr>
            <p:nvPr/>
          </p:nvSpPr>
          <p:spPr bwMode="auto">
            <a:xfrm>
              <a:off x="4128" y="216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014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" fill="hold"/>
                                        <p:tgtEl>
                                          <p:spTgt spid="8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" fill="hold"/>
                                        <p:tgtEl>
                                          <p:spTgt spid="8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" fill="hold"/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" fill="hold"/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  <p:bldP spid="8258" grpId="0" autoUpdateAnimBg="0"/>
      <p:bldP spid="8259" grpId="0" autoUpdateAnimBg="0"/>
      <p:bldP spid="8260" grpId="0" autoUpdateAnimBg="0"/>
      <p:bldP spid="8265" grpId="0" animBg="1"/>
      <p:bldP spid="8267" grpId="0" animBg="1"/>
      <p:bldP spid="8268" grpId="0" autoUpdateAnimBg="0"/>
      <p:bldP spid="8269" grpId="0" autoUpdateAnimBg="0"/>
      <p:bldP spid="8270" grpId="0" autoUpdateAnimBg="0"/>
      <p:bldP spid="827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3541713" y="1114425"/>
            <a:ext cx="685800" cy="5638800"/>
            <a:chOff x="0" y="0"/>
            <a:chExt cx="432" cy="3552"/>
          </a:xfrm>
        </p:grpSpPr>
        <p:sp>
          <p:nvSpPr>
            <p:cNvPr id="41987" name="Line 3"/>
            <p:cNvSpPr>
              <a:spLocks noChangeShapeType="1"/>
            </p:cNvSpPr>
            <p:nvPr/>
          </p:nvSpPr>
          <p:spPr bwMode="auto">
            <a:xfrm flipV="1">
              <a:off x="288" y="0"/>
              <a:ext cx="0" cy="35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88" name="Text Box 4"/>
            <p:cNvSpPr txBox="1">
              <a:spLocks noChangeArrowheads="1"/>
            </p:cNvSpPr>
            <p:nvPr/>
          </p:nvSpPr>
          <p:spPr bwMode="auto">
            <a:xfrm>
              <a:off x="48" y="912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1989" name="Text Box 5"/>
            <p:cNvSpPr txBox="1">
              <a:spLocks noChangeArrowheads="1"/>
            </p:cNvSpPr>
            <p:nvPr/>
          </p:nvSpPr>
          <p:spPr bwMode="auto">
            <a:xfrm>
              <a:off x="48" y="1584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1990" name="Text Box 6"/>
            <p:cNvSpPr txBox="1">
              <a:spLocks noChangeArrowheads="1"/>
            </p:cNvSpPr>
            <p:nvPr/>
          </p:nvSpPr>
          <p:spPr bwMode="auto">
            <a:xfrm>
              <a:off x="48" y="57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41991" name="Text Box 7"/>
            <p:cNvSpPr txBox="1">
              <a:spLocks noChangeArrowheads="1"/>
            </p:cNvSpPr>
            <p:nvPr/>
          </p:nvSpPr>
          <p:spPr bwMode="auto">
            <a:xfrm>
              <a:off x="48" y="120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1992" name="Text Box 8"/>
            <p:cNvSpPr txBox="1">
              <a:spLocks noChangeArrowheads="1"/>
            </p:cNvSpPr>
            <p:nvPr/>
          </p:nvSpPr>
          <p:spPr bwMode="auto">
            <a:xfrm>
              <a:off x="48" y="24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latin typeface="Times New Roman" pitchFamily="18" charset="0"/>
                </a:rPr>
                <a:t>5</a:t>
              </a:r>
            </a:p>
          </p:txBody>
        </p:sp>
        <p:grpSp>
          <p:nvGrpSpPr>
            <p:cNvPr id="41993" name="Group 9"/>
            <p:cNvGrpSpPr>
              <a:grpSpLocks/>
            </p:cNvGrpSpPr>
            <p:nvPr/>
          </p:nvGrpSpPr>
          <p:grpSpPr bwMode="auto">
            <a:xfrm rot="-5362763">
              <a:off x="192" y="456"/>
              <a:ext cx="312" cy="168"/>
              <a:chOff x="0" y="0"/>
              <a:chExt cx="192" cy="96"/>
            </a:xfrm>
          </p:grpSpPr>
          <p:sp>
            <p:nvSpPr>
              <p:cNvPr id="41994" name="Line 1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995" name="Line 11"/>
              <p:cNvSpPr>
                <a:spLocks noChangeShapeType="1"/>
              </p:cNvSpPr>
              <p:nvPr/>
            </p:nvSpPr>
            <p:spPr bwMode="auto">
              <a:xfrm>
                <a:off x="192" y="0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996" name="Group 12"/>
            <p:cNvGrpSpPr>
              <a:grpSpLocks/>
            </p:cNvGrpSpPr>
            <p:nvPr/>
          </p:nvGrpSpPr>
          <p:grpSpPr bwMode="auto">
            <a:xfrm rot="-5362763">
              <a:off x="192" y="1128"/>
              <a:ext cx="312" cy="168"/>
              <a:chOff x="0" y="0"/>
              <a:chExt cx="192" cy="96"/>
            </a:xfrm>
          </p:grpSpPr>
          <p:sp>
            <p:nvSpPr>
              <p:cNvPr id="41997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998" name="Line 14"/>
              <p:cNvSpPr>
                <a:spLocks noChangeShapeType="1"/>
              </p:cNvSpPr>
              <p:nvPr/>
            </p:nvSpPr>
            <p:spPr bwMode="auto">
              <a:xfrm>
                <a:off x="192" y="0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999" name="Group 15"/>
            <p:cNvGrpSpPr>
              <a:grpSpLocks/>
            </p:cNvGrpSpPr>
            <p:nvPr/>
          </p:nvGrpSpPr>
          <p:grpSpPr bwMode="auto">
            <a:xfrm rot="-5362763">
              <a:off x="192" y="1776"/>
              <a:ext cx="312" cy="168"/>
              <a:chOff x="0" y="0"/>
              <a:chExt cx="192" cy="96"/>
            </a:xfrm>
          </p:grpSpPr>
          <p:sp>
            <p:nvSpPr>
              <p:cNvPr id="42000" name="Line 16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001" name="Line 17"/>
              <p:cNvSpPr>
                <a:spLocks noChangeShapeType="1"/>
              </p:cNvSpPr>
              <p:nvPr/>
            </p:nvSpPr>
            <p:spPr bwMode="auto">
              <a:xfrm>
                <a:off x="192" y="0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2002" name="Text Box 18"/>
            <p:cNvSpPr txBox="1">
              <a:spLocks noChangeArrowheads="1"/>
            </p:cNvSpPr>
            <p:nvPr/>
          </p:nvSpPr>
          <p:spPr bwMode="auto">
            <a:xfrm>
              <a:off x="0" y="2544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latin typeface="Times New Roman" pitchFamily="18" charset="0"/>
                </a:rPr>
                <a:t>-2</a:t>
              </a:r>
            </a:p>
          </p:txBody>
        </p:sp>
        <p:sp>
          <p:nvSpPr>
            <p:cNvPr id="42003" name="Text Box 19"/>
            <p:cNvSpPr txBox="1">
              <a:spLocks noChangeArrowheads="1"/>
            </p:cNvSpPr>
            <p:nvPr/>
          </p:nvSpPr>
          <p:spPr bwMode="auto">
            <a:xfrm>
              <a:off x="0" y="3216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latin typeface="Times New Roman" pitchFamily="18" charset="0"/>
                </a:rPr>
                <a:t>-4</a:t>
              </a:r>
            </a:p>
          </p:txBody>
        </p:sp>
        <p:sp>
          <p:nvSpPr>
            <p:cNvPr id="42004" name="Text Box 20"/>
            <p:cNvSpPr txBox="1">
              <a:spLocks noChangeArrowheads="1"/>
            </p:cNvSpPr>
            <p:nvPr/>
          </p:nvSpPr>
          <p:spPr bwMode="auto">
            <a:xfrm>
              <a:off x="0" y="2208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42005" name="Text Box 21"/>
            <p:cNvSpPr txBox="1">
              <a:spLocks noChangeArrowheads="1"/>
            </p:cNvSpPr>
            <p:nvPr/>
          </p:nvSpPr>
          <p:spPr bwMode="auto">
            <a:xfrm>
              <a:off x="0" y="2832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latin typeface="Times New Roman" pitchFamily="18" charset="0"/>
                </a:rPr>
                <a:t>-3</a:t>
              </a:r>
            </a:p>
          </p:txBody>
        </p:sp>
        <p:grpSp>
          <p:nvGrpSpPr>
            <p:cNvPr id="42006" name="Group 22"/>
            <p:cNvGrpSpPr>
              <a:grpSpLocks/>
            </p:cNvGrpSpPr>
            <p:nvPr/>
          </p:nvGrpSpPr>
          <p:grpSpPr bwMode="auto">
            <a:xfrm rot="-5362763">
              <a:off x="192" y="2424"/>
              <a:ext cx="312" cy="168"/>
              <a:chOff x="0" y="0"/>
              <a:chExt cx="192" cy="96"/>
            </a:xfrm>
          </p:grpSpPr>
          <p:sp>
            <p:nvSpPr>
              <p:cNvPr id="42007" name="Line 23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008" name="Line 24"/>
              <p:cNvSpPr>
                <a:spLocks noChangeShapeType="1"/>
              </p:cNvSpPr>
              <p:nvPr/>
            </p:nvSpPr>
            <p:spPr bwMode="auto">
              <a:xfrm>
                <a:off x="192" y="0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2009" name="Group 25"/>
            <p:cNvGrpSpPr>
              <a:grpSpLocks/>
            </p:cNvGrpSpPr>
            <p:nvPr/>
          </p:nvGrpSpPr>
          <p:grpSpPr bwMode="auto">
            <a:xfrm rot="-5362763">
              <a:off x="192" y="3096"/>
              <a:ext cx="312" cy="168"/>
              <a:chOff x="0" y="0"/>
              <a:chExt cx="192" cy="96"/>
            </a:xfrm>
          </p:grpSpPr>
          <p:sp>
            <p:nvSpPr>
              <p:cNvPr id="42010" name="Line 26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011" name="Line 27"/>
              <p:cNvSpPr>
                <a:spLocks noChangeShapeType="1"/>
              </p:cNvSpPr>
              <p:nvPr/>
            </p:nvSpPr>
            <p:spPr bwMode="auto">
              <a:xfrm>
                <a:off x="192" y="0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42012" name="Group 28"/>
          <p:cNvGrpSpPr>
            <a:grpSpLocks/>
          </p:cNvGrpSpPr>
          <p:nvPr/>
        </p:nvGrpSpPr>
        <p:grpSpPr bwMode="auto">
          <a:xfrm>
            <a:off x="1039813" y="4098925"/>
            <a:ext cx="6858000" cy="762000"/>
            <a:chOff x="0" y="0"/>
            <a:chExt cx="4320" cy="480"/>
          </a:xfrm>
        </p:grpSpPr>
        <p:sp>
          <p:nvSpPr>
            <p:cNvPr id="42013" name="Text Box 29"/>
            <p:cNvSpPr txBox="1">
              <a:spLocks noChangeArrowheads="1"/>
            </p:cNvSpPr>
            <p:nvPr/>
          </p:nvSpPr>
          <p:spPr bwMode="auto">
            <a:xfrm>
              <a:off x="1680" y="9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solidFill>
                    <a:srgbClr val="FF3300"/>
                  </a:solidFill>
                  <a:latin typeface="Times New Roman" pitchFamily="18" charset="0"/>
                </a:rPr>
                <a:t>0</a:t>
              </a:r>
            </a:p>
          </p:txBody>
        </p:sp>
        <p:grpSp>
          <p:nvGrpSpPr>
            <p:cNvPr id="42014" name="Group 30"/>
            <p:cNvGrpSpPr>
              <a:grpSpLocks/>
            </p:cNvGrpSpPr>
            <p:nvPr/>
          </p:nvGrpSpPr>
          <p:grpSpPr bwMode="auto">
            <a:xfrm>
              <a:off x="0" y="0"/>
              <a:ext cx="4320" cy="480"/>
              <a:chOff x="0" y="0"/>
              <a:chExt cx="4320" cy="480"/>
            </a:xfrm>
          </p:grpSpPr>
          <p:sp>
            <p:nvSpPr>
              <p:cNvPr id="42015" name="Line 31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432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2016" name="Group 32"/>
              <p:cNvGrpSpPr>
                <a:grpSpLocks/>
              </p:cNvGrpSpPr>
              <p:nvPr/>
            </p:nvGrpSpPr>
            <p:grpSpPr bwMode="auto">
              <a:xfrm>
                <a:off x="1872" y="0"/>
                <a:ext cx="384" cy="144"/>
                <a:chOff x="0" y="0"/>
                <a:chExt cx="192" cy="96"/>
              </a:xfrm>
            </p:grpSpPr>
            <p:sp>
              <p:nvSpPr>
                <p:cNvPr id="42017" name="Line 33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2018" name="Line 34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2019" name="Group 35"/>
              <p:cNvGrpSpPr>
                <a:grpSpLocks/>
              </p:cNvGrpSpPr>
              <p:nvPr/>
            </p:nvGrpSpPr>
            <p:grpSpPr bwMode="auto">
              <a:xfrm>
                <a:off x="2640" y="0"/>
                <a:ext cx="384" cy="144"/>
                <a:chOff x="0" y="0"/>
                <a:chExt cx="192" cy="96"/>
              </a:xfrm>
            </p:grpSpPr>
            <p:sp>
              <p:nvSpPr>
                <p:cNvPr id="42020" name="Line 36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2021" name="Line 37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2022" name="Group 38"/>
              <p:cNvGrpSpPr>
                <a:grpSpLocks/>
              </p:cNvGrpSpPr>
              <p:nvPr/>
            </p:nvGrpSpPr>
            <p:grpSpPr bwMode="auto">
              <a:xfrm>
                <a:off x="3408" y="0"/>
                <a:ext cx="384" cy="144"/>
                <a:chOff x="0" y="0"/>
                <a:chExt cx="192" cy="96"/>
              </a:xfrm>
            </p:grpSpPr>
            <p:sp>
              <p:nvSpPr>
                <p:cNvPr id="42023" name="Line 39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2024" name="Line 40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42025" name="Text Box 41"/>
              <p:cNvSpPr txBox="1">
                <a:spLocks noChangeArrowheads="1"/>
              </p:cNvSpPr>
              <p:nvPr/>
            </p:nvSpPr>
            <p:spPr bwMode="auto">
              <a:xfrm>
                <a:off x="2160" y="19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42026" name="Text Box 42"/>
              <p:cNvSpPr txBox="1">
                <a:spLocks noChangeArrowheads="1"/>
              </p:cNvSpPr>
              <p:nvPr/>
            </p:nvSpPr>
            <p:spPr bwMode="auto">
              <a:xfrm>
                <a:off x="2544" y="19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42027" name="Text Box 43"/>
              <p:cNvSpPr txBox="1">
                <a:spLocks noChangeArrowheads="1"/>
              </p:cNvSpPr>
              <p:nvPr/>
            </p:nvSpPr>
            <p:spPr bwMode="auto">
              <a:xfrm>
                <a:off x="2928" y="19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42028" name="Text Box 44"/>
              <p:cNvSpPr txBox="1">
                <a:spLocks noChangeArrowheads="1"/>
              </p:cNvSpPr>
              <p:nvPr/>
            </p:nvSpPr>
            <p:spPr bwMode="auto">
              <a:xfrm>
                <a:off x="3312" y="19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42029" name="Text Box 45"/>
              <p:cNvSpPr txBox="1">
                <a:spLocks noChangeArrowheads="1"/>
              </p:cNvSpPr>
              <p:nvPr/>
            </p:nvSpPr>
            <p:spPr bwMode="auto">
              <a:xfrm>
                <a:off x="3696" y="19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5</a:t>
                </a:r>
              </a:p>
            </p:txBody>
          </p:sp>
          <p:grpSp>
            <p:nvGrpSpPr>
              <p:cNvPr id="42030" name="Group 46"/>
              <p:cNvGrpSpPr>
                <a:grpSpLocks/>
              </p:cNvGrpSpPr>
              <p:nvPr/>
            </p:nvGrpSpPr>
            <p:grpSpPr bwMode="auto">
              <a:xfrm>
                <a:off x="288" y="0"/>
                <a:ext cx="384" cy="144"/>
                <a:chOff x="0" y="0"/>
                <a:chExt cx="192" cy="96"/>
              </a:xfrm>
            </p:grpSpPr>
            <p:sp>
              <p:nvSpPr>
                <p:cNvPr id="42031" name="Line 47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2032" name="Line 48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2033" name="Group 49"/>
              <p:cNvGrpSpPr>
                <a:grpSpLocks/>
              </p:cNvGrpSpPr>
              <p:nvPr/>
            </p:nvGrpSpPr>
            <p:grpSpPr bwMode="auto">
              <a:xfrm>
                <a:off x="1056" y="0"/>
                <a:ext cx="384" cy="144"/>
                <a:chOff x="0" y="0"/>
                <a:chExt cx="192" cy="96"/>
              </a:xfrm>
            </p:grpSpPr>
            <p:sp>
              <p:nvSpPr>
                <p:cNvPr id="42034" name="Line 50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2035" name="Line 51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42036" name="Text Box 52"/>
              <p:cNvSpPr txBox="1">
                <a:spLocks noChangeArrowheads="1"/>
              </p:cNvSpPr>
              <p:nvPr/>
            </p:nvSpPr>
            <p:spPr bwMode="auto">
              <a:xfrm>
                <a:off x="96" y="192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-4</a:t>
                </a:r>
              </a:p>
            </p:txBody>
          </p:sp>
          <p:sp>
            <p:nvSpPr>
              <p:cNvPr id="42037" name="Text Box 53"/>
              <p:cNvSpPr txBox="1">
                <a:spLocks noChangeArrowheads="1"/>
              </p:cNvSpPr>
              <p:nvPr/>
            </p:nvSpPr>
            <p:spPr bwMode="auto">
              <a:xfrm>
                <a:off x="480" y="192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-3</a:t>
                </a:r>
              </a:p>
            </p:txBody>
          </p:sp>
          <p:sp>
            <p:nvSpPr>
              <p:cNvPr id="42038" name="Text Box 54"/>
              <p:cNvSpPr txBox="1">
                <a:spLocks noChangeArrowheads="1"/>
              </p:cNvSpPr>
              <p:nvPr/>
            </p:nvSpPr>
            <p:spPr bwMode="auto">
              <a:xfrm>
                <a:off x="864" y="192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-2</a:t>
                </a:r>
              </a:p>
            </p:txBody>
          </p:sp>
          <p:sp>
            <p:nvSpPr>
              <p:cNvPr id="42039" name="Text Box 55"/>
              <p:cNvSpPr txBox="1">
                <a:spLocks noChangeArrowheads="1"/>
              </p:cNvSpPr>
              <p:nvPr/>
            </p:nvSpPr>
            <p:spPr bwMode="auto">
              <a:xfrm>
                <a:off x="1248" y="192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-1</a:t>
                </a:r>
              </a:p>
            </p:txBody>
          </p:sp>
        </p:grpSp>
      </p:grpSp>
      <p:grpSp>
        <p:nvGrpSpPr>
          <p:cNvPr id="42040" name="Group 56"/>
          <p:cNvGrpSpPr>
            <a:grpSpLocks/>
          </p:cNvGrpSpPr>
          <p:nvPr/>
        </p:nvGrpSpPr>
        <p:grpSpPr bwMode="auto">
          <a:xfrm>
            <a:off x="7656513" y="4391025"/>
            <a:ext cx="1371600" cy="457200"/>
            <a:chOff x="0" y="0"/>
            <a:chExt cx="864" cy="288"/>
          </a:xfrm>
        </p:grpSpPr>
        <p:sp>
          <p:nvSpPr>
            <p:cNvPr id="42041" name="Text Box 57"/>
            <p:cNvSpPr txBox="1">
              <a:spLocks noChangeArrowheads="1"/>
            </p:cNvSpPr>
            <p:nvPr/>
          </p:nvSpPr>
          <p:spPr bwMode="auto">
            <a:xfrm>
              <a:off x="0" y="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solidFill>
                    <a:srgbClr val="FF3300"/>
                  </a:solidFill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2042" name="Text Box 58"/>
            <p:cNvSpPr txBox="1">
              <a:spLocks noChangeArrowheads="1"/>
            </p:cNvSpPr>
            <p:nvPr/>
          </p:nvSpPr>
          <p:spPr bwMode="auto">
            <a:xfrm>
              <a:off x="360" y="0"/>
              <a:ext cx="5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solidFill>
                    <a:srgbClr val="FF3300"/>
                  </a:solidFill>
                  <a:latin typeface="Times New Roman" pitchFamily="18" charset="0"/>
                </a:rPr>
                <a:t>横轴</a:t>
              </a:r>
            </a:p>
          </p:txBody>
        </p:sp>
      </p:grpSp>
      <p:grpSp>
        <p:nvGrpSpPr>
          <p:cNvPr id="42043" name="Group 59"/>
          <p:cNvGrpSpPr>
            <a:grpSpLocks/>
          </p:cNvGrpSpPr>
          <p:nvPr/>
        </p:nvGrpSpPr>
        <p:grpSpPr bwMode="auto">
          <a:xfrm>
            <a:off x="2589213" y="1114425"/>
            <a:ext cx="1289050" cy="533400"/>
            <a:chOff x="0" y="0"/>
            <a:chExt cx="812" cy="336"/>
          </a:xfrm>
        </p:grpSpPr>
        <p:sp>
          <p:nvSpPr>
            <p:cNvPr id="42044" name="Text Box 60"/>
            <p:cNvSpPr txBox="1">
              <a:spLocks noChangeArrowheads="1"/>
            </p:cNvSpPr>
            <p:nvPr/>
          </p:nvSpPr>
          <p:spPr bwMode="auto">
            <a:xfrm>
              <a:off x="600" y="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solidFill>
                    <a:srgbClr val="FF3300"/>
                  </a:solidFill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42045" name="Text Box 61"/>
            <p:cNvSpPr txBox="1">
              <a:spLocks noChangeArrowheads="1"/>
            </p:cNvSpPr>
            <p:nvPr/>
          </p:nvSpPr>
          <p:spPr bwMode="auto">
            <a:xfrm>
              <a:off x="0" y="48"/>
              <a:ext cx="5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solidFill>
                    <a:srgbClr val="FF3300"/>
                  </a:solidFill>
                  <a:latin typeface="Times New Roman" pitchFamily="18" charset="0"/>
                </a:rPr>
                <a:t>纵轴</a:t>
              </a:r>
            </a:p>
          </p:txBody>
        </p:sp>
      </p:grpSp>
      <p:sp>
        <p:nvSpPr>
          <p:cNvPr id="42046" name="Line 62"/>
          <p:cNvSpPr>
            <a:spLocks noChangeShapeType="1"/>
          </p:cNvSpPr>
          <p:nvPr/>
        </p:nvSpPr>
        <p:spPr bwMode="auto">
          <a:xfrm flipV="1">
            <a:off x="2703513" y="2790825"/>
            <a:ext cx="0" cy="152400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47" name="Line 63"/>
          <p:cNvSpPr>
            <a:spLocks noChangeShapeType="1"/>
          </p:cNvSpPr>
          <p:nvPr/>
        </p:nvSpPr>
        <p:spPr bwMode="auto">
          <a:xfrm>
            <a:off x="2703513" y="2790825"/>
            <a:ext cx="1295400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48" name="Text Box 64"/>
          <p:cNvSpPr txBox="1">
            <a:spLocks noChangeArrowheads="1"/>
          </p:cNvSpPr>
          <p:nvPr/>
        </p:nvSpPr>
        <p:spPr bwMode="auto">
          <a:xfrm>
            <a:off x="2551113" y="2257425"/>
            <a:ext cx="3746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 b="1">
                <a:solidFill>
                  <a:srgbClr val="99FF33"/>
                </a:solidFill>
                <a:latin typeface="Times New Roman" pitchFamily="18" charset="0"/>
              </a:rPr>
              <a:t>·</a:t>
            </a:r>
          </a:p>
        </p:txBody>
      </p:sp>
      <p:sp>
        <p:nvSpPr>
          <p:cNvPr id="42049" name="Text Box 65"/>
          <p:cNvSpPr txBox="1">
            <a:spLocks noChangeArrowheads="1"/>
          </p:cNvSpPr>
          <p:nvPr/>
        </p:nvSpPr>
        <p:spPr bwMode="auto">
          <a:xfrm>
            <a:off x="2246313" y="2181225"/>
            <a:ext cx="420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99FF33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42050" name="Line 66"/>
          <p:cNvSpPr>
            <a:spLocks noChangeShapeType="1"/>
          </p:cNvSpPr>
          <p:nvPr/>
        </p:nvSpPr>
        <p:spPr bwMode="auto">
          <a:xfrm flipV="1">
            <a:off x="5562600" y="4343400"/>
            <a:ext cx="0" cy="99060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51" name="Line 67"/>
          <p:cNvSpPr>
            <a:spLocks noChangeShapeType="1"/>
          </p:cNvSpPr>
          <p:nvPr/>
        </p:nvSpPr>
        <p:spPr bwMode="auto">
          <a:xfrm>
            <a:off x="4343400" y="5334000"/>
            <a:ext cx="1219200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52" name="Text Box 68"/>
          <p:cNvSpPr txBox="1">
            <a:spLocks noChangeArrowheads="1"/>
          </p:cNvSpPr>
          <p:nvPr/>
        </p:nvSpPr>
        <p:spPr bwMode="auto">
          <a:xfrm>
            <a:off x="5416550" y="4784725"/>
            <a:ext cx="3746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 b="1">
                <a:solidFill>
                  <a:srgbClr val="99FF33"/>
                </a:solidFill>
                <a:latin typeface="Times New Roman" pitchFamily="18" charset="0"/>
              </a:rPr>
              <a:t>·</a:t>
            </a:r>
          </a:p>
        </p:txBody>
      </p:sp>
      <p:sp>
        <p:nvSpPr>
          <p:cNvPr id="42053" name="Text Box 69"/>
          <p:cNvSpPr txBox="1">
            <a:spLocks noChangeArrowheads="1"/>
          </p:cNvSpPr>
          <p:nvPr/>
        </p:nvSpPr>
        <p:spPr bwMode="auto">
          <a:xfrm>
            <a:off x="5562600" y="541020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99FF33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42054" name="Line 70"/>
          <p:cNvSpPr>
            <a:spLocks noChangeShapeType="1"/>
          </p:cNvSpPr>
          <p:nvPr/>
        </p:nvSpPr>
        <p:spPr bwMode="auto">
          <a:xfrm flipV="1">
            <a:off x="1447800" y="435927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55" name="Line 71"/>
          <p:cNvSpPr>
            <a:spLocks noChangeShapeType="1"/>
          </p:cNvSpPr>
          <p:nvPr/>
        </p:nvSpPr>
        <p:spPr bwMode="auto">
          <a:xfrm>
            <a:off x="1447800" y="4876800"/>
            <a:ext cx="2514600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56" name="Text Box 72"/>
          <p:cNvSpPr txBox="1">
            <a:spLocks noChangeArrowheads="1"/>
          </p:cNvSpPr>
          <p:nvPr/>
        </p:nvSpPr>
        <p:spPr bwMode="auto">
          <a:xfrm>
            <a:off x="1301750" y="4343400"/>
            <a:ext cx="3746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6000" b="1">
                <a:solidFill>
                  <a:srgbClr val="99FF33"/>
                </a:solidFill>
                <a:latin typeface="Times New Roman" pitchFamily="18" charset="0"/>
              </a:rPr>
              <a:t>·</a:t>
            </a:r>
          </a:p>
        </p:txBody>
      </p:sp>
      <p:sp>
        <p:nvSpPr>
          <p:cNvPr id="42057" name="Text Box 73"/>
          <p:cNvSpPr txBox="1">
            <a:spLocks noChangeArrowheads="1"/>
          </p:cNvSpPr>
          <p:nvPr/>
        </p:nvSpPr>
        <p:spPr bwMode="auto">
          <a:xfrm>
            <a:off x="1143000" y="472440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99FF33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42058" name="Text Box 74"/>
          <p:cNvSpPr txBox="1">
            <a:spLocks noChangeArrowheads="1"/>
          </p:cNvSpPr>
          <p:nvPr/>
        </p:nvSpPr>
        <p:spPr bwMode="auto">
          <a:xfrm>
            <a:off x="1219200" y="381000"/>
            <a:ext cx="7924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例 </a:t>
            </a:r>
            <a:r>
              <a:rPr lang="en-US" altLang="zh-CN" sz="28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在直角坐标系中，描出下列各点：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（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，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），</a:t>
            </a:r>
          </a:p>
          <a:p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（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-2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，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），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（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-4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，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-1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），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（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2.5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，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-2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）， 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（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，</a:t>
            </a:r>
            <a:r>
              <a:rPr lang="en-US" altLang="zh-CN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-4</a:t>
            </a:r>
            <a:r>
              <a:rPr lang="zh-CN" altLang="en-US" sz="2000" b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） </a:t>
            </a:r>
          </a:p>
        </p:txBody>
      </p:sp>
      <p:sp>
        <p:nvSpPr>
          <p:cNvPr id="42059" name="Line 75"/>
          <p:cNvSpPr>
            <a:spLocks noChangeShapeType="1"/>
          </p:cNvSpPr>
          <p:nvPr/>
        </p:nvSpPr>
        <p:spPr bwMode="auto">
          <a:xfrm flipV="1">
            <a:off x="6432550" y="1744663"/>
            <a:ext cx="0" cy="2522537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60" name="Line 76"/>
          <p:cNvSpPr>
            <a:spLocks noChangeShapeType="1"/>
          </p:cNvSpPr>
          <p:nvPr/>
        </p:nvSpPr>
        <p:spPr bwMode="auto">
          <a:xfrm>
            <a:off x="3962400" y="1744663"/>
            <a:ext cx="2470150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61" name="Text Box 77"/>
          <p:cNvSpPr txBox="1">
            <a:spLocks noChangeArrowheads="1"/>
          </p:cNvSpPr>
          <p:nvPr/>
        </p:nvSpPr>
        <p:spPr bwMode="auto">
          <a:xfrm>
            <a:off x="6278563" y="782638"/>
            <a:ext cx="1793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6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2062" name="Text Box 78"/>
          <p:cNvSpPr txBox="1">
            <a:spLocks noChangeArrowheads="1"/>
          </p:cNvSpPr>
          <p:nvPr/>
        </p:nvSpPr>
        <p:spPr bwMode="auto">
          <a:xfrm>
            <a:off x="6199188" y="588963"/>
            <a:ext cx="1841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2063" name="Rectangle 79"/>
          <p:cNvSpPr>
            <a:spLocks noChangeArrowheads="1"/>
          </p:cNvSpPr>
          <p:nvPr/>
        </p:nvSpPr>
        <p:spPr bwMode="auto">
          <a:xfrm flipH="1">
            <a:off x="6248400" y="1219200"/>
            <a:ext cx="4222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6000" b="1">
                <a:solidFill>
                  <a:srgbClr val="99FF33"/>
                </a:solidFill>
                <a:latin typeface="Times New Roman" pitchFamily="18" charset="0"/>
              </a:rPr>
              <a:t>·</a:t>
            </a:r>
          </a:p>
        </p:txBody>
      </p:sp>
      <p:sp>
        <p:nvSpPr>
          <p:cNvPr id="42064" name="Text Box 80"/>
          <p:cNvSpPr txBox="1">
            <a:spLocks noChangeArrowheads="1"/>
          </p:cNvSpPr>
          <p:nvPr/>
        </p:nvSpPr>
        <p:spPr bwMode="auto">
          <a:xfrm>
            <a:off x="6613525" y="1585913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99FF33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42065" name="Group 81"/>
          <p:cNvGrpSpPr>
            <a:grpSpLocks/>
          </p:cNvGrpSpPr>
          <p:nvPr/>
        </p:nvGrpSpPr>
        <p:grpSpPr bwMode="auto">
          <a:xfrm>
            <a:off x="3810000" y="5851525"/>
            <a:ext cx="1143000" cy="1006475"/>
            <a:chOff x="0" y="0"/>
            <a:chExt cx="720" cy="634"/>
          </a:xfrm>
        </p:grpSpPr>
        <p:sp>
          <p:nvSpPr>
            <p:cNvPr id="42066" name="Text Box 82"/>
            <p:cNvSpPr txBox="1">
              <a:spLocks noChangeArrowheads="1"/>
            </p:cNvSpPr>
            <p:nvPr/>
          </p:nvSpPr>
          <p:spPr bwMode="auto">
            <a:xfrm>
              <a:off x="336" y="202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solidFill>
                    <a:srgbClr val="99FF33"/>
                  </a:solidFill>
                </a:rPr>
                <a:t>E</a:t>
              </a:r>
            </a:p>
          </p:txBody>
        </p:sp>
        <p:sp>
          <p:nvSpPr>
            <p:cNvPr id="42067" name="Text Box 83"/>
            <p:cNvSpPr txBox="1">
              <a:spLocks noChangeArrowheads="1"/>
            </p:cNvSpPr>
            <p:nvPr/>
          </p:nvSpPr>
          <p:spPr bwMode="auto">
            <a:xfrm>
              <a:off x="0" y="0"/>
              <a:ext cx="274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6000" b="1">
                  <a:solidFill>
                    <a:srgbClr val="99FF33"/>
                  </a:solidFill>
                  <a:latin typeface="Times New Roman" pitchFamily="18" charset="0"/>
                </a:rPr>
                <a:t>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729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46" grpId="0" animBg="1"/>
      <p:bldP spid="42047" grpId="0" animBg="1"/>
      <p:bldP spid="42048" grpId="0" animBg="1" autoUpdateAnimBg="0"/>
      <p:bldP spid="42049" grpId="0" animBg="1" autoUpdateAnimBg="0"/>
      <p:bldP spid="42050" grpId="0" animBg="1"/>
      <p:bldP spid="42051" grpId="0" animBg="1"/>
      <p:bldP spid="42052" grpId="0" animBg="1" autoUpdateAnimBg="0"/>
      <p:bldP spid="42053" grpId="0" animBg="1" autoUpdateAnimBg="0"/>
      <p:bldP spid="42054" grpId="0" animBg="1"/>
      <p:bldP spid="42055" grpId="0" animBg="1"/>
      <p:bldP spid="42056" grpId="0" animBg="1" autoUpdateAnimBg="0"/>
      <p:bldP spid="42057" grpId="0" animBg="1" autoUpdateAnimBg="0"/>
      <p:bldP spid="42059" grpId="0" animBg="1"/>
      <p:bldP spid="42060" grpId="0" animBg="1"/>
      <p:bldP spid="42063" grpId="0" animBg="1" autoUpdateAnimBg="0"/>
      <p:bldP spid="4206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02" name="Group 2"/>
          <p:cNvGrpSpPr>
            <a:grpSpLocks/>
          </p:cNvGrpSpPr>
          <p:nvPr/>
        </p:nvGrpSpPr>
        <p:grpSpPr bwMode="auto">
          <a:xfrm>
            <a:off x="7543800" y="4114800"/>
            <a:ext cx="1371600" cy="457200"/>
            <a:chOff x="4752" y="2352"/>
            <a:chExt cx="864" cy="288"/>
          </a:xfrm>
        </p:grpSpPr>
        <p:sp>
          <p:nvSpPr>
            <p:cNvPr id="128003" name="Text Box 3"/>
            <p:cNvSpPr txBox="1">
              <a:spLocks noChangeArrowheads="1"/>
            </p:cNvSpPr>
            <p:nvPr/>
          </p:nvSpPr>
          <p:spPr bwMode="auto">
            <a:xfrm>
              <a:off x="4752" y="235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solidFill>
                    <a:srgbClr val="FF3300"/>
                  </a:solidFill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28004" name="Text Box 4"/>
            <p:cNvSpPr txBox="1">
              <a:spLocks noChangeArrowheads="1"/>
            </p:cNvSpPr>
            <p:nvPr/>
          </p:nvSpPr>
          <p:spPr bwMode="auto">
            <a:xfrm>
              <a:off x="5112" y="2352"/>
              <a:ext cx="5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solidFill>
                    <a:srgbClr val="FF3300"/>
                  </a:solidFill>
                  <a:latin typeface="Times New Roman" pitchFamily="18" charset="0"/>
                </a:rPr>
                <a:t>横轴</a:t>
              </a:r>
            </a:p>
          </p:txBody>
        </p:sp>
      </p:grpSp>
      <p:grpSp>
        <p:nvGrpSpPr>
          <p:cNvPr id="128005" name="Group 5"/>
          <p:cNvGrpSpPr>
            <a:grpSpLocks/>
          </p:cNvGrpSpPr>
          <p:nvPr/>
        </p:nvGrpSpPr>
        <p:grpSpPr bwMode="auto">
          <a:xfrm>
            <a:off x="6732588" y="1052513"/>
            <a:ext cx="2030412" cy="1066800"/>
            <a:chOff x="4368" y="480"/>
            <a:chExt cx="1198" cy="672"/>
          </a:xfrm>
        </p:grpSpPr>
        <p:sp>
          <p:nvSpPr>
            <p:cNvPr id="128006" name="AutoShape 6"/>
            <p:cNvSpPr>
              <a:spLocks noChangeArrowheads="1"/>
            </p:cNvSpPr>
            <p:nvPr/>
          </p:nvSpPr>
          <p:spPr bwMode="auto">
            <a:xfrm>
              <a:off x="4368" y="480"/>
              <a:ext cx="1152" cy="672"/>
            </a:xfrm>
            <a:prstGeom prst="wedgeRectCallout">
              <a:avLst>
                <a:gd name="adj1" fmla="val -44792"/>
                <a:gd name="adj2" fmla="val 69940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kumimoji="1" lang="zh-CN" altLang="zh-CN" sz="2400">
                <a:latin typeface="Times New Roman" pitchFamily="18" charset="0"/>
              </a:endParaRPr>
            </a:p>
          </p:txBody>
        </p:sp>
        <p:sp>
          <p:nvSpPr>
            <p:cNvPr id="128007" name="Text Box 7"/>
            <p:cNvSpPr txBox="1">
              <a:spLocks noChangeArrowheads="1"/>
            </p:cNvSpPr>
            <p:nvPr/>
          </p:nvSpPr>
          <p:spPr bwMode="auto">
            <a:xfrm>
              <a:off x="4416" y="528"/>
              <a:ext cx="1150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zh-CN" altLang="en-US" sz="2400" b="1">
                  <a:solidFill>
                    <a:srgbClr val="FFFF00"/>
                  </a:solidFill>
                  <a:latin typeface="Times New Roman" pitchFamily="18" charset="0"/>
                </a:rPr>
                <a:t>坐标是</a:t>
              </a:r>
              <a:r>
                <a:rPr kumimoji="1" lang="zh-CN" altLang="en-US" sz="2800" b="1" u="sng">
                  <a:solidFill>
                    <a:srgbClr val="FFFFFF"/>
                  </a:solidFill>
                  <a:latin typeface="Times New Roman" pitchFamily="18" charset="0"/>
                  <a:ea typeface="楷体_GB2312" pitchFamily="49" charset="-122"/>
                </a:rPr>
                <a:t>有序</a:t>
              </a:r>
            </a:p>
            <a:p>
              <a:r>
                <a:rPr kumimoji="1" lang="zh-CN" altLang="en-US" sz="2400" b="1">
                  <a:solidFill>
                    <a:srgbClr val="FFFF00"/>
                  </a:solidFill>
                  <a:latin typeface="Times New Roman" pitchFamily="18" charset="0"/>
                </a:rPr>
                <a:t>的实数对。</a:t>
              </a:r>
            </a:p>
          </p:txBody>
        </p:sp>
      </p:grpSp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0" y="161925"/>
            <a:ext cx="82073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600" b="1">
                <a:solidFill>
                  <a:srgbClr val="FF3399"/>
                </a:solidFill>
                <a:latin typeface="Times New Roman" pitchFamily="18" charset="0"/>
              </a:rPr>
              <a:t>写出图中</a:t>
            </a:r>
            <a:r>
              <a:rPr kumimoji="1" lang="en-US" altLang="zh-CN" sz="3600" b="1">
                <a:solidFill>
                  <a:srgbClr val="FF3399"/>
                </a:solidFill>
                <a:latin typeface="Times New Roman" pitchFamily="18" charset="0"/>
              </a:rPr>
              <a:t>A</a:t>
            </a:r>
            <a:r>
              <a:rPr kumimoji="1" lang="zh-CN" altLang="en-US" sz="3600" b="1">
                <a:solidFill>
                  <a:srgbClr val="FF3399"/>
                </a:solidFill>
                <a:latin typeface="Times New Roman" pitchFamily="18" charset="0"/>
              </a:rPr>
              <a:t>、</a:t>
            </a:r>
            <a:r>
              <a:rPr kumimoji="1" lang="en-US" altLang="zh-CN" sz="3600" b="1">
                <a:solidFill>
                  <a:srgbClr val="FF3399"/>
                </a:solidFill>
                <a:latin typeface="Times New Roman" pitchFamily="18" charset="0"/>
              </a:rPr>
              <a:t>B</a:t>
            </a:r>
            <a:r>
              <a:rPr kumimoji="1" lang="zh-CN" altLang="en-US" sz="3600" b="1">
                <a:solidFill>
                  <a:srgbClr val="FF3399"/>
                </a:solidFill>
                <a:latin typeface="Times New Roman" pitchFamily="18" charset="0"/>
              </a:rPr>
              <a:t>、</a:t>
            </a:r>
            <a:r>
              <a:rPr kumimoji="1" lang="en-US" altLang="zh-CN" sz="3600" b="1">
                <a:solidFill>
                  <a:srgbClr val="FF3399"/>
                </a:solidFill>
                <a:latin typeface="Times New Roman" pitchFamily="18" charset="0"/>
              </a:rPr>
              <a:t>C</a:t>
            </a:r>
            <a:r>
              <a:rPr kumimoji="1" lang="zh-CN" altLang="en-US" sz="3600" b="1">
                <a:solidFill>
                  <a:srgbClr val="FF3399"/>
                </a:solidFill>
                <a:latin typeface="Times New Roman" pitchFamily="18" charset="0"/>
              </a:rPr>
              <a:t>、</a:t>
            </a:r>
            <a:r>
              <a:rPr kumimoji="1" lang="en-US" altLang="zh-CN" sz="3600" b="1">
                <a:solidFill>
                  <a:srgbClr val="FF3399"/>
                </a:solidFill>
                <a:latin typeface="Times New Roman" pitchFamily="18" charset="0"/>
              </a:rPr>
              <a:t>D</a:t>
            </a:r>
            <a:r>
              <a:rPr kumimoji="1" lang="zh-CN" altLang="en-US" sz="3600" b="1">
                <a:solidFill>
                  <a:srgbClr val="FF3399"/>
                </a:solidFill>
                <a:latin typeface="Times New Roman" pitchFamily="18" charset="0"/>
              </a:rPr>
              <a:t>、</a:t>
            </a:r>
            <a:r>
              <a:rPr kumimoji="1" lang="en-US" altLang="zh-CN" sz="3600" b="1">
                <a:solidFill>
                  <a:srgbClr val="FF3399"/>
                </a:solidFill>
                <a:latin typeface="Times New Roman" pitchFamily="18" charset="0"/>
              </a:rPr>
              <a:t>E</a:t>
            </a:r>
            <a:r>
              <a:rPr kumimoji="1" lang="zh-CN" altLang="en-US" sz="3600" b="1">
                <a:solidFill>
                  <a:srgbClr val="FF3399"/>
                </a:solidFill>
                <a:latin typeface="Times New Roman" pitchFamily="18" charset="0"/>
              </a:rPr>
              <a:t>各点的坐标。</a:t>
            </a:r>
          </a:p>
          <a:p>
            <a:r>
              <a:rPr kumimoji="1" lang="zh-CN" altLang="en-US" sz="3600" b="1">
                <a:solidFill>
                  <a:srgbClr val="FF3399"/>
                </a:solidFill>
                <a:latin typeface="Times New Roman" pitchFamily="18" charset="0"/>
              </a:rPr>
              <a:t>它们分别在哪个象限内</a:t>
            </a:r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6227763" y="2997200"/>
            <a:ext cx="1295400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400" b="1">
                <a:solidFill>
                  <a:schemeClr val="bg1"/>
                </a:solidFill>
                <a:latin typeface="Times New Roman" pitchFamily="18" charset="0"/>
              </a:rPr>
              <a:t>( 3</a:t>
            </a:r>
            <a:r>
              <a:rPr lang="zh-CN" altLang="en-US" sz="2400" b="1">
                <a:solidFill>
                  <a:schemeClr val="bg1"/>
                </a:solidFill>
                <a:latin typeface="Times New Roman" pitchFamily="18" charset="0"/>
              </a:rPr>
              <a:t>，</a:t>
            </a:r>
            <a:r>
              <a:rPr lang="en-US" altLang="zh-CN" sz="2400" b="1">
                <a:solidFill>
                  <a:schemeClr val="bg1"/>
                </a:solidFill>
                <a:latin typeface="Times New Roman" pitchFamily="18" charset="0"/>
              </a:rPr>
              <a:t>2 )</a:t>
            </a:r>
          </a:p>
        </p:txBody>
      </p:sp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684213" y="3357563"/>
            <a:ext cx="1295400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400" b="1">
                <a:solidFill>
                  <a:schemeClr val="bg1"/>
                </a:solidFill>
                <a:latin typeface="Times New Roman" pitchFamily="18" charset="0"/>
              </a:rPr>
              <a:t>( -2</a:t>
            </a:r>
            <a:r>
              <a:rPr lang="zh-CN" altLang="en-US" sz="2400" b="1">
                <a:solidFill>
                  <a:schemeClr val="bg1"/>
                </a:solidFill>
                <a:latin typeface="Times New Roman" pitchFamily="18" charset="0"/>
              </a:rPr>
              <a:t>，</a:t>
            </a:r>
            <a:r>
              <a:rPr lang="en-US" altLang="zh-CN" sz="2400" b="1">
                <a:solidFill>
                  <a:schemeClr val="bg1"/>
                </a:solidFill>
                <a:latin typeface="Times New Roman" pitchFamily="18" charset="0"/>
              </a:rPr>
              <a:t>1 )</a:t>
            </a:r>
          </a:p>
        </p:txBody>
      </p: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1619250" y="6165850"/>
            <a:ext cx="1524000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400" b="1">
                <a:solidFill>
                  <a:schemeClr val="bg1"/>
                </a:solidFill>
                <a:latin typeface="Times New Roman" pitchFamily="18" charset="0"/>
              </a:rPr>
              <a:t>( -4</a:t>
            </a:r>
            <a:r>
              <a:rPr lang="zh-CN" altLang="en-US" sz="2400" b="1">
                <a:solidFill>
                  <a:schemeClr val="bg1"/>
                </a:solidFill>
                <a:latin typeface="Times New Roman" pitchFamily="18" charset="0"/>
              </a:rPr>
              <a:t>，</a:t>
            </a:r>
            <a:r>
              <a:rPr lang="en-US" altLang="zh-CN" sz="2400" b="1">
                <a:solidFill>
                  <a:schemeClr val="bg1"/>
                </a:solidFill>
                <a:latin typeface="Times New Roman" pitchFamily="18" charset="0"/>
              </a:rPr>
              <a:t>- 3 )</a:t>
            </a:r>
          </a:p>
        </p:txBody>
      </p:sp>
      <p:sp>
        <p:nvSpPr>
          <p:cNvPr id="128012" name="Text Box 12"/>
          <p:cNvSpPr txBox="1">
            <a:spLocks noChangeArrowheads="1"/>
          </p:cNvSpPr>
          <p:nvPr/>
        </p:nvSpPr>
        <p:spPr bwMode="auto">
          <a:xfrm>
            <a:off x="5219700" y="5373688"/>
            <a:ext cx="1447800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400" b="1">
                <a:solidFill>
                  <a:schemeClr val="bg1"/>
                </a:solidFill>
                <a:latin typeface="Times New Roman" pitchFamily="18" charset="0"/>
              </a:rPr>
              <a:t>( 1</a:t>
            </a:r>
            <a:r>
              <a:rPr lang="zh-CN" altLang="en-US" sz="2400" b="1">
                <a:solidFill>
                  <a:schemeClr val="bg1"/>
                </a:solidFill>
                <a:latin typeface="Times New Roman" pitchFamily="18" charset="0"/>
              </a:rPr>
              <a:t>，</a:t>
            </a:r>
            <a:r>
              <a:rPr lang="en-US" altLang="zh-CN" sz="2400" b="1">
                <a:solidFill>
                  <a:schemeClr val="bg1"/>
                </a:solidFill>
                <a:latin typeface="Times New Roman" pitchFamily="18" charset="0"/>
              </a:rPr>
              <a:t>- 2 )</a:t>
            </a:r>
          </a:p>
        </p:txBody>
      </p:sp>
      <p:sp>
        <p:nvSpPr>
          <p:cNvPr id="128013" name="Text Box 13"/>
          <p:cNvSpPr txBox="1">
            <a:spLocks noChangeArrowheads="1"/>
          </p:cNvSpPr>
          <p:nvPr/>
        </p:nvSpPr>
        <p:spPr bwMode="auto">
          <a:xfrm>
            <a:off x="5219700" y="2205038"/>
            <a:ext cx="1143000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400" b="1">
                <a:solidFill>
                  <a:schemeClr val="bg1"/>
                </a:solidFill>
                <a:latin typeface="Times New Roman" pitchFamily="18" charset="0"/>
              </a:rPr>
              <a:t>( 2</a:t>
            </a:r>
            <a:r>
              <a:rPr kumimoji="1" lang="zh-CN" altLang="en-US" sz="2400" b="1">
                <a:solidFill>
                  <a:schemeClr val="bg1"/>
                </a:solidFill>
                <a:latin typeface="Times New Roman" pitchFamily="18" charset="0"/>
              </a:rPr>
              <a:t>，</a:t>
            </a:r>
            <a:r>
              <a:rPr kumimoji="1" lang="en-US" altLang="zh-CN" sz="2400" b="1">
                <a:solidFill>
                  <a:schemeClr val="bg1"/>
                </a:solidFill>
                <a:latin typeface="Times New Roman" pitchFamily="18" charset="0"/>
              </a:rPr>
              <a:t>3 )</a:t>
            </a:r>
          </a:p>
        </p:txBody>
      </p:sp>
      <p:grpSp>
        <p:nvGrpSpPr>
          <p:cNvPr id="128014" name="Group 14"/>
          <p:cNvGrpSpPr>
            <a:grpSpLocks/>
          </p:cNvGrpSpPr>
          <p:nvPr/>
        </p:nvGrpSpPr>
        <p:grpSpPr bwMode="auto">
          <a:xfrm>
            <a:off x="755650" y="1219200"/>
            <a:ext cx="6858000" cy="5638800"/>
            <a:chOff x="657" y="573"/>
            <a:chExt cx="4320" cy="3552"/>
          </a:xfrm>
        </p:grpSpPr>
        <p:grpSp>
          <p:nvGrpSpPr>
            <p:cNvPr id="128015" name="Group 15"/>
            <p:cNvGrpSpPr>
              <a:grpSpLocks/>
            </p:cNvGrpSpPr>
            <p:nvPr/>
          </p:nvGrpSpPr>
          <p:grpSpPr bwMode="auto">
            <a:xfrm>
              <a:off x="657" y="2432"/>
              <a:ext cx="4320" cy="480"/>
              <a:chOff x="576" y="2160"/>
              <a:chExt cx="4320" cy="480"/>
            </a:xfrm>
          </p:grpSpPr>
          <p:sp>
            <p:nvSpPr>
              <p:cNvPr id="128016" name="Text Box 16"/>
              <p:cNvSpPr txBox="1">
                <a:spLocks noChangeArrowheads="1"/>
              </p:cNvSpPr>
              <p:nvPr/>
            </p:nvSpPr>
            <p:spPr bwMode="auto">
              <a:xfrm>
                <a:off x="2256" y="225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solidFill>
                      <a:srgbClr val="FF3300"/>
                    </a:solidFill>
                    <a:latin typeface="Times New Roman" pitchFamily="18" charset="0"/>
                  </a:rPr>
                  <a:t>0</a:t>
                </a:r>
              </a:p>
            </p:txBody>
          </p:sp>
          <p:grpSp>
            <p:nvGrpSpPr>
              <p:cNvPr id="128017" name="Group 17"/>
              <p:cNvGrpSpPr>
                <a:grpSpLocks/>
              </p:cNvGrpSpPr>
              <p:nvPr/>
            </p:nvGrpSpPr>
            <p:grpSpPr bwMode="auto">
              <a:xfrm>
                <a:off x="576" y="2160"/>
                <a:ext cx="4320" cy="480"/>
                <a:chOff x="576" y="2160"/>
                <a:chExt cx="4320" cy="480"/>
              </a:xfrm>
            </p:grpSpPr>
            <p:sp>
              <p:nvSpPr>
                <p:cNvPr id="128018" name="Line 18"/>
                <p:cNvSpPr>
                  <a:spLocks noChangeShapeType="1"/>
                </p:cNvSpPr>
                <p:nvPr/>
              </p:nvSpPr>
              <p:spPr bwMode="auto">
                <a:xfrm>
                  <a:off x="576" y="2304"/>
                  <a:ext cx="4320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28019" name="Group 19"/>
                <p:cNvGrpSpPr>
                  <a:grpSpLocks/>
                </p:cNvGrpSpPr>
                <p:nvPr/>
              </p:nvGrpSpPr>
              <p:grpSpPr bwMode="auto">
                <a:xfrm>
                  <a:off x="2448" y="2160"/>
                  <a:ext cx="384" cy="144"/>
                  <a:chOff x="2160" y="3888"/>
                  <a:chExt cx="192" cy="96"/>
                </a:xfrm>
              </p:grpSpPr>
              <p:sp>
                <p:nvSpPr>
                  <p:cNvPr id="128020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3888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8021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3888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28022" name="Group 22"/>
                <p:cNvGrpSpPr>
                  <a:grpSpLocks/>
                </p:cNvGrpSpPr>
                <p:nvPr/>
              </p:nvGrpSpPr>
              <p:grpSpPr bwMode="auto">
                <a:xfrm>
                  <a:off x="3216" y="2160"/>
                  <a:ext cx="384" cy="144"/>
                  <a:chOff x="2160" y="3888"/>
                  <a:chExt cx="192" cy="96"/>
                </a:xfrm>
              </p:grpSpPr>
              <p:sp>
                <p:nvSpPr>
                  <p:cNvPr id="128023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3888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8024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3888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28025" name="Group 25"/>
                <p:cNvGrpSpPr>
                  <a:grpSpLocks/>
                </p:cNvGrpSpPr>
                <p:nvPr/>
              </p:nvGrpSpPr>
              <p:grpSpPr bwMode="auto">
                <a:xfrm>
                  <a:off x="3984" y="2160"/>
                  <a:ext cx="384" cy="144"/>
                  <a:chOff x="2160" y="3888"/>
                  <a:chExt cx="192" cy="96"/>
                </a:xfrm>
              </p:grpSpPr>
              <p:sp>
                <p:nvSpPr>
                  <p:cNvPr id="128026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3888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802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3888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28028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736" y="2352"/>
                  <a:ext cx="21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b="1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28029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20" y="2352"/>
                  <a:ext cx="21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b="1">
                      <a:latin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12803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504" y="2352"/>
                  <a:ext cx="21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b="1">
                      <a:latin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12803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888" y="2352"/>
                  <a:ext cx="21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b="1">
                      <a:latin typeface="Times New Roman" pitchFamily="18" charset="0"/>
                    </a:rPr>
                    <a:t>4</a:t>
                  </a:r>
                </a:p>
              </p:txBody>
            </p:sp>
            <p:sp>
              <p:nvSpPr>
                <p:cNvPr id="12803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272" y="2352"/>
                  <a:ext cx="21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b="1">
                      <a:latin typeface="Times New Roman" pitchFamily="18" charset="0"/>
                    </a:rPr>
                    <a:t>5</a:t>
                  </a:r>
                </a:p>
              </p:txBody>
            </p:sp>
            <p:grpSp>
              <p:nvGrpSpPr>
                <p:cNvPr id="128033" name="Group 33"/>
                <p:cNvGrpSpPr>
                  <a:grpSpLocks/>
                </p:cNvGrpSpPr>
                <p:nvPr/>
              </p:nvGrpSpPr>
              <p:grpSpPr bwMode="auto">
                <a:xfrm>
                  <a:off x="864" y="2160"/>
                  <a:ext cx="384" cy="144"/>
                  <a:chOff x="2160" y="3888"/>
                  <a:chExt cx="192" cy="96"/>
                </a:xfrm>
              </p:grpSpPr>
              <p:sp>
                <p:nvSpPr>
                  <p:cNvPr id="128034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3888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8035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3888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28036" name="Group 36"/>
                <p:cNvGrpSpPr>
                  <a:grpSpLocks/>
                </p:cNvGrpSpPr>
                <p:nvPr/>
              </p:nvGrpSpPr>
              <p:grpSpPr bwMode="auto">
                <a:xfrm>
                  <a:off x="1632" y="2160"/>
                  <a:ext cx="384" cy="144"/>
                  <a:chOff x="2160" y="3888"/>
                  <a:chExt cx="192" cy="96"/>
                </a:xfrm>
              </p:grpSpPr>
              <p:sp>
                <p:nvSpPr>
                  <p:cNvPr id="128037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3888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803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3888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28039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672" y="2352"/>
                  <a:ext cx="27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b="1">
                      <a:latin typeface="Times New Roman" pitchFamily="18" charset="0"/>
                    </a:rPr>
                    <a:t>-4</a:t>
                  </a:r>
                </a:p>
              </p:txBody>
            </p:sp>
            <p:sp>
              <p:nvSpPr>
                <p:cNvPr id="128040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056" y="2352"/>
                  <a:ext cx="27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b="1">
                      <a:latin typeface="Times New Roman" pitchFamily="18" charset="0"/>
                    </a:rPr>
                    <a:t>-3</a:t>
                  </a:r>
                </a:p>
              </p:txBody>
            </p:sp>
            <p:sp>
              <p:nvSpPr>
                <p:cNvPr id="128041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440" y="2352"/>
                  <a:ext cx="27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b="1">
                      <a:latin typeface="Times New Roman" pitchFamily="18" charset="0"/>
                    </a:rPr>
                    <a:t>-2</a:t>
                  </a:r>
                </a:p>
              </p:txBody>
            </p:sp>
            <p:sp>
              <p:nvSpPr>
                <p:cNvPr id="128042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824" y="2352"/>
                  <a:ext cx="27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b="1">
                      <a:latin typeface="Times New Roman" pitchFamily="18" charset="0"/>
                    </a:rPr>
                    <a:t>-1</a:t>
                  </a:r>
                </a:p>
              </p:txBody>
            </p:sp>
          </p:grpSp>
        </p:grpSp>
        <p:sp>
          <p:nvSpPr>
            <p:cNvPr id="128043" name="Line 43"/>
            <p:cNvSpPr>
              <a:spLocks noChangeShapeType="1"/>
            </p:cNvSpPr>
            <p:nvPr/>
          </p:nvSpPr>
          <p:spPr bwMode="auto">
            <a:xfrm flipV="1">
              <a:off x="3690" y="1965"/>
              <a:ext cx="0" cy="62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44" name="Line 44"/>
            <p:cNvSpPr>
              <a:spLocks noChangeShapeType="1"/>
            </p:cNvSpPr>
            <p:nvPr/>
          </p:nvSpPr>
          <p:spPr bwMode="auto">
            <a:xfrm>
              <a:off x="2538" y="1917"/>
              <a:ext cx="11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45" name="Text Box 45"/>
            <p:cNvSpPr txBox="1">
              <a:spLocks noChangeArrowheads="1"/>
            </p:cNvSpPr>
            <p:nvPr/>
          </p:nvSpPr>
          <p:spPr bwMode="auto">
            <a:xfrm>
              <a:off x="3594" y="1571"/>
              <a:ext cx="23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6000" b="1">
                  <a:solidFill>
                    <a:srgbClr val="0000FF"/>
                  </a:solidFill>
                  <a:latin typeface="Times New Roman" pitchFamily="18" charset="0"/>
                </a:rPr>
                <a:t>·</a:t>
              </a:r>
            </a:p>
          </p:txBody>
        </p:sp>
        <p:sp>
          <p:nvSpPr>
            <p:cNvPr id="128046" name="Text Box 46"/>
            <p:cNvSpPr txBox="1">
              <a:spLocks noChangeArrowheads="1"/>
            </p:cNvSpPr>
            <p:nvPr/>
          </p:nvSpPr>
          <p:spPr bwMode="auto">
            <a:xfrm>
              <a:off x="3738" y="1638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>
                  <a:solidFill>
                    <a:srgbClr val="0000FF"/>
                  </a:solidFill>
                  <a:latin typeface="Times New Roman" pitchFamily="18" charset="0"/>
                </a:rPr>
                <a:t>B</a:t>
              </a:r>
            </a:p>
          </p:txBody>
        </p:sp>
        <p:grpSp>
          <p:nvGrpSpPr>
            <p:cNvPr id="128047" name="Group 47"/>
            <p:cNvGrpSpPr>
              <a:grpSpLocks/>
            </p:cNvGrpSpPr>
            <p:nvPr/>
          </p:nvGrpSpPr>
          <p:grpSpPr bwMode="auto">
            <a:xfrm>
              <a:off x="2250" y="573"/>
              <a:ext cx="432" cy="3552"/>
              <a:chOff x="2160" y="288"/>
              <a:chExt cx="432" cy="3552"/>
            </a:xfrm>
          </p:grpSpPr>
          <p:sp>
            <p:nvSpPr>
              <p:cNvPr id="128048" name="Line 48"/>
              <p:cNvSpPr>
                <a:spLocks noChangeShapeType="1"/>
              </p:cNvSpPr>
              <p:nvPr/>
            </p:nvSpPr>
            <p:spPr bwMode="auto">
              <a:xfrm flipV="1">
                <a:off x="2448" y="288"/>
                <a:ext cx="0" cy="355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8049" name="Text Box 49"/>
              <p:cNvSpPr txBox="1">
                <a:spLocks noChangeArrowheads="1"/>
              </p:cNvSpPr>
              <p:nvPr/>
            </p:nvSpPr>
            <p:spPr bwMode="auto">
              <a:xfrm>
                <a:off x="2208" y="1200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28050" name="Text Box 50"/>
              <p:cNvSpPr txBox="1">
                <a:spLocks noChangeArrowheads="1"/>
              </p:cNvSpPr>
              <p:nvPr/>
            </p:nvSpPr>
            <p:spPr bwMode="auto">
              <a:xfrm>
                <a:off x="2208" y="187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28051" name="Text Box 51"/>
              <p:cNvSpPr txBox="1">
                <a:spLocks noChangeArrowheads="1"/>
              </p:cNvSpPr>
              <p:nvPr/>
            </p:nvSpPr>
            <p:spPr bwMode="auto">
              <a:xfrm>
                <a:off x="2208" y="864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28052" name="Text Box 52"/>
              <p:cNvSpPr txBox="1">
                <a:spLocks noChangeArrowheads="1"/>
              </p:cNvSpPr>
              <p:nvPr/>
            </p:nvSpPr>
            <p:spPr bwMode="auto">
              <a:xfrm>
                <a:off x="2208" y="148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28053" name="Text Box 53"/>
              <p:cNvSpPr txBox="1">
                <a:spLocks noChangeArrowheads="1"/>
              </p:cNvSpPr>
              <p:nvPr/>
            </p:nvSpPr>
            <p:spPr bwMode="auto">
              <a:xfrm>
                <a:off x="2208" y="52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5</a:t>
                </a:r>
              </a:p>
            </p:txBody>
          </p:sp>
          <p:grpSp>
            <p:nvGrpSpPr>
              <p:cNvPr id="128054" name="Group 54"/>
              <p:cNvGrpSpPr>
                <a:grpSpLocks/>
              </p:cNvGrpSpPr>
              <p:nvPr/>
            </p:nvGrpSpPr>
            <p:grpSpPr bwMode="auto">
              <a:xfrm rot="-5362763">
                <a:off x="2352" y="744"/>
                <a:ext cx="312" cy="168"/>
                <a:chOff x="2160" y="3888"/>
                <a:chExt cx="192" cy="96"/>
              </a:xfrm>
            </p:grpSpPr>
            <p:sp>
              <p:nvSpPr>
                <p:cNvPr id="128055" name="Line 55"/>
                <p:cNvSpPr>
                  <a:spLocks noChangeShapeType="1"/>
                </p:cNvSpPr>
                <p:nvPr/>
              </p:nvSpPr>
              <p:spPr bwMode="auto">
                <a:xfrm>
                  <a:off x="2160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8056" name="Line 56"/>
                <p:cNvSpPr>
                  <a:spLocks noChangeShapeType="1"/>
                </p:cNvSpPr>
                <p:nvPr/>
              </p:nvSpPr>
              <p:spPr bwMode="auto">
                <a:xfrm>
                  <a:off x="2352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8057" name="Group 57"/>
              <p:cNvGrpSpPr>
                <a:grpSpLocks/>
              </p:cNvGrpSpPr>
              <p:nvPr/>
            </p:nvGrpSpPr>
            <p:grpSpPr bwMode="auto">
              <a:xfrm rot="-5362763">
                <a:off x="2352" y="1416"/>
                <a:ext cx="312" cy="168"/>
                <a:chOff x="2160" y="3888"/>
                <a:chExt cx="192" cy="96"/>
              </a:xfrm>
            </p:grpSpPr>
            <p:sp>
              <p:nvSpPr>
                <p:cNvPr id="128058" name="Line 58"/>
                <p:cNvSpPr>
                  <a:spLocks noChangeShapeType="1"/>
                </p:cNvSpPr>
                <p:nvPr/>
              </p:nvSpPr>
              <p:spPr bwMode="auto">
                <a:xfrm>
                  <a:off x="2160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8059" name="Line 59"/>
                <p:cNvSpPr>
                  <a:spLocks noChangeShapeType="1"/>
                </p:cNvSpPr>
                <p:nvPr/>
              </p:nvSpPr>
              <p:spPr bwMode="auto">
                <a:xfrm>
                  <a:off x="2352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8060" name="Group 60"/>
              <p:cNvGrpSpPr>
                <a:grpSpLocks/>
              </p:cNvGrpSpPr>
              <p:nvPr/>
            </p:nvGrpSpPr>
            <p:grpSpPr bwMode="auto">
              <a:xfrm rot="-5362763">
                <a:off x="2352" y="2064"/>
                <a:ext cx="312" cy="168"/>
                <a:chOff x="2160" y="3888"/>
                <a:chExt cx="192" cy="96"/>
              </a:xfrm>
            </p:grpSpPr>
            <p:sp>
              <p:nvSpPr>
                <p:cNvPr id="128061" name="Line 61"/>
                <p:cNvSpPr>
                  <a:spLocks noChangeShapeType="1"/>
                </p:cNvSpPr>
                <p:nvPr/>
              </p:nvSpPr>
              <p:spPr bwMode="auto">
                <a:xfrm>
                  <a:off x="2160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8062" name="Line 62"/>
                <p:cNvSpPr>
                  <a:spLocks noChangeShapeType="1"/>
                </p:cNvSpPr>
                <p:nvPr/>
              </p:nvSpPr>
              <p:spPr bwMode="auto">
                <a:xfrm>
                  <a:off x="2352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28063" name="Text Box 63"/>
              <p:cNvSpPr txBox="1">
                <a:spLocks noChangeArrowheads="1"/>
              </p:cNvSpPr>
              <p:nvPr/>
            </p:nvSpPr>
            <p:spPr bwMode="auto">
              <a:xfrm>
                <a:off x="2160" y="2832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-2</a:t>
                </a:r>
              </a:p>
            </p:txBody>
          </p:sp>
          <p:sp>
            <p:nvSpPr>
              <p:cNvPr id="128064" name="Text Box 64"/>
              <p:cNvSpPr txBox="1">
                <a:spLocks noChangeArrowheads="1"/>
              </p:cNvSpPr>
              <p:nvPr/>
            </p:nvSpPr>
            <p:spPr bwMode="auto">
              <a:xfrm>
                <a:off x="2160" y="3504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-4</a:t>
                </a:r>
              </a:p>
            </p:txBody>
          </p:sp>
          <p:sp>
            <p:nvSpPr>
              <p:cNvPr id="128065" name="Text Box 65"/>
              <p:cNvSpPr txBox="1">
                <a:spLocks noChangeArrowheads="1"/>
              </p:cNvSpPr>
              <p:nvPr/>
            </p:nvSpPr>
            <p:spPr bwMode="auto">
              <a:xfrm>
                <a:off x="2160" y="2496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-1</a:t>
                </a:r>
              </a:p>
            </p:txBody>
          </p:sp>
          <p:sp>
            <p:nvSpPr>
              <p:cNvPr id="128066" name="Text Box 66"/>
              <p:cNvSpPr txBox="1">
                <a:spLocks noChangeArrowheads="1"/>
              </p:cNvSpPr>
              <p:nvPr/>
            </p:nvSpPr>
            <p:spPr bwMode="auto">
              <a:xfrm>
                <a:off x="2160" y="3120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-3</a:t>
                </a:r>
              </a:p>
            </p:txBody>
          </p:sp>
          <p:grpSp>
            <p:nvGrpSpPr>
              <p:cNvPr id="128067" name="Group 67"/>
              <p:cNvGrpSpPr>
                <a:grpSpLocks/>
              </p:cNvGrpSpPr>
              <p:nvPr/>
            </p:nvGrpSpPr>
            <p:grpSpPr bwMode="auto">
              <a:xfrm rot="-5362763">
                <a:off x="2352" y="2712"/>
                <a:ext cx="312" cy="168"/>
                <a:chOff x="2160" y="3888"/>
                <a:chExt cx="192" cy="96"/>
              </a:xfrm>
            </p:grpSpPr>
            <p:sp>
              <p:nvSpPr>
                <p:cNvPr id="128068" name="Line 68"/>
                <p:cNvSpPr>
                  <a:spLocks noChangeShapeType="1"/>
                </p:cNvSpPr>
                <p:nvPr/>
              </p:nvSpPr>
              <p:spPr bwMode="auto">
                <a:xfrm>
                  <a:off x="2160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8069" name="Line 69"/>
                <p:cNvSpPr>
                  <a:spLocks noChangeShapeType="1"/>
                </p:cNvSpPr>
                <p:nvPr/>
              </p:nvSpPr>
              <p:spPr bwMode="auto">
                <a:xfrm>
                  <a:off x="2352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8070" name="Group 70"/>
              <p:cNvGrpSpPr>
                <a:grpSpLocks/>
              </p:cNvGrpSpPr>
              <p:nvPr/>
            </p:nvGrpSpPr>
            <p:grpSpPr bwMode="auto">
              <a:xfrm rot="-5362763">
                <a:off x="2352" y="3384"/>
                <a:ext cx="312" cy="168"/>
                <a:chOff x="2160" y="3888"/>
                <a:chExt cx="192" cy="96"/>
              </a:xfrm>
            </p:grpSpPr>
            <p:sp>
              <p:nvSpPr>
                <p:cNvPr id="128071" name="Line 71"/>
                <p:cNvSpPr>
                  <a:spLocks noChangeShapeType="1"/>
                </p:cNvSpPr>
                <p:nvPr/>
              </p:nvSpPr>
              <p:spPr bwMode="auto">
                <a:xfrm>
                  <a:off x="2160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8072" name="Line 72"/>
                <p:cNvSpPr>
                  <a:spLocks noChangeShapeType="1"/>
                </p:cNvSpPr>
                <p:nvPr/>
              </p:nvSpPr>
              <p:spPr bwMode="auto">
                <a:xfrm>
                  <a:off x="2352" y="3888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8073" name="Group 73"/>
            <p:cNvGrpSpPr>
              <a:grpSpLocks/>
            </p:cNvGrpSpPr>
            <p:nvPr/>
          </p:nvGrpSpPr>
          <p:grpSpPr bwMode="auto">
            <a:xfrm>
              <a:off x="1650" y="573"/>
              <a:ext cx="812" cy="336"/>
              <a:chOff x="1560" y="144"/>
              <a:chExt cx="812" cy="336"/>
            </a:xfrm>
          </p:grpSpPr>
          <p:sp>
            <p:nvSpPr>
              <p:cNvPr id="128074" name="Text Box 74"/>
              <p:cNvSpPr txBox="1">
                <a:spLocks noChangeArrowheads="1"/>
              </p:cNvSpPr>
              <p:nvPr/>
            </p:nvSpPr>
            <p:spPr bwMode="auto">
              <a:xfrm>
                <a:off x="2160" y="144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solidFill>
                      <a:srgbClr val="FF3300"/>
                    </a:solidFill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128075" name="Text Box 75"/>
              <p:cNvSpPr txBox="1">
                <a:spLocks noChangeArrowheads="1"/>
              </p:cNvSpPr>
              <p:nvPr/>
            </p:nvSpPr>
            <p:spPr bwMode="auto">
              <a:xfrm>
                <a:off x="1560" y="192"/>
                <a:ext cx="50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400" b="1">
                    <a:solidFill>
                      <a:srgbClr val="FF3300"/>
                    </a:solidFill>
                    <a:latin typeface="Times New Roman" pitchFamily="18" charset="0"/>
                  </a:rPr>
                  <a:t>纵轴</a:t>
                </a:r>
              </a:p>
            </p:txBody>
          </p:sp>
        </p:grpSp>
        <p:sp>
          <p:nvSpPr>
            <p:cNvPr id="128076" name="Line 76"/>
            <p:cNvSpPr>
              <a:spLocks noChangeShapeType="1"/>
            </p:cNvSpPr>
            <p:nvPr/>
          </p:nvSpPr>
          <p:spPr bwMode="auto">
            <a:xfrm flipV="1">
              <a:off x="1722" y="2253"/>
              <a:ext cx="0" cy="3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77" name="Line 77"/>
            <p:cNvSpPr>
              <a:spLocks noChangeShapeType="1"/>
            </p:cNvSpPr>
            <p:nvPr/>
          </p:nvSpPr>
          <p:spPr bwMode="auto">
            <a:xfrm>
              <a:off x="1722" y="2263"/>
              <a:ext cx="8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78" name="Text Box 78"/>
            <p:cNvSpPr txBox="1">
              <a:spLocks noChangeArrowheads="1"/>
            </p:cNvSpPr>
            <p:nvPr/>
          </p:nvSpPr>
          <p:spPr bwMode="auto">
            <a:xfrm>
              <a:off x="1626" y="1917"/>
              <a:ext cx="23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6000" b="1">
                  <a:solidFill>
                    <a:srgbClr val="0000FF"/>
                  </a:solidFill>
                  <a:latin typeface="Times New Roman" pitchFamily="18" charset="0"/>
                </a:rPr>
                <a:t>·</a:t>
              </a:r>
            </a:p>
          </p:txBody>
        </p:sp>
        <p:sp>
          <p:nvSpPr>
            <p:cNvPr id="128079" name="Text Box 79"/>
            <p:cNvSpPr txBox="1">
              <a:spLocks noChangeArrowheads="1"/>
            </p:cNvSpPr>
            <p:nvPr/>
          </p:nvSpPr>
          <p:spPr bwMode="auto">
            <a:xfrm>
              <a:off x="1386" y="1917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>
                  <a:solidFill>
                    <a:srgbClr val="0000FF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28080" name="Line 80"/>
            <p:cNvSpPr>
              <a:spLocks noChangeShapeType="1"/>
            </p:cNvSpPr>
            <p:nvPr/>
          </p:nvSpPr>
          <p:spPr bwMode="auto">
            <a:xfrm flipV="1">
              <a:off x="3306" y="1629"/>
              <a:ext cx="0" cy="96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81" name="Line 81"/>
            <p:cNvSpPr>
              <a:spLocks noChangeShapeType="1"/>
            </p:cNvSpPr>
            <p:nvPr/>
          </p:nvSpPr>
          <p:spPr bwMode="auto">
            <a:xfrm>
              <a:off x="2538" y="1629"/>
              <a:ext cx="768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82" name="Text Box 82"/>
            <p:cNvSpPr txBox="1">
              <a:spLocks noChangeArrowheads="1"/>
            </p:cNvSpPr>
            <p:nvPr/>
          </p:nvSpPr>
          <p:spPr bwMode="auto">
            <a:xfrm>
              <a:off x="3169" y="1298"/>
              <a:ext cx="23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6000" b="1">
                  <a:solidFill>
                    <a:srgbClr val="0000FF"/>
                  </a:solidFill>
                  <a:latin typeface="Times New Roman" pitchFamily="18" charset="0"/>
                </a:rPr>
                <a:t>·</a:t>
              </a:r>
            </a:p>
          </p:txBody>
        </p:sp>
        <p:sp>
          <p:nvSpPr>
            <p:cNvPr id="128083" name="Text Box 83"/>
            <p:cNvSpPr txBox="1">
              <a:spLocks noChangeArrowheads="1"/>
            </p:cNvSpPr>
            <p:nvPr/>
          </p:nvSpPr>
          <p:spPr bwMode="auto">
            <a:xfrm>
              <a:off x="3210" y="1245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>
                  <a:solidFill>
                    <a:srgbClr val="0000FF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28084" name="Line 84"/>
            <p:cNvSpPr>
              <a:spLocks noChangeShapeType="1"/>
            </p:cNvSpPr>
            <p:nvPr/>
          </p:nvSpPr>
          <p:spPr bwMode="auto">
            <a:xfrm flipV="1">
              <a:off x="2922" y="2589"/>
              <a:ext cx="0" cy="62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85" name="Line 85"/>
            <p:cNvSpPr>
              <a:spLocks noChangeShapeType="1"/>
            </p:cNvSpPr>
            <p:nvPr/>
          </p:nvSpPr>
          <p:spPr bwMode="auto">
            <a:xfrm>
              <a:off x="2538" y="3213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86" name="Text Box 86"/>
            <p:cNvSpPr txBox="1">
              <a:spLocks noChangeArrowheads="1"/>
            </p:cNvSpPr>
            <p:nvPr/>
          </p:nvSpPr>
          <p:spPr bwMode="auto">
            <a:xfrm>
              <a:off x="2826" y="2867"/>
              <a:ext cx="23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6000" b="1">
                  <a:solidFill>
                    <a:srgbClr val="0000FF"/>
                  </a:solidFill>
                  <a:latin typeface="Times New Roman" pitchFamily="18" charset="0"/>
                </a:rPr>
                <a:t>·</a:t>
              </a:r>
            </a:p>
          </p:txBody>
        </p:sp>
        <p:sp>
          <p:nvSpPr>
            <p:cNvPr id="128087" name="Text Box 87"/>
            <p:cNvSpPr txBox="1">
              <a:spLocks noChangeArrowheads="1"/>
            </p:cNvSpPr>
            <p:nvPr/>
          </p:nvSpPr>
          <p:spPr bwMode="auto">
            <a:xfrm>
              <a:off x="2922" y="3213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>
                  <a:solidFill>
                    <a:srgbClr val="0000FF"/>
                  </a:solidFill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128088" name="Line 88"/>
            <p:cNvSpPr>
              <a:spLocks noChangeShapeType="1"/>
            </p:cNvSpPr>
            <p:nvPr/>
          </p:nvSpPr>
          <p:spPr bwMode="auto">
            <a:xfrm flipV="1">
              <a:off x="954" y="2589"/>
              <a:ext cx="0" cy="96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89" name="Line 89"/>
            <p:cNvSpPr>
              <a:spLocks noChangeShapeType="1"/>
            </p:cNvSpPr>
            <p:nvPr/>
          </p:nvSpPr>
          <p:spPr bwMode="auto">
            <a:xfrm>
              <a:off x="954" y="3597"/>
              <a:ext cx="15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090" name="Text Box 90"/>
            <p:cNvSpPr txBox="1">
              <a:spLocks noChangeArrowheads="1"/>
            </p:cNvSpPr>
            <p:nvPr/>
          </p:nvSpPr>
          <p:spPr bwMode="auto">
            <a:xfrm>
              <a:off x="862" y="3261"/>
              <a:ext cx="23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6000" b="1">
                  <a:solidFill>
                    <a:srgbClr val="0000FF"/>
                  </a:solidFill>
                  <a:latin typeface="Times New Roman" pitchFamily="18" charset="0"/>
                </a:rPr>
                <a:t>·</a:t>
              </a:r>
            </a:p>
          </p:txBody>
        </p:sp>
        <p:sp>
          <p:nvSpPr>
            <p:cNvPr id="128091" name="Text Box 91"/>
            <p:cNvSpPr txBox="1">
              <a:spLocks noChangeArrowheads="1"/>
            </p:cNvSpPr>
            <p:nvPr/>
          </p:nvSpPr>
          <p:spPr bwMode="auto">
            <a:xfrm>
              <a:off x="820" y="3597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>
                  <a:solidFill>
                    <a:srgbClr val="0000FF"/>
                  </a:solidFill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128092" name="Text Box 92"/>
            <p:cNvSpPr txBox="1">
              <a:spLocks noChangeArrowheads="1"/>
            </p:cNvSpPr>
            <p:nvPr/>
          </p:nvSpPr>
          <p:spPr bwMode="auto">
            <a:xfrm>
              <a:off x="1981" y="2250"/>
              <a:ext cx="23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6000" b="1">
                  <a:solidFill>
                    <a:srgbClr val="0000FF"/>
                  </a:solidFill>
                  <a:latin typeface="Times New Roman" pitchFamily="18" charset="0"/>
                </a:rPr>
                <a:t>·</a:t>
              </a:r>
            </a:p>
          </p:txBody>
        </p:sp>
      </p:grpSp>
      <p:pic>
        <p:nvPicPr>
          <p:cNvPr id="128093" name="Picture 93" descr="q9.gif (2060 bytes)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765175"/>
            <a:ext cx="2381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2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8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80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8" grpId="0" autoUpdateAnimBg="0"/>
      <p:bldP spid="128009" grpId="0" animBg="1" autoUpdateAnimBg="0"/>
      <p:bldP spid="128010" grpId="0" animBg="1" autoUpdateAnimBg="0"/>
      <p:bldP spid="128011" grpId="0" animBg="1" autoUpdateAnimBg="0"/>
      <p:bldP spid="128012" grpId="0" animBg="1" autoUpdateAnimBg="0"/>
      <p:bldP spid="12801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2" descr="pic-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4267200" cy="105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1600200" y="425450"/>
            <a:ext cx="6200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600" b="1">
                <a:latin typeface="Times New Roman" pitchFamily="18" charset="0"/>
              </a:rPr>
              <a:t>如何确定平面上点的位置？</a:t>
            </a:r>
          </a:p>
        </p:txBody>
      </p:sp>
      <p:grpSp>
        <p:nvGrpSpPr>
          <p:cNvPr id="126980" name="Group 4"/>
          <p:cNvGrpSpPr>
            <a:grpSpLocks/>
          </p:cNvGrpSpPr>
          <p:nvPr/>
        </p:nvGrpSpPr>
        <p:grpSpPr bwMode="auto">
          <a:xfrm>
            <a:off x="609600" y="4267200"/>
            <a:ext cx="7086600" cy="533400"/>
            <a:chOff x="384" y="2688"/>
            <a:chExt cx="4464" cy="336"/>
          </a:xfrm>
        </p:grpSpPr>
        <p:sp>
          <p:nvSpPr>
            <p:cNvPr id="126981" name="Line 5"/>
            <p:cNvSpPr>
              <a:spLocks noChangeShapeType="1"/>
            </p:cNvSpPr>
            <p:nvPr/>
          </p:nvSpPr>
          <p:spPr bwMode="auto">
            <a:xfrm>
              <a:off x="384" y="2784"/>
              <a:ext cx="4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26982" name="Group 6"/>
            <p:cNvGrpSpPr>
              <a:grpSpLocks/>
            </p:cNvGrpSpPr>
            <p:nvPr/>
          </p:nvGrpSpPr>
          <p:grpSpPr bwMode="auto">
            <a:xfrm>
              <a:off x="528" y="2784"/>
              <a:ext cx="4128" cy="240"/>
              <a:chOff x="480" y="3888"/>
              <a:chExt cx="4128" cy="240"/>
            </a:xfrm>
          </p:grpSpPr>
          <p:sp>
            <p:nvSpPr>
              <p:cNvPr id="126983" name="Text Box 7"/>
              <p:cNvSpPr txBox="1">
                <a:spLocks noChangeArrowheads="1"/>
              </p:cNvSpPr>
              <p:nvPr/>
            </p:nvSpPr>
            <p:spPr bwMode="auto">
              <a:xfrm>
                <a:off x="2390" y="38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0</a:t>
                </a:r>
              </a:p>
            </p:txBody>
          </p:sp>
          <p:sp>
            <p:nvSpPr>
              <p:cNvPr id="126984" name="Text Box 8"/>
              <p:cNvSpPr txBox="1">
                <a:spLocks noChangeArrowheads="1"/>
              </p:cNvSpPr>
              <p:nvPr/>
            </p:nvSpPr>
            <p:spPr bwMode="auto">
              <a:xfrm>
                <a:off x="960" y="3888"/>
                <a:ext cx="2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-3</a:t>
                </a:r>
              </a:p>
            </p:txBody>
          </p:sp>
          <p:sp>
            <p:nvSpPr>
              <p:cNvPr id="126985" name="Text Box 9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-2</a:t>
                </a:r>
              </a:p>
            </p:txBody>
          </p:sp>
          <p:sp>
            <p:nvSpPr>
              <p:cNvPr id="126986" name="Text Box 10"/>
              <p:cNvSpPr txBox="1">
                <a:spLocks noChangeArrowheads="1"/>
              </p:cNvSpPr>
              <p:nvPr/>
            </p:nvSpPr>
            <p:spPr bwMode="auto">
              <a:xfrm>
                <a:off x="1920" y="3888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CN"/>
                  <a:t>-1</a:t>
                </a:r>
              </a:p>
            </p:txBody>
          </p:sp>
          <p:sp>
            <p:nvSpPr>
              <p:cNvPr id="126987" name="Text Box 11"/>
              <p:cNvSpPr txBox="1">
                <a:spLocks noChangeArrowheads="1"/>
              </p:cNvSpPr>
              <p:nvPr/>
            </p:nvSpPr>
            <p:spPr bwMode="auto">
              <a:xfrm>
                <a:off x="480" y="3888"/>
                <a:ext cx="2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-4</a:t>
                </a:r>
              </a:p>
            </p:txBody>
          </p:sp>
          <p:sp>
            <p:nvSpPr>
              <p:cNvPr id="126988" name="Text Box 12"/>
              <p:cNvSpPr txBox="1">
                <a:spLocks noChangeArrowheads="1"/>
              </p:cNvSpPr>
              <p:nvPr/>
            </p:nvSpPr>
            <p:spPr bwMode="auto">
              <a:xfrm>
                <a:off x="2880" y="3888"/>
                <a:ext cx="2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CN"/>
                  <a:t>1</a:t>
                </a:r>
              </a:p>
            </p:txBody>
          </p:sp>
          <p:sp>
            <p:nvSpPr>
              <p:cNvPr id="126989" name="Text Box 13"/>
              <p:cNvSpPr txBox="1">
                <a:spLocks noChangeArrowheads="1"/>
              </p:cNvSpPr>
              <p:nvPr/>
            </p:nvSpPr>
            <p:spPr bwMode="auto">
              <a:xfrm>
                <a:off x="3456" y="388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2</a:t>
                </a:r>
              </a:p>
            </p:txBody>
          </p:sp>
          <p:sp>
            <p:nvSpPr>
              <p:cNvPr id="126990" name="Text Box 14"/>
              <p:cNvSpPr txBox="1">
                <a:spLocks noChangeArrowheads="1"/>
              </p:cNvSpPr>
              <p:nvPr/>
            </p:nvSpPr>
            <p:spPr bwMode="auto">
              <a:xfrm>
                <a:off x="4412" y="388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4</a:t>
                </a:r>
              </a:p>
            </p:txBody>
          </p:sp>
          <p:sp>
            <p:nvSpPr>
              <p:cNvPr id="126991" name="Text Box 15"/>
              <p:cNvSpPr txBox="1">
                <a:spLocks noChangeArrowheads="1"/>
              </p:cNvSpPr>
              <p:nvPr/>
            </p:nvSpPr>
            <p:spPr bwMode="auto">
              <a:xfrm>
                <a:off x="3936" y="388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3</a:t>
                </a:r>
              </a:p>
            </p:txBody>
          </p:sp>
        </p:grpSp>
        <p:sp>
          <p:nvSpPr>
            <p:cNvPr id="126992" name="Line 16"/>
            <p:cNvSpPr>
              <a:spLocks noChangeShapeType="1"/>
            </p:cNvSpPr>
            <p:nvPr/>
          </p:nvSpPr>
          <p:spPr bwMode="auto">
            <a:xfrm>
              <a:off x="576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993" name="Line 17"/>
            <p:cNvSpPr>
              <a:spLocks noChangeShapeType="1"/>
            </p:cNvSpPr>
            <p:nvPr/>
          </p:nvSpPr>
          <p:spPr bwMode="auto">
            <a:xfrm>
              <a:off x="1068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994" name="Line 18"/>
            <p:cNvSpPr>
              <a:spLocks noChangeShapeType="1"/>
            </p:cNvSpPr>
            <p:nvPr/>
          </p:nvSpPr>
          <p:spPr bwMode="auto">
            <a:xfrm>
              <a:off x="1560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995" name="Line 19"/>
            <p:cNvSpPr>
              <a:spLocks noChangeShapeType="1"/>
            </p:cNvSpPr>
            <p:nvPr/>
          </p:nvSpPr>
          <p:spPr bwMode="auto">
            <a:xfrm>
              <a:off x="2052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996" name="Line 20"/>
            <p:cNvSpPr>
              <a:spLocks noChangeShapeType="1"/>
            </p:cNvSpPr>
            <p:nvPr/>
          </p:nvSpPr>
          <p:spPr bwMode="auto">
            <a:xfrm>
              <a:off x="2544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997" name="Line 21"/>
            <p:cNvSpPr>
              <a:spLocks noChangeShapeType="1"/>
            </p:cNvSpPr>
            <p:nvPr/>
          </p:nvSpPr>
          <p:spPr bwMode="auto">
            <a:xfrm>
              <a:off x="3036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998" name="Line 22"/>
            <p:cNvSpPr>
              <a:spLocks noChangeShapeType="1"/>
            </p:cNvSpPr>
            <p:nvPr/>
          </p:nvSpPr>
          <p:spPr bwMode="auto">
            <a:xfrm>
              <a:off x="3528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999" name="Line 23"/>
            <p:cNvSpPr>
              <a:spLocks noChangeShapeType="1"/>
            </p:cNvSpPr>
            <p:nvPr/>
          </p:nvSpPr>
          <p:spPr bwMode="auto">
            <a:xfrm>
              <a:off x="4020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000" name="Line 24"/>
            <p:cNvSpPr>
              <a:spLocks noChangeShapeType="1"/>
            </p:cNvSpPr>
            <p:nvPr/>
          </p:nvSpPr>
          <p:spPr bwMode="auto">
            <a:xfrm>
              <a:off x="4512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7001" name="Group 25"/>
          <p:cNvGrpSpPr>
            <a:grpSpLocks/>
          </p:cNvGrpSpPr>
          <p:nvPr/>
        </p:nvGrpSpPr>
        <p:grpSpPr bwMode="auto">
          <a:xfrm>
            <a:off x="592138" y="1001713"/>
            <a:ext cx="7721600" cy="5116512"/>
            <a:chOff x="373" y="631"/>
            <a:chExt cx="4864" cy="3223"/>
          </a:xfrm>
        </p:grpSpPr>
        <p:grpSp>
          <p:nvGrpSpPr>
            <p:cNvPr id="127002" name="Group 26"/>
            <p:cNvGrpSpPr>
              <a:grpSpLocks/>
            </p:cNvGrpSpPr>
            <p:nvPr/>
          </p:nvGrpSpPr>
          <p:grpSpPr bwMode="auto">
            <a:xfrm>
              <a:off x="373" y="631"/>
              <a:ext cx="4864" cy="3223"/>
              <a:chOff x="373" y="631"/>
              <a:chExt cx="4864" cy="3223"/>
            </a:xfrm>
          </p:grpSpPr>
          <p:sp>
            <p:nvSpPr>
              <p:cNvPr id="127003" name="Line 27"/>
              <p:cNvSpPr>
                <a:spLocks noChangeShapeType="1"/>
              </p:cNvSpPr>
              <p:nvPr/>
            </p:nvSpPr>
            <p:spPr bwMode="auto">
              <a:xfrm>
                <a:off x="575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04" name="Line 28"/>
              <p:cNvSpPr>
                <a:spLocks noChangeShapeType="1"/>
              </p:cNvSpPr>
              <p:nvPr/>
            </p:nvSpPr>
            <p:spPr bwMode="auto">
              <a:xfrm>
                <a:off x="1065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05" name="Line 29"/>
              <p:cNvSpPr>
                <a:spLocks noChangeShapeType="1"/>
              </p:cNvSpPr>
              <p:nvPr/>
            </p:nvSpPr>
            <p:spPr bwMode="auto">
              <a:xfrm>
                <a:off x="1561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06" name="Line 30"/>
              <p:cNvSpPr>
                <a:spLocks noChangeShapeType="1"/>
              </p:cNvSpPr>
              <p:nvPr/>
            </p:nvSpPr>
            <p:spPr bwMode="auto">
              <a:xfrm>
                <a:off x="2057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07" name="Line 31"/>
              <p:cNvSpPr>
                <a:spLocks noChangeShapeType="1"/>
              </p:cNvSpPr>
              <p:nvPr/>
            </p:nvSpPr>
            <p:spPr bwMode="auto">
              <a:xfrm>
                <a:off x="2547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08" name="Line 32"/>
              <p:cNvSpPr>
                <a:spLocks noChangeShapeType="1"/>
              </p:cNvSpPr>
              <p:nvPr/>
            </p:nvSpPr>
            <p:spPr bwMode="auto">
              <a:xfrm>
                <a:off x="3043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09" name="Line 33"/>
              <p:cNvSpPr>
                <a:spLocks noChangeShapeType="1"/>
              </p:cNvSpPr>
              <p:nvPr/>
            </p:nvSpPr>
            <p:spPr bwMode="auto">
              <a:xfrm>
                <a:off x="3533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10" name="Line 34"/>
              <p:cNvSpPr>
                <a:spLocks noChangeShapeType="1"/>
              </p:cNvSpPr>
              <p:nvPr/>
            </p:nvSpPr>
            <p:spPr bwMode="auto">
              <a:xfrm>
                <a:off x="4029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11" name="Line 35"/>
              <p:cNvSpPr>
                <a:spLocks noChangeShapeType="1"/>
              </p:cNvSpPr>
              <p:nvPr/>
            </p:nvSpPr>
            <p:spPr bwMode="auto">
              <a:xfrm>
                <a:off x="4526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12" name="Line 36"/>
              <p:cNvSpPr>
                <a:spLocks noChangeShapeType="1"/>
              </p:cNvSpPr>
              <p:nvPr/>
            </p:nvSpPr>
            <p:spPr bwMode="auto">
              <a:xfrm>
                <a:off x="5015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13" name="Line 37"/>
              <p:cNvSpPr>
                <a:spLocks noChangeShapeType="1"/>
              </p:cNvSpPr>
              <p:nvPr/>
            </p:nvSpPr>
            <p:spPr bwMode="auto">
              <a:xfrm>
                <a:off x="373" y="807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14" name="Line 38"/>
              <p:cNvSpPr>
                <a:spLocks noChangeShapeType="1"/>
              </p:cNvSpPr>
              <p:nvPr/>
            </p:nvSpPr>
            <p:spPr bwMode="auto">
              <a:xfrm>
                <a:off x="373" y="1296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15" name="Line 39"/>
              <p:cNvSpPr>
                <a:spLocks noChangeShapeType="1"/>
              </p:cNvSpPr>
              <p:nvPr/>
            </p:nvSpPr>
            <p:spPr bwMode="auto">
              <a:xfrm>
                <a:off x="373" y="1792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16" name="Line 40"/>
              <p:cNvSpPr>
                <a:spLocks noChangeShapeType="1"/>
              </p:cNvSpPr>
              <p:nvPr/>
            </p:nvSpPr>
            <p:spPr bwMode="auto">
              <a:xfrm>
                <a:off x="373" y="2282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17" name="Line 41"/>
              <p:cNvSpPr>
                <a:spLocks noChangeShapeType="1"/>
              </p:cNvSpPr>
              <p:nvPr/>
            </p:nvSpPr>
            <p:spPr bwMode="auto">
              <a:xfrm>
                <a:off x="373" y="2778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18" name="Line 42"/>
              <p:cNvSpPr>
                <a:spLocks noChangeShapeType="1"/>
              </p:cNvSpPr>
              <p:nvPr/>
            </p:nvSpPr>
            <p:spPr bwMode="auto">
              <a:xfrm>
                <a:off x="373" y="3274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019" name="Line 43"/>
              <p:cNvSpPr>
                <a:spLocks noChangeShapeType="1"/>
              </p:cNvSpPr>
              <p:nvPr/>
            </p:nvSpPr>
            <p:spPr bwMode="auto">
              <a:xfrm>
                <a:off x="373" y="3763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27020" name="Oval 44"/>
            <p:cNvSpPr>
              <a:spLocks noChangeArrowheads="1"/>
            </p:cNvSpPr>
            <p:nvPr/>
          </p:nvSpPr>
          <p:spPr bwMode="auto">
            <a:xfrm>
              <a:off x="1488" y="124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127021" name="Oval 45"/>
            <p:cNvSpPr>
              <a:spLocks noChangeArrowheads="1"/>
            </p:cNvSpPr>
            <p:nvPr/>
          </p:nvSpPr>
          <p:spPr bwMode="auto">
            <a:xfrm>
              <a:off x="3984" y="172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127022" name="Text Box 46"/>
            <p:cNvSpPr txBox="1">
              <a:spLocks noChangeArrowheads="1"/>
            </p:cNvSpPr>
            <p:nvPr/>
          </p:nvSpPr>
          <p:spPr bwMode="auto">
            <a:xfrm>
              <a:off x="3830" y="1497"/>
              <a:ext cx="422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小红</a:t>
              </a:r>
            </a:p>
          </p:txBody>
        </p:sp>
        <p:sp>
          <p:nvSpPr>
            <p:cNvPr id="127023" name="Text Box 47"/>
            <p:cNvSpPr txBox="1">
              <a:spLocks noChangeArrowheads="1"/>
            </p:cNvSpPr>
            <p:nvPr/>
          </p:nvSpPr>
          <p:spPr bwMode="auto">
            <a:xfrm>
              <a:off x="1392" y="1008"/>
              <a:ext cx="422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小强</a:t>
              </a:r>
            </a:p>
          </p:txBody>
        </p:sp>
        <p:sp>
          <p:nvSpPr>
            <p:cNvPr id="127024" name="Text Box 48"/>
            <p:cNvSpPr txBox="1">
              <a:spLocks noChangeArrowheads="1"/>
            </p:cNvSpPr>
            <p:nvPr/>
          </p:nvSpPr>
          <p:spPr bwMode="auto">
            <a:xfrm>
              <a:off x="2352" y="2448"/>
              <a:ext cx="422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小明</a:t>
              </a:r>
            </a:p>
          </p:txBody>
        </p:sp>
      </p:grpSp>
      <p:grpSp>
        <p:nvGrpSpPr>
          <p:cNvPr id="127025" name="Group 49"/>
          <p:cNvGrpSpPr>
            <a:grpSpLocks/>
          </p:cNvGrpSpPr>
          <p:nvPr/>
        </p:nvGrpSpPr>
        <p:grpSpPr bwMode="auto">
          <a:xfrm>
            <a:off x="3884613" y="1035050"/>
            <a:ext cx="563562" cy="5060950"/>
            <a:chOff x="2447" y="652"/>
            <a:chExt cx="355" cy="3188"/>
          </a:xfrm>
        </p:grpSpPr>
        <p:sp>
          <p:nvSpPr>
            <p:cNvPr id="127026" name="Oval 50"/>
            <p:cNvSpPr>
              <a:spLocks noChangeArrowheads="1"/>
            </p:cNvSpPr>
            <p:nvPr/>
          </p:nvSpPr>
          <p:spPr bwMode="auto">
            <a:xfrm>
              <a:off x="2496" y="273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127027" name="Line 51"/>
            <p:cNvSpPr>
              <a:spLocks noChangeShapeType="1"/>
            </p:cNvSpPr>
            <p:nvPr/>
          </p:nvSpPr>
          <p:spPr bwMode="auto">
            <a:xfrm rot="5400000" flipH="1">
              <a:off x="984" y="2280"/>
              <a:ext cx="3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028" name="Text Box 52"/>
            <p:cNvSpPr txBox="1">
              <a:spLocks noChangeArrowheads="1"/>
            </p:cNvSpPr>
            <p:nvPr/>
          </p:nvSpPr>
          <p:spPr bwMode="auto">
            <a:xfrm>
              <a:off x="2569" y="267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/>
                <a:t>0</a:t>
              </a:r>
            </a:p>
          </p:txBody>
        </p:sp>
        <p:sp>
          <p:nvSpPr>
            <p:cNvPr id="127029" name="Text Box 53"/>
            <p:cNvSpPr txBox="1">
              <a:spLocks noChangeArrowheads="1"/>
            </p:cNvSpPr>
            <p:nvPr/>
          </p:nvSpPr>
          <p:spPr bwMode="auto">
            <a:xfrm>
              <a:off x="2536" y="3600"/>
              <a:ext cx="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/>
                <a:t>-2</a:t>
              </a:r>
            </a:p>
          </p:txBody>
        </p:sp>
        <p:sp>
          <p:nvSpPr>
            <p:cNvPr id="127030" name="Text Box 54"/>
            <p:cNvSpPr txBox="1">
              <a:spLocks noChangeArrowheads="1"/>
            </p:cNvSpPr>
            <p:nvPr/>
          </p:nvSpPr>
          <p:spPr bwMode="auto">
            <a:xfrm>
              <a:off x="2514" y="309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/>
                <a:t>-1</a:t>
              </a:r>
            </a:p>
          </p:txBody>
        </p:sp>
        <p:sp>
          <p:nvSpPr>
            <p:cNvPr id="127031" name="Text Box 55"/>
            <p:cNvSpPr txBox="1">
              <a:spLocks noChangeArrowheads="1"/>
            </p:cNvSpPr>
            <p:nvPr/>
          </p:nvSpPr>
          <p:spPr bwMode="auto">
            <a:xfrm>
              <a:off x="2541" y="2165"/>
              <a:ext cx="2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/>
                <a:t>1</a:t>
              </a:r>
            </a:p>
          </p:txBody>
        </p:sp>
        <p:sp>
          <p:nvSpPr>
            <p:cNvPr id="127032" name="Text Box 56"/>
            <p:cNvSpPr txBox="1">
              <a:spLocks noChangeArrowheads="1"/>
            </p:cNvSpPr>
            <p:nvPr/>
          </p:nvSpPr>
          <p:spPr bwMode="auto">
            <a:xfrm>
              <a:off x="2560" y="160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/>
                <a:t>2</a:t>
              </a:r>
            </a:p>
          </p:txBody>
        </p:sp>
        <p:sp>
          <p:nvSpPr>
            <p:cNvPr id="127033" name="Text Box 57"/>
            <p:cNvSpPr txBox="1">
              <a:spLocks noChangeArrowheads="1"/>
            </p:cNvSpPr>
            <p:nvPr/>
          </p:nvSpPr>
          <p:spPr bwMode="auto">
            <a:xfrm>
              <a:off x="2560" y="65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/>
                <a:t>4</a:t>
              </a:r>
            </a:p>
          </p:txBody>
        </p:sp>
        <p:sp>
          <p:nvSpPr>
            <p:cNvPr id="127034" name="Text Box 58"/>
            <p:cNvSpPr txBox="1">
              <a:spLocks noChangeArrowheads="1"/>
            </p:cNvSpPr>
            <p:nvPr/>
          </p:nvSpPr>
          <p:spPr bwMode="auto">
            <a:xfrm>
              <a:off x="2560" y="112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/>
                <a:t>3</a:t>
              </a:r>
            </a:p>
          </p:txBody>
        </p:sp>
        <p:sp>
          <p:nvSpPr>
            <p:cNvPr id="127035" name="Line 59"/>
            <p:cNvSpPr>
              <a:spLocks noChangeShapeType="1"/>
            </p:cNvSpPr>
            <p:nvPr/>
          </p:nvSpPr>
          <p:spPr bwMode="auto">
            <a:xfrm rot="-5400000">
              <a:off x="2495" y="3719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036" name="Line 60"/>
            <p:cNvSpPr>
              <a:spLocks noChangeShapeType="1"/>
            </p:cNvSpPr>
            <p:nvPr/>
          </p:nvSpPr>
          <p:spPr bwMode="auto">
            <a:xfrm rot="-5400000">
              <a:off x="2495" y="322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037" name="Line 61"/>
            <p:cNvSpPr>
              <a:spLocks noChangeShapeType="1"/>
            </p:cNvSpPr>
            <p:nvPr/>
          </p:nvSpPr>
          <p:spPr bwMode="auto">
            <a:xfrm rot="-5400000">
              <a:off x="2496" y="2734"/>
              <a:ext cx="0" cy="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038" name="Line 62"/>
            <p:cNvSpPr>
              <a:spLocks noChangeShapeType="1"/>
            </p:cNvSpPr>
            <p:nvPr/>
          </p:nvSpPr>
          <p:spPr bwMode="auto">
            <a:xfrm rot="-5400000">
              <a:off x="2495" y="2243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039" name="Line 63"/>
            <p:cNvSpPr>
              <a:spLocks noChangeShapeType="1"/>
            </p:cNvSpPr>
            <p:nvPr/>
          </p:nvSpPr>
          <p:spPr bwMode="auto">
            <a:xfrm rot="-5400000">
              <a:off x="2495" y="1751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040" name="Line 64"/>
            <p:cNvSpPr>
              <a:spLocks noChangeShapeType="1"/>
            </p:cNvSpPr>
            <p:nvPr/>
          </p:nvSpPr>
          <p:spPr bwMode="auto">
            <a:xfrm rot="-5400000">
              <a:off x="2495" y="1259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041" name="Line 65"/>
            <p:cNvSpPr>
              <a:spLocks noChangeShapeType="1"/>
            </p:cNvSpPr>
            <p:nvPr/>
          </p:nvSpPr>
          <p:spPr bwMode="auto">
            <a:xfrm rot="-5400000">
              <a:off x="2495" y="76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7042" name="Text Box 66"/>
          <p:cNvSpPr txBox="1">
            <a:spLocks noChangeArrowheads="1"/>
          </p:cNvSpPr>
          <p:nvPr/>
        </p:nvSpPr>
        <p:spPr bwMode="auto">
          <a:xfrm>
            <a:off x="914400" y="1600200"/>
            <a:ext cx="164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</a:rPr>
              <a:t>（</a:t>
            </a:r>
            <a:r>
              <a:rPr kumimoji="1" lang="en-US" altLang="zh-CN" sz="3200" b="1">
                <a:latin typeface="Times New Roman" pitchFamily="18" charset="0"/>
              </a:rPr>
              <a:t>-2,3</a:t>
            </a:r>
            <a:r>
              <a:rPr kumimoji="1" lang="zh-CN" altLang="en-US" sz="3200" b="1">
                <a:latin typeface="Times New Roman" pitchFamily="18" charset="0"/>
              </a:rPr>
              <a:t>）</a:t>
            </a:r>
          </a:p>
        </p:txBody>
      </p:sp>
      <p:sp>
        <p:nvSpPr>
          <p:cNvPr id="127043" name="Text Box 67"/>
          <p:cNvSpPr txBox="1">
            <a:spLocks noChangeArrowheads="1"/>
          </p:cNvSpPr>
          <p:nvPr/>
        </p:nvSpPr>
        <p:spPr bwMode="auto">
          <a:xfrm>
            <a:off x="4191000" y="3581400"/>
            <a:ext cx="1508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</a:rPr>
              <a:t>（</a:t>
            </a:r>
            <a:r>
              <a:rPr kumimoji="1" lang="en-US" altLang="zh-CN" sz="3200" b="1">
                <a:latin typeface="Times New Roman" pitchFamily="18" charset="0"/>
              </a:rPr>
              <a:t>0,0</a:t>
            </a:r>
            <a:r>
              <a:rPr kumimoji="1" lang="zh-CN" altLang="en-US" sz="3200" b="1">
                <a:latin typeface="Times New Roman" pitchFamily="18" charset="0"/>
              </a:rPr>
              <a:t>）</a:t>
            </a:r>
          </a:p>
        </p:txBody>
      </p:sp>
      <p:sp>
        <p:nvSpPr>
          <p:cNvPr id="127044" name="Text Box 68"/>
          <p:cNvSpPr txBox="1">
            <a:spLocks noChangeArrowheads="1"/>
          </p:cNvSpPr>
          <p:nvPr/>
        </p:nvSpPr>
        <p:spPr bwMode="auto">
          <a:xfrm>
            <a:off x="6416675" y="2316163"/>
            <a:ext cx="15081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</a:rPr>
              <a:t>（</a:t>
            </a:r>
            <a:r>
              <a:rPr kumimoji="1" lang="en-US" altLang="zh-CN" sz="3200" b="1">
                <a:latin typeface="Times New Roman" pitchFamily="18" charset="0"/>
              </a:rPr>
              <a:t>3,2</a:t>
            </a:r>
            <a:r>
              <a:rPr kumimoji="1" lang="zh-CN" altLang="en-US" sz="3200" b="1">
                <a:latin typeface="Times New Roman" pitchFamily="18" charset="0"/>
              </a:rPr>
              <a:t>）</a:t>
            </a:r>
          </a:p>
        </p:txBody>
      </p:sp>
      <p:grpSp>
        <p:nvGrpSpPr>
          <p:cNvPr id="127045" name="Group 69"/>
          <p:cNvGrpSpPr>
            <a:grpSpLocks/>
          </p:cNvGrpSpPr>
          <p:nvPr/>
        </p:nvGrpSpPr>
        <p:grpSpPr bwMode="auto">
          <a:xfrm>
            <a:off x="5486400" y="1774825"/>
            <a:ext cx="857250" cy="366713"/>
            <a:chOff x="3456" y="1118"/>
            <a:chExt cx="540" cy="231"/>
          </a:xfrm>
        </p:grpSpPr>
        <p:sp>
          <p:nvSpPr>
            <p:cNvPr id="127046" name="Oval 70"/>
            <p:cNvSpPr>
              <a:spLocks noChangeArrowheads="1"/>
            </p:cNvSpPr>
            <p:nvPr/>
          </p:nvSpPr>
          <p:spPr bwMode="auto">
            <a:xfrm>
              <a:off x="3456" y="1248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>
                <a:solidFill>
                  <a:srgbClr val="0066FF"/>
                </a:solidFill>
              </a:endParaRPr>
            </a:p>
          </p:txBody>
        </p:sp>
        <p:sp>
          <p:nvSpPr>
            <p:cNvPr id="127047" name="Text Box 71"/>
            <p:cNvSpPr txBox="1">
              <a:spLocks noChangeArrowheads="1"/>
            </p:cNvSpPr>
            <p:nvPr/>
          </p:nvSpPr>
          <p:spPr bwMode="auto">
            <a:xfrm>
              <a:off x="3590" y="1118"/>
              <a:ext cx="4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0066FF"/>
                  </a:solidFill>
                </a:rPr>
                <a:t>小玲</a:t>
              </a:r>
            </a:p>
          </p:txBody>
        </p:sp>
      </p:grpSp>
      <p:grpSp>
        <p:nvGrpSpPr>
          <p:cNvPr id="127048" name="Group 72"/>
          <p:cNvGrpSpPr>
            <a:grpSpLocks/>
          </p:cNvGrpSpPr>
          <p:nvPr/>
        </p:nvGrpSpPr>
        <p:grpSpPr bwMode="auto">
          <a:xfrm>
            <a:off x="1371600" y="1157288"/>
            <a:ext cx="3779838" cy="4557712"/>
            <a:chOff x="864" y="729"/>
            <a:chExt cx="2381" cy="2871"/>
          </a:xfrm>
        </p:grpSpPr>
        <p:sp>
          <p:nvSpPr>
            <p:cNvPr id="127049" name="Oval 73"/>
            <p:cNvSpPr>
              <a:spLocks noChangeArrowheads="1"/>
            </p:cNvSpPr>
            <p:nvPr/>
          </p:nvSpPr>
          <p:spPr bwMode="auto">
            <a:xfrm>
              <a:off x="2976" y="3216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127050" name="Oval 74"/>
            <p:cNvSpPr>
              <a:spLocks noChangeArrowheads="1"/>
            </p:cNvSpPr>
            <p:nvPr/>
          </p:nvSpPr>
          <p:spPr bwMode="auto">
            <a:xfrm>
              <a:off x="1008" y="2736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127051" name="Oval 75"/>
            <p:cNvSpPr>
              <a:spLocks noChangeArrowheads="1"/>
            </p:cNvSpPr>
            <p:nvPr/>
          </p:nvSpPr>
          <p:spPr bwMode="auto">
            <a:xfrm>
              <a:off x="2496" y="768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127052" name="Text Box 76"/>
            <p:cNvSpPr txBox="1">
              <a:spLocks noChangeArrowheads="1"/>
            </p:cNvSpPr>
            <p:nvPr/>
          </p:nvSpPr>
          <p:spPr bwMode="auto">
            <a:xfrm>
              <a:off x="864" y="3369"/>
              <a:ext cx="3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小</a:t>
              </a:r>
              <a:r>
                <a:rPr lang="en-US" altLang="zh-CN" b="1"/>
                <a:t>C</a:t>
              </a:r>
            </a:p>
          </p:txBody>
        </p:sp>
        <p:sp>
          <p:nvSpPr>
            <p:cNvPr id="127053" name="Text Box 77"/>
            <p:cNvSpPr txBox="1">
              <a:spLocks noChangeArrowheads="1"/>
            </p:cNvSpPr>
            <p:nvPr/>
          </p:nvSpPr>
          <p:spPr bwMode="auto">
            <a:xfrm>
              <a:off x="864" y="2505"/>
              <a:ext cx="3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小</a:t>
              </a:r>
              <a:r>
                <a:rPr lang="en-US" altLang="zh-CN" b="1"/>
                <a:t>B</a:t>
              </a:r>
            </a:p>
          </p:txBody>
        </p:sp>
        <p:sp>
          <p:nvSpPr>
            <p:cNvPr id="127054" name="Text Box 78"/>
            <p:cNvSpPr txBox="1">
              <a:spLocks noChangeArrowheads="1"/>
            </p:cNvSpPr>
            <p:nvPr/>
          </p:nvSpPr>
          <p:spPr bwMode="auto">
            <a:xfrm>
              <a:off x="2880" y="3321"/>
              <a:ext cx="3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小</a:t>
              </a:r>
              <a:r>
                <a:rPr lang="en-US" altLang="zh-CN" b="1"/>
                <a:t>D</a:t>
              </a:r>
            </a:p>
          </p:txBody>
        </p:sp>
        <p:sp>
          <p:nvSpPr>
            <p:cNvPr id="127055" name="Text Box 79"/>
            <p:cNvSpPr txBox="1">
              <a:spLocks noChangeArrowheads="1"/>
            </p:cNvSpPr>
            <p:nvPr/>
          </p:nvSpPr>
          <p:spPr bwMode="auto">
            <a:xfrm>
              <a:off x="2640" y="729"/>
              <a:ext cx="3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小</a:t>
              </a:r>
              <a:r>
                <a:rPr lang="en-US" altLang="zh-CN" b="1"/>
                <a:t>A</a:t>
              </a:r>
            </a:p>
          </p:txBody>
        </p:sp>
        <p:sp>
          <p:nvSpPr>
            <p:cNvPr id="127056" name="Oval 80"/>
            <p:cNvSpPr>
              <a:spLocks noChangeArrowheads="1"/>
            </p:cNvSpPr>
            <p:nvPr/>
          </p:nvSpPr>
          <p:spPr bwMode="auto">
            <a:xfrm>
              <a:off x="1008" y="3216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</p:grpSp>
      <p:sp>
        <p:nvSpPr>
          <p:cNvPr id="127057" name="Text Box 81"/>
          <p:cNvSpPr txBox="1">
            <a:spLocks noChangeArrowheads="1"/>
          </p:cNvSpPr>
          <p:nvPr/>
        </p:nvSpPr>
        <p:spPr bwMode="auto">
          <a:xfrm>
            <a:off x="6286500" y="1614488"/>
            <a:ext cx="110490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>
                <a:latin typeface="Times New Roman" pitchFamily="18" charset="0"/>
              </a:rPr>
              <a:t>( 2,3 )</a:t>
            </a:r>
          </a:p>
        </p:txBody>
      </p:sp>
      <p:sp>
        <p:nvSpPr>
          <p:cNvPr id="127058" name="Text Box 82"/>
          <p:cNvSpPr txBox="1">
            <a:spLocks noChangeArrowheads="1"/>
          </p:cNvSpPr>
          <p:nvPr/>
        </p:nvSpPr>
        <p:spPr bwMode="auto">
          <a:xfrm>
            <a:off x="4724400" y="990600"/>
            <a:ext cx="1295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>
                <a:latin typeface="Times New Roman" pitchFamily="18" charset="0"/>
              </a:rPr>
              <a:t>( 0,4 )</a:t>
            </a:r>
          </a:p>
        </p:txBody>
      </p:sp>
      <p:sp>
        <p:nvSpPr>
          <p:cNvPr id="127059" name="Text Box 83"/>
          <p:cNvSpPr txBox="1">
            <a:spLocks noChangeArrowheads="1"/>
          </p:cNvSpPr>
          <p:nvPr/>
        </p:nvSpPr>
        <p:spPr bwMode="auto">
          <a:xfrm>
            <a:off x="1828800" y="4953000"/>
            <a:ext cx="1539875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latin typeface="Times New Roman" pitchFamily="18" charset="0"/>
              </a:rPr>
              <a:t>( -3,-1 )</a:t>
            </a:r>
          </a:p>
        </p:txBody>
      </p:sp>
      <p:sp>
        <p:nvSpPr>
          <p:cNvPr id="127060" name="Text Box 84"/>
          <p:cNvSpPr txBox="1">
            <a:spLocks noChangeArrowheads="1"/>
          </p:cNvSpPr>
          <p:nvPr/>
        </p:nvSpPr>
        <p:spPr bwMode="auto">
          <a:xfrm>
            <a:off x="1889125" y="3657600"/>
            <a:ext cx="1311275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latin typeface="Times New Roman" pitchFamily="18" charset="0"/>
              </a:rPr>
              <a:t>( -3,-0 )</a:t>
            </a:r>
          </a:p>
        </p:txBody>
      </p:sp>
      <p:sp>
        <p:nvSpPr>
          <p:cNvPr id="127061" name="Text Box 85"/>
          <p:cNvSpPr txBox="1">
            <a:spLocks noChangeArrowheads="1"/>
          </p:cNvSpPr>
          <p:nvPr/>
        </p:nvSpPr>
        <p:spPr bwMode="auto">
          <a:xfrm>
            <a:off x="5089525" y="5105400"/>
            <a:ext cx="1539875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latin typeface="Times New Roman" pitchFamily="18" charset="0"/>
              </a:rPr>
              <a:t>( 1,-1 )</a:t>
            </a:r>
          </a:p>
        </p:txBody>
      </p:sp>
      <p:grpSp>
        <p:nvGrpSpPr>
          <p:cNvPr id="127062" name="Group 86"/>
          <p:cNvGrpSpPr>
            <a:grpSpLocks/>
          </p:cNvGrpSpPr>
          <p:nvPr/>
        </p:nvGrpSpPr>
        <p:grpSpPr bwMode="auto">
          <a:xfrm>
            <a:off x="7250113" y="914400"/>
            <a:ext cx="1893887" cy="1066800"/>
            <a:chOff x="4368" y="480"/>
            <a:chExt cx="1193" cy="672"/>
          </a:xfrm>
        </p:grpSpPr>
        <p:sp>
          <p:nvSpPr>
            <p:cNvPr id="127063" name="AutoShape 87"/>
            <p:cNvSpPr>
              <a:spLocks noChangeArrowheads="1"/>
            </p:cNvSpPr>
            <p:nvPr/>
          </p:nvSpPr>
          <p:spPr bwMode="auto">
            <a:xfrm>
              <a:off x="4368" y="480"/>
              <a:ext cx="1152" cy="672"/>
            </a:xfrm>
            <a:prstGeom prst="wedgeRectCallout">
              <a:avLst>
                <a:gd name="adj1" fmla="val -44792"/>
                <a:gd name="adj2" fmla="val 69940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kumimoji="1" lang="zh-CN" altLang="zh-CN" sz="2400">
                <a:latin typeface="Times New Roman" pitchFamily="18" charset="0"/>
              </a:endParaRPr>
            </a:p>
          </p:txBody>
        </p:sp>
        <p:sp>
          <p:nvSpPr>
            <p:cNvPr id="127064" name="Text Box 88"/>
            <p:cNvSpPr txBox="1">
              <a:spLocks noChangeArrowheads="1"/>
            </p:cNvSpPr>
            <p:nvPr/>
          </p:nvSpPr>
          <p:spPr bwMode="auto">
            <a:xfrm>
              <a:off x="4416" y="528"/>
              <a:ext cx="1145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solidFill>
                    <a:srgbClr val="FFFF00"/>
                  </a:solidFill>
                  <a:latin typeface="Times New Roman" pitchFamily="18" charset="0"/>
                </a:rPr>
                <a:t>坐标是</a:t>
              </a:r>
              <a:r>
                <a:rPr kumimoji="1" lang="zh-CN" altLang="en-US" sz="2800" b="1" u="sng">
                  <a:solidFill>
                    <a:srgbClr val="FFFFFF"/>
                  </a:solidFill>
                  <a:latin typeface="Times New Roman" pitchFamily="18" charset="0"/>
                  <a:ea typeface="楷体_GB2312" pitchFamily="49" charset="-122"/>
                </a:rPr>
                <a:t>有序</a:t>
              </a:r>
            </a:p>
            <a:p>
              <a:r>
                <a:rPr kumimoji="1" lang="zh-CN" altLang="en-US" sz="2400" b="1">
                  <a:solidFill>
                    <a:srgbClr val="FFFF00"/>
                  </a:solidFill>
                  <a:latin typeface="Times New Roman" pitchFamily="18" charset="0"/>
                </a:rPr>
                <a:t>数对。</a:t>
              </a:r>
            </a:p>
          </p:txBody>
        </p:sp>
      </p:grpSp>
      <p:sp>
        <p:nvSpPr>
          <p:cNvPr id="127065" name="Rectangle 89"/>
          <p:cNvSpPr>
            <a:spLocks noChangeArrowheads="1"/>
          </p:cNvSpPr>
          <p:nvPr/>
        </p:nvSpPr>
        <p:spPr bwMode="auto">
          <a:xfrm>
            <a:off x="1066800" y="6034088"/>
            <a:ext cx="7315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ea typeface="隶书" pitchFamily="49" charset="-122"/>
              </a:rPr>
              <a:t>各象限内的点的坐标有何特征？</a:t>
            </a:r>
          </a:p>
        </p:txBody>
      </p:sp>
      <p:sp>
        <p:nvSpPr>
          <p:cNvPr id="127066" name="Text Box 90"/>
          <p:cNvSpPr txBox="1">
            <a:spLocks noChangeArrowheads="1"/>
          </p:cNvSpPr>
          <p:nvPr/>
        </p:nvSpPr>
        <p:spPr bwMode="auto">
          <a:xfrm>
            <a:off x="4419600" y="2133600"/>
            <a:ext cx="2439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kumimoji="1" lang="en-US" altLang="zh-CN" sz="3600" b="1">
                <a:solidFill>
                  <a:srgbClr val="FF0000"/>
                </a:solidFill>
                <a:latin typeface="Times New Roman" pitchFamily="18" charset="0"/>
              </a:rPr>
              <a:t>+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，</a:t>
            </a:r>
            <a:r>
              <a:rPr kumimoji="1" lang="en-US" altLang="zh-CN" sz="3600" b="1">
                <a:solidFill>
                  <a:srgbClr val="FF0000"/>
                </a:solidFill>
                <a:latin typeface="Times New Roman" pitchFamily="18" charset="0"/>
              </a:rPr>
              <a:t>+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）</a:t>
            </a:r>
          </a:p>
        </p:txBody>
      </p:sp>
      <p:sp>
        <p:nvSpPr>
          <p:cNvPr id="127067" name="Text Box 91"/>
          <p:cNvSpPr txBox="1">
            <a:spLocks noChangeArrowheads="1"/>
          </p:cNvSpPr>
          <p:nvPr/>
        </p:nvSpPr>
        <p:spPr bwMode="auto">
          <a:xfrm>
            <a:off x="1447800" y="2286000"/>
            <a:ext cx="2160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kumimoji="1" lang="en-US" altLang="zh-CN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-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，</a:t>
            </a:r>
            <a:r>
              <a:rPr kumimoji="1" lang="en-US" altLang="zh-CN" sz="3600" b="1">
                <a:solidFill>
                  <a:srgbClr val="FF0000"/>
                </a:solidFill>
                <a:latin typeface="Times New Roman" pitchFamily="18" charset="0"/>
              </a:rPr>
              <a:t>+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）</a:t>
            </a:r>
          </a:p>
        </p:txBody>
      </p:sp>
      <p:sp>
        <p:nvSpPr>
          <p:cNvPr id="127068" name="Text Box 92"/>
          <p:cNvSpPr txBox="1">
            <a:spLocks noChangeArrowheads="1"/>
          </p:cNvSpPr>
          <p:nvPr/>
        </p:nvSpPr>
        <p:spPr bwMode="auto">
          <a:xfrm>
            <a:off x="2133600" y="5257800"/>
            <a:ext cx="22336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kumimoji="1" lang="en-US" altLang="zh-CN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-</a:t>
            </a:r>
            <a:r>
              <a:rPr kumimoji="1" lang="zh-CN" altLang="en-US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，</a:t>
            </a:r>
            <a:r>
              <a:rPr kumimoji="1" lang="en-US" altLang="zh-CN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-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）</a:t>
            </a:r>
          </a:p>
        </p:txBody>
      </p:sp>
      <p:sp>
        <p:nvSpPr>
          <p:cNvPr id="127069" name="Text Box 93"/>
          <p:cNvSpPr txBox="1">
            <a:spLocks noChangeArrowheads="1"/>
          </p:cNvSpPr>
          <p:nvPr/>
        </p:nvSpPr>
        <p:spPr bwMode="auto">
          <a:xfrm>
            <a:off x="6019800" y="5105400"/>
            <a:ext cx="2289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kumimoji="1" lang="en-US" altLang="zh-CN" sz="3600" b="1">
                <a:solidFill>
                  <a:srgbClr val="FF0000"/>
                </a:solidFill>
                <a:latin typeface="Times New Roman" pitchFamily="18" charset="0"/>
              </a:rPr>
              <a:t>+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，</a:t>
            </a:r>
            <a:r>
              <a:rPr kumimoji="1" lang="en-US" altLang="zh-CN" sz="36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-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3834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70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270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270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1270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70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27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7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7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7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7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300"/>
                                        <p:tgtEl>
                                          <p:spTgt spid="12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300"/>
                                        <p:tgtEl>
                                          <p:spTgt spid="12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300"/>
                                        <p:tgtEl>
                                          <p:spTgt spid="127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300"/>
                                        <p:tgtEl>
                                          <p:spTgt spid="127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57" grpId="0" animBg="1" autoUpdateAnimBg="0"/>
      <p:bldP spid="127058" grpId="0" animBg="1" autoUpdateAnimBg="0"/>
      <p:bldP spid="127059" grpId="0" animBg="1" autoUpdateAnimBg="0"/>
      <p:bldP spid="127060" grpId="0" animBg="1" autoUpdateAnimBg="0"/>
      <p:bldP spid="127061" grpId="0" animBg="1" autoUpdateAnimBg="0"/>
      <p:bldP spid="127065" grpId="0"/>
      <p:bldP spid="127066" grpId="0" autoUpdateAnimBg="0"/>
      <p:bldP spid="127067" grpId="0" autoUpdateAnimBg="0"/>
      <p:bldP spid="127068" grpId="0" autoUpdateAnimBg="0"/>
      <p:bldP spid="12706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ext Box 2"/>
          <p:cNvSpPr txBox="1">
            <a:spLocks noChangeArrowheads="1"/>
          </p:cNvSpPr>
          <p:nvPr/>
        </p:nvSpPr>
        <p:spPr bwMode="auto">
          <a:xfrm>
            <a:off x="1143000" y="762000"/>
            <a:ext cx="35052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4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观察：</a:t>
            </a:r>
            <a:r>
              <a:rPr kumimoji="1" lang="zh-CN" altLang="en-US" sz="3200" b="1">
                <a:latin typeface="Times New Roman" pitchFamily="18" charset="0"/>
                <a:ea typeface="黑体" pitchFamily="49" charset="-122"/>
              </a:rPr>
              <a:t>各象限点坐标符号特点。</a:t>
            </a:r>
          </a:p>
        </p:txBody>
      </p:sp>
      <p:sp>
        <p:nvSpPr>
          <p:cNvPr id="137219" name="Line 3"/>
          <p:cNvSpPr>
            <a:spLocks noChangeShapeType="1"/>
          </p:cNvSpPr>
          <p:nvPr/>
        </p:nvSpPr>
        <p:spPr bwMode="auto">
          <a:xfrm>
            <a:off x="4940300" y="3452813"/>
            <a:ext cx="1588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4876800" y="1036638"/>
            <a:ext cx="1588" cy="45259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21" name="Line 5"/>
          <p:cNvSpPr>
            <a:spLocks noChangeShapeType="1"/>
          </p:cNvSpPr>
          <p:nvPr/>
        </p:nvSpPr>
        <p:spPr bwMode="auto">
          <a:xfrm flipH="1">
            <a:off x="4887913" y="1601788"/>
            <a:ext cx="130175" cy="1587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22" name="Line 6"/>
          <p:cNvSpPr>
            <a:spLocks noChangeShapeType="1"/>
          </p:cNvSpPr>
          <p:nvPr/>
        </p:nvSpPr>
        <p:spPr bwMode="auto">
          <a:xfrm flipH="1">
            <a:off x="4887913" y="1917700"/>
            <a:ext cx="130175" cy="1588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4749800" y="1814513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5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24" name="Line 8"/>
          <p:cNvSpPr>
            <a:spLocks noChangeShapeType="1"/>
          </p:cNvSpPr>
          <p:nvPr/>
        </p:nvSpPr>
        <p:spPr bwMode="auto">
          <a:xfrm flipH="1">
            <a:off x="4887913" y="2235200"/>
            <a:ext cx="130175" cy="0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25" name="Line 9"/>
          <p:cNvSpPr>
            <a:spLocks noChangeShapeType="1"/>
          </p:cNvSpPr>
          <p:nvPr/>
        </p:nvSpPr>
        <p:spPr bwMode="auto">
          <a:xfrm flipH="1">
            <a:off x="4887913" y="2551113"/>
            <a:ext cx="130175" cy="1587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26" name="Line 10"/>
          <p:cNvSpPr>
            <a:spLocks noChangeShapeType="1"/>
          </p:cNvSpPr>
          <p:nvPr/>
        </p:nvSpPr>
        <p:spPr bwMode="auto">
          <a:xfrm flipH="1">
            <a:off x="4887913" y="2878138"/>
            <a:ext cx="130175" cy="1587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27" name="Line 11"/>
          <p:cNvSpPr>
            <a:spLocks noChangeShapeType="1"/>
          </p:cNvSpPr>
          <p:nvPr/>
        </p:nvSpPr>
        <p:spPr bwMode="auto">
          <a:xfrm flipH="1">
            <a:off x="4887913" y="3194050"/>
            <a:ext cx="130175" cy="1588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28" name="Line 12"/>
          <p:cNvSpPr>
            <a:spLocks noChangeShapeType="1"/>
          </p:cNvSpPr>
          <p:nvPr/>
        </p:nvSpPr>
        <p:spPr bwMode="auto">
          <a:xfrm flipH="1">
            <a:off x="4887913" y="3827463"/>
            <a:ext cx="130175" cy="1587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29" name="Line 13"/>
          <p:cNvSpPr>
            <a:spLocks noChangeShapeType="1"/>
          </p:cNvSpPr>
          <p:nvPr/>
        </p:nvSpPr>
        <p:spPr bwMode="auto">
          <a:xfrm flipH="1">
            <a:off x="4887913" y="4143375"/>
            <a:ext cx="130175" cy="1588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 flipH="1">
            <a:off x="4887913" y="4470400"/>
            <a:ext cx="130175" cy="1588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 flipH="1">
            <a:off x="4887913" y="4787900"/>
            <a:ext cx="130175" cy="1588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32" name="Line 16"/>
          <p:cNvSpPr>
            <a:spLocks noChangeShapeType="1"/>
          </p:cNvSpPr>
          <p:nvPr/>
        </p:nvSpPr>
        <p:spPr bwMode="auto">
          <a:xfrm flipH="1">
            <a:off x="4887913" y="5103813"/>
            <a:ext cx="130175" cy="1587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33" name="Rectangle 17"/>
          <p:cNvSpPr>
            <a:spLocks noChangeArrowheads="1"/>
          </p:cNvSpPr>
          <p:nvPr/>
        </p:nvSpPr>
        <p:spPr bwMode="auto">
          <a:xfrm>
            <a:off x="4678363" y="4975225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-5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34" name="Line 18"/>
          <p:cNvSpPr>
            <a:spLocks noChangeShapeType="1"/>
          </p:cNvSpPr>
          <p:nvPr/>
        </p:nvSpPr>
        <p:spPr bwMode="auto">
          <a:xfrm flipH="1">
            <a:off x="4735513" y="5394325"/>
            <a:ext cx="130175" cy="0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35" name="Line 19"/>
          <p:cNvSpPr>
            <a:spLocks noChangeShapeType="1"/>
          </p:cNvSpPr>
          <p:nvPr/>
        </p:nvSpPr>
        <p:spPr bwMode="auto">
          <a:xfrm flipH="1">
            <a:off x="4921250" y="5427663"/>
            <a:ext cx="130175" cy="1587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36" name="Rectangle 20"/>
          <p:cNvSpPr>
            <a:spLocks noChangeArrowheads="1"/>
          </p:cNvSpPr>
          <p:nvPr/>
        </p:nvSpPr>
        <p:spPr bwMode="auto">
          <a:xfrm>
            <a:off x="4678363" y="3995738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-2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37" name="Rectangle 21"/>
          <p:cNvSpPr>
            <a:spLocks noChangeArrowheads="1"/>
          </p:cNvSpPr>
          <p:nvPr/>
        </p:nvSpPr>
        <p:spPr bwMode="auto">
          <a:xfrm>
            <a:off x="4678363" y="4327525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-3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38" name="Rectangle 22"/>
          <p:cNvSpPr>
            <a:spLocks noChangeArrowheads="1"/>
          </p:cNvSpPr>
          <p:nvPr/>
        </p:nvSpPr>
        <p:spPr bwMode="auto">
          <a:xfrm>
            <a:off x="4678363" y="4625975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-4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39" name="Rectangle 23"/>
          <p:cNvSpPr>
            <a:spLocks noChangeArrowheads="1"/>
          </p:cNvSpPr>
          <p:nvPr/>
        </p:nvSpPr>
        <p:spPr bwMode="auto">
          <a:xfrm>
            <a:off x="4678363" y="3708400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-1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40" name="Rectangle 24"/>
          <p:cNvSpPr>
            <a:spLocks noChangeArrowheads="1"/>
          </p:cNvSpPr>
          <p:nvPr/>
        </p:nvSpPr>
        <p:spPr bwMode="auto">
          <a:xfrm>
            <a:off x="4749800" y="2446338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3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41" name="Rectangle 25"/>
          <p:cNvSpPr>
            <a:spLocks noChangeArrowheads="1"/>
          </p:cNvSpPr>
          <p:nvPr/>
        </p:nvSpPr>
        <p:spPr bwMode="auto">
          <a:xfrm>
            <a:off x="4749800" y="279082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2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42" name="Rectangle 26"/>
          <p:cNvSpPr>
            <a:spLocks noChangeArrowheads="1"/>
          </p:cNvSpPr>
          <p:nvPr/>
        </p:nvSpPr>
        <p:spPr bwMode="auto">
          <a:xfrm>
            <a:off x="4749800" y="210185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4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43" name="Rectangle 27"/>
          <p:cNvSpPr>
            <a:spLocks noChangeArrowheads="1"/>
          </p:cNvSpPr>
          <p:nvPr/>
        </p:nvSpPr>
        <p:spPr bwMode="auto">
          <a:xfrm>
            <a:off x="4727575" y="307657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1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44" name="Rectangle 28"/>
          <p:cNvSpPr>
            <a:spLocks noChangeArrowheads="1"/>
          </p:cNvSpPr>
          <p:nvPr/>
        </p:nvSpPr>
        <p:spPr bwMode="auto">
          <a:xfrm>
            <a:off x="4664075" y="5257800"/>
            <a:ext cx="211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Times New Roman" pitchFamily="18" charset="0"/>
              </a:rPr>
              <a:t>-6</a:t>
            </a:r>
          </a:p>
        </p:txBody>
      </p:sp>
      <p:sp>
        <p:nvSpPr>
          <p:cNvPr id="137245" name="Rectangle 29"/>
          <p:cNvSpPr>
            <a:spLocks noChangeArrowheads="1"/>
          </p:cNvSpPr>
          <p:nvPr/>
        </p:nvSpPr>
        <p:spPr bwMode="auto">
          <a:xfrm>
            <a:off x="4727575" y="1470025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6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46" name="Text Box 30"/>
          <p:cNvSpPr txBox="1">
            <a:spLocks noChangeArrowheads="1"/>
          </p:cNvSpPr>
          <p:nvPr/>
        </p:nvSpPr>
        <p:spPr bwMode="auto">
          <a:xfrm>
            <a:off x="4876800" y="762000"/>
            <a:ext cx="642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latin typeface="Times New Roman" pitchFamily="18" charset="0"/>
              </a:rPr>
              <a:t>y</a:t>
            </a:r>
          </a:p>
        </p:txBody>
      </p:sp>
      <p:sp>
        <p:nvSpPr>
          <p:cNvPr id="137247" name="Line 31"/>
          <p:cNvSpPr>
            <a:spLocks noChangeShapeType="1"/>
          </p:cNvSpPr>
          <p:nvPr/>
        </p:nvSpPr>
        <p:spPr bwMode="auto">
          <a:xfrm>
            <a:off x="5294313" y="3452813"/>
            <a:ext cx="1587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48" name="Line 32"/>
          <p:cNvSpPr>
            <a:spLocks noChangeShapeType="1"/>
          </p:cNvSpPr>
          <p:nvPr/>
        </p:nvSpPr>
        <p:spPr bwMode="auto">
          <a:xfrm>
            <a:off x="5648325" y="3452813"/>
            <a:ext cx="1588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49" name="Line 33"/>
          <p:cNvSpPr>
            <a:spLocks noChangeShapeType="1"/>
          </p:cNvSpPr>
          <p:nvPr/>
        </p:nvSpPr>
        <p:spPr bwMode="auto">
          <a:xfrm>
            <a:off x="3154363" y="3452813"/>
            <a:ext cx="1587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50" name="Line 34"/>
          <p:cNvSpPr>
            <a:spLocks noChangeShapeType="1"/>
          </p:cNvSpPr>
          <p:nvPr/>
        </p:nvSpPr>
        <p:spPr bwMode="auto">
          <a:xfrm>
            <a:off x="3508375" y="3452813"/>
            <a:ext cx="1588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51" name="Line 35"/>
          <p:cNvSpPr>
            <a:spLocks noChangeShapeType="1"/>
          </p:cNvSpPr>
          <p:nvPr/>
        </p:nvSpPr>
        <p:spPr bwMode="auto">
          <a:xfrm>
            <a:off x="3863975" y="3452813"/>
            <a:ext cx="0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52" name="Line 36"/>
          <p:cNvSpPr>
            <a:spLocks noChangeShapeType="1"/>
          </p:cNvSpPr>
          <p:nvPr/>
        </p:nvSpPr>
        <p:spPr bwMode="auto">
          <a:xfrm>
            <a:off x="4230688" y="3452813"/>
            <a:ext cx="1587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53" name="Line 37"/>
          <p:cNvSpPr>
            <a:spLocks noChangeShapeType="1"/>
          </p:cNvSpPr>
          <p:nvPr/>
        </p:nvSpPr>
        <p:spPr bwMode="auto">
          <a:xfrm>
            <a:off x="4586288" y="3452813"/>
            <a:ext cx="0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54" name="Line 38"/>
          <p:cNvSpPr>
            <a:spLocks noChangeShapeType="1"/>
          </p:cNvSpPr>
          <p:nvPr/>
        </p:nvSpPr>
        <p:spPr bwMode="auto">
          <a:xfrm>
            <a:off x="6016625" y="3452813"/>
            <a:ext cx="1588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55" name="Line 39"/>
          <p:cNvSpPr>
            <a:spLocks noChangeShapeType="1"/>
          </p:cNvSpPr>
          <p:nvPr/>
        </p:nvSpPr>
        <p:spPr bwMode="auto">
          <a:xfrm>
            <a:off x="6370638" y="3452813"/>
            <a:ext cx="1587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56" name="Line 40"/>
          <p:cNvSpPr>
            <a:spLocks noChangeShapeType="1"/>
          </p:cNvSpPr>
          <p:nvPr/>
        </p:nvSpPr>
        <p:spPr bwMode="auto">
          <a:xfrm>
            <a:off x="6726238" y="3452813"/>
            <a:ext cx="1587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57" name="Line 41"/>
          <p:cNvSpPr>
            <a:spLocks noChangeShapeType="1"/>
          </p:cNvSpPr>
          <p:nvPr/>
        </p:nvSpPr>
        <p:spPr bwMode="auto">
          <a:xfrm>
            <a:off x="7078663" y="3452813"/>
            <a:ext cx="1587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58" name="Line 42"/>
          <p:cNvSpPr>
            <a:spLocks noChangeShapeType="1"/>
          </p:cNvSpPr>
          <p:nvPr/>
        </p:nvSpPr>
        <p:spPr bwMode="auto">
          <a:xfrm>
            <a:off x="7432675" y="3421063"/>
            <a:ext cx="1588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59" name="Line 43"/>
          <p:cNvSpPr>
            <a:spLocks noChangeShapeType="1"/>
          </p:cNvSpPr>
          <p:nvPr/>
        </p:nvSpPr>
        <p:spPr bwMode="auto">
          <a:xfrm>
            <a:off x="2286000" y="3514725"/>
            <a:ext cx="5329238" cy="15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60" name="Line 44"/>
          <p:cNvSpPr>
            <a:spLocks noChangeShapeType="1"/>
          </p:cNvSpPr>
          <p:nvPr/>
        </p:nvSpPr>
        <p:spPr bwMode="auto">
          <a:xfrm>
            <a:off x="2446338" y="3452813"/>
            <a:ext cx="1587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61" name="Line 45"/>
          <p:cNvSpPr>
            <a:spLocks noChangeShapeType="1"/>
          </p:cNvSpPr>
          <p:nvPr/>
        </p:nvSpPr>
        <p:spPr bwMode="auto">
          <a:xfrm>
            <a:off x="2801938" y="3452813"/>
            <a:ext cx="0" cy="117475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62" name="Rectangle 46"/>
          <p:cNvSpPr>
            <a:spLocks noChangeArrowheads="1"/>
          </p:cNvSpPr>
          <p:nvPr/>
        </p:nvSpPr>
        <p:spPr bwMode="auto">
          <a:xfrm>
            <a:off x="3062288" y="3570288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-5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63" name="Rectangle 47"/>
          <p:cNvSpPr>
            <a:spLocks noChangeArrowheads="1"/>
          </p:cNvSpPr>
          <p:nvPr/>
        </p:nvSpPr>
        <p:spPr bwMode="auto">
          <a:xfrm>
            <a:off x="6672263" y="35941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5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64" name="Rectangle 48"/>
          <p:cNvSpPr>
            <a:spLocks noChangeArrowheads="1"/>
          </p:cNvSpPr>
          <p:nvPr/>
        </p:nvSpPr>
        <p:spPr bwMode="auto">
          <a:xfrm>
            <a:off x="3700463" y="3594100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-3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65" name="Rectangle 49"/>
          <p:cNvSpPr>
            <a:spLocks noChangeArrowheads="1"/>
          </p:cNvSpPr>
          <p:nvPr/>
        </p:nvSpPr>
        <p:spPr bwMode="auto">
          <a:xfrm>
            <a:off x="3378200" y="3581400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-4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66" name="Rectangle 50"/>
          <p:cNvSpPr>
            <a:spLocks noChangeArrowheads="1"/>
          </p:cNvSpPr>
          <p:nvPr/>
        </p:nvSpPr>
        <p:spPr bwMode="auto">
          <a:xfrm>
            <a:off x="6323013" y="35941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4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67" name="Rectangle 51"/>
          <p:cNvSpPr>
            <a:spLocks noChangeArrowheads="1"/>
          </p:cNvSpPr>
          <p:nvPr/>
        </p:nvSpPr>
        <p:spPr bwMode="auto">
          <a:xfrm>
            <a:off x="4086225" y="3581400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-2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68" name="Rectangle 52"/>
          <p:cNvSpPr>
            <a:spLocks noChangeArrowheads="1"/>
          </p:cNvSpPr>
          <p:nvPr/>
        </p:nvSpPr>
        <p:spPr bwMode="auto">
          <a:xfrm>
            <a:off x="5948363" y="35941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3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69" name="Rectangle 53"/>
          <p:cNvSpPr>
            <a:spLocks noChangeArrowheads="1"/>
          </p:cNvSpPr>
          <p:nvPr/>
        </p:nvSpPr>
        <p:spPr bwMode="auto">
          <a:xfrm>
            <a:off x="4470400" y="3581400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-1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70" name="Rectangle 54"/>
          <p:cNvSpPr>
            <a:spLocks noChangeArrowheads="1"/>
          </p:cNvSpPr>
          <p:nvPr/>
        </p:nvSpPr>
        <p:spPr bwMode="auto">
          <a:xfrm>
            <a:off x="5626100" y="35941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2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71" name="Rectangle 55"/>
          <p:cNvSpPr>
            <a:spLocks noChangeArrowheads="1"/>
          </p:cNvSpPr>
          <p:nvPr/>
        </p:nvSpPr>
        <p:spPr bwMode="auto">
          <a:xfrm>
            <a:off x="5241925" y="35941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1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72" name="Rectangle 56"/>
          <p:cNvSpPr>
            <a:spLocks noChangeArrowheads="1"/>
          </p:cNvSpPr>
          <p:nvPr/>
        </p:nvSpPr>
        <p:spPr bwMode="auto">
          <a:xfrm>
            <a:off x="2736850" y="3594100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-6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73" name="Rectangle 57"/>
          <p:cNvSpPr>
            <a:spLocks noChangeArrowheads="1"/>
          </p:cNvSpPr>
          <p:nvPr/>
        </p:nvSpPr>
        <p:spPr bwMode="auto">
          <a:xfrm>
            <a:off x="7038975" y="35941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000" b="1">
                <a:latin typeface="MS Sans Serif" charset="0"/>
              </a:rPr>
              <a:t>6</a:t>
            </a:r>
            <a:endParaRPr kumimoji="1" lang="en-US" altLang="zh-CN" sz="2000" b="1">
              <a:latin typeface="Times New Roman" pitchFamily="18" charset="0"/>
            </a:endParaRPr>
          </a:p>
        </p:txBody>
      </p:sp>
      <p:sp>
        <p:nvSpPr>
          <p:cNvPr id="137274" name="Text Box 58"/>
          <p:cNvSpPr txBox="1">
            <a:spLocks noChangeArrowheads="1"/>
          </p:cNvSpPr>
          <p:nvPr/>
        </p:nvSpPr>
        <p:spPr bwMode="auto">
          <a:xfrm>
            <a:off x="4664075" y="3421063"/>
            <a:ext cx="1090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o</a:t>
            </a:r>
          </a:p>
        </p:txBody>
      </p:sp>
      <p:sp>
        <p:nvSpPr>
          <p:cNvPr id="137275" name="Text Box 59"/>
          <p:cNvSpPr txBox="1">
            <a:spLocks noChangeArrowheads="1"/>
          </p:cNvSpPr>
          <p:nvPr/>
        </p:nvSpPr>
        <p:spPr bwMode="auto">
          <a:xfrm>
            <a:off x="2222500" y="3535363"/>
            <a:ext cx="642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zh-CN" sz="2400" b="1">
              <a:latin typeface="Times New Roman" pitchFamily="18" charset="0"/>
            </a:endParaRPr>
          </a:p>
        </p:txBody>
      </p:sp>
      <p:sp>
        <p:nvSpPr>
          <p:cNvPr id="137276" name="Text Box 60"/>
          <p:cNvSpPr txBox="1">
            <a:spLocks noChangeArrowheads="1"/>
          </p:cNvSpPr>
          <p:nvPr/>
        </p:nvSpPr>
        <p:spPr bwMode="auto">
          <a:xfrm>
            <a:off x="7359650" y="3535363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latin typeface="Times New Roman" pitchFamily="18" charset="0"/>
              </a:rPr>
              <a:t>X</a:t>
            </a:r>
          </a:p>
        </p:txBody>
      </p:sp>
      <p:sp>
        <p:nvSpPr>
          <p:cNvPr id="137277" name="Line 61"/>
          <p:cNvSpPr>
            <a:spLocks noChangeShapeType="1"/>
          </p:cNvSpPr>
          <p:nvPr/>
        </p:nvSpPr>
        <p:spPr bwMode="auto">
          <a:xfrm>
            <a:off x="4908550" y="3421063"/>
            <a:ext cx="0" cy="114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7278" name="Text Box 62"/>
          <p:cNvSpPr txBox="1">
            <a:spLocks noChangeArrowheads="1"/>
          </p:cNvSpPr>
          <p:nvPr/>
        </p:nvSpPr>
        <p:spPr bwMode="auto">
          <a:xfrm>
            <a:off x="5305425" y="2101850"/>
            <a:ext cx="1816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  <a:ea typeface="黑体" pitchFamily="49" charset="-122"/>
              </a:rPr>
              <a:t>第一象限</a:t>
            </a:r>
          </a:p>
        </p:txBody>
      </p:sp>
      <p:sp>
        <p:nvSpPr>
          <p:cNvPr id="137279" name="Text Box 63"/>
          <p:cNvSpPr txBox="1">
            <a:spLocks noChangeArrowheads="1"/>
          </p:cNvSpPr>
          <p:nvPr/>
        </p:nvSpPr>
        <p:spPr bwMode="auto">
          <a:xfrm>
            <a:off x="2514600" y="2133600"/>
            <a:ext cx="1816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  <a:ea typeface="黑体" pitchFamily="49" charset="-122"/>
              </a:rPr>
              <a:t>第二象限</a:t>
            </a:r>
          </a:p>
        </p:txBody>
      </p:sp>
      <p:sp>
        <p:nvSpPr>
          <p:cNvPr id="137280" name="Text Box 64"/>
          <p:cNvSpPr txBox="1">
            <a:spLocks noChangeArrowheads="1"/>
          </p:cNvSpPr>
          <p:nvPr/>
        </p:nvSpPr>
        <p:spPr bwMode="auto">
          <a:xfrm>
            <a:off x="2590800" y="4038600"/>
            <a:ext cx="1816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  <a:ea typeface="黑体" pitchFamily="49" charset="-122"/>
              </a:rPr>
              <a:t>第三象限</a:t>
            </a:r>
          </a:p>
        </p:txBody>
      </p:sp>
      <p:sp>
        <p:nvSpPr>
          <p:cNvPr id="137281" name="Text Box 65"/>
          <p:cNvSpPr txBox="1">
            <a:spLocks noChangeArrowheads="1"/>
          </p:cNvSpPr>
          <p:nvPr/>
        </p:nvSpPr>
        <p:spPr bwMode="auto">
          <a:xfrm>
            <a:off x="5445125" y="4087813"/>
            <a:ext cx="1816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  <a:ea typeface="黑体" pitchFamily="49" charset="-122"/>
              </a:rPr>
              <a:t>第四象限</a:t>
            </a:r>
          </a:p>
        </p:txBody>
      </p:sp>
      <p:sp>
        <p:nvSpPr>
          <p:cNvPr id="137282" name="Text Box 66"/>
          <p:cNvSpPr txBox="1">
            <a:spLocks noChangeArrowheads="1"/>
          </p:cNvSpPr>
          <p:nvPr/>
        </p:nvSpPr>
        <p:spPr bwMode="auto">
          <a:xfrm>
            <a:off x="5370513" y="2733675"/>
            <a:ext cx="22240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（＋，＋）</a:t>
            </a:r>
          </a:p>
        </p:txBody>
      </p:sp>
      <p:sp>
        <p:nvSpPr>
          <p:cNvPr id="137283" name="Text Box 67"/>
          <p:cNvSpPr txBox="1">
            <a:spLocks noChangeArrowheads="1"/>
          </p:cNvSpPr>
          <p:nvPr/>
        </p:nvSpPr>
        <p:spPr bwMode="auto">
          <a:xfrm>
            <a:off x="2209800" y="2743200"/>
            <a:ext cx="2224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（－，＋）</a:t>
            </a:r>
          </a:p>
        </p:txBody>
      </p:sp>
      <p:sp>
        <p:nvSpPr>
          <p:cNvPr id="137284" name="Text Box 68"/>
          <p:cNvSpPr txBox="1">
            <a:spLocks noChangeArrowheads="1"/>
          </p:cNvSpPr>
          <p:nvPr/>
        </p:nvSpPr>
        <p:spPr bwMode="auto">
          <a:xfrm>
            <a:off x="2438400" y="4648200"/>
            <a:ext cx="2224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（－，－）</a:t>
            </a:r>
          </a:p>
        </p:txBody>
      </p:sp>
      <p:sp>
        <p:nvSpPr>
          <p:cNvPr id="137285" name="Text Box 69"/>
          <p:cNvSpPr txBox="1">
            <a:spLocks noChangeArrowheads="1"/>
          </p:cNvSpPr>
          <p:nvPr/>
        </p:nvSpPr>
        <p:spPr bwMode="auto">
          <a:xfrm>
            <a:off x="5334000" y="4724400"/>
            <a:ext cx="2224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（＋，－）</a:t>
            </a:r>
          </a:p>
        </p:txBody>
      </p:sp>
      <p:sp>
        <p:nvSpPr>
          <p:cNvPr id="137286" name="Text Box 70"/>
          <p:cNvSpPr txBox="1">
            <a:spLocks noChangeArrowheads="1"/>
          </p:cNvSpPr>
          <p:nvPr/>
        </p:nvSpPr>
        <p:spPr bwMode="auto">
          <a:xfrm>
            <a:off x="5257800" y="914400"/>
            <a:ext cx="3352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注意</a:t>
            </a:r>
            <a:r>
              <a:rPr kumimoji="1" lang="en-US" altLang="zh-CN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: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坐标轴上的点不属于任何象限。</a:t>
            </a:r>
          </a:p>
        </p:txBody>
      </p:sp>
    </p:spTree>
    <p:extLst>
      <p:ext uri="{BB962C8B-B14F-4D97-AF65-F5344CB8AC3E}">
        <p14:creationId xmlns:p14="http://schemas.microsoft.com/office/powerpoint/2010/main" val="324682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8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196850"/>
            <a:ext cx="7772400" cy="1143000"/>
          </a:xfrm>
        </p:spPr>
        <p:txBody>
          <a:bodyPr/>
          <a:lstStyle/>
          <a:p>
            <a:r>
              <a:rPr lang="zh-CN" altLang="en-US" sz="3600" b="1">
                <a:latin typeface="隶书" pitchFamily="49" charset="-122"/>
                <a:ea typeface="隶书" pitchFamily="49" charset="-122"/>
              </a:rPr>
              <a:t>练一练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104900"/>
            <a:ext cx="8634413" cy="3546475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1.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在平面直角坐标系内，下列各点在第四象限的是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(     )</a:t>
            </a:r>
          </a:p>
          <a:p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A.(2,1)     B.(-2,1)            </a:t>
            </a:r>
            <a:endParaRPr lang="en-US" altLang="zh-CN" sz="3600" b="1" dirty="0" smtClean="0">
              <a:latin typeface="隶书" pitchFamily="49" charset="-122"/>
              <a:ea typeface="隶书" pitchFamily="49" charset="-122"/>
            </a:endParaRPr>
          </a:p>
          <a:p>
            <a:r>
              <a:rPr lang="en-US" altLang="zh-CN" sz="3600" b="1" dirty="0" smtClean="0">
                <a:latin typeface="隶书" pitchFamily="49" charset="-122"/>
                <a:ea typeface="隶书" pitchFamily="49" charset="-122"/>
              </a:rPr>
              <a:t>C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.(-3,-5)   D.(3,-5)</a:t>
            </a:r>
          </a:p>
          <a:p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2.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已知坐标平面内点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A(</a:t>
            </a:r>
            <a:r>
              <a:rPr lang="en-US" altLang="zh-CN" sz="3600" b="1" dirty="0" err="1">
                <a:latin typeface="隶书" pitchFamily="49" charset="-122"/>
                <a:ea typeface="隶书" pitchFamily="49" charset="-122"/>
              </a:rPr>
              <a:t>m,n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)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在第四象限，那么点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B(</a:t>
            </a:r>
            <a:r>
              <a:rPr lang="en-US" altLang="zh-CN" sz="3600" b="1" dirty="0" err="1">
                <a:latin typeface="隶书" pitchFamily="49" charset="-122"/>
                <a:ea typeface="隶书" pitchFamily="49" charset="-122"/>
              </a:rPr>
              <a:t>n,m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)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在（    ）</a:t>
            </a:r>
          </a:p>
          <a:p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A.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第一象限   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B.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第二象限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.  </a:t>
            </a:r>
          </a:p>
          <a:p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C.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第三象限   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D.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第四象限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1114971" y="1279525"/>
            <a:ext cx="72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D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2789436" y="2956570"/>
            <a:ext cx="547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4681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/>
      <p:bldP spid="1259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2209800"/>
            <a:ext cx="7021512" cy="46101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3" name="Oval 3"/>
          <p:cNvSpPr>
            <a:spLocks noChangeArrowheads="1"/>
          </p:cNvSpPr>
          <p:nvPr/>
        </p:nvSpPr>
        <p:spPr bwMode="auto">
          <a:xfrm>
            <a:off x="3170238" y="4449763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04" name="Oval 4"/>
          <p:cNvSpPr>
            <a:spLocks noChangeArrowheads="1"/>
          </p:cNvSpPr>
          <p:nvPr/>
        </p:nvSpPr>
        <p:spPr bwMode="auto">
          <a:xfrm>
            <a:off x="5651500" y="4437063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05" name="Oval 5"/>
          <p:cNvSpPr>
            <a:spLocks noChangeArrowheads="1"/>
          </p:cNvSpPr>
          <p:nvPr/>
        </p:nvSpPr>
        <p:spPr bwMode="auto">
          <a:xfrm>
            <a:off x="4597400" y="2649538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06" name="Oval 6"/>
          <p:cNvSpPr>
            <a:spLocks noChangeArrowheads="1"/>
          </p:cNvSpPr>
          <p:nvPr/>
        </p:nvSpPr>
        <p:spPr bwMode="auto">
          <a:xfrm>
            <a:off x="4572000" y="594995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07" name="Oval 7"/>
          <p:cNvSpPr>
            <a:spLocks noChangeArrowheads="1"/>
          </p:cNvSpPr>
          <p:nvPr/>
        </p:nvSpPr>
        <p:spPr bwMode="auto">
          <a:xfrm>
            <a:off x="4572000" y="4437063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5508625" y="3933825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2843213" y="40767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53610" name="Text Box 10"/>
          <p:cNvSpPr txBox="1">
            <a:spLocks noChangeArrowheads="1"/>
          </p:cNvSpPr>
          <p:nvPr/>
        </p:nvSpPr>
        <p:spPr bwMode="auto">
          <a:xfrm>
            <a:off x="4716463" y="2492375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53611" name="Text Box 11"/>
          <p:cNvSpPr txBox="1">
            <a:spLocks noChangeArrowheads="1"/>
          </p:cNvSpPr>
          <p:nvPr/>
        </p:nvSpPr>
        <p:spPr bwMode="auto">
          <a:xfrm>
            <a:off x="4716463" y="573405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53612" name="Text Box 12"/>
          <p:cNvSpPr txBox="1">
            <a:spLocks noChangeArrowheads="1"/>
          </p:cNvSpPr>
          <p:nvPr/>
        </p:nvSpPr>
        <p:spPr bwMode="auto">
          <a:xfrm>
            <a:off x="5651500" y="4005263"/>
            <a:ext cx="1665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，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）</a:t>
            </a:r>
          </a:p>
        </p:txBody>
      </p:sp>
      <p:sp>
        <p:nvSpPr>
          <p:cNvPr id="153613" name="Text Box 13"/>
          <p:cNvSpPr txBox="1">
            <a:spLocks noChangeArrowheads="1"/>
          </p:cNvSpPr>
          <p:nvPr/>
        </p:nvSpPr>
        <p:spPr bwMode="auto">
          <a:xfrm>
            <a:off x="2987675" y="4005263"/>
            <a:ext cx="1376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itchFamily="18" charset="0"/>
              </a:rPr>
              <a:t>-4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，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）</a:t>
            </a:r>
          </a:p>
        </p:txBody>
      </p:sp>
      <p:sp>
        <p:nvSpPr>
          <p:cNvPr id="153614" name="Text Box 14"/>
          <p:cNvSpPr txBox="1">
            <a:spLocks noChangeArrowheads="1"/>
          </p:cNvSpPr>
          <p:nvPr/>
        </p:nvSpPr>
        <p:spPr bwMode="auto">
          <a:xfrm>
            <a:off x="4859338" y="2492375"/>
            <a:ext cx="1931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，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5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）</a:t>
            </a:r>
          </a:p>
        </p:txBody>
      </p:sp>
      <p:sp>
        <p:nvSpPr>
          <p:cNvPr id="153615" name="Text Box 15"/>
          <p:cNvSpPr txBox="1">
            <a:spLocks noChangeArrowheads="1"/>
          </p:cNvSpPr>
          <p:nvPr/>
        </p:nvSpPr>
        <p:spPr bwMode="auto">
          <a:xfrm>
            <a:off x="4859338" y="5734050"/>
            <a:ext cx="14398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，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-4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）</a:t>
            </a:r>
          </a:p>
        </p:txBody>
      </p:sp>
      <p:sp>
        <p:nvSpPr>
          <p:cNvPr id="153616" name="Text Box 16"/>
          <p:cNvSpPr txBox="1">
            <a:spLocks noChangeArrowheads="1"/>
          </p:cNvSpPr>
          <p:nvPr/>
        </p:nvSpPr>
        <p:spPr bwMode="auto">
          <a:xfrm>
            <a:off x="4427538" y="4581525"/>
            <a:ext cx="16652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，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）</a:t>
            </a:r>
          </a:p>
        </p:txBody>
      </p:sp>
      <p:sp>
        <p:nvSpPr>
          <p:cNvPr id="153617" name="Rectangle 17"/>
          <p:cNvSpPr>
            <a:spLocks noGrp="1" noChangeArrowheads="1"/>
          </p:cNvSpPr>
          <p:nvPr>
            <p:ph type="title"/>
          </p:nvPr>
        </p:nvSpPr>
        <p:spPr>
          <a:xfrm>
            <a:off x="981075" y="1112838"/>
            <a:ext cx="8162925" cy="701675"/>
          </a:xfrm>
        </p:spPr>
        <p:txBody>
          <a:bodyPr/>
          <a:lstStyle/>
          <a:p>
            <a:r>
              <a:rPr lang="zh-CN" altLang="en-US" sz="4000" b="1">
                <a:solidFill>
                  <a:srgbClr val="003366"/>
                </a:solidFill>
                <a:ea typeface="黑体" pitchFamily="49" charset="-122"/>
              </a:rPr>
              <a:t>坐标轴上点有何特征？</a:t>
            </a:r>
          </a:p>
        </p:txBody>
      </p:sp>
      <p:grpSp>
        <p:nvGrpSpPr>
          <p:cNvPr id="153618" name="Group 18"/>
          <p:cNvGrpSpPr>
            <a:grpSpLocks/>
          </p:cNvGrpSpPr>
          <p:nvPr/>
        </p:nvGrpSpPr>
        <p:grpSpPr bwMode="auto">
          <a:xfrm>
            <a:off x="539750" y="260350"/>
            <a:ext cx="4633913" cy="800100"/>
            <a:chOff x="2667" y="2576"/>
            <a:chExt cx="2919" cy="504"/>
          </a:xfrm>
        </p:grpSpPr>
        <p:grpSp>
          <p:nvGrpSpPr>
            <p:cNvPr id="153619" name="Group 19"/>
            <p:cNvGrpSpPr>
              <a:grpSpLocks/>
            </p:cNvGrpSpPr>
            <p:nvPr/>
          </p:nvGrpSpPr>
          <p:grpSpPr bwMode="auto">
            <a:xfrm>
              <a:off x="2667" y="2631"/>
              <a:ext cx="1891" cy="449"/>
              <a:chOff x="490" y="1480"/>
              <a:chExt cx="1771" cy="421"/>
            </a:xfrm>
          </p:grpSpPr>
          <p:sp>
            <p:nvSpPr>
              <p:cNvPr id="153620" name="Rectangle 20"/>
              <p:cNvSpPr>
                <a:spLocks noChangeArrowheads="1"/>
              </p:cNvSpPr>
              <p:nvPr/>
            </p:nvSpPr>
            <p:spPr bwMode="auto">
              <a:xfrm>
                <a:off x="1998" y="1733"/>
                <a:ext cx="99" cy="161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21" name="Rectangle 21"/>
              <p:cNvSpPr>
                <a:spLocks noChangeArrowheads="1"/>
              </p:cNvSpPr>
              <p:nvPr/>
            </p:nvSpPr>
            <p:spPr bwMode="auto">
              <a:xfrm>
                <a:off x="1998" y="1733"/>
                <a:ext cx="99" cy="161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53622" name="Group 22"/>
              <p:cNvGrpSpPr>
                <a:grpSpLocks/>
              </p:cNvGrpSpPr>
              <p:nvPr/>
            </p:nvGrpSpPr>
            <p:grpSpPr bwMode="auto">
              <a:xfrm>
                <a:off x="1014" y="1731"/>
                <a:ext cx="99" cy="162"/>
                <a:chOff x="3174" y="1497"/>
                <a:chExt cx="59" cy="98"/>
              </a:xfrm>
            </p:grpSpPr>
            <p:sp>
              <p:nvSpPr>
                <p:cNvPr id="153623" name="Rectangle 23"/>
                <p:cNvSpPr>
                  <a:spLocks noChangeArrowheads="1"/>
                </p:cNvSpPr>
                <p:nvPr/>
              </p:nvSpPr>
              <p:spPr bwMode="auto">
                <a:xfrm>
                  <a:off x="3174" y="1497"/>
                  <a:ext cx="59" cy="98"/>
                </a:xfrm>
                <a:prstGeom prst="rect">
                  <a:avLst/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624" name="Rectangle 24"/>
                <p:cNvSpPr>
                  <a:spLocks noChangeArrowheads="1"/>
                </p:cNvSpPr>
                <p:nvPr/>
              </p:nvSpPr>
              <p:spPr bwMode="auto">
                <a:xfrm>
                  <a:off x="3174" y="1497"/>
                  <a:ext cx="59" cy="98"/>
                </a:xfrm>
                <a:prstGeom prst="rect">
                  <a:avLst/>
                </a:prstGeom>
                <a:noFill/>
                <a:ln w="49213" cap="rnd">
                  <a:solidFill>
                    <a:srgbClr val="0066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53625" name="Group 25"/>
              <p:cNvGrpSpPr>
                <a:grpSpLocks/>
              </p:cNvGrpSpPr>
              <p:nvPr/>
            </p:nvGrpSpPr>
            <p:grpSpPr bwMode="auto">
              <a:xfrm>
                <a:off x="1178" y="1731"/>
                <a:ext cx="99" cy="162"/>
                <a:chOff x="3272" y="1497"/>
                <a:chExt cx="59" cy="98"/>
              </a:xfrm>
            </p:grpSpPr>
            <p:sp>
              <p:nvSpPr>
                <p:cNvPr id="153626" name="Rectangle 26"/>
                <p:cNvSpPr>
                  <a:spLocks noChangeArrowheads="1"/>
                </p:cNvSpPr>
                <p:nvPr/>
              </p:nvSpPr>
              <p:spPr bwMode="auto">
                <a:xfrm>
                  <a:off x="3272" y="1497"/>
                  <a:ext cx="59" cy="98"/>
                </a:xfrm>
                <a:prstGeom prst="rect">
                  <a:avLst/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627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2" y="1497"/>
                  <a:ext cx="59" cy="98"/>
                </a:xfrm>
                <a:prstGeom prst="rect">
                  <a:avLst/>
                </a:prstGeom>
                <a:noFill/>
                <a:ln w="49213" cap="rnd">
                  <a:solidFill>
                    <a:srgbClr val="0066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53628" name="Group 28"/>
              <p:cNvGrpSpPr>
                <a:grpSpLocks/>
              </p:cNvGrpSpPr>
              <p:nvPr/>
            </p:nvGrpSpPr>
            <p:grpSpPr bwMode="auto">
              <a:xfrm>
                <a:off x="1342" y="1731"/>
                <a:ext cx="99" cy="162"/>
                <a:chOff x="3370" y="1497"/>
                <a:chExt cx="59" cy="98"/>
              </a:xfrm>
            </p:grpSpPr>
            <p:sp>
              <p:nvSpPr>
                <p:cNvPr id="153629" name="Rectangle 29"/>
                <p:cNvSpPr>
                  <a:spLocks noChangeArrowheads="1"/>
                </p:cNvSpPr>
                <p:nvPr/>
              </p:nvSpPr>
              <p:spPr bwMode="auto">
                <a:xfrm>
                  <a:off x="3370" y="1497"/>
                  <a:ext cx="59" cy="98"/>
                </a:xfrm>
                <a:prstGeom prst="rect">
                  <a:avLst/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630" name="Rectangle 30"/>
                <p:cNvSpPr>
                  <a:spLocks noChangeArrowheads="1"/>
                </p:cNvSpPr>
                <p:nvPr/>
              </p:nvSpPr>
              <p:spPr bwMode="auto">
                <a:xfrm>
                  <a:off x="3370" y="1497"/>
                  <a:ext cx="59" cy="98"/>
                </a:xfrm>
                <a:prstGeom prst="rect">
                  <a:avLst/>
                </a:prstGeom>
                <a:noFill/>
                <a:ln w="49213" cap="rnd">
                  <a:solidFill>
                    <a:srgbClr val="0066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53631" name="Group 31"/>
              <p:cNvGrpSpPr>
                <a:grpSpLocks/>
              </p:cNvGrpSpPr>
              <p:nvPr/>
            </p:nvGrpSpPr>
            <p:grpSpPr bwMode="auto">
              <a:xfrm>
                <a:off x="1506" y="1731"/>
                <a:ext cx="99" cy="162"/>
                <a:chOff x="3468" y="1497"/>
                <a:chExt cx="59" cy="98"/>
              </a:xfrm>
            </p:grpSpPr>
            <p:sp>
              <p:nvSpPr>
                <p:cNvPr id="153632" name="Rectangle 32"/>
                <p:cNvSpPr>
                  <a:spLocks noChangeArrowheads="1"/>
                </p:cNvSpPr>
                <p:nvPr/>
              </p:nvSpPr>
              <p:spPr bwMode="auto">
                <a:xfrm>
                  <a:off x="3468" y="1497"/>
                  <a:ext cx="59" cy="98"/>
                </a:xfrm>
                <a:prstGeom prst="rect">
                  <a:avLst/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633" name="Rectangle 33"/>
                <p:cNvSpPr>
                  <a:spLocks noChangeArrowheads="1"/>
                </p:cNvSpPr>
                <p:nvPr/>
              </p:nvSpPr>
              <p:spPr bwMode="auto">
                <a:xfrm>
                  <a:off x="3468" y="1497"/>
                  <a:ext cx="59" cy="98"/>
                </a:xfrm>
                <a:prstGeom prst="rect">
                  <a:avLst/>
                </a:prstGeom>
                <a:noFill/>
                <a:ln w="49213" cap="rnd">
                  <a:solidFill>
                    <a:srgbClr val="0066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53634" name="Group 34"/>
              <p:cNvGrpSpPr>
                <a:grpSpLocks/>
              </p:cNvGrpSpPr>
              <p:nvPr/>
            </p:nvGrpSpPr>
            <p:grpSpPr bwMode="auto">
              <a:xfrm>
                <a:off x="1670" y="1731"/>
                <a:ext cx="99" cy="162"/>
                <a:chOff x="3566" y="1497"/>
                <a:chExt cx="59" cy="98"/>
              </a:xfrm>
            </p:grpSpPr>
            <p:sp>
              <p:nvSpPr>
                <p:cNvPr id="153635" name="Rectangle 35"/>
                <p:cNvSpPr>
                  <a:spLocks noChangeArrowheads="1"/>
                </p:cNvSpPr>
                <p:nvPr/>
              </p:nvSpPr>
              <p:spPr bwMode="auto">
                <a:xfrm>
                  <a:off x="3566" y="1497"/>
                  <a:ext cx="59" cy="98"/>
                </a:xfrm>
                <a:prstGeom prst="rect">
                  <a:avLst/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636" name="Rectangle 36"/>
                <p:cNvSpPr>
                  <a:spLocks noChangeArrowheads="1"/>
                </p:cNvSpPr>
                <p:nvPr/>
              </p:nvSpPr>
              <p:spPr bwMode="auto">
                <a:xfrm>
                  <a:off x="3566" y="1497"/>
                  <a:ext cx="59" cy="98"/>
                </a:xfrm>
                <a:prstGeom prst="rect">
                  <a:avLst/>
                </a:prstGeom>
                <a:noFill/>
                <a:ln w="49213" cap="rnd">
                  <a:solidFill>
                    <a:srgbClr val="0066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53637" name="Group 37"/>
              <p:cNvGrpSpPr>
                <a:grpSpLocks/>
              </p:cNvGrpSpPr>
              <p:nvPr/>
            </p:nvGrpSpPr>
            <p:grpSpPr bwMode="auto">
              <a:xfrm>
                <a:off x="1834" y="1731"/>
                <a:ext cx="99" cy="162"/>
                <a:chOff x="3664" y="1497"/>
                <a:chExt cx="59" cy="98"/>
              </a:xfrm>
            </p:grpSpPr>
            <p:sp>
              <p:nvSpPr>
                <p:cNvPr id="153638" name="Rectangle 38"/>
                <p:cNvSpPr>
                  <a:spLocks noChangeArrowheads="1"/>
                </p:cNvSpPr>
                <p:nvPr/>
              </p:nvSpPr>
              <p:spPr bwMode="auto">
                <a:xfrm>
                  <a:off x="3664" y="1497"/>
                  <a:ext cx="59" cy="98"/>
                </a:xfrm>
                <a:prstGeom prst="rect">
                  <a:avLst/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639" name="Rectangle 39"/>
                <p:cNvSpPr>
                  <a:spLocks noChangeArrowheads="1"/>
                </p:cNvSpPr>
                <p:nvPr/>
              </p:nvSpPr>
              <p:spPr bwMode="auto">
                <a:xfrm>
                  <a:off x="3664" y="1497"/>
                  <a:ext cx="59" cy="98"/>
                </a:xfrm>
                <a:prstGeom prst="rect">
                  <a:avLst/>
                </a:prstGeom>
                <a:noFill/>
                <a:ln w="49213" cap="rnd">
                  <a:solidFill>
                    <a:srgbClr val="0066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53640" name="Group 40"/>
              <p:cNvGrpSpPr>
                <a:grpSpLocks/>
              </p:cNvGrpSpPr>
              <p:nvPr/>
            </p:nvGrpSpPr>
            <p:grpSpPr bwMode="auto">
              <a:xfrm>
                <a:off x="2162" y="1731"/>
                <a:ext cx="99" cy="162"/>
                <a:chOff x="3860" y="1497"/>
                <a:chExt cx="59" cy="98"/>
              </a:xfrm>
            </p:grpSpPr>
            <p:sp>
              <p:nvSpPr>
                <p:cNvPr id="153641" name="Rectangle 41"/>
                <p:cNvSpPr>
                  <a:spLocks noChangeArrowheads="1"/>
                </p:cNvSpPr>
                <p:nvPr/>
              </p:nvSpPr>
              <p:spPr bwMode="auto">
                <a:xfrm>
                  <a:off x="3860" y="1497"/>
                  <a:ext cx="59" cy="98"/>
                </a:xfrm>
                <a:prstGeom prst="rect">
                  <a:avLst/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642" name="Rectangle 42"/>
                <p:cNvSpPr>
                  <a:spLocks noChangeArrowheads="1"/>
                </p:cNvSpPr>
                <p:nvPr/>
              </p:nvSpPr>
              <p:spPr bwMode="auto">
                <a:xfrm>
                  <a:off x="3860" y="1497"/>
                  <a:ext cx="59" cy="98"/>
                </a:xfrm>
                <a:prstGeom prst="rect">
                  <a:avLst/>
                </a:prstGeom>
                <a:noFill/>
                <a:ln w="49213" cap="rnd">
                  <a:solidFill>
                    <a:srgbClr val="0066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53643" name="Rectangle 43"/>
              <p:cNvSpPr>
                <a:spLocks noChangeArrowheads="1"/>
              </p:cNvSpPr>
              <p:nvPr/>
            </p:nvSpPr>
            <p:spPr bwMode="auto">
              <a:xfrm>
                <a:off x="1998" y="1733"/>
                <a:ext cx="99" cy="161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44" name="Rectangle 44"/>
              <p:cNvSpPr>
                <a:spLocks noChangeArrowheads="1"/>
              </p:cNvSpPr>
              <p:nvPr/>
            </p:nvSpPr>
            <p:spPr bwMode="auto">
              <a:xfrm>
                <a:off x="1998" y="1733"/>
                <a:ext cx="99" cy="161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45" name="Rectangle 45"/>
              <p:cNvSpPr>
                <a:spLocks noChangeArrowheads="1"/>
              </p:cNvSpPr>
              <p:nvPr/>
            </p:nvSpPr>
            <p:spPr bwMode="auto">
              <a:xfrm>
                <a:off x="1014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46" name="Rectangle 46"/>
              <p:cNvSpPr>
                <a:spLocks noChangeArrowheads="1"/>
              </p:cNvSpPr>
              <p:nvPr/>
            </p:nvSpPr>
            <p:spPr bwMode="auto">
              <a:xfrm>
                <a:off x="1014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47" name="Rectangle 47"/>
              <p:cNvSpPr>
                <a:spLocks noChangeArrowheads="1"/>
              </p:cNvSpPr>
              <p:nvPr/>
            </p:nvSpPr>
            <p:spPr bwMode="auto">
              <a:xfrm>
                <a:off x="1178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48" name="Rectangle 48"/>
              <p:cNvSpPr>
                <a:spLocks noChangeArrowheads="1"/>
              </p:cNvSpPr>
              <p:nvPr/>
            </p:nvSpPr>
            <p:spPr bwMode="auto">
              <a:xfrm>
                <a:off x="1178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49" name="Rectangle 49"/>
              <p:cNvSpPr>
                <a:spLocks noChangeArrowheads="1"/>
              </p:cNvSpPr>
              <p:nvPr/>
            </p:nvSpPr>
            <p:spPr bwMode="auto">
              <a:xfrm>
                <a:off x="1342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50" name="Rectangle 50"/>
              <p:cNvSpPr>
                <a:spLocks noChangeArrowheads="1"/>
              </p:cNvSpPr>
              <p:nvPr/>
            </p:nvSpPr>
            <p:spPr bwMode="auto">
              <a:xfrm>
                <a:off x="1342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51" name="Rectangle 51"/>
              <p:cNvSpPr>
                <a:spLocks noChangeArrowheads="1"/>
              </p:cNvSpPr>
              <p:nvPr/>
            </p:nvSpPr>
            <p:spPr bwMode="auto">
              <a:xfrm>
                <a:off x="1506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52" name="Rectangle 52"/>
              <p:cNvSpPr>
                <a:spLocks noChangeArrowheads="1"/>
              </p:cNvSpPr>
              <p:nvPr/>
            </p:nvSpPr>
            <p:spPr bwMode="auto">
              <a:xfrm>
                <a:off x="1506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53" name="Rectangle 53"/>
              <p:cNvSpPr>
                <a:spLocks noChangeArrowheads="1"/>
              </p:cNvSpPr>
              <p:nvPr/>
            </p:nvSpPr>
            <p:spPr bwMode="auto">
              <a:xfrm>
                <a:off x="1670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54" name="Rectangle 54"/>
              <p:cNvSpPr>
                <a:spLocks noChangeArrowheads="1"/>
              </p:cNvSpPr>
              <p:nvPr/>
            </p:nvSpPr>
            <p:spPr bwMode="auto">
              <a:xfrm>
                <a:off x="1670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55" name="Rectangle 55"/>
              <p:cNvSpPr>
                <a:spLocks noChangeArrowheads="1"/>
              </p:cNvSpPr>
              <p:nvPr/>
            </p:nvSpPr>
            <p:spPr bwMode="auto">
              <a:xfrm>
                <a:off x="1834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56" name="Rectangle 56"/>
              <p:cNvSpPr>
                <a:spLocks noChangeArrowheads="1"/>
              </p:cNvSpPr>
              <p:nvPr/>
            </p:nvSpPr>
            <p:spPr bwMode="auto">
              <a:xfrm>
                <a:off x="1834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57" name="Rectangle 57"/>
              <p:cNvSpPr>
                <a:spLocks noChangeArrowheads="1"/>
              </p:cNvSpPr>
              <p:nvPr/>
            </p:nvSpPr>
            <p:spPr bwMode="auto">
              <a:xfrm>
                <a:off x="2162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58" name="Rectangle 58"/>
              <p:cNvSpPr>
                <a:spLocks noChangeArrowheads="1"/>
              </p:cNvSpPr>
              <p:nvPr/>
            </p:nvSpPr>
            <p:spPr bwMode="auto">
              <a:xfrm>
                <a:off x="2162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59" name="Rectangle 59"/>
              <p:cNvSpPr>
                <a:spLocks noChangeArrowheads="1"/>
              </p:cNvSpPr>
              <p:nvPr/>
            </p:nvSpPr>
            <p:spPr bwMode="auto">
              <a:xfrm>
                <a:off x="1998" y="1733"/>
                <a:ext cx="99" cy="161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60" name="Rectangle 60"/>
              <p:cNvSpPr>
                <a:spLocks noChangeArrowheads="1"/>
              </p:cNvSpPr>
              <p:nvPr/>
            </p:nvSpPr>
            <p:spPr bwMode="auto">
              <a:xfrm>
                <a:off x="1998" y="1733"/>
                <a:ext cx="99" cy="161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61" name="Rectangle 61"/>
              <p:cNvSpPr>
                <a:spLocks noChangeArrowheads="1"/>
              </p:cNvSpPr>
              <p:nvPr/>
            </p:nvSpPr>
            <p:spPr bwMode="auto">
              <a:xfrm>
                <a:off x="1014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62" name="Rectangle 62"/>
              <p:cNvSpPr>
                <a:spLocks noChangeArrowheads="1"/>
              </p:cNvSpPr>
              <p:nvPr/>
            </p:nvSpPr>
            <p:spPr bwMode="auto">
              <a:xfrm>
                <a:off x="1014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63" name="Rectangle 63"/>
              <p:cNvSpPr>
                <a:spLocks noChangeArrowheads="1"/>
              </p:cNvSpPr>
              <p:nvPr/>
            </p:nvSpPr>
            <p:spPr bwMode="auto">
              <a:xfrm>
                <a:off x="1178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64" name="Rectangle 64"/>
              <p:cNvSpPr>
                <a:spLocks noChangeArrowheads="1"/>
              </p:cNvSpPr>
              <p:nvPr/>
            </p:nvSpPr>
            <p:spPr bwMode="auto">
              <a:xfrm>
                <a:off x="1178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65" name="Rectangle 65"/>
              <p:cNvSpPr>
                <a:spLocks noChangeArrowheads="1"/>
              </p:cNvSpPr>
              <p:nvPr/>
            </p:nvSpPr>
            <p:spPr bwMode="auto">
              <a:xfrm>
                <a:off x="1342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66" name="Rectangle 66"/>
              <p:cNvSpPr>
                <a:spLocks noChangeArrowheads="1"/>
              </p:cNvSpPr>
              <p:nvPr/>
            </p:nvSpPr>
            <p:spPr bwMode="auto">
              <a:xfrm>
                <a:off x="1342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67" name="Rectangle 67"/>
              <p:cNvSpPr>
                <a:spLocks noChangeArrowheads="1"/>
              </p:cNvSpPr>
              <p:nvPr/>
            </p:nvSpPr>
            <p:spPr bwMode="auto">
              <a:xfrm>
                <a:off x="1506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68" name="Rectangle 68"/>
              <p:cNvSpPr>
                <a:spLocks noChangeArrowheads="1"/>
              </p:cNvSpPr>
              <p:nvPr/>
            </p:nvSpPr>
            <p:spPr bwMode="auto">
              <a:xfrm>
                <a:off x="1506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69" name="Rectangle 69"/>
              <p:cNvSpPr>
                <a:spLocks noChangeArrowheads="1"/>
              </p:cNvSpPr>
              <p:nvPr/>
            </p:nvSpPr>
            <p:spPr bwMode="auto">
              <a:xfrm>
                <a:off x="1670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70" name="Rectangle 70"/>
              <p:cNvSpPr>
                <a:spLocks noChangeArrowheads="1"/>
              </p:cNvSpPr>
              <p:nvPr/>
            </p:nvSpPr>
            <p:spPr bwMode="auto">
              <a:xfrm>
                <a:off x="1670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71" name="Rectangle 71"/>
              <p:cNvSpPr>
                <a:spLocks noChangeArrowheads="1"/>
              </p:cNvSpPr>
              <p:nvPr/>
            </p:nvSpPr>
            <p:spPr bwMode="auto">
              <a:xfrm>
                <a:off x="1834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72" name="Rectangle 72"/>
              <p:cNvSpPr>
                <a:spLocks noChangeArrowheads="1"/>
              </p:cNvSpPr>
              <p:nvPr/>
            </p:nvSpPr>
            <p:spPr bwMode="auto">
              <a:xfrm>
                <a:off x="1834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73" name="Rectangle 73"/>
              <p:cNvSpPr>
                <a:spLocks noChangeArrowheads="1"/>
              </p:cNvSpPr>
              <p:nvPr/>
            </p:nvSpPr>
            <p:spPr bwMode="auto">
              <a:xfrm>
                <a:off x="2162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74" name="Rectangle 74"/>
              <p:cNvSpPr>
                <a:spLocks noChangeArrowheads="1"/>
              </p:cNvSpPr>
              <p:nvPr/>
            </p:nvSpPr>
            <p:spPr bwMode="auto">
              <a:xfrm>
                <a:off x="2162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75" name="Rectangle 75"/>
              <p:cNvSpPr>
                <a:spLocks noChangeArrowheads="1"/>
              </p:cNvSpPr>
              <p:nvPr/>
            </p:nvSpPr>
            <p:spPr bwMode="auto">
              <a:xfrm>
                <a:off x="1014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76" name="Rectangle 76"/>
              <p:cNvSpPr>
                <a:spLocks noChangeArrowheads="1"/>
              </p:cNvSpPr>
              <p:nvPr/>
            </p:nvSpPr>
            <p:spPr bwMode="auto">
              <a:xfrm>
                <a:off x="1014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77" name="Rectangle 77"/>
              <p:cNvSpPr>
                <a:spLocks noChangeArrowheads="1"/>
              </p:cNvSpPr>
              <p:nvPr/>
            </p:nvSpPr>
            <p:spPr bwMode="auto">
              <a:xfrm>
                <a:off x="1178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78" name="Rectangle 78"/>
              <p:cNvSpPr>
                <a:spLocks noChangeArrowheads="1"/>
              </p:cNvSpPr>
              <p:nvPr/>
            </p:nvSpPr>
            <p:spPr bwMode="auto">
              <a:xfrm>
                <a:off x="1178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79" name="Rectangle 79"/>
              <p:cNvSpPr>
                <a:spLocks noChangeArrowheads="1"/>
              </p:cNvSpPr>
              <p:nvPr/>
            </p:nvSpPr>
            <p:spPr bwMode="auto">
              <a:xfrm>
                <a:off x="1342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80" name="Rectangle 80"/>
              <p:cNvSpPr>
                <a:spLocks noChangeArrowheads="1"/>
              </p:cNvSpPr>
              <p:nvPr/>
            </p:nvSpPr>
            <p:spPr bwMode="auto">
              <a:xfrm>
                <a:off x="1342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81" name="Rectangle 81"/>
              <p:cNvSpPr>
                <a:spLocks noChangeArrowheads="1"/>
              </p:cNvSpPr>
              <p:nvPr/>
            </p:nvSpPr>
            <p:spPr bwMode="auto">
              <a:xfrm>
                <a:off x="1506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82" name="Rectangle 82"/>
              <p:cNvSpPr>
                <a:spLocks noChangeArrowheads="1"/>
              </p:cNvSpPr>
              <p:nvPr/>
            </p:nvSpPr>
            <p:spPr bwMode="auto">
              <a:xfrm>
                <a:off x="1506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83" name="Rectangle 83"/>
              <p:cNvSpPr>
                <a:spLocks noChangeArrowheads="1"/>
              </p:cNvSpPr>
              <p:nvPr/>
            </p:nvSpPr>
            <p:spPr bwMode="auto">
              <a:xfrm>
                <a:off x="1670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84" name="Rectangle 84"/>
              <p:cNvSpPr>
                <a:spLocks noChangeArrowheads="1"/>
              </p:cNvSpPr>
              <p:nvPr/>
            </p:nvSpPr>
            <p:spPr bwMode="auto">
              <a:xfrm>
                <a:off x="1670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85" name="Rectangle 85"/>
              <p:cNvSpPr>
                <a:spLocks noChangeArrowheads="1"/>
              </p:cNvSpPr>
              <p:nvPr/>
            </p:nvSpPr>
            <p:spPr bwMode="auto">
              <a:xfrm>
                <a:off x="1834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86" name="Rectangle 86"/>
              <p:cNvSpPr>
                <a:spLocks noChangeArrowheads="1"/>
              </p:cNvSpPr>
              <p:nvPr/>
            </p:nvSpPr>
            <p:spPr bwMode="auto">
              <a:xfrm>
                <a:off x="1834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87" name="Rectangle 87"/>
              <p:cNvSpPr>
                <a:spLocks noChangeArrowheads="1"/>
              </p:cNvSpPr>
              <p:nvPr/>
            </p:nvSpPr>
            <p:spPr bwMode="auto">
              <a:xfrm>
                <a:off x="2162" y="1731"/>
                <a:ext cx="99" cy="162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688" name="Rectangle 88"/>
              <p:cNvSpPr>
                <a:spLocks noChangeArrowheads="1"/>
              </p:cNvSpPr>
              <p:nvPr/>
            </p:nvSpPr>
            <p:spPr bwMode="auto">
              <a:xfrm>
                <a:off x="2162" y="1731"/>
                <a:ext cx="99" cy="162"/>
              </a:xfrm>
              <a:prstGeom prst="rect">
                <a:avLst/>
              </a:prstGeom>
              <a:noFill/>
              <a:ln w="49213" cap="rnd">
                <a:solidFill>
                  <a:srgbClr val="00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53689" name="Group 89"/>
              <p:cNvGrpSpPr>
                <a:grpSpLocks/>
              </p:cNvGrpSpPr>
              <p:nvPr/>
            </p:nvGrpSpPr>
            <p:grpSpPr bwMode="auto">
              <a:xfrm>
                <a:off x="490" y="1480"/>
                <a:ext cx="414" cy="421"/>
                <a:chOff x="490" y="1480"/>
                <a:chExt cx="414" cy="421"/>
              </a:xfrm>
            </p:grpSpPr>
            <p:sp>
              <p:nvSpPr>
                <p:cNvPr id="153690" name="Rectangle 90"/>
                <p:cNvSpPr>
                  <a:spLocks noChangeArrowheads="1"/>
                </p:cNvSpPr>
                <p:nvPr/>
              </p:nvSpPr>
              <p:spPr bwMode="auto">
                <a:xfrm>
                  <a:off x="490" y="1480"/>
                  <a:ext cx="414" cy="421"/>
                </a:xfrm>
                <a:prstGeom prst="rect">
                  <a:avLst/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691" name="Rectangle 91"/>
                <p:cNvSpPr>
                  <a:spLocks noChangeArrowheads="1"/>
                </p:cNvSpPr>
                <p:nvPr/>
              </p:nvSpPr>
              <p:spPr bwMode="auto">
                <a:xfrm>
                  <a:off x="490" y="1480"/>
                  <a:ext cx="414" cy="421"/>
                </a:xfrm>
                <a:prstGeom prst="rect">
                  <a:avLst/>
                </a:prstGeom>
                <a:noFill/>
                <a:ln w="31750" cap="rnd">
                  <a:solidFill>
                    <a:srgbClr val="0066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53692" name="Group 92"/>
                <p:cNvGrpSpPr>
                  <a:grpSpLocks/>
                </p:cNvGrpSpPr>
                <p:nvPr/>
              </p:nvGrpSpPr>
              <p:grpSpPr bwMode="auto">
                <a:xfrm>
                  <a:off x="546" y="1521"/>
                  <a:ext cx="331" cy="336"/>
                  <a:chOff x="392" y="1357"/>
                  <a:chExt cx="473" cy="481"/>
                </a:xfrm>
              </p:grpSpPr>
              <p:sp>
                <p:nvSpPr>
                  <p:cNvPr id="153693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482" y="1448"/>
                    <a:ext cx="269" cy="299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694" name="Freeform 94"/>
                  <p:cNvSpPr>
                    <a:spLocks/>
                  </p:cNvSpPr>
                  <p:nvPr/>
                </p:nvSpPr>
                <p:spPr bwMode="auto">
                  <a:xfrm>
                    <a:off x="542" y="1537"/>
                    <a:ext cx="62" cy="4"/>
                  </a:xfrm>
                  <a:custGeom>
                    <a:avLst/>
                    <a:gdLst>
                      <a:gd name="T0" fmla="*/ 0 w 37"/>
                      <a:gd name="T1" fmla="*/ 0 h 3"/>
                      <a:gd name="T2" fmla="*/ 37 w 37"/>
                      <a:gd name="T3" fmla="*/ 0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37" h="3">
                        <a:moveTo>
                          <a:pt x="0" y="0"/>
                        </a:moveTo>
                        <a:cubicBezTo>
                          <a:pt x="16" y="1"/>
                          <a:pt x="31" y="3"/>
                          <a:pt x="37" y="0"/>
                        </a:cubicBezTo>
                      </a:path>
                    </a:pathLst>
                  </a:custGeom>
                  <a:noFill/>
                  <a:ln w="31750" cap="flat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695" name="Line 9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63" y="1537"/>
                    <a:ext cx="62" cy="31"/>
                  </a:xfrm>
                  <a:prstGeom prst="line">
                    <a:avLst/>
                  </a:prstGeom>
                  <a:noFill/>
                  <a:ln w="31750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696" name="Freeform 96"/>
                  <p:cNvSpPr>
                    <a:spLocks/>
                  </p:cNvSpPr>
                  <p:nvPr/>
                </p:nvSpPr>
                <p:spPr bwMode="auto">
                  <a:xfrm>
                    <a:off x="542" y="1627"/>
                    <a:ext cx="153" cy="61"/>
                  </a:xfrm>
                  <a:custGeom>
                    <a:avLst/>
                    <a:gdLst>
                      <a:gd name="T0" fmla="*/ 0 w 91"/>
                      <a:gd name="T1" fmla="*/ 0 h 37"/>
                      <a:gd name="T2" fmla="*/ 55 w 91"/>
                      <a:gd name="T3" fmla="*/ 37 h 37"/>
                      <a:gd name="T4" fmla="*/ 91 w 91"/>
                      <a:gd name="T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91" h="37">
                        <a:moveTo>
                          <a:pt x="0" y="0"/>
                        </a:moveTo>
                        <a:cubicBezTo>
                          <a:pt x="20" y="18"/>
                          <a:pt x="39" y="37"/>
                          <a:pt x="55" y="37"/>
                        </a:cubicBezTo>
                        <a:cubicBezTo>
                          <a:pt x="70" y="37"/>
                          <a:pt x="80" y="18"/>
                          <a:pt x="91" y="0"/>
                        </a:cubicBezTo>
                      </a:path>
                    </a:pathLst>
                  </a:custGeom>
                  <a:noFill/>
                  <a:ln w="31750" cap="flat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697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751" y="1658"/>
                    <a:ext cx="91" cy="60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698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452" y="1718"/>
                    <a:ext cx="60" cy="90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699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574" y="1777"/>
                    <a:ext cx="59" cy="61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700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693" y="1747"/>
                    <a:ext cx="58" cy="61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701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392" y="1630"/>
                    <a:ext cx="60" cy="61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702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392" y="1537"/>
                    <a:ext cx="60" cy="61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703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22" y="1420"/>
                    <a:ext cx="60" cy="57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704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512" y="1357"/>
                    <a:ext cx="62" cy="63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705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807" y="1537"/>
                    <a:ext cx="58" cy="61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706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745" y="1425"/>
                    <a:ext cx="62" cy="59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3707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633" y="1357"/>
                    <a:ext cx="62" cy="63"/>
                  </a:xfrm>
                  <a:prstGeom prst="ellipse">
                    <a:avLst/>
                  </a:prstGeom>
                  <a:noFill/>
                  <a:ln w="31750" cap="rnd">
                    <a:solidFill>
                      <a:srgbClr val="FFFF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53708" name="Rectangle 108"/>
                <p:cNvSpPr>
                  <a:spLocks noChangeArrowheads="1"/>
                </p:cNvSpPr>
                <p:nvPr/>
              </p:nvSpPr>
              <p:spPr bwMode="auto">
                <a:xfrm>
                  <a:off x="490" y="1480"/>
                  <a:ext cx="414" cy="421"/>
                </a:xfrm>
                <a:prstGeom prst="rect">
                  <a:avLst/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09" name="Rectangle 109"/>
                <p:cNvSpPr>
                  <a:spLocks noChangeArrowheads="1"/>
                </p:cNvSpPr>
                <p:nvPr/>
              </p:nvSpPr>
              <p:spPr bwMode="auto">
                <a:xfrm>
                  <a:off x="490" y="1480"/>
                  <a:ext cx="414" cy="421"/>
                </a:xfrm>
                <a:prstGeom prst="rect">
                  <a:avLst/>
                </a:prstGeom>
                <a:noFill/>
                <a:ln w="31750" cap="rnd">
                  <a:solidFill>
                    <a:srgbClr val="0066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10" name="Oval 110"/>
                <p:cNvSpPr>
                  <a:spLocks noChangeArrowheads="1"/>
                </p:cNvSpPr>
                <p:nvPr/>
              </p:nvSpPr>
              <p:spPr bwMode="auto">
                <a:xfrm>
                  <a:off x="609" y="1584"/>
                  <a:ext cx="189" cy="210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11" name="Freeform 111"/>
                <p:cNvSpPr>
                  <a:spLocks/>
                </p:cNvSpPr>
                <p:nvPr/>
              </p:nvSpPr>
              <p:spPr bwMode="auto">
                <a:xfrm>
                  <a:off x="652" y="1646"/>
                  <a:ext cx="42" cy="4"/>
                </a:xfrm>
                <a:custGeom>
                  <a:avLst/>
                  <a:gdLst>
                    <a:gd name="T0" fmla="*/ 0 w 37"/>
                    <a:gd name="T1" fmla="*/ 0 h 3"/>
                    <a:gd name="T2" fmla="*/ 37 w 37"/>
                    <a:gd name="T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37" h="3">
                      <a:moveTo>
                        <a:pt x="0" y="0"/>
                      </a:moveTo>
                      <a:cubicBezTo>
                        <a:pt x="16" y="1"/>
                        <a:pt x="31" y="3"/>
                        <a:pt x="37" y="0"/>
                      </a:cubicBezTo>
                    </a:path>
                  </a:pathLst>
                </a:custGeom>
                <a:noFill/>
                <a:ln w="317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12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735" y="1646"/>
                  <a:ext cx="44" cy="22"/>
                </a:xfrm>
                <a:prstGeom prst="line">
                  <a:avLst/>
                </a:prstGeom>
                <a:noFill/>
                <a:ln w="31750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13" name="Freeform 113"/>
                <p:cNvSpPr>
                  <a:spLocks/>
                </p:cNvSpPr>
                <p:nvPr/>
              </p:nvSpPr>
              <p:spPr bwMode="auto">
                <a:xfrm>
                  <a:off x="652" y="1709"/>
                  <a:ext cx="106" cy="43"/>
                </a:xfrm>
                <a:custGeom>
                  <a:avLst/>
                  <a:gdLst>
                    <a:gd name="T0" fmla="*/ 0 w 91"/>
                    <a:gd name="T1" fmla="*/ 0 h 37"/>
                    <a:gd name="T2" fmla="*/ 55 w 91"/>
                    <a:gd name="T3" fmla="*/ 37 h 37"/>
                    <a:gd name="T4" fmla="*/ 91 w 91"/>
                    <a:gd name="T5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91" h="37">
                      <a:moveTo>
                        <a:pt x="0" y="0"/>
                      </a:moveTo>
                      <a:cubicBezTo>
                        <a:pt x="20" y="18"/>
                        <a:pt x="39" y="37"/>
                        <a:pt x="55" y="37"/>
                      </a:cubicBezTo>
                      <a:cubicBezTo>
                        <a:pt x="70" y="37"/>
                        <a:pt x="80" y="18"/>
                        <a:pt x="91" y="0"/>
                      </a:cubicBezTo>
                    </a:path>
                  </a:pathLst>
                </a:custGeom>
                <a:noFill/>
                <a:ln w="317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14" name="Oval 114"/>
                <p:cNvSpPr>
                  <a:spLocks noChangeArrowheads="1"/>
                </p:cNvSpPr>
                <p:nvPr/>
              </p:nvSpPr>
              <p:spPr bwMode="auto">
                <a:xfrm>
                  <a:off x="798" y="1732"/>
                  <a:ext cx="63" cy="41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15" name="Oval 115"/>
                <p:cNvSpPr>
                  <a:spLocks noChangeArrowheads="1"/>
                </p:cNvSpPr>
                <p:nvPr/>
              </p:nvSpPr>
              <p:spPr bwMode="auto">
                <a:xfrm>
                  <a:off x="588" y="1773"/>
                  <a:ext cx="42" cy="64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16" name="Oval 116"/>
                <p:cNvSpPr>
                  <a:spLocks noChangeArrowheads="1"/>
                </p:cNvSpPr>
                <p:nvPr/>
              </p:nvSpPr>
              <p:spPr bwMode="auto">
                <a:xfrm>
                  <a:off x="673" y="1814"/>
                  <a:ext cx="41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17" name="Oval 117"/>
                <p:cNvSpPr>
                  <a:spLocks noChangeArrowheads="1"/>
                </p:cNvSpPr>
                <p:nvPr/>
              </p:nvSpPr>
              <p:spPr bwMode="auto">
                <a:xfrm>
                  <a:off x="756" y="1794"/>
                  <a:ext cx="42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18" name="Oval 118"/>
                <p:cNvSpPr>
                  <a:spLocks noChangeArrowheads="1"/>
                </p:cNvSpPr>
                <p:nvPr/>
              </p:nvSpPr>
              <p:spPr bwMode="auto">
                <a:xfrm>
                  <a:off x="546" y="1712"/>
                  <a:ext cx="42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19" name="Oval 119"/>
                <p:cNvSpPr>
                  <a:spLocks noChangeArrowheads="1"/>
                </p:cNvSpPr>
                <p:nvPr/>
              </p:nvSpPr>
              <p:spPr bwMode="auto">
                <a:xfrm>
                  <a:off x="546" y="1646"/>
                  <a:ext cx="42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20" name="Oval 120"/>
                <p:cNvSpPr>
                  <a:spLocks noChangeArrowheads="1"/>
                </p:cNvSpPr>
                <p:nvPr/>
              </p:nvSpPr>
              <p:spPr bwMode="auto">
                <a:xfrm>
                  <a:off x="567" y="1565"/>
                  <a:ext cx="42" cy="39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21" name="Oval 121"/>
                <p:cNvSpPr>
                  <a:spLocks noChangeArrowheads="1"/>
                </p:cNvSpPr>
                <p:nvPr/>
              </p:nvSpPr>
              <p:spPr bwMode="auto">
                <a:xfrm>
                  <a:off x="630" y="1521"/>
                  <a:ext cx="43" cy="44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22" name="Oval 122"/>
                <p:cNvSpPr>
                  <a:spLocks noChangeArrowheads="1"/>
                </p:cNvSpPr>
                <p:nvPr/>
              </p:nvSpPr>
              <p:spPr bwMode="auto">
                <a:xfrm>
                  <a:off x="836" y="1646"/>
                  <a:ext cx="41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23" name="Oval 123"/>
                <p:cNvSpPr>
                  <a:spLocks noChangeArrowheads="1"/>
                </p:cNvSpPr>
                <p:nvPr/>
              </p:nvSpPr>
              <p:spPr bwMode="auto">
                <a:xfrm>
                  <a:off x="793" y="1567"/>
                  <a:ext cx="43" cy="42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24" name="Oval 124"/>
                <p:cNvSpPr>
                  <a:spLocks noChangeArrowheads="1"/>
                </p:cNvSpPr>
                <p:nvPr/>
              </p:nvSpPr>
              <p:spPr bwMode="auto">
                <a:xfrm>
                  <a:off x="714" y="1521"/>
                  <a:ext cx="44" cy="44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25" name="Rectangle 125"/>
                <p:cNvSpPr>
                  <a:spLocks noChangeArrowheads="1"/>
                </p:cNvSpPr>
                <p:nvPr/>
              </p:nvSpPr>
              <p:spPr bwMode="auto">
                <a:xfrm>
                  <a:off x="490" y="1480"/>
                  <a:ext cx="414" cy="421"/>
                </a:xfrm>
                <a:prstGeom prst="rect">
                  <a:avLst/>
                </a:prstGeom>
                <a:solidFill>
                  <a:srgbClr val="00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26" name="Rectangle 126"/>
                <p:cNvSpPr>
                  <a:spLocks noChangeArrowheads="1"/>
                </p:cNvSpPr>
                <p:nvPr/>
              </p:nvSpPr>
              <p:spPr bwMode="auto">
                <a:xfrm>
                  <a:off x="490" y="1480"/>
                  <a:ext cx="414" cy="421"/>
                </a:xfrm>
                <a:prstGeom prst="rect">
                  <a:avLst/>
                </a:prstGeom>
                <a:noFill/>
                <a:ln w="31750" cap="rnd">
                  <a:solidFill>
                    <a:srgbClr val="0066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27" name="Oval 127"/>
                <p:cNvSpPr>
                  <a:spLocks noChangeArrowheads="1"/>
                </p:cNvSpPr>
                <p:nvPr/>
              </p:nvSpPr>
              <p:spPr bwMode="auto">
                <a:xfrm>
                  <a:off x="609" y="1584"/>
                  <a:ext cx="189" cy="210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28" name="Freeform 128"/>
                <p:cNvSpPr>
                  <a:spLocks/>
                </p:cNvSpPr>
                <p:nvPr/>
              </p:nvSpPr>
              <p:spPr bwMode="auto">
                <a:xfrm>
                  <a:off x="652" y="1646"/>
                  <a:ext cx="42" cy="4"/>
                </a:xfrm>
                <a:custGeom>
                  <a:avLst/>
                  <a:gdLst>
                    <a:gd name="T0" fmla="*/ 0 w 37"/>
                    <a:gd name="T1" fmla="*/ 0 h 3"/>
                    <a:gd name="T2" fmla="*/ 37 w 37"/>
                    <a:gd name="T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37" h="3">
                      <a:moveTo>
                        <a:pt x="0" y="0"/>
                      </a:moveTo>
                      <a:cubicBezTo>
                        <a:pt x="16" y="1"/>
                        <a:pt x="31" y="3"/>
                        <a:pt x="37" y="0"/>
                      </a:cubicBezTo>
                    </a:path>
                  </a:pathLst>
                </a:custGeom>
                <a:noFill/>
                <a:ln w="317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29" name="Line 129"/>
                <p:cNvSpPr>
                  <a:spLocks noChangeShapeType="1"/>
                </p:cNvSpPr>
                <p:nvPr/>
              </p:nvSpPr>
              <p:spPr bwMode="auto">
                <a:xfrm flipV="1">
                  <a:off x="735" y="1646"/>
                  <a:ext cx="44" cy="22"/>
                </a:xfrm>
                <a:prstGeom prst="line">
                  <a:avLst/>
                </a:prstGeom>
                <a:noFill/>
                <a:ln w="31750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30" name="Freeform 130"/>
                <p:cNvSpPr>
                  <a:spLocks/>
                </p:cNvSpPr>
                <p:nvPr/>
              </p:nvSpPr>
              <p:spPr bwMode="auto">
                <a:xfrm>
                  <a:off x="652" y="1709"/>
                  <a:ext cx="106" cy="43"/>
                </a:xfrm>
                <a:custGeom>
                  <a:avLst/>
                  <a:gdLst>
                    <a:gd name="T0" fmla="*/ 0 w 91"/>
                    <a:gd name="T1" fmla="*/ 0 h 37"/>
                    <a:gd name="T2" fmla="*/ 55 w 91"/>
                    <a:gd name="T3" fmla="*/ 37 h 37"/>
                    <a:gd name="T4" fmla="*/ 91 w 91"/>
                    <a:gd name="T5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91" h="37">
                      <a:moveTo>
                        <a:pt x="0" y="0"/>
                      </a:moveTo>
                      <a:cubicBezTo>
                        <a:pt x="20" y="18"/>
                        <a:pt x="39" y="37"/>
                        <a:pt x="55" y="37"/>
                      </a:cubicBezTo>
                      <a:cubicBezTo>
                        <a:pt x="70" y="37"/>
                        <a:pt x="80" y="18"/>
                        <a:pt x="91" y="0"/>
                      </a:cubicBezTo>
                    </a:path>
                  </a:pathLst>
                </a:custGeom>
                <a:noFill/>
                <a:ln w="317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31" name="Oval 131"/>
                <p:cNvSpPr>
                  <a:spLocks noChangeArrowheads="1"/>
                </p:cNvSpPr>
                <p:nvPr/>
              </p:nvSpPr>
              <p:spPr bwMode="auto">
                <a:xfrm>
                  <a:off x="798" y="1732"/>
                  <a:ext cx="63" cy="41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32" name="Oval 132"/>
                <p:cNvSpPr>
                  <a:spLocks noChangeArrowheads="1"/>
                </p:cNvSpPr>
                <p:nvPr/>
              </p:nvSpPr>
              <p:spPr bwMode="auto">
                <a:xfrm>
                  <a:off x="588" y="1773"/>
                  <a:ext cx="42" cy="64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33" name="Oval 133"/>
                <p:cNvSpPr>
                  <a:spLocks noChangeArrowheads="1"/>
                </p:cNvSpPr>
                <p:nvPr/>
              </p:nvSpPr>
              <p:spPr bwMode="auto">
                <a:xfrm>
                  <a:off x="673" y="1814"/>
                  <a:ext cx="41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34" name="Oval 134"/>
                <p:cNvSpPr>
                  <a:spLocks noChangeArrowheads="1"/>
                </p:cNvSpPr>
                <p:nvPr/>
              </p:nvSpPr>
              <p:spPr bwMode="auto">
                <a:xfrm>
                  <a:off x="756" y="1794"/>
                  <a:ext cx="42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35" name="Oval 135"/>
                <p:cNvSpPr>
                  <a:spLocks noChangeArrowheads="1"/>
                </p:cNvSpPr>
                <p:nvPr/>
              </p:nvSpPr>
              <p:spPr bwMode="auto">
                <a:xfrm>
                  <a:off x="546" y="1712"/>
                  <a:ext cx="42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36" name="Oval 136"/>
                <p:cNvSpPr>
                  <a:spLocks noChangeArrowheads="1"/>
                </p:cNvSpPr>
                <p:nvPr/>
              </p:nvSpPr>
              <p:spPr bwMode="auto">
                <a:xfrm>
                  <a:off x="546" y="1646"/>
                  <a:ext cx="42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37" name="Oval 137"/>
                <p:cNvSpPr>
                  <a:spLocks noChangeArrowheads="1"/>
                </p:cNvSpPr>
                <p:nvPr/>
              </p:nvSpPr>
              <p:spPr bwMode="auto">
                <a:xfrm>
                  <a:off x="567" y="1565"/>
                  <a:ext cx="42" cy="39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38" name="Oval 138"/>
                <p:cNvSpPr>
                  <a:spLocks noChangeArrowheads="1"/>
                </p:cNvSpPr>
                <p:nvPr/>
              </p:nvSpPr>
              <p:spPr bwMode="auto">
                <a:xfrm>
                  <a:off x="630" y="1521"/>
                  <a:ext cx="43" cy="44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39" name="Oval 139"/>
                <p:cNvSpPr>
                  <a:spLocks noChangeArrowheads="1"/>
                </p:cNvSpPr>
                <p:nvPr/>
              </p:nvSpPr>
              <p:spPr bwMode="auto">
                <a:xfrm>
                  <a:off x="836" y="1646"/>
                  <a:ext cx="41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40" name="Oval 140"/>
                <p:cNvSpPr>
                  <a:spLocks noChangeArrowheads="1"/>
                </p:cNvSpPr>
                <p:nvPr/>
              </p:nvSpPr>
              <p:spPr bwMode="auto">
                <a:xfrm>
                  <a:off x="793" y="1567"/>
                  <a:ext cx="43" cy="42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41" name="Oval 141"/>
                <p:cNvSpPr>
                  <a:spLocks noChangeArrowheads="1"/>
                </p:cNvSpPr>
                <p:nvPr/>
              </p:nvSpPr>
              <p:spPr bwMode="auto">
                <a:xfrm>
                  <a:off x="714" y="1521"/>
                  <a:ext cx="44" cy="44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42" name="Oval 142"/>
                <p:cNvSpPr>
                  <a:spLocks noChangeArrowheads="1"/>
                </p:cNvSpPr>
                <p:nvPr/>
              </p:nvSpPr>
              <p:spPr bwMode="auto">
                <a:xfrm>
                  <a:off x="609" y="1584"/>
                  <a:ext cx="189" cy="210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43" name="Freeform 143"/>
                <p:cNvSpPr>
                  <a:spLocks/>
                </p:cNvSpPr>
                <p:nvPr/>
              </p:nvSpPr>
              <p:spPr bwMode="auto">
                <a:xfrm>
                  <a:off x="652" y="1646"/>
                  <a:ext cx="42" cy="4"/>
                </a:xfrm>
                <a:custGeom>
                  <a:avLst/>
                  <a:gdLst>
                    <a:gd name="T0" fmla="*/ 0 w 37"/>
                    <a:gd name="T1" fmla="*/ 0 h 3"/>
                    <a:gd name="T2" fmla="*/ 37 w 37"/>
                    <a:gd name="T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37" h="3">
                      <a:moveTo>
                        <a:pt x="0" y="0"/>
                      </a:moveTo>
                      <a:cubicBezTo>
                        <a:pt x="16" y="1"/>
                        <a:pt x="31" y="3"/>
                        <a:pt x="37" y="0"/>
                      </a:cubicBezTo>
                    </a:path>
                  </a:pathLst>
                </a:custGeom>
                <a:noFill/>
                <a:ln w="317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44" name="Line 144"/>
                <p:cNvSpPr>
                  <a:spLocks noChangeShapeType="1"/>
                </p:cNvSpPr>
                <p:nvPr/>
              </p:nvSpPr>
              <p:spPr bwMode="auto">
                <a:xfrm flipV="1">
                  <a:off x="735" y="1646"/>
                  <a:ext cx="44" cy="22"/>
                </a:xfrm>
                <a:prstGeom prst="line">
                  <a:avLst/>
                </a:prstGeom>
                <a:noFill/>
                <a:ln w="31750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45" name="Freeform 145"/>
                <p:cNvSpPr>
                  <a:spLocks/>
                </p:cNvSpPr>
                <p:nvPr/>
              </p:nvSpPr>
              <p:spPr bwMode="auto">
                <a:xfrm>
                  <a:off x="652" y="1709"/>
                  <a:ext cx="106" cy="43"/>
                </a:xfrm>
                <a:custGeom>
                  <a:avLst/>
                  <a:gdLst>
                    <a:gd name="T0" fmla="*/ 0 w 91"/>
                    <a:gd name="T1" fmla="*/ 0 h 37"/>
                    <a:gd name="T2" fmla="*/ 55 w 91"/>
                    <a:gd name="T3" fmla="*/ 37 h 37"/>
                    <a:gd name="T4" fmla="*/ 91 w 91"/>
                    <a:gd name="T5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91" h="37">
                      <a:moveTo>
                        <a:pt x="0" y="0"/>
                      </a:moveTo>
                      <a:cubicBezTo>
                        <a:pt x="20" y="18"/>
                        <a:pt x="39" y="37"/>
                        <a:pt x="55" y="37"/>
                      </a:cubicBezTo>
                      <a:cubicBezTo>
                        <a:pt x="70" y="37"/>
                        <a:pt x="80" y="18"/>
                        <a:pt x="91" y="0"/>
                      </a:cubicBezTo>
                    </a:path>
                  </a:pathLst>
                </a:custGeom>
                <a:noFill/>
                <a:ln w="317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46" name="Oval 146"/>
                <p:cNvSpPr>
                  <a:spLocks noChangeArrowheads="1"/>
                </p:cNvSpPr>
                <p:nvPr/>
              </p:nvSpPr>
              <p:spPr bwMode="auto">
                <a:xfrm>
                  <a:off x="798" y="1732"/>
                  <a:ext cx="63" cy="41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47" name="Oval 147"/>
                <p:cNvSpPr>
                  <a:spLocks noChangeArrowheads="1"/>
                </p:cNvSpPr>
                <p:nvPr/>
              </p:nvSpPr>
              <p:spPr bwMode="auto">
                <a:xfrm>
                  <a:off x="588" y="1773"/>
                  <a:ext cx="42" cy="64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48" name="Oval 148"/>
                <p:cNvSpPr>
                  <a:spLocks noChangeArrowheads="1"/>
                </p:cNvSpPr>
                <p:nvPr/>
              </p:nvSpPr>
              <p:spPr bwMode="auto">
                <a:xfrm>
                  <a:off x="673" y="1814"/>
                  <a:ext cx="41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49" name="Oval 149"/>
                <p:cNvSpPr>
                  <a:spLocks noChangeArrowheads="1"/>
                </p:cNvSpPr>
                <p:nvPr/>
              </p:nvSpPr>
              <p:spPr bwMode="auto">
                <a:xfrm>
                  <a:off x="756" y="1794"/>
                  <a:ext cx="42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50" name="Oval 150"/>
                <p:cNvSpPr>
                  <a:spLocks noChangeArrowheads="1"/>
                </p:cNvSpPr>
                <p:nvPr/>
              </p:nvSpPr>
              <p:spPr bwMode="auto">
                <a:xfrm>
                  <a:off x="546" y="1712"/>
                  <a:ext cx="42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51" name="Oval 151"/>
                <p:cNvSpPr>
                  <a:spLocks noChangeArrowheads="1"/>
                </p:cNvSpPr>
                <p:nvPr/>
              </p:nvSpPr>
              <p:spPr bwMode="auto">
                <a:xfrm>
                  <a:off x="546" y="1646"/>
                  <a:ext cx="42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52" name="Oval 152"/>
                <p:cNvSpPr>
                  <a:spLocks noChangeArrowheads="1"/>
                </p:cNvSpPr>
                <p:nvPr/>
              </p:nvSpPr>
              <p:spPr bwMode="auto">
                <a:xfrm>
                  <a:off x="567" y="1565"/>
                  <a:ext cx="42" cy="39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53" name="Oval 153"/>
                <p:cNvSpPr>
                  <a:spLocks noChangeArrowheads="1"/>
                </p:cNvSpPr>
                <p:nvPr/>
              </p:nvSpPr>
              <p:spPr bwMode="auto">
                <a:xfrm>
                  <a:off x="630" y="1521"/>
                  <a:ext cx="43" cy="44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54" name="Oval 154"/>
                <p:cNvSpPr>
                  <a:spLocks noChangeArrowheads="1"/>
                </p:cNvSpPr>
                <p:nvPr/>
              </p:nvSpPr>
              <p:spPr bwMode="auto">
                <a:xfrm>
                  <a:off x="836" y="1646"/>
                  <a:ext cx="41" cy="43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55" name="Oval 155"/>
                <p:cNvSpPr>
                  <a:spLocks noChangeArrowheads="1"/>
                </p:cNvSpPr>
                <p:nvPr/>
              </p:nvSpPr>
              <p:spPr bwMode="auto">
                <a:xfrm>
                  <a:off x="793" y="1567"/>
                  <a:ext cx="43" cy="42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756" name="Oval 156"/>
                <p:cNvSpPr>
                  <a:spLocks noChangeArrowheads="1"/>
                </p:cNvSpPr>
                <p:nvPr/>
              </p:nvSpPr>
              <p:spPr bwMode="auto">
                <a:xfrm>
                  <a:off x="714" y="1521"/>
                  <a:ext cx="44" cy="44"/>
                </a:xfrm>
                <a:prstGeom prst="ellipse">
                  <a:avLst/>
                </a:prstGeom>
                <a:noFill/>
                <a:ln w="31750" cap="rnd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53757" name="WordArt 157"/>
            <p:cNvSpPr>
              <a:spLocks noChangeArrowheads="1" noChangeShapeType="1" noTextEdit="1"/>
            </p:cNvSpPr>
            <p:nvPr/>
          </p:nvSpPr>
          <p:spPr bwMode="auto">
            <a:xfrm>
              <a:off x="3246" y="2576"/>
              <a:ext cx="2340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4800" b="1" kern="10">
                  <a:ln w="12700" cap="rnd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:ln>
                  <a:solidFill>
                    <a:srgbClr val="FF0000"/>
                  </a:solidFill>
                  <a:effectLst>
                    <a:outerShdw dist="45791" dir="2021404" algn="ctr" rotWithShape="0">
                      <a:srgbClr val="808080"/>
                    </a:outerShdw>
                  </a:effectLst>
                  <a:latin typeface="隶书"/>
                  <a:ea typeface="隶书"/>
                </a:rPr>
                <a:t>合作探究</a:t>
              </a:r>
              <a:r>
                <a:rPr lang="en-US" altLang="zh-CN" sz="4800" b="1" kern="10">
                  <a:ln w="12700" cap="rnd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:ln>
                  <a:solidFill>
                    <a:srgbClr val="FF0000"/>
                  </a:solidFill>
                  <a:effectLst>
                    <a:outerShdw dist="45791" dir="2021404" algn="ctr" rotWithShape="0">
                      <a:srgbClr val="808080"/>
                    </a:outerShdw>
                  </a:effectLst>
                  <a:latin typeface="隶书"/>
                  <a:ea typeface="隶书"/>
                </a:rPr>
                <a:t>2</a:t>
              </a:r>
              <a:endParaRPr lang="zh-CN" altLang="en-US" sz="4800" b="1" kern="10">
                <a:ln w="12700" cap="rnd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/>
                  </a:outerShdw>
                </a:effectLst>
                <a:latin typeface="隶书"/>
                <a:ea typeface="隶书"/>
              </a:endParaRPr>
            </a:p>
          </p:txBody>
        </p:sp>
      </p:grpSp>
      <p:sp>
        <p:nvSpPr>
          <p:cNvPr id="153758" name="AutoShape 158"/>
          <p:cNvSpPr>
            <a:spLocks noChangeArrowheads="1"/>
          </p:cNvSpPr>
          <p:nvPr/>
        </p:nvSpPr>
        <p:spPr bwMode="auto">
          <a:xfrm>
            <a:off x="755650" y="2133600"/>
            <a:ext cx="2663825" cy="1800225"/>
          </a:xfrm>
          <a:prstGeom prst="wedgeRoundRectCallout">
            <a:avLst>
              <a:gd name="adj1" fmla="val 72824"/>
              <a:gd name="adj2" fmla="val 58111"/>
              <a:gd name="adj3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rgbClr val="140000"/>
                </a:solidFill>
                <a:latin typeface="黑体" pitchFamily="49" charset="-122"/>
                <a:ea typeface="黑体" pitchFamily="49" charset="-122"/>
              </a:rPr>
              <a:t>在</a:t>
            </a:r>
            <a:r>
              <a:rPr kumimoji="1" lang="en-US" altLang="zh-CN" sz="2800" b="1">
                <a:solidFill>
                  <a:srgbClr val="140000"/>
                </a:solidFill>
                <a:latin typeface="黑体" pitchFamily="49" charset="-122"/>
                <a:ea typeface="黑体" pitchFamily="49" charset="-122"/>
              </a:rPr>
              <a:t>x</a:t>
            </a:r>
            <a:r>
              <a:rPr kumimoji="1" lang="zh-CN" altLang="en-US" sz="2800" b="1">
                <a:solidFill>
                  <a:srgbClr val="140000"/>
                </a:solidFill>
                <a:latin typeface="黑体" pitchFamily="49" charset="-122"/>
                <a:ea typeface="黑体" pitchFamily="49" charset="-122"/>
              </a:rPr>
              <a:t>轴上的点，</a:t>
            </a:r>
          </a:p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rgbClr val="140000"/>
                </a:solidFill>
                <a:latin typeface="黑体" pitchFamily="49" charset="-122"/>
                <a:ea typeface="黑体" pitchFamily="49" charset="-122"/>
              </a:rPr>
              <a:t>纵坐标等于</a:t>
            </a:r>
            <a:r>
              <a:rPr kumimoji="1" lang="en-US" altLang="zh-CN" sz="2800" b="1">
                <a:solidFill>
                  <a:srgbClr val="140000"/>
                </a:solidFill>
                <a:latin typeface="黑体" pitchFamily="49" charset="-122"/>
                <a:ea typeface="黑体" pitchFamily="49" charset="-122"/>
              </a:rPr>
              <a:t>0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sp>
        <p:nvSpPr>
          <p:cNvPr id="153759" name="AutoShape 159"/>
          <p:cNvSpPr>
            <a:spLocks noChangeArrowheads="1"/>
          </p:cNvSpPr>
          <p:nvPr/>
        </p:nvSpPr>
        <p:spPr bwMode="auto">
          <a:xfrm>
            <a:off x="6084888" y="692150"/>
            <a:ext cx="2590800" cy="1944688"/>
          </a:xfrm>
          <a:prstGeom prst="wedgeRoundRectCallout">
            <a:avLst>
              <a:gd name="adj1" fmla="val -74755"/>
              <a:gd name="adj2" fmla="val 49431"/>
              <a:gd name="adj3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rgbClr val="140000"/>
                </a:solidFill>
                <a:latin typeface="黑体" pitchFamily="49" charset="-122"/>
                <a:ea typeface="黑体" pitchFamily="49" charset="-122"/>
              </a:rPr>
              <a:t>在</a:t>
            </a:r>
            <a:r>
              <a:rPr kumimoji="1" lang="en-US" altLang="zh-CN" sz="2800" b="1">
                <a:solidFill>
                  <a:srgbClr val="140000"/>
                </a:solidFill>
                <a:latin typeface="黑体" pitchFamily="49" charset="-122"/>
                <a:ea typeface="黑体" pitchFamily="49" charset="-122"/>
              </a:rPr>
              <a:t>y</a:t>
            </a:r>
            <a:r>
              <a:rPr kumimoji="1" lang="zh-CN" altLang="en-US" sz="2800" b="1">
                <a:solidFill>
                  <a:srgbClr val="140000"/>
                </a:solidFill>
                <a:latin typeface="黑体" pitchFamily="49" charset="-122"/>
                <a:ea typeface="黑体" pitchFamily="49" charset="-122"/>
              </a:rPr>
              <a:t>轴上的点，</a:t>
            </a:r>
          </a:p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rgbClr val="140000"/>
                </a:solidFill>
                <a:latin typeface="黑体" pitchFamily="49" charset="-122"/>
                <a:ea typeface="黑体" pitchFamily="49" charset="-122"/>
              </a:rPr>
              <a:t>横坐标等于</a:t>
            </a:r>
            <a:r>
              <a:rPr kumimoji="1" lang="en-US" altLang="zh-CN" sz="2800" b="1">
                <a:solidFill>
                  <a:srgbClr val="140000"/>
                </a:solidFill>
                <a:latin typeface="黑体" pitchFamily="49" charset="-122"/>
                <a:ea typeface="黑体" pitchFamily="49" charset="-122"/>
              </a:rPr>
              <a:t>0.</a:t>
            </a:r>
          </a:p>
        </p:txBody>
      </p:sp>
    </p:spTree>
    <p:extLst>
      <p:ext uri="{BB962C8B-B14F-4D97-AF65-F5344CB8AC3E}">
        <p14:creationId xmlns:p14="http://schemas.microsoft.com/office/powerpoint/2010/main" val="32118008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53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53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2" grpId="0" autoUpdateAnimBg="0"/>
      <p:bldP spid="153613" grpId="0" autoUpdateAnimBg="0"/>
      <p:bldP spid="153614" grpId="0" autoUpdateAnimBg="0"/>
      <p:bldP spid="153615" grpId="0" autoUpdateAnimBg="0"/>
      <p:bldP spid="153616" grpId="0" autoUpdateAnimBg="0"/>
      <p:bldP spid="153758" grpId="0" animBg="1"/>
      <p:bldP spid="15375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219200"/>
            <a:ext cx="6629400" cy="838200"/>
          </a:xfrm>
          <a:noFill/>
          <a:ln/>
        </p:spPr>
        <p:txBody>
          <a:bodyPr/>
          <a:lstStyle/>
          <a:p>
            <a:pPr algn="l"/>
            <a:r>
              <a:rPr lang="zh-CN" altLang="en-US" sz="2800" b="1">
                <a:ea typeface="黑体" pitchFamily="49" charset="-122"/>
              </a:rPr>
              <a:t>下列各点分别在坐标平面的什么位置上？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3429000" cy="3124200"/>
          </a:xfrm>
          <a:noFill/>
          <a:ln/>
        </p:spPr>
        <p:txBody>
          <a:bodyPr/>
          <a:lstStyle/>
          <a:p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，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）</a:t>
            </a:r>
          </a:p>
          <a:p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0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，－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）</a:t>
            </a:r>
          </a:p>
          <a:p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（－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，－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）</a:t>
            </a:r>
          </a:p>
          <a:p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D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（－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，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0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）</a:t>
            </a:r>
          </a:p>
          <a:p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E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（－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1.5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，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3.5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）</a:t>
            </a:r>
          </a:p>
          <a:p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F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，－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）</a:t>
            </a:r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5105400" y="1981200"/>
            <a:ext cx="2755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1217F2"/>
                </a:solidFill>
                <a:latin typeface="黑体" pitchFamily="49" charset="-122"/>
                <a:ea typeface="黑体" pitchFamily="49" charset="-122"/>
              </a:rPr>
              <a:t>第一象限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5334000" y="3048000"/>
            <a:ext cx="2755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1217F2"/>
                </a:solidFill>
                <a:latin typeface="黑体" pitchFamily="49" charset="-122"/>
                <a:ea typeface="黑体" pitchFamily="49" charset="-122"/>
              </a:rPr>
              <a:t>第三象限</a:t>
            </a:r>
          </a:p>
        </p:txBody>
      </p:sp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5486400" y="4038600"/>
            <a:ext cx="2755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1217F2"/>
                </a:solidFill>
                <a:latin typeface="黑体" pitchFamily="49" charset="-122"/>
                <a:ea typeface="黑体" pitchFamily="49" charset="-122"/>
              </a:rPr>
              <a:t>第二象限</a:t>
            </a:r>
          </a:p>
        </p:txBody>
      </p:sp>
      <p:sp>
        <p:nvSpPr>
          <p:cNvPr id="150535" name="Text Box 7"/>
          <p:cNvSpPr txBox="1">
            <a:spLocks noChangeArrowheads="1"/>
          </p:cNvSpPr>
          <p:nvPr/>
        </p:nvSpPr>
        <p:spPr bwMode="auto">
          <a:xfrm>
            <a:off x="5487988" y="4648200"/>
            <a:ext cx="21796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1217F2"/>
                </a:solidFill>
                <a:latin typeface="黑体" pitchFamily="49" charset="-122"/>
                <a:ea typeface="黑体" pitchFamily="49" charset="-122"/>
              </a:rPr>
              <a:t>第四象限</a:t>
            </a:r>
          </a:p>
        </p:txBody>
      </p:sp>
      <p:sp>
        <p:nvSpPr>
          <p:cNvPr id="150536" name="Text Box 8"/>
          <p:cNvSpPr txBox="1">
            <a:spLocks noChangeArrowheads="1"/>
          </p:cNvSpPr>
          <p:nvPr/>
        </p:nvSpPr>
        <p:spPr bwMode="auto">
          <a:xfrm>
            <a:off x="5257800" y="2452688"/>
            <a:ext cx="18748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>
                <a:solidFill>
                  <a:srgbClr val="1217F2"/>
                </a:solidFill>
                <a:latin typeface="黑体" pitchFamily="49" charset="-122"/>
                <a:ea typeface="黑体" pitchFamily="49" charset="-122"/>
              </a:rPr>
              <a:t>y</a:t>
            </a:r>
            <a:r>
              <a:rPr kumimoji="1" lang="zh-CN" altLang="en-US" sz="2800" b="1">
                <a:solidFill>
                  <a:srgbClr val="1217F2"/>
                </a:solidFill>
                <a:latin typeface="黑体" pitchFamily="49" charset="-122"/>
                <a:ea typeface="黑体" pitchFamily="49" charset="-122"/>
              </a:rPr>
              <a:t>轴上</a:t>
            </a:r>
          </a:p>
        </p:txBody>
      </p:sp>
      <p:sp>
        <p:nvSpPr>
          <p:cNvPr id="150537" name="Text Box 9"/>
          <p:cNvSpPr txBox="1">
            <a:spLocks noChangeArrowheads="1"/>
          </p:cNvSpPr>
          <p:nvPr/>
        </p:nvSpPr>
        <p:spPr bwMode="auto">
          <a:xfrm>
            <a:off x="5486400" y="3505200"/>
            <a:ext cx="2092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>
                <a:solidFill>
                  <a:srgbClr val="1217F2"/>
                </a:solidFill>
                <a:latin typeface="黑体" pitchFamily="49" charset="-122"/>
                <a:ea typeface="黑体" pitchFamily="49" charset="-122"/>
              </a:rPr>
              <a:t>x</a:t>
            </a:r>
            <a:r>
              <a:rPr kumimoji="1" lang="zh-CN" altLang="en-US" sz="2800" b="1">
                <a:solidFill>
                  <a:srgbClr val="1217F2"/>
                </a:solidFill>
                <a:latin typeface="黑体" pitchFamily="49" charset="-122"/>
                <a:ea typeface="黑体" pitchFamily="49" charset="-122"/>
              </a:rPr>
              <a:t>轴上</a:t>
            </a:r>
          </a:p>
        </p:txBody>
      </p:sp>
      <p:sp>
        <p:nvSpPr>
          <p:cNvPr id="150538" name="Line 10"/>
          <p:cNvSpPr>
            <a:spLocks noChangeShapeType="1"/>
          </p:cNvSpPr>
          <p:nvPr/>
        </p:nvSpPr>
        <p:spPr bwMode="auto">
          <a:xfrm>
            <a:off x="3733800" y="2209800"/>
            <a:ext cx="1166813" cy="15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0539" name="Line 11"/>
          <p:cNvSpPr>
            <a:spLocks noChangeShapeType="1"/>
          </p:cNvSpPr>
          <p:nvPr/>
        </p:nvSpPr>
        <p:spPr bwMode="auto">
          <a:xfrm>
            <a:off x="4038600" y="3276600"/>
            <a:ext cx="1166813" cy="15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0540" name="Line 12"/>
          <p:cNvSpPr>
            <a:spLocks noChangeShapeType="1"/>
          </p:cNvSpPr>
          <p:nvPr/>
        </p:nvSpPr>
        <p:spPr bwMode="auto">
          <a:xfrm>
            <a:off x="4114800" y="3810000"/>
            <a:ext cx="1166813" cy="15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0541" name="Line 13"/>
          <p:cNvSpPr>
            <a:spLocks noChangeShapeType="1"/>
          </p:cNvSpPr>
          <p:nvPr/>
        </p:nvSpPr>
        <p:spPr bwMode="auto">
          <a:xfrm>
            <a:off x="4267200" y="4343400"/>
            <a:ext cx="1166813" cy="15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0542" name="Line 14"/>
          <p:cNvSpPr>
            <a:spLocks noChangeShapeType="1"/>
          </p:cNvSpPr>
          <p:nvPr/>
        </p:nvSpPr>
        <p:spPr bwMode="auto">
          <a:xfrm>
            <a:off x="4038600" y="4876800"/>
            <a:ext cx="1166813" cy="15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0543" name="Line 15"/>
          <p:cNvSpPr>
            <a:spLocks noChangeShapeType="1"/>
          </p:cNvSpPr>
          <p:nvPr/>
        </p:nvSpPr>
        <p:spPr bwMode="auto">
          <a:xfrm>
            <a:off x="3886200" y="2819400"/>
            <a:ext cx="1166813" cy="15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0544" name="Rectangle 16" descr="底色1"/>
          <p:cNvSpPr>
            <a:spLocks noChangeArrowheads="1"/>
          </p:cNvSpPr>
          <p:nvPr/>
        </p:nvSpPr>
        <p:spPr bwMode="auto">
          <a:xfrm>
            <a:off x="1293813" y="533400"/>
            <a:ext cx="20224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48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练一练</a:t>
            </a:r>
          </a:p>
        </p:txBody>
      </p:sp>
    </p:spTree>
    <p:extLst>
      <p:ext uri="{BB962C8B-B14F-4D97-AF65-F5344CB8AC3E}">
        <p14:creationId xmlns:p14="http://schemas.microsoft.com/office/powerpoint/2010/main" val="149091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autoUpdateAnimBg="0"/>
      <p:bldP spid="150533" grpId="0" autoUpdateAnimBg="0"/>
      <p:bldP spid="150534" grpId="0" autoUpdateAnimBg="0"/>
      <p:bldP spid="150535" grpId="0" autoUpdateAnimBg="0"/>
      <p:bldP spid="150536" grpId="0" autoUpdateAnimBg="0"/>
      <p:bldP spid="15053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4140200" y="1419225"/>
            <a:ext cx="4021138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法国数学家笛卡儿</a:t>
            </a:r>
            <a:r>
              <a:rPr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----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法国数学家、解析几何的创始人笛卡尔受到了经纬度的启发，引入坐标系，用代数方法解决几何问题。</a:t>
            </a:r>
          </a:p>
          <a:p>
            <a:pPr>
              <a:spcBef>
                <a:spcPct val="50000"/>
              </a:spcBef>
            </a:pPr>
            <a:endParaRPr kumimoji="1" lang="en-US" altLang="zh-CN" sz="2800" b="1"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1157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66800"/>
            <a:ext cx="3444875" cy="409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990600" y="5181600"/>
            <a:ext cx="2733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>
                <a:latin typeface="隶书" pitchFamily="49" charset="-122"/>
                <a:ea typeface="隶书" pitchFamily="49" charset="-122"/>
              </a:rPr>
              <a:t>1596--1650</a:t>
            </a:r>
          </a:p>
        </p:txBody>
      </p:sp>
    </p:spTree>
    <p:extLst>
      <p:ext uri="{BB962C8B-B14F-4D97-AF65-F5344CB8AC3E}">
        <p14:creationId xmlns:p14="http://schemas.microsoft.com/office/powerpoint/2010/main" val="72801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0" y="0"/>
            <a:ext cx="5148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3300"/>
                </a:solidFill>
              </a:rPr>
              <a:t>巩固练习：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447088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1.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点（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3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，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-2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）在第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_____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象限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;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点（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-1.5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，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-1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）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在第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_______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象限；点（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0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，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3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）在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____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轴上；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若点（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a+1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，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-5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）在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y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轴上，则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a=______.  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228600" y="4114800"/>
            <a:ext cx="78105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华文新魏" pitchFamily="2" charset="-122"/>
                <a:ea typeface="华文新魏" pitchFamily="2" charset="-122"/>
              </a:rPr>
              <a:t>4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.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若点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P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在第三象限且到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x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轴的距离为 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2  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，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到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y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轴的距离为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1.5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，则点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P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的坐标是</a:t>
            </a:r>
            <a:r>
              <a:rPr kumimoji="1" lang="en-US" altLang="zh-CN" sz="2800" b="1">
                <a:latin typeface="黑体" pitchFamily="49" charset="-122"/>
                <a:ea typeface="黑体" pitchFamily="49" charset="-122"/>
              </a:rPr>
              <a:t>________</a:t>
            </a:r>
            <a:r>
              <a:rPr kumimoji="1" lang="zh-CN" altLang="en-US" sz="2800" b="1">
                <a:latin typeface="黑体" pitchFamily="49" charset="-122"/>
                <a:ea typeface="黑体" pitchFamily="49" charset="-122"/>
              </a:rPr>
              <a:t>。</a:t>
            </a: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304800" y="3048000"/>
            <a:ext cx="7700963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点 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M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- 8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，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12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）到 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x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轴的距离是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_________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，</a:t>
            </a:r>
          </a:p>
          <a:p>
            <a:pPr>
              <a:spcBef>
                <a:spcPct val="50000"/>
              </a:spcBef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到 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y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轴的距离是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________.</a:t>
            </a:r>
          </a:p>
        </p:txBody>
      </p:sp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228600" y="2209800"/>
            <a:ext cx="95154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>
                <a:latin typeface="宋体" pitchFamily="2" charset="-122"/>
              </a:rPr>
              <a:t>2.</a:t>
            </a:r>
            <a:r>
              <a:rPr kumimoji="1" lang="zh-CN" altLang="en-US" sz="2800" b="1">
                <a:latin typeface="宋体" pitchFamily="2" charset="-122"/>
              </a:rPr>
              <a:t>点</a:t>
            </a:r>
            <a:r>
              <a:rPr kumimoji="1" lang="en-US" altLang="zh-CN" sz="2800" b="1">
                <a:latin typeface="宋体" pitchFamily="2" charset="-122"/>
              </a:rPr>
              <a:t>A</a:t>
            </a:r>
            <a:r>
              <a:rPr kumimoji="1" lang="zh-CN" altLang="en-US" sz="2800" b="1">
                <a:latin typeface="宋体" pitchFamily="2" charset="-122"/>
              </a:rPr>
              <a:t>在</a:t>
            </a:r>
            <a:r>
              <a:rPr kumimoji="1" lang="en-US" altLang="zh-CN" sz="2800" b="1">
                <a:latin typeface="宋体" pitchFamily="2" charset="-122"/>
              </a:rPr>
              <a:t>x</a:t>
            </a:r>
            <a:r>
              <a:rPr kumimoji="1" lang="zh-CN" altLang="en-US" sz="2800" b="1">
                <a:latin typeface="宋体" pitchFamily="2" charset="-122"/>
              </a:rPr>
              <a:t>轴上，距离原点</a:t>
            </a:r>
            <a:r>
              <a:rPr kumimoji="1" lang="en-US" altLang="zh-CN" sz="2800" b="1">
                <a:latin typeface="宋体" pitchFamily="2" charset="-122"/>
              </a:rPr>
              <a:t>4</a:t>
            </a:r>
            <a:r>
              <a:rPr kumimoji="1" lang="zh-CN" altLang="en-US" sz="2800" b="1">
                <a:latin typeface="宋体" pitchFamily="2" charset="-122"/>
              </a:rPr>
              <a:t>个单位长度，则</a:t>
            </a:r>
            <a:r>
              <a:rPr kumimoji="1" lang="en-US" altLang="zh-CN" sz="2800" b="1">
                <a:latin typeface="宋体" pitchFamily="2" charset="-122"/>
              </a:rPr>
              <a:t>A</a:t>
            </a:r>
            <a:r>
              <a:rPr kumimoji="1" lang="zh-CN" altLang="en-US" sz="2800" b="1">
                <a:latin typeface="宋体" pitchFamily="2" charset="-122"/>
              </a:rPr>
              <a:t>点的坐标是</a:t>
            </a:r>
            <a:r>
              <a:rPr kumimoji="1" lang="zh-CN" altLang="en-US" sz="2800" b="1" u="sng">
                <a:latin typeface="宋体" pitchFamily="2" charset="-122"/>
              </a:rPr>
              <a:t>      </a:t>
            </a:r>
            <a:r>
              <a:rPr kumimoji="1" lang="en-US" altLang="zh-CN" sz="2800" b="1" u="sng">
                <a:latin typeface="宋体" pitchFamily="2" charset="-122"/>
              </a:rPr>
              <a:t>_______________</a:t>
            </a:r>
            <a:r>
              <a:rPr kumimoji="1" lang="zh-CN" altLang="en-US" sz="2800" b="1">
                <a:latin typeface="宋体" pitchFamily="2" charset="-122"/>
              </a:rPr>
              <a:t>。</a:t>
            </a:r>
            <a:r>
              <a:rPr kumimoji="1" lang="zh-CN" altLang="en-US" sz="2800">
                <a:latin typeface="Times New Roman" pitchFamily="18" charset="0"/>
              </a:rPr>
              <a:t> </a:t>
            </a:r>
          </a:p>
          <a:p>
            <a:endParaRPr kumimoji="1" lang="en-US" altLang="zh-CN" sz="2800">
              <a:latin typeface="Times New Roman" pitchFamily="18" charset="0"/>
            </a:endParaRPr>
          </a:p>
        </p:txBody>
      </p:sp>
      <p:sp>
        <p:nvSpPr>
          <p:cNvPr id="155655" name="Text Box 7"/>
          <p:cNvSpPr txBox="1">
            <a:spLocks noChangeArrowheads="1"/>
          </p:cNvSpPr>
          <p:nvPr/>
        </p:nvSpPr>
        <p:spPr bwMode="auto">
          <a:xfrm>
            <a:off x="3413125" y="501650"/>
            <a:ext cx="541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FF0066"/>
                </a:solidFill>
                <a:latin typeface="Times New Roman" pitchFamily="18" charset="0"/>
              </a:rPr>
              <a:t>四</a:t>
            </a:r>
          </a:p>
        </p:txBody>
      </p:sp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1203325" y="1058863"/>
            <a:ext cx="5921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solidFill>
                  <a:srgbClr val="FF0066"/>
                </a:solidFill>
                <a:latin typeface="Times New Roman" pitchFamily="18" charset="0"/>
              </a:rPr>
              <a:t>三</a:t>
            </a:r>
          </a:p>
        </p:txBody>
      </p:sp>
      <p:sp>
        <p:nvSpPr>
          <p:cNvPr id="155657" name="Text Box 9"/>
          <p:cNvSpPr txBox="1">
            <a:spLocks noChangeArrowheads="1"/>
          </p:cNvSpPr>
          <p:nvPr/>
        </p:nvSpPr>
        <p:spPr bwMode="auto">
          <a:xfrm>
            <a:off x="5622925" y="108585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200" b="1">
                <a:solidFill>
                  <a:srgbClr val="FF0066"/>
                </a:solidFill>
                <a:latin typeface="Times New Roman" pitchFamily="18" charset="0"/>
              </a:rPr>
              <a:t>y</a:t>
            </a:r>
          </a:p>
        </p:txBody>
      </p:sp>
      <p:sp>
        <p:nvSpPr>
          <p:cNvPr id="155658" name="Text Box 10"/>
          <p:cNvSpPr txBox="1">
            <a:spLocks noChangeArrowheads="1"/>
          </p:cNvSpPr>
          <p:nvPr/>
        </p:nvSpPr>
        <p:spPr bwMode="auto">
          <a:xfrm>
            <a:off x="5394325" y="1695450"/>
            <a:ext cx="52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200" b="1">
                <a:solidFill>
                  <a:srgbClr val="FF0066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155659" name="Text Box 11"/>
          <p:cNvSpPr txBox="1">
            <a:spLocks noChangeArrowheads="1"/>
          </p:cNvSpPr>
          <p:nvPr/>
        </p:nvSpPr>
        <p:spPr bwMode="auto">
          <a:xfrm>
            <a:off x="517525" y="2533650"/>
            <a:ext cx="2282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200" b="1">
                <a:solidFill>
                  <a:srgbClr val="FF0066"/>
                </a:solidFill>
                <a:latin typeface="Times New Roman" pitchFamily="18" charset="0"/>
              </a:rPr>
              <a:t>(4,0)</a:t>
            </a:r>
            <a:r>
              <a:rPr kumimoji="1" lang="zh-CN" altLang="en-US" sz="3200" b="1">
                <a:solidFill>
                  <a:srgbClr val="FF0066"/>
                </a:solidFill>
                <a:latin typeface="Times New Roman" pitchFamily="18" charset="0"/>
              </a:rPr>
              <a:t>或</a:t>
            </a:r>
            <a:r>
              <a:rPr kumimoji="1" lang="en-US" altLang="zh-CN" sz="3200" b="1">
                <a:solidFill>
                  <a:srgbClr val="FF0066"/>
                </a:solidFill>
                <a:latin typeface="Times New Roman" pitchFamily="18" charset="0"/>
              </a:rPr>
              <a:t>(-4,0)</a:t>
            </a:r>
          </a:p>
        </p:txBody>
      </p:sp>
      <p:sp>
        <p:nvSpPr>
          <p:cNvPr id="155660" name="Text Box 12"/>
          <p:cNvSpPr txBox="1">
            <a:spLocks noChangeArrowheads="1"/>
          </p:cNvSpPr>
          <p:nvPr/>
        </p:nvSpPr>
        <p:spPr bwMode="auto">
          <a:xfrm>
            <a:off x="6232525" y="291465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200" b="1">
                <a:solidFill>
                  <a:srgbClr val="FF0066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155661" name="Text Box 13"/>
          <p:cNvSpPr txBox="1">
            <a:spLocks noChangeArrowheads="1"/>
          </p:cNvSpPr>
          <p:nvPr/>
        </p:nvSpPr>
        <p:spPr bwMode="auto">
          <a:xfrm>
            <a:off x="3184525" y="352425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3200" b="1">
                <a:solidFill>
                  <a:srgbClr val="FF0066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155662" name="Text Box 14"/>
          <p:cNvSpPr txBox="1">
            <a:spLocks noChangeArrowheads="1"/>
          </p:cNvSpPr>
          <p:nvPr/>
        </p:nvSpPr>
        <p:spPr bwMode="auto">
          <a:xfrm>
            <a:off x="5562600" y="4495800"/>
            <a:ext cx="2466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200" b="1">
                <a:solidFill>
                  <a:srgbClr val="FF0066"/>
                </a:solidFill>
                <a:latin typeface="Times New Roman" pitchFamily="18" charset="0"/>
              </a:rPr>
              <a:t>（</a:t>
            </a:r>
            <a:r>
              <a:rPr kumimoji="1" lang="en-US" altLang="zh-CN" sz="3200" b="1">
                <a:solidFill>
                  <a:srgbClr val="FF0066"/>
                </a:solidFill>
                <a:latin typeface="Times New Roman" pitchFamily="18" charset="0"/>
              </a:rPr>
              <a:t>-1.5</a:t>
            </a:r>
            <a:r>
              <a:rPr kumimoji="1" lang="zh-CN" altLang="en-US" sz="3200" b="1">
                <a:solidFill>
                  <a:srgbClr val="FF0066"/>
                </a:solidFill>
                <a:latin typeface="Times New Roman" pitchFamily="18" charset="0"/>
              </a:rPr>
              <a:t>，</a:t>
            </a:r>
            <a:r>
              <a:rPr kumimoji="1" lang="en-US" altLang="zh-CN" sz="3200" b="1">
                <a:solidFill>
                  <a:srgbClr val="FF0066"/>
                </a:solidFill>
                <a:latin typeface="Times New Roman" pitchFamily="18" charset="0"/>
              </a:rPr>
              <a:t>-2</a:t>
            </a:r>
            <a:r>
              <a:rPr kumimoji="1" lang="zh-CN" altLang="en-US" sz="3200" b="1">
                <a:solidFill>
                  <a:srgbClr val="FF0066"/>
                </a:solidFill>
                <a:latin typeface="Times New Roman" pitchFamily="18" charset="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05717685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5" grpId="0" autoUpdateAnimBg="0"/>
      <p:bldP spid="155656" grpId="0" autoUpdateAnimBg="0"/>
      <p:bldP spid="155657" grpId="0" autoUpdateAnimBg="0"/>
      <p:bldP spid="155658" grpId="0" autoUpdateAnimBg="0"/>
      <p:bldP spid="155659" grpId="0" autoUpdateAnimBg="0"/>
      <p:bldP spid="155660" grpId="0" autoUpdateAnimBg="0"/>
      <p:bldP spid="155661" grpId="0" autoUpdateAnimBg="0"/>
      <p:bldP spid="15566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2"/>
          <p:cNvSpPr txBox="1">
            <a:spLocks noChangeArrowheads="1"/>
          </p:cNvSpPr>
          <p:nvPr/>
        </p:nvSpPr>
        <p:spPr bwMode="auto">
          <a:xfrm>
            <a:off x="0" y="1219200"/>
            <a:ext cx="8926513" cy="524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3600" b="1">
                <a:solidFill>
                  <a:srgbClr val="1700FF"/>
                </a:solidFill>
                <a:latin typeface="华文行楷" pitchFamily="2" charset="-122"/>
                <a:ea typeface="华文行楷" pitchFamily="2" charset="-122"/>
              </a:rPr>
              <a:t>      </a:t>
            </a:r>
            <a:r>
              <a:rPr kumimoji="1" lang="zh-CN" altLang="en-US" sz="3600" b="1">
                <a:solidFill>
                  <a:srgbClr val="1700FF"/>
                </a:solidFill>
                <a:latin typeface="华文行楷" pitchFamily="2" charset="-122"/>
                <a:ea typeface="华文行楷" pitchFamily="2" charset="-122"/>
              </a:rPr>
              <a:t>本节课我们学习了平面直角坐标系。学习本节我们要掌握以下三方面的知识内容：</a:t>
            </a:r>
          </a:p>
          <a:p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、能够正确画出直角坐标系。</a:t>
            </a:r>
          </a:p>
          <a:p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、能在直角坐标系中，根据坐标找出点，由点求出坐标。</a:t>
            </a:r>
            <a:endParaRPr kumimoji="1" lang="zh-CN" altLang="en-US" sz="2800" b="1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、掌握象限点、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轴及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轴上点的坐标的特征：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     第一象限：（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＋，＋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）第二象限：（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－，＋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）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     第三象限：（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－，－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）第四象限：（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＋，－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）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      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轴上的点的纵坐标为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，表示为（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，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）</a:t>
            </a:r>
          </a:p>
          <a:p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      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轴上的点的横坐标为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，表示为（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，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y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）</a:t>
            </a:r>
          </a:p>
        </p:txBody>
      </p:sp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2667000" y="166688"/>
            <a:ext cx="3232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5400" b="1">
                <a:solidFill>
                  <a:srgbClr val="000000"/>
                </a:solidFill>
                <a:latin typeface="Times New Roman" pitchFamily="18" charset="0"/>
                <a:ea typeface="方正舒体" pitchFamily="2" charset="-122"/>
              </a:rPr>
              <a:t>本节小结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838200" y="3167063"/>
            <a:ext cx="73981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 dirty="0">
                <a:solidFill>
                  <a:srgbClr val="FF0000"/>
                </a:solidFill>
              </a:rPr>
              <a:t>坐标平面内的点和有序实数对是一一对应的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。</a:t>
            </a:r>
            <a:endParaRPr kumimoji="1" lang="en-US" altLang="zh-C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017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www.yousee123.com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pic>
        <p:nvPicPr>
          <p:cNvPr id="156675" name="Picture 3" descr="FR_01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404813"/>
            <a:ext cx="8351838" cy="5937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1692275" y="3141663"/>
            <a:ext cx="5543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>
                <a:latin typeface="Tahoma" pitchFamily="34" charset="0"/>
              </a:rPr>
              <a:t>课本    </a:t>
            </a:r>
            <a:r>
              <a:rPr kumimoji="1" lang="en-US" altLang="zh-CN" sz="3200">
                <a:latin typeface="Tahoma" pitchFamily="34" charset="0"/>
              </a:rPr>
              <a:t>P68   </a:t>
            </a:r>
            <a:r>
              <a:rPr kumimoji="1" lang="zh-CN" altLang="en-US" sz="3200">
                <a:latin typeface="Tahoma" pitchFamily="34" charset="0"/>
              </a:rPr>
              <a:t>练习  第</a:t>
            </a:r>
            <a:r>
              <a:rPr kumimoji="1" lang="en-US" altLang="zh-CN" sz="3200">
                <a:latin typeface="Tahoma" pitchFamily="34" charset="0"/>
              </a:rPr>
              <a:t>1</a:t>
            </a:r>
            <a:r>
              <a:rPr kumimoji="1" lang="zh-CN" altLang="en-US" sz="3200">
                <a:latin typeface="Tahoma" pitchFamily="34" charset="0"/>
              </a:rPr>
              <a:t>、</a:t>
            </a:r>
            <a:r>
              <a:rPr kumimoji="1" lang="en-US" altLang="zh-CN" sz="3200">
                <a:latin typeface="Tahoma" pitchFamily="34" charset="0"/>
              </a:rPr>
              <a:t>2</a:t>
            </a:r>
            <a:r>
              <a:rPr kumimoji="1" lang="zh-CN" altLang="en-US" sz="3200">
                <a:latin typeface="Tahoma" pitchFamily="34" charset="0"/>
              </a:rPr>
              <a:t>题</a:t>
            </a:r>
          </a:p>
          <a:p>
            <a:pPr>
              <a:spcBef>
                <a:spcPct val="50000"/>
              </a:spcBef>
            </a:pPr>
            <a:endParaRPr kumimoji="1" lang="en-US" altLang="zh-CN" sz="3200">
              <a:latin typeface="Tahoma" pitchFamily="34" charset="0"/>
            </a:endParaRP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1403350" y="1989138"/>
            <a:ext cx="23050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FF0000"/>
                </a:solidFill>
                <a:ea typeface="隶书" pitchFamily="49" charset="-122"/>
              </a:rPr>
              <a:t>作业：</a:t>
            </a:r>
          </a:p>
        </p:txBody>
      </p:sp>
    </p:spTree>
    <p:extLst>
      <p:ext uri="{BB962C8B-B14F-4D97-AF65-F5344CB8AC3E}">
        <p14:creationId xmlns:p14="http://schemas.microsoft.com/office/powerpoint/2010/main" val="252265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8" name="Picture 2" descr="23747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699" name="WordArt 3"/>
          <p:cNvSpPr>
            <a:spLocks noChangeArrowheads="1" noChangeShapeType="1" noTextEdit="1"/>
          </p:cNvSpPr>
          <p:nvPr/>
        </p:nvSpPr>
        <p:spPr bwMode="auto">
          <a:xfrm>
            <a:off x="685800" y="1752600"/>
            <a:ext cx="7696200" cy="3581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zh-CN" altLang="en-US" sz="6600" b="1" kern="10">
                <a:ln w="12700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宋体"/>
                <a:ea typeface="宋体"/>
              </a:rPr>
              <a:t>谢谢大家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133600" y="4267200"/>
            <a:ext cx="5943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8800" b="1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再　　见</a:t>
            </a: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2133600" y="4267200"/>
            <a:ext cx="5943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8800" b="1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再　　见</a:t>
            </a: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2133600" y="4267200"/>
            <a:ext cx="5943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8800" b="1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再　　见</a:t>
            </a: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2133600" y="4267200"/>
            <a:ext cx="5943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8800" b="1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再　　见</a:t>
            </a: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133600" y="4267200"/>
            <a:ext cx="5943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8800" b="1">
                <a:solidFill>
                  <a:srgbClr val="0000FF"/>
                </a:solidFill>
                <a:latin typeface="Times New Roman" pitchFamily="18" charset="0"/>
                <a:ea typeface="华文新魏" pitchFamily="2" charset="-122"/>
              </a:rPr>
              <a:t>再　　见</a:t>
            </a: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1066800" y="0"/>
            <a:ext cx="7010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/>
            <a:r>
              <a:rPr lang="en-US" altLang="zh-CN" b="1"/>
              <a:t>6.1.2    </a:t>
            </a:r>
            <a:r>
              <a:rPr lang="zh-CN" altLang="en-US" b="1"/>
              <a:t>平面直角坐标系</a:t>
            </a:r>
            <a:r>
              <a:rPr lang="en-US" altLang="zh-CN" b="1"/>
              <a:t>(</a:t>
            </a:r>
            <a:r>
              <a:rPr lang="zh-CN" altLang="en-US" b="1"/>
              <a:t>一</a:t>
            </a:r>
            <a:r>
              <a:rPr lang="en-US" altLang="zh-CN" b="1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784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  <p:bldP spid="157701" grpId="0" autoUpdateAnimBg="0"/>
      <p:bldP spid="157702" grpId="0" autoUpdateAnimBg="0"/>
      <p:bldP spid="157703" grpId="0" autoUpdateAnimBg="0"/>
      <p:bldP spid="157704" grpId="0" autoUpdateAnimBg="0"/>
      <p:bldP spid="1577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 descr="20031113134522235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00" y="6107113"/>
            <a:ext cx="68580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773113" y="236538"/>
            <a:ext cx="80200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600" b="1">
                <a:solidFill>
                  <a:srgbClr val="000099"/>
                </a:solidFill>
                <a:latin typeface="隶书" pitchFamily="49" charset="-122"/>
                <a:ea typeface="隶书" pitchFamily="49" charset="-122"/>
              </a:rPr>
              <a:t>一：如何确定直线上点的位置？</a:t>
            </a:r>
            <a:endParaRPr kumimoji="1" lang="zh-CN" altLang="en-US" sz="3600">
              <a:solidFill>
                <a:srgbClr val="000099"/>
              </a:solidFill>
              <a:latin typeface="隶书" pitchFamily="49" charset="-122"/>
              <a:ea typeface="隶书" pitchFamily="49" charset="-122"/>
            </a:endParaRPr>
          </a:p>
          <a:p>
            <a:endParaRPr kumimoji="1" lang="en-US" altLang="zh-CN" sz="3600" b="1">
              <a:solidFill>
                <a:srgbClr val="000099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420688" y="942975"/>
            <a:ext cx="83534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1" lang="en-US" altLang="zh-CN" sz="3600" b="1">
                <a:latin typeface="隶书" pitchFamily="49" charset="-122"/>
                <a:ea typeface="隶书" pitchFamily="49" charset="-122"/>
              </a:rPr>
              <a:t> </a:t>
            </a:r>
            <a:r>
              <a:rPr kumimoji="1" lang="zh-CN" altLang="en-US" sz="3600" b="1">
                <a:latin typeface="隶书" pitchFamily="49" charset="-122"/>
                <a:ea typeface="隶书" pitchFamily="49" charset="-122"/>
              </a:rPr>
              <a:t>在直线上规定了原点、正方向、单位长</a:t>
            </a:r>
          </a:p>
          <a:p>
            <a:r>
              <a:rPr kumimoji="1" lang="zh-CN" altLang="en-US" sz="3600" b="1">
                <a:latin typeface="隶书" pitchFamily="49" charset="-122"/>
                <a:ea typeface="隶书" pitchFamily="49" charset="-122"/>
              </a:rPr>
              <a:t>就构成了数轴。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649288" y="3681413"/>
            <a:ext cx="8045450" cy="28781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数轴上的点可以用一个数来表示，这个数叫做这个</a:t>
            </a:r>
            <a:r>
              <a:rPr kumimoji="1" lang="zh-CN" altLang="en-US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点在数轴上的坐标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． 例如</a:t>
            </a:r>
            <a:r>
              <a:rPr kumimoji="1" lang="zh-CN" altLang="en-US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点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A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在数轴上的</a:t>
            </a:r>
            <a:r>
              <a:rPr kumimoji="1" lang="zh-CN" altLang="en-US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坐标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为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-3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，</a:t>
            </a:r>
            <a:r>
              <a:rPr kumimoji="1" lang="zh-CN" altLang="en-US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点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B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在数轴上的</a:t>
            </a:r>
            <a:r>
              <a:rPr kumimoji="1" lang="zh-CN" altLang="en-US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坐标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为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2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。反过来，知道数轴上一个</a:t>
            </a:r>
            <a:r>
              <a:rPr kumimoji="1" lang="zh-CN" altLang="en-US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点的坐标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，这个的点在数轴上的</a:t>
            </a:r>
            <a:r>
              <a:rPr kumimoji="1" lang="zh-CN" altLang="en-US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位置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也就确定了。</a:t>
            </a:r>
          </a:p>
          <a:p>
            <a:pPr>
              <a:spcBef>
                <a:spcPct val="50000"/>
              </a:spcBef>
            </a:pPr>
            <a:endParaRPr kumimoji="1" lang="en-US" altLang="zh-CN" sz="2800" b="1">
              <a:latin typeface="隶书" pitchFamily="49" charset="-122"/>
              <a:ea typeface="隶书" pitchFamily="49" charset="-122"/>
            </a:endParaRPr>
          </a:p>
        </p:txBody>
      </p:sp>
      <p:grpSp>
        <p:nvGrpSpPr>
          <p:cNvPr id="114694" name="Group 6"/>
          <p:cNvGrpSpPr>
            <a:grpSpLocks/>
          </p:cNvGrpSpPr>
          <p:nvPr/>
        </p:nvGrpSpPr>
        <p:grpSpPr bwMode="auto">
          <a:xfrm>
            <a:off x="2593975" y="1614488"/>
            <a:ext cx="4648200" cy="1828800"/>
            <a:chOff x="1575" y="1240"/>
            <a:chExt cx="2928" cy="1152"/>
          </a:xfrm>
        </p:grpSpPr>
        <p:grpSp>
          <p:nvGrpSpPr>
            <p:cNvPr id="114695" name="Group 7"/>
            <p:cNvGrpSpPr>
              <a:grpSpLocks/>
            </p:cNvGrpSpPr>
            <p:nvPr/>
          </p:nvGrpSpPr>
          <p:grpSpPr bwMode="auto">
            <a:xfrm>
              <a:off x="1575" y="1240"/>
              <a:ext cx="2928" cy="1152"/>
              <a:chOff x="1200" y="2592"/>
              <a:chExt cx="2928" cy="1152"/>
            </a:xfrm>
          </p:grpSpPr>
          <p:sp>
            <p:nvSpPr>
              <p:cNvPr id="114696" name="Line 8"/>
              <p:cNvSpPr>
                <a:spLocks noChangeShapeType="1"/>
              </p:cNvSpPr>
              <p:nvPr/>
            </p:nvSpPr>
            <p:spPr bwMode="auto">
              <a:xfrm>
                <a:off x="1200" y="3456"/>
                <a:ext cx="29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4697" name="Text Box 9"/>
              <p:cNvSpPr txBox="1">
                <a:spLocks noChangeArrowheads="1"/>
              </p:cNvSpPr>
              <p:nvPr/>
            </p:nvSpPr>
            <p:spPr bwMode="auto">
              <a:xfrm>
                <a:off x="2352" y="3168"/>
                <a:ext cx="250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kumimoji="1" lang="en-US" altLang="zh-CN" sz="4800" b="1">
                    <a:solidFill>
                      <a:srgbClr val="FF0000"/>
                    </a:solidFill>
                    <a:latin typeface="Times New Roman" pitchFamily="18" charset="0"/>
                  </a:rPr>
                  <a:t>·</a:t>
                </a:r>
              </a:p>
            </p:txBody>
          </p:sp>
          <p:grpSp>
            <p:nvGrpSpPr>
              <p:cNvPr id="114698" name="Group 10"/>
              <p:cNvGrpSpPr>
                <a:grpSpLocks/>
              </p:cNvGrpSpPr>
              <p:nvPr/>
            </p:nvGrpSpPr>
            <p:grpSpPr bwMode="auto">
              <a:xfrm>
                <a:off x="2736" y="3360"/>
                <a:ext cx="288" cy="96"/>
                <a:chOff x="1584" y="2832"/>
                <a:chExt cx="288" cy="96"/>
              </a:xfrm>
            </p:grpSpPr>
            <p:sp>
              <p:nvSpPr>
                <p:cNvPr id="114699" name="Line 11"/>
                <p:cNvSpPr>
                  <a:spLocks noChangeShapeType="1"/>
                </p:cNvSpPr>
                <p:nvPr/>
              </p:nvSpPr>
              <p:spPr bwMode="auto">
                <a:xfrm>
                  <a:off x="1584" y="2928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00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584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01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872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02" name="Group 14"/>
              <p:cNvGrpSpPr>
                <a:grpSpLocks/>
              </p:cNvGrpSpPr>
              <p:nvPr/>
            </p:nvGrpSpPr>
            <p:grpSpPr bwMode="auto">
              <a:xfrm>
                <a:off x="2448" y="3408"/>
                <a:ext cx="288" cy="48"/>
                <a:chOff x="1584" y="2832"/>
                <a:chExt cx="288" cy="96"/>
              </a:xfrm>
            </p:grpSpPr>
            <p:sp>
              <p:nvSpPr>
                <p:cNvPr id="114703" name="Line 15"/>
                <p:cNvSpPr>
                  <a:spLocks noChangeShapeType="1"/>
                </p:cNvSpPr>
                <p:nvPr/>
              </p:nvSpPr>
              <p:spPr bwMode="auto">
                <a:xfrm>
                  <a:off x="1584" y="2928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04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584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05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872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06" name="Group 18"/>
              <p:cNvGrpSpPr>
                <a:grpSpLocks/>
              </p:cNvGrpSpPr>
              <p:nvPr/>
            </p:nvGrpSpPr>
            <p:grpSpPr bwMode="auto">
              <a:xfrm>
                <a:off x="1872" y="3360"/>
                <a:ext cx="288" cy="96"/>
                <a:chOff x="1584" y="2832"/>
                <a:chExt cx="288" cy="96"/>
              </a:xfrm>
            </p:grpSpPr>
            <p:sp>
              <p:nvSpPr>
                <p:cNvPr id="114707" name="Line 19"/>
                <p:cNvSpPr>
                  <a:spLocks noChangeShapeType="1"/>
                </p:cNvSpPr>
                <p:nvPr/>
              </p:nvSpPr>
              <p:spPr bwMode="auto">
                <a:xfrm>
                  <a:off x="1584" y="2928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08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584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0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1872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10" name="Group 22"/>
              <p:cNvGrpSpPr>
                <a:grpSpLocks/>
              </p:cNvGrpSpPr>
              <p:nvPr/>
            </p:nvGrpSpPr>
            <p:grpSpPr bwMode="auto">
              <a:xfrm>
                <a:off x="2160" y="3360"/>
                <a:ext cx="288" cy="96"/>
                <a:chOff x="1584" y="2832"/>
                <a:chExt cx="288" cy="96"/>
              </a:xfrm>
            </p:grpSpPr>
            <p:sp>
              <p:nvSpPr>
                <p:cNvPr id="114711" name="Line 23"/>
                <p:cNvSpPr>
                  <a:spLocks noChangeShapeType="1"/>
                </p:cNvSpPr>
                <p:nvPr/>
              </p:nvSpPr>
              <p:spPr bwMode="auto">
                <a:xfrm>
                  <a:off x="1584" y="2928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12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1584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13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872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14" name="Group 26"/>
              <p:cNvGrpSpPr>
                <a:grpSpLocks/>
              </p:cNvGrpSpPr>
              <p:nvPr/>
            </p:nvGrpSpPr>
            <p:grpSpPr bwMode="auto">
              <a:xfrm>
                <a:off x="3312" y="3360"/>
                <a:ext cx="288" cy="96"/>
                <a:chOff x="1584" y="2832"/>
                <a:chExt cx="288" cy="96"/>
              </a:xfrm>
            </p:grpSpPr>
            <p:sp>
              <p:nvSpPr>
                <p:cNvPr id="114715" name="Line 27"/>
                <p:cNvSpPr>
                  <a:spLocks noChangeShapeType="1"/>
                </p:cNvSpPr>
                <p:nvPr/>
              </p:nvSpPr>
              <p:spPr bwMode="auto">
                <a:xfrm>
                  <a:off x="1584" y="2928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16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1584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17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1872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18" name="Group 30"/>
              <p:cNvGrpSpPr>
                <a:grpSpLocks/>
              </p:cNvGrpSpPr>
              <p:nvPr/>
            </p:nvGrpSpPr>
            <p:grpSpPr bwMode="auto">
              <a:xfrm>
                <a:off x="3024" y="3360"/>
                <a:ext cx="288" cy="96"/>
                <a:chOff x="1584" y="2832"/>
                <a:chExt cx="288" cy="96"/>
              </a:xfrm>
            </p:grpSpPr>
            <p:sp>
              <p:nvSpPr>
                <p:cNvPr id="114719" name="Line 31"/>
                <p:cNvSpPr>
                  <a:spLocks noChangeShapeType="1"/>
                </p:cNvSpPr>
                <p:nvPr/>
              </p:nvSpPr>
              <p:spPr bwMode="auto">
                <a:xfrm>
                  <a:off x="1584" y="2928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20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1584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21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872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22" name="Group 34"/>
              <p:cNvGrpSpPr>
                <a:grpSpLocks/>
              </p:cNvGrpSpPr>
              <p:nvPr/>
            </p:nvGrpSpPr>
            <p:grpSpPr bwMode="auto">
              <a:xfrm>
                <a:off x="1584" y="3360"/>
                <a:ext cx="288" cy="96"/>
                <a:chOff x="1584" y="2832"/>
                <a:chExt cx="288" cy="96"/>
              </a:xfrm>
            </p:grpSpPr>
            <p:sp>
              <p:nvSpPr>
                <p:cNvPr id="114723" name="Line 35"/>
                <p:cNvSpPr>
                  <a:spLocks noChangeShapeType="1"/>
                </p:cNvSpPr>
                <p:nvPr/>
              </p:nvSpPr>
              <p:spPr bwMode="auto">
                <a:xfrm>
                  <a:off x="1584" y="2928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24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1584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25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1872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26" name="Group 38"/>
              <p:cNvGrpSpPr>
                <a:grpSpLocks/>
              </p:cNvGrpSpPr>
              <p:nvPr/>
            </p:nvGrpSpPr>
            <p:grpSpPr bwMode="auto">
              <a:xfrm>
                <a:off x="3264" y="2880"/>
                <a:ext cx="288" cy="96"/>
                <a:chOff x="1584" y="2832"/>
                <a:chExt cx="288" cy="96"/>
              </a:xfrm>
            </p:grpSpPr>
            <p:sp>
              <p:nvSpPr>
                <p:cNvPr id="114727" name="Line 39"/>
                <p:cNvSpPr>
                  <a:spLocks noChangeShapeType="1"/>
                </p:cNvSpPr>
                <p:nvPr/>
              </p:nvSpPr>
              <p:spPr bwMode="auto">
                <a:xfrm>
                  <a:off x="1584" y="2928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28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1584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29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872" y="283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14730" name="Text Box 42"/>
              <p:cNvSpPr txBox="1">
                <a:spLocks noChangeArrowheads="1"/>
              </p:cNvSpPr>
              <p:nvPr/>
            </p:nvSpPr>
            <p:spPr bwMode="auto">
              <a:xfrm>
                <a:off x="3072" y="2592"/>
                <a:ext cx="6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zh-CN" altLang="en-US" b="1">
                    <a:latin typeface="Times New Roman" pitchFamily="18" charset="0"/>
                  </a:rPr>
                  <a:t>单位长度</a:t>
                </a:r>
              </a:p>
            </p:txBody>
          </p:sp>
          <p:sp>
            <p:nvSpPr>
              <p:cNvPr id="114731" name="Text Box 43"/>
              <p:cNvSpPr txBox="1">
                <a:spLocks noChangeArrowheads="1"/>
              </p:cNvSpPr>
              <p:nvPr/>
            </p:nvSpPr>
            <p:spPr bwMode="auto">
              <a:xfrm>
                <a:off x="2352" y="345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114732" name="Text Box 44"/>
              <p:cNvSpPr txBox="1">
                <a:spLocks noChangeArrowheads="1"/>
              </p:cNvSpPr>
              <p:nvPr/>
            </p:nvSpPr>
            <p:spPr bwMode="auto">
              <a:xfrm>
                <a:off x="2640" y="345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14733" name="Text Box 45"/>
              <p:cNvSpPr txBox="1">
                <a:spLocks noChangeArrowheads="1"/>
              </p:cNvSpPr>
              <p:nvPr/>
            </p:nvSpPr>
            <p:spPr bwMode="auto">
              <a:xfrm>
                <a:off x="2928" y="345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14734" name="Text Box 46"/>
              <p:cNvSpPr txBox="1">
                <a:spLocks noChangeArrowheads="1"/>
              </p:cNvSpPr>
              <p:nvPr/>
            </p:nvSpPr>
            <p:spPr bwMode="auto">
              <a:xfrm>
                <a:off x="3216" y="345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14735" name="Text Box 47"/>
              <p:cNvSpPr txBox="1">
                <a:spLocks noChangeArrowheads="1"/>
              </p:cNvSpPr>
              <p:nvPr/>
            </p:nvSpPr>
            <p:spPr bwMode="auto">
              <a:xfrm>
                <a:off x="3504" y="345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14736" name="Text Box 48"/>
              <p:cNvSpPr txBox="1">
                <a:spLocks noChangeArrowheads="1"/>
              </p:cNvSpPr>
              <p:nvPr/>
            </p:nvSpPr>
            <p:spPr bwMode="auto">
              <a:xfrm>
                <a:off x="1440" y="3456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-3</a:t>
                </a:r>
              </a:p>
            </p:txBody>
          </p:sp>
          <p:sp>
            <p:nvSpPr>
              <p:cNvPr id="114737" name="Text Box 49"/>
              <p:cNvSpPr txBox="1">
                <a:spLocks noChangeArrowheads="1"/>
              </p:cNvSpPr>
              <p:nvPr/>
            </p:nvSpPr>
            <p:spPr bwMode="auto">
              <a:xfrm>
                <a:off x="1728" y="3456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-2</a:t>
                </a:r>
              </a:p>
            </p:txBody>
          </p:sp>
          <p:sp>
            <p:nvSpPr>
              <p:cNvPr id="114738" name="Text Box 50"/>
              <p:cNvSpPr txBox="1">
                <a:spLocks noChangeArrowheads="1"/>
              </p:cNvSpPr>
              <p:nvPr/>
            </p:nvSpPr>
            <p:spPr bwMode="auto">
              <a:xfrm>
                <a:off x="2016" y="3456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-1</a:t>
                </a:r>
              </a:p>
            </p:txBody>
          </p:sp>
          <p:sp>
            <p:nvSpPr>
              <p:cNvPr id="114739" name="Text Box 51"/>
              <p:cNvSpPr txBox="1">
                <a:spLocks noChangeArrowheads="1"/>
              </p:cNvSpPr>
              <p:nvPr/>
            </p:nvSpPr>
            <p:spPr bwMode="auto">
              <a:xfrm>
                <a:off x="2256" y="3072"/>
                <a:ext cx="40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zh-CN" altLang="en-US" b="1">
                    <a:latin typeface="Times New Roman" pitchFamily="18" charset="0"/>
                  </a:rPr>
                  <a:t>原点</a:t>
                </a:r>
              </a:p>
            </p:txBody>
          </p:sp>
        </p:grpSp>
        <p:sp>
          <p:nvSpPr>
            <p:cNvPr id="114740" name="Text Box 52"/>
            <p:cNvSpPr txBox="1">
              <a:spLocks noChangeArrowheads="1"/>
            </p:cNvSpPr>
            <p:nvPr/>
          </p:nvSpPr>
          <p:spPr bwMode="auto">
            <a:xfrm>
              <a:off x="1858" y="1898"/>
              <a:ext cx="20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3200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•</a:t>
              </a:r>
              <a:endParaRPr kumimoji="1" lang="en-US" altLang="zh-CN" sz="3200" b="1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114741" name="Text Box 53"/>
            <p:cNvSpPr txBox="1">
              <a:spLocks noChangeArrowheads="1"/>
            </p:cNvSpPr>
            <p:nvPr/>
          </p:nvSpPr>
          <p:spPr bwMode="auto">
            <a:xfrm>
              <a:off x="3303" y="1888"/>
              <a:ext cx="20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3200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•</a:t>
              </a:r>
              <a:endParaRPr kumimoji="1" lang="en-US" altLang="zh-CN" sz="3200" b="1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114742" name="Text Box 54"/>
            <p:cNvSpPr txBox="1">
              <a:spLocks noChangeArrowheads="1"/>
            </p:cNvSpPr>
            <p:nvPr/>
          </p:nvSpPr>
          <p:spPr bwMode="auto">
            <a:xfrm>
              <a:off x="1788" y="1640"/>
              <a:ext cx="3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3200" b="1">
                  <a:solidFill>
                    <a:srgbClr val="FF00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14743" name="Text Box 55"/>
            <p:cNvSpPr txBox="1">
              <a:spLocks noChangeArrowheads="1"/>
            </p:cNvSpPr>
            <p:nvPr/>
          </p:nvSpPr>
          <p:spPr bwMode="auto">
            <a:xfrm>
              <a:off x="3304" y="1675"/>
              <a:ext cx="28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3200" b="1">
                  <a:solidFill>
                    <a:srgbClr val="FF0000"/>
                  </a:solidFill>
                  <a:latin typeface="Times New Roman" pitchFamily="18" charset="0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700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46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autoUpdateAnimBg="0"/>
      <p:bldP spid="114692" grpId="0" autoUpdateAnimBg="0"/>
      <p:bldP spid="114693" grpId="0" build="p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2362200" y="198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39624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6324600" y="2743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5641" name="Text Box 41"/>
          <p:cNvSpPr txBox="1">
            <a:spLocks noChangeArrowheads="1"/>
          </p:cNvSpPr>
          <p:nvPr/>
        </p:nvSpPr>
        <p:spPr bwMode="auto">
          <a:xfrm>
            <a:off x="6080125" y="2376488"/>
            <a:ext cx="644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/>
              <a:t>小红</a:t>
            </a:r>
          </a:p>
        </p:txBody>
      </p:sp>
      <p:sp>
        <p:nvSpPr>
          <p:cNvPr id="25642" name="Text Box 42"/>
          <p:cNvSpPr txBox="1">
            <a:spLocks noChangeArrowheads="1"/>
          </p:cNvSpPr>
          <p:nvPr/>
        </p:nvSpPr>
        <p:spPr bwMode="auto">
          <a:xfrm>
            <a:off x="3733800" y="3886200"/>
            <a:ext cx="64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/>
              <a:t>小明</a:t>
            </a:r>
          </a:p>
        </p:txBody>
      </p:sp>
      <p:sp>
        <p:nvSpPr>
          <p:cNvPr id="25643" name="Text Box 43"/>
          <p:cNvSpPr txBox="1">
            <a:spLocks noChangeArrowheads="1"/>
          </p:cNvSpPr>
          <p:nvPr/>
        </p:nvSpPr>
        <p:spPr bwMode="auto">
          <a:xfrm>
            <a:off x="2057400" y="1447800"/>
            <a:ext cx="64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/>
              <a:t>小强</a:t>
            </a:r>
          </a:p>
        </p:txBody>
      </p:sp>
      <p:pic>
        <p:nvPicPr>
          <p:cNvPr id="25644" name="Picture 44" descr="pic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9713"/>
            <a:ext cx="4267200" cy="1055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45" name="Text Box 45"/>
          <p:cNvSpPr txBox="1">
            <a:spLocks noChangeArrowheads="1"/>
          </p:cNvSpPr>
          <p:nvPr/>
        </p:nvSpPr>
        <p:spPr bwMode="auto">
          <a:xfrm>
            <a:off x="2181225" y="228600"/>
            <a:ext cx="6505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</a:rPr>
              <a:t>如何确定平面上点的位置？</a:t>
            </a:r>
            <a:endParaRPr kumimoji="1" lang="zh-CN" altLang="en-US" sz="3600" b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27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74" name="Picture 1050" descr="pic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4267200" cy="105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75" name="Text Box 1051"/>
          <p:cNvSpPr txBox="1">
            <a:spLocks noChangeArrowheads="1"/>
          </p:cNvSpPr>
          <p:nvPr/>
        </p:nvSpPr>
        <p:spPr bwMode="auto">
          <a:xfrm>
            <a:off x="2133600" y="228600"/>
            <a:ext cx="6200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600" b="1">
                <a:latin typeface="Times New Roman" pitchFamily="18" charset="0"/>
              </a:rPr>
              <a:t>如何确定平面上点的位置？</a:t>
            </a:r>
          </a:p>
        </p:txBody>
      </p:sp>
      <p:grpSp>
        <p:nvGrpSpPr>
          <p:cNvPr id="27694" name="Group 1070"/>
          <p:cNvGrpSpPr>
            <a:grpSpLocks/>
          </p:cNvGrpSpPr>
          <p:nvPr/>
        </p:nvGrpSpPr>
        <p:grpSpPr bwMode="auto">
          <a:xfrm>
            <a:off x="609600" y="4267200"/>
            <a:ext cx="7086600" cy="533400"/>
            <a:chOff x="384" y="2688"/>
            <a:chExt cx="4464" cy="336"/>
          </a:xfrm>
        </p:grpSpPr>
        <p:sp>
          <p:nvSpPr>
            <p:cNvPr id="27695" name="Line 1071"/>
            <p:cNvSpPr>
              <a:spLocks noChangeShapeType="1"/>
            </p:cNvSpPr>
            <p:nvPr/>
          </p:nvSpPr>
          <p:spPr bwMode="auto">
            <a:xfrm>
              <a:off x="384" y="2784"/>
              <a:ext cx="4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7696" name="Group 1072"/>
            <p:cNvGrpSpPr>
              <a:grpSpLocks/>
            </p:cNvGrpSpPr>
            <p:nvPr/>
          </p:nvGrpSpPr>
          <p:grpSpPr bwMode="auto">
            <a:xfrm>
              <a:off x="528" y="2784"/>
              <a:ext cx="4128" cy="240"/>
              <a:chOff x="480" y="3888"/>
              <a:chExt cx="4128" cy="240"/>
            </a:xfrm>
          </p:grpSpPr>
          <p:sp>
            <p:nvSpPr>
              <p:cNvPr id="27697" name="Text Box 1073"/>
              <p:cNvSpPr txBox="1">
                <a:spLocks noChangeArrowheads="1"/>
              </p:cNvSpPr>
              <p:nvPr/>
            </p:nvSpPr>
            <p:spPr bwMode="auto">
              <a:xfrm>
                <a:off x="2390" y="38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0</a:t>
                </a:r>
              </a:p>
            </p:txBody>
          </p:sp>
          <p:sp>
            <p:nvSpPr>
              <p:cNvPr id="27698" name="Text Box 1074"/>
              <p:cNvSpPr txBox="1">
                <a:spLocks noChangeArrowheads="1"/>
              </p:cNvSpPr>
              <p:nvPr/>
            </p:nvSpPr>
            <p:spPr bwMode="auto">
              <a:xfrm>
                <a:off x="960" y="3888"/>
                <a:ext cx="2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-3</a:t>
                </a:r>
              </a:p>
            </p:txBody>
          </p:sp>
          <p:sp>
            <p:nvSpPr>
              <p:cNvPr id="27699" name="Text Box 1075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-2</a:t>
                </a:r>
              </a:p>
            </p:txBody>
          </p:sp>
          <p:sp>
            <p:nvSpPr>
              <p:cNvPr id="27700" name="Text Box 1076"/>
              <p:cNvSpPr txBox="1">
                <a:spLocks noChangeArrowheads="1"/>
              </p:cNvSpPr>
              <p:nvPr/>
            </p:nvSpPr>
            <p:spPr bwMode="auto">
              <a:xfrm>
                <a:off x="1920" y="3888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CN"/>
                  <a:t>-1</a:t>
                </a:r>
              </a:p>
            </p:txBody>
          </p:sp>
          <p:sp>
            <p:nvSpPr>
              <p:cNvPr id="27701" name="Text Box 1077"/>
              <p:cNvSpPr txBox="1">
                <a:spLocks noChangeArrowheads="1"/>
              </p:cNvSpPr>
              <p:nvPr/>
            </p:nvSpPr>
            <p:spPr bwMode="auto">
              <a:xfrm>
                <a:off x="480" y="3888"/>
                <a:ext cx="2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-4</a:t>
                </a:r>
              </a:p>
            </p:txBody>
          </p:sp>
          <p:sp>
            <p:nvSpPr>
              <p:cNvPr id="27702" name="Text Box 1078"/>
              <p:cNvSpPr txBox="1">
                <a:spLocks noChangeArrowheads="1"/>
              </p:cNvSpPr>
              <p:nvPr/>
            </p:nvSpPr>
            <p:spPr bwMode="auto">
              <a:xfrm>
                <a:off x="2880" y="3888"/>
                <a:ext cx="2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CN"/>
                  <a:t>1</a:t>
                </a:r>
              </a:p>
            </p:txBody>
          </p:sp>
          <p:sp>
            <p:nvSpPr>
              <p:cNvPr id="27703" name="Text Box 1079"/>
              <p:cNvSpPr txBox="1">
                <a:spLocks noChangeArrowheads="1"/>
              </p:cNvSpPr>
              <p:nvPr/>
            </p:nvSpPr>
            <p:spPr bwMode="auto">
              <a:xfrm>
                <a:off x="3456" y="388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2</a:t>
                </a:r>
              </a:p>
            </p:txBody>
          </p:sp>
          <p:sp>
            <p:nvSpPr>
              <p:cNvPr id="27704" name="Text Box 1080"/>
              <p:cNvSpPr txBox="1">
                <a:spLocks noChangeArrowheads="1"/>
              </p:cNvSpPr>
              <p:nvPr/>
            </p:nvSpPr>
            <p:spPr bwMode="auto">
              <a:xfrm>
                <a:off x="4412" y="388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4</a:t>
                </a:r>
              </a:p>
            </p:txBody>
          </p:sp>
          <p:sp>
            <p:nvSpPr>
              <p:cNvPr id="27705" name="Text Box 1081"/>
              <p:cNvSpPr txBox="1">
                <a:spLocks noChangeArrowheads="1"/>
              </p:cNvSpPr>
              <p:nvPr/>
            </p:nvSpPr>
            <p:spPr bwMode="auto">
              <a:xfrm>
                <a:off x="3936" y="388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3</a:t>
                </a:r>
              </a:p>
            </p:txBody>
          </p:sp>
        </p:grpSp>
        <p:sp>
          <p:nvSpPr>
            <p:cNvPr id="27706" name="Line 1082"/>
            <p:cNvSpPr>
              <a:spLocks noChangeShapeType="1"/>
            </p:cNvSpPr>
            <p:nvPr/>
          </p:nvSpPr>
          <p:spPr bwMode="auto">
            <a:xfrm>
              <a:off x="576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07" name="Line 1083"/>
            <p:cNvSpPr>
              <a:spLocks noChangeShapeType="1"/>
            </p:cNvSpPr>
            <p:nvPr/>
          </p:nvSpPr>
          <p:spPr bwMode="auto">
            <a:xfrm>
              <a:off x="1068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08" name="Line 1084"/>
            <p:cNvSpPr>
              <a:spLocks noChangeShapeType="1"/>
            </p:cNvSpPr>
            <p:nvPr/>
          </p:nvSpPr>
          <p:spPr bwMode="auto">
            <a:xfrm>
              <a:off x="1560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09" name="Line 1085"/>
            <p:cNvSpPr>
              <a:spLocks noChangeShapeType="1"/>
            </p:cNvSpPr>
            <p:nvPr/>
          </p:nvSpPr>
          <p:spPr bwMode="auto">
            <a:xfrm>
              <a:off x="2052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10" name="Line 1086"/>
            <p:cNvSpPr>
              <a:spLocks noChangeShapeType="1"/>
            </p:cNvSpPr>
            <p:nvPr/>
          </p:nvSpPr>
          <p:spPr bwMode="auto">
            <a:xfrm>
              <a:off x="2544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11" name="Line 1087"/>
            <p:cNvSpPr>
              <a:spLocks noChangeShapeType="1"/>
            </p:cNvSpPr>
            <p:nvPr/>
          </p:nvSpPr>
          <p:spPr bwMode="auto">
            <a:xfrm>
              <a:off x="3036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12" name="Line 1088"/>
            <p:cNvSpPr>
              <a:spLocks noChangeShapeType="1"/>
            </p:cNvSpPr>
            <p:nvPr/>
          </p:nvSpPr>
          <p:spPr bwMode="auto">
            <a:xfrm>
              <a:off x="3528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13" name="Line 1089"/>
            <p:cNvSpPr>
              <a:spLocks noChangeShapeType="1"/>
            </p:cNvSpPr>
            <p:nvPr/>
          </p:nvSpPr>
          <p:spPr bwMode="auto">
            <a:xfrm>
              <a:off x="4020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14" name="Line 1090"/>
            <p:cNvSpPr>
              <a:spLocks noChangeShapeType="1"/>
            </p:cNvSpPr>
            <p:nvPr/>
          </p:nvSpPr>
          <p:spPr bwMode="auto">
            <a:xfrm>
              <a:off x="4512" y="2688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7732" name="Group 1108"/>
          <p:cNvGrpSpPr>
            <a:grpSpLocks/>
          </p:cNvGrpSpPr>
          <p:nvPr/>
        </p:nvGrpSpPr>
        <p:grpSpPr bwMode="auto">
          <a:xfrm>
            <a:off x="592138" y="1001713"/>
            <a:ext cx="7721600" cy="5116512"/>
            <a:chOff x="373" y="631"/>
            <a:chExt cx="4864" cy="3223"/>
          </a:xfrm>
        </p:grpSpPr>
        <p:grpSp>
          <p:nvGrpSpPr>
            <p:cNvPr id="27651" name="Group 1027"/>
            <p:cNvGrpSpPr>
              <a:grpSpLocks/>
            </p:cNvGrpSpPr>
            <p:nvPr/>
          </p:nvGrpSpPr>
          <p:grpSpPr bwMode="auto">
            <a:xfrm>
              <a:off x="373" y="631"/>
              <a:ext cx="4864" cy="3223"/>
              <a:chOff x="373" y="631"/>
              <a:chExt cx="4864" cy="3223"/>
            </a:xfrm>
          </p:grpSpPr>
          <p:sp>
            <p:nvSpPr>
              <p:cNvPr id="27652" name="Line 1028"/>
              <p:cNvSpPr>
                <a:spLocks noChangeShapeType="1"/>
              </p:cNvSpPr>
              <p:nvPr/>
            </p:nvSpPr>
            <p:spPr bwMode="auto">
              <a:xfrm>
                <a:off x="575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53" name="Line 1029"/>
              <p:cNvSpPr>
                <a:spLocks noChangeShapeType="1"/>
              </p:cNvSpPr>
              <p:nvPr/>
            </p:nvSpPr>
            <p:spPr bwMode="auto">
              <a:xfrm>
                <a:off x="1065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54" name="Line 1030"/>
              <p:cNvSpPr>
                <a:spLocks noChangeShapeType="1"/>
              </p:cNvSpPr>
              <p:nvPr/>
            </p:nvSpPr>
            <p:spPr bwMode="auto">
              <a:xfrm>
                <a:off x="1561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55" name="Line 1031"/>
              <p:cNvSpPr>
                <a:spLocks noChangeShapeType="1"/>
              </p:cNvSpPr>
              <p:nvPr/>
            </p:nvSpPr>
            <p:spPr bwMode="auto">
              <a:xfrm>
                <a:off x="2057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56" name="Line 1032"/>
              <p:cNvSpPr>
                <a:spLocks noChangeShapeType="1"/>
              </p:cNvSpPr>
              <p:nvPr/>
            </p:nvSpPr>
            <p:spPr bwMode="auto">
              <a:xfrm>
                <a:off x="2547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57" name="Line 1033"/>
              <p:cNvSpPr>
                <a:spLocks noChangeShapeType="1"/>
              </p:cNvSpPr>
              <p:nvPr/>
            </p:nvSpPr>
            <p:spPr bwMode="auto">
              <a:xfrm>
                <a:off x="3043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58" name="Line 1034"/>
              <p:cNvSpPr>
                <a:spLocks noChangeShapeType="1"/>
              </p:cNvSpPr>
              <p:nvPr/>
            </p:nvSpPr>
            <p:spPr bwMode="auto">
              <a:xfrm>
                <a:off x="3533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59" name="Line 1035"/>
              <p:cNvSpPr>
                <a:spLocks noChangeShapeType="1"/>
              </p:cNvSpPr>
              <p:nvPr/>
            </p:nvSpPr>
            <p:spPr bwMode="auto">
              <a:xfrm>
                <a:off x="4029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0" name="Line 1036"/>
              <p:cNvSpPr>
                <a:spLocks noChangeShapeType="1"/>
              </p:cNvSpPr>
              <p:nvPr/>
            </p:nvSpPr>
            <p:spPr bwMode="auto">
              <a:xfrm>
                <a:off x="4526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1" name="Line 1037"/>
              <p:cNvSpPr>
                <a:spLocks noChangeShapeType="1"/>
              </p:cNvSpPr>
              <p:nvPr/>
            </p:nvSpPr>
            <p:spPr bwMode="auto">
              <a:xfrm>
                <a:off x="5015" y="631"/>
                <a:ext cx="1" cy="3223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2" name="Line 1038"/>
              <p:cNvSpPr>
                <a:spLocks noChangeShapeType="1"/>
              </p:cNvSpPr>
              <p:nvPr/>
            </p:nvSpPr>
            <p:spPr bwMode="auto">
              <a:xfrm>
                <a:off x="373" y="807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3" name="Line 1039"/>
              <p:cNvSpPr>
                <a:spLocks noChangeShapeType="1"/>
              </p:cNvSpPr>
              <p:nvPr/>
            </p:nvSpPr>
            <p:spPr bwMode="auto">
              <a:xfrm>
                <a:off x="373" y="1296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4" name="Line 1040"/>
              <p:cNvSpPr>
                <a:spLocks noChangeShapeType="1"/>
              </p:cNvSpPr>
              <p:nvPr/>
            </p:nvSpPr>
            <p:spPr bwMode="auto">
              <a:xfrm>
                <a:off x="373" y="1792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5" name="Line 1041"/>
              <p:cNvSpPr>
                <a:spLocks noChangeShapeType="1"/>
              </p:cNvSpPr>
              <p:nvPr/>
            </p:nvSpPr>
            <p:spPr bwMode="auto">
              <a:xfrm>
                <a:off x="373" y="2282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6" name="Line 1042"/>
              <p:cNvSpPr>
                <a:spLocks noChangeShapeType="1"/>
              </p:cNvSpPr>
              <p:nvPr/>
            </p:nvSpPr>
            <p:spPr bwMode="auto">
              <a:xfrm>
                <a:off x="373" y="2778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7" name="Line 1043"/>
              <p:cNvSpPr>
                <a:spLocks noChangeShapeType="1"/>
              </p:cNvSpPr>
              <p:nvPr/>
            </p:nvSpPr>
            <p:spPr bwMode="auto">
              <a:xfrm>
                <a:off x="373" y="3274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68" name="Line 1044"/>
              <p:cNvSpPr>
                <a:spLocks noChangeShapeType="1"/>
              </p:cNvSpPr>
              <p:nvPr/>
            </p:nvSpPr>
            <p:spPr bwMode="auto">
              <a:xfrm>
                <a:off x="373" y="3763"/>
                <a:ext cx="4864" cy="1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7669" name="Oval 1045"/>
            <p:cNvSpPr>
              <a:spLocks noChangeArrowheads="1"/>
            </p:cNvSpPr>
            <p:nvPr/>
          </p:nvSpPr>
          <p:spPr bwMode="auto">
            <a:xfrm>
              <a:off x="1488" y="124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27671" name="Oval 1047"/>
            <p:cNvSpPr>
              <a:spLocks noChangeArrowheads="1"/>
            </p:cNvSpPr>
            <p:nvPr/>
          </p:nvSpPr>
          <p:spPr bwMode="auto">
            <a:xfrm>
              <a:off x="3984" y="172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27672" name="Text Box 1048"/>
            <p:cNvSpPr txBox="1">
              <a:spLocks noChangeArrowheads="1"/>
            </p:cNvSpPr>
            <p:nvPr/>
          </p:nvSpPr>
          <p:spPr bwMode="auto">
            <a:xfrm>
              <a:off x="3830" y="1497"/>
              <a:ext cx="422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小红</a:t>
              </a:r>
            </a:p>
          </p:txBody>
        </p:sp>
        <p:sp>
          <p:nvSpPr>
            <p:cNvPr id="27673" name="Text Box 1049"/>
            <p:cNvSpPr txBox="1">
              <a:spLocks noChangeArrowheads="1"/>
            </p:cNvSpPr>
            <p:nvPr/>
          </p:nvSpPr>
          <p:spPr bwMode="auto">
            <a:xfrm>
              <a:off x="1392" y="1008"/>
              <a:ext cx="422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小强</a:t>
              </a:r>
            </a:p>
          </p:txBody>
        </p:sp>
        <p:sp>
          <p:nvSpPr>
            <p:cNvPr id="27716" name="Text Box 1092"/>
            <p:cNvSpPr txBox="1">
              <a:spLocks noChangeArrowheads="1"/>
            </p:cNvSpPr>
            <p:nvPr/>
          </p:nvSpPr>
          <p:spPr bwMode="auto">
            <a:xfrm>
              <a:off x="2352" y="2448"/>
              <a:ext cx="422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小明</a:t>
              </a:r>
            </a:p>
          </p:txBody>
        </p:sp>
      </p:grpSp>
      <p:sp>
        <p:nvSpPr>
          <p:cNvPr id="27670" name="Oval 1046"/>
          <p:cNvSpPr>
            <a:spLocks noChangeArrowheads="1"/>
          </p:cNvSpPr>
          <p:nvPr/>
        </p:nvSpPr>
        <p:spPr bwMode="auto">
          <a:xfrm>
            <a:off x="39624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grpSp>
        <p:nvGrpSpPr>
          <p:cNvPr id="27735" name="Group 1111"/>
          <p:cNvGrpSpPr>
            <a:grpSpLocks/>
          </p:cNvGrpSpPr>
          <p:nvPr/>
        </p:nvGrpSpPr>
        <p:grpSpPr bwMode="auto">
          <a:xfrm>
            <a:off x="3884613" y="1035050"/>
            <a:ext cx="563562" cy="5060950"/>
            <a:chOff x="2447" y="652"/>
            <a:chExt cx="355" cy="3188"/>
          </a:xfrm>
        </p:grpSpPr>
        <p:sp>
          <p:nvSpPr>
            <p:cNvPr id="27717" name="Line 1093"/>
            <p:cNvSpPr>
              <a:spLocks noChangeShapeType="1"/>
            </p:cNvSpPr>
            <p:nvPr/>
          </p:nvSpPr>
          <p:spPr bwMode="auto">
            <a:xfrm rot="5400000" flipH="1">
              <a:off x="984" y="2280"/>
              <a:ext cx="3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18" name="Text Box 1094"/>
            <p:cNvSpPr txBox="1">
              <a:spLocks noChangeArrowheads="1"/>
            </p:cNvSpPr>
            <p:nvPr/>
          </p:nvSpPr>
          <p:spPr bwMode="auto">
            <a:xfrm>
              <a:off x="2592" y="267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/>
                <a:t>0</a:t>
              </a:r>
            </a:p>
          </p:txBody>
        </p:sp>
        <p:sp>
          <p:nvSpPr>
            <p:cNvPr id="27719" name="Text Box 1095"/>
            <p:cNvSpPr txBox="1">
              <a:spLocks noChangeArrowheads="1"/>
            </p:cNvSpPr>
            <p:nvPr/>
          </p:nvSpPr>
          <p:spPr bwMode="auto">
            <a:xfrm>
              <a:off x="2536" y="3600"/>
              <a:ext cx="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/>
                <a:t>-2</a:t>
              </a:r>
            </a:p>
          </p:txBody>
        </p:sp>
        <p:sp>
          <p:nvSpPr>
            <p:cNvPr id="27720" name="Text Box 1096"/>
            <p:cNvSpPr txBox="1">
              <a:spLocks noChangeArrowheads="1"/>
            </p:cNvSpPr>
            <p:nvPr/>
          </p:nvSpPr>
          <p:spPr bwMode="auto">
            <a:xfrm>
              <a:off x="2514" y="309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/>
                <a:t>-1</a:t>
              </a:r>
            </a:p>
          </p:txBody>
        </p:sp>
        <p:sp>
          <p:nvSpPr>
            <p:cNvPr id="27721" name="Text Box 1097"/>
            <p:cNvSpPr txBox="1">
              <a:spLocks noChangeArrowheads="1"/>
            </p:cNvSpPr>
            <p:nvPr/>
          </p:nvSpPr>
          <p:spPr bwMode="auto">
            <a:xfrm>
              <a:off x="2541" y="2165"/>
              <a:ext cx="2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/>
                <a:t>1</a:t>
              </a:r>
            </a:p>
          </p:txBody>
        </p:sp>
        <p:sp>
          <p:nvSpPr>
            <p:cNvPr id="27722" name="Text Box 1098"/>
            <p:cNvSpPr txBox="1">
              <a:spLocks noChangeArrowheads="1"/>
            </p:cNvSpPr>
            <p:nvPr/>
          </p:nvSpPr>
          <p:spPr bwMode="auto">
            <a:xfrm>
              <a:off x="2560" y="160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/>
                <a:t>2</a:t>
              </a:r>
            </a:p>
          </p:txBody>
        </p:sp>
        <p:sp>
          <p:nvSpPr>
            <p:cNvPr id="27723" name="Text Box 1099"/>
            <p:cNvSpPr txBox="1">
              <a:spLocks noChangeArrowheads="1"/>
            </p:cNvSpPr>
            <p:nvPr/>
          </p:nvSpPr>
          <p:spPr bwMode="auto">
            <a:xfrm>
              <a:off x="2560" y="65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/>
                <a:t>4</a:t>
              </a:r>
            </a:p>
          </p:txBody>
        </p:sp>
        <p:sp>
          <p:nvSpPr>
            <p:cNvPr id="27724" name="Text Box 1100"/>
            <p:cNvSpPr txBox="1">
              <a:spLocks noChangeArrowheads="1"/>
            </p:cNvSpPr>
            <p:nvPr/>
          </p:nvSpPr>
          <p:spPr bwMode="auto">
            <a:xfrm>
              <a:off x="2560" y="112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/>
                <a:t>3</a:t>
              </a:r>
            </a:p>
          </p:txBody>
        </p:sp>
        <p:sp>
          <p:nvSpPr>
            <p:cNvPr id="27725" name="Line 1101"/>
            <p:cNvSpPr>
              <a:spLocks noChangeShapeType="1"/>
            </p:cNvSpPr>
            <p:nvPr/>
          </p:nvSpPr>
          <p:spPr bwMode="auto">
            <a:xfrm rot="-5400000">
              <a:off x="2495" y="3719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26" name="Line 1102"/>
            <p:cNvSpPr>
              <a:spLocks noChangeShapeType="1"/>
            </p:cNvSpPr>
            <p:nvPr/>
          </p:nvSpPr>
          <p:spPr bwMode="auto">
            <a:xfrm rot="-5400000">
              <a:off x="2495" y="322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27" name="Line 1103"/>
            <p:cNvSpPr>
              <a:spLocks noChangeShapeType="1"/>
            </p:cNvSpPr>
            <p:nvPr/>
          </p:nvSpPr>
          <p:spPr bwMode="auto">
            <a:xfrm rot="5400000" flipV="1">
              <a:off x="2496" y="2735"/>
              <a:ext cx="1" cy="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28" name="Line 1104"/>
            <p:cNvSpPr>
              <a:spLocks noChangeShapeType="1"/>
            </p:cNvSpPr>
            <p:nvPr/>
          </p:nvSpPr>
          <p:spPr bwMode="auto">
            <a:xfrm rot="-5400000">
              <a:off x="2496" y="2256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29" name="Line 1105"/>
            <p:cNvSpPr>
              <a:spLocks noChangeShapeType="1"/>
            </p:cNvSpPr>
            <p:nvPr/>
          </p:nvSpPr>
          <p:spPr bwMode="auto">
            <a:xfrm rot="-5400000">
              <a:off x="2495" y="1751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30" name="Line 1106"/>
            <p:cNvSpPr>
              <a:spLocks noChangeShapeType="1"/>
            </p:cNvSpPr>
            <p:nvPr/>
          </p:nvSpPr>
          <p:spPr bwMode="auto">
            <a:xfrm rot="-5400000">
              <a:off x="2495" y="1259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31" name="Line 1107"/>
            <p:cNvSpPr>
              <a:spLocks noChangeShapeType="1"/>
            </p:cNvSpPr>
            <p:nvPr/>
          </p:nvSpPr>
          <p:spPr bwMode="auto">
            <a:xfrm rot="-5400000">
              <a:off x="2495" y="76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7736" name="Text Box 1112"/>
          <p:cNvSpPr txBox="1">
            <a:spLocks noChangeArrowheads="1"/>
          </p:cNvSpPr>
          <p:nvPr/>
        </p:nvSpPr>
        <p:spPr bwMode="auto">
          <a:xfrm>
            <a:off x="914400" y="1600200"/>
            <a:ext cx="164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</a:rPr>
              <a:t>（</a:t>
            </a:r>
            <a:r>
              <a:rPr kumimoji="1" lang="en-US" altLang="zh-CN" sz="3200" b="1">
                <a:latin typeface="Times New Roman" pitchFamily="18" charset="0"/>
              </a:rPr>
              <a:t>-2,3</a:t>
            </a:r>
            <a:r>
              <a:rPr kumimoji="1" lang="zh-CN" altLang="en-US" sz="3200" b="1">
                <a:latin typeface="Times New Roman" pitchFamily="18" charset="0"/>
              </a:rPr>
              <a:t>）</a:t>
            </a:r>
          </a:p>
        </p:txBody>
      </p:sp>
      <p:sp>
        <p:nvSpPr>
          <p:cNvPr id="27737" name="Text Box 1113"/>
          <p:cNvSpPr txBox="1">
            <a:spLocks noChangeArrowheads="1"/>
          </p:cNvSpPr>
          <p:nvPr/>
        </p:nvSpPr>
        <p:spPr bwMode="auto">
          <a:xfrm>
            <a:off x="4343400" y="3581400"/>
            <a:ext cx="1508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</a:rPr>
              <a:t>（</a:t>
            </a:r>
            <a:r>
              <a:rPr kumimoji="1" lang="en-US" altLang="zh-CN" sz="3200" b="1">
                <a:latin typeface="Times New Roman" pitchFamily="18" charset="0"/>
              </a:rPr>
              <a:t>0,0</a:t>
            </a:r>
            <a:r>
              <a:rPr kumimoji="1" lang="zh-CN" altLang="en-US" sz="3200" b="1">
                <a:latin typeface="Times New Roman" pitchFamily="18" charset="0"/>
              </a:rPr>
              <a:t>）</a:t>
            </a:r>
          </a:p>
        </p:txBody>
      </p:sp>
      <p:sp>
        <p:nvSpPr>
          <p:cNvPr id="27738" name="Text Box 1114"/>
          <p:cNvSpPr txBox="1">
            <a:spLocks noChangeArrowheads="1"/>
          </p:cNvSpPr>
          <p:nvPr/>
        </p:nvSpPr>
        <p:spPr bwMode="auto">
          <a:xfrm>
            <a:off x="6477000" y="1981200"/>
            <a:ext cx="1508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</a:rPr>
              <a:t>（</a:t>
            </a:r>
            <a:r>
              <a:rPr kumimoji="1" lang="en-US" altLang="zh-CN" sz="3200" b="1">
                <a:latin typeface="Times New Roman" pitchFamily="18" charset="0"/>
              </a:rPr>
              <a:t>3,2</a:t>
            </a:r>
            <a:r>
              <a:rPr kumimoji="1" lang="zh-CN" altLang="en-US" sz="3200" b="1">
                <a:latin typeface="Times New Roman" pitchFamily="18" charset="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45063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36" grpId="0" autoUpdateAnimBg="0"/>
      <p:bldP spid="27737" grpId="0" autoUpdateAnimBg="0"/>
      <p:bldP spid="2773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93" name="Group 89"/>
          <p:cNvGrpSpPr>
            <a:grpSpLocks/>
          </p:cNvGrpSpPr>
          <p:nvPr/>
        </p:nvGrpSpPr>
        <p:grpSpPr bwMode="auto">
          <a:xfrm>
            <a:off x="4114800" y="0"/>
            <a:ext cx="838200" cy="6477000"/>
            <a:chOff x="2640" y="0"/>
            <a:chExt cx="528" cy="4080"/>
          </a:xfrm>
        </p:grpSpPr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>
              <a:off x="2928" y="102"/>
              <a:ext cx="1" cy="39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 flipH="1">
              <a:off x="2903" y="229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 flipH="1">
              <a:off x="2903" y="494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 flipH="1">
              <a:off x="2903" y="758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2800" y="672"/>
              <a:ext cx="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5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14" name="Line 10"/>
            <p:cNvSpPr>
              <a:spLocks noChangeShapeType="1"/>
            </p:cNvSpPr>
            <p:nvPr/>
          </p:nvSpPr>
          <p:spPr bwMode="auto">
            <a:xfrm flipH="1">
              <a:off x="2903" y="1023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 flipH="1">
              <a:off x="2903" y="1288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 flipH="1">
              <a:off x="2903" y="1562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 flipH="1">
              <a:off x="2903" y="1826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8" name="Line 14"/>
            <p:cNvSpPr>
              <a:spLocks noChangeShapeType="1"/>
            </p:cNvSpPr>
            <p:nvPr/>
          </p:nvSpPr>
          <p:spPr bwMode="auto">
            <a:xfrm flipH="1">
              <a:off x="2903" y="2356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9" name="Line 15"/>
            <p:cNvSpPr>
              <a:spLocks noChangeShapeType="1"/>
            </p:cNvSpPr>
            <p:nvPr/>
          </p:nvSpPr>
          <p:spPr bwMode="auto">
            <a:xfrm flipH="1">
              <a:off x="2903" y="2620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0" name="Line 16"/>
            <p:cNvSpPr>
              <a:spLocks noChangeShapeType="1"/>
            </p:cNvSpPr>
            <p:nvPr/>
          </p:nvSpPr>
          <p:spPr bwMode="auto">
            <a:xfrm flipH="1">
              <a:off x="2903" y="2894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 flipH="1">
              <a:off x="2903" y="3159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 flipH="1">
              <a:off x="2903" y="3424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3" name="Rectangle 19"/>
            <p:cNvSpPr>
              <a:spLocks noChangeArrowheads="1"/>
            </p:cNvSpPr>
            <p:nvPr/>
          </p:nvSpPr>
          <p:spPr bwMode="auto">
            <a:xfrm>
              <a:off x="2747" y="3316"/>
              <a:ext cx="1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-5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25" name="Line 21"/>
            <p:cNvSpPr>
              <a:spLocks noChangeShapeType="1"/>
            </p:cNvSpPr>
            <p:nvPr/>
          </p:nvSpPr>
          <p:spPr bwMode="auto">
            <a:xfrm flipH="1">
              <a:off x="2928" y="3695"/>
              <a:ext cx="98" cy="1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6" name="Rectangle 22"/>
            <p:cNvSpPr>
              <a:spLocks noChangeArrowheads="1"/>
            </p:cNvSpPr>
            <p:nvPr/>
          </p:nvSpPr>
          <p:spPr bwMode="auto">
            <a:xfrm>
              <a:off x="2747" y="2496"/>
              <a:ext cx="1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-2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/>
          </p:nvSpPr>
          <p:spPr bwMode="auto">
            <a:xfrm>
              <a:off x="2747" y="2774"/>
              <a:ext cx="1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-3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/>
          </p:nvSpPr>
          <p:spPr bwMode="auto">
            <a:xfrm>
              <a:off x="2747" y="3024"/>
              <a:ext cx="1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-4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/>
          </p:nvSpPr>
          <p:spPr bwMode="auto">
            <a:xfrm>
              <a:off x="2747" y="2256"/>
              <a:ext cx="1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-1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/>
          </p:nvSpPr>
          <p:spPr bwMode="auto">
            <a:xfrm>
              <a:off x="2800" y="1200"/>
              <a:ext cx="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3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/>
          </p:nvSpPr>
          <p:spPr bwMode="auto">
            <a:xfrm>
              <a:off x="2800" y="1488"/>
              <a:ext cx="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2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/>
          </p:nvSpPr>
          <p:spPr bwMode="auto">
            <a:xfrm>
              <a:off x="2800" y="912"/>
              <a:ext cx="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4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/>
          </p:nvSpPr>
          <p:spPr bwMode="auto">
            <a:xfrm>
              <a:off x="2784" y="1728"/>
              <a:ext cx="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1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/>
          </p:nvSpPr>
          <p:spPr bwMode="auto">
            <a:xfrm>
              <a:off x="2736" y="3552"/>
              <a:ext cx="1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Times New Roman" pitchFamily="18" charset="0"/>
                </a:rPr>
                <a:t>-6</a:t>
              </a:r>
            </a:p>
          </p:txBody>
        </p:sp>
        <p:sp>
          <p:nvSpPr>
            <p:cNvPr id="21535" name="Rectangle 31"/>
            <p:cNvSpPr>
              <a:spLocks noChangeArrowheads="1"/>
            </p:cNvSpPr>
            <p:nvPr/>
          </p:nvSpPr>
          <p:spPr bwMode="auto">
            <a:xfrm>
              <a:off x="2784" y="384"/>
              <a:ext cx="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6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36" name="Text Box 32"/>
            <p:cNvSpPr txBox="1">
              <a:spLocks noChangeArrowheads="1"/>
            </p:cNvSpPr>
            <p:nvPr/>
          </p:nvSpPr>
          <p:spPr bwMode="auto">
            <a:xfrm>
              <a:off x="2688" y="0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 b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1537" name="Text Box 33"/>
            <p:cNvSpPr txBox="1">
              <a:spLocks noChangeArrowheads="1"/>
            </p:cNvSpPr>
            <p:nvPr/>
          </p:nvSpPr>
          <p:spPr bwMode="auto">
            <a:xfrm>
              <a:off x="2640" y="379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kumimoji="1" lang="zh-CN" altLang="zh-CN" sz="2400" b="1">
                <a:solidFill>
                  <a:srgbClr val="FFFF99"/>
                </a:solidFill>
                <a:latin typeface="Times New Roman" pitchFamily="18" charset="0"/>
              </a:endParaRPr>
            </a:p>
          </p:txBody>
        </p:sp>
      </p:grpSp>
      <p:sp>
        <p:nvSpPr>
          <p:cNvPr id="21571" name="Text Box 67"/>
          <p:cNvSpPr txBox="1">
            <a:spLocks noChangeArrowheads="1"/>
          </p:cNvSpPr>
          <p:nvPr/>
        </p:nvSpPr>
        <p:spPr bwMode="auto">
          <a:xfrm>
            <a:off x="4495800" y="3201988"/>
            <a:ext cx="685800" cy="469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rgbClr val="0066FF"/>
                </a:solidFill>
                <a:latin typeface="Times New Roman" pitchFamily="18" charset="0"/>
                <a:ea typeface=""/>
              </a:rPr>
              <a:t>O</a:t>
            </a:r>
          </a:p>
        </p:txBody>
      </p:sp>
      <p:grpSp>
        <p:nvGrpSpPr>
          <p:cNvPr id="21592" name="Group 88"/>
          <p:cNvGrpSpPr>
            <a:grpSpLocks/>
          </p:cNvGrpSpPr>
          <p:nvPr/>
        </p:nvGrpSpPr>
        <p:grpSpPr bwMode="auto">
          <a:xfrm>
            <a:off x="1447800" y="3165475"/>
            <a:ext cx="6858000" cy="504825"/>
            <a:chOff x="912" y="1994"/>
            <a:chExt cx="4320" cy="318"/>
          </a:xfrm>
        </p:grpSpPr>
        <p:sp>
          <p:nvSpPr>
            <p:cNvPr id="21541" name="Line 37"/>
            <p:cNvSpPr>
              <a:spLocks noChangeShapeType="1"/>
            </p:cNvSpPr>
            <p:nvPr/>
          </p:nvSpPr>
          <p:spPr bwMode="auto">
            <a:xfrm>
              <a:off x="3169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2" name="Line 38"/>
            <p:cNvSpPr>
              <a:spLocks noChangeShapeType="1"/>
            </p:cNvSpPr>
            <p:nvPr/>
          </p:nvSpPr>
          <p:spPr bwMode="auto">
            <a:xfrm>
              <a:off x="3434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4" name="Line 40"/>
            <p:cNvSpPr>
              <a:spLocks noChangeShapeType="1"/>
            </p:cNvSpPr>
            <p:nvPr/>
          </p:nvSpPr>
          <p:spPr bwMode="auto">
            <a:xfrm>
              <a:off x="1569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5" name="Line 41"/>
            <p:cNvSpPr>
              <a:spLocks noChangeShapeType="1"/>
            </p:cNvSpPr>
            <p:nvPr/>
          </p:nvSpPr>
          <p:spPr bwMode="auto">
            <a:xfrm>
              <a:off x="1834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6" name="Line 42"/>
            <p:cNvSpPr>
              <a:spLocks noChangeShapeType="1"/>
            </p:cNvSpPr>
            <p:nvPr/>
          </p:nvSpPr>
          <p:spPr bwMode="auto">
            <a:xfrm>
              <a:off x="2099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7" name="Line 43"/>
            <p:cNvSpPr>
              <a:spLocks noChangeShapeType="1"/>
            </p:cNvSpPr>
            <p:nvPr/>
          </p:nvSpPr>
          <p:spPr bwMode="auto">
            <a:xfrm>
              <a:off x="2374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8" name="Line 44"/>
            <p:cNvSpPr>
              <a:spLocks noChangeShapeType="1"/>
            </p:cNvSpPr>
            <p:nvPr/>
          </p:nvSpPr>
          <p:spPr bwMode="auto">
            <a:xfrm>
              <a:off x="2639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49" name="Line 45"/>
            <p:cNvSpPr>
              <a:spLocks noChangeShapeType="1"/>
            </p:cNvSpPr>
            <p:nvPr/>
          </p:nvSpPr>
          <p:spPr bwMode="auto">
            <a:xfrm>
              <a:off x="3709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0" name="Line 46"/>
            <p:cNvSpPr>
              <a:spLocks noChangeShapeType="1"/>
            </p:cNvSpPr>
            <p:nvPr/>
          </p:nvSpPr>
          <p:spPr bwMode="auto">
            <a:xfrm>
              <a:off x="3974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1" name="Line 47"/>
            <p:cNvSpPr>
              <a:spLocks noChangeShapeType="1"/>
            </p:cNvSpPr>
            <p:nvPr/>
          </p:nvSpPr>
          <p:spPr bwMode="auto">
            <a:xfrm>
              <a:off x="4239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2" name="Line 48"/>
            <p:cNvSpPr>
              <a:spLocks noChangeShapeType="1"/>
            </p:cNvSpPr>
            <p:nvPr/>
          </p:nvSpPr>
          <p:spPr bwMode="auto">
            <a:xfrm>
              <a:off x="4503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5" name="Line 51"/>
            <p:cNvSpPr>
              <a:spLocks noChangeShapeType="1"/>
            </p:cNvSpPr>
            <p:nvPr/>
          </p:nvSpPr>
          <p:spPr bwMode="auto">
            <a:xfrm>
              <a:off x="912" y="2063"/>
              <a:ext cx="3984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6" name="Line 52"/>
            <p:cNvSpPr>
              <a:spLocks noChangeShapeType="1"/>
            </p:cNvSpPr>
            <p:nvPr/>
          </p:nvSpPr>
          <p:spPr bwMode="auto">
            <a:xfrm>
              <a:off x="1040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7" name="Line 53"/>
            <p:cNvSpPr>
              <a:spLocks noChangeShapeType="1"/>
            </p:cNvSpPr>
            <p:nvPr/>
          </p:nvSpPr>
          <p:spPr bwMode="auto">
            <a:xfrm>
              <a:off x="1305" y="1994"/>
              <a:ext cx="1" cy="9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59" name="Rectangle 55"/>
            <p:cNvSpPr>
              <a:spLocks noChangeArrowheads="1"/>
            </p:cNvSpPr>
            <p:nvPr/>
          </p:nvSpPr>
          <p:spPr bwMode="auto">
            <a:xfrm>
              <a:off x="1491" y="2092"/>
              <a:ext cx="139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-5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60" name="Rectangle 56"/>
            <p:cNvSpPr>
              <a:spLocks noChangeArrowheads="1"/>
            </p:cNvSpPr>
            <p:nvPr/>
          </p:nvSpPr>
          <p:spPr bwMode="auto">
            <a:xfrm>
              <a:off x="4189" y="2112"/>
              <a:ext cx="86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5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61" name="Rectangle 57"/>
            <p:cNvSpPr>
              <a:spLocks noChangeArrowheads="1"/>
            </p:cNvSpPr>
            <p:nvPr/>
          </p:nvSpPr>
          <p:spPr bwMode="auto">
            <a:xfrm>
              <a:off x="1968" y="2112"/>
              <a:ext cx="139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-3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62" name="Rectangle 58"/>
            <p:cNvSpPr>
              <a:spLocks noChangeArrowheads="1"/>
            </p:cNvSpPr>
            <p:nvPr/>
          </p:nvSpPr>
          <p:spPr bwMode="auto">
            <a:xfrm>
              <a:off x="1728" y="2102"/>
              <a:ext cx="139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-4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63" name="Rectangle 59"/>
            <p:cNvSpPr>
              <a:spLocks noChangeArrowheads="1"/>
            </p:cNvSpPr>
            <p:nvPr/>
          </p:nvSpPr>
          <p:spPr bwMode="auto">
            <a:xfrm>
              <a:off x="3928" y="2112"/>
              <a:ext cx="86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4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64" name="Rectangle 60"/>
            <p:cNvSpPr>
              <a:spLocks noChangeArrowheads="1"/>
            </p:cNvSpPr>
            <p:nvPr/>
          </p:nvSpPr>
          <p:spPr bwMode="auto">
            <a:xfrm>
              <a:off x="2256" y="2102"/>
              <a:ext cx="139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-2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65" name="Rectangle 61"/>
            <p:cNvSpPr>
              <a:spLocks noChangeArrowheads="1"/>
            </p:cNvSpPr>
            <p:nvPr/>
          </p:nvSpPr>
          <p:spPr bwMode="auto">
            <a:xfrm>
              <a:off x="3648" y="2112"/>
              <a:ext cx="86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3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66" name="Rectangle 62"/>
            <p:cNvSpPr>
              <a:spLocks noChangeArrowheads="1"/>
            </p:cNvSpPr>
            <p:nvPr/>
          </p:nvSpPr>
          <p:spPr bwMode="auto">
            <a:xfrm>
              <a:off x="2544" y="2102"/>
              <a:ext cx="139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-1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67" name="Rectangle 63"/>
            <p:cNvSpPr>
              <a:spLocks noChangeArrowheads="1"/>
            </p:cNvSpPr>
            <p:nvPr/>
          </p:nvSpPr>
          <p:spPr bwMode="auto">
            <a:xfrm>
              <a:off x="3408" y="2112"/>
              <a:ext cx="86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2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68" name="Rectangle 64"/>
            <p:cNvSpPr>
              <a:spLocks noChangeArrowheads="1"/>
            </p:cNvSpPr>
            <p:nvPr/>
          </p:nvSpPr>
          <p:spPr bwMode="auto">
            <a:xfrm>
              <a:off x="3120" y="2112"/>
              <a:ext cx="86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1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69" name="Rectangle 65"/>
            <p:cNvSpPr>
              <a:spLocks noChangeArrowheads="1"/>
            </p:cNvSpPr>
            <p:nvPr/>
          </p:nvSpPr>
          <p:spPr bwMode="auto">
            <a:xfrm>
              <a:off x="1248" y="2112"/>
              <a:ext cx="139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-6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70" name="Rectangle 66"/>
            <p:cNvSpPr>
              <a:spLocks noChangeArrowheads="1"/>
            </p:cNvSpPr>
            <p:nvPr/>
          </p:nvSpPr>
          <p:spPr bwMode="auto">
            <a:xfrm>
              <a:off x="4464" y="2112"/>
              <a:ext cx="86" cy="1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000" b="1">
                  <a:latin typeface="MS Sans Serif" charset="0"/>
                </a:rPr>
                <a:t>6</a:t>
              </a:r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21573" name="Text Box 69"/>
            <p:cNvSpPr txBox="1">
              <a:spLocks noChangeArrowheads="1"/>
            </p:cNvSpPr>
            <p:nvPr/>
          </p:nvSpPr>
          <p:spPr bwMode="auto">
            <a:xfrm>
              <a:off x="4752" y="2016"/>
              <a:ext cx="480" cy="29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 b="1">
                  <a:latin typeface="Times New Roman" pitchFamily="18" charset="0"/>
                </a:rPr>
                <a:t>X</a:t>
              </a:r>
            </a:p>
          </p:txBody>
        </p:sp>
      </p:grpSp>
      <p:sp>
        <p:nvSpPr>
          <p:cNvPr id="21575" name="Text Box 71"/>
          <p:cNvSpPr txBox="1">
            <a:spLocks noChangeArrowheads="1"/>
          </p:cNvSpPr>
          <p:nvPr/>
        </p:nvSpPr>
        <p:spPr bwMode="auto">
          <a:xfrm>
            <a:off x="6934200" y="24384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黑体" pitchFamily="49" charset="-122"/>
                <a:ea typeface="黑体" pitchFamily="49" charset="-122"/>
              </a:rPr>
              <a:t>x</a:t>
            </a:r>
            <a:r>
              <a:rPr kumimoji="1" lang="zh-CN" altLang="en-US" sz="3200" b="1">
                <a:latin typeface="黑体" pitchFamily="49" charset="-122"/>
                <a:ea typeface="黑体" pitchFamily="49" charset="-122"/>
              </a:rPr>
              <a:t>轴或横轴</a:t>
            </a:r>
          </a:p>
        </p:txBody>
      </p:sp>
      <p:sp>
        <p:nvSpPr>
          <p:cNvPr id="21576" name="Text Box 72"/>
          <p:cNvSpPr txBox="1">
            <a:spLocks noChangeArrowheads="1"/>
          </p:cNvSpPr>
          <p:nvPr/>
        </p:nvSpPr>
        <p:spPr bwMode="auto">
          <a:xfrm>
            <a:off x="4876800" y="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黑体" pitchFamily="49" charset="-122"/>
                <a:ea typeface="黑体" pitchFamily="49" charset="-122"/>
              </a:rPr>
              <a:t>y</a:t>
            </a:r>
            <a:r>
              <a:rPr kumimoji="1" lang="zh-CN" altLang="en-US" sz="3200" b="1">
                <a:latin typeface="黑体" pitchFamily="49" charset="-122"/>
                <a:ea typeface="黑体" pitchFamily="49" charset="-122"/>
              </a:rPr>
              <a:t>轴或纵轴</a:t>
            </a:r>
          </a:p>
        </p:txBody>
      </p:sp>
      <p:sp>
        <p:nvSpPr>
          <p:cNvPr id="21577" name="AutoShape 73"/>
          <p:cNvSpPr>
            <a:spLocks noChangeArrowheads="1"/>
          </p:cNvSpPr>
          <p:nvPr/>
        </p:nvSpPr>
        <p:spPr bwMode="auto">
          <a:xfrm>
            <a:off x="4800600" y="2362200"/>
            <a:ext cx="1371600" cy="609600"/>
          </a:xfrm>
          <a:prstGeom prst="cloudCallout">
            <a:avLst>
              <a:gd name="adj1" fmla="val -46181"/>
              <a:gd name="adj2" fmla="val 70051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1" lang="zh-CN" altLang="en-US" sz="2400" b="1">
                <a:latin typeface="Times New Roman" pitchFamily="18" charset="0"/>
              </a:rPr>
              <a:t>原点</a:t>
            </a:r>
          </a:p>
        </p:txBody>
      </p:sp>
      <p:sp>
        <p:nvSpPr>
          <p:cNvPr id="21578" name="Text Box 74"/>
          <p:cNvSpPr txBox="1">
            <a:spLocks noChangeArrowheads="1"/>
          </p:cNvSpPr>
          <p:nvPr/>
        </p:nvSpPr>
        <p:spPr bwMode="auto">
          <a:xfrm>
            <a:off x="228600" y="3962400"/>
            <a:ext cx="3886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Times New Roman" pitchFamily="18" charset="0"/>
                <a:ea typeface="黑体" pitchFamily="49" charset="-122"/>
              </a:rPr>
              <a:t>①</a:t>
            </a:r>
            <a:r>
              <a:rPr kumimoji="1" lang="zh-CN" altLang="en-US" sz="3200" b="1">
                <a:latin typeface="Times New Roman" pitchFamily="18" charset="0"/>
                <a:ea typeface="黑体" pitchFamily="49" charset="-122"/>
              </a:rPr>
              <a:t>两条数轴　②互相垂直③公共原点     组成平面直角坐标系</a:t>
            </a:r>
          </a:p>
        </p:txBody>
      </p:sp>
      <p:sp>
        <p:nvSpPr>
          <p:cNvPr id="21579" name="AutoShape 75"/>
          <p:cNvSpPr>
            <a:spLocks noChangeArrowheads="1"/>
          </p:cNvSpPr>
          <p:nvPr/>
        </p:nvSpPr>
        <p:spPr bwMode="auto">
          <a:xfrm>
            <a:off x="179388" y="687388"/>
            <a:ext cx="3816350" cy="693737"/>
          </a:xfrm>
          <a:prstGeom prst="wedgeRoundRectCallout">
            <a:avLst>
              <a:gd name="adj1" fmla="val 50208"/>
              <a:gd name="adj2" fmla="val 113616"/>
              <a:gd name="adj3" fmla="val 16667"/>
            </a:avLst>
          </a:prstGeom>
          <a:noFill/>
          <a:ln w="762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latin typeface="Times New Roman" pitchFamily="18" charset="0"/>
              </a:rPr>
              <a:t>平面直角坐标系</a:t>
            </a:r>
          </a:p>
        </p:txBody>
      </p:sp>
      <p:sp>
        <p:nvSpPr>
          <p:cNvPr id="21594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16427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5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5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15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71" grpId="0" animBg="1" autoUpdateAnimBg="0"/>
      <p:bldP spid="21575" grpId="0" autoUpdateAnimBg="0"/>
      <p:bldP spid="21576" grpId="0" autoUpdateAnimBg="0"/>
      <p:bldP spid="21577" grpId="0" animBg="1" autoUpdateAnimBg="0"/>
      <p:bldP spid="21578" grpId="0" autoUpdateAnimBg="0"/>
      <p:bldP spid="2157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400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zh-CN" altLang="en-US" sz="2800" b="1">
                <a:solidFill>
                  <a:srgbClr val="000099"/>
                </a:solidFill>
                <a:ea typeface="黑体" pitchFamily="49" charset="-122"/>
              </a:rPr>
              <a:t>平面直角坐标系（如图）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990600" y="1219200"/>
            <a:ext cx="4419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在平面内，两条互相</a:t>
            </a: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垂直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且有</a:t>
            </a:r>
            <a:r>
              <a:rPr lang="zh-CN" altLang="en-US" sz="2800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公共原点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的数轴组成</a:t>
            </a: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平面直角坐标系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（简称</a:t>
            </a: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直角坐标系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）。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5461000" y="2754313"/>
            <a:ext cx="1152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/>
              <a:t>-3  -2   -1  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6972300" y="2754313"/>
            <a:ext cx="1079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/>
              <a:t>1    2    3</a:t>
            </a:r>
          </a:p>
        </p:txBody>
      </p:sp>
      <p:grpSp>
        <p:nvGrpSpPr>
          <p:cNvPr id="129030" name="Group 6"/>
          <p:cNvGrpSpPr>
            <a:grpSpLocks/>
          </p:cNvGrpSpPr>
          <p:nvPr/>
        </p:nvGrpSpPr>
        <p:grpSpPr bwMode="auto">
          <a:xfrm>
            <a:off x="5316538" y="1385888"/>
            <a:ext cx="2881312" cy="2881312"/>
            <a:chOff x="3787" y="1706"/>
            <a:chExt cx="1815" cy="1815"/>
          </a:xfrm>
        </p:grpSpPr>
        <p:sp>
          <p:nvSpPr>
            <p:cNvPr id="129031" name="Line 7"/>
            <p:cNvSpPr>
              <a:spLocks noChangeShapeType="1"/>
            </p:cNvSpPr>
            <p:nvPr/>
          </p:nvSpPr>
          <p:spPr bwMode="auto">
            <a:xfrm>
              <a:off x="3787" y="2614"/>
              <a:ext cx="1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32" name="Line 8"/>
            <p:cNvSpPr>
              <a:spLocks noChangeShapeType="1"/>
            </p:cNvSpPr>
            <p:nvPr/>
          </p:nvSpPr>
          <p:spPr bwMode="auto">
            <a:xfrm flipV="1">
              <a:off x="4694" y="1706"/>
              <a:ext cx="0" cy="18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6469063" y="2754313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o</a:t>
            </a:r>
          </a:p>
        </p:txBody>
      </p:sp>
      <p:sp>
        <p:nvSpPr>
          <p:cNvPr id="129034" name="Line 10"/>
          <p:cNvSpPr>
            <a:spLocks noChangeShapeType="1"/>
          </p:cNvSpPr>
          <p:nvPr/>
        </p:nvSpPr>
        <p:spPr bwMode="auto">
          <a:xfrm flipV="1">
            <a:off x="6037263" y="2754313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 flipV="1">
            <a:off x="6397625" y="2754313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36" name="Line 12"/>
          <p:cNvSpPr>
            <a:spLocks noChangeShapeType="1"/>
          </p:cNvSpPr>
          <p:nvPr/>
        </p:nvSpPr>
        <p:spPr bwMode="auto">
          <a:xfrm flipV="1">
            <a:off x="5676900" y="2754313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37" name="Line 13"/>
          <p:cNvSpPr>
            <a:spLocks noChangeShapeType="1"/>
          </p:cNvSpPr>
          <p:nvPr/>
        </p:nvSpPr>
        <p:spPr bwMode="auto">
          <a:xfrm flipV="1">
            <a:off x="7477125" y="2754313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38" name="Line 14"/>
          <p:cNvSpPr>
            <a:spLocks noChangeShapeType="1"/>
          </p:cNvSpPr>
          <p:nvPr/>
        </p:nvSpPr>
        <p:spPr bwMode="auto">
          <a:xfrm flipV="1">
            <a:off x="7116763" y="2754313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39" name="Line 15"/>
          <p:cNvSpPr>
            <a:spLocks noChangeShapeType="1"/>
          </p:cNvSpPr>
          <p:nvPr/>
        </p:nvSpPr>
        <p:spPr bwMode="auto">
          <a:xfrm flipV="1">
            <a:off x="7837488" y="2754313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0" name="Line 16"/>
          <p:cNvSpPr>
            <a:spLocks noChangeShapeType="1"/>
          </p:cNvSpPr>
          <p:nvPr/>
        </p:nvSpPr>
        <p:spPr bwMode="auto">
          <a:xfrm>
            <a:off x="6756400" y="3546475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1" name="Line 17"/>
          <p:cNvSpPr>
            <a:spLocks noChangeShapeType="1"/>
          </p:cNvSpPr>
          <p:nvPr/>
        </p:nvSpPr>
        <p:spPr bwMode="auto">
          <a:xfrm>
            <a:off x="6756400" y="2106613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2" name="Line 18"/>
          <p:cNvSpPr>
            <a:spLocks noChangeShapeType="1"/>
          </p:cNvSpPr>
          <p:nvPr/>
        </p:nvSpPr>
        <p:spPr bwMode="auto">
          <a:xfrm>
            <a:off x="6756400" y="318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3" name="Line 19"/>
          <p:cNvSpPr>
            <a:spLocks noChangeShapeType="1"/>
          </p:cNvSpPr>
          <p:nvPr/>
        </p:nvSpPr>
        <p:spPr bwMode="auto">
          <a:xfrm>
            <a:off x="6756400" y="3186113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4" name="Line 20"/>
          <p:cNvSpPr>
            <a:spLocks noChangeShapeType="1"/>
          </p:cNvSpPr>
          <p:nvPr/>
        </p:nvSpPr>
        <p:spPr bwMode="auto">
          <a:xfrm>
            <a:off x="6756400" y="3733800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5" name="Line 21"/>
          <p:cNvSpPr>
            <a:spLocks noChangeShapeType="1"/>
          </p:cNvSpPr>
          <p:nvPr/>
        </p:nvSpPr>
        <p:spPr bwMode="auto">
          <a:xfrm>
            <a:off x="6756400" y="2466975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6" name="Line 22"/>
          <p:cNvSpPr>
            <a:spLocks noChangeShapeType="1"/>
          </p:cNvSpPr>
          <p:nvPr/>
        </p:nvSpPr>
        <p:spPr bwMode="auto">
          <a:xfrm>
            <a:off x="6756400" y="1746250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7" name="Line 23"/>
          <p:cNvSpPr>
            <a:spLocks noChangeShapeType="1"/>
          </p:cNvSpPr>
          <p:nvPr/>
        </p:nvSpPr>
        <p:spPr bwMode="auto">
          <a:xfrm>
            <a:off x="6756400" y="2106613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8" name="Line 24"/>
          <p:cNvSpPr>
            <a:spLocks noChangeShapeType="1"/>
          </p:cNvSpPr>
          <p:nvPr/>
        </p:nvSpPr>
        <p:spPr bwMode="auto">
          <a:xfrm>
            <a:off x="6756400" y="3186113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9" name="Line 25"/>
          <p:cNvSpPr>
            <a:spLocks noChangeShapeType="1"/>
          </p:cNvSpPr>
          <p:nvPr/>
        </p:nvSpPr>
        <p:spPr bwMode="auto">
          <a:xfrm>
            <a:off x="6756400" y="2466975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50" name="Line 26"/>
          <p:cNvSpPr>
            <a:spLocks noChangeShapeType="1"/>
          </p:cNvSpPr>
          <p:nvPr/>
        </p:nvSpPr>
        <p:spPr bwMode="auto">
          <a:xfrm>
            <a:off x="6756400" y="1746250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51" name="Line 27"/>
          <p:cNvSpPr>
            <a:spLocks noChangeShapeType="1"/>
          </p:cNvSpPr>
          <p:nvPr/>
        </p:nvSpPr>
        <p:spPr bwMode="auto">
          <a:xfrm>
            <a:off x="6756400" y="3546475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52" name="Line 28"/>
          <p:cNvSpPr>
            <a:spLocks noChangeShapeType="1"/>
          </p:cNvSpPr>
          <p:nvPr/>
        </p:nvSpPr>
        <p:spPr bwMode="auto">
          <a:xfrm>
            <a:off x="6756400" y="3733800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53" name="Line 29"/>
          <p:cNvSpPr>
            <a:spLocks noChangeShapeType="1"/>
          </p:cNvSpPr>
          <p:nvPr/>
        </p:nvSpPr>
        <p:spPr bwMode="auto">
          <a:xfrm>
            <a:off x="6756400" y="2106613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54" name="Line 30"/>
          <p:cNvSpPr>
            <a:spLocks noChangeShapeType="1"/>
          </p:cNvSpPr>
          <p:nvPr/>
        </p:nvSpPr>
        <p:spPr bwMode="auto">
          <a:xfrm>
            <a:off x="6756400" y="3186113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55" name="Line 31"/>
          <p:cNvSpPr>
            <a:spLocks noChangeShapeType="1"/>
          </p:cNvSpPr>
          <p:nvPr/>
        </p:nvSpPr>
        <p:spPr bwMode="auto">
          <a:xfrm>
            <a:off x="6756400" y="2466975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56" name="Line 32"/>
          <p:cNvSpPr>
            <a:spLocks noChangeShapeType="1"/>
          </p:cNvSpPr>
          <p:nvPr/>
        </p:nvSpPr>
        <p:spPr bwMode="auto">
          <a:xfrm>
            <a:off x="6756400" y="1746250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29057" name="Group 33"/>
          <p:cNvGrpSpPr>
            <a:grpSpLocks/>
          </p:cNvGrpSpPr>
          <p:nvPr/>
        </p:nvGrpSpPr>
        <p:grpSpPr bwMode="auto">
          <a:xfrm>
            <a:off x="5316538" y="1385888"/>
            <a:ext cx="2881312" cy="2881312"/>
            <a:chOff x="3787" y="1706"/>
            <a:chExt cx="1815" cy="1815"/>
          </a:xfrm>
        </p:grpSpPr>
        <p:grpSp>
          <p:nvGrpSpPr>
            <p:cNvPr id="129058" name="Group 34"/>
            <p:cNvGrpSpPr>
              <a:grpSpLocks/>
            </p:cNvGrpSpPr>
            <p:nvPr/>
          </p:nvGrpSpPr>
          <p:grpSpPr bwMode="auto">
            <a:xfrm>
              <a:off x="3787" y="1706"/>
              <a:ext cx="1815" cy="1815"/>
              <a:chOff x="3787" y="1706"/>
              <a:chExt cx="1815" cy="1815"/>
            </a:xfrm>
          </p:grpSpPr>
          <p:sp>
            <p:nvSpPr>
              <p:cNvPr id="129059" name="Line 35"/>
              <p:cNvSpPr>
                <a:spLocks noChangeShapeType="1"/>
              </p:cNvSpPr>
              <p:nvPr/>
            </p:nvSpPr>
            <p:spPr bwMode="auto">
              <a:xfrm>
                <a:off x="3787" y="2614"/>
                <a:ext cx="18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9060" name="Line 36"/>
              <p:cNvSpPr>
                <a:spLocks noChangeShapeType="1"/>
              </p:cNvSpPr>
              <p:nvPr/>
            </p:nvSpPr>
            <p:spPr bwMode="auto">
              <a:xfrm flipV="1">
                <a:off x="4694" y="1706"/>
                <a:ext cx="0" cy="181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29061" name="Line 37"/>
            <p:cNvSpPr>
              <a:spLocks noChangeShapeType="1"/>
            </p:cNvSpPr>
            <p:nvPr/>
          </p:nvSpPr>
          <p:spPr bwMode="auto">
            <a:xfrm>
              <a:off x="4694" y="3067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62" name="Line 38"/>
            <p:cNvSpPr>
              <a:spLocks noChangeShapeType="1"/>
            </p:cNvSpPr>
            <p:nvPr/>
          </p:nvSpPr>
          <p:spPr bwMode="auto">
            <a:xfrm>
              <a:off x="4694" y="3294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63" name="Line 39"/>
            <p:cNvSpPr>
              <a:spLocks noChangeShapeType="1"/>
            </p:cNvSpPr>
            <p:nvPr/>
          </p:nvSpPr>
          <p:spPr bwMode="auto">
            <a:xfrm>
              <a:off x="4694" y="2160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64" name="Line 40"/>
            <p:cNvSpPr>
              <a:spLocks noChangeShapeType="1"/>
            </p:cNvSpPr>
            <p:nvPr/>
          </p:nvSpPr>
          <p:spPr bwMode="auto">
            <a:xfrm>
              <a:off x="4694" y="2840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65" name="Line 41"/>
            <p:cNvSpPr>
              <a:spLocks noChangeShapeType="1"/>
            </p:cNvSpPr>
            <p:nvPr/>
          </p:nvSpPr>
          <p:spPr bwMode="auto">
            <a:xfrm>
              <a:off x="4694" y="2387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66" name="Line 42"/>
            <p:cNvSpPr>
              <a:spLocks noChangeShapeType="1"/>
            </p:cNvSpPr>
            <p:nvPr/>
          </p:nvSpPr>
          <p:spPr bwMode="auto">
            <a:xfrm>
              <a:off x="4694" y="1933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9067" name="Group 43"/>
          <p:cNvGrpSpPr>
            <a:grpSpLocks/>
          </p:cNvGrpSpPr>
          <p:nvPr/>
        </p:nvGrpSpPr>
        <p:grpSpPr bwMode="auto">
          <a:xfrm>
            <a:off x="5316538" y="1385888"/>
            <a:ext cx="2881312" cy="2881312"/>
            <a:chOff x="3787" y="1706"/>
            <a:chExt cx="1815" cy="1815"/>
          </a:xfrm>
        </p:grpSpPr>
        <p:grpSp>
          <p:nvGrpSpPr>
            <p:cNvPr id="129068" name="Group 44"/>
            <p:cNvGrpSpPr>
              <a:grpSpLocks/>
            </p:cNvGrpSpPr>
            <p:nvPr/>
          </p:nvGrpSpPr>
          <p:grpSpPr bwMode="auto">
            <a:xfrm>
              <a:off x="3787" y="1706"/>
              <a:ext cx="1815" cy="1815"/>
              <a:chOff x="3787" y="1706"/>
              <a:chExt cx="1815" cy="1815"/>
            </a:xfrm>
          </p:grpSpPr>
          <p:sp>
            <p:nvSpPr>
              <p:cNvPr id="129069" name="Line 45"/>
              <p:cNvSpPr>
                <a:spLocks noChangeShapeType="1"/>
              </p:cNvSpPr>
              <p:nvPr/>
            </p:nvSpPr>
            <p:spPr bwMode="auto">
              <a:xfrm>
                <a:off x="3787" y="2614"/>
                <a:ext cx="18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9070" name="Line 46"/>
              <p:cNvSpPr>
                <a:spLocks noChangeShapeType="1"/>
              </p:cNvSpPr>
              <p:nvPr/>
            </p:nvSpPr>
            <p:spPr bwMode="auto">
              <a:xfrm flipV="1">
                <a:off x="4694" y="1706"/>
                <a:ext cx="0" cy="181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29071" name="Line 47"/>
            <p:cNvSpPr>
              <a:spLocks noChangeShapeType="1"/>
            </p:cNvSpPr>
            <p:nvPr/>
          </p:nvSpPr>
          <p:spPr bwMode="auto">
            <a:xfrm>
              <a:off x="4694" y="3067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72" name="Line 48"/>
            <p:cNvSpPr>
              <a:spLocks noChangeShapeType="1"/>
            </p:cNvSpPr>
            <p:nvPr/>
          </p:nvSpPr>
          <p:spPr bwMode="auto">
            <a:xfrm>
              <a:off x="4694" y="3294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73" name="Line 49"/>
            <p:cNvSpPr>
              <a:spLocks noChangeShapeType="1"/>
            </p:cNvSpPr>
            <p:nvPr/>
          </p:nvSpPr>
          <p:spPr bwMode="auto">
            <a:xfrm>
              <a:off x="4694" y="2160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74" name="Line 50"/>
            <p:cNvSpPr>
              <a:spLocks noChangeShapeType="1"/>
            </p:cNvSpPr>
            <p:nvPr/>
          </p:nvSpPr>
          <p:spPr bwMode="auto">
            <a:xfrm>
              <a:off x="4694" y="2840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75" name="Line 51"/>
            <p:cNvSpPr>
              <a:spLocks noChangeShapeType="1"/>
            </p:cNvSpPr>
            <p:nvPr/>
          </p:nvSpPr>
          <p:spPr bwMode="auto">
            <a:xfrm>
              <a:off x="4694" y="2387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76" name="Line 52"/>
            <p:cNvSpPr>
              <a:spLocks noChangeShapeType="1"/>
            </p:cNvSpPr>
            <p:nvPr/>
          </p:nvSpPr>
          <p:spPr bwMode="auto">
            <a:xfrm>
              <a:off x="4694" y="1933"/>
              <a:ext cx="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9077" name="Text Box 53"/>
          <p:cNvSpPr txBox="1">
            <a:spLocks noChangeArrowheads="1"/>
          </p:cNvSpPr>
          <p:nvPr/>
        </p:nvSpPr>
        <p:spPr bwMode="auto">
          <a:xfrm>
            <a:off x="6397625" y="3043238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/>
              <a:t>-1</a:t>
            </a:r>
          </a:p>
        </p:txBody>
      </p:sp>
      <p:sp>
        <p:nvSpPr>
          <p:cNvPr id="129078" name="Text Box 54"/>
          <p:cNvSpPr txBox="1">
            <a:spLocks noChangeArrowheads="1"/>
          </p:cNvSpPr>
          <p:nvPr/>
        </p:nvSpPr>
        <p:spPr bwMode="auto">
          <a:xfrm>
            <a:off x="6397625" y="3330575"/>
            <a:ext cx="649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/>
              <a:t>-2</a:t>
            </a:r>
          </a:p>
        </p:txBody>
      </p:sp>
      <p:sp>
        <p:nvSpPr>
          <p:cNvPr id="129079" name="Text Box 55"/>
          <p:cNvSpPr txBox="1">
            <a:spLocks noChangeArrowheads="1"/>
          </p:cNvSpPr>
          <p:nvPr/>
        </p:nvSpPr>
        <p:spPr bwMode="auto">
          <a:xfrm>
            <a:off x="6397625" y="3690938"/>
            <a:ext cx="503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/>
              <a:t>-3</a:t>
            </a:r>
          </a:p>
        </p:txBody>
      </p:sp>
      <p:sp>
        <p:nvSpPr>
          <p:cNvPr id="129080" name="Text Box 56"/>
          <p:cNvSpPr txBox="1">
            <a:spLocks noChangeArrowheads="1"/>
          </p:cNvSpPr>
          <p:nvPr/>
        </p:nvSpPr>
        <p:spPr bwMode="auto">
          <a:xfrm>
            <a:off x="6469063" y="232251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 b="1"/>
              <a:t>1</a:t>
            </a:r>
          </a:p>
        </p:txBody>
      </p:sp>
      <p:sp>
        <p:nvSpPr>
          <p:cNvPr id="129081" name="Text Box 57"/>
          <p:cNvSpPr txBox="1">
            <a:spLocks noChangeArrowheads="1"/>
          </p:cNvSpPr>
          <p:nvPr/>
        </p:nvSpPr>
        <p:spPr bwMode="auto">
          <a:xfrm>
            <a:off x="6469063" y="19621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 b="1"/>
              <a:t>2</a:t>
            </a:r>
          </a:p>
        </p:txBody>
      </p:sp>
      <p:sp>
        <p:nvSpPr>
          <p:cNvPr id="129082" name="Text Box 58"/>
          <p:cNvSpPr txBox="1">
            <a:spLocks noChangeArrowheads="1"/>
          </p:cNvSpPr>
          <p:nvPr/>
        </p:nvSpPr>
        <p:spPr bwMode="auto">
          <a:xfrm>
            <a:off x="6469063" y="16017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 b="1"/>
              <a:t>3</a:t>
            </a:r>
          </a:p>
        </p:txBody>
      </p:sp>
      <p:sp>
        <p:nvSpPr>
          <p:cNvPr id="129083" name="Text Box 59"/>
          <p:cNvSpPr txBox="1">
            <a:spLocks noChangeArrowheads="1"/>
          </p:cNvSpPr>
          <p:nvPr/>
        </p:nvSpPr>
        <p:spPr bwMode="auto">
          <a:xfrm>
            <a:off x="8053388" y="2827338"/>
            <a:ext cx="2524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99"/>
                </a:solidFill>
              </a:rPr>
              <a:t>x</a:t>
            </a:r>
          </a:p>
        </p:txBody>
      </p:sp>
      <p:sp>
        <p:nvSpPr>
          <p:cNvPr id="129084" name="Text Box 60"/>
          <p:cNvSpPr txBox="1">
            <a:spLocks noChangeArrowheads="1"/>
          </p:cNvSpPr>
          <p:nvPr/>
        </p:nvSpPr>
        <p:spPr bwMode="auto">
          <a:xfrm>
            <a:off x="6469063" y="1169988"/>
            <a:ext cx="2174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99"/>
                </a:solidFill>
              </a:rPr>
              <a:t>y</a:t>
            </a:r>
          </a:p>
        </p:txBody>
      </p:sp>
      <p:sp>
        <p:nvSpPr>
          <p:cNvPr id="129085" name="Text Box 61"/>
          <p:cNvSpPr txBox="1">
            <a:spLocks noChangeArrowheads="1"/>
          </p:cNvSpPr>
          <p:nvPr/>
        </p:nvSpPr>
        <p:spPr bwMode="auto">
          <a:xfrm>
            <a:off x="3276600" y="2708275"/>
            <a:ext cx="1655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129086" name="Text Box 62"/>
          <p:cNvSpPr txBox="1">
            <a:spLocks noChangeArrowheads="1"/>
          </p:cNvSpPr>
          <p:nvPr/>
        </p:nvSpPr>
        <p:spPr bwMode="auto">
          <a:xfrm>
            <a:off x="990600" y="3124200"/>
            <a:ext cx="525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正方向：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数轴向右与向上的方向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sp>
        <p:nvSpPr>
          <p:cNvPr id="129087" name="Text Box 63"/>
          <p:cNvSpPr txBox="1">
            <a:spLocks noChangeArrowheads="1"/>
          </p:cNvSpPr>
          <p:nvPr/>
        </p:nvSpPr>
        <p:spPr bwMode="auto">
          <a:xfrm>
            <a:off x="2362200" y="4191000"/>
            <a:ext cx="4592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y</a:t>
            </a:r>
            <a:r>
              <a:rPr lang="zh-CN" altLang="en-US" sz="2800" b="1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轴或纵轴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：</a:t>
            </a:r>
            <a:r>
              <a:rPr lang="zh-CN" altLang="en-US" sz="2800" b="1">
                <a:solidFill>
                  <a:srgbClr val="140000"/>
                </a:solidFill>
              </a:rPr>
              <a:t>竖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直的数轴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sp>
        <p:nvSpPr>
          <p:cNvPr id="129088" name="Text Box 64"/>
          <p:cNvSpPr txBox="1">
            <a:spLocks noChangeArrowheads="1"/>
          </p:cNvSpPr>
          <p:nvPr/>
        </p:nvSpPr>
        <p:spPr bwMode="auto">
          <a:xfrm>
            <a:off x="990600" y="3733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坐标轴</a:t>
            </a:r>
            <a:r>
              <a:rPr lang="en-US" altLang="zh-CN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:</a:t>
            </a:r>
          </a:p>
        </p:txBody>
      </p:sp>
      <p:sp>
        <p:nvSpPr>
          <p:cNvPr id="129089" name="Text Box 65"/>
          <p:cNvSpPr txBox="1">
            <a:spLocks noChangeArrowheads="1"/>
          </p:cNvSpPr>
          <p:nvPr/>
        </p:nvSpPr>
        <p:spPr bwMode="auto">
          <a:xfrm>
            <a:off x="2362200" y="3657600"/>
            <a:ext cx="458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x</a:t>
            </a:r>
            <a:r>
              <a:rPr lang="zh-CN" altLang="en-US" sz="2800" b="1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轴或横轴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：水平的数轴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sp>
        <p:nvSpPr>
          <p:cNvPr id="129090" name="Text Box 66"/>
          <p:cNvSpPr txBox="1">
            <a:spLocks noChangeArrowheads="1"/>
          </p:cNvSpPr>
          <p:nvPr/>
        </p:nvSpPr>
        <p:spPr bwMode="auto">
          <a:xfrm>
            <a:off x="1143000" y="4724400"/>
            <a:ext cx="525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原点：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两条数轴的公共原点Ｏ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36390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9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9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9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9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9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86" grpId="0"/>
      <p:bldP spid="129087" grpId="0"/>
      <p:bldP spid="129088" grpId="0"/>
      <p:bldP spid="129089" grpId="0"/>
      <p:bldP spid="1290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Line 2"/>
          <p:cNvSpPr>
            <a:spLocks noChangeShapeType="1"/>
          </p:cNvSpPr>
          <p:nvPr/>
        </p:nvSpPr>
        <p:spPr bwMode="auto">
          <a:xfrm flipH="1" flipV="1">
            <a:off x="7162800" y="457200"/>
            <a:ext cx="0" cy="2667000"/>
          </a:xfrm>
          <a:prstGeom prst="line">
            <a:avLst/>
          </a:prstGeom>
          <a:noFill/>
          <a:ln w="76200">
            <a:solidFill>
              <a:srgbClr val="FF66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67" name="Line 3"/>
          <p:cNvSpPr>
            <a:spLocks noChangeShapeType="1"/>
          </p:cNvSpPr>
          <p:nvPr/>
        </p:nvSpPr>
        <p:spPr bwMode="auto">
          <a:xfrm flipH="1" flipV="1">
            <a:off x="7162800" y="3352800"/>
            <a:ext cx="0" cy="2819400"/>
          </a:xfrm>
          <a:prstGeom prst="line">
            <a:avLst/>
          </a:prstGeom>
          <a:noFill/>
          <a:ln w="76200">
            <a:solidFill>
              <a:srgbClr val="FF66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68" name="Line 4"/>
          <p:cNvSpPr>
            <a:spLocks noChangeShapeType="1"/>
          </p:cNvSpPr>
          <p:nvPr/>
        </p:nvSpPr>
        <p:spPr bwMode="auto">
          <a:xfrm rot="1845887" flipH="1" flipV="1">
            <a:off x="2062163" y="360363"/>
            <a:ext cx="0" cy="2819400"/>
          </a:xfrm>
          <a:prstGeom prst="line">
            <a:avLst/>
          </a:prstGeom>
          <a:noFill/>
          <a:ln w="76200">
            <a:solidFill>
              <a:srgbClr val="FF66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69" name="Line 5"/>
          <p:cNvSpPr>
            <a:spLocks noChangeShapeType="1"/>
          </p:cNvSpPr>
          <p:nvPr/>
        </p:nvSpPr>
        <p:spPr bwMode="auto">
          <a:xfrm>
            <a:off x="304800" y="4953000"/>
            <a:ext cx="3200400" cy="0"/>
          </a:xfrm>
          <a:prstGeom prst="line">
            <a:avLst/>
          </a:prstGeom>
          <a:noFill/>
          <a:ln w="76200">
            <a:solidFill>
              <a:srgbClr val="FF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70" name="Line 6"/>
          <p:cNvSpPr>
            <a:spLocks noChangeShapeType="1"/>
          </p:cNvSpPr>
          <p:nvPr/>
        </p:nvSpPr>
        <p:spPr bwMode="auto">
          <a:xfrm flipV="1">
            <a:off x="1981200" y="3733800"/>
            <a:ext cx="0" cy="2514600"/>
          </a:xfrm>
          <a:prstGeom prst="line">
            <a:avLst/>
          </a:prstGeom>
          <a:noFill/>
          <a:ln w="76200">
            <a:solidFill>
              <a:srgbClr val="FF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3505200" y="190023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 b="1">
                <a:latin typeface="Times New Roman" pitchFamily="18" charset="0"/>
              </a:rPr>
              <a:t>X</a:t>
            </a:r>
            <a:endParaRPr kumimoji="1" lang="en-US" altLang="zh-CN" sz="2000">
              <a:latin typeface="Times New Roman" pitchFamily="18" charset="0"/>
            </a:endParaRPr>
          </a:p>
        </p:txBody>
      </p:sp>
      <p:sp>
        <p:nvSpPr>
          <p:cNvPr id="113672" name="Line 8"/>
          <p:cNvSpPr>
            <a:spLocks noChangeShapeType="1"/>
          </p:cNvSpPr>
          <p:nvPr/>
        </p:nvSpPr>
        <p:spPr bwMode="auto">
          <a:xfrm>
            <a:off x="685800" y="1752600"/>
            <a:ext cx="2971800" cy="0"/>
          </a:xfrm>
          <a:prstGeom prst="line">
            <a:avLst/>
          </a:prstGeom>
          <a:noFill/>
          <a:ln w="76200">
            <a:solidFill>
              <a:srgbClr val="FF66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73" name="Line 9"/>
          <p:cNvSpPr>
            <a:spLocks noChangeShapeType="1"/>
          </p:cNvSpPr>
          <p:nvPr/>
        </p:nvSpPr>
        <p:spPr bwMode="auto">
          <a:xfrm>
            <a:off x="2895600" y="1676400"/>
            <a:ext cx="0" cy="7620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13674" name="Group 10"/>
          <p:cNvGrpSpPr>
            <a:grpSpLocks/>
          </p:cNvGrpSpPr>
          <p:nvPr/>
        </p:nvGrpSpPr>
        <p:grpSpPr bwMode="auto">
          <a:xfrm>
            <a:off x="990600" y="1676400"/>
            <a:ext cx="2209800" cy="76200"/>
            <a:chOff x="1824" y="3168"/>
            <a:chExt cx="1392" cy="48"/>
          </a:xfrm>
        </p:grpSpPr>
        <p:sp>
          <p:nvSpPr>
            <p:cNvPr id="113675" name="Line 11"/>
            <p:cNvSpPr>
              <a:spLocks noChangeShapeType="1"/>
            </p:cNvSpPr>
            <p:nvPr/>
          </p:nvSpPr>
          <p:spPr bwMode="auto">
            <a:xfrm>
              <a:off x="2784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676" name="Line 12"/>
            <p:cNvSpPr>
              <a:spLocks noChangeShapeType="1"/>
            </p:cNvSpPr>
            <p:nvPr/>
          </p:nvSpPr>
          <p:spPr bwMode="auto">
            <a:xfrm>
              <a:off x="3216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677" name="Line 13"/>
            <p:cNvSpPr>
              <a:spLocks noChangeShapeType="1"/>
            </p:cNvSpPr>
            <p:nvPr/>
          </p:nvSpPr>
          <p:spPr bwMode="auto">
            <a:xfrm>
              <a:off x="1824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678" name="Line 14"/>
            <p:cNvSpPr>
              <a:spLocks noChangeShapeType="1"/>
            </p:cNvSpPr>
            <p:nvPr/>
          </p:nvSpPr>
          <p:spPr bwMode="auto">
            <a:xfrm>
              <a:off x="2112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679" name="Line 15"/>
            <p:cNvSpPr>
              <a:spLocks noChangeShapeType="1"/>
            </p:cNvSpPr>
            <p:nvPr/>
          </p:nvSpPr>
          <p:spPr bwMode="auto">
            <a:xfrm>
              <a:off x="2352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13680" name="Line 16"/>
          <p:cNvSpPr>
            <a:spLocks noChangeShapeType="1"/>
          </p:cNvSpPr>
          <p:nvPr/>
        </p:nvSpPr>
        <p:spPr bwMode="auto">
          <a:xfrm rot="1845887">
            <a:off x="2230438" y="1497013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81" name="Line 17"/>
          <p:cNvSpPr>
            <a:spLocks noChangeShapeType="1"/>
          </p:cNvSpPr>
          <p:nvPr/>
        </p:nvSpPr>
        <p:spPr bwMode="auto">
          <a:xfrm rot="1845887">
            <a:off x="2425700" y="1169988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82" name="Line 18"/>
          <p:cNvSpPr>
            <a:spLocks noChangeShapeType="1"/>
          </p:cNvSpPr>
          <p:nvPr/>
        </p:nvSpPr>
        <p:spPr bwMode="auto">
          <a:xfrm rot="1845887">
            <a:off x="1539875" y="2659063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83" name="Line 19"/>
          <p:cNvSpPr>
            <a:spLocks noChangeShapeType="1"/>
          </p:cNvSpPr>
          <p:nvPr/>
        </p:nvSpPr>
        <p:spPr bwMode="auto">
          <a:xfrm rot="1845887">
            <a:off x="1733550" y="2332038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84" name="Line 20"/>
          <p:cNvSpPr>
            <a:spLocks noChangeShapeType="1"/>
          </p:cNvSpPr>
          <p:nvPr/>
        </p:nvSpPr>
        <p:spPr bwMode="auto">
          <a:xfrm rot="1845887">
            <a:off x="2590800" y="838200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85" name="Line 21"/>
          <p:cNvSpPr>
            <a:spLocks noChangeShapeType="1"/>
          </p:cNvSpPr>
          <p:nvPr/>
        </p:nvSpPr>
        <p:spPr bwMode="auto">
          <a:xfrm rot="1845887">
            <a:off x="1920875" y="2019300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86" name="Text Box 22"/>
          <p:cNvSpPr txBox="1">
            <a:spLocks noChangeArrowheads="1"/>
          </p:cNvSpPr>
          <p:nvPr/>
        </p:nvSpPr>
        <p:spPr bwMode="auto">
          <a:xfrm>
            <a:off x="5454650" y="1944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113687" name="Text Box 23"/>
          <p:cNvSpPr txBox="1">
            <a:spLocks noChangeArrowheads="1"/>
          </p:cNvSpPr>
          <p:nvPr/>
        </p:nvSpPr>
        <p:spPr bwMode="auto">
          <a:xfrm>
            <a:off x="1981200" y="1676400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rgbClr val="FF66CC"/>
                </a:solidFill>
                <a:latin typeface="Times New Roman" pitchFamily="18" charset="0"/>
              </a:rPr>
              <a:t>O</a:t>
            </a:r>
            <a:endParaRPr kumimoji="1" lang="en-US" altLang="zh-CN" sz="2400">
              <a:latin typeface="Times New Roman" pitchFamily="18" charset="0"/>
            </a:endParaRPr>
          </a:p>
        </p:txBody>
      </p:sp>
      <p:sp>
        <p:nvSpPr>
          <p:cNvPr id="113688" name="Text Box 24"/>
          <p:cNvSpPr txBox="1">
            <a:spLocks noChangeArrowheads="1"/>
          </p:cNvSpPr>
          <p:nvPr/>
        </p:nvSpPr>
        <p:spPr bwMode="auto">
          <a:xfrm>
            <a:off x="0" y="115888"/>
            <a:ext cx="95964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400" b="1">
                <a:latin typeface="隶书" pitchFamily="49" charset="-122"/>
                <a:ea typeface="隶书" pitchFamily="49" charset="-122"/>
              </a:rPr>
              <a:t> </a:t>
            </a:r>
            <a:r>
              <a:rPr kumimoji="1" lang="zh-CN" altLang="en-US" sz="32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选择：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下面四个图形中，是平面直角坐标系的是（    ）</a:t>
            </a:r>
            <a:endParaRPr kumimoji="1" lang="zh-CN" altLang="en-US" sz="2400" b="1">
              <a:latin typeface="隶书" pitchFamily="49" charset="-122"/>
              <a:ea typeface="隶书" pitchFamily="49" charset="-122"/>
            </a:endParaRPr>
          </a:p>
        </p:txBody>
      </p:sp>
      <p:grpSp>
        <p:nvGrpSpPr>
          <p:cNvPr id="113689" name="Group 25"/>
          <p:cNvGrpSpPr>
            <a:grpSpLocks/>
          </p:cNvGrpSpPr>
          <p:nvPr/>
        </p:nvGrpSpPr>
        <p:grpSpPr bwMode="auto">
          <a:xfrm>
            <a:off x="539750" y="87313"/>
            <a:ext cx="3505200" cy="2835275"/>
            <a:chOff x="336" y="60"/>
            <a:chExt cx="2208" cy="1786"/>
          </a:xfrm>
        </p:grpSpPr>
        <p:sp>
          <p:nvSpPr>
            <p:cNvPr id="113690" name="Text Box 26"/>
            <p:cNvSpPr txBox="1">
              <a:spLocks noChangeArrowheads="1"/>
            </p:cNvSpPr>
            <p:nvPr/>
          </p:nvSpPr>
          <p:spPr bwMode="auto">
            <a:xfrm>
              <a:off x="336" y="1051"/>
              <a:ext cx="22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66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000">
                  <a:latin typeface="Times New Roman" pitchFamily="18" charset="0"/>
                </a:rPr>
                <a:t>   </a:t>
              </a:r>
              <a:r>
                <a:rPr kumimoji="1" lang="en-US" altLang="zh-CN" sz="2000" b="1">
                  <a:latin typeface="Times New Roman" pitchFamily="18" charset="0"/>
                </a:rPr>
                <a:t>-3   -2  -1      1   2   3 </a:t>
              </a:r>
            </a:p>
          </p:txBody>
        </p:sp>
        <p:sp>
          <p:nvSpPr>
            <p:cNvPr id="113691" name="Text Box 27"/>
            <p:cNvSpPr txBox="1">
              <a:spLocks noChangeArrowheads="1"/>
            </p:cNvSpPr>
            <p:nvPr/>
          </p:nvSpPr>
          <p:spPr bwMode="auto">
            <a:xfrm rot="2004846">
              <a:off x="1149" y="60"/>
              <a:ext cx="276" cy="1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66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kumimoji="1" lang="en-US" altLang="zh-CN" sz="2000" b="1">
                <a:latin typeface="Times New Roman" pitchFamily="18" charset="0"/>
              </a:endParaRPr>
            </a:p>
            <a:p>
              <a:r>
                <a:rPr kumimoji="1" lang="en-US" altLang="zh-CN" sz="2000" b="1">
                  <a:latin typeface="Times New Roman" pitchFamily="18" charset="0"/>
                </a:rPr>
                <a:t>3</a:t>
              </a:r>
            </a:p>
            <a:p>
              <a:r>
                <a:rPr kumimoji="1" lang="en-US" altLang="zh-CN" sz="2000" b="1">
                  <a:latin typeface="Times New Roman" pitchFamily="18" charset="0"/>
                </a:rPr>
                <a:t>2</a:t>
              </a:r>
            </a:p>
            <a:p>
              <a:r>
                <a:rPr kumimoji="1" lang="en-US" altLang="zh-CN" sz="2000" b="1">
                  <a:latin typeface="Times New Roman" pitchFamily="18" charset="0"/>
                </a:rPr>
                <a:t>1</a:t>
              </a:r>
            </a:p>
            <a:p>
              <a:endParaRPr kumimoji="1" lang="en-US" altLang="zh-CN" sz="2000" b="1">
                <a:latin typeface="Times New Roman" pitchFamily="18" charset="0"/>
              </a:endParaRPr>
            </a:p>
            <a:p>
              <a:r>
                <a:rPr kumimoji="1" lang="en-US" altLang="zh-CN" sz="2000" b="1">
                  <a:latin typeface="Times New Roman" pitchFamily="18" charset="0"/>
                </a:rPr>
                <a:t>-1</a:t>
              </a:r>
            </a:p>
            <a:p>
              <a:r>
                <a:rPr kumimoji="1" lang="en-US" altLang="zh-CN" sz="2000" b="1">
                  <a:latin typeface="Times New Roman" pitchFamily="18" charset="0"/>
                </a:rPr>
                <a:t>-2</a:t>
              </a:r>
            </a:p>
            <a:p>
              <a:r>
                <a:rPr kumimoji="1" lang="en-US" altLang="zh-CN" sz="2000" b="1">
                  <a:latin typeface="Times New Roman" pitchFamily="18" charset="0"/>
                </a:rPr>
                <a:t>-3</a:t>
              </a:r>
            </a:p>
            <a:p>
              <a:endParaRPr kumimoji="1" lang="en-US" altLang="zh-CN" sz="2000" b="1">
                <a:latin typeface="Times New Roman" pitchFamily="18" charset="0"/>
              </a:endParaRPr>
            </a:p>
          </p:txBody>
        </p:sp>
        <p:sp>
          <p:nvSpPr>
            <p:cNvPr id="113692" name="Text Box 28"/>
            <p:cNvSpPr txBox="1">
              <a:spLocks noChangeArrowheads="1"/>
            </p:cNvSpPr>
            <p:nvPr/>
          </p:nvSpPr>
          <p:spPr bwMode="auto">
            <a:xfrm>
              <a:off x="1713" y="554"/>
              <a:ext cx="25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en-US" altLang="zh-CN" sz="2000" b="1">
                  <a:latin typeface="Times New Roman" pitchFamily="18" charset="0"/>
                </a:rPr>
                <a:t>Y</a:t>
              </a:r>
            </a:p>
          </p:txBody>
        </p:sp>
      </p:grpSp>
      <p:sp>
        <p:nvSpPr>
          <p:cNvPr id="113693" name="Line 29"/>
          <p:cNvSpPr>
            <a:spLocks noChangeShapeType="1"/>
          </p:cNvSpPr>
          <p:nvPr/>
        </p:nvSpPr>
        <p:spPr bwMode="auto">
          <a:xfrm>
            <a:off x="7162800" y="4421188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94" name="Line 30"/>
          <p:cNvSpPr>
            <a:spLocks noChangeShapeType="1"/>
          </p:cNvSpPr>
          <p:nvPr/>
        </p:nvSpPr>
        <p:spPr bwMode="auto">
          <a:xfrm>
            <a:off x="7162800" y="4040188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95" name="Line 31"/>
          <p:cNvSpPr>
            <a:spLocks noChangeShapeType="1"/>
          </p:cNvSpPr>
          <p:nvPr/>
        </p:nvSpPr>
        <p:spPr bwMode="auto">
          <a:xfrm>
            <a:off x="7162800" y="5773738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96" name="Line 32"/>
          <p:cNvSpPr>
            <a:spLocks noChangeShapeType="1"/>
          </p:cNvSpPr>
          <p:nvPr/>
        </p:nvSpPr>
        <p:spPr bwMode="auto">
          <a:xfrm>
            <a:off x="7162800" y="5392738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97" name="Line 33"/>
          <p:cNvSpPr>
            <a:spLocks noChangeShapeType="1"/>
          </p:cNvSpPr>
          <p:nvPr/>
        </p:nvSpPr>
        <p:spPr bwMode="auto">
          <a:xfrm>
            <a:off x="7162800" y="3659188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98" name="Line 34"/>
          <p:cNvSpPr>
            <a:spLocks noChangeShapeType="1"/>
          </p:cNvSpPr>
          <p:nvPr/>
        </p:nvSpPr>
        <p:spPr bwMode="auto">
          <a:xfrm>
            <a:off x="7162800" y="5029200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99" name="Line 35"/>
          <p:cNvSpPr>
            <a:spLocks noChangeShapeType="1"/>
          </p:cNvSpPr>
          <p:nvPr/>
        </p:nvSpPr>
        <p:spPr bwMode="auto">
          <a:xfrm>
            <a:off x="7162800" y="1468438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700" name="Line 36"/>
          <p:cNvSpPr>
            <a:spLocks noChangeShapeType="1"/>
          </p:cNvSpPr>
          <p:nvPr/>
        </p:nvSpPr>
        <p:spPr bwMode="auto">
          <a:xfrm>
            <a:off x="7162800" y="1108075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701" name="Line 37"/>
          <p:cNvSpPr>
            <a:spLocks noChangeShapeType="1"/>
          </p:cNvSpPr>
          <p:nvPr/>
        </p:nvSpPr>
        <p:spPr bwMode="auto">
          <a:xfrm>
            <a:off x="7162800" y="2747963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702" name="Line 38"/>
          <p:cNvSpPr>
            <a:spLocks noChangeShapeType="1"/>
          </p:cNvSpPr>
          <p:nvPr/>
        </p:nvSpPr>
        <p:spPr bwMode="auto">
          <a:xfrm>
            <a:off x="7162800" y="2387600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703" name="Line 39"/>
          <p:cNvSpPr>
            <a:spLocks noChangeShapeType="1"/>
          </p:cNvSpPr>
          <p:nvPr/>
        </p:nvSpPr>
        <p:spPr bwMode="auto">
          <a:xfrm>
            <a:off x="7162800" y="3048000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704" name="Line 40"/>
          <p:cNvSpPr>
            <a:spLocks noChangeShapeType="1"/>
          </p:cNvSpPr>
          <p:nvPr/>
        </p:nvSpPr>
        <p:spPr bwMode="auto">
          <a:xfrm>
            <a:off x="7162800" y="2043113"/>
            <a:ext cx="762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705" name="Line 41"/>
          <p:cNvSpPr>
            <a:spLocks noChangeShapeType="1"/>
          </p:cNvSpPr>
          <p:nvPr/>
        </p:nvSpPr>
        <p:spPr bwMode="auto">
          <a:xfrm>
            <a:off x="2667000" y="4876800"/>
            <a:ext cx="0" cy="7620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706" name="Line 42"/>
          <p:cNvSpPr>
            <a:spLocks noChangeShapeType="1"/>
          </p:cNvSpPr>
          <p:nvPr/>
        </p:nvSpPr>
        <p:spPr bwMode="auto">
          <a:xfrm>
            <a:off x="5638800" y="4724400"/>
            <a:ext cx="2971800" cy="0"/>
          </a:xfrm>
          <a:prstGeom prst="line">
            <a:avLst/>
          </a:prstGeom>
          <a:noFill/>
          <a:ln w="76200">
            <a:solidFill>
              <a:srgbClr val="FF66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707" name="Line 43"/>
          <p:cNvSpPr>
            <a:spLocks noChangeShapeType="1"/>
          </p:cNvSpPr>
          <p:nvPr/>
        </p:nvSpPr>
        <p:spPr bwMode="auto">
          <a:xfrm>
            <a:off x="7848600" y="4648200"/>
            <a:ext cx="0" cy="7620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708" name="Line 44"/>
          <p:cNvSpPr>
            <a:spLocks noChangeShapeType="1"/>
          </p:cNvSpPr>
          <p:nvPr/>
        </p:nvSpPr>
        <p:spPr bwMode="auto">
          <a:xfrm>
            <a:off x="5638800" y="1828800"/>
            <a:ext cx="2971800" cy="0"/>
          </a:xfrm>
          <a:prstGeom prst="line">
            <a:avLst/>
          </a:prstGeom>
          <a:noFill/>
          <a:ln w="76200">
            <a:solidFill>
              <a:srgbClr val="FF66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709" name="Line 45"/>
          <p:cNvSpPr>
            <a:spLocks noChangeShapeType="1"/>
          </p:cNvSpPr>
          <p:nvPr/>
        </p:nvSpPr>
        <p:spPr bwMode="auto">
          <a:xfrm>
            <a:off x="7848600" y="1752600"/>
            <a:ext cx="0" cy="7620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13710" name="Group 46"/>
          <p:cNvGrpSpPr>
            <a:grpSpLocks/>
          </p:cNvGrpSpPr>
          <p:nvPr/>
        </p:nvGrpSpPr>
        <p:grpSpPr bwMode="auto">
          <a:xfrm>
            <a:off x="5943600" y="4648200"/>
            <a:ext cx="2209800" cy="76200"/>
            <a:chOff x="1824" y="3168"/>
            <a:chExt cx="1392" cy="48"/>
          </a:xfrm>
        </p:grpSpPr>
        <p:sp>
          <p:nvSpPr>
            <p:cNvPr id="113711" name="Line 47"/>
            <p:cNvSpPr>
              <a:spLocks noChangeShapeType="1"/>
            </p:cNvSpPr>
            <p:nvPr/>
          </p:nvSpPr>
          <p:spPr bwMode="auto">
            <a:xfrm>
              <a:off x="2784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12" name="Line 48"/>
            <p:cNvSpPr>
              <a:spLocks noChangeShapeType="1"/>
            </p:cNvSpPr>
            <p:nvPr/>
          </p:nvSpPr>
          <p:spPr bwMode="auto">
            <a:xfrm>
              <a:off x="3216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13" name="Line 49"/>
            <p:cNvSpPr>
              <a:spLocks noChangeShapeType="1"/>
            </p:cNvSpPr>
            <p:nvPr/>
          </p:nvSpPr>
          <p:spPr bwMode="auto">
            <a:xfrm>
              <a:off x="1824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14" name="Line 50"/>
            <p:cNvSpPr>
              <a:spLocks noChangeShapeType="1"/>
            </p:cNvSpPr>
            <p:nvPr/>
          </p:nvSpPr>
          <p:spPr bwMode="auto">
            <a:xfrm>
              <a:off x="2112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15" name="Line 51"/>
            <p:cNvSpPr>
              <a:spLocks noChangeShapeType="1"/>
            </p:cNvSpPr>
            <p:nvPr/>
          </p:nvSpPr>
          <p:spPr bwMode="auto">
            <a:xfrm>
              <a:off x="2352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13716" name="Group 52"/>
          <p:cNvGrpSpPr>
            <a:grpSpLocks/>
          </p:cNvGrpSpPr>
          <p:nvPr/>
        </p:nvGrpSpPr>
        <p:grpSpPr bwMode="auto">
          <a:xfrm>
            <a:off x="762000" y="4876800"/>
            <a:ext cx="2209800" cy="76200"/>
            <a:chOff x="1824" y="3168"/>
            <a:chExt cx="1392" cy="48"/>
          </a:xfrm>
        </p:grpSpPr>
        <p:sp>
          <p:nvSpPr>
            <p:cNvPr id="113717" name="Line 53"/>
            <p:cNvSpPr>
              <a:spLocks noChangeShapeType="1"/>
            </p:cNvSpPr>
            <p:nvPr/>
          </p:nvSpPr>
          <p:spPr bwMode="auto">
            <a:xfrm>
              <a:off x="2784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18" name="Line 54"/>
            <p:cNvSpPr>
              <a:spLocks noChangeShapeType="1"/>
            </p:cNvSpPr>
            <p:nvPr/>
          </p:nvSpPr>
          <p:spPr bwMode="auto">
            <a:xfrm>
              <a:off x="3216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19" name="Line 55"/>
            <p:cNvSpPr>
              <a:spLocks noChangeShapeType="1"/>
            </p:cNvSpPr>
            <p:nvPr/>
          </p:nvSpPr>
          <p:spPr bwMode="auto">
            <a:xfrm>
              <a:off x="1824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20" name="Line 56"/>
            <p:cNvSpPr>
              <a:spLocks noChangeShapeType="1"/>
            </p:cNvSpPr>
            <p:nvPr/>
          </p:nvSpPr>
          <p:spPr bwMode="auto">
            <a:xfrm>
              <a:off x="2112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21" name="Line 57"/>
            <p:cNvSpPr>
              <a:spLocks noChangeShapeType="1"/>
            </p:cNvSpPr>
            <p:nvPr/>
          </p:nvSpPr>
          <p:spPr bwMode="auto">
            <a:xfrm>
              <a:off x="2352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13722" name="Group 58"/>
          <p:cNvGrpSpPr>
            <a:grpSpLocks/>
          </p:cNvGrpSpPr>
          <p:nvPr/>
        </p:nvGrpSpPr>
        <p:grpSpPr bwMode="auto">
          <a:xfrm>
            <a:off x="5943600" y="1752600"/>
            <a:ext cx="2209800" cy="76200"/>
            <a:chOff x="1824" y="3168"/>
            <a:chExt cx="1392" cy="48"/>
          </a:xfrm>
        </p:grpSpPr>
        <p:sp>
          <p:nvSpPr>
            <p:cNvPr id="113723" name="Line 59"/>
            <p:cNvSpPr>
              <a:spLocks noChangeShapeType="1"/>
            </p:cNvSpPr>
            <p:nvPr/>
          </p:nvSpPr>
          <p:spPr bwMode="auto">
            <a:xfrm>
              <a:off x="2784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24" name="Line 60"/>
            <p:cNvSpPr>
              <a:spLocks noChangeShapeType="1"/>
            </p:cNvSpPr>
            <p:nvPr/>
          </p:nvSpPr>
          <p:spPr bwMode="auto">
            <a:xfrm>
              <a:off x="3216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25" name="Line 61"/>
            <p:cNvSpPr>
              <a:spLocks noChangeShapeType="1"/>
            </p:cNvSpPr>
            <p:nvPr/>
          </p:nvSpPr>
          <p:spPr bwMode="auto">
            <a:xfrm>
              <a:off x="1824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26" name="Line 62"/>
            <p:cNvSpPr>
              <a:spLocks noChangeShapeType="1"/>
            </p:cNvSpPr>
            <p:nvPr/>
          </p:nvSpPr>
          <p:spPr bwMode="auto">
            <a:xfrm>
              <a:off x="2112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727" name="Line 63"/>
            <p:cNvSpPr>
              <a:spLocks noChangeShapeType="1"/>
            </p:cNvSpPr>
            <p:nvPr/>
          </p:nvSpPr>
          <p:spPr bwMode="auto">
            <a:xfrm>
              <a:off x="2352" y="3168"/>
              <a:ext cx="0" cy="48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13728" name="Text Box 64"/>
          <p:cNvSpPr txBox="1">
            <a:spLocks noChangeArrowheads="1"/>
          </p:cNvSpPr>
          <p:nvPr/>
        </p:nvSpPr>
        <p:spPr bwMode="auto">
          <a:xfrm>
            <a:off x="3352800" y="502443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 b="1">
                <a:latin typeface="Times New Roman" pitchFamily="18" charset="0"/>
              </a:rPr>
              <a:t>X</a:t>
            </a:r>
            <a:endParaRPr kumimoji="1" lang="en-US" altLang="zh-CN" sz="2000">
              <a:latin typeface="Times New Roman" pitchFamily="18" charset="0"/>
            </a:endParaRPr>
          </a:p>
        </p:txBody>
      </p:sp>
      <p:sp>
        <p:nvSpPr>
          <p:cNvPr id="113729" name="Text Box 65"/>
          <p:cNvSpPr txBox="1">
            <a:spLocks noChangeArrowheads="1"/>
          </p:cNvSpPr>
          <p:nvPr/>
        </p:nvSpPr>
        <p:spPr bwMode="auto">
          <a:xfrm>
            <a:off x="8604250" y="4508500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 b="1">
                <a:latin typeface="Times New Roman" pitchFamily="18" charset="0"/>
              </a:rPr>
              <a:t>X</a:t>
            </a:r>
            <a:endParaRPr kumimoji="1" lang="en-US" altLang="zh-CN" sz="2000">
              <a:latin typeface="Times New Roman" pitchFamily="18" charset="0"/>
            </a:endParaRPr>
          </a:p>
        </p:txBody>
      </p:sp>
      <p:sp>
        <p:nvSpPr>
          <p:cNvPr id="113730" name="Text Box 66"/>
          <p:cNvSpPr txBox="1">
            <a:spLocks noChangeArrowheads="1"/>
          </p:cNvSpPr>
          <p:nvPr/>
        </p:nvSpPr>
        <p:spPr bwMode="auto">
          <a:xfrm>
            <a:off x="2051050" y="357346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 b="1">
                <a:latin typeface="Times New Roman" pitchFamily="18" charset="0"/>
              </a:rPr>
              <a:t>Y</a:t>
            </a:r>
          </a:p>
        </p:txBody>
      </p:sp>
      <p:sp>
        <p:nvSpPr>
          <p:cNvPr id="113731" name="Text Box 67"/>
          <p:cNvSpPr txBox="1">
            <a:spLocks noChangeArrowheads="1"/>
          </p:cNvSpPr>
          <p:nvPr/>
        </p:nvSpPr>
        <p:spPr bwMode="auto">
          <a:xfrm>
            <a:off x="1431925" y="2916238"/>
            <a:ext cx="950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kumimoji="1" lang="en-US" altLang="zh-CN" sz="2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A</a:t>
            </a:r>
            <a:r>
              <a:rPr kumimoji="1" lang="zh-CN" altLang="en-US" sz="2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</a:t>
            </a:r>
          </a:p>
        </p:txBody>
      </p:sp>
      <p:sp>
        <p:nvSpPr>
          <p:cNvPr id="113732" name="Text Box 68"/>
          <p:cNvSpPr txBox="1">
            <a:spLocks noChangeArrowheads="1"/>
          </p:cNvSpPr>
          <p:nvPr/>
        </p:nvSpPr>
        <p:spPr bwMode="auto">
          <a:xfrm>
            <a:off x="5651500" y="1700213"/>
            <a:ext cx="39465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latin typeface="Times New Roman" pitchFamily="18" charset="0"/>
              </a:rPr>
              <a:t> 3 </a:t>
            </a:r>
            <a:r>
              <a:rPr kumimoji="1" lang="en-US" altLang="zh-CN" sz="2000">
                <a:latin typeface="Times New Roman" pitchFamily="18" charset="0"/>
              </a:rPr>
              <a:t>    </a:t>
            </a:r>
            <a:r>
              <a:rPr kumimoji="1" lang="en-US" altLang="zh-CN" sz="2400" b="1">
                <a:latin typeface="Times New Roman" pitchFamily="18" charset="0"/>
              </a:rPr>
              <a:t>2    1     -1   -2   -3   </a:t>
            </a:r>
            <a:r>
              <a:rPr kumimoji="1" lang="en-US" altLang="zh-CN" sz="3200" b="1">
                <a:latin typeface="Times New Roman" pitchFamily="18" charset="0"/>
              </a:rPr>
              <a:t> </a:t>
            </a:r>
            <a:endParaRPr kumimoji="1" lang="en-US" altLang="zh-CN" sz="2400" b="1">
              <a:latin typeface="Times New Roman" pitchFamily="18" charset="0"/>
            </a:endParaRPr>
          </a:p>
        </p:txBody>
      </p:sp>
      <p:sp>
        <p:nvSpPr>
          <p:cNvPr id="113733" name="Text Box 69"/>
          <p:cNvSpPr txBox="1">
            <a:spLocks noChangeArrowheads="1"/>
          </p:cNvSpPr>
          <p:nvPr/>
        </p:nvSpPr>
        <p:spPr bwMode="auto">
          <a:xfrm>
            <a:off x="8645525" y="1628775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000" b="1">
                <a:latin typeface="Times New Roman" pitchFamily="18" charset="0"/>
              </a:rPr>
              <a:t>X</a:t>
            </a:r>
            <a:endParaRPr kumimoji="1" lang="en-US" altLang="zh-CN" sz="2000">
              <a:latin typeface="Times New Roman" pitchFamily="18" charset="0"/>
            </a:endParaRPr>
          </a:p>
        </p:txBody>
      </p:sp>
      <p:sp>
        <p:nvSpPr>
          <p:cNvPr id="113734" name="Text Box 70"/>
          <p:cNvSpPr txBox="1">
            <a:spLocks noChangeArrowheads="1"/>
          </p:cNvSpPr>
          <p:nvPr/>
        </p:nvSpPr>
        <p:spPr bwMode="auto">
          <a:xfrm>
            <a:off x="7202488" y="59848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000" b="1">
                <a:latin typeface="Times New Roman" pitchFamily="18" charset="0"/>
              </a:rPr>
              <a:t>Y</a:t>
            </a:r>
          </a:p>
        </p:txBody>
      </p:sp>
      <p:sp>
        <p:nvSpPr>
          <p:cNvPr id="113735" name="Text Box 71"/>
          <p:cNvSpPr txBox="1">
            <a:spLocks noChangeArrowheads="1"/>
          </p:cNvSpPr>
          <p:nvPr/>
        </p:nvSpPr>
        <p:spPr bwMode="auto">
          <a:xfrm>
            <a:off x="7164388" y="2852738"/>
            <a:ext cx="103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）</a:t>
            </a:r>
          </a:p>
        </p:txBody>
      </p:sp>
      <p:sp>
        <p:nvSpPr>
          <p:cNvPr id="113736" name="Text Box 72"/>
          <p:cNvSpPr txBox="1">
            <a:spLocks noChangeArrowheads="1"/>
          </p:cNvSpPr>
          <p:nvPr/>
        </p:nvSpPr>
        <p:spPr bwMode="auto">
          <a:xfrm>
            <a:off x="6804025" y="549275"/>
            <a:ext cx="4572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kumimoji="1" lang="en-US" altLang="zh-CN" sz="2400" b="1">
              <a:latin typeface="Times New Roman" pitchFamily="18" charset="0"/>
            </a:endParaRPr>
          </a:p>
          <a:p>
            <a:r>
              <a:rPr kumimoji="1" lang="en-US" altLang="zh-CN" sz="2400" b="1">
                <a:latin typeface="Times New Roman" pitchFamily="18" charset="0"/>
              </a:rPr>
              <a:t>2</a:t>
            </a:r>
          </a:p>
          <a:p>
            <a:r>
              <a:rPr kumimoji="1" lang="en-US" altLang="zh-CN" sz="2400" b="1">
                <a:latin typeface="Times New Roman" pitchFamily="18" charset="0"/>
              </a:rPr>
              <a:t>1</a:t>
            </a:r>
          </a:p>
          <a:p>
            <a:endParaRPr kumimoji="1" lang="en-US" altLang="zh-CN" sz="2400" b="1">
              <a:latin typeface="Times New Roman" pitchFamily="18" charset="0"/>
            </a:endParaRPr>
          </a:p>
          <a:p>
            <a:r>
              <a:rPr kumimoji="1" lang="en-US" altLang="zh-CN" sz="2400" b="1">
                <a:latin typeface="Times New Roman" pitchFamily="18" charset="0"/>
              </a:rPr>
              <a:t>-1</a:t>
            </a:r>
          </a:p>
          <a:p>
            <a:r>
              <a:rPr kumimoji="1" lang="en-US" altLang="zh-CN" sz="2400" b="1">
                <a:latin typeface="Times New Roman" pitchFamily="18" charset="0"/>
              </a:rPr>
              <a:t>-2</a:t>
            </a:r>
          </a:p>
          <a:p>
            <a:endParaRPr kumimoji="1" lang="en-US" altLang="zh-CN" sz="2400" b="1">
              <a:latin typeface="Times New Roman" pitchFamily="18" charset="0"/>
            </a:endParaRPr>
          </a:p>
          <a:p>
            <a:endParaRPr kumimoji="1" lang="en-US" altLang="zh-CN" sz="2400" b="1">
              <a:latin typeface="Times New Roman" pitchFamily="18" charset="0"/>
            </a:endParaRPr>
          </a:p>
        </p:txBody>
      </p:sp>
      <p:sp>
        <p:nvSpPr>
          <p:cNvPr id="113737" name="Text Box 73"/>
          <p:cNvSpPr txBox="1">
            <a:spLocks noChangeArrowheads="1"/>
          </p:cNvSpPr>
          <p:nvPr/>
        </p:nvSpPr>
        <p:spPr bwMode="auto">
          <a:xfrm>
            <a:off x="6877050" y="1844675"/>
            <a:ext cx="452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000" b="1">
                <a:solidFill>
                  <a:srgbClr val="FF66CC"/>
                </a:solidFill>
                <a:latin typeface="Times New Roman" pitchFamily="18" charset="0"/>
              </a:rPr>
              <a:t>O</a:t>
            </a:r>
            <a:endParaRPr kumimoji="1" lang="en-US" altLang="zh-CN" sz="2000">
              <a:latin typeface="Times New Roman" pitchFamily="18" charset="0"/>
            </a:endParaRPr>
          </a:p>
        </p:txBody>
      </p:sp>
      <p:grpSp>
        <p:nvGrpSpPr>
          <p:cNvPr id="113738" name="Group 74"/>
          <p:cNvGrpSpPr>
            <a:grpSpLocks/>
          </p:cNvGrpSpPr>
          <p:nvPr/>
        </p:nvGrpSpPr>
        <p:grpSpPr bwMode="auto">
          <a:xfrm>
            <a:off x="304800" y="3200400"/>
            <a:ext cx="3505200" cy="3546475"/>
            <a:chOff x="192" y="2016"/>
            <a:chExt cx="2208" cy="2234"/>
          </a:xfrm>
        </p:grpSpPr>
        <p:grpSp>
          <p:nvGrpSpPr>
            <p:cNvPr id="113739" name="Group 75"/>
            <p:cNvGrpSpPr>
              <a:grpSpLocks/>
            </p:cNvGrpSpPr>
            <p:nvPr/>
          </p:nvGrpSpPr>
          <p:grpSpPr bwMode="auto">
            <a:xfrm>
              <a:off x="1248" y="2400"/>
              <a:ext cx="48" cy="1332"/>
              <a:chOff x="2544" y="2689"/>
              <a:chExt cx="48" cy="1332"/>
            </a:xfrm>
          </p:grpSpPr>
          <p:sp>
            <p:nvSpPr>
              <p:cNvPr id="113740" name="Line 76"/>
              <p:cNvSpPr>
                <a:spLocks noChangeShapeType="1"/>
              </p:cNvSpPr>
              <p:nvPr/>
            </p:nvSpPr>
            <p:spPr bwMode="auto">
              <a:xfrm>
                <a:off x="2544" y="3169"/>
                <a:ext cx="48" cy="0"/>
              </a:xfrm>
              <a:prstGeom prst="line">
                <a:avLst/>
              </a:prstGeom>
              <a:noFill/>
              <a:ln w="76200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41" name="Line 77"/>
              <p:cNvSpPr>
                <a:spLocks noChangeShapeType="1"/>
              </p:cNvSpPr>
              <p:nvPr/>
            </p:nvSpPr>
            <p:spPr bwMode="auto">
              <a:xfrm>
                <a:off x="2544" y="2929"/>
                <a:ext cx="48" cy="0"/>
              </a:xfrm>
              <a:prstGeom prst="line">
                <a:avLst/>
              </a:prstGeom>
              <a:noFill/>
              <a:ln w="76200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42" name="Line 78"/>
              <p:cNvSpPr>
                <a:spLocks noChangeShapeType="1"/>
              </p:cNvSpPr>
              <p:nvPr/>
            </p:nvSpPr>
            <p:spPr bwMode="auto">
              <a:xfrm>
                <a:off x="2544" y="4021"/>
                <a:ext cx="48" cy="0"/>
              </a:xfrm>
              <a:prstGeom prst="line">
                <a:avLst/>
              </a:prstGeom>
              <a:noFill/>
              <a:ln w="76200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43" name="Line 79"/>
              <p:cNvSpPr>
                <a:spLocks noChangeShapeType="1"/>
              </p:cNvSpPr>
              <p:nvPr/>
            </p:nvSpPr>
            <p:spPr bwMode="auto">
              <a:xfrm>
                <a:off x="2544" y="3781"/>
                <a:ext cx="48" cy="0"/>
              </a:xfrm>
              <a:prstGeom prst="line">
                <a:avLst/>
              </a:prstGeom>
              <a:noFill/>
              <a:ln w="76200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44" name="Line 80"/>
              <p:cNvSpPr>
                <a:spLocks noChangeShapeType="1"/>
              </p:cNvSpPr>
              <p:nvPr/>
            </p:nvSpPr>
            <p:spPr bwMode="auto">
              <a:xfrm>
                <a:off x="2544" y="2689"/>
                <a:ext cx="48" cy="0"/>
              </a:xfrm>
              <a:prstGeom prst="line">
                <a:avLst/>
              </a:prstGeom>
              <a:noFill/>
              <a:ln w="76200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45" name="Line 81"/>
              <p:cNvSpPr>
                <a:spLocks noChangeShapeType="1"/>
              </p:cNvSpPr>
              <p:nvPr/>
            </p:nvSpPr>
            <p:spPr bwMode="auto">
              <a:xfrm>
                <a:off x="2544" y="3552"/>
                <a:ext cx="48" cy="0"/>
              </a:xfrm>
              <a:prstGeom prst="line">
                <a:avLst/>
              </a:prstGeom>
              <a:noFill/>
              <a:ln w="76200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13746" name="Text Box 82"/>
            <p:cNvSpPr txBox="1">
              <a:spLocks noChangeArrowheads="1"/>
            </p:cNvSpPr>
            <p:nvPr/>
          </p:nvSpPr>
          <p:spPr bwMode="auto">
            <a:xfrm>
              <a:off x="192" y="3072"/>
              <a:ext cx="2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000">
                  <a:latin typeface="Times New Roman" pitchFamily="18" charset="0"/>
                </a:rPr>
                <a:t>   </a:t>
              </a:r>
              <a:r>
                <a:rPr kumimoji="1" lang="en-US" altLang="zh-CN" sz="2400" b="1">
                  <a:latin typeface="Times New Roman" pitchFamily="18" charset="0"/>
                </a:rPr>
                <a:t>-3   -2  -1      1   2   3</a:t>
              </a:r>
              <a:r>
                <a:rPr kumimoji="1" lang="en-US" altLang="zh-CN" sz="3200" b="1">
                  <a:latin typeface="Times New Roman" pitchFamily="18" charset="0"/>
                </a:rPr>
                <a:t> </a:t>
              </a:r>
              <a:endParaRPr kumimoji="1" lang="en-US" altLang="zh-CN" sz="2400" b="1">
                <a:latin typeface="Times New Roman" pitchFamily="18" charset="0"/>
              </a:endParaRPr>
            </a:p>
          </p:txBody>
        </p:sp>
        <p:sp>
          <p:nvSpPr>
            <p:cNvPr id="113747" name="Text Box 83"/>
            <p:cNvSpPr txBox="1">
              <a:spLocks noChangeArrowheads="1"/>
            </p:cNvSpPr>
            <p:nvPr/>
          </p:nvSpPr>
          <p:spPr bwMode="auto">
            <a:xfrm>
              <a:off x="960" y="2016"/>
              <a:ext cx="276" cy="2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kumimoji="1" lang="en-US" altLang="zh-CN" sz="2400" b="1">
                <a:latin typeface="Times New Roman" pitchFamily="18" charset="0"/>
              </a:endParaRPr>
            </a:p>
            <a:p>
              <a:r>
                <a:rPr kumimoji="1" lang="en-US" altLang="zh-CN" sz="2400" b="1">
                  <a:latin typeface="Times New Roman" pitchFamily="18" charset="0"/>
                </a:rPr>
                <a:t>3</a:t>
              </a:r>
            </a:p>
            <a:p>
              <a:r>
                <a:rPr kumimoji="1" lang="en-US" altLang="zh-CN" sz="2400" b="1">
                  <a:latin typeface="Times New Roman" pitchFamily="18" charset="0"/>
                </a:rPr>
                <a:t>2</a:t>
              </a:r>
            </a:p>
            <a:p>
              <a:r>
                <a:rPr kumimoji="1" lang="en-US" altLang="zh-CN" sz="2400" b="1">
                  <a:latin typeface="Times New Roman" pitchFamily="18" charset="0"/>
                </a:rPr>
                <a:t>1</a:t>
              </a:r>
            </a:p>
            <a:p>
              <a:endParaRPr kumimoji="1" lang="en-US" altLang="zh-CN" sz="2400" b="1">
                <a:latin typeface="Times New Roman" pitchFamily="18" charset="0"/>
              </a:endParaRPr>
            </a:p>
            <a:p>
              <a:r>
                <a:rPr kumimoji="1" lang="en-US" altLang="zh-CN" sz="2400" b="1">
                  <a:latin typeface="Times New Roman" pitchFamily="18" charset="0"/>
                </a:rPr>
                <a:t>-1</a:t>
              </a:r>
            </a:p>
            <a:p>
              <a:r>
                <a:rPr kumimoji="1" lang="en-US" altLang="zh-CN" sz="2400" b="1">
                  <a:latin typeface="Times New Roman" pitchFamily="18" charset="0"/>
                </a:rPr>
                <a:t>-2</a:t>
              </a:r>
            </a:p>
            <a:p>
              <a:r>
                <a:rPr kumimoji="1" lang="en-US" altLang="zh-CN" sz="2400" b="1">
                  <a:latin typeface="Times New Roman" pitchFamily="18" charset="0"/>
                </a:rPr>
                <a:t>-3</a:t>
              </a:r>
            </a:p>
            <a:p>
              <a:endParaRPr kumimoji="1" lang="en-US" altLang="zh-CN" sz="2400" b="1">
                <a:latin typeface="Times New Roman" pitchFamily="18" charset="0"/>
              </a:endParaRPr>
            </a:p>
          </p:txBody>
        </p:sp>
        <p:sp>
          <p:nvSpPr>
            <p:cNvPr id="113748" name="Text Box 84"/>
            <p:cNvSpPr txBox="1">
              <a:spLocks noChangeArrowheads="1"/>
            </p:cNvSpPr>
            <p:nvPr/>
          </p:nvSpPr>
          <p:spPr bwMode="auto">
            <a:xfrm>
              <a:off x="1046" y="3962"/>
              <a:ext cx="6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solidFill>
                    <a:srgbClr val="FF0000"/>
                  </a:solidFill>
                  <a:latin typeface="Times New Roman" pitchFamily="18" charset="0"/>
                </a:rPr>
                <a:t>（</a:t>
              </a:r>
              <a:r>
                <a:rPr kumimoji="1" lang="en-US" altLang="zh-CN" sz="2400" b="1">
                  <a:solidFill>
                    <a:srgbClr val="FF0000"/>
                  </a:solidFill>
                  <a:latin typeface="Times New Roman" pitchFamily="18" charset="0"/>
                </a:rPr>
                <a:t>C</a:t>
              </a:r>
              <a:r>
                <a:rPr kumimoji="1" lang="zh-CN" altLang="en-US" sz="2400" b="1">
                  <a:solidFill>
                    <a:srgbClr val="FF0000"/>
                  </a:solidFill>
                  <a:latin typeface="Times New Roman" pitchFamily="18" charset="0"/>
                </a:rPr>
                <a:t>）</a:t>
              </a:r>
            </a:p>
          </p:txBody>
        </p:sp>
        <p:sp>
          <p:nvSpPr>
            <p:cNvPr id="113749" name="Text Box 85"/>
            <p:cNvSpPr txBox="1">
              <a:spLocks noChangeArrowheads="1"/>
            </p:cNvSpPr>
            <p:nvPr/>
          </p:nvSpPr>
          <p:spPr bwMode="auto">
            <a:xfrm>
              <a:off x="1198" y="3081"/>
              <a:ext cx="2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>
                  <a:solidFill>
                    <a:srgbClr val="FF66CC"/>
                  </a:solidFill>
                  <a:latin typeface="Times New Roman" pitchFamily="18" charset="0"/>
                </a:rPr>
                <a:t>O</a:t>
              </a:r>
              <a:endParaRPr kumimoji="1" lang="en-US" altLang="zh-CN" sz="2400">
                <a:latin typeface="Times New Roman" pitchFamily="18" charset="0"/>
              </a:endParaRPr>
            </a:p>
          </p:txBody>
        </p:sp>
      </p:grpSp>
      <p:grpSp>
        <p:nvGrpSpPr>
          <p:cNvPr id="113750" name="Group 86"/>
          <p:cNvGrpSpPr>
            <a:grpSpLocks/>
          </p:cNvGrpSpPr>
          <p:nvPr/>
        </p:nvGrpSpPr>
        <p:grpSpPr bwMode="auto">
          <a:xfrm>
            <a:off x="5508625" y="3068638"/>
            <a:ext cx="3505200" cy="3571875"/>
            <a:chOff x="3456" y="1952"/>
            <a:chExt cx="2208" cy="2250"/>
          </a:xfrm>
        </p:grpSpPr>
        <p:sp>
          <p:nvSpPr>
            <p:cNvPr id="113751" name="Text Box 87"/>
            <p:cNvSpPr txBox="1">
              <a:spLocks noChangeArrowheads="1"/>
            </p:cNvSpPr>
            <p:nvPr/>
          </p:nvSpPr>
          <p:spPr bwMode="auto">
            <a:xfrm>
              <a:off x="3456" y="2928"/>
              <a:ext cx="220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000">
                  <a:latin typeface="Times New Roman" pitchFamily="18" charset="0"/>
                </a:rPr>
                <a:t>   </a:t>
              </a:r>
              <a:r>
                <a:rPr kumimoji="1" lang="en-US" altLang="zh-CN" sz="2400" b="1">
                  <a:latin typeface="Times New Roman" pitchFamily="18" charset="0"/>
                </a:rPr>
                <a:t>-3   -2  -1      1   2   3</a:t>
              </a:r>
              <a:r>
                <a:rPr kumimoji="1" lang="en-US" altLang="zh-CN" sz="3200" b="1">
                  <a:latin typeface="Times New Roman" pitchFamily="18" charset="0"/>
                </a:rPr>
                <a:t> </a:t>
              </a:r>
              <a:endParaRPr kumimoji="1" lang="en-US" altLang="zh-CN" sz="2400" b="1">
                <a:latin typeface="Times New Roman" pitchFamily="18" charset="0"/>
              </a:endParaRPr>
            </a:p>
          </p:txBody>
        </p:sp>
        <p:sp>
          <p:nvSpPr>
            <p:cNvPr id="113752" name="Text Box 88"/>
            <p:cNvSpPr txBox="1">
              <a:spLocks noChangeArrowheads="1"/>
            </p:cNvSpPr>
            <p:nvPr/>
          </p:nvSpPr>
          <p:spPr bwMode="auto">
            <a:xfrm>
              <a:off x="4284" y="1952"/>
              <a:ext cx="276" cy="2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kumimoji="1" lang="en-US" altLang="zh-CN" sz="2400" b="1">
                <a:latin typeface="Times New Roman" pitchFamily="18" charset="0"/>
              </a:endParaRPr>
            </a:p>
            <a:p>
              <a:r>
                <a:rPr kumimoji="1" lang="en-US" altLang="zh-CN" sz="2400" b="1">
                  <a:latin typeface="Times New Roman" pitchFamily="18" charset="0"/>
                </a:rPr>
                <a:t>3</a:t>
              </a:r>
            </a:p>
            <a:p>
              <a:r>
                <a:rPr kumimoji="1" lang="en-US" altLang="zh-CN" sz="2400" b="1">
                  <a:latin typeface="Times New Roman" pitchFamily="18" charset="0"/>
                </a:rPr>
                <a:t>2</a:t>
              </a:r>
            </a:p>
            <a:p>
              <a:r>
                <a:rPr kumimoji="1" lang="en-US" altLang="zh-CN" sz="2400" b="1">
                  <a:latin typeface="Times New Roman" pitchFamily="18" charset="0"/>
                </a:rPr>
                <a:t>1</a:t>
              </a:r>
            </a:p>
            <a:p>
              <a:endParaRPr kumimoji="1" lang="en-US" altLang="zh-CN" sz="2400" b="1">
                <a:latin typeface="Times New Roman" pitchFamily="18" charset="0"/>
              </a:endParaRPr>
            </a:p>
            <a:p>
              <a:r>
                <a:rPr kumimoji="1" lang="en-US" altLang="zh-CN" sz="2400" b="1">
                  <a:latin typeface="Times New Roman" pitchFamily="18" charset="0"/>
                </a:rPr>
                <a:t>-1</a:t>
              </a:r>
            </a:p>
            <a:p>
              <a:r>
                <a:rPr kumimoji="1" lang="en-US" altLang="zh-CN" sz="2400" b="1">
                  <a:latin typeface="Times New Roman" pitchFamily="18" charset="0"/>
                </a:rPr>
                <a:t>-2</a:t>
              </a:r>
            </a:p>
            <a:p>
              <a:r>
                <a:rPr kumimoji="1" lang="en-US" altLang="zh-CN" sz="2400" b="1">
                  <a:latin typeface="Times New Roman" pitchFamily="18" charset="0"/>
                </a:rPr>
                <a:t>-3</a:t>
              </a:r>
            </a:p>
            <a:p>
              <a:endParaRPr kumimoji="1" lang="en-US" altLang="zh-CN" sz="2400" b="1">
                <a:latin typeface="Times New Roman" pitchFamily="18" charset="0"/>
              </a:endParaRPr>
            </a:p>
          </p:txBody>
        </p:sp>
        <p:sp>
          <p:nvSpPr>
            <p:cNvPr id="113753" name="Text Box 89"/>
            <p:cNvSpPr txBox="1">
              <a:spLocks noChangeArrowheads="1"/>
            </p:cNvSpPr>
            <p:nvPr/>
          </p:nvSpPr>
          <p:spPr bwMode="auto">
            <a:xfrm>
              <a:off x="4560" y="211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113754" name="Text Box 90"/>
            <p:cNvSpPr txBox="1">
              <a:spLocks noChangeArrowheads="1"/>
            </p:cNvSpPr>
            <p:nvPr/>
          </p:nvSpPr>
          <p:spPr bwMode="auto">
            <a:xfrm>
              <a:off x="4262" y="3914"/>
              <a:ext cx="6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solidFill>
                    <a:srgbClr val="FF0000"/>
                  </a:solidFill>
                  <a:latin typeface="Times New Roman" pitchFamily="18" charset="0"/>
                </a:rPr>
                <a:t>（</a:t>
              </a:r>
              <a:r>
                <a:rPr kumimoji="1" lang="en-US" altLang="zh-CN" sz="2400" b="1">
                  <a:solidFill>
                    <a:srgbClr val="FF0000"/>
                  </a:solidFill>
                  <a:latin typeface="Times New Roman" pitchFamily="18" charset="0"/>
                </a:rPr>
                <a:t>D</a:t>
              </a:r>
              <a:r>
                <a:rPr kumimoji="1" lang="zh-CN" altLang="en-US" sz="2400" b="1">
                  <a:solidFill>
                    <a:srgbClr val="FF0000"/>
                  </a:solidFill>
                  <a:latin typeface="Times New Roman" pitchFamily="18" charset="0"/>
                </a:rPr>
                <a:t>）</a:t>
              </a:r>
            </a:p>
          </p:txBody>
        </p:sp>
        <p:sp>
          <p:nvSpPr>
            <p:cNvPr id="113755" name="Text Box 91"/>
            <p:cNvSpPr txBox="1">
              <a:spLocks noChangeArrowheads="1"/>
            </p:cNvSpPr>
            <p:nvPr/>
          </p:nvSpPr>
          <p:spPr bwMode="auto">
            <a:xfrm>
              <a:off x="4462" y="2937"/>
              <a:ext cx="2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>
                  <a:solidFill>
                    <a:srgbClr val="FF66CC"/>
                  </a:solidFill>
                  <a:latin typeface="Times New Roman" pitchFamily="18" charset="0"/>
                </a:rPr>
                <a:t>O</a:t>
              </a:r>
              <a:endParaRPr kumimoji="1" lang="en-US" altLang="zh-CN" sz="2400">
                <a:latin typeface="Times New Roman" pitchFamily="18" charset="0"/>
              </a:endParaRPr>
            </a:p>
          </p:txBody>
        </p:sp>
      </p:grpSp>
      <p:sp>
        <p:nvSpPr>
          <p:cNvPr id="113756" name="Text Box 92"/>
          <p:cNvSpPr txBox="1">
            <a:spLocks noChangeArrowheads="1"/>
          </p:cNvSpPr>
          <p:nvPr/>
        </p:nvSpPr>
        <p:spPr bwMode="auto">
          <a:xfrm>
            <a:off x="8228013" y="180975"/>
            <a:ext cx="14747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latin typeface="Times New Roman" pitchFamily="18" charset="0"/>
              </a:rPr>
              <a:t> </a:t>
            </a:r>
            <a:r>
              <a:rPr kumimoji="1" lang="en-US" altLang="zh-CN" sz="32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46358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304800" y="-228600"/>
            <a:ext cx="103187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>
                <a:latin typeface="Times New Roman" pitchFamily="18" charset="0"/>
              </a:rPr>
              <a:t>     </a:t>
            </a:r>
          </a:p>
          <a:p>
            <a:endParaRPr kumimoji="1" lang="en-US" altLang="zh-CN" sz="2800" b="1">
              <a:latin typeface="Times New Roman" pitchFamily="18" charset="0"/>
            </a:endParaRPr>
          </a:p>
          <a:p>
            <a:r>
              <a:rPr kumimoji="1" lang="en-US" altLang="zh-CN" sz="2800" b="1">
                <a:latin typeface="Times New Roman" pitchFamily="18" charset="0"/>
              </a:rPr>
              <a:t>      </a:t>
            </a:r>
            <a:r>
              <a:rPr kumimoji="1" lang="zh-CN" altLang="en-US" sz="2800" b="1">
                <a:latin typeface="Times New Roman" pitchFamily="18" charset="0"/>
              </a:rPr>
              <a:t>平面上</a:t>
            </a:r>
            <a:r>
              <a:rPr kumimoji="1" lang="zh-CN" altLang="en-US" sz="2800" b="1" u="sng">
                <a:latin typeface="Times New Roman" pitchFamily="18" charset="0"/>
              </a:rPr>
              <a:t>                                                                  </a:t>
            </a:r>
            <a:r>
              <a:rPr kumimoji="1" lang="zh-CN" altLang="en-US" sz="2800" b="1">
                <a:latin typeface="Times New Roman" pitchFamily="18" charset="0"/>
              </a:rPr>
              <a:t>组成</a:t>
            </a:r>
          </a:p>
          <a:p>
            <a:r>
              <a:rPr kumimoji="1" lang="zh-CN" altLang="en-US" sz="2800" b="1">
                <a:latin typeface="Times New Roman" pitchFamily="18" charset="0"/>
              </a:rPr>
              <a:t>平面直角坐标系，</a:t>
            </a:r>
            <a:r>
              <a:rPr kumimoji="1" lang="zh-CN" altLang="en-US" sz="2800" b="1" u="sng">
                <a:latin typeface="Times New Roman" pitchFamily="18" charset="0"/>
              </a:rPr>
              <a:t>                             </a:t>
            </a:r>
            <a:r>
              <a:rPr kumimoji="1" lang="zh-CN" altLang="en-US" sz="2800" b="1">
                <a:latin typeface="Times New Roman" pitchFamily="18" charset="0"/>
              </a:rPr>
              <a:t>叫</a:t>
            </a:r>
            <a:r>
              <a:rPr kumimoji="1" lang="en-US" altLang="zh-CN" sz="2800" b="1">
                <a:latin typeface="Times New Roman" pitchFamily="18" charset="0"/>
              </a:rPr>
              <a:t>x</a:t>
            </a:r>
            <a:r>
              <a:rPr kumimoji="1" lang="zh-CN" altLang="en-US" sz="2800" b="1">
                <a:latin typeface="Times New Roman" pitchFamily="18" charset="0"/>
              </a:rPr>
              <a:t>轴（横轴），</a:t>
            </a:r>
          </a:p>
          <a:p>
            <a:r>
              <a:rPr kumimoji="1" lang="zh-CN" altLang="en-US" sz="2800" b="1">
                <a:latin typeface="Times New Roman" pitchFamily="18" charset="0"/>
              </a:rPr>
              <a:t>取向</a:t>
            </a:r>
            <a:r>
              <a:rPr kumimoji="1" lang="zh-CN" altLang="en-US" sz="2800" b="1" u="sng">
                <a:latin typeface="Times New Roman" pitchFamily="18" charset="0"/>
              </a:rPr>
              <a:t>     </a:t>
            </a:r>
            <a:r>
              <a:rPr kumimoji="1" lang="zh-CN" altLang="en-US" sz="2800" b="1">
                <a:latin typeface="Times New Roman" pitchFamily="18" charset="0"/>
              </a:rPr>
              <a:t>为正方向，</a:t>
            </a:r>
            <a:r>
              <a:rPr kumimoji="1" lang="zh-CN" altLang="en-US" sz="2800" b="1" u="sng">
                <a:latin typeface="Times New Roman" pitchFamily="18" charset="0"/>
              </a:rPr>
              <a:t>                            </a:t>
            </a:r>
            <a:r>
              <a:rPr kumimoji="1" lang="zh-CN" altLang="en-US" sz="2800" b="1">
                <a:latin typeface="Times New Roman" pitchFamily="18" charset="0"/>
              </a:rPr>
              <a:t>叫</a:t>
            </a:r>
            <a:r>
              <a:rPr kumimoji="1" lang="en-US" altLang="zh-CN" sz="2800" b="1">
                <a:latin typeface="Times New Roman" pitchFamily="18" charset="0"/>
              </a:rPr>
              <a:t>y</a:t>
            </a:r>
            <a:r>
              <a:rPr kumimoji="1" lang="zh-CN" altLang="en-US" sz="2800" b="1">
                <a:latin typeface="Times New Roman" pitchFamily="18" charset="0"/>
              </a:rPr>
              <a:t>轴（纵轴），</a:t>
            </a:r>
          </a:p>
          <a:p>
            <a:r>
              <a:rPr kumimoji="1" lang="zh-CN" altLang="en-US" sz="2800" b="1">
                <a:latin typeface="Times New Roman" pitchFamily="18" charset="0"/>
              </a:rPr>
              <a:t>取向</a:t>
            </a:r>
            <a:r>
              <a:rPr kumimoji="1" lang="zh-CN" altLang="en-US" sz="2800" b="1" u="sng">
                <a:latin typeface="Times New Roman" pitchFamily="18" charset="0"/>
              </a:rPr>
              <a:t>     </a:t>
            </a:r>
            <a:r>
              <a:rPr kumimoji="1" lang="zh-CN" altLang="en-US" sz="2800" b="1">
                <a:latin typeface="Times New Roman" pitchFamily="18" charset="0"/>
              </a:rPr>
              <a:t>为正方向。两坐标轴的交点是平面直角坐标系的</a:t>
            </a:r>
            <a:r>
              <a:rPr kumimoji="1" lang="zh-CN" altLang="en-US" sz="2800" b="1" u="sng">
                <a:latin typeface="Times New Roman" pitchFamily="18" charset="0"/>
              </a:rPr>
              <a:t>                     </a:t>
            </a:r>
            <a:r>
              <a:rPr kumimoji="1" lang="zh-CN" altLang="en-US" sz="2800" b="1">
                <a:latin typeface="Times New Roman" pitchFamily="18" charset="0"/>
              </a:rPr>
              <a:t>。</a:t>
            </a:r>
          </a:p>
        </p:txBody>
      </p:sp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1966913" y="568325"/>
            <a:ext cx="587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00FF00"/>
                </a:solidFill>
                <a:latin typeface="Times New Roman" pitchFamily="18" charset="0"/>
                <a:ea typeface="隶书" pitchFamily="49" charset="-122"/>
              </a:rPr>
              <a:t>两条互相垂直，原点重合的两条数轴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3338513" y="1025525"/>
            <a:ext cx="2305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00FF00"/>
                </a:solidFill>
                <a:latin typeface="Times New Roman" pitchFamily="18" charset="0"/>
                <a:ea typeface="隶书" pitchFamily="49" charset="-122"/>
              </a:rPr>
              <a:t>水平的数轴</a:t>
            </a: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1128713" y="1482725"/>
            <a:ext cx="5413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00FF00"/>
                </a:solidFill>
                <a:latin typeface="Times New Roman" pitchFamily="18" charset="0"/>
                <a:ea typeface="隶书" pitchFamily="49" charset="-122"/>
              </a:rPr>
              <a:t>右</a:t>
            </a:r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1052513" y="1863725"/>
            <a:ext cx="5413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00FF00"/>
                </a:solidFill>
                <a:latin typeface="Times New Roman" pitchFamily="18" charset="0"/>
                <a:ea typeface="隶书" pitchFamily="49" charset="-122"/>
              </a:rPr>
              <a:t>上</a:t>
            </a: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3338513" y="1482725"/>
            <a:ext cx="2305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00FF00"/>
                </a:solidFill>
                <a:latin typeface="Times New Roman" pitchFamily="18" charset="0"/>
                <a:ea typeface="隶书" pitchFamily="49" charset="-122"/>
              </a:rPr>
              <a:t>竖直的数轴</a:t>
            </a:r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1052513" y="2320925"/>
            <a:ext cx="1311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00FF00"/>
                </a:solidFill>
                <a:latin typeface="Times New Roman" pitchFamily="18" charset="0"/>
                <a:ea typeface="隶书" pitchFamily="49" charset="-122"/>
              </a:rPr>
              <a:t>原点</a:t>
            </a:r>
          </a:p>
        </p:txBody>
      </p:sp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3946525" y="51260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zh-CN" altLang="zh-CN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75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 autoUpdateAnimBg="0"/>
      <p:bldP spid="154627" grpId="0" autoUpdateAnimBg="0"/>
      <p:bldP spid="154628" grpId="0" autoUpdateAnimBg="0"/>
      <p:bldP spid="154629" grpId="0" autoUpdateAnimBg="0"/>
      <p:bldP spid="154630" grpId="0" autoUpdateAnimBg="0"/>
      <p:bldP spid="154631" grpId="0" autoUpdateAnimBg="0"/>
      <p:bldP spid="154632" grpId="0" autoUpdateAnimBg="0"/>
      <p:bldP spid="154633" grpId="0" autoUpdateAnimBg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1653</Words>
  <Application>Microsoft Office PowerPoint</Application>
  <PresentationFormat>全屏显示(4:3)</PresentationFormat>
  <Paragraphs>509</Paragraphs>
  <Slides>23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练一练</vt:lpstr>
      <vt:lpstr>坐标轴上点有何特征？</vt:lpstr>
      <vt:lpstr>下列各点分别在坐标平面的什么位置上？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微软用户</cp:lastModifiedBy>
  <cp:revision>5</cp:revision>
  <dcterms:created xsi:type="dcterms:W3CDTF">2017-03-14T00:14:29Z</dcterms:created>
  <dcterms:modified xsi:type="dcterms:W3CDTF">2017-03-15T00:23:59Z</dcterms:modified>
</cp:coreProperties>
</file>