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2"/>
    <p:sldId id="453" r:id="rId3"/>
    <p:sldId id="428" r:id="rId4"/>
    <p:sldId id="429" r:id="rId5"/>
    <p:sldId id="452" r:id="rId6"/>
    <p:sldId id="430" r:id="rId7"/>
    <p:sldId id="431" r:id="rId8"/>
    <p:sldId id="432" r:id="rId9"/>
    <p:sldId id="433" r:id="rId10"/>
    <p:sldId id="434" r:id="rId11"/>
    <p:sldId id="435" r:id="rId12"/>
    <p:sldId id="436" r:id="rId13"/>
    <p:sldId id="437" r:id="rId14"/>
    <p:sldId id="438" r:id="rId15"/>
    <p:sldId id="439" r:id="rId16"/>
    <p:sldId id="440" r:id="rId17"/>
    <p:sldId id="451" r:id="rId18"/>
    <p:sldId id="442" r:id="rId19"/>
    <p:sldId id="443" r:id="rId20"/>
    <p:sldId id="444" r:id="rId21"/>
    <p:sldId id="445" r:id="rId22"/>
    <p:sldId id="446" r:id="rId23"/>
    <p:sldId id="449" r:id="rId24"/>
    <p:sldId id="448" r:id="rId25"/>
    <p:sldId id="447" r:id="rId26"/>
    <p:sldId id="450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BEFD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678" y="-96"/>
      </p:cViewPr>
      <p:guideLst>
        <p:guide orient="horz" pos="2175"/>
        <p:guide pos="384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10784205" y="0"/>
            <a:ext cx="1341755" cy="31686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2021/12/16 Thursday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.xml"/><Relationship Id="rId7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09270" y="0"/>
            <a:ext cx="11683365" cy="384810"/>
          </a:xfrm>
          <a:prstGeom prst="rect">
            <a:avLst/>
          </a:prstGeom>
        </p:spPr>
      </p:pic>
      <p:pic>
        <p:nvPicPr>
          <p:cNvPr id="9" name="图片 9" descr="IMG_256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60960" y="16510"/>
            <a:ext cx="391795" cy="3949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0" y="6540500"/>
            <a:ext cx="12192635" cy="28511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round/>
          </a:ln>
          <a:effectLst>
            <a:outerShdw dist="35921" dir="2700000" algn="ctr" rotWithShape="0">
              <a:srgbClr val="000099"/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公文黑体" panose="02000500000000000000" charset="-122"/>
              <a:ea typeface="方正公文黑体" panose="02000500000000000000" charset="-122"/>
              <a:cs typeface="方正公文黑体" panose="02000500000000000000" charset="-122"/>
              <a:sym typeface="+mn-ea"/>
            </a:endParaRPr>
          </a:p>
        </p:txBody>
      </p:sp>
      <p:sp>
        <p:nvSpPr>
          <p:cNvPr id="8" name="副标题 2"/>
          <p:cNvSpPr>
            <a:spLocks noGrp="1"/>
          </p:cNvSpPr>
          <p:nvPr userDrawn="1">
            <p:custDataLst>
              <p:tags r:id="rId4"/>
            </p:custDataLst>
          </p:nvPr>
        </p:nvSpPr>
        <p:spPr>
          <a:xfrm>
            <a:off x="2482215" y="6540500"/>
            <a:ext cx="5036185" cy="350520"/>
          </a:xfrm>
          <a:prstGeom prst="rect">
            <a:avLst/>
          </a:prstGeom>
        </p:spPr>
        <p:txBody>
          <a:bodyPr vert="horz" lIns="90000" tIns="46800" rIns="90000" bIns="46800" rtlCol="0">
            <a:normAutofit/>
            <a:scene3d>
              <a:camera prst="orthographicFront"/>
              <a:lightRig rig="threePt" dir="t"/>
            </a:scene3d>
          </a:bodyPr>
          <a:lstStyle>
            <a:lvl1pPr marL="0" indent="0" algn="ctr">
              <a:lnSpc>
                <a:spcPct val="110000"/>
              </a:lnSpc>
              <a:buNone/>
              <a:defRPr sz="1400" spc="200">
                <a:solidFill>
                  <a:schemeClr val="accent1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舒体" panose="02010600010101010101" charset="-122"/>
                <a:ea typeface="方正舒体" panose="02010600010101010101" charset="-122"/>
                <a:cs typeface="方正舒体" panose="02010600010101010101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教出语文味道，做有灵魂、有温度、有诗意的语文人!</a:t>
            </a:r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10784840" y="34290"/>
            <a:ext cx="1407160" cy="31686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2021/12/16 Thursday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11455400" y="6532245"/>
            <a:ext cx="631190" cy="3016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18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方正舒体" panose="02010600010101010101" charset="-122"/>
          <a:ea typeface="方正舒体" panose="02010600010101010101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491105" y="788035"/>
            <a:ext cx="6810375" cy="458587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55600"/>
            <a:r>
              <a:rPr lang="en-US" sz="1400" b="0" dirty="0">
                <a:latin typeface="宋体" panose="02010600030101010101" pitchFamily="2" charset="-122"/>
              </a:rPr>
              <a:t> </a:t>
            </a:r>
            <a:r>
              <a:rPr lang="en-US" sz="80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宋体" panose="02010600030101010101" pitchFamily="2" charset="-122"/>
                <a:ea typeface="方正公文小标宋" panose="02000500000000000000" charset="-122"/>
              </a:rPr>
              <a:t> </a:t>
            </a:r>
            <a:r>
              <a:rPr lang="zh-CN" altLang="zh-CN" sz="6600" b="1" dirty="0" smtClean="0">
                <a:latin typeface="叶根友毛笔行书2.0版" pitchFamily="2" charset="-122"/>
                <a:ea typeface="叶根友毛笔行书2.0版" pitchFamily="2" charset="-122"/>
                <a:cs typeface="Times New Roman" pitchFamily="18" charset="0"/>
              </a:rPr>
              <a:t>自读课文</a:t>
            </a:r>
            <a:r>
              <a:rPr lang="en-US" altLang="zh-CN" sz="6600" b="1" dirty="0" smtClean="0">
                <a:latin typeface="叶根友毛笔行书2.0版" pitchFamily="2" charset="-122"/>
                <a:ea typeface="叶根友毛笔行书2.0版" pitchFamily="2" charset="-122"/>
                <a:cs typeface="Times New Roman" pitchFamily="18" charset="0"/>
              </a:rPr>
              <a:t/>
            </a:r>
            <a:br>
              <a:rPr lang="en-US" altLang="zh-CN" sz="6600" b="1" dirty="0" smtClean="0">
                <a:latin typeface="叶根友毛笔行书2.0版" pitchFamily="2" charset="-122"/>
                <a:ea typeface="叶根友毛笔行书2.0版" pitchFamily="2" charset="-122"/>
                <a:cs typeface="Times New Roman" pitchFamily="18" charset="0"/>
              </a:rPr>
            </a:br>
            <a:r>
              <a:rPr lang="zh-CN" altLang="zh-CN" sz="6600" b="1" dirty="0" smtClean="0">
                <a:latin typeface="叶根友毛笔行书2.0版" pitchFamily="2" charset="-122"/>
                <a:ea typeface="叶根友毛笔行书2.0版" pitchFamily="2" charset="-122"/>
                <a:cs typeface="Times New Roman" pitchFamily="18" charset="0"/>
              </a:rPr>
              <a:t>导让教学从容</a:t>
            </a:r>
            <a:r>
              <a:rPr lang="en-US" altLang="zh-CN" sz="6600" b="1" dirty="0" smtClean="0">
                <a:latin typeface="叶根友毛笔行书2.0版" pitchFamily="2" charset="-122"/>
                <a:ea typeface="叶根友毛笔行书2.0版" pitchFamily="2" charset="-122"/>
                <a:cs typeface="Times New Roman" pitchFamily="18" charset="0"/>
              </a:rPr>
              <a:t>             </a:t>
            </a:r>
            <a:r>
              <a:rPr lang="zh-CN" altLang="zh-CN" sz="6600" b="1" dirty="0" smtClean="0">
                <a:latin typeface="叶根友毛笔行书2.0版" pitchFamily="2" charset="-122"/>
                <a:ea typeface="叶根友毛笔行书2.0版" pitchFamily="2" charset="-122"/>
                <a:cs typeface="Times New Roman" pitchFamily="18" charset="0"/>
              </a:rPr>
              <a:t>思让课堂快乐</a:t>
            </a:r>
            <a:endParaRPr lang="en-US" altLang="zh-CN" sz="6600" b="1" dirty="0" smtClean="0">
              <a:latin typeface="叶根友毛笔行书2.0版" pitchFamily="2" charset="-122"/>
              <a:ea typeface="叶根友毛笔行书2.0版" pitchFamily="2" charset="-122"/>
              <a:cs typeface="Times New Roman" pitchFamily="18" charset="0"/>
            </a:endParaRPr>
          </a:p>
          <a:p>
            <a:pPr indent="355600"/>
            <a:endParaRPr lang="zh-CN" altLang="en-US" sz="8000" b="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方正公文小标宋" panose="02000500000000000000" charset="-122"/>
              <a:ea typeface="方正公文小标宋" panose="02000500000000000000" charset="-122"/>
              <a:cs typeface="方正公文小标宋" panose="02000500000000000000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497619" y="5460320"/>
            <a:ext cx="3173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latin typeface="叶根友毛笔行书2.0版" pitchFamily="2" charset="-122"/>
                <a:ea typeface="叶根友毛笔行书2.0版" pitchFamily="2" charset="-122"/>
                <a:cs typeface="Times New Roman" pitchFamily="18" charset="0"/>
              </a:rPr>
              <a:t>主讲：龙脑桥中学  李才文</a:t>
            </a:r>
            <a:endParaRPr lang="zh-CN" altLang="en-US" b="1" dirty="0" smtClean="0">
              <a:latin typeface="叶根友毛笔行书2.0版" pitchFamily="2" charset="-122"/>
              <a:ea typeface="叶根友毛笔行书2.0版" pitchFamily="2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59399" y="828339"/>
            <a:ext cx="64368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自读提示的要素</a:t>
            </a:r>
            <a:r>
              <a:rPr lang="zh-CN" altLang="en-US" dirty="0" smtClean="0">
                <a:solidFill>
                  <a:srgbClr val="FF0000"/>
                </a:solidFill>
              </a:rPr>
              <a:t>    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355463" y="1484556"/>
            <a:ext cx="9477487" cy="4315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zh-CN" altLang="en-US" sz="2400" dirty="0" smtClean="0"/>
              <a:t>每篇自读课文的“自读提示”各有侧重，总体上看有以下几个方面的要素：</a:t>
            </a:r>
            <a:endParaRPr lang="en-US" altLang="zh-CN" sz="2400" dirty="0" smtClean="0"/>
          </a:p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altLang="zh-CN" sz="2400" dirty="0" smtClean="0"/>
              <a:t>——</a:t>
            </a:r>
            <a:r>
              <a:rPr lang="zh-CN" altLang="en-US" sz="2400" dirty="0" smtClean="0"/>
              <a:t>对文章内容的提示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以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雨的四季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为例</a:t>
            </a:r>
          </a:p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altLang="zh-CN" sz="2400" dirty="0" smtClean="0"/>
              <a:t>——</a:t>
            </a:r>
            <a:r>
              <a:rPr lang="zh-CN" altLang="en-US" sz="2400" dirty="0" smtClean="0"/>
              <a:t>对文体知识的提示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以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散文诗二首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为例</a:t>
            </a:r>
          </a:p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altLang="zh-CN" sz="2400" dirty="0" smtClean="0"/>
              <a:t>——</a:t>
            </a:r>
            <a:r>
              <a:rPr lang="zh-CN" altLang="en-US" sz="2400" dirty="0" smtClean="0"/>
              <a:t>对写法特点的提示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以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散文诗二首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为例</a:t>
            </a:r>
            <a:endParaRPr lang="en-US" altLang="zh-CN" sz="2400" dirty="0" smtClean="0"/>
          </a:p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altLang="zh-CN" sz="2400" dirty="0" smtClean="0"/>
              <a:t>——</a:t>
            </a:r>
            <a:r>
              <a:rPr lang="zh-CN" altLang="en-US" sz="2400" dirty="0" smtClean="0"/>
              <a:t>对阅读方法的提示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以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再塑生命的人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为例</a:t>
            </a:r>
            <a:endParaRPr lang="en-US" altLang="zh-CN" sz="2400" dirty="0" smtClean="0"/>
          </a:p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altLang="zh-CN" sz="2400" dirty="0" smtClean="0"/>
              <a:t>——</a:t>
            </a:r>
            <a:r>
              <a:rPr lang="zh-CN" altLang="en-US" sz="2400" dirty="0" smtClean="0"/>
              <a:t>对阅读要求的提示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以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窃读记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为例</a:t>
            </a:r>
          </a:p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altLang="zh-CN" sz="2400" dirty="0" smtClean="0"/>
              <a:t>——</a:t>
            </a:r>
            <a:r>
              <a:rPr lang="zh-CN" altLang="en-US" sz="2400" dirty="0" smtClean="0"/>
              <a:t>推荐拓展阅读篇目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以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窃读记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为例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31520" y="548640"/>
            <a:ext cx="60338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旁批的类型   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430767" y="1129554"/>
            <a:ext cx="90364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要点提示式旁批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  ——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问题的提出来自于细致的观察。 （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《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动物笑谈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》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b="1" dirty="0" smtClean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   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——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启示真理，给我以“爱”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——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莎莉文老师再塑我生命的两个支点。（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《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再塑生命的人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》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b="1" dirty="0" smtClean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写法点评式旁批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   ——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开篇点题，引起下文。（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雨的四季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开头直接描写，别具一格。（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回忆鲁迅先生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语言赏析式旁批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春雨“浇淋”万物，夏雨却“浇灌”大地，准确写出雨的不同特点。 （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雨的四季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39557" y="1559859"/>
            <a:ext cx="86814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4.   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提示要求式旁批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altLang="zh-CN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       ——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女娲是一个女神，却处处显示出人的特性边读边画出文中的有关语句。（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《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女娲造人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》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b="1" dirty="0" smtClean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5.   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问题引领式旁批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）指向内容概括设问           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）指向写法特点分析设问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）指向文本深度挖掘设问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    （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）指向拓展延伸与阅读体验设问</a:t>
            </a:r>
            <a:endParaRPr lang="zh-CN" altLang="en-US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77732" y="634701"/>
            <a:ext cx="72418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五、自读课文应该怎么教？</a:t>
            </a:r>
            <a:r>
              <a:rPr lang="en-US" altLang="zh-CN" sz="2400" b="1" dirty="0" smtClean="0"/>
              <a:t>——</a:t>
            </a:r>
            <a:r>
              <a:rPr lang="zh-CN" altLang="en-US" sz="2400" b="1" dirty="0" smtClean="0"/>
              <a:t>思 </a:t>
            </a:r>
            <a:r>
              <a:rPr lang="zh-CN" altLang="en-US" dirty="0" smtClean="0"/>
              <a:t>  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871831" y="1484556"/>
            <a:ext cx="9068696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 smtClean="0"/>
              <a:t>一、教什么</a:t>
            </a:r>
            <a:r>
              <a:rPr lang="en-US" altLang="zh-CN" sz="2400" b="1" dirty="0" smtClean="0"/>
              <a:t>——</a:t>
            </a:r>
            <a:r>
              <a:rPr lang="zh-CN" altLang="en-US" sz="2400" b="1" dirty="0" smtClean="0"/>
              <a:t>确定教学内容</a:t>
            </a:r>
            <a:endParaRPr lang="en-US" altLang="zh-CN" sz="2400" b="1" dirty="0" smtClean="0"/>
          </a:p>
          <a:p>
            <a:pPr>
              <a:lnSpc>
                <a:spcPct val="130000"/>
              </a:lnSpc>
            </a:pP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    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结合单元教学目标和课文内容（自读提示、旁批）确定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30000"/>
              </a:lnSpc>
            </a:pP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 smtClean="0"/>
              <a:t>二、怎么教</a:t>
            </a:r>
            <a:r>
              <a:rPr lang="en-US" altLang="zh-CN" sz="2400" b="1" dirty="0" smtClean="0"/>
              <a:t>——</a:t>
            </a:r>
            <a:r>
              <a:rPr lang="zh-CN" altLang="en-US" sz="2400" b="1" dirty="0" smtClean="0"/>
              <a:t>教学环节的设计</a:t>
            </a:r>
            <a:r>
              <a:rPr lang="en-US" altLang="zh-CN" sz="2400" b="1" dirty="0" smtClean="0"/>
              <a:t>      </a:t>
            </a:r>
            <a:r>
              <a:rPr lang="zh-CN" altLang="en-US" sz="2400" b="1" dirty="0" smtClean="0"/>
              <a:t>教学方法的选择</a:t>
            </a:r>
            <a:endParaRPr lang="en-US" altLang="zh-CN" sz="2400" b="1" dirty="0" smtClean="0"/>
          </a:p>
          <a:p>
            <a:pPr>
              <a:lnSpc>
                <a:spcPct val="130000"/>
              </a:lnSpc>
            </a:pPr>
            <a:endParaRPr lang="en-US" altLang="zh-CN" sz="2400" b="1" dirty="0" smtClean="0"/>
          </a:p>
          <a:p>
            <a:pPr>
              <a:lnSpc>
                <a:spcPct val="130000"/>
              </a:lnSpc>
            </a:pP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    要让学生自主阅读、自主探讨，不能越俎代庖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59398" y="882127"/>
            <a:ext cx="961733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《窃读记》</a:t>
            </a:r>
            <a:r>
              <a:rPr lang="en-US" altLang="zh-CN" sz="2400" b="1" dirty="0" smtClean="0"/>
              <a:t>——“</a:t>
            </a:r>
            <a:r>
              <a:rPr lang="zh-CN" altLang="en-US" sz="2400" b="1" dirty="0" smtClean="0"/>
              <a:t>教什么</a:t>
            </a:r>
            <a:r>
              <a:rPr lang="en-US" altLang="zh-CN" sz="2400" b="1" dirty="0" smtClean="0"/>
              <a:t>”</a:t>
            </a:r>
          </a:p>
          <a:p>
            <a:endParaRPr lang="en-US" altLang="zh-CN" dirty="0" smtClean="0"/>
          </a:p>
          <a:p>
            <a:r>
              <a:rPr lang="zh-CN" altLang="en-US" sz="2400" dirty="0" smtClean="0"/>
              <a:t>      读“阅读提示”，说说本课的学习内容是么？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根据阅读提示确定</a:t>
            </a:r>
          </a:p>
          <a:p>
            <a:endParaRPr lang="en-US" altLang="zh-CN" sz="2400" dirty="0" smtClean="0"/>
          </a:p>
          <a:p>
            <a:r>
              <a:rPr lang="zh-CN" altLang="en-US" sz="2400" dirty="0" smtClean="0"/>
              <a:t>1.学会在默读中把握基本内容，了解文章大意。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2.</a:t>
            </a:r>
            <a:r>
              <a:rPr lang="zh-CN" altLang="en-US" sz="2400" dirty="0" smtClean="0"/>
              <a:t>富有悬念的起笔、中间的插叙、突然的转折、深化主题的结尾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3.</a:t>
            </a:r>
            <a:r>
              <a:rPr lang="zh-CN" altLang="en-US" sz="2400" dirty="0" smtClean="0"/>
              <a:t>阅读生动的心理描写，感受作者在两次“窃读”过程中不同的心理变化。</a:t>
            </a: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5459" y="763793"/>
            <a:ext cx="66585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《台阶》</a:t>
            </a:r>
            <a:r>
              <a:rPr lang="en-US" altLang="zh-CN" sz="2400" b="1" dirty="0" smtClean="0"/>
              <a:t>——“</a:t>
            </a:r>
            <a:r>
              <a:rPr lang="zh-CN" altLang="en-US" sz="2400" b="1" dirty="0" smtClean="0"/>
              <a:t>教什么</a:t>
            </a:r>
            <a:r>
              <a:rPr lang="en-US" altLang="zh-CN" sz="2400" b="1" dirty="0" smtClean="0"/>
              <a:t>”</a:t>
            </a:r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914861" y="1667435"/>
            <a:ext cx="842323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b="1" dirty="0" smtClean="0">
                <a:solidFill>
                  <a:schemeClr val="tx2"/>
                </a:solidFill>
              </a:rPr>
              <a:t>如何看待父亲的形象 ？应该如何理解这篇小说的主题？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>
              <a:lnSpc>
                <a:spcPct val="130000"/>
              </a:lnSpc>
            </a:pPr>
            <a:endParaRPr lang="en-US" altLang="zh-CN" sz="2000" b="1" dirty="0" smtClean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2000" b="1" dirty="0" smtClean="0"/>
              <a:t>父亲为什么明明该高兴，却露出些尴尬的笑？</a:t>
            </a:r>
            <a:endParaRPr lang="en-US" altLang="zh-CN" sz="2000" b="1" dirty="0" smtClean="0"/>
          </a:p>
          <a:p>
            <a:pPr>
              <a:lnSpc>
                <a:spcPct val="130000"/>
              </a:lnSpc>
            </a:pPr>
            <a:endParaRPr lang="zh-CN" altLang="en-US" sz="2000" b="1" dirty="0" smtClean="0"/>
          </a:p>
          <a:p>
            <a:pPr>
              <a:lnSpc>
                <a:spcPct val="130000"/>
              </a:lnSpc>
            </a:pPr>
            <a:r>
              <a:rPr lang="zh-CN" altLang="en-US" sz="2000" b="1" dirty="0" smtClean="0"/>
              <a:t>父亲闪了腰，为什么不让</a:t>
            </a:r>
            <a:r>
              <a:rPr lang="en-US" altLang="zh-CN" sz="2000" b="1" dirty="0" smtClean="0"/>
              <a:t>“</a:t>
            </a:r>
            <a:r>
              <a:rPr lang="zh-CN" altLang="en-US" sz="2000" b="1" dirty="0" smtClean="0"/>
              <a:t>我</a:t>
            </a:r>
            <a:r>
              <a:rPr lang="en-US" altLang="zh-CN" sz="2000" b="1" dirty="0" smtClean="0"/>
              <a:t>”</a:t>
            </a:r>
            <a:r>
              <a:rPr lang="zh-CN" altLang="en-US" sz="2000" b="1" dirty="0" smtClean="0"/>
              <a:t>帮忙？</a:t>
            </a:r>
            <a:endParaRPr lang="en-US" altLang="zh-CN" sz="2000" b="1" dirty="0" smtClean="0"/>
          </a:p>
          <a:p>
            <a:pPr>
              <a:lnSpc>
                <a:spcPct val="130000"/>
              </a:lnSpc>
            </a:pPr>
            <a:endParaRPr lang="zh-CN" altLang="en-US" sz="2000" b="1" dirty="0" smtClean="0"/>
          </a:p>
          <a:p>
            <a:pPr>
              <a:lnSpc>
                <a:spcPct val="130000"/>
              </a:lnSpc>
            </a:pPr>
            <a:r>
              <a:rPr lang="zh-CN" altLang="en-US" sz="2000" b="1" dirty="0" smtClean="0"/>
              <a:t>为什么在父亲最苦最累的时候，</a:t>
            </a:r>
            <a:r>
              <a:rPr lang="en-US" altLang="zh-CN" sz="2000" b="1" dirty="0" smtClean="0"/>
              <a:t>“</a:t>
            </a:r>
            <a:r>
              <a:rPr lang="zh-CN" altLang="en-US" sz="2000" b="1" dirty="0" smtClean="0"/>
              <a:t>我</a:t>
            </a:r>
            <a:r>
              <a:rPr lang="en-US" altLang="zh-CN" sz="2000" b="1" dirty="0" smtClean="0"/>
              <a:t>”</a:t>
            </a:r>
            <a:r>
              <a:rPr lang="zh-CN" altLang="en-US" sz="2000" b="1" dirty="0" smtClean="0"/>
              <a:t>就真的让在一边？</a:t>
            </a:r>
            <a:endParaRPr lang="en-US" altLang="zh-CN" sz="2000" b="1" dirty="0" smtClean="0"/>
          </a:p>
          <a:p>
            <a:pPr>
              <a:lnSpc>
                <a:spcPct val="130000"/>
              </a:lnSpc>
            </a:pPr>
            <a:endParaRPr lang="zh-CN" altLang="en-US" sz="2000" b="1" dirty="0" smtClean="0"/>
          </a:p>
          <a:p>
            <a:pPr>
              <a:lnSpc>
                <a:spcPct val="130000"/>
              </a:lnSpc>
            </a:pPr>
            <a:r>
              <a:rPr lang="zh-CN" altLang="en-US" sz="2000" b="1" dirty="0" smtClean="0"/>
              <a:t>文中的父亲，是否也是</a:t>
            </a:r>
            <a:r>
              <a:rPr lang="en-US" altLang="zh-CN" sz="2000" b="1" dirty="0" smtClean="0"/>
              <a:t>“</a:t>
            </a:r>
            <a:r>
              <a:rPr lang="zh-CN" altLang="en-US" sz="2000" b="1" dirty="0" smtClean="0"/>
              <a:t>我</a:t>
            </a:r>
            <a:r>
              <a:rPr lang="en-US" altLang="zh-CN" sz="2000" b="1" dirty="0" smtClean="0"/>
              <a:t>”</a:t>
            </a:r>
            <a:r>
              <a:rPr lang="zh-CN" altLang="en-US" sz="2000" b="1" dirty="0" smtClean="0"/>
              <a:t>人生中的一级台阶？</a:t>
            </a:r>
            <a:endParaRPr lang="en-US" altLang="zh-CN" sz="2000" b="1" dirty="0" smtClean="0"/>
          </a:p>
          <a:p>
            <a:pPr>
              <a:lnSpc>
                <a:spcPct val="130000"/>
              </a:lnSpc>
            </a:pPr>
            <a:endParaRPr lang="zh-CN" altLang="en-US" sz="2000" b="1" dirty="0" smtClean="0"/>
          </a:p>
          <a:p>
            <a:pPr>
              <a:lnSpc>
                <a:spcPct val="130000"/>
              </a:lnSpc>
            </a:pPr>
            <a:r>
              <a:rPr lang="zh-CN" altLang="en-US" sz="2000" b="1" dirty="0" smtClean="0"/>
              <a:t>父亲明知自己老了，怎么还问</a:t>
            </a:r>
            <a:r>
              <a:rPr lang="en-US" altLang="zh-CN" sz="2000" b="1" dirty="0" smtClean="0"/>
              <a:t>“</a:t>
            </a:r>
            <a:r>
              <a:rPr lang="zh-CN" altLang="en-US" sz="2000" b="1" dirty="0" smtClean="0"/>
              <a:t>我怎么了</a:t>
            </a:r>
            <a:r>
              <a:rPr lang="en-US" altLang="zh-CN" sz="2000" b="1" dirty="0" smtClean="0"/>
              <a:t>”</a:t>
            </a:r>
            <a:r>
              <a:rPr lang="zh-CN" altLang="en-US" sz="2000" b="1" dirty="0" smtClean="0"/>
              <a:t>？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31520" y="978946"/>
            <a:ext cx="69572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怎么教之一</a:t>
            </a:r>
            <a:r>
              <a:rPr lang="en-US" altLang="zh-CN" sz="2400" b="1" dirty="0" smtClean="0"/>
              <a:t>——</a:t>
            </a:r>
            <a:r>
              <a:rPr lang="zh-CN" altLang="en-US" sz="2400" b="1" dirty="0" smtClean="0"/>
              <a:t>旁批运用举隅  </a:t>
            </a:r>
            <a:endParaRPr lang="en-US" altLang="zh-CN" sz="2400" b="1" dirty="0" smtClean="0"/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2323651" y="1645920"/>
            <a:ext cx="794990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2000" dirty="0" smtClean="0">
                <a:solidFill>
                  <a:schemeClr val="tx2"/>
                </a:solidFill>
              </a:rPr>
              <a:t>自读辅助</a:t>
            </a:r>
            <a:r>
              <a:rPr lang="en-US" altLang="zh-CN" sz="2000" dirty="0" smtClean="0">
                <a:solidFill>
                  <a:schemeClr val="tx2"/>
                </a:solidFill>
              </a:rPr>
              <a:t>——</a:t>
            </a:r>
            <a:r>
              <a:rPr lang="zh-CN" altLang="en-US" sz="2000" dirty="0" smtClean="0">
                <a:solidFill>
                  <a:schemeClr val="tx2"/>
                </a:solidFill>
              </a:rPr>
              <a:t>最基本的运用，为学生自主阅读提供支架</a:t>
            </a:r>
            <a:endParaRPr lang="en-US" altLang="zh-CN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2000" dirty="0" smtClean="0">
                <a:solidFill>
                  <a:schemeClr val="tx2"/>
                </a:solidFill>
              </a:rPr>
              <a:t>模仿借鉴</a:t>
            </a:r>
            <a:r>
              <a:rPr lang="en-US" altLang="zh-CN" sz="2000" dirty="0" smtClean="0">
                <a:solidFill>
                  <a:schemeClr val="tx2"/>
                </a:solidFill>
              </a:rPr>
              <a:t>——</a:t>
            </a:r>
            <a:r>
              <a:rPr lang="zh-CN" altLang="en-US" sz="2000" dirty="0" smtClean="0">
                <a:solidFill>
                  <a:schemeClr val="tx2"/>
                </a:solidFill>
              </a:rPr>
              <a:t>借鉴自读课文旁批的方式，引导学生自主设计旁批，自主鉴赏文章</a:t>
            </a:r>
            <a:endParaRPr lang="en-US" altLang="zh-CN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2000" dirty="0" smtClean="0">
                <a:solidFill>
                  <a:schemeClr val="tx2"/>
                </a:solidFill>
              </a:rPr>
              <a:t>组织教学</a:t>
            </a:r>
            <a:r>
              <a:rPr lang="en-US" altLang="zh-CN" sz="2000" dirty="0" smtClean="0">
                <a:solidFill>
                  <a:schemeClr val="tx2"/>
                </a:solidFill>
              </a:rPr>
              <a:t>——</a:t>
            </a:r>
            <a:r>
              <a:rPr lang="zh-CN" altLang="en-US" sz="2000" dirty="0" smtClean="0">
                <a:solidFill>
                  <a:schemeClr val="tx2"/>
                </a:solidFill>
              </a:rPr>
              <a:t>以部分旁批为主要教学问题，设计教学环节，组织教学活动。</a:t>
            </a:r>
            <a:endParaRPr lang="en-US" altLang="zh-CN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2000" dirty="0" smtClean="0">
                <a:solidFill>
                  <a:schemeClr val="tx2"/>
                </a:solidFill>
              </a:rPr>
              <a:t>问题探究</a:t>
            </a:r>
            <a:r>
              <a:rPr lang="en-US" altLang="zh-CN" sz="2000" dirty="0" smtClean="0">
                <a:solidFill>
                  <a:schemeClr val="tx2"/>
                </a:solidFill>
              </a:rPr>
              <a:t>——</a:t>
            </a:r>
            <a:r>
              <a:rPr lang="zh-CN" altLang="en-US" sz="2000" dirty="0" smtClean="0">
                <a:solidFill>
                  <a:schemeClr val="tx2"/>
                </a:solidFill>
              </a:rPr>
              <a:t>利用一个或几个旁批，设置课外探究题目，引导学生拓展探究。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60612" y="666974"/>
            <a:ext cx="705896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chemeClr val="tx2"/>
                </a:solidFill>
              </a:rPr>
              <a:t>自读课课型研讨之一</a:t>
            </a:r>
            <a:r>
              <a:rPr lang="en-US" altLang="zh-CN" b="1" dirty="0" smtClean="0">
                <a:solidFill>
                  <a:schemeClr val="tx2"/>
                </a:solidFill>
              </a:rPr>
              <a:t>——</a:t>
            </a:r>
            <a:r>
              <a:rPr lang="zh-CN" altLang="en-US" b="1" dirty="0" smtClean="0">
                <a:solidFill>
                  <a:schemeClr val="tx2"/>
                </a:solidFill>
              </a:rPr>
              <a:t>模仿借</a:t>
            </a:r>
            <a:r>
              <a:rPr lang="zh-CN" altLang="en-US" b="1" dirty="0" smtClean="0">
                <a:solidFill>
                  <a:schemeClr val="tx2"/>
                </a:solidFill>
              </a:rPr>
              <a:t>鉴</a:t>
            </a:r>
            <a:endParaRPr lang="en-US" altLang="zh-CN" b="1" dirty="0" smtClean="0">
              <a:solidFill>
                <a:schemeClr val="tx2"/>
              </a:solidFill>
            </a:endParaRPr>
          </a:p>
          <a:p>
            <a:r>
              <a:rPr lang="en-US" altLang="zh-CN" b="1" dirty="0" smtClean="0">
                <a:solidFill>
                  <a:schemeClr val="tx2"/>
                </a:solidFill>
              </a:rPr>
              <a:t> </a:t>
            </a:r>
            <a:r>
              <a:rPr lang="en-US" altLang="zh-CN" b="1" dirty="0" smtClean="0">
                <a:solidFill>
                  <a:schemeClr val="tx2"/>
                </a:solidFill>
              </a:rPr>
              <a:t>    </a:t>
            </a:r>
          </a:p>
          <a:p>
            <a:endParaRPr lang="en-US" altLang="zh-CN" b="1" dirty="0" smtClean="0">
              <a:solidFill>
                <a:schemeClr val="tx2"/>
              </a:solidFill>
            </a:endParaRPr>
          </a:p>
          <a:p>
            <a:endParaRPr lang="en-US" altLang="zh-CN" b="1" dirty="0" smtClean="0">
              <a:solidFill>
                <a:schemeClr val="tx2"/>
              </a:solidFill>
            </a:endParaRPr>
          </a:p>
          <a:p>
            <a:endParaRPr lang="en-US" altLang="zh-CN" b="1" dirty="0" smtClean="0">
              <a:solidFill>
                <a:schemeClr val="tx2"/>
              </a:solidFill>
            </a:endParaRPr>
          </a:p>
          <a:p>
            <a:endParaRPr lang="en-US" altLang="zh-CN" b="1" dirty="0" smtClean="0">
              <a:solidFill>
                <a:schemeClr val="tx2"/>
              </a:solidFill>
            </a:endParaRPr>
          </a:p>
          <a:p>
            <a:r>
              <a:rPr lang="en-US" altLang="zh-CN" b="1" dirty="0" smtClean="0">
                <a:solidFill>
                  <a:schemeClr val="tx2"/>
                </a:solidFill>
              </a:rPr>
              <a:t> </a:t>
            </a:r>
            <a:r>
              <a:rPr lang="en-US" altLang="zh-CN" b="1" dirty="0" smtClean="0">
                <a:solidFill>
                  <a:schemeClr val="tx2"/>
                </a:solidFill>
              </a:rPr>
              <a:t>                                        </a:t>
            </a:r>
          </a:p>
          <a:p>
            <a:r>
              <a:rPr lang="en-US" altLang="zh-CN" sz="2000" b="1" dirty="0" smtClean="0">
                <a:solidFill>
                  <a:schemeClr val="tx2"/>
                </a:solidFill>
              </a:rPr>
              <a:t> </a:t>
            </a:r>
            <a:r>
              <a:rPr lang="en-US" altLang="zh-CN" sz="2000" b="1" dirty="0" smtClean="0">
                <a:solidFill>
                  <a:schemeClr val="tx2"/>
                </a:solidFill>
              </a:rPr>
              <a:t>                                                     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走一步，再走一步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                                               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r>
              <a:rPr lang="en-US" altLang="zh-CN" sz="2000" b="1" dirty="0" smtClean="0">
                <a:solidFill>
                  <a:schemeClr val="tx2"/>
                </a:solidFill>
              </a:rPr>
              <a:t> </a:t>
            </a:r>
            <a:r>
              <a:rPr lang="en-US" altLang="zh-CN" sz="2000" b="1" dirty="0" smtClean="0">
                <a:solidFill>
                  <a:schemeClr val="tx2"/>
                </a:solidFill>
              </a:rPr>
              <a:t>                                                            </a:t>
            </a:r>
            <a:r>
              <a:rPr lang="zh-CN" altLang="en-US" sz="2000" b="1" dirty="0" smtClean="0">
                <a:solidFill>
                  <a:schemeClr val="tx2"/>
                </a:solidFill>
              </a:rPr>
              <a:t>父爱陷阱</a:t>
            </a:r>
            <a:endParaRPr lang="en-US" altLang="zh-CN" sz="20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76979" y="871369"/>
            <a:ext cx="95527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solidFill>
                  <a:schemeClr val="tx2"/>
                </a:solidFill>
              </a:rPr>
              <a:t>环节一：整体把握</a:t>
            </a:r>
            <a:r>
              <a:rPr lang="en-US" altLang="zh-CN" sz="4400" dirty="0" smtClean="0">
                <a:solidFill>
                  <a:srgbClr val="FF3300"/>
                </a:solidFill>
              </a:rPr>
              <a:t/>
            </a:r>
            <a:br>
              <a:rPr lang="en-US" altLang="zh-CN" sz="4400" dirty="0" smtClean="0">
                <a:solidFill>
                  <a:srgbClr val="FF3300"/>
                </a:solidFill>
              </a:rPr>
            </a:br>
            <a:r>
              <a:rPr lang="en-US" altLang="zh-CN" sz="4400" dirty="0" smtClean="0">
                <a:solidFill>
                  <a:srgbClr val="FF3300"/>
                </a:solidFill>
              </a:rPr>
              <a:t>   </a:t>
            </a:r>
          </a:p>
          <a:p>
            <a:r>
              <a:rPr lang="en-US" altLang="zh-CN" sz="4400" dirty="0" smtClean="0">
                <a:solidFill>
                  <a:srgbClr val="FF3300"/>
                </a:solidFill>
              </a:rPr>
              <a:t>     </a:t>
            </a:r>
            <a:r>
              <a:rPr lang="zh-CN" altLang="en-US" sz="4400" dirty="0" smtClean="0"/>
              <a:t>借助阅读提示整体感知课文，勾画出文中标志事件发展和描写“我”不同阶段心理活动的语句 。理清作者思路。</a:t>
            </a:r>
            <a:endParaRPr lang="zh-CN" altLang="en-US" sz="4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48000" y="8898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050" dirty="0" smtClean="0">
                <a:solidFill>
                  <a:schemeClr val="tx2"/>
                </a:solidFill>
              </a:rPr>
              <a:t> </a:t>
            </a:r>
            <a:r>
              <a:rPr lang="zh-CN" altLang="en-US" dirty="0" smtClean="0">
                <a:solidFill>
                  <a:schemeClr val="tx2"/>
                </a:solidFill>
              </a:rPr>
              <a:t>那是在费城，一个酷热的七月天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和我在一起的五个男孩子出发去爬悬崖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 其他的孩子一个接一个地往上爬我犹豫不决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满头大汗、浑身发抖地往上爬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那些男孩子已经爬到了距离悬崖顶部三分之二路程的岩脊上，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我努力向他们爬过去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我缓慢地爬着，尽可能贴近里侧，紧紧地扒住岩石的表面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几分钟后，他们开始继续往上爬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从崖顶绕道回家。 杰里看来很担心，但最后还是和其他孩子一起走了。我往下看，感到阵阵晕眩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我紧贴在一块岩石上，感觉天旋地转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但我知道我绝对回不去了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我肯定上不去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我听见有人哭泣呻吟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最后才意识到那就是我。时间在慢慢地过去。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夜幕开始降临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我神情恍惚，害怕和疲劳已经让我麻木</a:t>
            </a:r>
            <a:r>
              <a:rPr lang="en-US" altLang="zh-CN" dirty="0" smtClean="0">
                <a:solidFill>
                  <a:schemeClr val="tx2"/>
                </a:solidFill>
              </a:rPr>
              <a:t>…</a:t>
            </a:r>
            <a:r>
              <a:rPr lang="zh-CN" altLang="en-US" dirty="0" smtClean="0">
                <a:solidFill>
                  <a:schemeClr val="tx2"/>
                </a:solidFill>
              </a:rPr>
              <a:t>暮色中，第一颗星星出现在天空中，悬崖下面的地面开始变得模糊。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我听到了杰里和爸爸的喊声。这看起来我能做到，我一次一步，一次换一个地方落脚，按照爸爸说的往下爬，</a:t>
            </a:r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r>
              <a:rPr lang="zh-CN" altLang="en-US" dirty="0" smtClean="0">
                <a:solidFill>
                  <a:schemeClr val="tx2"/>
                </a:solidFill>
              </a:rPr>
              <a:t>我向下迈出了最后一步，然后踩到了凌乱的岩石，扑进了爸爸强壮的臂弯里，抽噎了一下，然后有了一种巨大的成就感和类似骄傲的感觉。</a:t>
            </a:r>
            <a:endParaRPr lang="en-US" altLang="zh-CN" dirty="0" smtClean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40292"/>
            <a:ext cx="12192000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3200" b="1" dirty="0" smtClean="0"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尊敬的各位领导，同仁们：大家好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!</a:t>
            </a:r>
          </a:p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               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首先表达三层谢意：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             一谢罗老师的支持与厚爱，让我有了这个成长的机会；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             二谢在座各位同仁的理解与支持，让我可以抛砖引玉；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             三谢这个温和的冬天，让我们健康地做着自己想做的事。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41525" y="1269402"/>
            <a:ext cx="770247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/>
              <a:t>冒险</a:t>
            </a:r>
            <a:r>
              <a:rPr lang="en-US" altLang="zh-CN" sz="4400" dirty="0" smtClean="0"/>
              <a:t>——</a:t>
            </a:r>
            <a:r>
              <a:rPr lang="zh-CN" altLang="en-US" sz="4400" dirty="0" smtClean="0"/>
              <a:t>遇险</a:t>
            </a:r>
            <a:r>
              <a:rPr lang="en-US" altLang="zh-CN" sz="4400" dirty="0" smtClean="0"/>
              <a:t>——</a:t>
            </a:r>
            <a:r>
              <a:rPr lang="zh-CN" altLang="en-US" sz="4400" dirty="0" smtClean="0"/>
              <a:t>脱险</a:t>
            </a:r>
            <a:endParaRPr lang="en-US" altLang="zh-CN" sz="4400" dirty="0" smtClean="0"/>
          </a:p>
          <a:p>
            <a:r>
              <a:rPr lang="zh-CN" altLang="en-US" sz="4400" dirty="0" smtClean="0"/>
              <a:t/>
            </a:r>
            <a:br>
              <a:rPr lang="zh-CN" altLang="en-US" sz="4400" dirty="0" smtClean="0"/>
            </a:br>
            <a:r>
              <a:rPr lang="zh-CN" altLang="en-US" sz="4400" dirty="0" smtClean="0">
                <a:solidFill>
                  <a:schemeClr val="tx2"/>
                </a:solidFill>
              </a:rPr>
              <a:t>胆怯</a:t>
            </a:r>
            <a:r>
              <a:rPr lang="en-US" altLang="zh-CN" sz="4400" dirty="0" smtClean="0">
                <a:solidFill>
                  <a:schemeClr val="tx2"/>
                </a:solidFill>
              </a:rPr>
              <a:t>——</a:t>
            </a:r>
            <a:r>
              <a:rPr lang="zh-CN" altLang="en-US" sz="4400" dirty="0" smtClean="0">
                <a:solidFill>
                  <a:schemeClr val="tx2"/>
                </a:solidFill>
              </a:rPr>
              <a:t>恐惧</a:t>
            </a:r>
            <a:r>
              <a:rPr lang="en-US" altLang="zh-CN" sz="4400" dirty="0" smtClean="0">
                <a:solidFill>
                  <a:schemeClr val="tx2"/>
                </a:solidFill>
              </a:rPr>
              <a:t>——</a:t>
            </a:r>
            <a:r>
              <a:rPr lang="zh-CN" altLang="en-US" sz="4400" dirty="0" smtClean="0">
                <a:solidFill>
                  <a:schemeClr val="tx2"/>
                </a:solidFill>
              </a:rPr>
              <a:t>克服心理障</a:t>
            </a:r>
            <a:endParaRPr lang="en-US" altLang="zh-CN" sz="4400" dirty="0" smtClean="0">
              <a:solidFill>
                <a:schemeClr val="tx2"/>
              </a:solidFill>
            </a:endParaRPr>
          </a:p>
          <a:p>
            <a:endParaRPr lang="en-US" altLang="zh-CN" sz="4400" dirty="0" smtClean="0">
              <a:solidFill>
                <a:schemeClr val="tx2"/>
              </a:solidFill>
            </a:endParaRPr>
          </a:p>
          <a:p>
            <a:r>
              <a:rPr lang="zh-CN" altLang="en-US" sz="4400" dirty="0" smtClean="0">
                <a:solidFill>
                  <a:schemeClr val="tx2"/>
                </a:solidFill>
              </a:rPr>
              <a:t>碍</a:t>
            </a:r>
            <a:r>
              <a:rPr lang="en-US" altLang="zh-CN" sz="4400" dirty="0" smtClean="0">
                <a:solidFill>
                  <a:schemeClr val="tx2"/>
                </a:solidFill>
              </a:rPr>
              <a:t>——</a:t>
            </a:r>
            <a:r>
              <a:rPr lang="zh-CN" altLang="en-US" sz="4400" dirty="0" smtClean="0">
                <a:solidFill>
                  <a:schemeClr val="tx2"/>
                </a:solidFill>
              </a:rPr>
              <a:t>收获自信</a:t>
            </a:r>
            <a:r>
              <a:rPr lang="zh-CN" altLang="en-US" dirty="0" smtClean="0">
                <a:solidFill>
                  <a:schemeClr val="tx2"/>
                </a:solidFill>
              </a:rPr>
              <a:t/>
            </a:r>
            <a:br>
              <a:rPr lang="zh-CN" altLang="en-US" dirty="0" smtClean="0">
                <a:solidFill>
                  <a:schemeClr val="tx2"/>
                </a:solidFill>
              </a:rPr>
            </a:b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6216" y="935915"/>
            <a:ext cx="65708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环节二</a:t>
            </a:r>
            <a:r>
              <a:rPr lang="en-US" altLang="zh-CN" sz="3200" b="1" dirty="0" smtClean="0"/>
              <a:t>——</a:t>
            </a:r>
            <a:r>
              <a:rPr lang="zh-CN" altLang="en-US" sz="3200" b="1" dirty="0" smtClean="0"/>
              <a:t>深入理解</a:t>
            </a:r>
            <a:endParaRPr lang="en-US" altLang="zh-CN" sz="3200" b="1" dirty="0" smtClean="0"/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807285" y="1742739"/>
            <a:ext cx="896112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/>
              <a:t>       结合课文旁边批注，深入细致理解文章。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zh-CN" altLang="en-US" sz="2800" b="1" dirty="0" smtClean="0"/>
              <a:t>旁批的类型：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/>
              <a:t>（</a:t>
            </a: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）提问式旁批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/>
              <a:t>（</a:t>
            </a: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）点评式旁批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/>
              <a:t>（</a:t>
            </a: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）拓展式旁批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77732" y="666975"/>
            <a:ext cx="84662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环节三</a:t>
            </a:r>
            <a:r>
              <a:rPr lang="en-US" altLang="zh-CN" sz="2400" b="1" dirty="0" smtClean="0"/>
              <a:t>——</a:t>
            </a:r>
            <a:r>
              <a:rPr lang="zh-CN" altLang="en-US" sz="2400" b="1" dirty="0" smtClean="0"/>
              <a:t>学生自主批注</a:t>
            </a:r>
            <a:endParaRPr lang="en-US" altLang="zh-CN" sz="2400" b="1" dirty="0" smtClean="0"/>
          </a:p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2000921" y="1463041"/>
            <a:ext cx="8466269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3200" dirty="0" smtClean="0">
                <a:solidFill>
                  <a:schemeClr val="tx2"/>
                </a:solidFill>
              </a:rPr>
              <a:t>      </a:t>
            </a:r>
            <a:r>
              <a:rPr lang="zh-CN" altLang="en-US" sz="2800" b="1" dirty="0" smtClean="0">
                <a:solidFill>
                  <a:schemeClr val="tx2"/>
                </a:solidFill>
              </a:rPr>
              <a:t>请你在课文找出你觉得还应该旁批的地方模仿至少做两处批注。可以提问，也可以点评。</a:t>
            </a:r>
            <a:endParaRPr lang="en-US" altLang="zh-CN" sz="2800" b="1" dirty="0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zh-CN" altLang="en-US" sz="2800" b="1" dirty="0" smtClean="0">
                <a:solidFill>
                  <a:srgbClr val="FF0066"/>
                </a:solidFill>
              </a:rPr>
              <a:t>    </a:t>
            </a:r>
            <a:r>
              <a:rPr lang="zh-CN" altLang="en-US" sz="2800" b="1" dirty="0" smtClean="0">
                <a:solidFill>
                  <a:schemeClr val="tx2"/>
                </a:solidFill>
              </a:rPr>
              <a:t>“批注” 时应注意用语简洁、精练，语言</a:t>
            </a:r>
            <a:endParaRPr lang="en-US" altLang="zh-CN" sz="2800" b="1" dirty="0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zh-CN" altLang="en-US" sz="2800" b="1" dirty="0" smtClean="0">
                <a:solidFill>
                  <a:schemeClr val="tx2"/>
                </a:solidFill>
              </a:rPr>
              <a:t>通顺，不能太繁琐，用自己的话准确概括，做到言简意赅。</a:t>
            </a:r>
            <a:endParaRPr lang="zh-CN" alt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0155" y="817581"/>
            <a:ext cx="85738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环节四：学以致用</a:t>
            </a:r>
            <a:r>
              <a:rPr lang="en-US" altLang="zh-CN" sz="2400" b="1" dirty="0" smtClean="0"/>
              <a:t>——</a:t>
            </a:r>
            <a:r>
              <a:rPr lang="zh-CN" altLang="en-US" sz="2400" b="1" dirty="0" smtClean="0">
                <a:solidFill>
                  <a:schemeClr val="tx2"/>
                </a:solidFill>
              </a:rPr>
              <a:t>迁移阅读：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《</a:t>
            </a:r>
            <a:r>
              <a:rPr lang="zh-CN" altLang="en-US" sz="2400" b="1" dirty="0" smtClean="0">
                <a:solidFill>
                  <a:schemeClr val="tx2"/>
                </a:solidFill>
              </a:rPr>
              <a:t>父爱陷阱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》</a:t>
            </a:r>
          </a:p>
          <a:p>
            <a:r>
              <a:rPr lang="zh-CN" altLang="en-US" dirty="0" smtClean="0">
                <a:solidFill>
                  <a:srgbClr val="FF0066"/>
                </a:solidFill>
              </a:rPr>
              <a:t/>
            </a:r>
            <a:br>
              <a:rPr lang="zh-CN" altLang="en-US" dirty="0" smtClean="0">
                <a:solidFill>
                  <a:srgbClr val="FF0066"/>
                </a:solidFill>
              </a:rPr>
            </a:b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656677" y="2022437"/>
            <a:ext cx="90364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2400" b="1" dirty="0" smtClean="0"/>
              <a:t>思考讨论：</a:t>
            </a:r>
          </a:p>
          <a:p>
            <a:pPr>
              <a:lnSpc>
                <a:spcPct val="90000"/>
              </a:lnSpc>
            </a:pPr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）默读文本，整体感知课文，请你仿照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走一步，再走一步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给这篇文章写阅读提示。</a:t>
            </a:r>
            <a:endParaRPr lang="en-US" altLang="zh-CN" sz="2400" b="1" dirty="0" smtClean="0"/>
          </a:p>
          <a:p>
            <a:pPr>
              <a:lnSpc>
                <a:spcPct val="90000"/>
              </a:lnSpc>
            </a:pPr>
            <a:endParaRPr lang="zh-CN" altLang="en-US" sz="2400" b="1" dirty="0" smtClean="0"/>
          </a:p>
          <a:p>
            <a:pPr>
              <a:lnSpc>
                <a:spcPct val="90000"/>
              </a:lnSpc>
            </a:pPr>
            <a:r>
              <a:rPr lang="en-US" altLang="zh-CN" sz="2400" b="1" dirty="0" smtClean="0"/>
              <a:t>(</a:t>
            </a:r>
            <a:r>
              <a:rPr lang="zh-CN" altLang="en-US" sz="2400" b="1" dirty="0" smtClean="0"/>
              <a:t>默读要求：不出声，不动唇，不指读，不回读，一气呵成地贯通全文。</a:t>
            </a:r>
            <a:r>
              <a:rPr lang="en-US" altLang="zh-CN" sz="2400" b="1" dirty="0" smtClean="0"/>
              <a:t>)</a:t>
            </a:r>
            <a:endParaRPr lang="zh-CN" altLang="en-US" sz="2400" b="1" dirty="0" smtClean="0"/>
          </a:p>
          <a:p>
            <a:pPr>
              <a:lnSpc>
                <a:spcPct val="90000"/>
              </a:lnSpc>
            </a:pPr>
            <a:endParaRPr lang="zh-CN" altLang="en-US" sz="24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）细读文本，在课文中你最想做批注的地方旁注。（至少批注两处，点评式和提问式各一处）（</a:t>
            </a:r>
            <a:r>
              <a:rPr lang="zh-CN" altLang="en-US" sz="2400" b="1" dirty="0" smtClean="0">
                <a:solidFill>
                  <a:schemeClr val="tx2"/>
                </a:solidFill>
              </a:rPr>
              <a:t>从有疑处提问，从有感悟处品味</a:t>
            </a:r>
            <a:r>
              <a:rPr lang="zh-CN" altLang="en-US" sz="2400" b="1" dirty="0" smtClean="0"/>
              <a:t>）</a:t>
            </a:r>
          </a:p>
          <a:p>
            <a:pPr>
              <a:lnSpc>
                <a:spcPct val="90000"/>
              </a:lnSpc>
            </a:pPr>
            <a:r>
              <a:rPr lang="zh-CN" altLang="en-US" sz="2400" b="1" dirty="0" smtClean="0"/>
              <a:t>  小组讨论，分组展示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3186" y="882127"/>
            <a:ext cx="853081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chemeClr val="tx2"/>
                </a:solidFill>
              </a:rPr>
              <a:t>环节五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——</a:t>
            </a:r>
            <a:r>
              <a:rPr lang="zh-CN" altLang="en-US" sz="3200" b="1" dirty="0" smtClean="0">
                <a:solidFill>
                  <a:schemeClr val="tx2"/>
                </a:solidFill>
              </a:rPr>
              <a:t>总结反思：</a:t>
            </a:r>
            <a:endParaRPr lang="en-US" altLang="zh-CN" sz="3200" b="1" dirty="0" smtClean="0">
              <a:solidFill>
                <a:schemeClr val="tx2"/>
              </a:solidFill>
            </a:endParaRPr>
          </a:p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473798" y="1656678"/>
            <a:ext cx="767020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/>
              <a:t>       善于总结和思考的人会更好地前行，请你说说这两篇文章内容上给了你什么启示？阅读方法方面你又有了什么收获？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5459" y="699247"/>
            <a:ext cx="646620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chemeClr val="tx2"/>
                </a:solidFill>
              </a:rPr>
              <a:t>自读课文教法小结</a:t>
            </a:r>
            <a:endParaRPr lang="en-US" altLang="zh-CN" sz="3200" b="1" dirty="0" smtClean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699708" y="1506072"/>
            <a:ext cx="7444292" cy="3247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给予学生足够的独立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2.</a:t>
            </a:r>
            <a:r>
              <a:rPr lang="zh-CN" altLang="en-US" sz="2800" b="1" dirty="0" smtClean="0"/>
              <a:t>打造适宜</a:t>
            </a:r>
            <a:r>
              <a:rPr lang="en-US" altLang="zh-CN" sz="2800" b="1" dirty="0" smtClean="0"/>
              <a:t>“</a:t>
            </a:r>
            <a:r>
              <a:rPr lang="zh-CN" altLang="en-US" sz="2800" b="1" dirty="0" smtClean="0"/>
              <a:t>合体</a:t>
            </a:r>
            <a:r>
              <a:rPr lang="en-US" altLang="zh-CN" sz="2800" b="1" dirty="0" smtClean="0"/>
              <a:t>”</a:t>
            </a:r>
            <a:r>
              <a:rPr lang="zh-CN" altLang="en-US" sz="2800" b="1" dirty="0" smtClean="0"/>
              <a:t>的任务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3.</a:t>
            </a:r>
            <a:r>
              <a:rPr lang="zh-CN" altLang="en-US" sz="2800" b="1" dirty="0" smtClean="0"/>
              <a:t>运用教读课文的经验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4.</a:t>
            </a:r>
            <a:r>
              <a:rPr lang="zh-CN" altLang="en-US" sz="2800" b="1" dirty="0" smtClean="0"/>
              <a:t>更多采用默读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5.</a:t>
            </a:r>
            <a:r>
              <a:rPr lang="zh-CN" altLang="en-US" sz="2800" b="1" dirty="0" smtClean="0"/>
              <a:t>确保多想多思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56387" y="1947135"/>
            <a:ext cx="6357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谢谢大家指正</a:t>
            </a:r>
            <a:endParaRPr lang="zh-CN" altLang="en-US" sz="4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13055" y="1019175"/>
            <a:ext cx="11261725" cy="2352040"/>
          </a:xfrm>
        </p:spPr>
        <p:txBody>
          <a:bodyPr/>
          <a:lstStyle/>
          <a:p>
            <a:pPr algn="l"/>
            <a:r>
              <a:rPr lang="en-US" altLang="zh-CN" sz="7200"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 </a:t>
            </a:r>
            <a:endParaRPr lang="zh-CN" altLang="zh-CN" sz="7200"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scaled="0"/>
              </a:gra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29589" y="1075765"/>
            <a:ext cx="10895031" cy="4197911"/>
          </a:xfrm>
        </p:spPr>
        <p:txBody>
          <a:bodyPr/>
          <a:lstStyle/>
          <a:p>
            <a:pPr marL="0" indent="0">
              <a:buNone/>
            </a:pPr>
            <a:endParaRPr lang="zh-CN" altLang="en-US" sz="3200" dirty="0" smtClean="0"/>
          </a:p>
          <a:p>
            <a:pPr marL="0" indent="0">
              <a:buNone/>
            </a:pPr>
            <a:endParaRPr lang="zh-CN" altLang="zh-CN" sz="3200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11290" y="4400550"/>
            <a:ext cx="30988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endParaRPr lang="zh-CN" altLang="zh-CN" sz="4400">
              <a:solidFill>
                <a:srgbClr val="FF0000"/>
              </a:solidFill>
              <a:latin typeface="汉仪雅酷黑W" panose="00020600040101010101" charset="-122"/>
              <a:ea typeface="汉仪雅酷黑W" panose="00020600040101010101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45459" y="828338"/>
            <a:ext cx="1110189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/>
              <a:t>  一、自读课文的历史回顾</a:t>
            </a:r>
            <a:endParaRPr lang="en-US" altLang="zh-CN" sz="2000" b="1" dirty="0" smtClean="0"/>
          </a:p>
          <a:p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936376" y="914400"/>
            <a:ext cx="720762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20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世纪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80—90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年代：  讲读课文     自读课文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彰显了师生在阅读教学过程中的不同地位和作用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2000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年开始启用的课标实验教材：精读课文  略读课文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   精读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精读课的目标取向概括起来有以下三方面：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   一是得意，即理解思想内容，获得情感意蕴，受到人文熏陶等；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   二是学言，即学习语言文字，磨练语言实践能力；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   三是习法，学会阅读方法，培养独立阅读能力。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在实际的教学中每篇略读课文用时只有精读课文的一半，教学时往往根据具体情况而只抓住或偏重其中的某一方面，而在教学方式上没有根本的变化。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765" y="1065007"/>
            <a:ext cx="910096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精读、略读</a:t>
            </a:r>
            <a:endParaRPr lang="en-US" altLang="zh-CN" sz="36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    ——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阅读教学的目标取向是一致的，在教学过程处理上也是讲得多与少的区别。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    ——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模糊了阅读教学的性质和教者与学者在阅读教学过程中的定位。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sz="2000" dirty="0" smtClean="0">
                <a:latin typeface="楷体" pitchFamily="49" charset="-122"/>
                <a:ea typeface="楷体" pitchFamily="49" charset="-122"/>
              </a:rPr>
              <a:t>    ——</a:t>
            </a:r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教师在实际的教学过程难以准确地把握两类课文不同的教学特质。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sz="2000" dirty="0" smtClean="0">
                <a:solidFill>
                  <a:srgbClr val="FF0000"/>
                </a:solidFill>
              </a:rPr>
              <a:t>          </a:t>
            </a:r>
            <a:r>
              <a:rPr lang="zh-CN" altLang="en-US" sz="2000" dirty="0" smtClean="0"/>
              <a:t>部编本教材有意识地改变课型混淆的情况，将“精读”改为了“教读”，将“略读”改为了“自读”。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9248" y="688489"/>
            <a:ext cx="6989496" cy="1102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2800" b="1" dirty="0" smtClean="0">
                <a:solidFill>
                  <a:schemeClr val="tx2"/>
                </a:solidFill>
              </a:rPr>
              <a:t>二、自读课的教学定位</a:t>
            </a:r>
            <a:r>
              <a:rPr lang="en-US" altLang="zh-CN" sz="2800" b="1" dirty="0" smtClean="0">
                <a:solidFill>
                  <a:schemeClr val="tx2"/>
                </a:solidFill>
              </a:rPr>
              <a:t>——</a:t>
            </a:r>
            <a:r>
              <a:rPr lang="zh-CN" altLang="zh-CN" sz="2800" b="1" dirty="0" smtClean="0">
                <a:solidFill>
                  <a:schemeClr val="tx2"/>
                </a:solidFill>
              </a:rPr>
              <a:t>导</a:t>
            </a:r>
            <a:endParaRPr lang="en-US" altLang="zh-CN" sz="2800" b="1" dirty="0" smtClean="0">
              <a:solidFill>
                <a:schemeClr val="tx2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zh-CN" dirty="0">
              <a:solidFill>
                <a:schemeClr val="tx2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76686" y="1538345"/>
            <a:ext cx="7508839" cy="3880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部编新教材阅读教学</a:t>
            </a:r>
            <a:r>
              <a:rPr lang="en-US" altLang="zh-CN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明确为教读、自读两种基本课型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教</a:t>
            </a: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读课，教师是学生学习的指导者。</a:t>
            </a:r>
            <a:endParaRPr lang="en-US" altLang="zh-CN" sz="24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——</a:t>
            </a: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教师教、学生学</a:t>
            </a:r>
            <a:endParaRPr lang="en-US" altLang="zh-CN" sz="24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自</a:t>
            </a: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读课，教师是读书活动的组织者与参与者。</a:t>
            </a:r>
            <a:endParaRPr lang="en-US" altLang="zh-CN" sz="24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——</a:t>
            </a: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教师导、学生学</a:t>
            </a:r>
            <a:endParaRPr lang="en-US" altLang="zh-CN" sz="24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</a:t>
            </a: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教</a:t>
            </a:r>
            <a:r>
              <a:rPr lang="en-US" altLang="zh-CN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教学生怎么读懂一篇文章；</a:t>
            </a:r>
            <a:endParaRPr lang="en-US" altLang="zh-CN" sz="24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</a:t>
            </a: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导</a:t>
            </a:r>
            <a:r>
              <a:rPr lang="en-US" altLang="zh-CN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给出方向，给出问题，学生自求答案</a:t>
            </a:r>
            <a:r>
              <a:rPr lang="en-US" altLang="zh-CN" sz="2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</a:t>
            </a:r>
            <a:endParaRPr lang="zh-CN" altLang="en-US" sz="24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89704" y="935915"/>
            <a:ext cx="692987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教读课文</a:t>
            </a:r>
            <a:r>
              <a:rPr lang="en-US" altLang="zh-CN" sz="2800" b="1" dirty="0" smtClean="0"/>
              <a:t>”</a:t>
            </a:r>
            <a:r>
              <a:rPr lang="zh-CN" altLang="en-US" sz="2800" b="1" dirty="0" smtClean="0"/>
              <a:t>与</a:t>
            </a:r>
            <a:r>
              <a:rPr lang="en-US" altLang="zh-CN" sz="2800" b="1" dirty="0" smtClean="0"/>
              <a:t>“</a:t>
            </a:r>
            <a:r>
              <a:rPr lang="zh-CN" altLang="en-US" sz="2800" b="1" dirty="0" smtClean="0"/>
              <a:t>自读课文</a:t>
            </a:r>
            <a:r>
              <a:rPr lang="en-US" altLang="zh-CN" sz="2800" b="1" dirty="0" smtClean="0"/>
              <a:t>”</a:t>
            </a:r>
            <a:r>
              <a:rPr lang="zh-CN" altLang="en-US" sz="2800" b="1" dirty="0" smtClean="0"/>
              <a:t>的主要区别</a:t>
            </a:r>
            <a:endParaRPr lang="en-US" altLang="zh-CN" sz="2800" b="1" dirty="0" smtClean="0"/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785769" y="1473798"/>
            <a:ext cx="906869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/>
              <a:t>         师生地位     流程推进     活动形式    课堂面貌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j-ea"/>
              </a:rPr>
              <a:t>      </a:t>
            </a:r>
            <a:r>
              <a:rPr lang="zh-CN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j-ea"/>
              </a:rPr>
              <a:t>培养学生独立阅读能力的必要条件就是独立阅读的时间和空间。要敢于放手，充分放手，把课堂真正交给学生。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  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endParaRPr lang="zh-CN" alt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35915" y="954742"/>
            <a:ext cx="61757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自读课的教学定位    </a:t>
            </a:r>
            <a:endParaRPr lang="en-US" altLang="zh-CN" sz="3200" b="1" dirty="0" smtClean="0"/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48000" y="1957892"/>
            <a:ext cx="6096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    以培养学生自学能力为目标，以自读课文为材料，以学生自我阅读实践为主线，充分激发学生的主体意识，引导他们自求自得，使教读课所得知识、方法和能力有效迁移和拓展的课。</a:t>
            </a:r>
            <a:endParaRPr lang="zh-CN" altLang="en-US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02428" y="548641"/>
            <a:ext cx="674006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三、自读课的教学功能  </a:t>
            </a:r>
            <a:endParaRPr lang="en-US" altLang="zh-CN" sz="2800" b="1" dirty="0" smtClean="0"/>
          </a:p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2086983" y="1237129"/>
            <a:ext cx="849854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提高学生自学能力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       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自读课以学生的自我阅读和感悟为主，学生作为学习的主动者，他们需要在阅读中主动去探求阅读知识，同时，通过不断的自我阅读，去检验已有的阅读知识，积累阅读经验，通过一系列的自读练习，学生能够提高自己的阅读能力，也能在此过程中提高自己的自学能力。</a:t>
            </a:r>
          </a:p>
          <a:p>
            <a:pPr>
              <a:lnSpc>
                <a:spcPct val="120000"/>
              </a:lnSpc>
            </a:pP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丰富学生阅读积累，开阔学生阅读视野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在用好统编本教材自读课文的同时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还应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编选了大量的自读材料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以自读课的形式与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学生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一起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阅读和学习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，体现统编本教材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1+X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的教学特点。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自读课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一个最大的功能就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是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要扩大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学生阅读量，能够丰富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他们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的阅读积累，开阔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他们</a:t>
            </a:r>
            <a:r>
              <a:rPr lang="zh-CN" altLang="zh-CN" sz="2000" b="1" dirty="0" smtClean="0">
                <a:latin typeface="楷体" pitchFamily="49" charset="-122"/>
                <a:ea typeface="楷体" pitchFamily="49" charset="-122"/>
              </a:rPr>
              <a:t>的阅读视野，形成更加成熟、更加稳定的阅读习惯。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23943" y="505610"/>
            <a:ext cx="76418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四、统编本教材自读课文编写的体例结构  </a:t>
            </a:r>
            <a:endParaRPr lang="en-US" altLang="zh-CN" sz="2400" b="1" dirty="0" smtClean="0"/>
          </a:p>
          <a:p>
            <a:endParaRPr lang="zh-CN" altLang="en-US" b="1" dirty="0"/>
          </a:p>
        </p:txBody>
      </p:sp>
      <p:sp>
        <p:nvSpPr>
          <p:cNvPr id="3" name="矩形 2"/>
          <p:cNvSpPr/>
          <p:nvPr/>
        </p:nvSpPr>
        <p:spPr>
          <a:xfrm>
            <a:off x="1678193" y="1226372"/>
            <a:ext cx="929460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自读</a:t>
            </a: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课文的助读系统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改革力度最大。</a:t>
            </a:r>
            <a:endParaRPr lang="en-US" altLang="zh-CN" sz="2400" b="1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由“注释”</a:t>
            </a: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“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旁批</a:t>
            </a: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”“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阅读提示</a:t>
            </a: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”“读读写写”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“</a:t>
            </a: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补白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”等组成。</a:t>
            </a:r>
            <a:endParaRPr lang="en-US" altLang="zh-CN" sz="2400" b="1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    不再设置课后练习，体现课标要求的独立阅读、自主阅读理念，并将教读课文中学到的阅读方法应用于自主阅读实践。</a:t>
            </a:r>
            <a:endParaRPr lang="en-US" altLang="zh-CN" sz="2400" b="1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 smtClean="0"/>
              <a:t>        这是一个全新的编写体例，同时又是传统的阅读方式，也是一种有效的阅读指导方式。</a:t>
            </a:r>
            <a:endParaRPr lang="zh-CN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DOCER_TEMPLATE_OPEN_ONCE_MARK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  <p:tag name="KSO_WM_SPECIAL_SOURCE" val="bdnul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3079</Words>
  <Application>Microsoft Office PowerPoint</Application>
  <PresentationFormat>自定义</PresentationFormat>
  <Paragraphs>161</Paragraphs>
  <Slides>26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Office 主题​​</vt:lpstr>
      <vt:lpstr>幻灯片 1</vt:lpstr>
      <vt:lpstr>幻灯片 2</vt:lpstr>
      <vt:lpstr>  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Administrator</cp:lastModifiedBy>
  <cp:revision>211</cp:revision>
  <dcterms:created xsi:type="dcterms:W3CDTF">2019-06-19T02:08:00Z</dcterms:created>
  <dcterms:modified xsi:type="dcterms:W3CDTF">2021-12-16T03:46:48Z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KSOSaveFontToCloudKey">
    <vt:lpwstr>251213969_cloud</vt:lpwstr>
  </property>
  <property fmtid="{D5CDD505-2E9C-101B-9397-08002B2CF9AE}" pid="4" name="ICV">
    <vt:lpwstr>74F74497EAAD4754AA00F96AE265D6D3</vt:lpwstr>
  </property>
</Properties>
</file>