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65" r:id="rId3"/>
    <p:sldId id="268" r:id="rId4"/>
    <p:sldId id="273" r:id="rId5"/>
    <p:sldId id="274" r:id="rId6"/>
    <p:sldId id="275" r:id="rId7"/>
    <p:sldId id="276" r:id="rId8"/>
    <p:sldId id="282" r:id="rId9"/>
    <p:sldId id="277" r:id="rId10"/>
    <p:sldId id="269" r:id="rId11"/>
    <p:sldId id="270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2-17T21:22:55.048" idx="1">
    <p:pos x="5889" y="342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5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6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comments" Target="../comments/comment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0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7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79270" y="1767840"/>
            <a:ext cx="895667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indent="0" algn="ctr"/>
            <a:r>
              <a:rPr lang="zh-CN" sz="7200" b="1">
                <a:ln/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高中语文古诗词意象</a:t>
            </a:r>
            <a:endParaRPr lang="zh-CN" sz="7200" b="1">
              <a:ln/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 algn="ctr"/>
            <a:r>
              <a:rPr lang="zh-CN" sz="7200" b="1">
                <a:ln/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教学策略探讨</a:t>
            </a:r>
            <a:r>
              <a:rPr lang="en-US" sz="6600" b="0">
                <a:ln/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                               </a:t>
            </a:r>
            <a:endParaRPr lang="en-US" altLang="en-US" sz="6600" b="0">
              <a:ln/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01460" y="4874895"/>
            <a:ext cx="5399405" cy="82994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sz="4800" b="1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泸县五中</a:t>
            </a:r>
            <a:r>
              <a:rPr lang="en-US" sz="4800" b="1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</a:t>
            </a:r>
            <a:r>
              <a:rPr lang="zh-CN" sz="4800" b="1">
                <a:ln/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邵春梅</a:t>
            </a:r>
            <a:endParaRPr lang="zh-CN" altLang="en-US" sz="4800" b="1">
              <a:ln/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779270" y="2367915"/>
            <a:ext cx="9609455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25120"/>
            <a:r>
              <a:rPr lang="zh-CN" altLang="en-US" sz="6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意象探究无止境，</a:t>
            </a:r>
            <a:endParaRPr lang="zh-CN" altLang="en-US" sz="66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indent="325120"/>
            <a:r>
              <a:rPr lang="en-US" altLang="zh-CN" sz="6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lang="zh-CN" altLang="en-US" sz="6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诗歌教学永远在路上。</a:t>
            </a:r>
            <a:endParaRPr lang="zh-CN" altLang="en-US" sz="66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308350" y="2782570"/>
            <a:ext cx="557466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96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感谢指导！</a:t>
            </a:r>
            <a:endParaRPr lang="zh-CN" altLang="en-US" sz="96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613535" y="1416685"/>
            <a:ext cx="76892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一、必修教材古诗词篇目</a:t>
            </a:r>
            <a:endParaRPr lang="zh-CN" altLang="en-US" sz="4800" b="1">
              <a:solidFill>
                <a:srgbClr val="7030A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7635" y="2352040"/>
            <a:ext cx="1137031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06400" fontAlgn="auto">
              <a:lnSpc>
                <a:spcPct val="150000"/>
              </a:lnSpc>
            </a:pPr>
            <a:r>
              <a:rPr lang="zh-CN" sz="4000" b="1">
                <a:ea typeface="宋体" panose="02010600030101010101" pitchFamily="2" charset="-122"/>
              </a:rPr>
              <a:t>必修2：《诗经》《离骚》等7首；</a:t>
            </a:r>
            <a:endParaRPr lang="zh-CN" sz="4000" b="1">
              <a:ea typeface="宋体" panose="02010600030101010101" pitchFamily="2" charset="-122"/>
            </a:endParaRPr>
          </a:p>
          <a:p>
            <a:pPr indent="406400" fontAlgn="auto">
              <a:lnSpc>
                <a:spcPct val="150000"/>
              </a:lnSpc>
            </a:pPr>
            <a:r>
              <a:rPr lang="zh-CN" sz="4000" b="1">
                <a:ea typeface="宋体" panose="02010600030101010101" pitchFamily="2" charset="-122"/>
              </a:rPr>
              <a:t>必修3：</a:t>
            </a:r>
            <a:r>
              <a:rPr lang="en-US" altLang="zh-CN" sz="4000" b="1">
                <a:ea typeface="宋体" panose="02010600030101010101" pitchFamily="2" charset="-122"/>
              </a:rPr>
              <a:t> </a:t>
            </a:r>
            <a:r>
              <a:rPr lang="zh-CN" sz="4000" b="1">
                <a:ea typeface="宋体" panose="02010600030101010101" pitchFamily="2" charset="-122"/>
              </a:rPr>
              <a:t>7首唐诗；</a:t>
            </a:r>
            <a:endParaRPr lang="zh-CN" sz="4000" b="1">
              <a:ea typeface="宋体" panose="02010600030101010101" pitchFamily="2" charset="-122"/>
            </a:endParaRPr>
          </a:p>
          <a:p>
            <a:pPr indent="406400" fontAlgn="auto">
              <a:lnSpc>
                <a:spcPct val="150000"/>
              </a:lnSpc>
            </a:pPr>
            <a:r>
              <a:rPr lang="zh-CN" sz="4000" b="1">
                <a:ea typeface="宋体" panose="02010600030101010101" pitchFamily="2" charset="-122"/>
              </a:rPr>
              <a:t>必修4：</a:t>
            </a:r>
            <a:r>
              <a:rPr lang="en-US" altLang="zh-CN" sz="4000" b="1">
                <a:ea typeface="宋体" panose="02010600030101010101" pitchFamily="2" charset="-122"/>
              </a:rPr>
              <a:t> </a:t>
            </a:r>
            <a:r>
              <a:rPr lang="zh-CN" sz="4000" b="1">
                <a:ea typeface="宋体" panose="02010600030101010101" pitchFamily="2" charset="-122"/>
              </a:rPr>
              <a:t>8首宋词；</a:t>
            </a:r>
            <a:endParaRPr lang="zh-CN" sz="4000" b="1">
              <a:ea typeface="宋体" panose="02010600030101010101" pitchFamily="2" charset="-122"/>
            </a:endParaRPr>
          </a:p>
          <a:p>
            <a:pPr indent="406400" fontAlgn="auto">
              <a:lnSpc>
                <a:spcPct val="150000"/>
              </a:lnSpc>
            </a:pPr>
            <a:r>
              <a:rPr lang="zh-CN" sz="4000" b="1">
                <a:ea typeface="宋体" panose="02010600030101010101" pitchFamily="2" charset="-122"/>
              </a:rPr>
              <a:t>《古代诗歌散文欣赏》：30首。</a:t>
            </a:r>
            <a:endParaRPr lang="zh-CN" sz="4000" b="1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2202180" y="2701290"/>
            <a:ext cx="8398510" cy="34150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25120" fontAlgn="auto">
              <a:lnSpc>
                <a:spcPct val="150000"/>
              </a:lnSpc>
            </a:pPr>
            <a:r>
              <a:rPr 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创设意境</a:t>
            </a:r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表达情感</a:t>
            </a:r>
            <a:endParaRPr 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25120" fontAlgn="auto">
              <a:lnSpc>
                <a:spcPct val="150000"/>
              </a:lnSpc>
            </a:pPr>
            <a:r>
              <a:rPr 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传承文化</a:t>
            </a:r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美的感受</a:t>
            </a:r>
            <a:endParaRPr lang="zh-CN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325120" fontAlgn="auto">
              <a:lnSpc>
                <a:spcPct val="150000"/>
              </a:lnSpc>
            </a:pPr>
            <a:r>
              <a:rPr 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情的共鸣</a:t>
            </a:r>
            <a:r>
              <a:rPr lang="en-US" alt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4800" b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理的收获</a:t>
            </a:r>
            <a:endParaRPr lang="zh-CN" altLang="en-US" sz="4800" b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20950" y="1278255"/>
            <a:ext cx="7761605" cy="92202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r>
              <a:rPr lang="zh-CN" sz="5400" b="1">
                <a:ln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  <a:sym typeface="+mn-ea"/>
              </a:rPr>
              <a:t>培育学生核心素养的载体</a:t>
            </a:r>
            <a:endParaRPr lang="zh-CN" altLang="en-US" sz="5400" b="1">
              <a:ln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14475" y="356870"/>
            <a:ext cx="36277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5400" b="1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二、古诗词</a:t>
            </a:r>
            <a:endParaRPr lang="zh-CN" altLang="en-US" sz="60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263015" y="848995"/>
            <a:ext cx="870077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800" b="1">
                <a:solidFill>
                  <a:srgbClr val="7030A0"/>
                </a:solidFill>
                <a:ea typeface="宋体" panose="02010600030101010101" pitchFamily="2" charset="-122"/>
              </a:rPr>
              <a:t>二、古诗词意象教学的策略</a:t>
            </a:r>
            <a:endParaRPr lang="zh-CN" altLang="en-US" sz="4800" b="1">
              <a:solidFill>
                <a:srgbClr val="7030A0"/>
              </a:solidFill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110105" y="2290445"/>
            <a:ext cx="730631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理解意象之间的内在联系，</a:t>
            </a:r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</a:t>
            </a:r>
            <a:r>
              <a:rPr 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想象意象群所组成的画面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110105" y="3797300"/>
            <a:ext cx="679958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71500" indent="-571500">
              <a:buClrTx/>
              <a:buSzTx/>
              <a:buFont typeface="Arial" panose="020B0604020202020204" pitchFamily="34" charset="0"/>
              <a:buChar char="•"/>
            </a:pPr>
            <a:r>
              <a:rPr lang="zh-CN" sz="3600" b="1">
                <a:latin typeface="楷体" panose="02010609060101010101" charset="-122"/>
                <a:ea typeface="楷体" panose="02010609060101010101" charset="-122"/>
              </a:rPr>
              <a:t>理解意象之间独特的连接方式，体味诗歌别样的意境</a:t>
            </a:r>
            <a:endParaRPr 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8360" y="5323840"/>
            <a:ext cx="664781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71500" indent="-571500" algn="l">
              <a:buClrTx/>
              <a:buSzTx/>
              <a:buFont typeface="Arial" panose="020B0604020202020204" pitchFamily="34" charset="0"/>
              <a:buChar char="•"/>
            </a:pPr>
            <a:r>
              <a:rPr lang="zh-CN" sz="3600" b="1">
                <a:latin typeface="楷体" panose="02010609060101010101" charset="-122"/>
                <a:ea typeface="楷体" panose="02010609060101010101" charset="-122"/>
              </a:rPr>
              <a:t>整理总结意象表达的规律，体会诗歌表达的情感。</a:t>
            </a:r>
            <a:endParaRPr lang="zh-CN" sz="36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左大括号 8"/>
          <p:cNvSpPr/>
          <p:nvPr/>
        </p:nvSpPr>
        <p:spPr>
          <a:xfrm>
            <a:off x="1574800" y="2639060"/>
            <a:ext cx="543560" cy="3122930"/>
          </a:xfrm>
          <a:prstGeom prst="lef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80260" y="857885"/>
            <a:ext cx="763397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>
              <a:buFont typeface="Arial" panose="020B0604020202020204" pitchFamily="34" charset="0"/>
              <a:buNone/>
            </a:pP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（一）理解意象之间的内在联系，想象意象群所组成的画面</a:t>
            </a:r>
            <a:endParaRPr lang="zh-CN" altLang="en-US" sz="44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79270" y="3113405"/>
            <a:ext cx="952563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风急天高猿啸哀， 渚清沙白鸟飞回。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无边落木萧萧下， 不尽长江滚滚来。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</a:t>
            </a:r>
            <a:endParaRPr lang="en-US" altLang="zh-CN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en-US" altLang="zh-CN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  ——</a:t>
            </a:r>
            <a:r>
              <a:rPr lang="zh-CN" altLang="en-US" sz="4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杜甫《登高》</a:t>
            </a:r>
            <a:endParaRPr lang="zh-CN" altLang="en-US" sz="4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779270" y="903605"/>
            <a:ext cx="778065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ClrTx/>
              <a:buSzTx/>
              <a:buFont typeface="Arial" panose="020B0604020202020204" pitchFamily="34" charset="0"/>
              <a:buNone/>
            </a:pP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（二）</a:t>
            </a: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理解意象之间独特的连接方式，体味诗歌别样的意境。</a:t>
            </a:r>
            <a:endParaRPr lang="zh-CN" sz="44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97280" y="2924810"/>
            <a:ext cx="1045019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精选动词、形容词将意象进行有机串联</a:t>
            </a:r>
            <a:endParaRPr lang="zh-CN" altLang="en-US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9270" y="4207510"/>
            <a:ext cx="897001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>
                <a:solidFill>
                  <a:schemeClr val="tx1"/>
                </a:solidFill>
                <a:ea typeface="宋体" panose="02010600030101010101" pitchFamily="2" charset="-122"/>
              </a:rPr>
              <a:t>“云树绕堤沙，怒涛卷霜雪，天堑无涯。”</a:t>
            </a:r>
            <a:endParaRPr lang="zh-CN" sz="36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r>
              <a:rPr lang="en-US" altLang="zh-CN" sz="3600" b="1">
                <a:solidFill>
                  <a:schemeClr val="tx1"/>
                </a:solidFill>
                <a:ea typeface="宋体" panose="02010600030101010101" pitchFamily="2" charset="-122"/>
              </a:rPr>
              <a:t>                                        ——</a:t>
            </a:r>
            <a:r>
              <a:rPr lang="en-US" altLang="zh-CN" sz="3200" b="1">
                <a:solidFill>
                  <a:schemeClr val="tx1"/>
                </a:solidFill>
                <a:ea typeface="宋体" panose="02010600030101010101" pitchFamily="2" charset="-122"/>
              </a:rPr>
              <a:t>柳永《望海潮》</a:t>
            </a:r>
            <a:endParaRPr lang="en-US" altLang="zh-CN" sz="32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0" grpId="0"/>
      <p:bldP spid="100" grpId="1"/>
      <p:bldP spid="3" grpId="0"/>
      <p:bldP spid="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43380" y="527685"/>
            <a:ext cx="768985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ClrTx/>
              <a:buSzTx/>
              <a:buFont typeface="Arial" panose="020B0604020202020204" pitchFamily="34" charset="0"/>
              <a:buNone/>
            </a:pP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（二）</a:t>
            </a: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理解意象之间独特的连接方式，体味诗歌别样的意境。</a:t>
            </a:r>
            <a:endParaRPr lang="zh-CN" sz="44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052830" y="2360930"/>
            <a:ext cx="1120203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2.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活用词语，使意象更生动活泼，</a:t>
            </a:r>
            <a:endParaRPr 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266700"/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使意境更有韵味</a:t>
            </a:r>
            <a:endParaRPr 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9270" y="4070985"/>
            <a:ext cx="999553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3600" b="1">
                <a:solidFill>
                  <a:schemeClr val="tx1"/>
                </a:solidFill>
                <a:ea typeface="宋体" panose="02010600030101010101" pitchFamily="2" charset="-122"/>
              </a:rPr>
              <a:t>“春风又绿江南岸，明月何时照我还。”</a:t>
            </a:r>
            <a:endParaRPr lang="zh-CN" sz="36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3600" b="1">
                <a:solidFill>
                  <a:schemeClr val="tx1"/>
                </a:solidFill>
                <a:ea typeface="宋体" panose="02010600030101010101" pitchFamily="2" charset="-122"/>
              </a:rPr>
              <a:t>                                       </a:t>
            </a:r>
            <a:r>
              <a:rPr lang="zh-CN" sz="3200" b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r>
              <a:rPr lang="en-US" altLang="zh-CN" sz="3200" b="1">
                <a:solidFill>
                  <a:schemeClr val="tx1"/>
                </a:solidFill>
                <a:ea typeface="宋体" panose="02010600030101010101" pitchFamily="2" charset="-122"/>
              </a:rPr>
              <a:t>——</a:t>
            </a:r>
            <a:r>
              <a:rPr lang="zh-CN" sz="2800" b="1">
                <a:ea typeface="宋体" panose="02010600030101010101" pitchFamily="2" charset="-122"/>
                <a:sym typeface="+mn-ea"/>
              </a:rPr>
              <a:t>王安石《泊船瓜洲》</a:t>
            </a:r>
            <a:r>
              <a:rPr lang="en-US" altLang="zh-CN" sz="3200" b="1">
                <a:solidFill>
                  <a:schemeClr val="tx1"/>
                </a:solidFill>
                <a:ea typeface="宋体" panose="02010600030101010101" pitchFamily="2" charset="-122"/>
              </a:rPr>
              <a:t> </a:t>
            </a:r>
            <a:endParaRPr lang="zh-CN" sz="3600" b="1">
              <a:solidFill>
                <a:schemeClr val="tx1"/>
              </a:solidFill>
              <a:ea typeface="宋体" panose="02010600030101010101" pitchFamily="2" charset="-122"/>
            </a:endParaRPr>
          </a:p>
          <a:p>
            <a:pPr indent="0"/>
            <a:endParaRPr lang="zh-CN" sz="3600" b="1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2460" y="5522595"/>
            <a:ext cx="950214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sz="3600" b="1">
                <a:ea typeface="宋体" panose="02010600030101010101" pitchFamily="2" charset="-122"/>
                <a:sym typeface="+mn-ea"/>
              </a:rPr>
              <a:t>“楼船夜雪瓜洲渡，铁马秋风大散关。”</a:t>
            </a:r>
            <a:endParaRPr lang="zh-CN" sz="3600" b="1">
              <a:ea typeface="宋体" panose="02010600030101010101" pitchFamily="2" charset="-122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sz="3600" b="1">
                <a:ea typeface="宋体" panose="02010600030101010101" pitchFamily="2" charset="-122"/>
              </a:rPr>
              <a:t>                              </a:t>
            </a:r>
            <a:r>
              <a:rPr lang="en-US" altLang="zh-CN" sz="3600" b="1">
                <a:ea typeface="宋体" panose="02010600030101010101" pitchFamily="2" charset="-122"/>
              </a:rPr>
              <a:t>        </a:t>
            </a:r>
            <a:r>
              <a:rPr lang="en-US" altLang="zh-CN" sz="2800" b="1">
                <a:ea typeface="宋体" panose="02010600030101010101" pitchFamily="2" charset="-122"/>
              </a:rPr>
              <a:t> </a:t>
            </a:r>
            <a:r>
              <a:rPr lang="zh-CN" sz="2800" b="1">
                <a:ea typeface="宋体" panose="02010600030101010101" pitchFamily="2" charset="-122"/>
              </a:rPr>
              <a:t>——  陆游《书愤》</a:t>
            </a:r>
            <a:endParaRPr lang="zh-CN" sz="2800" b="1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3" grpId="0"/>
      <p:bldP spid="3" grpId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779270" y="2160270"/>
            <a:ext cx="87687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en-US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3.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跳跃省略，使意象之间突破时</a:t>
            </a:r>
            <a:r>
              <a:rPr lang="en-US" alt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40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空限制，使意境更丰富。</a:t>
            </a:r>
            <a:endParaRPr lang="zh-CN" sz="40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43380" y="482600"/>
            <a:ext cx="768985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ClrTx/>
              <a:buSzTx/>
              <a:buFont typeface="Arial" panose="020B0604020202020204" pitchFamily="34" charset="0"/>
              <a:buNone/>
            </a:pP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（二）</a:t>
            </a: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理解意象之间独特的连接方式，体味诗歌别样的意境。</a:t>
            </a:r>
            <a:endParaRPr lang="zh-CN" sz="44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9270" y="3921125"/>
            <a:ext cx="9872980" cy="2614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/>
            <a:r>
              <a:rPr lang="zh-CN" sz="3600" b="1">
                <a:ea typeface="宋体" panose="02010600030101010101" pitchFamily="2" charset="-122"/>
              </a:rPr>
              <a:t>“千古江山，英雄无觅孙仲谋处。”</a:t>
            </a:r>
            <a:endParaRPr lang="zh-CN" sz="3600" b="1">
              <a:ea typeface="宋体" panose="02010600030101010101" pitchFamily="2" charset="-122"/>
            </a:endParaRPr>
          </a:p>
          <a:p>
            <a:pPr indent="266700"/>
            <a:r>
              <a:rPr lang="en-US" altLang="zh-CN" sz="2800" b="1">
                <a:ea typeface="宋体" panose="02010600030101010101" pitchFamily="2" charset="-122"/>
              </a:rPr>
              <a:t>                                 ——</a:t>
            </a:r>
            <a:r>
              <a:rPr lang="zh-CN" sz="2800" b="1">
                <a:ea typeface="宋体" panose="02010600030101010101" pitchFamily="2" charset="-122"/>
              </a:rPr>
              <a:t>辛弃疾《永遇乐.京口北固亭怀古》</a:t>
            </a:r>
            <a:endParaRPr lang="zh-CN" sz="2800" b="1">
              <a:ea typeface="宋体" panose="02010600030101010101" pitchFamily="2" charset="-122"/>
            </a:endParaRPr>
          </a:p>
          <a:p>
            <a:pPr indent="266700"/>
            <a:endParaRPr lang="zh-CN" sz="3600" b="1">
              <a:ea typeface="宋体" panose="02010600030101010101" pitchFamily="2" charset="-122"/>
            </a:endParaRPr>
          </a:p>
          <a:p>
            <a:pPr indent="266700"/>
            <a:r>
              <a:rPr lang="zh-CN" sz="3600" b="1">
                <a:ea typeface="宋体" panose="02010600030101010101" pitchFamily="2" charset="-122"/>
              </a:rPr>
              <a:t>“秦时明月汉时关，万里长征人未还。”</a:t>
            </a:r>
            <a:endParaRPr lang="zh-CN" sz="3600" b="1">
              <a:ea typeface="宋体" panose="02010600030101010101" pitchFamily="2" charset="-122"/>
            </a:endParaRPr>
          </a:p>
          <a:p>
            <a:pPr indent="266700"/>
            <a:r>
              <a:rPr lang="en-US" altLang="zh-CN" sz="2800" b="1">
                <a:ea typeface="宋体" panose="02010600030101010101" pitchFamily="2" charset="-122"/>
              </a:rPr>
              <a:t>                                 ——</a:t>
            </a:r>
            <a:r>
              <a:rPr lang="zh-CN" sz="2800" b="1">
                <a:ea typeface="宋体" panose="02010600030101010101" pitchFamily="2" charset="-122"/>
              </a:rPr>
              <a:t>王昌龄《出塞二首其一》</a:t>
            </a:r>
            <a:endParaRPr lang="zh-CN" sz="2800" b="1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花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590" y="-10160"/>
            <a:ext cx="1800860" cy="3499485"/>
          </a:xfrm>
          <a:prstGeom prst="rect">
            <a:avLst/>
          </a:prstGeom>
        </p:spPr>
      </p:pic>
      <p:pic>
        <p:nvPicPr>
          <p:cNvPr id="6" name="图片 5" descr="花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9975" y="-10160"/>
            <a:ext cx="3536950" cy="17316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22425" y="822325"/>
            <a:ext cx="766064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ClrTx/>
              <a:buSzTx/>
              <a:buFont typeface="Arial" panose="020B0604020202020204" pitchFamily="34" charset="0"/>
              <a:buNone/>
            </a:pP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（三）</a:t>
            </a:r>
            <a:r>
              <a:rPr lang="zh-CN" sz="4400" b="1">
                <a:solidFill>
                  <a:srgbClr val="7030A0"/>
                </a:solidFill>
                <a:latin typeface="楷体" panose="02010609060101010101" charset="-122"/>
                <a:ea typeface="楷体" panose="02010609060101010101" charset="-122"/>
              </a:rPr>
              <a:t>整理总结意象表达的规律，体会诗歌表达的情感。</a:t>
            </a:r>
            <a:endParaRPr lang="zh-CN" sz="4400" b="1">
              <a:solidFill>
                <a:srgbClr val="7030A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18590" y="2486660"/>
            <a:ext cx="10064750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4000" b="1">
                <a:ea typeface="宋体" panose="02010600030101010101" pitchFamily="2" charset="-122"/>
              </a:rPr>
              <a:t>“</a:t>
            </a:r>
            <a:r>
              <a:rPr lang="zh-CN" sz="4000" b="1">
                <a:ea typeface="宋体" panose="02010600030101010101" pitchFamily="2" charset="-122"/>
              </a:rPr>
              <a:t>故国不堪回首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月</a:t>
            </a:r>
            <a:r>
              <a:rPr lang="zh-CN" sz="4000" b="1">
                <a:ea typeface="宋体" panose="02010600030101010101" pitchFamily="2" charset="-122"/>
              </a:rPr>
              <a:t>明中。</a:t>
            </a:r>
            <a:r>
              <a:rPr lang="en-US" altLang="zh-CN" sz="4000" b="1">
                <a:ea typeface="宋体" panose="02010600030101010101" pitchFamily="2" charset="-122"/>
              </a:rPr>
              <a:t>”</a:t>
            </a:r>
            <a:endParaRPr lang="zh-CN" sz="4000" b="1">
              <a:ea typeface="宋体" panose="02010600030101010101" pitchFamily="2" charset="-122"/>
            </a:endParaRP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4000" b="1">
                <a:ea typeface="宋体" panose="02010600030101010101" pitchFamily="2" charset="-122"/>
              </a:rPr>
              <a:t>“</a:t>
            </a:r>
            <a:r>
              <a:rPr lang="zh-CN" sz="4000" b="1">
                <a:ea typeface="宋体" panose="02010600030101010101" pitchFamily="2" charset="-122"/>
              </a:rPr>
              <a:t>春江潮水连海平，海上明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月</a:t>
            </a:r>
            <a:r>
              <a:rPr lang="zh-CN" sz="4000" b="1">
                <a:ea typeface="宋体" panose="02010600030101010101" pitchFamily="2" charset="-122"/>
              </a:rPr>
              <a:t>共潮生。</a:t>
            </a:r>
            <a:r>
              <a:rPr lang="en-US" altLang="zh-CN" sz="4000" b="1">
                <a:ea typeface="宋体" panose="02010600030101010101" pitchFamily="2" charset="-122"/>
              </a:rPr>
              <a:t>”</a:t>
            </a:r>
            <a:endParaRPr lang="zh-CN" sz="4000" b="1">
              <a:ea typeface="宋体" panose="02010600030101010101" pitchFamily="2" charset="-122"/>
            </a:endParaRP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4000" b="1">
                <a:ea typeface="宋体" panose="02010600030101010101" pitchFamily="2" charset="-122"/>
              </a:rPr>
              <a:t>“</a:t>
            </a:r>
            <a:r>
              <a:rPr lang="zh-CN" sz="4000" b="1">
                <a:ea typeface="宋体" panose="02010600030101010101" pitchFamily="2" charset="-122"/>
              </a:rPr>
              <a:t>醉不成欢惨将别，别时茫茫江浸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月</a:t>
            </a:r>
            <a:r>
              <a:rPr lang="zh-CN" sz="4000" b="1">
                <a:ea typeface="宋体" panose="02010600030101010101" pitchFamily="2" charset="-122"/>
              </a:rPr>
              <a:t>。</a:t>
            </a:r>
            <a:r>
              <a:rPr lang="en-US" altLang="zh-CN" sz="4000" b="1">
                <a:ea typeface="宋体" panose="02010600030101010101" pitchFamily="2" charset="-122"/>
              </a:rPr>
              <a:t>”</a:t>
            </a:r>
            <a:endParaRPr lang="zh-CN" sz="4000" b="1">
              <a:ea typeface="宋体" panose="02010600030101010101" pitchFamily="2" charset="-122"/>
            </a:endParaRPr>
          </a:p>
          <a:p>
            <a:pPr marL="571500" indent="-57150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4000" b="1">
                <a:ea typeface="宋体" panose="02010600030101010101" pitchFamily="2" charset="-122"/>
              </a:rPr>
              <a:t>“</a:t>
            </a:r>
            <a:r>
              <a:rPr lang="zh-CN" sz="4000" b="1">
                <a:ea typeface="宋体" panose="02010600030101010101" pitchFamily="2" charset="-122"/>
              </a:rPr>
              <a:t>东船西舫悄无言，唯见江心秋</a:t>
            </a:r>
            <a:r>
              <a:rPr lang="zh-CN" sz="4000" b="1">
                <a:solidFill>
                  <a:srgbClr val="FF0000"/>
                </a:solidFill>
                <a:ea typeface="宋体" panose="02010600030101010101" pitchFamily="2" charset="-122"/>
              </a:rPr>
              <a:t>月</a:t>
            </a:r>
            <a:r>
              <a:rPr lang="zh-CN" sz="4000" b="1">
                <a:ea typeface="宋体" panose="02010600030101010101" pitchFamily="2" charset="-122"/>
              </a:rPr>
              <a:t>。</a:t>
            </a:r>
            <a:r>
              <a:rPr lang="en-US" altLang="zh-CN" sz="4000" b="1">
                <a:ea typeface="宋体" panose="02010600030101010101" pitchFamily="2" charset="-122"/>
              </a:rPr>
              <a:t>”</a:t>
            </a:r>
            <a:endParaRPr lang="en-US" altLang="zh-CN" sz="4000" b="1">
              <a:ea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0" grpId="0"/>
      <p:bldP spid="100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5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7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8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1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2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974</Words>
  <Application>WPS 演示</Application>
  <PresentationFormat>宽屏</PresentationFormat>
  <Paragraphs>79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Wingdings</vt:lpstr>
      <vt:lpstr>楷体</vt:lpstr>
      <vt:lpstr>Arial Unicode MS</vt:lpstr>
      <vt:lpstr>Calibri</vt:lpstr>
      <vt:lpstr>华文新魏</vt:lpstr>
      <vt:lpstr>黑体</vt:lpstr>
      <vt:lpstr>华文行楷</vt:lpstr>
      <vt:lpstr>叶根友毛笔行书2.0版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192</cp:revision>
  <dcterms:created xsi:type="dcterms:W3CDTF">2019-06-19T02:08:00Z</dcterms:created>
  <dcterms:modified xsi:type="dcterms:W3CDTF">2021-12-17T13:45:52Z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D3D2C1DDBF7E4CA0877F393E57B7810B</vt:lpwstr>
  </property>
</Properties>
</file>