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4"/>
  </p:notesMasterIdLst>
  <p:handoutMasterIdLst>
    <p:handoutMasterId r:id="rId29"/>
  </p:handoutMasterIdLst>
  <p:sldIdLst>
    <p:sldId id="256" r:id="rId3"/>
    <p:sldId id="459" r:id="rId5"/>
    <p:sldId id="387" r:id="rId6"/>
    <p:sldId id="441" r:id="rId7"/>
    <p:sldId id="554" r:id="rId8"/>
    <p:sldId id="483" r:id="rId9"/>
    <p:sldId id="534" r:id="rId10"/>
    <p:sldId id="535" r:id="rId11"/>
    <p:sldId id="481" r:id="rId12"/>
    <p:sldId id="504" r:id="rId13"/>
    <p:sldId id="511" r:id="rId14"/>
    <p:sldId id="512" r:id="rId15"/>
    <p:sldId id="513" r:id="rId16"/>
    <p:sldId id="514" r:id="rId17"/>
    <p:sldId id="523" r:id="rId18"/>
    <p:sldId id="524" r:id="rId19"/>
    <p:sldId id="525" r:id="rId20"/>
    <p:sldId id="480" r:id="rId21"/>
    <p:sldId id="462" r:id="rId22"/>
    <p:sldId id="484" r:id="rId23"/>
    <p:sldId id="521" r:id="rId24"/>
    <p:sldId id="522" r:id="rId25"/>
    <p:sldId id="446" r:id="rId26"/>
    <p:sldId id="439" r:id="rId27"/>
    <p:sldId id="457" r:id="rId28"/>
  </p:sldIdLst>
  <p:sldSz cx="12192000" cy="6858000"/>
  <p:notesSz cx="9942195" cy="6760845"/>
  <p:embeddedFontLst>
    <p:embeddedFont>
      <p:font typeface="微软雅黑" panose="020B0503020204020204" pitchFamily="34" charset="-122"/>
      <p:regular r:id="rId33"/>
    </p:embeddedFont>
    <p:embeddedFont>
      <p:font typeface="Calibri" panose="020F0502020204030204" pitchFamily="34" charset="0"/>
      <p:regular r:id="rId34"/>
      <p:bold r:id="rId35"/>
      <p:italic r:id="rId36"/>
      <p:boldItalic r:id="rId37"/>
    </p:embeddedFont>
    <p:embeddedFont>
      <p:font typeface="黑体" panose="02010600030101010101" pitchFamily="49" charset="-122"/>
      <p:regular r:id="rId38"/>
    </p:embeddedFont>
    <p:embeddedFont>
      <p:font typeface="Impact" panose="020B0806030902050204" charset="0"/>
      <p:regular r:id="rId39"/>
    </p:embeddedFont>
  </p:embeddedFontLst>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99"/>
    <a:srgbClr val="0000FF"/>
    <a:srgbClr val="0000C8"/>
    <a:srgbClr val="FFFF99"/>
    <a:srgbClr val="FAC14D"/>
    <a:srgbClr val="188582"/>
    <a:srgbClr val="FFFFFF"/>
    <a:srgbClr val="56DFDF"/>
    <a:srgbClr val="E6F4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20" autoAdjust="0"/>
  </p:normalViewPr>
  <p:slideViewPr>
    <p:cSldViewPr>
      <p:cViewPr>
        <p:scale>
          <a:sx n="70" d="100"/>
          <a:sy n="70" d="100"/>
        </p:scale>
        <p:origin x="-2130" y="-9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29.xml"/><Relationship Id="rId4" Type="http://schemas.openxmlformats.org/officeDocument/2006/relationships/notesMaster" Target="notesMasters/notesMaster1.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8422" cy="33805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631790" y="0"/>
            <a:ext cx="4308422" cy="338058"/>
          </a:xfrm>
          <a:prstGeom prst="rect">
            <a:avLst/>
          </a:prstGeom>
        </p:spPr>
        <p:txBody>
          <a:bodyPr vert="horz" lIns="91440" tIns="45720" rIns="91440" bIns="45720" rtlCol="0"/>
          <a:lstStyle>
            <a:lvl1pPr algn="r">
              <a:defRPr sz="1200"/>
            </a:lvl1pPr>
          </a:lstStyle>
          <a:p>
            <a:fld id="{1A8C00F9-6A5A-451B-A162-B57D1065B3EA}" type="datetimeFigureOut">
              <a:rPr lang="zh-CN" altLang="en-US" smtClean="0"/>
            </a:fld>
            <a:endParaRPr lang="zh-CN" altLang="en-US"/>
          </a:p>
        </p:txBody>
      </p:sp>
      <p:sp>
        <p:nvSpPr>
          <p:cNvPr id="4" name="页脚占位符 3"/>
          <p:cNvSpPr>
            <a:spLocks noGrp="1"/>
          </p:cNvSpPr>
          <p:nvPr>
            <p:ph type="ftr" sz="quarter" idx="2"/>
          </p:nvPr>
        </p:nvSpPr>
        <p:spPr>
          <a:xfrm>
            <a:off x="1" y="6421932"/>
            <a:ext cx="4308422" cy="33805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31790" y="6421932"/>
            <a:ext cx="4308422" cy="338058"/>
          </a:xfrm>
          <a:prstGeom prst="rect">
            <a:avLst/>
          </a:prstGeom>
        </p:spPr>
        <p:txBody>
          <a:bodyPr vert="horz" lIns="91440" tIns="45720" rIns="91440" bIns="45720" rtlCol="0" anchor="b"/>
          <a:lstStyle>
            <a:lvl1pPr algn="r">
              <a:defRPr sz="1200"/>
            </a:lvl1pPr>
          </a:lstStyle>
          <a:p>
            <a:fld id="{6ED64571-3A19-46F7-A65C-642AB20850A9}"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8422" cy="33805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31790" y="0"/>
            <a:ext cx="4308422" cy="338058"/>
          </a:xfrm>
          <a:prstGeom prst="rect">
            <a:avLst/>
          </a:prstGeom>
        </p:spPr>
        <p:txBody>
          <a:bodyPr vert="horz" lIns="91440" tIns="45720" rIns="91440" bIns="45720" rtlCol="0"/>
          <a:lstStyle>
            <a:lvl1pPr algn="r">
              <a:defRPr sz="1200"/>
            </a:lvl1pPr>
          </a:lstStyle>
          <a:p>
            <a:fld id="{C3EE2D05-C832-4A27-95BB-192147E718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719388" y="508000"/>
            <a:ext cx="4503737" cy="25336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4252" y="3211553"/>
            <a:ext cx="7954010" cy="3042523"/>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1" y="6421932"/>
            <a:ext cx="4308422" cy="33805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31790" y="6421932"/>
            <a:ext cx="4308422" cy="338058"/>
          </a:xfrm>
          <a:prstGeom prst="rect">
            <a:avLst/>
          </a:prstGeom>
        </p:spPr>
        <p:txBody>
          <a:bodyPr vert="horz" lIns="91440" tIns="45720" rIns="91440" bIns="45720" rtlCol="0" anchor="b"/>
          <a:lstStyle>
            <a:lvl1pPr algn="r">
              <a:defRPr sz="1200"/>
            </a:lvl1pPr>
          </a:lstStyle>
          <a:p>
            <a:fld id="{75AD18BF-AACD-4437-B6E2-ECE3E76542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52" name="任意多边形 60"/>
          <p:cNvSpPr>
            <a:spLocks noChangeArrowheads="1"/>
          </p:cNvSpPr>
          <p:nvPr userDrawn="1"/>
        </p:nvSpPr>
        <p:spPr bwMode="auto">
          <a:xfrm rot="14226372">
            <a:off x="3600451" y="5465763"/>
            <a:ext cx="1373716"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pSp>
        <p:nvGrpSpPr>
          <p:cNvPr id="55" name="组合 54"/>
          <p:cNvGrpSpPr/>
          <p:nvPr userDrawn="1"/>
        </p:nvGrpSpPr>
        <p:grpSpPr>
          <a:xfrm>
            <a:off x="8261109" y="4772985"/>
            <a:ext cx="4895849" cy="2884488"/>
            <a:chOff x="6195832" y="4772985"/>
            <a:chExt cx="3671887" cy="2884488"/>
          </a:xfrm>
        </p:grpSpPr>
        <p:sp>
          <p:nvSpPr>
            <p:cNvPr id="56" name="任意多边形 15"/>
            <p:cNvSpPr>
              <a:spLocks noChangeArrowheads="1"/>
            </p:cNvSpPr>
            <p:nvPr/>
          </p:nvSpPr>
          <p:spPr bwMode="auto">
            <a:xfrm rot="17113550">
              <a:off x="7299938" y="4797592"/>
              <a:ext cx="1463675" cy="3671887"/>
            </a:xfrm>
            <a:custGeom>
              <a:avLst/>
              <a:gdLst>
                <a:gd name="T0" fmla="*/ 731838 w 2015614"/>
                <a:gd name="T1" fmla="*/ 0 h 4367958"/>
                <a:gd name="T2" fmla="*/ 851993 w 2015614"/>
                <a:gd name="T3" fmla="*/ 126420 h 4367958"/>
                <a:gd name="T4" fmla="*/ 1463675 w 2015614"/>
                <a:gd name="T5" fmla="*/ 1835944 h 4367958"/>
                <a:gd name="T6" fmla="*/ 851993 w 2015614"/>
                <a:gd name="T7" fmla="*/ 3545467 h 4367958"/>
                <a:gd name="T8" fmla="*/ 731838 w 2015614"/>
                <a:gd name="T9" fmla="*/ 3671887 h 4367958"/>
                <a:gd name="T10" fmla="*/ 611682 w 2015614"/>
                <a:gd name="T11" fmla="*/ 3545466 h 4367958"/>
                <a:gd name="T12" fmla="*/ 0 w 2015614"/>
                <a:gd name="T13" fmla="*/ 1835943 h 4367958"/>
                <a:gd name="T14" fmla="*/ 611682 w 2015614"/>
                <a:gd name="T15" fmla="*/ 12641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57" name="任意多边形 16"/>
            <p:cNvSpPr>
              <a:spLocks noChangeArrowheads="1"/>
            </p:cNvSpPr>
            <p:nvPr/>
          </p:nvSpPr>
          <p:spPr bwMode="auto">
            <a:xfrm rot="20513597">
              <a:off x="8610419" y="4772985"/>
              <a:ext cx="1149350" cy="2884488"/>
            </a:xfrm>
            <a:custGeom>
              <a:avLst/>
              <a:gdLst>
                <a:gd name="T0" fmla="*/ 574675 w 2015614"/>
                <a:gd name="T1" fmla="*/ 0 h 4367958"/>
                <a:gd name="T2" fmla="*/ 669027 w 2015614"/>
                <a:gd name="T3" fmla="*/ 99310 h 4367958"/>
                <a:gd name="T4" fmla="*/ 1149350 w 2015614"/>
                <a:gd name="T5" fmla="*/ 1442244 h 4367958"/>
                <a:gd name="T6" fmla="*/ 669027 w 2015614"/>
                <a:gd name="T7" fmla="*/ 2785178 h 4367958"/>
                <a:gd name="T8" fmla="*/ 574676 w 2015614"/>
                <a:gd name="T9" fmla="*/ 2884488 h 4367958"/>
                <a:gd name="T10" fmla="*/ 480323 w 2015614"/>
                <a:gd name="T11" fmla="*/ 2785177 h 4367958"/>
                <a:gd name="T12" fmla="*/ 0 w 2015614"/>
                <a:gd name="T13" fmla="*/ 1442243 h 4367958"/>
                <a:gd name="T14" fmla="*/ 480323 w 2015614"/>
                <a:gd name="T15" fmla="*/ 993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grpSp>
      <p:sp>
        <p:nvSpPr>
          <p:cNvPr id="58" name="任意多边形 17"/>
          <p:cNvSpPr>
            <a:spLocks noChangeArrowheads="1"/>
          </p:cNvSpPr>
          <p:nvPr userDrawn="1"/>
        </p:nvSpPr>
        <p:spPr bwMode="auto">
          <a:xfrm rot="20060881">
            <a:off x="3242031" y="6076154"/>
            <a:ext cx="829733" cy="1563688"/>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59" name="任意多边形 18"/>
          <p:cNvSpPr>
            <a:spLocks noChangeArrowheads="1"/>
          </p:cNvSpPr>
          <p:nvPr userDrawn="1"/>
        </p:nvSpPr>
        <p:spPr bwMode="auto">
          <a:xfrm rot="13300765">
            <a:off x="10663767" y="-855663"/>
            <a:ext cx="1481667" cy="1563688"/>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grpSp>
        <p:nvGrpSpPr>
          <p:cNvPr id="10" name="组合 44"/>
          <p:cNvGrpSpPr/>
          <p:nvPr userDrawn="1"/>
        </p:nvGrpSpPr>
        <p:grpSpPr bwMode="auto">
          <a:xfrm rot="5400000">
            <a:off x="-3081557" y="1315638"/>
            <a:ext cx="10070205" cy="4423503"/>
            <a:chOff x="0" y="0"/>
            <a:chExt cx="22838079" cy="13375101"/>
          </a:xfrm>
        </p:grpSpPr>
        <p:grpSp>
          <p:nvGrpSpPr>
            <p:cNvPr id="11" name="花1"/>
            <p:cNvGrpSpPr/>
            <p:nvPr/>
          </p:nvGrpSpPr>
          <p:grpSpPr bwMode="auto">
            <a:xfrm>
              <a:off x="7202181" y="7509015"/>
              <a:ext cx="8526317" cy="4848472"/>
              <a:chOff x="0" y="0"/>
              <a:chExt cx="8526317" cy="4848472"/>
            </a:xfrm>
          </p:grpSpPr>
          <p:sp>
            <p:nvSpPr>
              <p:cNvPr id="46" name="任意多边形 80"/>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47" name="任意多边形 81"/>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48" name="任意多边形 82"/>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49" name="任意多边形 83"/>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50" name="任意多边形 84"/>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51" name="任意多边形 85"/>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60" name="任意多边形 86"/>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grpSp>
        <p:grpSp>
          <p:nvGrpSpPr>
            <p:cNvPr id="12" name="花2"/>
            <p:cNvGrpSpPr/>
            <p:nvPr/>
          </p:nvGrpSpPr>
          <p:grpSpPr bwMode="auto">
            <a:xfrm>
              <a:off x="4953333" y="5453466"/>
              <a:ext cx="12996258" cy="7478907"/>
              <a:chOff x="0" y="0"/>
              <a:chExt cx="12996258" cy="7478907"/>
            </a:xfrm>
          </p:grpSpPr>
          <p:sp>
            <p:nvSpPr>
              <p:cNvPr id="38" name="任意多边形 72"/>
              <p:cNvSpPr>
                <a:spLocks noChangeArrowheads="1"/>
              </p:cNvSpPr>
              <p:nvPr/>
            </p:nvSpPr>
            <p:spPr bwMode="auto">
              <a:xfrm rot="-861973">
                <a:off x="4521405" y="24568"/>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39" name="任意多边形 73"/>
              <p:cNvSpPr>
                <a:spLocks noChangeArrowheads="1"/>
              </p:cNvSpPr>
              <p:nvPr/>
            </p:nvSpPr>
            <p:spPr bwMode="auto">
              <a:xfrm rot="852536">
                <a:off x="6126547" y="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40" name="任意多边形 74"/>
              <p:cNvSpPr>
                <a:spLocks noChangeArrowheads="1"/>
              </p:cNvSpPr>
              <p:nvPr/>
            </p:nvSpPr>
            <p:spPr bwMode="auto">
              <a:xfrm rot="2517796">
                <a:off x="7568389" y="70660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41" name="任意多边形 75"/>
              <p:cNvSpPr>
                <a:spLocks noChangeArrowheads="1"/>
              </p:cNvSpPr>
              <p:nvPr/>
            </p:nvSpPr>
            <p:spPr bwMode="auto">
              <a:xfrm rot="-2545862">
                <a:off x="3137550" y="74914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42" name="任意多边形 76"/>
              <p:cNvSpPr>
                <a:spLocks noChangeArrowheads="1"/>
              </p:cNvSpPr>
              <p:nvPr/>
            </p:nvSpPr>
            <p:spPr bwMode="auto">
              <a:xfrm rot="-4040629">
                <a:off x="2237801" y="212818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43" name="任意多边形 77"/>
              <p:cNvSpPr>
                <a:spLocks noChangeArrowheads="1"/>
              </p:cNvSpPr>
              <p:nvPr/>
            </p:nvSpPr>
            <p:spPr bwMode="auto">
              <a:xfrm rot="4135283">
                <a:off x="8404699" y="208867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44" name="任意多边形 78"/>
              <p:cNvSpPr>
                <a:spLocks noChangeArrowheads="1"/>
              </p:cNvSpPr>
              <p:nvPr/>
            </p:nvSpPr>
            <p:spPr bwMode="auto">
              <a:xfrm rot="5400000">
                <a:off x="8578213" y="306086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45" name="任意多边形 79"/>
              <p:cNvSpPr>
                <a:spLocks noChangeArrowheads="1"/>
              </p:cNvSpPr>
              <p:nvPr/>
            </p:nvSpPr>
            <p:spPr bwMode="auto">
              <a:xfrm rot="-5227570">
                <a:off x="2098401" y="295721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grpSp>
        <p:grpSp>
          <p:nvGrpSpPr>
            <p:cNvPr id="13" name="花3"/>
            <p:cNvGrpSpPr/>
            <p:nvPr/>
          </p:nvGrpSpPr>
          <p:grpSpPr bwMode="auto">
            <a:xfrm>
              <a:off x="2198018" y="2547784"/>
              <a:ext cx="18624069" cy="10634847"/>
              <a:chOff x="0" y="0"/>
              <a:chExt cx="18624069" cy="10634847"/>
            </a:xfrm>
          </p:grpSpPr>
          <p:sp>
            <p:nvSpPr>
              <p:cNvPr id="31" name="任意多边形 65"/>
              <p:cNvSpPr>
                <a:spLocks noChangeArrowheads="1"/>
              </p:cNvSpPr>
              <p:nvPr/>
            </p:nvSpPr>
            <p:spPr bwMode="auto">
              <a:xfrm rot="1690499">
                <a:off x="9672003" y="592094"/>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32" name="任意多边形 66"/>
              <p:cNvSpPr>
                <a:spLocks noChangeArrowheads="1"/>
              </p:cNvSpPr>
              <p:nvPr/>
            </p:nvSpPr>
            <p:spPr bwMode="auto">
              <a:xfrm>
                <a:off x="7484067" y="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33" name="任意多边形 67"/>
              <p:cNvSpPr>
                <a:spLocks noChangeArrowheads="1"/>
              </p:cNvSpPr>
              <p:nvPr/>
            </p:nvSpPr>
            <p:spPr bwMode="auto">
              <a:xfrm rot="-1707563">
                <a:off x="5277014" y="59525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34" name="任意多边形 68"/>
              <p:cNvSpPr>
                <a:spLocks noChangeArrowheads="1"/>
              </p:cNvSpPr>
              <p:nvPr/>
            </p:nvSpPr>
            <p:spPr bwMode="auto">
              <a:xfrm rot="3302765">
                <a:off x="11318194" y="2083217"/>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35" name="任意多边形 69"/>
              <p:cNvSpPr>
                <a:spLocks noChangeArrowheads="1"/>
              </p:cNvSpPr>
              <p:nvPr/>
            </p:nvSpPr>
            <p:spPr bwMode="auto">
              <a:xfrm rot="-3463740">
                <a:off x="3817346" y="215419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36" name="任意多边形 70"/>
              <p:cNvSpPr>
                <a:spLocks noChangeArrowheads="1"/>
              </p:cNvSpPr>
              <p:nvPr/>
            </p:nvSpPr>
            <p:spPr bwMode="auto">
              <a:xfrm rot="-4982836">
                <a:off x="2864283" y="4161941"/>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37" name="任意多边形 71"/>
              <p:cNvSpPr>
                <a:spLocks noChangeArrowheads="1"/>
              </p:cNvSpPr>
              <p:nvPr/>
            </p:nvSpPr>
            <p:spPr bwMode="auto">
              <a:xfrm rot="5131814">
                <a:off x="12208442" y="421922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grpSp>
        <p:grpSp>
          <p:nvGrpSpPr>
            <p:cNvPr id="14" name="花4"/>
            <p:cNvGrpSpPr/>
            <p:nvPr/>
          </p:nvGrpSpPr>
          <p:grpSpPr bwMode="auto">
            <a:xfrm>
              <a:off x="0" y="0"/>
              <a:ext cx="22838079" cy="13375101"/>
              <a:chOff x="0" y="0"/>
              <a:chExt cx="22838079" cy="13375101"/>
            </a:xfrm>
          </p:grpSpPr>
          <p:sp>
            <p:nvSpPr>
              <p:cNvPr id="25" name="任意多边形 59"/>
              <p:cNvSpPr>
                <a:spLocks noChangeArrowheads="1"/>
              </p:cNvSpPr>
              <p:nvPr/>
            </p:nvSpPr>
            <p:spPr bwMode="auto">
              <a:xfrm rot="-951352">
                <a:off x="7989869" y="8900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26" name="任意多边形 60"/>
              <p:cNvSpPr>
                <a:spLocks noChangeArrowheads="1"/>
              </p:cNvSpPr>
              <p:nvPr/>
            </p:nvSpPr>
            <p:spPr bwMode="auto">
              <a:xfrm rot="1075034">
                <a:off x="11397066" y="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27" name="任意多边形 61"/>
              <p:cNvSpPr>
                <a:spLocks noChangeArrowheads="1"/>
              </p:cNvSpPr>
              <p:nvPr/>
            </p:nvSpPr>
            <p:spPr bwMode="auto">
              <a:xfrm rot="2492382">
                <a:off x="13605991" y="1467639"/>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28" name="任意多边形 62"/>
              <p:cNvSpPr>
                <a:spLocks noChangeArrowheads="1"/>
              </p:cNvSpPr>
              <p:nvPr/>
            </p:nvSpPr>
            <p:spPr bwMode="auto">
              <a:xfrm rot="-2651627">
                <a:off x="5559233" y="1467641"/>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29" name="任意多边形 63"/>
              <p:cNvSpPr>
                <a:spLocks noChangeArrowheads="1"/>
              </p:cNvSpPr>
              <p:nvPr/>
            </p:nvSpPr>
            <p:spPr bwMode="auto">
              <a:xfrm rot="4080311">
                <a:off x="15091029" y="360301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30" name="任意多边形 64"/>
              <p:cNvSpPr>
                <a:spLocks noChangeArrowheads="1"/>
              </p:cNvSpPr>
              <p:nvPr/>
            </p:nvSpPr>
            <p:spPr bwMode="auto">
              <a:xfrm rot="-4337950">
                <a:off x="4160410" y="4017565"/>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grpSp>
        <p:grpSp>
          <p:nvGrpSpPr>
            <p:cNvPr id="15" name="组合 49"/>
            <p:cNvGrpSpPr/>
            <p:nvPr/>
          </p:nvGrpSpPr>
          <p:grpSpPr bwMode="auto">
            <a:xfrm>
              <a:off x="8336499" y="8592907"/>
              <a:ext cx="6171429" cy="3725279"/>
              <a:chOff x="0" y="0"/>
              <a:chExt cx="6171429" cy="3725279"/>
            </a:xfrm>
          </p:grpSpPr>
          <p:sp>
            <p:nvSpPr>
              <p:cNvPr id="16" name="任意多边形 50"/>
              <p:cNvSpPr>
                <a:spLocks noChangeArrowheads="1"/>
              </p:cNvSpPr>
              <p:nvPr/>
            </p:nvSpPr>
            <p:spPr bwMode="auto">
              <a:xfrm>
                <a:off x="2811727" y="0"/>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17" name="任意多边形 51"/>
              <p:cNvSpPr>
                <a:spLocks noChangeArrowheads="1"/>
              </p:cNvSpPr>
              <p:nvPr/>
            </p:nvSpPr>
            <p:spPr bwMode="auto">
              <a:xfrm rot="1072922">
                <a:off x="3326377" y="99091"/>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18" name="任意多边形 52"/>
              <p:cNvSpPr>
                <a:spLocks noChangeArrowheads="1"/>
              </p:cNvSpPr>
              <p:nvPr/>
            </p:nvSpPr>
            <p:spPr bwMode="auto">
              <a:xfrm rot="-1120856">
                <a:off x="2299552" y="120468"/>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19" name="任意多边形 53"/>
              <p:cNvSpPr>
                <a:spLocks noChangeArrowheads="1"/>
              </p:cNvSpPr>
              <p:nvPr/>
            </p:nvSpPr>
            <p:spPr bwMode="auto">
              <a:xfrm rot="1888215">
                <a:off x="3688746" y="361657"/>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20" name="任意多边形 54"/>
              <p:cNvSpPr>
                <a:spLocks noChangeArrowheads="1"/>
              </p:cNvSpPr>
              <p:nvPr/>
            </p:nvSpPr>
            <p:spPr bwMode="auto">
              <a:xfrm rot="-2097898">
                <a:off x="1905508" y="367332"/>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21" name="任意多边形 55"/>
              <p:cNvSpPr>
                <a:spLocks noChangeArrowheads="1"/>
              </p:cNvSpPr>
              <p:nvPr/>
            </p:nvSpPr>
            <p:spPr bwMode="auto">
              <a:xfrm rot="2750473">
                <a:off x="3928352" y="629884"/>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22" name="任意多边形 56"/>
              <p:cNvSpPr>
                <a:spLocks noChangeArrowheads="1"/>
              </p:cNvSpPr>
              <p:nvPr/>
            </p:nvSpPr>
            <p:spPr bwMode="auto">
              <a:xfrm rot="3552968">
                <a:off x="4194790" y="871489"/>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23" name="任意多边形 57"/>
              <p:cNvSpPr>
                <a:spLocks noChangeArrowheads="1"/>
              </p:cNvSpPr>
              <p:nvPr/>
            </p:nvSpPr>
            <p:spPr bwMode="auto">
              <a:xfrm rot="-2984903">
                <a:off x="1577950" y="661526"/>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24" name="任意多边形 58"/>
              <p:cNvSpPr>
                <a:spLocks noChangeArrowheads="1"/>
              </p:cNvSpPr>
              <p:nvPr/>
            </p:nvSpPr>
            <p:spPr bwMode="auto">
              <a:xfrm rot="-3649673">
                <a:off x="1381310" y="953545"/>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gr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ll">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endPar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endPar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endPar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endPar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935"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教学分析</a:t>
            </a:r>
            <a:endParaRPr kumimoji="0" lang="zh-CN" altLang="en-US" sz="2935"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endPar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endPar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endPar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设计">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endPar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935"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教学设计</a:t>
            </a:r>
            <a:endParaRPr kumimoji="0" lang="zh-CN" altLang="en-US" sz="2935"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endPar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endPar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endPar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endPar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935"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教学过程</a:t>
            </a:r>
            <a:endParaRPr kumimoji="0" lang="zh-CN" altLang="en-US" sz="2935"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endPar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endPar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endPar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endParaRPr kumimoji="0" lang="zh-CN" altLang="en-US" sz="24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935"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教学反思</a:t>
            </a:r>
            <a:endParaRPr kumimoji="0" lang="zh-CN" altLang="en-US" sz="2935"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37459" y="265370"/>
            <a:ext cx="10515600" cy="632402"/>
          </a:xfrm>
          <a:prstGeom prst="rect">
            <a:avLst/>
          </a:prstGeom>
        </p:spPr>
        <p:txBody>
          <a:bodyPr>
            <a:normAutofit/>
          </a:bodyPr>
          <a:lstStyle>
            <a:lvl1pPr>
              <a:defRPr sz="3200" b="1">
                <a:solidFill>
                  <a:schemeClr val="tx2"/>
                </a:solidFil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alphaModFix amt="92000"/>
            <a:lum/>
          </a:blip>
          <a:srcRect/>
          <a:tile tx="0" ty="0" sx="100000" sy="100000" flip="none" algn="tl"/>
        </a:blipFill>
        <a:effectLst/>
      </p:bgPr>
    </p:bg>
    <p:spTree>
      <p:nvGrpSpPr>
        <p:cNvPr id="1" name=""/>
        <p:cNvGrpSpPr/>
        <p:nvPr/>
      </p:nvGrpSpPr>
      <p:grpSpPr>
        <a:xfrm>
          <a:off x="0" y="0"/>
          <a:ext cx="0" cy="0"/>
          <a:chOff x="0" y="0"/>
          <a:chExt cx="0" cy="0"/>
        </a:xfrm>
      </p:grpSpPr>
      <p:sp>
        <p:nvSpPr>
          <p:cNvPr id="13" name="任意多边形 60"/>
          <p:cNvSpPr>
            <a:spLocks noChangeArrowheads="1"/>
          </p:cNvSpPr>
          <p:nvPr userDrawn="1"/>
        </p:nvSpPr>
        <p:spPr bwMode="auto">
          <a:xfrm rot="7337919" flipH="1">
            <a:off x="-215561" y="-241740"/>
            <a:ext cx="1018497" cy="118214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cxnSp>
        <p:nvCxnSpPr>
          <p:cNvPr id="8" name="直接连接符 7"/>
          <p:cNvCxnSpPr/>
          <p:nvPr userDrawn="1"/>
        </p:nvCxnSpPr>
        <p:spPr>
          <a:xfrm>
            <a:off x="1106788" y="584963"/>
            <a:ext cx="11085212" cy="0"/>
          </a:xfrm>
          <a:prstGeom prst="line">
            <a:avLst/>
          </a:prstGeom>
          <a:noFill/>
          <a:ln w="19050" cap="flat" cmpd="sng" algn="ctr">
            <a:solidFill>
              <a:srgbClr val="319095"/>
            </a:solidFill>
            <a:prstDash val="solid"/>
            <a:miter lim="800000"/>
          </a:ln>
          <a:effectLst/>
        </p:spPr>
      </p:cxnSp>
      <p:grpSp>
        <p:nvGrpSpPr>
          <p:cNvPr id="14" name="组合 7"/>
          <p:cNvGrpSpPr/>
          <p:nvPr userDrawn="1"/>
        </p:nvGrpSpPr>
        <p:grpSpPr bwMode="auto">
          <a:xfrm>
            <a:off x="241300" y="188640"/>
            <a:ext cx="910167" cy="628650"/>
            <a:chOff x="0" y="0"/>
            <a:chExt cx="821284" cy="758537"/>
          </a:xfrm>
        </p:grpSpPr>
        <p:grpSp>
          <p:nvGrpSpPr>
            <p:cNvPr id="15" name="组合 8"/>
            <p:cNvGrpSpPr/>
            <p:nvPr/>
          </p:nvGrpSpPr>
          <p:grpSpPr bwMode="auto">
            <a:xfrm>
              <a:off x="0" y="0"/>
              <a:ext cx="821284" cy="642892"/>
              <a:chOff x="0" y="0"/>
              <a:chExt cx="945409" cy="740056"/>
            </a:xfrm>
          </p:grpSpPr>
          <p:grpSp>
            <p:nvGrpSpPr>
              <p:cNvPr id="17" name="组合 10"/>
              <p:cNvGrpSpPr/>
              <p:nvPr/>
            </p:nvGrpSpPr>
            <p:grpSpPr bwMode="auto">
              <a:xfrm>
                <a:off x="0" y="0"/>
                <a:ext cx="945409" cy="629359"/>
                <a:chOff x="0" y="0"/>
                <a:chExt cx="945409" cy="629359"/>
              </a:xfrm>
            </p:grpSpPr>
            <p:sp>
              <p:nvSpPr>
                <p:cNvPr id="19" name="任意多边形 12"/>
                <p:cNvSpPr>
                  <a:spLocks noChangeArrowheads="1"/>
                </p:cNvSpPr>
                <p:nvPr/>
              </p:nvSpPr>
              <p:spPr bwMode="auto">
                <a:xfrm rot="-3146483">
                  <a:off x="284357" y="-284358"/>
                  <a:ext cx="376696" cy="945409"/>
                </a:xfrm>
                <a:custGeom>
                  <a:avLst/>
                  <a:gdLst>
                    <a:gd name="T0" fmla="*/ 188348 w 2015614"/>
                    <a:gd name="T1" fmla="*/ 0 h 4367958"/>
                    <a:gd name="T2" fmla="*/ 219272 w 2015614"/>
                    <a:gd name="T3" fmla="*/ 32550 h 4367958"/>
                    <a:gd name="T4" fmla="*/ 376696 w 2015614"/>
                    <a:gd name="T5" fmla="*/ 472705 h 4367958"/>
                    <a:gd name="T6" fmla="*/ 219272 w 2015614"/>
                    <a:gd name="T7" fmla="*/ 912859 h 4367958"/>
                    <a:gd name="T8" fmla="*/ 188348 w 2015614"/>
                    <a:gd name="T9" fmla="*/ 945409 h 4367958"/>
                    <a:gd name="T10" fmla="*/ 157424 w 2015614"/>
                    <a:gd name="T11" fmla="*/ 912859 h 4367958"/>
                    <a:gd name="T12" fmla="*/ 0 w 2015614"/>
                    <a:gd name="T13" fmla="*/ 472704 h 4367958"/>
                    <a:gd name="T14" fmla="*/ 157424 w 2015614"/>
                    <a:gd name="T15" fmla="*/ 3254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0" name="任意多边形 13"/>
                <p:cNvSpPr>
                  <a:spLocks noChangeArrowheads="1"/>
                </p:cNvSpPr>
                <p:nvPr/>
              </p:nvSpPr>
              <p:spPr bwMode="auto">
                <a:xfrm rot="-5400000">
                  <a:off x="291714" y="77705"/>
                  <a:ext cx="314355" cy="788949"/>
                </a:xfrm>
                <a:custGeom>
                  <a:avLst/>
                  <a:gdLst>
                    <a:gd name="T0" fmla="*/ 157178 w 2015614"/>
                    <a:gd name="T1" fmla="*/ 0 h 4367958"/>
                    <a:gd name="T2" fmla="*/ 182983 w 2015614"/>
                    <a:gd name="T3" fmla="*/ 27163 h 4367958"/>
                    <a:gd name="T4" fmla="*/ 314355 w 2015614"/>
                    <a:gd name="T5" fmla="*/ 394475 h 4367958"/>
                    <a:gd name="T6" fmla="*/ 182983 w 2015614"/>
                    <a:gd name="T7" fmla="*/ 761786 h 4367958"/>
                    <a:gd name="T8" fmla="*/ 157178 w 2015614"/>
                    <a:gd name="T9" fmla="*/ 788949 h 4367958"/>
                    <a:gd name="T10" fmla="*/ 131372 w 2015614"/>
                    <a:gd name="T11" fmla="*/ 761786 h 4367958"/>
                    <a:gd name="T12" fmla="*/ 0 w 2015614"/>
                    <a:gd name="T13" fmla="*/ 394474 h 4367958"/>
                    <a:gd name="T14" fmla="*/ 131372 w 2015614"/>
                    <a:gd name="T15" fmla="*/ 2716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pSp>
          <p:sp>
            <p:nvSpPr>
              <p:cNvPr id="18" name="任意多边形 11"/>
              <p:cNvSpPr>
                <a:spLocks noChangeArrowheads="1"/>
              </p:cNvSpPr>
              <p:nvPr/>
            </p:nvSpPr>
            <p:spPr bwMode="auto">
              <a:xfrm rot="-7236193">
                <a:off x="479955" y="339066"/>
                <a:ext cx="228500" cy="573475"/>
              </a:xfrm>
              <a:custGeom>
                <a:avLst/>
                <a:gdLst>
                  <a:gd name="T0" fmla="*/ 114250 w 2015614"/>
                  <a:gd name="T1" fmla="*/ 0 h 4367958"/>
                  <a:gd name="T2" fmla="*/ 133008 w 2015614"/>
                  <a:gd name="T3" fmla="*/ 19744 h 4367958"/>
                  <a:gd name="T4" fmla="*/ 228500 w 2015614"/>
                  <a:gd name="T5" fmla="*/ 286738 h 4367958"/>
                  <a:gd name="T6" fmla="*/ 133008 w 2015614"/>
                  <a:gd name="T7" fmla="*/ 553731 h 4367958"/>
                  <a:gd name="T8" fmla="*/ 114250 w 2015614"/>
                  <a:gd name="T9" fmla="*/ 573475 h 4367958"/>
                  <a:gd name="T10" fmla="*/ 95492 w 2015614"/>
                  <a:gd name="T11" fmla="*/ 553731 h 4367958"/>
                  <a:gd name="T12" fmla="*/ 0 w 2015614"/>
                  <a:gd name="T13" fmla="*/ 286737 h 4367958"/>
                  <a:gd name="T14" fmla="*/ 95492 w 2015614"/>
                  <a:gd name="T15" fmla="*/ 1974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pSp>
        <p:sp>
          <p:nvSpPr>
            <p:cNvPr id="16" name="任意多边形 9"/>
            <p:cNvSpPr>
              <a:spLocks noChangeArrowheads="1"/>
            </p:cNvSpPr>
            <p:nvPr/>
          </p:nvSpPr>
          <p:spPr bwMode="auto">
            <a:xfrm rot="-9094124">
              <a:off x="570556" y="384703"/>
              <a:ext cx="148954" cy="373834"/>
            </a:xfrm>
            <a:custGeom>
              <a:avLst/>
              <a:gdLst>
                <a:gd name="T0" fmla="*/ 74477 w 2015614"/>
                <a:gd name="T1" fmla="*/ 0 h 4367958"/>
                <a:gd name="T2" fmla="*/ 86705 w 2015614"/>
                <a:gd name="T3" fmla="*/ 12871 h 4367958"/>
                <a:gd name="T4" fmla="*/ 148954 w 2015614"/>
                <a:gd name="T5" fmla="*/ 186917 h 4367958"/>
                <a:gd name="T6" fmla="*/ 86705 w 2015614"/>
                <a:gd name="T7" fmla="*/ 360963 h 4367958"/>
                <a:gd name="T8" fmla="*/ 74477 w 2015614"/>
                <a:gd name="T9" fmla="*/ 373834 h 4367958"/>
                <a:gd name="T10" fmla="*/ 62249 w 2015614"/>
                <a:gd name="T11" fmla="*/ 360963 h 4367958"/>
                <a:gd name="T12" fmla="*/ 0 w 2015614"/>
                <a:gd name="T13" fmla="*/ 186917 h 4367958"/>
                <a:gd name="T14" fmla="*/ 62249 w 2015614"/>
                <a:gd name="T15" fmla="*/ 1287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pSp>
      <p:grpSp>
        <p:nvGrpSpPr>
          <p:cNvPr id="24" name="组合 331"/>
          <p:cNvGrpSpPr/>
          <p:nvPr userDrawn="1"/>
        </p:nvGrpSpPr>
        <p:grpSpPr bwMode="auto">
          <a:xfrm rot="7870731">
            <a:off x="11798396" y="418525"/>
            <a:ext cx="673221" cy="490675"/>
            <a:chOff x="0" y="0"/>
            <a:chExt cx="1238846" cy="1204002"/>
          </a:xfrm>
        </p:grpSpPr>
        <p:sp>
          <p:nvSpPr>
            <p:cNvPr id="25" name="任意多边形 332"/>
            <p:cNvSpPr>
              <a:spLocks noChangeArrowheads="1"/>
            </p:cNvSpPr>
            <p:nvPr/>
          </p:nvSpPr>
          <p:spPr bwMode="auto">
            <a:xfrm rot="-9659423">
              <a:off x="0" y="0"/>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6" name="任意多边形 333"/>
            <p:cNvSpPr>
              <a:spLocks noChangeArrowheads="1"/>
            </p:cNvSpPr>
            <p:nvPr/>
          </p:nvSpPr>
          <p:spPr bwMode="auto">
            <a:xfrm rot="7873660">
              <a:off x="396979" y="165848"/>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8.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8.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8.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8.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tags" Target="../tags/tag19.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8.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8.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8.xml"/><Relationship Id="rId2" Type="http://schemas.openxmlformats.org/officeDocument/2006/relationships/hyperlink" Target="&#34434;&#34433;&#25644;&#23478;2.wmv" TargetMode="Externa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8.xml"/><Relationship Id="rId2" Type="http://schemas.openxmlformats.org/officeDocument/2006/relationships/image" Target="../media/image20.png"/><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8.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8.xml"/><Relationship Id="rId2" Type="http://schemas.openxmlformats.org/officeDocument/2006/relationships/image" Target="../media/image23.png"/><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8.xml"/><Relationship Id="rId7" Type="http://schemas.openxmlformats.org/officeDocument/2006/relationships/image" Target="../media/image4.jpeg"/><Relationship Id="rId6" Type="http://schemas.openxmlformats.org/officeDocument/2006/relationships/tags" Target="../tags/tag6.xml"/><Relationship Id="rId5" Type="http://schemas.openxmlformats.org/officeDocument/2006/relationships/image" Target="../media/image3.png"/><Relationship Id="rId4" Type="http://schemas.openxmlformats.org/officeDocument/2006/relationships/tags" Target="../tags/tag5.xml"/><Relationship Id="rId3" Type="http://schemas.openxmlformats.org/officeDocument/2006/relationships/image" Target="../media/image2.png"/><Relationship Id="rId2" Type="http://schemas.openxmlformats.org/officeDocument/2006/relationships/tags" Target="../tags/tag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image" Target="../media/image5.png"/><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8.xml"/><Relationship Id="rId2" Type="http://schemas.openxmlformats.org/officeDocument/2006/relationships/image" Target="../media/image5.png"/><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8.xml"/><Relationship Id="rId2" Type="http://schemas.openxmlformats.org/officeDocument/2006/relationships/image" Target="../media/image5.png"/><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60"/>
          <p:cNvSpPr>
            <a:spLocks noChangeArrowheads="1"/>
          </p:cNvSpPr>
          <p:nvPr/>
        </p:nvSpPr>
        <p:spPr bwMode="auto">
          <a:xfrm rot="14226372">
            <a:off x="3600451" y="6144684"/>
            <a:ext cx="1373716" cy="343111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9" name="TextBox 8"/>
          <p:cNvSpPr txBox="1"/>
          <p:nvPr/>
        </p:nvSpPr>
        <p:spPr>
          <a:xfrm>
            <a:off x="4184247" y="2517573"/>
            <a:ext cx="7724499" cy="1198880"/>
          </a:xfrm>
          <a:prstGeom prst="rect">
            <a:avLst/>
          </a:prstGeom>
        </p:spPr>
        <p:txBody>
          <a:bodyPr wrap="square">
            <a:spAutoFit/>
          </a:bodyPr>
          <a:lstStyle>
            <a:defPPr>
              <a:defRPr lang="zh-CN"/>
            </a:defPPr>
            <a:lvl1pPr fontAlgn="base">
              <a:spcBef>
                <a:spcPct val="0"/>
              </a:spcBef>
              <a:spcAft>
                <a:spcPct val="0"/>
              </a:spcAft>
              <a:defRPr sz="4400" b="1">
                <a:gradFill>
                  <a:gsLst>
                    <a:gs pos="44000">
                      <a:schemeClr val="accent3"/>
                    </a:gs>
                    <a:gs pos="0">
                      <a:schemeClr val="accent1"/>
                    </a:gs>
                    <a:gs pos="93750">
                      <a:schemeClr val="accent5"/>
                    </a:gs>
                    <a:gs pos="74000">
                      <a:schemeClr val="accent4"/>
                    </a:gs>
                  </a:gsLst>
                  <a:lin ang="2700000" scaled="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endParaRPr lang="zh-CN" altLang="en-US" sz="7200" noProof="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100000" b="100000"/>
                </a:path>
                <a:tileRect t="-100000" r="-100000"/>
              </a:gradFill>
              <a:effectLst>
                <a:innerShdw blurRad="63500" dist="50800" dir="16200000">
                  <a:prstClr val="black">
                    <a:alpha val="50000"/>
                  </a:prstClr>
                </a:innerShdw>
              </a:effectLst>
              <a:latin typeface="华康雅宋体W9(P)" panose="02020900000000000000" pitchFamily="18" charset="-122"/>
              <a:ea typeface="华康雅宋体W9(P)" panose="02020900000000000000" pitchFamily="18" charset="-122"/>
            </a:endParaRPr>
          </a:p>
        </p:txBody>
      </p:sp>
      <p:cxnSp>
        <p:nvCxnSpPr>
          <p:cNvPr id="24" name="直接连接符 23"/>
          <p:cNvCxnSpPr/>
          <p:nvPr/>
        </p:nvCxnSpPr>
        <p:spPr>
          <a:xfrm>
            <a:off x="3791744" y="3717032"/>
            <a:ext cx="7598269"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
        <p:nvSpPr>
          <p:cNvPr id="33" name="任意多边形 17"/>
          <p:cNvSpPr>
            <a:spLocks noChangeArrowheads="1"/>
          </p:cNvSpPr>
          <p:nvPr/>
        </p:nvSpPr>
        <p:spPr bwMode="auto">
          <a:xfrm rot="20060881">
            <a:off x="4439920" y="7295176"/>
            <a:ext cx="829733" cy="2084917"/>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sz="2400"/>
          </a:p>
        </p:txBody>
      </p:sp>
      <p:sp>
        <p:nvSpPr>
          <p:cNvPr id="4" name="矩形 3"/>
          <p:cNvSpPr/>
          <p:nvPr/>
        </p:nvSpPr>
        <p:spPr>
          <a:xfrm>
            <a:off x="6240016" y="4509120"/>
            <a:ext cx="5400600" cy="1876425"/>
          </a:xfrm>
          <a:prstGeom prst="rect">
            <a:avLst/>
          </a:prstGeom>
        </p:spPr>
        <p:txBody>
          <a:bodyPr wrap="square">
            <a:spAutoFit/>
          </a:bodyPr>
          <a:lstStyle/>
          <a:p>
            <a:pPr algn="r">
              <a:lnSpc>
                <a:spcPct val="150000"/>
              </a:lnSpc>
            </a:pPr>
            <a:r>
              <a:rPr lang="zh-CN" altLang="en-US" sz="2800"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latin typeface="+mj-ea"/>
                <a:ea typeface="+mj-ea"/>
              </a:rPr>
              <a:t>泸县玄滩镇玄滩中心小学校         </a:t>
            </a:r>
            <a:endParaRPr lang="en-US" altLang="zh-CN" sz="2800"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latin typeface="+mj-ea"/>
              <a:ea typeface="+mj-ea"/>
            </a:endParaRPr>
          </a:p>
          <a:p>
            <a:pPr algn="r">
              <a:lnSpc>
                <a:spcPct val="150000"/>
              </a:lnSpc>
            </a:pPr>
            <a:r>
              <a:rPr lang="zh-CN" altLang="en-US" sz="2800"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latin typeface="+mj-ea"/>
              </a:rPr>
              <a:t>张先帝</a:t>
            </a:r>
            <a:endParaRPr lang="zh-CN" altLang="en-US" sz="2800"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latin typeface="+mj-ea"/>
            </a:endParaRPr>
          </a:p>
          <a:p>
            <a:endParaRPr lang="zh-CN" altLang="en-US" sz="3200" b="1" dirty="0">
              <a:gradFill>
                <a:gsLst>
                  <a:gs pos="0">
                    <a:srgbClr val="007BD3"/>
                  </a:gs>
                  <a:gs pos="100000">
                    <a:srgbClr val="034373"/>
                  </a:gs>
                </a:gsLst>
                <a:lin scaled="0"/>
              </a:gradFill>
              <a:effectLst>
                <a:outerShdw blurRad="38100" dist="25400" dir="5400000" algn="ctr" rotWithShape="0">
                  <a:srgbClr val="6E747A">
                    <a:alpha val="43000"/>
                  </a:srgbClr>
                </a:outerShdw>
              </a:effectLst>
              <a:latin typeface="+mj-ea"/>
              <a:ea typeface="+mj-ea"/>
            </a:endParaRPr>
          </a:p>
        </p:txBody>
      </p:sp>
      <p:sp>
        <p:nvSpPr>
          <p:cNvPr id="17" name="椭圆 16"/>
          <p:cNvSpPr/>
          <p:nvPr/>
        </p:nvSpPr>
        <p:spPr>
          <a:xfrm>
            <a:off x="1598983" y="5373916"/>
            <a:ext cx="1204600" cy="1204757"/>
          </a:xfrm>
          <a:prstGeom prst="ellipse">
            <a:avLst/>
          </a:pr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2544" tIns="81272" rIns="162544" bIns="81272" rtlCol="0" anchor="ctr"/>
          <a:lstStyle/>
          <a:p>
            <a:pPr algn="ctr"/>
            <a:endParaRPr lang="zh-CN" altLang="en-US" sz="2400"/>
          </a:p>
        </p:txBody>
      </p:sp>
      <p:sp>
        <p:nvSpPr>
          <p:cNvPr id="18" name="椭圆 17"/>
          <p:cNvSpPr/>
          <p:nvPr/>
        </p:nvSpPr>
        <p:spPr>
          <a:xfrm>
            <a:off x="1957069" y="1000392"/>
            <a:ext cx="488429" cy="488492"/>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2544" tIns="81272" rIns="162544" bIns="81272" rtlCol="0" anchor="ctr"/>
          <a:lstStyle/>
          <a:p>
            <a:pPr algn="ctr"/>
            <a:endParaRPr lang="zh-CN" altLang="en-US" sz="2400"/>
          </a:p>
        </p:txBody>
      </p:sp>
      <p:grpSp>
        <p:nvGrpSpPr>
          <p:cNvPr id="19" name="组合 18"/>
          <p:cNvGrpSpPr/>
          <p:nvPr/>
        </p:nvGrpSpPr>
        <p:grpSpPr>
          <a:xfrm>
            <a:off x="4473500" y="6441379"/>
            <a:ext cx="535148" cy="535217"/>
            <a:chOff x="304800" y="673100"/>
            <a:chExt cx="4000500" cy="4000500"/>
          </a:xfrm>
          <a:effectLst>
            <a:outerShdw blurRad="381000" dist="152400" dir="8100000" algn="tr" rotWithShape="0">
              <a:prstClr val="black">
                <a:alpha val="7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1" name="椭圆 2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3" name="组合 22"/>
          <p:cNvGrpSpPr/>
          <p:nvPr/>
        </p:nvGrpSpPr>
        <p:grpSpPr>
          <a:xfrm>
            <a:off x="3916119" y="635789"/>
            <a:ext cx="897209" cy="897327"/>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7" name="组合 26"/>
          <p:cNvGrpSpPr/>
          <p:nvPr/>
        </p:nvGrpSpPr>
        <p:grpSpPr>
          <a:xfrm>
            <a:off x="3094809" y="6607361"/>
            <a:ext cx="390664" cy="390715"/>
            <a:chOff x="304800" y="673100"/>
            <a:chExt cx="4000500" cy="4000500"/>
          </a:xfrm>
          <a:effectLst>
            <a:outerShdw blurRad="381000" dist="152400" dir="8100000" algn="tr" rotWithShape="0">
              <a:prstClr val="black">
                <a:alpha val="7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9" name="椭圆 2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0" name="组合 29"/>
          <p:cNvGrpSpPr/>
          <p:nvPr/>
        </p:nvGrpSpPr>
        <p:grpSpPr>
          <a:xfrm>
            <a:off x="740321" y="4341792"/>
            <a:ext cx="511789" cy="511856"/>
            <a:chOff x="304800" y="673100"/>
            <a:chExt cx="4000500" cy="4000500"/>
          </a:xfrm>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9" name="椭圆 38"/>
          <p:cNvSpPr/>
          <p:nvPr/>
        </p:nvSpPr>
        <p:spPr>
          <a:xfrm>
            <a:off x="5992225" y="181764"/>
            <a:ext cx="488429" cy="488492"/>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2544" tIns="81272" rIns="162544" bIns="81272" rtlCol="0" anchor="ctr"/>
          <a:lstStyle/>
          <a:p>
            <a:pPr algn="ctr"/>
            <a:endParaRPr lang="zh-CN" altLang="en-US" sz="2400"/>
          </a:p>
        </p:txBody>
      </p:sp>
      <p:sp>
        <p:nvSpPr>
          <p:cNvPr id="40" name="椭圆 39"/>
          <p:cNvSpPr/>
          <p:nvPr/>
        </p:nvSpPr>
        <p:spPr>
          <a:xfrm>
            <a:off x="4741075" y="5617347"/>
            <a:ext cx="244215" cy="244247"/>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2544" tIns="81272" rIns="162544" bIns="81272" rtlCol="0" anchor="ctr"/>
          <a:lstStyle/>
          <a:p>
            <a:pPr algn="ctr"/>
            <a:endParaRPr lang="zh-CN" altLang="en-US" sz="2400"/>
          </a:p>
        </p:txBody>
      </p:sp>
      <p:grpSp>
        <p:nvGrpSpPr>
          <p:cNvPr id="41" name="组合 40"/>
          <p:cNvGrpSpPr/>
          <p:nvPr/>
        </p:nvGrpSpPr>
        <p:grpSpPr>
          <a:xfrm>
            <a:off x="5765065" y="6119460"/>
            <a:ext cx="803791" cy="803895"/>
            <a:chOff x="304800" y="673100"/>
            <a:chExt cx="4000500" cy="4000500"/>
          </a:xfrm>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4" name="椭圆 43"/>
          <p:cNvSpPr/>
          <p:nvPr/>
        </p:nvSpPr>
        <p:spPr>
          <a:xfrm>
            <a:off x="218196" y="6413264"/>
            <a:ext cx="674865" cy="674953"/>
          </a:xfrm>
          <a:prstGeom prst="ellipse">
            <a:avLst/>
          </a:prstGeom>
          <a:solidFill>
            <a:schemeClr val="accent6"/>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2544" tIns="81272" rIns="162544" bIns="81272" rtlCol="0" anchor="ctr"/>
          <a:lstStyle/>
          <a:p>
            <a:pPr algn="ctr"/>
            <a:endParaRPr lang="zh-CN" altLang="en-US" sz="2400"/>
          </a:p>
        </p:txBody>
      </p:sp>
      <p:grpSp>
        <p:nvGrpSpPr>
          <p:cNvPr id="45" name="组合 44"/>
          <p:cNvGrpSpPr/>
          <p:nvPr/>
        </p:nvGrpSpPr>
        <p:grpSpPr>
          <a:xfrm>
            <a:off x="3773288" y="5319357"/>
            <a:ext cx="535148" cy="535217"/>
            <a:chOff x="304800" y="673100"/>
            <a:chExt cx="4000500" cy="4000500"/>
          </a:xfrm>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8" name="组合 47"/>
          <p:cNvGrpSpPr/>
          <p:nvPr/>
        </p:nvGrpSpPr>
        <p:grpSpPr>
          <a:xfrm>
            <a:off x="3756237" y="-812956"/>
            <a:ext cx="390664" cy="390715"/>
            <a:chOff x="304800" y="673100"/>
            <a:chExt cx="4000500" cy="4000500"/>
          </a:xfrm>
          <a:effectLst>
            <a:outerShdw blurRad="381000" dist="152400" dir="8100000" algn="tr" rotWithShape="0">
              <a:prstClr val="black">
                <a:alpha val="7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0" name="椭圆 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1" name="组合 50"/>
          <p:cNvGrpSpPr/>
          <p:nvPr/>
        </p:nvGrpSpPr>
        <p:grpSpPr>
          <a:xfrm>
            <a:off x="762663" y="224487"/>
            <a:ext cx="511789" cy="511856"/>
            <a:chOff x="304800" y="673100"/>
            <a:chExt cx="4000500" cy="4000500"/>
          </a:xfrm>
          <a:effectLst>
            <a:outerShdw blurRad="381000" dist="152400" dir="8100000" algn="tr" rotWithShape="0">
              <a:prstClr val="black">
                <a:alpha val="7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3" name="椭圆 5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4" name="椭圆 53"/>
          <p:cNvSpPr/>
          <p:nvPr/>
        </p:nvSpPr>
        <p:spPr>
          <a:xfrm>
            <a:off x="3224205" y="-235364"/>
            <a:ext cx="244215" cy="24424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2544" tIns="81272" rIns="162544" bIns="81272" rtlCol="0" anchor="ctr"/>
          <a:lstStyle/>
          <a:p>
            <a:pPr algn="ctr"/>
            <a:endParaRPr lang="zh-CN" altLang="en-US" sz="2400"/>
          </a:p>
        </p:txBody>
      </p:sp>
      <p:grpSp>
        <p:nvGrpSpPr>
          <p:cNvPr id="55" name="组合 54"/>
          <p:cNvGrpSpPr/>
          <p:nvPr/>
        </p:nvGrpSpPr>
        <p:grpSpPr>
          <a:xfrm>
            <a:off x="261095" y="1000391"/>
            <a:ext cx="1293883" cy="1294052"/>
            <a:chOff x="304800" y="673100"/>
            <a:chExt cx="4000500" cy="4000500"/>
          </a:xfrm>
          <a:effectLst>
            <a:outerShdw blurRad="317500" dist="1905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8" name="组合 57"/>
          <p:cNvGrpSpPr/>
          <p:nvPr/>
        </p:nvGrpSpPr>
        <p:grpSpPr>
          <a:xfrm>
            <a:off x="5694407" y="-602752"/>
            <a:ext cx="511789" cy="511856"/>
            <a:chOff x="304800" y="673100"/>
            <a:chExt cx="4000500" cy="4000500"/>
          </a:xfrm>
          <a:effectLst>
            <a:outerShdw blurRad="381000" dist="152400" dir="8100000" algn="tr" rotWithShape="0">
              <a:prstClr val="black">
                <a:alpha val="7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0" name="椭圆 5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1" name="椭圆 60"/>
          <p:cNvSpPr/>
          <p:nvPr/>
        </p:nvSpPr>
        <p:spPr>
          <a:xfrm>
            <a:off x="190909" y="3171389"/>
            <a:ext cx="244215" cy="244247"/>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62544" tIns="81272" rIns="162544" bIns="81272" rtlCol="0" anchor="ctr"/>
          <a:lstStyle/>
          <a:p>
            <a:pPr algn="ctr"/>
            <a:endParaRPr lang="zh-CN" altLang="en-US" sz="2400"/>
          </a:p>
        </p:txBody>
      </p:sp>
      <p:grpSp>
        <p:nvGrpSpPr>
          <p:cNvPr id="63" name="组合 62"/>
          <p:cNvGrpSpPr/>
          <p:nvPr/>
        </p:nvGrpSpPr>
        <p:grpSpPr>
          <a:xfrm>
            <a:off x="0" y="1523987"/>
            <a:ext cx="3324772" cy="3325205"/>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2" name="PA_文本框 2"/>
          <p:cNvSpPr txBox="1"/>
          <p:nvPr>
            <p:custDataLst>
              <p:tags r:id="rId1"/>
            </p:custDataLst>
          </p:nvPr>
        </p:nvSpPr>
        <p:spPr>
          <a:xfrm>
            <a:off x="1275080" y="2192655"/>
            <a:ext cx="10365740" cy="1863725"/>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pPr algn="ctr"/>
            <a:r>
              <a:rPr lang="zh-CN" altLang="en-US" sz="4800" dirty="0">
                <a:solidFill>
                  <a:srgbClr val="FF0000"/>
                </a:solidFill>
                <a:latin typeface="微软雅黑" panose="020B0503020204020204" pitchFamily="34" charset="-122"/>
                <a:cs typeface="微软雅黑" panose="020B0503020204020204" pitchFamily="34" charset="-122"/>
              </a:rPr>
              <a:t>小学信息技术与劳动教育相融合的</a:t>
            </a:r>
            <a:endParaRPr lang="zh-CN" altLang="en-US" sz="4800" dirty="0">
              <a:solidFill>
                <a:srgbClr val="FF0000"/>
              </a:solidFill>
              <a:latin typeface="微软雅黑" panose="020B0503020204020204" pitchFamily="34" charset="-122"/>
              <a:cs typeface="微软雅黑" panose="020B0503020204020204" pitchFamily="34" charset="-122"/>
            </a:endParaRPr>
          </a:p>
          <a:p>
            <a:pPr algn="ctr"/>
            <a:r>
              <a:rPr lang="zh-CN" altLang="en-US" sz="4800" dirty="0">
                <a:solidFill>
                  <a:srgbClr val="FF0000"/>
                </a:solidFill>
                <a:latin typeface="微软雅黑" panose="020B0503020204020204" pitchFamily="34" charset="-122"/>
                <a:cs typeface="微软雅黑" panose="020B0503020204020204" pitchFamily="34" charset="-122"/>
              </a:rPr>
              <a:t>实践</a:t>
            </a:r>
            <a:endParaRPr lang="zh-CN" altLang="en-US" sz="4800" dirty="0">
              <a:solidFill>
                <a:srgbClr val="FF0000"/>
              </a:solidFill>
              <a:latin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8357235" cy="68199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b="1" dirty="0">
                <a:solidFill>
                  <a:schemeClr val="tx1">
                    <a:lumMod val="65000"/>
                    <a:lumOff val="35000"/>
                  </a:schemeClr>
                </a:solidFill>
              </a:rPr>
              <a:t>  三、</a:t>
            </a:r>
            <a:r>
              <a:rPr lang="zh-CN" altLang="en-US" sz="3200" b="1" dirty="0">
                <a:solidFill>
                  <a:schemeClr val="tx1"/>
                </a:solidFill>
              </a:rPr>
              <a:t>小学信息技术与劳动教育相融合的实践</a:t>
            </a:r>
            <a:endParaRPr lang="zh-CN" altLang="en-US" sz="3200" b="1" dirty="0">
              <a:solidFill>
                <a:schemeClr val="tx1"/>
              </a:solidFill>
            </a:endParaRPr>
          </a:p>
        </p:txBody>
      </p:sp>
      <p:sp>
        <p:nvSpPr>
          <p:cNvPr id="6" name="文本框 5"/>
          <p:cNvSpPr txBox="1"/>
          <p:nvPr/>
        </p:nvSpPr>
        <p:spPr>
          <a:xfrm>
            <a:off x="1265555" y="1547495"/>
            <a:ext cx="9798685" cy="1753235"/>
          </a:xfrm>
          <a:prstGeom prst="rect">
            <a:avLst/>
          </a:prstGeom>
          <a:noFill/>
        </p:spPr>
        <p:txBody>
          <a:bodyPr wrap="square" rtlCol="0">
            <a:spAutoFit/>
          </a:bodyPr>
          <a:p>
            <a:r>
              <a:rPr lang="zh-CN" altLang="en-US" sz="3600"/>
              <a:t>一、梳理劳动教育内容，合理渗入信息技术教育中。</a:t>
            </a:r>
            <a:r>
              <a:rPr lang="zh-CN" altLang="en-US" sz="3600" b="1" dirty="0">
                <a:sym typeface="+mn-ea"/>
              </a:rPr>
              <a:t>实践案例有：</a:t>
            </a:r>
            <a:endParaRPr lang="zh-CN" altLang="en-US" sz="3600"/>
          </a:p>
          <a:p>
            <a:endParaRPr lang="zh-CN" altLang="en-US" sz="3600"/>
          </a:p>
        </p:txBody>
      </p:sp>
      <p:sp>
        <p:nvSpPr>
          <p:cNvPr id="7" name="文本框 6"/>
          <p:cNvSpPr txBox="1"/>
          <p:nvPr/>
        </p:nvSpPr>
        <p:spPr>
          <a:xfrm>
            <a:off x="1362075" y="2966085"/>
            <a:ext cx="9177655" cy="1938020"/>
          </a:xfrm>
          <a:prstGeom prst="rect">
            <a:avLst/>
          </a:prstGeom>
          <a:noFill/>
        </p:spPr>
        <p:txBody>
          <a:bodyPr wrap="square" rtlCol="0">
            <a:spAutoFit/>
          </a:bodyPr>
          <a:p>
            <a:r>
              <a:rPr sz="2400">
                <a:latin typeface="黑体" panose="02010600030101010101" pitchFamily="49" charset="-122"/>
                <a:ea typeface="黑体" panose="02010600030101010101" pitchFamily="49" charset="-122"/>
                <a:cs typeface="黑体" panose="02010600030101010101" pitchFamily="49" charset="-122"/>
              </a:rPr>
              <a:t>1.在学习《给图画添加文字》插入文字内容</a:t>
            </a:r>
            <a:r>
              <a:rPr lang="zh-CN" sz="2400">
                <a:latin typeface="黑体" panose="02010600030101010101" pitchFamily="49" charset="-122"/>
                <a:ea typeface="黑体" panose="02010600030101010101" pitchFamily="49" charset="-122"/>
                <a:cs typeface="黑体" panose="02010600030101010101" pitchFamily="49" charset="-122"/>
              </a:rPr>
              <a:t>为古诗</a:t>
            </a:r>
            <a:r>
              <a:rPr sz="2400">
                <a:latin typeface="黑体" panose="02010600030101010101" pitchFamily="49" charset="-122"/>
                <a:ea typeface="黑体" panose="02010600030101010101" pitchFamily="49" charset="-122"/>
                <a:cs typeface="黑体" panose="02010600030101010101" pitchFamily="49" charset="-122"/>
              </a:rPr>
              <a:t>《锄禾》</a:t>
            </a:r>
            <a:r>
              <a:rPr lang="zh-CN" sz="2400">
                <a:latin typeface="黑体" panose="02010600030101010101" pitchFamily="49" charset="-122"/>
                <a:ea typeface="黑体" panose="02010600030101010101" pitchFamily="49" charset="-122"/>
                <a:cs typeface="黑体" panose="02010600030101010101" pitchFamily="49" charset="-122"/>
              </a:rPr>
              <a:t>；</a:t>
            </a:r>
            <a:endParaRPr lang="zh-CN" sz="2400">
              <a:latin typeface="黑体" panose="02010600030101010101" pitchFamily="49" charset="-122"/>
              <a:ea typeface="黑体" panose="02010600030101010101" pitchFamily="49" charset="-122"/>
              <a:cs typeface="黑体" panose="02010600030101010101" pitchFamily="49" charset="-122"/>
            </a:endParaRPr>
          </a:p>
          <a:p>
            <a:r>
              <a:rPr lang="en-US" altLang="zh-CN" sz="2400">
                <a:latin typeface="黑体" panose="02010600030101010101" pitchFamily="49" charset="-122"/>
                <a:ea typeface="黑体" panose="02010600030101010101" pitchFamily="49" charset="-122"/>
                <a:cs typeface="黑体" panose="02010600030101010101" pitchFamily="49" charset="-122"/>
              </a:rPr>
              <a:t>2.</a:t>
            </a:r>
            <a:r>
              <a:rPr lang="zh-CN" altLang="en-US" sz="2400">
                <a:latin typeface="黑体" panose="02010600030101010101" pitchFamily="49" charset="-122"/>
                <a:ea typeface="黑体" panose="02010600030101010101" pitchFamily="49" charset="-122"/>
                <a:cs typeface="黑体" panose="02010600030101010101" pitchFamily="49" charset="-122"/>
              </a:rPr>
              <a:t>在《</a:t>
            </a:r>
            <a:r>
              <a:rPr lang="zh-CN" sz="2400">
                <a:latin typeface="黑体" panose="02010600030101010101" pitchFamily="49" charset="-122"/>
                <a:ea typeface="黑体" panose="02010600030101010101" pitchFamily="49" charset="-122"/>
                <a:cs typeface="黑体" panose="02010600030101010101" pitchFamily="49" charset="-122"/>
              </a:rPr>
              <a:t>电脑简单的维护》中我们学习内容是排除电脑的简单故障；</a:t>
            </a:r>
            <a:endParaRPr lang="zh-CN" sz="2400">
              <a:latin typeface="黑体" panose="02010600030101010101" pitchFamily="49" charset="-122"/>
              <a:ea typeface="黑体" panose="02010600030101010101" pitchFamily="49" charset="-122"/>
              <a:cs typeface="黑体" panose="02010600030101010101" pitchFamily="49" charset="-122"/>
            </a:endParaRPr>
          </a:p>
          <a:p>
            <a:r>
              <a:rPr lang="zh-CN" sz="2400">
                <a:latin typeface="黑体" panose="02010600030101010101" pitchFamily="49" charset="-122"/>
                <a:ea typeface="黑体" panose="02010600030101010101" pitchFamily="49" charset="-122"/>
                <a:cs typeface="黑体" panose="02010600030101010101" pitchFamily="49" charset="-122"/>
              </a:rPr>
              <a:t>3.在《信息技术课：教你怎样做家务，凉拌黄瓜？》通过互联网学习做凉拌黄瓜，体会劳动给我们带来好滋味；</a:t>
            </a:r>
            <a:endParaRPr lang="zh-CN" sz="2400">
              <a:latin typeface="黑体" panose="02010600030101010101" pitchFamily="49" charset="-122"/>
              <a:ea typeface="黑体" panose="02010600030101010101" pitchFamily="49" charset="-122"/>
              <a:cs typeface="黑体" panose="02010600030101010101" pitchFamily="49" charset="-122"/>
            </a:endParaRPr>
          </a:p>
          <a:p>
            <a:r>
              <a:rPr lang="zh-CN" sz="2400">
                <a:latin typeface="黑体" panose="02010600030101010101" pitchFamily="49" charset="-122"/>
                <a:ea typeface="黑体" panose="02010600030101010101" pitchFamily="49" charset="-122"/>
                <a:cs typeface="黑体" panose="02010600030101010101" pitchFamily="49" charset="-122"/>
              </a:rPr>
              <a:t>4.在《我们喜欢做清洁》，体会劳动带来的乐趣。</a:t>
            </a:r>
            <a:endParaRPr lang="zh-CN" sz="2400">
              <a:latin typeface="黑体" panose="02010600030101010101" pitchFamily="49" charset="-122"/>
              <a:ea typeface="黑体" panose="02010600030101010101" pitchFamily="49" charset="-122"/>
              <a:cs typeface="黑体" panose="02010600030101010101" pitchFamily="49" charset="-122"/>
            </a:endParaRPr>
          </a:p>
        </p:txBody>
      </p:sp>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8284210" cy="68199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b="1" dirty="0">
                <a:solidFill>
                  <a:schemeClr val="tx1">
                    <a:lumMod val="65000"/>
                    <a:lumOff val="35000"/>
                  </a:schemeClr>
                </a:solidFill>
              </a:rPr>
              <a:t>  三、</a:t>
            </a:r>
            <a:r>
              <a:rPr lang="zh-CN" altLang="en-US" sz="3200" b="1" dirty="0">
                <a:solidFill>
                  <a:schemeClr val="tx1"/>
                </a:solidFill>
              </a:rPr>
              <a:t>小学信息技术与劳动教育相融合的实践</a:t>
            </a:r>
            <a:endParaRPr lang="zh-CN" altLang="en-US" sz="3200" b="1" dirty="0">
              <a:solidFill>
                <a:schemeClr val="tx1"/>
              </a:solidFill>
            </a:endParaRPr>
          </a:p>
        </p:txBody>
      </p:sp>
      <p:sp>
        <p:nvSpPr>
          <p:cNvPr id="7" name="文本框 6"/>
          <p:cNvSpPr txBox="1"/>
          <p:nvPr/>
        </p:nvSpPr>
        <p:spPr>
          <a:xfrm>
            <a:off x="1362075" y="1593850"/>
            <a:ext cx="9177655" cy="829945"/>
          </a:xfrm>
          <a:prstGeom prst="rect">
            <a:avLst/>
          </a:prstGeom>
          <a:noFill/>
        </p:spPr>
        <p:txBody>
          <a:bodyPr wrap="square" rtlCol="0">
            <a:spAutoFit/>
          </a:bodyPr>
          <a:p>
            <a:r>
              <a:rPr sz="2400">
                <a:latin typeface="黑体" panose="02010600030101010101" pitchFamily="49" charset="-122"/>
                <a:ea typeface="黑体" panose="02010600030101010101" pitchFamily="49" charset="-122"/>
                <a:cs typeface="黑体" panose="02010600030101010101" pitchFamily="49" charset="-122"/>
              </a:rPr>
              <a:t>1.在学习《给图画添加文字》插入文字内容</a:t>
            </a:r>
            <a:r>
              <a:rPr lang="zh-CN" sz="2400">
                <a:latin typeface="黑体" panose="02010600030101010101" pitchFamily="49" charset="-122"/>
                <a:ea typeface="黑体" panose="02010600030101010101" pitchFamily="49" charset="-122"/>
                <a:cs typeface="黑体" panose="02010600030101010101" pitchFamily="49" charset="-122"/>
              </a:rPr>
              <a:t>为古诗</a:t>
            </a:r>
            <a:r>
              <a:rPr sz="2400">
                <a:latin typeface="黑体" panose="02010600030101010101" pitchFamily="49" charset="-122"/>
                <a:ea typeface="黑体" panose="02010600030101010101" pitchFamily="49" charset="-122"/>
                <a:cs typeface="黑体" panose="02010600030101010101" pitchFamily="49" charset="-122"/>
              </a:rPr>
              <a:t>《锄禾》</a:t>
            </a:r>
            <a:r>
              <a:rPr lang="zh-CN" sz="2400">
                <a:latin typeface="黑体" panose="02010600030101010101" pitchFamily="49" charset="-122"/>
                <a:ea typeface="黑体" panose="02010600030101010101" pitchFamily="49" charset="-122"/>
                <a:cs typeface="黑体" panose="02010600030101010101" pitchFamily="49" charset="-122"/>
              </a:rPr>
              <a:t>；</a:t>
            </a:r>
            <a:endParaRPr lang="zh-CN" sz="2400">
              <a:latin typeface="黑体" panose="02010600030101010101" pitchFamily="49" charset="-122"/>
              <a:ea typeface="黑体" panose="02010600030101010101" pitchFamily="49" charset="-122"/>
              <a:cs typeface="黑体" panose="02010600030101010101" pitchFamily="49" charset="-122"/>
            </a:endParaRPr>
          </a:p>
          <a:p>
            <a:endParaRPr lang="zh-CN" sz="2400">
              <a:latin typeface="黑体" panose="02010600030101010101" pitchFamily="49" charset="-122"/>
              <a:ea typeface="黑体" panose="02010600030101010101" pitchFamily="49" charset="-122"/>
              <a:cs typeface="黑体" panose="02010600030101010101" pitchFamily="49" charset="-122"/>
            </a:endParaRPr>
          </a:p>
        </p:txBody>
      </p:sp>
      <p:sp>
        <p:nvSpPr>
          <p:cNvPr id="8" name="动作按钮: 前进或下一项 7">
            <a:hlinkClick r:id="" action="ppaction://hlinkshowjump?jump=nextslide"/>
          </p:cNvPr>
          <p:cNvSpPr/>
          <p:nvPr/>
        </p:nvSpPr>
        <p:spPr>
          <a:xfrm>
            <a:off x="9839325" y="3068955"/>
            <a:ext cx="148590" cy="231775"/>
          </a:xfrm>
          <a:prstGeom prst="actionButtonForwardNex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descr="40"/>
          <p:cNvPicPr>
            <a:picLocks noChangeAspect="1"/>
          </p:cNvPicPr>
          <p:nvPr/>
        </p:nvPicPr>
        <p:blipFill>
          <a:blip r:embed="rId2"/>
          <a:stretch>
            <a:fillRect/>
          </a:stretch>
        </p:blipFill>
        <p:spPr>
          <a:xfrm>
            <a:off x="1474470" y="2506345"/>
            <a:ext cx="4275455" cy="3543300"/>
          </a:xfrm>
          <a:prstGeom prst="rect">
            <a:avLst/>
          </a:prstGeom>
        </p:spPr>
      </p:pic>
      <p:pic>
        <p:nvPicPr>
          <p:cNvPr id="12" name="图片 11" descr="39"/>
          <p:cNvPicPr>
            <a:picLocks noChangeAspect="1"/>
          </p:cNvPicPr>
          <p:nvPr/>
        </p:nvPicPr>
        <p:blipFill>
          <a:blip r:embed="rId3"/>
          <a:stretch>
            <a:fillRect/>
          </a:stretch>
        </p:blipFill>
        <p:spPr>
          <a:xfrm>
            <a:off x="6534785" y="2724785"/>
            <a:ext cx="4429125" cy="3106420"/>
          </a:xfrm>
          <a:prstGeom prst="rect">
            <a:avLst/>
          </a:prstGeom>
        </p:spPr>
      </p:pic>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8514715" cy="68199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b="1" dirty="0">
                <a:solidFill>
                  <a:schemeClr val="tx1">
                    <a:lumMod val="65000"/>
                    <a:lumOff val="35000"/>
                  </a:schemeClr>
                </a:solidFill>
              </a:rPr>
              <a:t>  三、</a:t>
            </a:r>
            <a:r>
              <a:rPr lang="zh-CN" altLang="en-US" sz="3200" b="1" dirty="0">
                <a:solidFill>
                  <a:schemeClr val="tx1"/>
                </a:solidFill>
              </a:rPr>
              <a:t>小学信息技术与劳动教育相融合的实践</a:t>
            </a:r>
            <a:endParaRPr lang="zh-CN" altLang="en-US" sz="3200" b="1" dirty="0">
              <a:solidFill>
                <a:schemeClr val="tx1"/>
              </a:solidFill>
            </a:endParaRPr>
          </a:p>
        </p:txBody>
      </p:sp>
      <p:sp>
        <p:nvSpPr>
          <p:cNvPr id="7" name="文本框 6"/>
          <p:cNvSpPr txBox="1"/>
          <p:nvPr/>
        </p:nvSpPr>
        <p:spPr>
          <a:xfrm>
            <a:off x="1203325" y="1424305"/>
            <a:ext cx="9177655" cy="829945"/>
          </a:xfrm>
          <a:prstGeom prst="rect">
            <a:avLst/>
          </a:prstGeom>
          <a:noFill/>
        </p:spPr>
        <p:txBody>
          <a:bodyPr wrap="square" rtlCol="0">
            <a:spAutoFit/>
          </a:bodyPr>
          <a:p>
            <a:r>
              <a:rPr lang="en-US" altLang="zh-CN" sz="2400">
                <a:latin typeface="黑体" panose="02010600030101010101" pitchFamily="49" charset="-122"/>
                <a:ea typeface="黑体" panose="02010600030101010101" pitchFamily="49" charset="-122"/>
                <a:cs typeface="黑体" panose="02010600030101010101" pitchFamily="49" charset="-122"/>
              </a:rPr>
              <a:t>2.</a:t>
            </a:r>
            <a:r>
              <a:rPr lang="zh-CN" altLang="en-US" sz="2400">
                <a:latin typeface="黑体" panose="02010600030101010101" pitchFamily="49" charset="-122"/>
                <a:ea typeface="黑体" panose="02010600030101010101" pitchFamily="49" charset="-122"/>
                <a:cs typeface="黑体" panose="02010600030101010101" pitchFamily="49" charset="-122"/>
              </a:rPr>
              <a:t>在《</a:t>
            </a:r>
            <a:r>
              <a:rPr lang="zh-CN" sz="2400">
                <a:latin typeface="黑体" panose="02010600030101010101" pitchFamily="49" charset="-122"/>
                <a:ea typeface="黑体" panose="02010600030101010101" pitchFamily="49" charset="-122"/>
                <a:cs typeface="黑体" panose="02010600030101010101" pitchFamily="49" charset="-122"/>
              </a:rPr>
              <a:t>电脑简单的维护》中我们学习内容是排除电脑的简单故障；</a:t>
            </a:r>
            <a:endParaRPr lang="zh-CN" sz="2400">
              <a:latin typeface="黑体" panose="02010600030101010101" pitchFamily="49" charset="-122"/>
              <a:ea typeface="黑体" panose="02010600030101010101" pitchFamily="49" charset="-122"/>
              <a:cs typeface="黑体" panose="02010600030101010101" pitchFamily="49" charset="-122"/>
            </a:endParaRPr>
          </a:p>
          <a:p>
            <a:endParaRPr lang="zh-CN" sz="2400">
              <a:latin typeface="黑体" panose="02010600030101010101" pitchFamily="49" charset="-122"/>
              <a:ea typeface="黑体" panose="02010600030101010101" pitchFamily="49" charset="-122"/>
              <a:cs typeface="黑体" panose="02010600030101010101" pitchFamily="49" charset="-122"/>
            </a:endParaRPr>
          </a:p>
        </p:txBody>
      </p:sp>
      <p:pic>
        <p:nvPicPr>
          <p:cNvPr id="9" name="图片 8" descr="32"/>
          <p:cNvPicPr>
            <a:picLocks noChangeAspect="1"/>
          </p:cNvPicPr>
          <p:nvPr/>
        </p:nvPicPr>
        <p:blipFill>
          <a:blip r:embed="rId2"/>
          <a:stretch>
            <a:fillRect/>
          </a:stretch>
        </p:blipFill>
        <p:spPr>
          <a:xfrm>
            <a:off x="1279525" y="2254250"/>
            <a:ext cx="4855845" cy="3950970"/>
          </a:xfrm>
          <a:prstGeom prst="rect">
            <a:avLst/>
          </a:prstGeom>
        </p:spPr>
      </p:pic>
      <p:pic>
        <p:nvPicPr>
          <p:cNvPr id="10" name="图片 9" descr="34"/>
          <p:cNvPicPr>
            <a:picLocks noChangeAspect="1"/>
          </p:cNvPicPr>
          <p:nvPr/>
        </p:nvPicPr>
        <p:blipFill>
          <a:blip r:embed="rId3"/>
          <a:stretch>
            <a:fillRect/>
          </a:stretch>
        </p:blipFill>
        <p:spPr>
          <a:xfrm>
            <a:off x="6468110" y="2166620"/>
            <a:ext cx="4648200" cy="4038600"/>
          </a:xfrm>
          <a:prstGeom prst="rect">
            <a:avLst/>
          </a:prstGeom>
        </p:spPr>
      </p:pic>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8648065" cy="68199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b="1" dirty="0">
                <a:solidFill>
                  <a:schemeClr val="tx1">
                    <a:lumMod val="65000"/>
                    <a:lumOff val="35000"/>
                  </a:schemeClr>
                </a:solidFill>
              </a:rPr>
              <a:t>  三、</a:t>
            </a:r>
            <a:r>
              <a:rPr lang="zh-CN" altLang="en-US" sz="3200" b="1" dirty="0">
                <a:solidFill>
                  <a:schemeClr val="tx1"/>
                </a:solidFill>
              </a:rPr>
              <a:t>小学信息技术与劳动教育相融合的实践</a:t>
            </a:r>
            <a:endParaRPr lang="zh-CN" altLang="en-US" sz="3200" b="1" dirty="0">
              <a:solidFill>
                <a:schemeClr val="tx1"/>
              </a:solidFill>
            </a:endParaRPr>
          </a:p>
        </p:txBody>
      </p:sp>
      <p:sp>
        <p:nvSpPr>
          <p:cNvPr id="7" name="文本框 6"/>
          <p:cNvSpPr txBox="1"/>
          <p:nvPr/>
        </p:nvSpPr>
        <p:spPr>
          <a:xfrm>
            <a:off x="1203325" y="1431290"/>
            <a:ext cx="9177655" cy="1198880"/>
          </a:xfrm>
          <a:prstGeom prst="rect">
            <a:avLst/>
          </a:prstGeom>
          <a:noFill/>
        </p:spPr>
        <p:txBody>
          <a:bodyPr wrap="square" rtlCol="0">
            <a:spAutoFit/>
          </a:bodyPr>
          <a:p>
            <a:r>
              <a:rPr lang="zh-CN" sz="2400">
                <a:latin typeface="黑体" panose="02010600030101010101" pitchFamily="49" charset="-122"/>
                <a:ea typeface="黑体" panose="02010600030101010101" pitchFamily="49" charset="-122"/>
                <a:cs typeface="黑体" panose="02010600030101010101" pitchFamily="49" charset="-122"/>
              </a:rPr>
              <a:t>3.在《信息技术课教你怎样做家务凉拌黄瓜？》通过互联网学习做凉拌黄瓜，体会劳动给我们带来好滋味；</a:t>
            </a:r>
            <a:endParaRPr lang="zh-CN" sz="2400">
              <a:latin typeface="黑体" panose="02010600030101010101" pitchFamily="49" charset="-122"/>
              <a:ea typeface="黑体" panose="02010600030101010101" pitchFamily="49" charset="-122"/>
              <a:cs typeface="黑体" panose="02010600030101010101" pitchFamily="49" charset="-122"/>
            </a:endParaRPr>
          </a:p>
          <a:p>
            <a:endParaRPr lang="zh-CN" sz="2400">
              <a:latin typeface="黑体" panose="02010600030101010101" pitchFamily="49" charset="-122"/>
              <a:ea typeface="黑体" panose="02010600030101010101" pitchFamily="49" charset="-122"/>
              <a:cs typeface="黑体" panose="02010600030101010101" pitchFamily="49" charset="-122"/>
            </a:endParaRPr>
          </a:p>
        </p:txBody>
      </p:sp>
      <p:pic>
        <p:nvPicPr>
          <p:cNvPr id="9" name="图片 8" descr="36"/>
          <p:cNvPicPr>
            <a:picLocks noChangeAspect="1"/>
          </p:cNvPicPr>
          <p:nvPr/>
        </p:nvPicPr>
        <p:blipFill>
          <a:blip r:embed="rId2"/>
          <a:stretch>
            <a:fillRect/>
          </a:stretch>
        </p:blipFill>
        <p:spPr>
          <a:xfrm>
            <a:off x="1279525" y="2465705"/>
            <a:ext cx="4999355" cy="3766820"/>
          </a:xfrm>
          <a:prstGeom prst="rect">
            <a:avLst/>
          </a:prstGeom>
        </p:spPr>
      </p:pic>
      <p:pic>
        <p:nvPicPr>
          <p:cNvPr id="10" name="图片 9" descr="35"/>
          <p:cNvPicPr>
            <a:picLocks noChangeAspect="1"/>
          </p:cNvPicPr>
          <p:nvPr/>
        </p:nvPicPr>
        <p:blipFill>
          <a:blip r:embed="rId3"/>
          <a:stretch>
            <a:fillRect/>
          </a:stretch>
        </p:blipFill>
        <p:spPr>
          <a:xfrm>
            <a:off x="6854825" y="2740025"/>
            <a:ext cx="5203825" cy="3601720"/>
          </a:xfrm>
          <a:prstGeom prst="rect">
            <a:avLst/>
          </a:prstGeom>
        </p:spPr>
      </p:pic>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8707755" cy="68199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b="1" dirty="0">
                <a:solidFill>
                  <a:schemeClr val="tx1">
                    <a:lumMod val="65000"/>
                    <a:lumOff val="35000"/>
                  </a:schemeClr>
                </a:solidFill>
              </a:rPr>
              <a:t>  三、</a:t>
            </a:r>
            <a:r>
              <a:rPr lang="zh-CN" altLang="en-US" sz="3200" b="1" dirty="0">
                <a:solidFill>
                  <a:schemeClr val="tx1"/>
                </a:solidFill>
              </a:rPr>
              <a:t>小学信息技术与劳动教育相融合的实践</a:t>
            </a:r>
            <a:endParaRPr lang="zh-CN" altLang="en-US" sz="3200" b="1" dirty="0">
              <a:solidFill>
                <a:schemeClr val="tx1"/>
              </a:solidFill>
            </a:endParaRPr>
          </a:p>
        </p:txBody>
      </p:sp>
      <p:sp>
        <p:nvSpPr>
          <p:cNvPr id="7" name="文本框 6"/>
          <p:cNvSpPr txBox="1"/>
          <p:nvPr/>
        </p:nvSpPr>
        <p:spPr>
          <a:xfrm>
            <a:off x="1203325" y="1459865"/>
            <a:ext cx="9177655" cy="460375"/>
          </a:xfrm>
          <a:prstGeom prst="rect">
            <a:avLst/>
          </a:prstGeom>
          <a:noFill/>
        </p:spPr>
        <p:txBody>
          <a:bodyPr wrap="square" rtlCol="0">
            <a:spAutoFit/>
          </a:bodyPr>
          <a:p>
            <a:r>
              <a:rPr lang="zh-CN" sz="2400">
                <a:latin typeface="黑体" panose="02010600030101010101" pitchFamily="49" charset="-122"/>
                <a:ea typeface="黑体" panose="02010600030101010101" pitchFamily="49" charset="-122"/>
                <a:cs typeface="黑体" panose="02010600030101010101" pitchFamily="49" charset="-122"/>
              </a:rPr>
              <a:t>4.在《我们喜欢做清洁》，体会劳动带来的乐趣。</a:t>
            </a:r>
            <a:endParaRPr lang="zh-CN" sz="2400">
              <a:latin typeface="黑体" panose="02010600030101010101" pitchFamily="49" charset="-122"/>
              <a:ea typeface="黑体" panose="02010600030101010101" pitchFamily="49" charset="-122"/>
              <a:cs typeface="黑体" panose="02010600030101010101" pitchFamily="49" charset="-122"/>
            </a:endParaRPr>
          </a:p>
        </p:txBody>
      </p:sp>
      <p:sp>
        <p:nvSpPr>
          <p:cNvPr id="8" name="动作按钮: 前进或下一项 7">
            <a:hlinkClick r:id="" action="ppaction://hlinkshowjump?jump=nextslide"/>
          </p:cNvPr>
          <p:cNvSpPr/>
          <p:nvPr/>
        </p:nvSpPr>
        <p:spPr>
          <a:xfrm>
            <a:off x="9839325" y="3068955"/>
            <a:ext cx="148590" cy="231775"/>
          </a:xfrm>
          <a:prstGeom prst="actionButtonForwardNex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descr="37"/>
          <p:cNvPicPr>
            <a:picLocks noChangeAspect="1"/>
          </p:cNvPicPr>
          <p:nvPr/>
        </p:nvPicPr>
        <p:blipFill>
          <a:blip r:embed="rId2"/>
          <a:stretch>
            <a:fillRect/>
          </a:stretch>
        </p:blipFill>
        <p:spPr>
          <a:xfrm>
            <a:off x="933450" y="2017395"/>
            <a:ext cx="5245735" cy="4078605"/>
          </a:xfrm>
          <a:prstGeom prst="rect">
            <a:avLst/>
          </a:prstGeom>
        </p:spPr>
      </p:pic>
      <p:pic>
        <p:nvPicPr>
          <p:cNvPr id="11" name="图片 10" descr="38"/>
          <p:cNvPicPr>
            <a:picLocks noChangeAspect="1"/>
          </p:cNvPicPr>
          <p:nvPr/>
        </p:nvPicPr>
        <p:blipFill>
          <a:blip r:embed="rId3"/>
          <a:stretch>
            <a:fillRect/>
          </a:stretch>
        </p:blipFill>
        <p:spPr>
          <a:xfrm>
            <a:off x="6480810" y="2153285"/>
            <a:ext cx="4958715" cy="3942715"/>
          </a:xfrm>
          <a:prstGeom prst="rect">
            <a:avLst/>
          </a:prstGeom>
        </p:spPr>
      </p:pic>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8707755" cy="68199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b="1" dirty="0">
                <a:solidFill>
                  <a:schemeClr val="tx1">
                    <a:lumMod val="65000"/>
                    <a:lumOff val="35000"/>
                  </a:schemeClr>
                </a:solidFill>
              </a:rPr>
              <a:t>  三、</a:t>
            </a:r>
            <a:r>
              <a:rPr lang="zh-CN" altLang="en-US" sz="3200" b="1" dirty="0">
                <a:solidFill>
                  <a:schemeClr val="tx1"/>
                </a:solidFill>
              </a:rPr>
              <a:t>小学信息技术与劳动教育相融合的实践</a:t>
            </a:r>
            <a:endParaRPr lang="zh-CN" altLang="en-US" sz="3200" b="1" dirty="0">
              <a:solidFill>
                <a:schemeClr val="tx1"/>
              </a:solidFill>
            </a:endParaRPr>
          </a:p>
        </p:txBody>
      </p:sp>
      <p:sp>
        <p:nvSpPr>
          <p:cNvPr id="7" name="文本框 6"/>
          <p:cNvSpPr txBox="1"/>
          <p:nvPr/>
        </p:nvSpPr>
        <p:spPr>
          <a:xfrm>
            <a:off x="1203325" y="1459865"/>
            <a:ext cx="9177655" cy="460375"/>
          </a:xfrm>
          <a:prstGeom prst="rect">
            <a:avLst/>
          </a:prstGeom>
          <a:noFill/>
        </p:spPr>
        <p:txBody>
          <a:bodyPr wrap="square" rtlCol="0">
            <a:spAutoFit/>
          </a:bodyPr>
          <a:p>
            <a:r>
              <a:rPr lang="en-US" altLang="zh-CN" sz="2400">
                <a:latin typeface="黑体" panose="02010600030101010101" pitchFamily="49" charset="-122"/>
                <a:ea typeface="黑体" panose="02010600030101010101" pitchFamily="49" charset="-122"/>
                <a:cs typeface="黑体" panose="02010600030101010101" pitchFamily="49" charset="-122"/>
              </a:rPr>
              <a:t>5</a:t>
            </a:r>
            <a:r>
              <a:rPr lang="zh-CN" sz="2400">
                <a:latin typeface="黑体" panose="02010600030101010101" pitchFamily="49" charset="-122"/>
                <a:ea typeface="黑体" panose="02010600030101010101" pitchFamily="49" charset="-122"/>
                <a:cs typeface="黑体" panose="02010600030101010101" pitchFamily="49" charset="-122"/>
              </a:rPr>
              <a:t>.在《我们要绿化教室》，体会劳动带来的乐趣。</a:t>
            </a:r>
            <a:endParaRPr lang="zh-CN" sz="2400">
              <a:latin typeface="黑体" panose="02010600030101010101" pitchFamily="49" charset="-122"/>
              <a:ea typeface="黑体" panose="02010600030101010101" pitchFamily="49" charset="-122"/>
              <a:cs typeface="黑体" panose="02010600030101010101" pitchFamily="49" charset="-122"/>
            </a:endParaRPr>
          </a:p>
        </p:txBody>
      </p:sp>
      <p:sp>
        <p:nvSpPr>
          <p:cNvPr id="8" name="动作按钮: 前进或下一项 7">
            <a:hlinkClick r:id="" action="ppaction://hlinkshowjump?jump=nextslide"/>
          </p:cNvPr>
          <p:cNvSpPr/>
          <p:nvPr/>
        </p:nvSpPr>
        <p:spPr>
          <a:xfrm>
            <a:off x="9839325" y="3068955"/>
            <a:ext cx="148590" cy="231775"/>
          </a:xfrm>
          <a:prstGeom prst="actionButtonForwardNex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55"/>
          <p:cNvPicPr>
            <a:picLocks noChangeAspect="1"/>
          </p:cNvPicPr>
          <p:nvPr>
            <p:custDataLst>
              <p:tags r:id="rId2"/>
            </p:custDataLst>
          </p:nvPr>
        </p:nvPicPr>
        <p:blipFill>
          <a:blip r:embed="rId3"/>
          <a:stretch>
            <a:fillRect/>
          </a:stretch>
        </p:blipFill>
        <p:spPr>
          <a:xfrm>
            <a:off x="716280" y="2254250"/>
            <a:ext cx="3776345" cy="3080385"/>
          </a:xfrm>
          <a:prstGeom prst="rect">
            <a:avLst/>
          </a:prstGeom>
        </p:spPr>
      </p:pic>
      <p:pic>
        <p:nvPicPr>
          <p:cNvPr id="9" name="图片 8" descr="51"/>
          <p:cNvPicPr>
            <a:picLocks noChangeAspect="1"/>
          </p:cNvPicPr>
          <p:nvPr/>
        </p:nvPicPr>
        <p:blipFill>
          <a:blip r:embed="rId4"/>
          <a:stretch>
            <a:fillRect/>
          </a:stretch>
        </p:blipFill>
        <p:spPr>
          <a:xfrm>
            <a:off x="4806950" y="2102485"/>
            <a:ext cx="4700905" cy="3384550"/>
          </a:xfrm>
          <a:prstGeom prst="rect">
            <a:avLst/>
          </a:prstGeom>
        </p:spPr>
      </p:pic>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8707755" cy="68199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b="1" dirty="0">
                <a:solidFill>
                  <a:schemeClr val="tx1">
                    <a:lumMod val="65000"/>
                    <a:lumOff val="35000"/>
                  </a:schemeClr>
                </a:solidFill>
              </a:rPr>
              <a:t>  三、</a:t>
            </a:r>
            <a:r>
              <a:rPr lang="zh-CN" altLang="en-US" sz="3200" b="1" dirty="0">
                <a:solidFill>
                  <a:schemeClr val="tx1"/>
                </a:solidFill>
              </a:rPr>
              <a:t>小学信息技术与劳动教育相融合的实践</a:t>
            </a:r>
            <a:endParaRPr lang="zh-CN" altLang="en-US" sz="3200" b="1" dirty="0">
              <a:solidFill>
                <a:schemeClr val="tx1"/>
              </a:solidFill>
            </a:endParaRPr>
          </a:p>
        </p:txBody>
      </p:sp>
      <p:sp>
        <p:nvSpPr>
          <p:cNvPr id="7" name="文本框 6"/>
          <p:cNvSpPr txBox="1"/>
          <p:nvPr/>
        </p:nvSpPr>
        <p:spPr>
          <a:xfrm>
            <a:off x="1203325" y="1459865"/>
            <a:ext cx="9177655" cy="460375"/>
          </a:xfrm>
          <a:prstGeom prst="rect">
            <a:avLst/>
          </a:prstGeom>
          <a:noFill/>
        </p:spPr>
        <p:txBody>
          <a:bodyPr wrap="square" rtlCol="0">
            <a:spAutoFit/>
          </a:bodyPr>
          <a:p>
            <a:r>
              <a:rPr lang="en-US" altLang="zh-CN" sz="2400">
                <a:latin typeface="黑体" panose="02010600030101010101" pitchFamily="49" charset="-122"/>
                <a:ea typeface="黑体" panose="02010600030101010101" pitchFamily="49" charset="-122"/>
                <a:cs typeface="黑体" panose="02010600030101010101" pitchFamily="49" charset="-122"/>
              </a:rPr>
              <a:t>5</a:t>
            </a:r>
            <a:r>
              <a:rPr lang="zh-CN" sz="2400">
                <a:latin typeface="黑体" panose="02010600030101010101" pitchFamily="49" charset="-122"/>
                <a:ea typeface="黑体" panose="02010600030101010101" pitchFamily="49" charset="-122"/>
                <a:cs typeface="黑体" panose="02010600030101010101" pitchFamily="49" charset="-122"/>
              </a:rPr>
              <a:t>.在《我们要绿化教室》，体会劳动带来的乐趣。</a:t>
            </a:r>
            <a:endParaRPr lang="zh-CN" sz="2400">
              <a:latin typeface="黑体" panose="02010600030101010101" pitchFamily="49" charset="-122"/>
              <a:ea typeface="黑体" panose="02010600030101010101" pitchFamily="49" charset="-122"/>
              <a:cs typeface="黑体" panose="02010600030101010101" pitchFamily="49" charset="-122"/>
            </a:endParaRPr>
          </a:p>
        </p:txBody>
      </p:sp>
      <p:sp>
        <p:nvSpPr>
          <p:cNvPr id="8" name="动作按钮: 前进或下一项 7">
            <a:hlinkClick r:id="" action="ppaction://hlinkshowjump?jump=nextslide"/>
          </p:cNvPr>
          <p:cNvSpPr/>
          <p:nvPr/>
        </p:nvSpPr>
        <p:spPr>
          <a:xfrm>
            <a:off x="9839325" y="3068955"/>
            <a:ext cx="148590" cy="231775"/>
          </a:xfrm>
          <a:prstGeom prst="actionButtonForwardNex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descr="52"/>
          <p:cNvPicPr>
            <a:picLocks noChangeAspect="1"/>
          </p:cNvPicPr>
          <p:nvPr/>
        </p:nvPicPr>
        <p:blipFill>
          <a:blip r:embed="rId2"/>
          <a:stretch>
            <a:fillRect/>
          </a:stretch>
        </p:blipFill>
        <p:spPr>
          <a:xfrm>
            <a:off x="740410" y="2221865"/>
            <a:ext cx="5311140" cy="3525520"/>
          </a:xfrm>
          <a:prstGeom prst="rect">
            <a:avLst/>
          </a:prstGeom>
        </p:spPr>
      </p:pic>
      <p:pic>
        <p:nvPicPr>
          <p:cNvPr id="12" name="图片 11" descr="53"/>
          <p:cNvPicPr>
            <a:picLocks noChangeAspect="1"/>
          </p:cNvPicPr>
          <p:nvPr/>
        </p:nvPicPr>
        <p:blipFill>
          <a:blip r:embed="rId3"/>
          <a:stretch>
            <a:fillRect/>
          </a:stretch>
        </p:blipFill>
        <p:spPr>
          <a:xfrm>
            <a:off x="6466205" y="2221865"/>
            <a:ext cx="3914775" cy="3600450"/>
          </a:xfrm>
          <a:prstGeom prst="rect">
            <a:avLst/>
          </a:prstGeom>
        </p:spPr>
      </p:pic>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8707755" cy="68199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b="1" dirty="0">
                <a:solidFill>
                  <a:schemeClr val="tx1">
                    <a:lumMod val="65000"/>
                    <a:lumOff val="35000"/>
                  </a:schemeClr>
                </a:solidFill>
              </a:rPr>
              <a:t>  三、</a:t>
            </a:r>
            <a:r>
              <a:rPr lang="zh-CN" altLang="en-US" sz="3200" b="1" dirty="0">
                <a:solidFill>
                  <a:schemeClr val="tx1"/>
                </a:solidFill>
              </a:rPr>
              <a:t>小学信息技术与劳动教育相融合的实践</a:t>
            </a:r>
            <a:endParaRPr lang="zh-CN" altLang="en-US" sz="3200" b="1" dirty="0">
              <a:solidFill>
                <a:schemeClr val="tx1"/>
              </a:solidFill>
            </a:endParaRPr>
          </a:p>
        </p:txBody>
      </p:sp>
      <p:sp>
        <p:nvSpPr>
          <p:cNvPr id="7" name="文本框 6"/>
          <p:cNvSpPr txBox="1"/>
          <p:nvPr/>
        </p:nvSpPr>
        <p:spPr>
          <a:xfrm>
            <a:off x="1203325" y="1459865"/>
            <a:ext cx="9177655" cy="460375"/>
          </a:xfrm>
          <a:prstGeom prst="rect">
            <a:avLst/>
          </a:prstGeom>
          <a:noFill/>
        </p:spPr>
        <p:txBody>
          <a:bodyPr wrap="square" rtlCol="0">
            <a:spAutoFit/>
          </a:bodyPr>
          <a:p>
            <a:r>
              <a:rPr lang="en-US" altLang="zh-CN" sz="2400">
                <a:latin typeface="黑体" panose="02010600030101010101" pitchFamily="49" charset="-122"/>
                <a:ea typeface="黑体" panose="02010600030101010101" pitchFamily="49" charset="-122"/>
                <a:cs typeface="黑体" panose="02010600030101010101" pitchFamily="49" charset="-122"/>
              </a:rPr>
              <a:t>5</a:t>
            </a:r>
            <a:r>
              <a:rPr lang="zh-CN" sz="2400">
                <a:latin typeface="黑体" panose="02010600030101010101" pitchFamily="49" charset="-122"/>
                <a:ea typeface="黑体" panose="02010600030101010101" pitchFamily="49" charset="-122"/>
                <a:cs typeface="黑体" panose="02010600030101010101" pitchFamily="49" charset="-122"/>
              </a:rPr>
              <a:t>.在《我们要绿化教室》，体会劳动带来的乐趣。</a:t>
            </a:r>
            <a:endParaRPr lang="zh-CN" sz="2400">
              <a:latin typeface="黑体" panose="02010600030101010101" pitchFamily="49" charset="-122"/>
              <a:ea typeface="黑体" panose="02010600030101010101" pitchFamily="49" charset="-122"/>
              <a:cs typeface="黑体" panose="02010600030101010101" pitchFamily="49" charset="-122"/>
            </a:endParaRPr>
          </a:p>
        </p:txBody>
      </p:sp>
      <p:sp>
        <p:nvSpPr>
          <p:cNvPr id="8" name="动作按钮: 前进或下一项 7">
            <a:hlinkClick r:id="" action="ppaction://hlinkshowjump?jump=nextslide"/>
          </p:cNvPr>
          <p:cNvSpPr/>
          <p:nvPr/>
        </p:nvSpPr>
        <p:spPr>
          <a:xfrm>
            <a:off x="9839325" y="3068955"/>
            <a:ext cx="148590" cy="231775"/>
          </a:xfrm>
          <a:prstGeom prst="actionButtonForwardNex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descr="未命名"/>
          <p:cNvPicPr>
            <a:picLocks noChangeAspect="1"/>
          </p:cNvPicPr>
          <p:nvPr/>
        </p:nvPicPr>
        <p:blipFill>
          <a:blip r:embed="rId2"/>
          <a:stretch>
            <a:fillRect/>
          </a:stretch>
        </p:blipFill>
        <p:spPr>
          <a:xfrm>
            <a:off x="5912485" y="2054860"/>
            <a:ext cx="6002655" cy="4041140"/>
          </a:xfrm>
          <a:prstGeom prst="rect">
            <a:avLst/>
          </a:prstGeom>
        </p:spPr>
      </p:pic>
      <p:pic>
        <p:nvPicPr>
          <p:cNvPr id="11" name="图片 10" descr="57"/>
          <p:cNvPicPr>
            <a:picLocks noChangeAspect="1"/>
          </p:cNvPicPr>
          <p:nvPr/>
        </p:nvPicPr>
        <p:blipFill>
          <a:blip r:embed="rId3"/>
          <a:stretch>
            <a:fillRect/>
          </a:stretch>
        </p:blipFill>
        <p:spPr>
          <a:xfrm>
            <a:off x="796290" y="2200275"/>
            <a:ext cx="4594860" cy="4010660"/>
          </a:xfrm>
          <a:prstGeom prst="rect">
            <a:avLst/>
          </a:prstGeom>
        </p:spPr>
      </p:pic>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8709025" cy="68199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b="1" dirty="0">
                <a:solidFill>
                  <a:schemeClr val="tx1">
                    <a:lumMod val="65000"/>
                    <a:lumOff val="35000"/>
                  </a:schemeClr>
                </a:solidFill>
              </a:rPr>
              <a:t>  三、</a:t>
            </a:r>
            <a:r>
              <a:rPr lang="zh-CN" altLang="en-US" sz="3200" b="1" dirty="0">
                <a:solidFill>
                  <a:schemeClr val="tx1"/>
                </a:solidFill>
              </a:rPr>
              <a:t>小学信息技术与劳动教育相融合的实践</a:t>
            </a:r>
            <a:endParaRPr lang="zh-CN" altLang="en-US" sz="3200" b="1" dirty="0">
              <a:solidFill>
                <a:schemeClr val="tx1"/>
              </a:solidFill>
            </a:endParaRPr>
          </a:p>
        </p:txBody>
      </p:sp>
      <p:sp>
        <p:nvSpPr>
          <p:cNvPr id="6" name="文本框 5"/>
          <p:cNvSpPr txBox="1"/>
          <p:nvPr/>
        </p:nvSpPr>
        <p:spPr>
          <a:xfrm>
            <a:off x="1265555" y="1547495"/>
            <a:ext cx="9798685" cy="1198880"/>
          </a:xfrm>
          <a:prstGeom prst="rect">
            <a:avLst/>
          </a:prstGeom>
          <a:noFill/>
        </p:spPr>
        <p:txBody>
          <a:bodyPr wrap="square" rtlCol="0">
            <a:spAutoFit/>
          </a:bodyPr>
          <a:p>
            <a:r>
              <a:rPr lang="zh-CN" altLang="en-US" sz="3600" b="1" dirty="0">
                <a:sym typeface="+mn-ea"/>
              </a:rPr>
              <a:t>第二、结合信息技术学科特点，选择合理方式的渗透劳动教育。</a:t>
            </a:r>
            <a:endParaRPr lang="zh-CN" altLang="en-US" sz="3600"/>
          </a:p>
        </p:txBody>
      </p:sp>
      <p:sp>
        <p:nvSpPr>
          <p:cNvPr id="7" name="文本框 6"/>
          <p:cNvSpPr txBox="1"/>
          <p:nvPr/>
        </p:nvSpPr>
        <p:spPr>
          <a:xfrm>
            <a:off x="1362075" y="2966085"/>
            <a:ext cx="9177655" cy="2306955"/>
          </a:xfrm>
          <a:prstGeom prst="rect">
            <a:avLst/>
          </a:prstGeom>
          <a:noFill/>
        </p:spPr>
        <p:txBody>
          <a:bodyPr wrap="square" rtlCol="0">
            <a:spAutoFit/>
          </a:bodyPr>
          <a:p>
            <a:r>
              <a:rPr lang="en-US" sz="2400">
                <a:latin typeface="黑体" panose="02010600030101010101" pitchFamily="49" charset="-122"/>
                <a:ea typeface="黑体" panose="02010600030101010101" pitchFamily="49" charset="-122"/>
                <a:cs typeface="黑体" panose="02010600030101010101" pitchFamily="49" charset="-122"/>
              </a:rPr>
              <a:t>1.</a:t>
            </a:r>
            <a:r>
              <a:rPr lang="zh-CN" altLang="en-US" sz="2400">
                <a:latin typeface="黑体" panose="02010600030101010101" pitchFamily="49" charset="-122"/>
                <a:ea typeface="黑体" panose="02010600030101010101" pitchFamily="49" charset="-122"/>
                <a:cs typeface="黑体" panose="02010600030101010101" pitchFamily="49" charset="-122"/>
              </a:rPr>
              <a:t>要</a:t>
            </a:r>
            <a:r>
              <a:rPr lang="zh-CN" altLang="en-US" sz="2400">
                <a:latin typeface="黑体" panose="02010600030101010101" pitchFamily="49" charset="-122"/>
                <a:ea typeface="黑体" panose="02010600030101010101" pitchFamily="49" charset="-122"/>
                <a:cs typeface="黑体" panose="02010600030101010101" pitchFamily="49" charset="-122"/>
              </a:rPr>
              <a:t>采取适当，合理渗透的方式：</a:t>
            </a:r>
            <a:r>
              <a:rPr sz="2400">
                <a:latin typeface="黑体" panose="02010600030101010101" pitchFamily="49" charset="-122"/>
                <a:ea typeface="黑体" panose="02010600030101010101" pitchFamily="49" charset="-122"/>
                <a:cs typeface="黑体" panose="02010600030101010101" pitchFamily="49" charset="-122"/>
              </a:rPr>
              <a:t>不同学科在劳动教育渗透中采用的方式、内容不同，因此在小学信息技术教学工作开展中也需要结合学科特点依据与劳动教育的关联性，采取合理的渗透方式。通过对小学信息技术的教学特点分析来看，与劳动教育的关联性比较弱，在教学渗透中无法做到全面贯穿，但是可以结合具体教学内容适当渗透，使学生在信息技术操作中更好的完成劳动教育内容。</a:t>
            </a:r>
            <a:endParaRPr sz="2400">
              <a:latin typeface="黑体" panose="02010600030101010101" pitchFamily="49" charset="-122"/>
              <a:ea typeface="黑体" panose="02010600030101010101" pitchFamily="49" charset="-122"/>
              <a:cs typeface="黑体" panose="02010600030101010101" pitchFamily="49" charset="-122"/>
            </a:endParaRPr>
          </a:p>
        </p:txBody>
      </p:sp>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8850630" cy="127254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dirty="0">
                <a:solidFill>
                  <a:schemeClr val="tx1"/>
                </a:solidFill>
                <a:sym typeface="+mn-ea"/>
              </a:rPr>
              <a:t>第二</a:t>
            </a:r>
            <a:r>
              <a:rPr lang="zh-CN" altLang="en-US" sz="3200" b="1" dirty="0">
                <a:solidFill>
                  <a:schemeClr val="tx1"/>
                </a:solidFill>
              </a:rPr>
              <a:t>、结合信息技术学科特点，选择合理方式的渗透劳动教育。</a:t>
            </a:r>
            <a:endParaRPr lang="zh-CN" altLang="en-US" sz="3200" b="1" dirty="0">
              <a:solidFill>
                <a:schemeClr val="tx1"/>
              </a:solidFill>
            </a:endParaRPr>
          </a:p>
        </p:txBody>
      </p:sp>
      <p:sp>
        <p:nvSpPr>
          <p:cNvPr id="13" name="矩形 12"/>
          <p:cNvSpPr/>
          <p:nvPr/>
        </p:nvSpPr>
        <p:spPr>
          <a:xfrm>
            <a:off x="1024890" y="2992120"/>
            <a:ext cx="9250680" cy="755650"/>
          </a:xfrm>
          <a:prstGeom prst="rect">
            <a:avLst/>
          </a:prstGeom>
        </p:spPr>
        <p:txBody>
          <a:bodyPr wrap="square">
            <a:spAutoFit/>
          </a:bodyPr>
          <a:lstStyle/>
          <a:p>
            <a:pPr algn="just">
              <a:lnSpc>
                <a:spcPct val="120000"/>
              </a:lnSpc>
            </a:pPr>
            <a:r>
              <a:rPr lang="en-US" altLang="zh-CN" sz="2400" dirty="0">
                <a:latin typeface="黑体" panose="02010600030101010101" pitchFamily="49" charset="-122"/>
                <a:ea typeface="黑体" panose="02010600030101010101" pitchFamily="49" charset="-122"/>
                <a:cs typeface="Times New Roman" panose="02020603050405020304" pitchFamily="18" charset="0"/>
              </a:rPr>
              <a:t>    </a:t>
            </a:r>
            <a:r>
              <a:rPr lang="zh-CN" altLang="en-US" sz="3600" dirty="0">
                <a:latin typeface="黑体" panose="02010600030101010101" pitchFamily="49" charset="-122"/>
                <a:ea typeface="黑体" panose="02010600030101010101" pitchFamily="49" charset="-122"/>
              </a:rPr>
              <a:t>    </a:t>
            </a:r>
            <a:endParaRPr lang="zh-CN" altLang="en-US" sz="3600" dirty="0">
              <a:latin typeface="黑体" panose="02010600030101010101" pitchFamily="49" charset="-122"/>
              <a:ea typeface="黑体" panose="02010600030101010101" pitchFamily="49" charset="-122"/>
            </a:endParaRPr>
          </a:p>
        </p:txBody>
      </p:sp>
      <p:sp>
        <p:nvSpPr>
          <p:cNvPr id="6" name="文本框 5"/>
          <p:cNvSpPr txBox="1"/>
          <p:nvPr/>
        </p:nvSpPr>
        <p:spPr>
          <a:xfrm>
            <a:off x="1362075" y="2179320"/>
            <a:ext cx="9121775" cy="1938020"/>
          </a:xfrm>
          <a:prstGeom prst="rect">
            <a:avLst/>
          </a:prstGeom>
          <a:noFill/>
        </p:spPr>
        <p:txBody>
          <a:bodyPr wrap="square" rtlCol="0">
            <a:spAutoFit/>
          </a:bodyPr>
          <a:p>
            <a:r>
              <a:rPr lang="en-US" sz="2400" b="1" dirty="0">
                <a:latin typeface="黑体" panose="02010600030101010101" pitchFamily="49" charset="-122"/>
                <a:ea typeface="黑体" panose="02010600030101010101" pitchFamily="49" charset="-122"/>
                <a:cs typeface="黑体" panose="02010600030101010101" pitchFamily="49" charset="-122"/>
                <a:sym typeface="+mn-ea"/>
              </a:rPr>
              <a:t>2.</a:t>
            </a:r>
            <a:r>
              <a:rPr lang="zh-CN" altLang="en-US" sz="2400" b="1" dirty="0">
                <a:latin typeface="黑体" panose="02010600030101010101" pitchFamily="49" charset="-122"/>
                <a:ea typeface="黑体" panose="02010600030101010101" pitchFamily="49" charset="-122"/>
                <a:cs typeface="黑体" panose="02010600030101010101" pitchFamily="49" charset="-122"/>
                <a:sym typeface="+mn-ea"/>
              </a:rPr>
              <a:t>在信息技术内容里找与劳动关联的技术：</a:t>
            </a:r>
            <a:r>
              <a:rPr sz="2400" b="1" dirty="0">
                <a:latin typeface="黑体" panose="02010600030101010101" pitchFamily="49" charset="-122"/>
                <a:ea typeface="黑体" panose="02010600030101010101" pitchFamily="49" charset="-122"/>
                <a:cs typeface="黑体" panose="02010600030101010101" pitchFamily="49" charset="-122"/>
                <a:sym typeface="+mn-ea"/>
              </a:rPr>
              <a:t>在</a:t>
            </a:r>
            <a:r>
              <a:rPr lang="zh-CN" sz="2400" b="1" dirty="0">
                <a:latin typeface="黑体" panose="02010600030101010101" pitchFamily="49" charset="-122"/>
                <a:ea typeface="黑体" panose="02010600030101010101" pitchFamily="49" charset="-122"/>
                <a:cs typeface="黑体" panose="02010600030101010101" pitchFamily="49" charset="-122"/>
                <a:sym typeface="+mn-ea"/>
              </a:rPr>
              <a:t>与</a:t>
            </a:r>
            <a:r>
              <a:rPr sz="2400" b="1" dirty="0">
                <a:latin typeface="黑体" panose="02010600030101010101" pitchFamily="49" charset="-122"/>
                <a:ea typeface="黑体" panose="02010600030101010101" pitchFamily="49" charset="-122"/>
                <a:cs typeface="黑体" panose="02010600030101010101" pitchFamily="49" charset="-122"/>
                <a:sym typeface="+mn-ea"/>
              </a:rPr>
              <a:t>劳动的关联技术中培养学生对热爱劳动的态度，规范劳动的意识、高效劳动的观念以及创新劳动的精神等方面的品质。我从信息技术课的内容中，找出恰好能与学生的生活经验相联系的课。适当的融入劳动教育的内容，让学生润物细无声的情境中培养爱劳动的品质</a:t>
            </a:r>
            <a:r>
              <a:rPr lang="en-US" sz="2400" b="1" dirty="0">
                <a:latin typeface="黑体" panose="02010600030101010101" pitchFamily="49" charset="-122"/>
                <a:ea typeface="黑体" panose="02010600030101010101" pitchFamily="49" charset="-122"/>
                <a:cs typeface="黑体" panose="02010600030101010101" pitchFamily="49" charset="-122"/>
                <a:sym typeface="+mn-ea"/>
              </a:rPr>
              <a:t>,</a:t>
            </a:r>
            <a:r>
              <a:rPr sz="2400" b="1" dirty="0">
                <a:latin typeface="黑体" panose="02010600030101010101" pitchFamily="49" charset="-122"/>
                <a:ea typeface="黑体" panose="02010600030101010101" pitchFamily="49" charset="-122"/>
                <a:cs typeface="黑体" panose="02010600030101010101" pitchFamily="49" charset="-122"/>
                <a:sym typeface="+mn-ea"/>
              </a:rPr>
              <a:t>会劳动的能力。</a:t>
            </a:r>
            <a:endParaRPr sz="2400" b="1" dirty="0">
              <a:latin typeface="黑体" panose="02010600030101010101" pitchFamily="49" charset="-122"/>
              <a:ea typeface="黑体" panose="02010600030101010101" pitchFamily="49" charset="-122"/>
              <a:cs typeface="黑体" panose="02010600030101010101" pitchFamily="49"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3071664" y="3645024"/>
            <a:ext cx="1368152" cy="1323945"/>
          </a:xfrm>
          <a:prstGeom prst="ellipse">
            <a:avLst/>
          </a:prstGeom>
          <a:solidFill>
            <a:schemeClr val="accent5">
              <a:lumMod val="60000"/>
              <a:lumOff val="40000"/>
            </a:schemeClr>
          </a:solidFill>
          <a:ln w="12700">
            <a:noFill/>
            <a:round/>
          </a:ln>
          <a:effectLst/>
        </p:spPr>
        <p:txBody>
          <a:bodyPr wrap="none" lIns="128280" tIns="64141" rIns="128280" bIns="64141" anchor="ctr"/>
          <a:lstStyle/>
          <a:p>
            <a:endParaRPr lang="ko-KR" altLang="en-US" sz="4265">
              <a:solidFill>
                <a:srgbClr val="000000"/>
              </a:solidFill>
              <a:latin typeface="Gulim" panose="020B0600000101010101" pitchFamily="34" charset="-127"/>
              <a:ea typeface="Gulim" panose="020B0600000101010101" pitchFamily="34" charset="-127"/>
            </a:endParaRPr>
          </a:p>
        </p:txBody>
      </p:sp>
      <p:sp>
        <p:nvSpPr>
          <p:cNvPr id="4" name="Oval 4"/>
          <p:cNvSpPr>
            <a:spLocks noChangeArrowheads="1"/>
          </p:cNvSpPr>
          <p:nvPr/>
        </p:nvSpPr>
        <p:spPr bwMode="auto">
          <a:xfrm>
            <a:off x="1991544" y="1988840"/>
            <a:ext cx="1584176" cy="1368152"/>
          </a:xfrm>
          <a:prstGeom prst="ellipse">
            <a:avLst/>
          </a:prstGeom>
          <a:solidFill>
            <a:schemeClr val="accent3"/>
          </a:solidFill>
          <a:ln w="12700">
            <a:noFill/>
            <a:round/>
          </a:ln>
          <a:effectLst/>
        </p:spPr>
        <p:txBody>
          <a:bodyPr wrap="none" lIns="128280" tIns="64141" rIns="128280" bIns="64141" anchor="ctr"/>
          <a:lstStyle/>
          <a:p>
            <a:endParaRPr lang="ko-KR" altLang="en-US" sz="4265">
              <a:solidFill>
                <a:srgbClr val="000000"/>
              </a:solidFill>
              <a:latin typeface="Gulim" panose="020B0600000101010101" pitchFamily="34" charset="-127"/>
              <a:ea typeface="Gulim" panose="020B0600000101010101" pitchFamily="34" charset="-127"/>
            </a:endParaRPr>
          </a:p>
        </p:txBody>
      </p:sp>
      <p:sp>
        <p:nvSpPr>
          <p:cNvPr id="6" name="Oval 4"/>
          <p:cNvSpPr>
            <a:spLocks noChangeArrowheads="1"/>
          </p:cNvSpPr>
          <p:nvPr/>
        </p:nvSpPr>
        <p:spPr bwMode="auto">
          <a:xfrm>
            <a:off x="3585191" y="685787"/>
            <a:ext cx="1430689" cy="1375061"/>
          </a:xfrm>
          <a:prstGeom prst="ellipse">
            <a:avLst/>
          </a:prstGeom>
          <a:solidFill>
            <a:schemeClr val="accent2"/>
          </a:solidFill>
          <a:ln w="12700">
            <a:noFill/>
            <a:round/>
          </a:ln>
          <a:effectLst/>
        </p:spPr>
        <p:txBody>
          <a:bodyPr wrap="none" lIns="128280" tIns="64141" rIns="128280" bIns="64141" anchor="ctr"/>
          <a:lstStyle/>
          <a:p>
            <a:endParaRPr lang="ko-KR" altLang="en-US" sz="4265">
              <a:solidFill>
                <a:srgbClr val="000000"/>
              </a:solidFill>
              <a:latin typeface="Gulim" panose="020B0600000101010101" pitchFamily="34" charset="-127"/>
              <a:ea typeface="Gulim" panose="020B0600000101010101" pitchFamily="34" charset="-127"/>
            </a:endParaRPr>
          </a:p>
        </p:txBody>
      </p:sp>
      <p:sp>
        <p:nvSpPr>
          <p:cNvPr id="10" name="TextBox 9"/>
          <p:cNvSpPr txBox="1"/>
          <p:nvPr/>
        </p:nvSpPr>
        <p:spPr>
          <a:xfrm>
            <a:off x="3863752" y="692696"/>
            <a:ext cx="852170" cy="1358900"/>
          </a:xfrm>
          <a:prstGeom prst="rect">
            <a:avLst/>
          </a:prstGeom>
          <a:noFill/>
        </p:spPr>
        <p:txBody>
          <a:bodyPr wrap="none" lIns="128280" tIns="64141" rIns="128280" bIns="64141" rtlCol="0" anchor="ctr">
            <a:spAutoFit/>
          </a:bodyPr>
          <a:lstStyle/>
          <a:p>
            <a:r>
              <a:rPr lang="en-US" altLang="zh-CN" sz="8000" dirty="0" smtClean="0">
                <a:solidFill>
                  <a:srgbClr val="FFFF00"/>
                </a:solidFill>
                <a:latin typeface="微软雅黑" panose="020B0503020204020204" pitchFamily="34" charset="-122"/>
                <a:ea typeface="微软雅黑" panose="020B0503020204020204" pitchFamily="34" charset="-122"/>
              </a:rPr>
              <a:t>1</a:t>
            </a:r>
            <a:endParaRPr lang="en-US" altLang="zh-CN" sz="8000" dirty="0" smtClean="0">
              <a:solidFill>
                <a:srgbClr val="FFFF0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2351584" y="2060848"/>
            <a:ext cx="792088" cy="1360641"/>
          </a:xfrm>
          <a:prstGeom prst="rect">
            <a:avLst/>
          </a:prstGeom>
          <a:noFill/>
        </p:spPr>
        <p:txBody>
          <a:bodyPr wrap="square" lIns="128280" tIns="64141" rIns="128280" bIns="64141" rtlCol="0" anchor="ctr">
            <a:spAutoFit/>
          </a:bodyPr>
          <a:lstStyle/>
          <a:p>
            <a:pPr algn="l">
              <a:buClrTx/>
              <a:buSzTx/>
              <a:buFontTx/>
            </a:pPr>
            <a:r>
              <a:rPr lang="en-US" altLang="zh-CN" sz="8000" dirty="0" smtClean="0">
                <a:solidFill>
                  <a:srgbClr val="FFFF00"/>
                </a:solidFill>
                <a:latin typeface="微软雅黑" panose="020B0503020204020204" pitchFamily="34" charset="-122"/>
                <a:ea typeface="微软雅黑" panose="020B0503020204020204" pitchFamily="34" charset="-122"/>
              </a:rPr>
              <a:t>2</a:t>
            </a:r>
            <a:endParaRPr lang="en-US" altLang="zh-CN" sz="8000" dirty="0" smtClean="0">
              <a:solidFill>
                <a:srgbClr val="FFFF0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359696" y="3645024"/>
            <a:ext cx="792088" cy="1360641"/>
          </a:xfrm>
          <a:prstGeom prst="rect">
            <a:avLst/>
          </a:prstGeom>
          <a:noFill/>
        </p:spPr>
        <p:txBody>
          <a:bodyPr wrap="square" lIns="128280" tIns="64141" rIns="128280" bIns="64141" rtlCol="0" anchor="ctr">
            <a:spAutoFit/>
          </a:bodyPr>
          <a:lstStyle/>
          <a:p>
            <a:pPr algn="l">
              <a:buClrTx/>
              <a:buSzTx/>
              <a:buFontTx/>
            </a:pPr>
            <a:r>
              <a:rPr lang="en-US" altLang="zh-CN" sz="8000" dirty="0" smtClean="0">
                <a:solidFill>
                  <a:srgbClr val="FFFF00"/>
                </a:solidFill>
                <a:latin typeface="微软雅黑" panose="020B0503020204020204" pitchFamily="34" charset="-122"/>
                <a:ea typeface="微软雅黑" panose="020B0503020204020204" pitchFamily="34" charset="-122"/>
              </a:rPr>
              <a:t>3</a:t>
            </a:r>
            <a:endParaRPr lang="en-US" altLang="zh-CN" sz="8000" dirty="0" smtClean="0">
              <a:solidFill>
                <a:srgbClr val="FFFF00"/>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V="1">
            <a:off x="5447928" y="1412776"/>
            <a:ext cx="1800200" cy="18416"/>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flipV="1">
            <a:off x="3863975" y="2996565"/>
            <a:ext cx="1511935" cy="635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flipV="1">
            <a:off x="3359696" y="5733256"/>
            <a:ext cx="4021455" cy="5080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p:nvPr/>
        </p:nvSpPr>
        <p:spPr>
          <a:xfrm>
            <a:off x="7104112" y="5229200"/>
            <a:ext cx="3583751" cy="805180"/>
          </a:xfrm>
          <a:prstGeom prst="rect">
            <a:avLst/>
          </a:prstGeom>
          <a:noFill/>
        </p:spPr>
        <p:txBody>
          <a:bodyPr wrap="square" lIns="128280" tIns="64141" rIns="128280" bIns="64141" rtlCol="0">
            <a:spAutoFit/>
          </a:bodyPr>
          <a:lstStyle/>
          <a:p>
            <a:pPr lvl="0" algn="ctr">
              <a:defRPr/>
            </a:pPr>
            <a:r>
              <a:rPr lang="zh-CN" altLang="en-US" sz="4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总结</a:t>
            </a:r>
            <a:endParaRPr lang="zh-CN" altLang="en-US" sz="4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8" name="TextBox 17"/>
          <p:cNvSpPr txBox="1"/>
          <p:nvPr/>
        </p:nvSpPr>
        <p:spPr>
          <a:xfrm>
            <a:off x="5447030" y="2564765"/>
            <a:ext cx="6061075" cy="1482090"/>
          </a:xfrm>
          <a:prstGeom prst="rect">
            <a:avLst/>
          </a:prstGeom>
          <a:noFill/>
        </p:spPr>
        <p:txBody>
          <a:bodyPr wrap="square" lIns="128280" tIns="64141" rIns="128280" bIns="64141" rtlCol="0">
            <a:spAutoFit/>
          </a:bodyPr>
          <a:lstStyle/>
          <a:p>
            <a:pPr lvl="0" algn="ctr">
              <a:defRPr/>
            </a:pPr>
            <a:r>
              <a:rPr lang="zh-CN" altLang="en-US" sz="4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加强劳动教育的相关政策</a:t>
            </a:r>
            <a:endParaRPr lang="zh-CN" altLang="en-US" sz="4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9" name="TextBox 18"/>
          <p:cNvSpPr txBox="1"/>
          <p:nvPr/>
        </p:nvSpPr>
        <p:spPr>
          <a:xfrm>
            <a:off x="7248128" y="1052736"/>
            <a:ext cx="2016224" cy="806643"/>
          </a:xfrm>
          <a:prstGeom prst="rect">
            <a:avLst/>
          </a:prstGeom>
          <a:noFill/>
        </p:spPr>
        <p:txBody>
          <a:bodyPr wrap="square" lIns="128280" tIns="64141" rIns="128280" bIns="64141" rtlCol="0">
            <a:spAutoFit/>
          </a:bodyPr>
          <a:lstStyle/>
          <a:p>
            <a:pPr lvl="0" algn="ctr">
              <a:defRPr/>
            </a:pPr>
            <a:r>
              <a:rPr lang="zh-CN" altLang="en-US" sz="4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导入</a:t>
            </a:r>
            <a:endParaRPr lang="zh-CN" altLang="en-US" sz="4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20" name="Oval 4"/>
          <p:cNvSpPr>
            <a:spLocks noChangeArrowheads="1"/>
          </p:cNvSpPr>
          <p:nvPr/>
        </p:nvSpPr>
        <p:spPr bwMode="auto">
          <a:xfrm>
            <a:off x="1775520" y="5085184"/>
            <a:ext cx="1368152" cy="1368152"/>
          </a:xfrm>
          <a:prstGeom prst="ellipse">
            <a:avLst/>
          </a:prstGeom>
          <a:solidFill>
            <a:srgbClr val="0000FF"/>
          </a:solidFill>
          <a:ln w="12700">
            <a:noFill/>
            <a:round/>
          </a:ln>
          <a:effectLst/>
        </p:spPr>
        <p:txBody>
          <a:bodyPr wrap="none" lIns="128280" tIns="64141" rIns="128280" bIns="64141" anchor="ctr"/>
          <a:lstStyle/>
          <a:p>
            <a:endParaRPr lang="ko-KR" altLang="en-US" sz="4265" dirty="0">
              <a:solidFill>
                <a:srgbClr val="0000C8"/>
              </a:solidFill>
              <a:latin typeface="Gulim" panose="020B0600000101010101" pitchFamily="34" charset="-127"/>
              <a:ea typeface="Gulim" panose="020B0600000101010101" pitchFamily="34" charset="-127"/>
            </a:endParaRPr>
          </a:p>
        </p:txBody>
      </p:sp>
      <p:sp>
        <p:nvSpPr>
          <p:cNvPr id="21" name="矩形 20"/>
          <p:cNvSpPr/>
          <p:nvPr/>
        </p:nvSpPr>
        <p:spPr>
          <a:xfrm>
            <a:off x="2063552" y="5085184"/>
            <a:ext cx="720080" cy="1323439"/>
          </a:xfrm>
          <a:prstGeom prst="rect">
            <a:avLst/>
          </a:prstGeom>
        </p:spPr>
        <p:txBody>
          <a:bodyPr wrap="square">
            <a:spAutoFit/>
          </a:bodyPr>
          <a:lstStyle/>
          <a:p>
            <a:r>
              <a:rPr lang="en-US" altLang="zh-CN" sz="8000" dirty="0" smtClean="0">
                <a:solidFill>
                  <a:srgbClr val="FFFF00"/>
                </a:solidFill>
                <a:latin typeface="微软雅黑" panose="020B0503020204020204" pitchFamily="34" charset="-122"/>
                <a:ea typeface="微软雅黑" panose="020B0503020204020204" pitchFamily="34" charset="-122"/>
              </a:rPr>
              <a:t>4</a:t>
            </a:r>
            <a:endParaRPr lang="en-US" altLang="zh-CN" sz="8000" dirty="0" smtClean="0">
              <a:solidFill>
                <a:srgbClr val="FFFF00"/>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V="1">
            <a:off x="4871720" y="4292600"/>
            <a:ext cx="1440180" cy="1905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3" name="TextBox 22"/>
          <p:cNvSpPr txBox="1"/>
          <p:nvPr/>
        </p:nvSpPr>
        <p:spPr>
          <a:xfrm>
            <a:off x="6617335" y="3747135"/>
            <a:ext cx="5446395" cy="1482090"/>
          </a:xfrm>
          <a:prstGeom prst="rect">
            <a:avLst/>
          </a:prstGeom>
          <a:noFill/>
        </p:spPr>
        <p:txBody>
          <a:bodyPr wrap="square" lIns="128280" tIns="64141" rIns="128280" bIns="64141" rtlCol="0">
            <a:spAutoFit/>
          </a:bodyPr>
          <a:lstStyle/>
          <a:p>
            <a:pPr lvl="0" algn="ctr">
              <a:defRPr/>
            </a:pPr>
            <a:r>
              <a:rPr lang="zh-CN" altLang="en-US" sz="4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小学信息技术与劳动教育相融合的实践</a:t>
            </a:r>
            <a:endParaRPr lang="zh-CN" altLang="en-US" sz="4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27" name="PA_文本框 2"/>
          <p:cNvSpPr txBox="1"/>
          <p:nvPr>
            <p:custDataLst>
              <p:tags r:id="rId1"/>
            </p:custDataLst>
          </p:nvPr>
        </p:nvSpPr>
        <p:spPr>
          <a:xfrm>
            <a:off x="191344" y="1988840"/>
            <a:ext cx="1440160" cy="3083921"/>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5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ea"/>
                <a:sym typeface="+mn-lt"/>
              </a:rPr>
              <a:t>目</a:t>
            </a:r>
            <a:endParaRPr kumimoji="0" lang="en-US" altLang="zh-CN" sz="5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20000"/>
              </a:lnSpc>
              <a:spcBef>
                <a:spcPts val="0"/>
              </a:spcBef>
              <a:spcAft>
                <a:spcPts val="0"/>
              </a:spcAft>
              <a:buClrTx/>
              <a:buSzTx/>
              <a:buFontTx/>
              <a:buNone/>
              <a:defRPr/>
            </a:pPr>
            <a:endParaRPr kumimoji="0" lang="en-US" altLang="zh-CN" sz="5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5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ea"/>
                <a:sym typeface="+mn-lt"/>
              </a:rPr>
              <a:t>录</a:t>
            </a:r>
            <a:endParaRPr kumimoji="0" lang="en-US" sz="5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mn-lt"/>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amond(in)">
                                      <p:cBhvr>
                                        <p:cTn id="15" dur="1000"/>
                                        <p:tgtEl>
                                          <p:spTgt spid="10"/>
                                        </p:tgtEl>
                                      </p:cBhvr>
                                    </p:animEffect>
                                  </p:childTnLst>
                                </p:cTn>
                              </p:par>
                              <p:par>
                                <p:cTn id="16" presetID="8"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amond(in)">
                                      <p:cBhvr>
                                        <p:cTn id="18" dur="1000"/>
                                        <p:tgtEl>
                                          <p:spTgt spid="14"/>
                                        </p:tgtEl>
                                      </p:cBhvr>
                                    </p:animEffect>
                                  </p:childTnLst>
                                </p:cTn>
                              </p:par>
                              <p:par>
                                <p:cTn id="19" presetID="8" presetClass="entr" presetSubtype="16" fill="hold" grpId="1"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in)">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amond(in)">
                                      <p:cBhvr>
                                        <p:cTn id="26" dur="1000"/>
                                        <p:tgtEl>
                                          <p:spTgt spid="11"/>
                                        </p:tgtEl>
                                      </p:cBhvr>
                                    </p:animEffect>
                                  </p:childTnLst>
                                </p:cTn>
                              </p:par>
                              <p:par>
                                <p:cTn id="27" presetID="8" presetClass="entr" presetSubtype="16" fill="hold" grpId="1"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amond(in)">
                                      <p:cBhvr>
                                        <p:cTn id="29" dur="1000"/>
                                        <p:tgtEl>
                                          <p:spTgt spid="4"/>
                                        </p:tgtEl>
                                      </p:cBhvr>
                                    </p:animEffect>
                                  </p:childTnLst>
                                </p:cTn>
                              </p:par>
                              <p:par>
                                <p:cTn id="30" presetID="8"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amond(in)">
                                      <p:cBhvr>
                                        <p:cTn id="32" dur="1000"/>
                                        <p:tgtEl>
                                          <p:spTgt spid="15"/>
                                        </p:tgtEl>
                                      </p:cBhvr>
                                    </p:animEffect>
                                  </p:childTnLst>
                                </p:cTn>
                              </p:par>
                              <p:par>
                                <p:cTn id="33" presetID="8" presetClass="entr" presetSubtype="16" fill="hold" grpId="1"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amond(in)">
                                      <p:cBhvr>
                                        <p:cTn id="35" dur="1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amond(in)">
                                      <p:cBhvr>
                                        <p:cTn id="40" dur="1000"/>
                                        <p:tgtEl>
                                          <p:spTgt spid="12"/>
                                        </p:tgtEl>
                                      </p:cBhvr>
                                    </p:animEffect>
                                  </p:childTnLst>
                                </p:cTn>
                              </p:par>
                              <p:par>
                                <p:cTn id="41" presetID="8" presetClass="entr" presetSubtype="16" fill="hold" grpId="1"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diamond(in)">
                                      <p:cBhvr>
                                        <p:cTn id="43" dur="1000"/>
                                        <p:tgtEl>
                                          <p:spTgt spid="2"/>
                                        </p:tgtEl>
                                      </p:cBhvr>
                                    </p:animEffect>
                                  </p:childTnLst>
                                </p:cTn>
                              </p:par>
                              <p:par>
                                <p:cTn id="44" presetID="8" presetClass="entr" presetSubtype="16"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diamond(in)">
                                      <p:cBhvr>
                                        <p:cTn id="46" dur="1000"/>
                                        <p:tgtEl>
                                          <p:spTgt spid="22"/>
                                        </p:tgtEl>
                                      </p:cBhvr>
                                    </p:animEffect>
                                  </p:childTnLst>
                                </p:cTn>
                              </p:par>
                              <p:par>
                                <p:cTn id="47" presetID="8" presetClass="entr" presetSubtype="16" fill="hold" grpId="1"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diamond(in)">
                                      <p:cBhvr>
                                        <p:cTn id="49" dur="10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diamond(in)">
                                      <p:cBhvr>
                                        <p:cTn id="54" dur="1000"/>
                                        <p:tgtEl>
                                          <p:spTgt spid="21"/>
                                        </p:tgtEl>
                                      </p:cBhvr>
                                    </p:animEffect>
                                  </p:childTnLst>
                                </p:cTn>
                              </p:par>
                              <p:par>
                                <p:cTn id="55" presetID="8" presetClass="entr" presetSubtype="16" fill="hold" grpId="1"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diamond(in)">
                                      <p:cBhvr>
                                        <p:cTn id="57" dur="1000"/>
                                        <p:tgtEl>
                                          <p:spTgt spid="20"/>
                                        </p:tgtEl>
                                      </p:cBhvr>
                                    </p:animEffect>
                                  </p:childTnLst>
                                </p:cTn>
                              </p:par>
                              <p:par>
                                <p:cTn id="58" presetID="8" presetClass="entr" presetSubtype="16"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diamond(in)">
                                      <p:cBhvr>
                                        <p:cTn id="60" dur="1000"/>
                                        <p:tgtEl>
                                          <p:spTgt spid="16"/>
                                        </p:tgtEl>
                                      </p:cBhvr>
                                    </p:animEffect>
                                  </p:childTnLst>
                                </p:cTn>
                              </p:par>
                              <p:par>
                                <p:cTn id="61" presetID="8" presetClass="entr" presetSubtype="16" fill="hold" grpId="1"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diamond(in)">
                                      <p:cBhvr>
                                        <p:cTn id="6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4" grpId="0" bldLvl="0" animBg="1"/>
      <p:bldP spid="4" grpId="1" animBg="1"/>
      <p:bldP spid="6" grpId="0" bldLvl="0" animBg="1"/>
      <p:bldP spid="6" grpId="1" animBg="1"/>
      <p:bldP spid="10" grpId="0"/>
      <p:bldP spid="11" grpId="0"/>
      <p:bldP spid="12" grpId="0"/>
      <p:bldP spid="17" grpId="0"/>
      <p:bldP spid="17" grpId="1"/>
      <p:bldP spid="18" grpId="0"/>
      <p:bldP spid="18" grpId="1"/>
      <p:bldP spid="19" grpId="0"/>
      <p:bldP spid="19" grpId="1"/>
      <p:bldP spid="20" grpId="0" bldLvl="0" animBg="1"/>
      <p:bldP spid="20" grpId="1" animBg="1"/>
      <p:bldP spid="21" grpId="0"/>
      <p:bldP spid="23" grpId="0"/>
      <p:bldP spid="23" grpId="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8850630" cy="127254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dirty="0">
                <a:solidFill>
                  <a:schemeClr val="tx1"/>
                </a:solidFill>
                <a:sym typeface="+mn-ea"/>
              </a:rPr>
              <a:t>第二</a:t>
            </a:r>
            <a:r>
              <a:rPr lang="zh-CN" altLang="en-US" sz="3200" b="1" dirty="0">
                <a:solidFill>
                  <a:schemeClr val="tx1"/>
                </a:solidFill>
              </a:rPr>
              <a:t>、结合信息技术学科特点，选择合理方式的渗透劳动教育。实践案例有：</a:t>
            </a:r>
            <a:endParaRPr lang="zh-CN" altLang="en-US" sz="3200" b="1" dirty="0">
              <a:solidFill>
                <a:schemeClr val="tx1"/>
              </a:solidFill>
            </a:endParaRPr>
          </a:p>
        </p:txBody>
      </p:sp>
      <p:sp>
        <p:nvSpPr>
          <p:cNvPr id="13" name="矩形 12"/>
          <p:cNvSpPr/>
          <p:nvPr/>
        </p:nvSpPr>
        <p:spPr>
          <a:xfrm>
            <a:off x="1024890" y="2992120"/>
            <a:ext cx="9250680" cy="755650"/>
          </a:xfrm>
          <a:prstGeom prst="rect">
            <a:avLst/>
          </a:prstGeom>
        </p:spPr>
        <p:txBody>
          <a:bodyPr wrap="square">
            <a:spAutoFit/>
          </a:bodyPr>
          <a:lstStyle/>
          <a:p>
            <a:pPr algn="just">
              <a:lnSpc>
                <a:spcPct val="120000"/>
              </a:lnSpc>
            </a:pPr>
            <a:r>
              <a:rPr lang="en-US" altLang="zh-CN" sz="2400" dirty="0">
                <a:latin typeface="黑体" panose="02010600030101010101" pitchFamily="49" charset="-122"/>
                <a:ea typeface="黑体" panose="02010600030101010101" pitchFamily="49" charset="-122"/>
                <a:cs typeface="Times New Roman" panose="02020603050405020304" pitchFamily="18" charset="0"/>
              </a:rPr>
              <a:t>    </a:t>
            </a:r>
            <a:r>
              <a:rPr lang="zh-CN" altLang="en-US" sz="3600" dirty="0">
                <a:latin typeface="黑体" panose="02010600030101010101" pitchFamily="49" charset="-122"/>
                <a:ea typeface="黑体" panose="02010600030101010101" pitchFamily="49" charset="-122"/>
              </a:rPr>
              <a:t>    </a:t>
            </a:r>
            <a:endParaRPr lang="zh-CN" altLang="en-US" sz="3600" dirty="0">
              <a:latin typeface="黑体" panose="02010600030101010101" pitchFamily="49" charset="-122"/>
              <a:ea typeface="黑体" panose="02010600030101010101" pitchFamily="49" charset="-122"/>
            </a:endParaRPr>
          </a:p>
        </p:txBody>
      </p:sp>
      <p:sp>
        <p:nvSpPr>
          <p:cNvPr id="6" name="文本框 5"/>
          <p:cNvSpPr txBox="1"/>
          <p:nvPr/>
        </p:nvSpPr>
        <p:spPr>
          <a:xfrm>
            <a:off x="1644015" y="1911985"/>
            <a:ext cx="9121775" cy="1198880"/>
          </a:xfrm>
          <a:prstGeom prst="rect">
            <a:avLst/>
          </a:prstGeom>
          <a:noFill/>
        </p:spPr>
        <p:txBody>
          <a:bodyPr wrap="square" rtlCol="0">
            <a:spAutoFit/>
          </a:bodyPr>
          <a:p>
            <a:r>
              <a:rPr lang="en-US" altLang="zh-CN" sz="2400" b="1" dirty="0">
                <a:latin typeface="黑体" panose="02010600030101010101" pitchFamily="49" charset="-122"/>
                <a:ea typeface="黑体" panose="02010600030101010101" pitchFamily="49" charset="-122"/>
                <a:cs typeface="黑体" panose="02010600030101010101" pitchFamily="49" charset="-122"/>
                <a:sym typeface="+mn-ea"/>
              </a:rPr>
              <a:t>1.</a:t>
            </a:r>
            <a:r>
              <a:rPr lang="zh-CN" altLang="en-US" sz="2400" b="1" dirty="0">
                <a:latin typeface="黑体" panose="02010600030101010101" pitchFamily="49" charset="-122"/>
                <a:ea typeface="黑体" panose="02010600030101010101" pitchFamily="49" charset="-122"/>
                <a:cs typeface="黑体" panose="02010600030101010101" pitchFamily="49" charset="-122"/>
                <a:sym typeface="+mn-ea"/>
              </a:rPr>
              <a:t>天气突然变冷。在学习编写游戏新课〈小猫跑步〉，我们先来段</a:t>
            </a:r>
            <a:r>
              <a:rPr lang="zh-CN" altLang="en-US" sz="2400" b="1" dirty="0">
                <a:latin typeface="黑体" panose="02010600030101010101" pitchFamily="49" charset="-122"/>
                <a:ea typeface="黑体" panose="02010600030101010101" pitchFamily="49" charset="-122"/>
                <a:cs typeface="黑体" panose="02010600030101010101" pitchFamily="49" charset="-122"/>
                <a:sym typeface="+mn-ea"/>
                <a:hlinkClick r:id="rId2" action="ppaction://hlinkfile"/>
              </a:rPr>
              <a:t>〈蚂蚁搬家〉</a:t>
            </a:r>
            <a:r>
              <a:rPr lang="zh-CN" altLang="en-US" sz="2400" b="1" dirty="0">
                <a:latin typeface="黑体" panose="02010600030101010101" pitchFamily="49" charset="-122"/>
                <a:ea typeface="黑体" panose="02010600030101010101" pitchFamily="49" charset="-122"/>
                <a:cs typeface="黑体" panose="02010600030101010101" pitchFamily="49" charset="-122"/>
                <a:sym typeface="+mn-ea"/>
              </a:rPr>
              <a:t>，体验劳动的乐趣。</a:t>
            </a:r>
            <a:r>
              <a:rPr lang="zh-CN" altLang="en-US" sz="2400" b="1" dirty="0">
                <a:latin typeface="黑体" panose="02010600030101010101" pitchFamily="49" charset="-122"/>
                <a:ea typeface="黑体" panose="02010600030101010101" pitchFamily="49" charset="-122"/>
                <a:cs typeface="黑体" panose="02010600030101010101" pitchFamily="49" charset="-122"/>
                <a:sym typeface="+mn-ea"/>
              </a:rPr>
              <a:t>体验劳动的乐趣。</a:t>
            </a:r>
            <a:endParaRPr lang="en-US" altLang="zh-CN" sz="2400" b="1" dirty="0">
              <a:latin typeface="黑体" panose="02010600030101010101" pitchFamily="49" charset="-122"/>
              <a:ea typeface="黑体" panose="02010600030101010101" pitchFamily="49" charset="-122"/>
              <a:cs typeface="黑体" panose="02010600030101010101" pitchFamily="49" charset="-122"/>
              <a:sym typeface="+mn-ea"/>
            </a:endParaRPr>
          </a:p>
          <a:p>
            <a:endParaRPr lang="en-US" altLang="zh-CN" sz="2400" b="1" dirty="0">
              <a:latin typeface="黑体" panose="02010600030101010101" pitchFamily="49" charset="-122"/>
              <a:ea typeface="黑体" panose="02010600030101010101" pitchFamily="49" charset="-122"/>
              <a:cs typeface="黑体" panose="02010600030101010101" pitchFamily="49"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8850630" cy="127254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dirty="0">
                <a:solidFill>
                  <a:schemeClr val="tx1"/>
                </a:solidFill>
                <a:sym typeface="+mn-ea"/>
              </a:rPr>
              <a:t>第二</a:t>
            </a:r>
            <a:r>
              <a:rPr lang="zh-CN" altLang="en-US" sz="3200" b="1" dirty="0">
                <a:solidFill>
                  <a:schemeClr val="tx1"/>
                </a:solidFill>
              </a:rPr>
              <a:t>、结合信息技术学科特点，选择合理方式的渗透劳动教育。实践案例有：</a:t>
            </a:r>
            <a:endParaRPr lang="zh-CN" altLang="en-US" sz="3200" b="1" dirty="0">
              <a:solidFill>
                <a:schemeClr val="tx1"/>
              </a:solidFill>
            </a:endParaRPr>
          </a:p>
        </p:txBody>
      </p:sp>
      <p:sp>
        <p:nvSpPr>
          <p:cNvPr id="13" name="矩形 12"/>
          <p:cNvSpPr/>
          <p:nvPr/>
        </p:nvSpPr>
        <p:spPr>
          <a:xfrm>
            <a:off x="1024890" y="2992120"/>
            <a:ext cx="9250680" cy="755650"/>
          </a:xfrm>
          <a:prstGeom prst="rect">
            <a:avLst/>
          </a:prstGeom>
        </p:spPr>
        <p:txBody>
          <a:bodyPr wrap="square">
            <a:spAutoFit/>
          </a:bodyPr>
          <a:lstStyle/>
          <a:p>
            <a:pPr algn="just">
              <a:lnSpc>
                <a:spcPct val="120000"/>
              </a:lnSpc>
            </a:pPr>
            <a:r>
              <a:rPr lang="en-US" altLang="zh-CN" sz="2400" dirty="0">
                <a:latin typeface="黑体" panose="02010600030101010101" pitchFamily="49" charset="-122"/>
                <a:ea typeface="黑体" panose="02010600030101010101" pitchFamily="49" charset="-122"/>
                <a:cs typeface="Times New Roman" panose="02020603050405020304" pitchFamily="18" charset="0"/>
              </a:rPr>
              <a:t>    </a:t>
            </a:r>
            <a:r>
              <a:rPr lang="zh-CN" altLang="en-US" sz="3600" dirty="0">
                <a:latin typeface="黑体" panose="02010600030101010101" pitchFamily="49" charset="-122"/>
                <a:ea typeface="黑体" panose="02010600030101010101" pitchFamily="49" charset="-122"/>
              </a:rPr>
              <a:t>    </a:t>
            </a:r>
            <a:endParaRPr lang="zh-CN" altLang="en-US" sz="3600" dirty="0">
              <a:latin typeface="黑体" panose="02010600030101010101" pitchFamily="49" charset="-122"/>
              <a:ea typeface="黑体" panose="02010600030101010101" pitchFamily="49" charset="-122"/>
            </a:endParaRPr>
          </a:p>
        </p:txBody>
      </p:sp>
      <p:sp>
        <p:nvSpPr>
          <p:cNvPr id="6" name="文本框 5"/>
          <p:cNvSpPr txBox="1"/>
          <p:nvPr/>
        </p:nvSpPr>
        <p:spPr>
          <a:xfrm>
            <a:off x="1644015" y="1911985"/>
            <a:ext cx="9121775" cy="1938020"/>
          </a:xfrm>
          <a:prstGeom prst="rect">
            <a:avLst/>
          </a:prstGeom>
          <a:noFill/>
        </p:spPr>
        <p:txBody>
          <a:bodyPr wrap="square" rtlCol="0">
            <a:spAutoFit/>
          </a:bodyPr>
          <a:p>
            <a:endParaRPr lang="en-US" altLang="zh-CN" sz="2400" b="1" dirty="0">
              <a:latin typeface="黑体" panose="02010600030101010101" pitchFamily="49" charset="-122"/>
              <a:ea typeface="黑体" panose="02010600030101010101" pitchFamily="49" charset="-122"/>
              <a:cs typeface="黑体" panose="02010600030101010101" pitchFamily="49" charset="-122"/>
              <a:sym typeface="+mn-ea"/>
            </a:endParaRPr>
          </a:p>
          <a:p>
            <a:r>
              <a:rPr lang="en-US" altLang="zh-CN" sz="2400" b="1" dirty="0">
                <a:latin typeface="黑体" panose="02010600030101010101" pitchFamily="49" charset="-122"/>
                <a:ea typeface="黑体" panose="02010600030101010101" pitchFamily="49" charset="-122"/>
                <a:cs typeface="黑体" panose="02010600030101010101" pitchFamily="49" charset="-122"/>
                <a:sym typeface="+mn-ea"/>
              </a:rPr>
              <a:t>2..</a:t>
            </a:r>
            <a:r>
              <a:rPr lang="zh-CN" altLang="en-US" sz="2400" b="1" dirty="0">
                <a:latin typeface="黑体" panose="02010600030101010101" pitchFamily="49" charset="-122"/>
                <a:ea typeface="黑体" panose="02010600030101010101" pitchFamily="49" charset="-122"/>
                <a:cs typeface="黑体" panose="02010600030101010101" pitchFamily="49" charset="-122"/>
                <a:sym typeface="+mn-ea"/>
              </a:rPr>
              <a:t>《电子邮箱是我的百宝箱》将宝贵的资料发到自己的邮箱，奇怪吧？学习利用先进工具，收集存贮资料，为以后的劳动存贮资源；</a:t>
            </a:r>
            <a:endParaRPr lang="zh-CN" altLang="en-US" sz="2400" b="1" dirty="0">
              <a:latin typeface="黑体" panose="02010600030101010101" pitchFamily="49" charset="-122"/>
              <a:ea typeface="黑体" panose="02010600030101010101" pitchFamily="49" charset="-122"/>
              <a:cs typeface="黑体" panose="02010600030101010101" pitchFamily="49" charset="-122"/>
              <a:sym typeface="+mn-ea"/>
            </a:endParaRPr>
          </a:p>
          <a:p>
            <a:endParaRPr lang="zh-CN" altLang="en-US" sz="2400" b="1" dirty="0">
              <a:latin typeface="黑体" panose="02010600030101010101" pitchFamily="49" charset="-122"/>
              <a:ea typeface="黑体" panose="02010600030101010101" pitchFamily="49" charset="-122"/>
              <a:cs typeface="黑体" panose="02010600030101010101" pitchFamily="49" charset="-122"/>
              <a:sym typeface="+mn-ea"/>
            </a:endParaRPr>
          </a:p>
          <a:p>
            <a:endParaRPr lang="en-US" altLang="zh-CN" sz="2400" b="1" dirty="0">
              <a:latin typeface="黑体" panose="02010600030101010101" pitchFamily="49" charset="-122"/>
              <a:ea typeface="黑体" panose="02010600030101010101" pitchFamily="49" charset="-122"/>
              <a:cs typeface="黑体" panose="02010600030101010101" pitchFamily="49" charset="-122"/>
              <a:sym typeface="+mn-ea"/>
            </a:endParaRPr>
          </a:p>
        </p:txBody>
      </p:sp>
      <p:pic>
        <p:nvPicPr>
          <p:cNvPr id="7" name="图片 6" descr="44"/>
          <p:cNvPicPr>
            <a:picLocks noChangeAspect="1"/>
          </p:cNvPicPr>
          <p:nvPr/>
        </p:nvPicPr>
        <p:blipFill>
          <a:blip r:embed="rId2"/>
          <a:stretch>
            <a:fillRect/>
          </a:stretch>
        </p:blipFill>
        <p:spPr>
          <a:xfrm>
            <a:off x="1644015" y="3314700"/>
            <a:ext cx="6171565" cy="325437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8850630" cy="127254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dirty="0">
                <a:solidFill>
                  <a:schemeClr val="tx1"/>
                </a:solidFill>
                <a:sym typeface="+mn-ea"/>
              </a:rPr>
              <a:t>第二</a:t>
            </a:r>
            <a:r>
              <a:rPr lang="zh-CN" altLang="en-US" sz="3200" b="1" dirty="0">
                <a:solidFill>
                  <a:schemeClr val="tx1"/>
                </a:solidFill>
              </a:rPr>
              <a:t>、结合信息技术学科特点，选择合理方式的渗透劳动教育。实践案例有：</a:t>
            </a:r>
            <a:endParaRPr lang="zh-CN" altLang="en-US" sz="3200" b="1" dirty="0">
              <a:solidFill>
                <a:schemeClr val="tx1"/>
              </a:solidFill>
            </a:endParaRPr>
          </a:p>
        </p:txBody>
      </p:sp>
      <p:sp>
        <p:nvSpPr>
          <p:cNvPr id="13" name="矩形 12"/>
          <p:cNvSpPr/>
          <p:nvPr/>
        </p:nvSpPr>
        <p:spPr>
          <a:xfrm>
            <a:off x="1024890" y="2992120"/>
            <a:ext cx="9250680" cy="755650"/>
          </a:xfrm>
          <a:prstGeom prst="rect">
            <a:avLst/>
          </a:prstGeom>
        </p:spPr>
        <p:txBody>
          <a:bodyPr wrap="square">
            <a:spAutoFit/>
          </a:bodyPr>
          <a:lstStyle/>
          <a:p>
            <a:pPr algn="just">
              <a:lnSpc>
                <a:spcPct val="120000"/>
              </a:lnSpc>
            </a:pPr>
            <a:r>
              <a:rPr lang="en-US" altLang="zh-CN" sz="2400" dirty="0">
                <a:latin typeface="黑体" panose="02010600030101010101" pitchFamily="49" charset="-122"/>
                <a:ea typeface="黑体" panose="02010600030101010101" pitchFamily="49" charset="-122"/>
                <a:cs typeface="Times New Roman" panose="02020603050405020304" pitchFamily="18" charset="0"/>
              </a:rPr>
              <a:t>    </a:t>
            </a:r>
            <a:r>
              <a:rPr lang="zh-CN" altLang="en-US" sz="3600" dirty="0">
                <a:latin typeface="黑体" panose="02010600030101010101" pitchFamily="49" charset="-122"/>
                <a:ea typeface="黑体" panose="02010600030101010101" pitchFamily="49" charset="-122"/>
              </a:rPr>
              <a:t>    </a:t>
            </a:r>
            <a:endParaRPr lang="zh-CN" altLang="en-US" sz="3600" dirty="0">
              <a:latin typeface="黑体" panose="02010600030101010101" pitchFamily="49" charset="-122"/>
              <a:ea typeface="黑体" panose="02010600030101010101" pitchFamily="49" charset="-122"/>
            </a:endParaRPr>
          </a:p>
        </p:txBody>
      </p:sp>
      <p:sp>
        <p:nvSpPr>
          <p:cNvPr id="6" name="文本框 5"/>
          <p:cNvSpPr txBox="1"/>
          <p:nvPr/>
        </p:nvSpPr>
        <p:spPr>
          <a:xfrm>
            <a:off x="1644015" y="1911985"/>
            <a:ext cx="9121775" cy="829945"/>
          </a:xfrm>
          <a:prstGeom prst="rect">
            <a:avLst/>
          </a:prstGeom>
          <a:noFill/>
        </p:spPr>
        <p:txBody>
          <a:bodyPr wrap="square" rtlCol="0">
            <a:spAutoFit/>
          </a:bodyPr>
          <a:p>
            <a:r>
              <a:rPr lang="en-US" altLang="zh-CN" sz="2400" b="1" dirty="0">
                <a:latin typeface="黑体" panose="02010600030101010101" pitchFamily="49" charset="-122"/>
                <a:ea typeface="黑体" panose="02010600030101010101" pitchFamily="49" charset="-122"/>
                <a:cs typeface="黑体" panose="02010600030101010101" pitchFamily="49" charset="-122"/>
                <a:sym typeface="+mn-ea"/>
              </a:rPr>
              <a:t>3.</a:t>
            </a:r>
            <a:r>
              <a:rPr lang="zh-CN" altLang="en-US" sz="2400" b="1" dirty="0">
                <a:latin typeface="黑体" panose="02010600030101010101" pitchFamily="49" charset="-122"/>
                <a:ea typeface="黑体" panose="02010600030101010101" pitchFamily="49" charset="-122"/>
                <a:cs typeface="黑体" panose="02010600030101010101" pitchFamily="49" charset="-122"/>
                <a:sym typeface="+mn-ea"/>
              </a:rPr>
              <a:t>《“小老师”做课件 劳动伴随在我们身边》</a:t>
            </a:r>
            <a:r>
              <a:rPr lang="en-US" altLang="zh-CN" sz="2400" b="1" dirty="0">
                <a:latin typeface="黑体" panose="02010600030101010101" pitchFamily="49" charset="-122"/>
                <a:ea typeface="黑体" panose="02010600030101010101" pitchFamily="49" charset="-122"/>
                <a:cs typeface="黑体" panose="02010600030101010101" pitchFamily="49" charset="-122"/>
                <a:sym typeface="+mn-ea"/>
              </a:rPr>
              <a:t>.</a:t>
            </a:r>
            <a:endParaRPr lang="en-US" altLang="zh-CN" sz="2400" b="1" dirty="0">
              <a:latin typeface="黑体" panose="02010600030101010101" pitchFamily="49" charset="-122"/>
              <a:ea typeface="黑体" panose="02010600030101010101" pitchFamily="49" charset="-122"/>
              <a:cs typeface="黑体" panose="02010600030101010101" pitchFamily="49" charset="-122"/>
              <a:sym typeface="+mn-ea"/>
            </a:endParaRPr>
          </a:p>
          <a:p>
            <a:endParaRPr lang="en-US" altLang="zh-CN" sz="2400" b="1" dirty="0">
              <a:latin typeface="黑体" panose="02010600030101010101" pitchFamily="49" charset="-122"/>
              <a:ea typeface="黑体" panose="02010600030101010101" pitchFamily="49" charset="-122"/>
              <a:cs typeface="黑体" panose="02010600030101010101" pitchFamily="49" charset="-122"/>
              <a:sym typeface="+mn-ea"/>
            </a:endParaRPr>
          </a:p>
        </p:txBody>
      </p:sp>
      <p:pic>
        <p:nvPicPr>
          <p:cNvPr id="7" name="图片 6" descr="42"/>
          <p:cNvPicPr>
            <a:picLocks noChangeAspect="1"/>
          </p:cNvPicPr>
          <p:nvPr/>
        </p:nvPicPr>
        <p:blipFill>
          <a:blip r:embed="rId2"/>
          <a:stretch>
            <a:fillRect/>
          </a:stretch>
        </p:blipFill>
        <p:spPr>
          <a:xfrm>
            <a:off x="1203325" y="2838450"/>
            <a:ext cx="5213350" cy="3081020"/>
          </a:xfrm>
          <a:prstGeom prst="rect">
            <a:avLst/>
          </a:prstGeom>
        </p:spPr>
      </p:pic>
      <p:pic>
        <p:nvPicPr>
          <p:cNvPr id="8" name="图片 7" descr="41"/>
          <p:cNvPicPr>
            <a:picLocks noChangeAspect="1"/>
          </p:cNvPicPr>
          <p:nvPr/>
        </p:nvPicPr>
        <p:blipFill>
          <a:blip r:embed="rId3"/>
          <a:stretch>
            <a:fillRect/>
          </a:stretch>
        </p:blipFill>
        <p:spPr>
          <a:xfrm>
            <a:off x="6623685" y="2644775"/>
            <a:ext cx="5215890" cy="401701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9446895" cy="68199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b="1" dirty="0">
                <a:solidFill>
                  <a:schemeClr val="tx1">
                    <a:lumMod val="65000"/>
                    <a:lumOff val="35000"/>
                  </a:schemeClr>
                </a:solidFill>
              </a:rPr>
              <a:t>  </a:t>
            </a:r>
            <a:r>
              <a:rPr lang="zh-CN" altLang="en-US" sz="3200" b="1" dirty="0">
                <a:solidFill>
                  <a:schemeClr val="tx1"/>
                </a:solidFill>
              </a:rPr>
              <a:t>选择</a:t>
            </a:r>
            <a:r>
              <a:rPr lang="zh-CN" altLang="en-US" sz="3200" dirty="0">
                <a:solidFill>
                  <a:schemeClr val="tx1"/>
                </a:solidFill>
                <a:sym typeface="+mn-ea"/>
              </a:rPr>
              <a:t>小学信息技术与劳动教育相融合的实践</a:t>
            </a:r>
            <a:r>
              <a:rPr lang="zh-CN" altLang="en-US" sz="3200" b="1" dirty="0">
                <a:solidFill>
                  <a:schemeClr val="tx1"/>
                </a:solidFill>
              </a:rPr>
              <a:t>方法</a:t>
            </a:r>
            <a:endParaRPr lang="zh-CN" altLang="en-US" sz="3200" dirty="0">
              <a:solidFill>
                <a:schemeClr val="tx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799856" y="2636912"/>
            <a:ext cx="6429303" cy="4539357"/>
            <a:chOff x="6240216" y="1535560"/>
            <a:chExt cx="5754124" cy="4539357"/>
          </a:xfrm>
        </p:grpSpPr>
        <p:sp>
          <p:nvSpPr>
            <p:cNvPr id="12" name="矩形: 圆角 11"/>
            <p:cNvSpPr/>
            <p:nvPr/>
          </p:nvSpPr>
          <p:spPr>
            <a:xfrm>
              <a:off x="6240216" y="1535560"/>
              <a:ext cx="5754124" cy="397019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黑体" panose="02010600030101010101" pitchFamily="49" charset="-122"/>
                <a:ea typeface="黑体" panose="02010600030101010101" pitchFamily="49" charset="-122"/>
              </a:endParaRPr>
            </a:p>
          </p:txBody>
        </p:sp>
        <p:sp>
          <p:nvSpPr>
            <p:cNvPr id="13" name="矩形 12"/>
            <p:cNvSpPr/>
            <p:nvPr/>
          </p:nvSpPr>
          <p:spPr>
            <a:xfrm>
              <a:off x="6433554" y="1823592"/>
              <a:ext cx="5247715" cy="4251325"/>
            </a:xfrm>
            <a:prstGeom prst="rect">
              <a:avLst/>
            </a:prstGeom>
          </p:spPr>
          <p:txBody>
            <a:bodyPr wrap="square">
              <a:spAutoFit/>
            </a:bodyPr>
            <a:lstStyle/>
            <a:p>
              <a:pPr algn="just">
                <a:lnSpc>
                  <a:spcPct val="130000"/>
                </a:lnSpc>
              </a:pPr>
              <a:r>
                <a:rPr lang="en-US" altLang="zh-CN" sz="2600" dirty="0">
                  <a:effectLst/>
                  <a:latin typeface="黑体" panose="02010600030101010101" pitchFamily="49" charset="-122"/>
                  <a:ea typeface="黑体" panose="02010600030101010101" pitchFamily="49" charset="-122"/>
                  <a:cs typeface="Times New Roman" panose="02020603050405020304" pitchFamily="18" charset="0"/>
                </a:rPr>
                <a:t>    </a:t>
              </a:r>
              <a:r>
                <a:rPr lang="zh-CN" altLang="zh-CN" sz="2600" dirty="0">
                  <a:effectLst/>
                  <a:latin typeface="黑体" panose="02010600030101010101" pitchFamily="49" charset="-122"/>
                  <a:ea typeface="黑体" panose="02010600030101010101" pitchFamily="49" charset="-122"/>
                  <a:cs typeface="Times New Roman" panose="02020603050405020304" pitchFamily="18" charset="0"/>
                </a:rPr>
                <a:t>如何将劳动教育采用什么样的教学方法，怎样安排教学内容中才能与学生的思维相</a:t>
              </a:r>
              <a:r>
                <a:rPr lang="zh-CN" altLang="zh-CN" sz="2600" dirty="0" smtClean="0">
                  <a:effectLst/>
                  <a:latin typeface="黑体" panose="02010600030101010101" pitchFamily="49" charset="-122"/>
                  <a:ea typeface="黑体" panose="02010600030101010101" pitchFamily="49" charset="-122"/>
                  <a:cs typeface="Times New Roman" panose="02020603050405020304" pitchFamily="18" charset="0"/>
                </a:rPr>
                <a:t>符？</a:t>
              </a:r>
              <a:r>
                <a:rPr lang="zh-CN" altLang="zh-CN" sz="2600" dirty="0">
                  <a:effectLst/>
                  <a:latin typeface="黑体" panose="02010600030101010101" pitchFamily="49" charset="-122"/>
                  <a:ea typeface="黑体" panose="02010600030101010101" pitchFamily="49" charset="-122"/>
                  <a:cs typeface="Times New Roman" panose="02020603050405020304" pitchFamily="18" charset="0"/>
                </a:rPr>
                <a:t>这些都是接下来需要解决的问题，</a:t>
              </a:r>
              <a:r>
                <a:rPr lang="zh-CN" altLang="en-US" sz="2600" dirty="0">
                  <a:sym typeface="+mn-ea"/>
                </a:rPr>
                <a:t>小学信息技术与劳动教育融合的方</a:t>
              </a:r>
              <a:r>
                <a:rPr lang="zh-CN" altLang="zh-CN" sz="2600" dirty="0">
                  <a:effectLst/>
                  <a:latin typeface="黑体" panose="02010600030101010101" pitchFamily="49" charset="-122"/>
                  <a:ea typeface="黑体" panose="02010600030101010101" pitchFamily="49" charset="-122"/>
                  <a:cs typeface="Times New Roman" panose="02020603050405020304" pitchFamily="18" charset="0"/>
                </a:rPr>
                <a:t>法选择恰当，会起到事半功倍的效果。 </a:t>
              </a:r>
              <a:endParaRPr lang="zh-CN" altLang="zh-CN" sz="2600" dirty="0">
                <a:effectLst/>
                <a:latin typeface="黑体" panose="02010600030101010101" pitchFamily="49" charset="-122"/>
                <a:ea typeface="黑体" panose="02010600030101010101" pitchFamily="49" charset="-122"/>
                <a:cs typeface="Times New Roman" panose="02020603050405020304" pitchFamily="18" charset="0"/>
              </a:endParaRPr>
            </a:p>
            <a:p>
              <a:pPr algn="just">
                <a:lnSpc>
                  <a:spcPct val="130000"/>
                </a:lnSpc>
              </a:pPr>
              <a:r>
                <a:rPr lang="zh-CN" altLang="en-US" sz="2600" dirty="0">
                  <a:latin typeface="黑体" panose="02010600030101010101" pitchFamily="49" charset="-122"/>
                  <a:ea typeface="黑体" panose="02010600030101010101" pitchFamily="49" charset="-122"/>
                </a:rPr>
                <a:t>欢迎大家都来建言献策。</a:t>
              </a:r>
              <a:endParaRPr lang="zh-CN" altLang="en-US" sz="2600" dirty="0">
                <a:latin typeface="黑体" panose="02010600030101010101" pitchFamily="49" charset="-122"/>
                <a:ea typeface="黑体" panose="02010600030101010101" pitchFamily="49" charset="-122"/>
              </a:endParaRPr>
            </a:p>
            <a:p>
              <a:pPr algn="just">
                <a:lnSpc>
                  <a:spcPct val="130000"/>
                </a:lnSpc>
              </a:pPr>
              <a:r>
                <a:rPr lang="zh-CN" altLang="en-US" sz="2600" dirty="0">
                  <a:latin typeface="黑体" panose="02010600030101010101" pitchFamily="49" charset="-122"/>
                  <a:ea typeface="黑体" panose="02010600030101010101" pitchFamily="49" charset="-122"/>
                </a:rPr>
                <a:t>    </a:t>
              </a:r>
              <a:endParaRPr lang="zh-CN" altLang="en-US" sz="2600" dirty="0">
                <a:latin typeface="黑体" panose="02010600030101010101" pitchFamily="49" charset="-122"/>
                <a:ea typeface="黑体" panose="02010600030101010101" pitchFamily="49" charset="-122"/>
              </a:endParaRPr>
            </a:p>
          </p:txBody>
        </p:sp>
      </p:grpSp>
      <p:sp>
        <p:nvSpPr>
          <p:cNvPr id="14" name="圆角矩形 28"/>
          <p:cNvSpPr/>
          <p:nvPr/>
        </p:nvSpPr>
        <p:spPr>
          <a:xfrm>
            <a:off x="3159808" y="1614025"/>
            <a:ext cx="6240145" cy="64579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lumMod val="65000"/>
                    <a:lumOff val="35000"/>
                  </a:schemeClr>
                </a:solidFill>
                <a:latin typeface="黑体" panose="02010600030101010101" pitchFamily="49" charset="-122"/>
                <a:ea typeface="黑体" panose="02010600030101010101" pitchFamily="49" charset="-122"/>
              </a:rPr>
              <a:t>理清二者融合思路，更要选择恰当的实施方法</a:t>
            </a:r>
            <a:endParaRPr lang="zh-CN" altLang="en-US" sz="2800" b="1" dirty="0">
              <a:solidFill>
                <a:schemeClr val="tx1">
                  <a:lumMod val="65000"/>
                  <a:lumOff val="35000"/>
                </a:schemeClr>
              </a:solidFill>
              <a:latin typeface="黑体" panose="02010600030101010101" pitchFamily="49" charset="-122"/>
              <a:ea typeface="黑体" panose="02010600030101010101" pitchFamily="49" charset="-122"/>
            </a:endParaRP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495" y="2780928"/>
            <a:ext cx="3865289" cy="386528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35560" y="-99392"/>
            <a:ext cx="8396214" cy="7526518"/>
          </a:xfrm>
          <a:prstGeom prst="rect">
            <a:avLst/>
          </a:prstGeom>
        </p:spPr>
      </p:pic>
      <p:sp>
        <p:nvSpPr>
          <p:cNvPr id="3" name="文本框 2"/>
          <p:cNvSpPr txBox="1"/>
          <p:nvPr/>
        </p:nvSpPr>
        <p:spPr>
          <a:xfrm>
            <a:off x="2942327" y="2722521"/>
            <a:ext cx="7281587" cy="2968625"/>
          </a:xfrm>
          <a:prstGeom prst="rect">
            <a:avLst/>
          </a:prstGeom>
          <a:noFill/>
        </p:spPr>
        <p:txBody>
          <a:bodyPr wrap="square" rtlCol="0">
            <a:spAutoFit/>
          </a:bodyPr>
          <a:lstStyle/>
          <a:p>
            <a:pPr>
              <a:lnSpc>
                <a:spcPct val="130000"/>
              </a:lnSpc>
            </a:pPr>
            <a:r>
              <a:rPr lang="en-US" altLang="zh-CN" sz="2400" dirty="0">
                <a:effectLst/>
                <a:latin typeface="黑体" panose="02010600030101010101" pitchFamily="49" charset="-122"/>
                <a:ea typeface="黑体" panose="02010600030101010101" pitchFamily="49" charset="-122"/>
                <a:cs typeface="Times New Roman" panose="02020603050405020304" pitchFamily="18" charset="0"/>
              </a:rPr>
              <a:t>   </a:t>
            </a:r>
            <a:r>
              <a:rPr lang="en-US" altLang="zh-CN" sz="2400" b="1" dirty="0">
                <a:effectLst/>
                <a:latin typeface="黑体" panose="02010600030101010101" pitchFamily="49" charset="-122"/>
                <a:ea typeface="黑体" panose="02010600030101010101" pitchFamily="49" charset="-122"/>
                <a:cs typeface="Times New Roman" panose="02020603050405020304" pitchFamily="18" charset="0"/>
              </a:rPr>
              <a:t> </a:t>
            </a:r>
            <a:r>
              <a:rPr lang="zh-CN" altLang="en-US" sz="2400" b="1" dirty="0">
                <a:effectLst/>
                <a:latin typeface="黑体" panose="02010600030101010101" pitchFamily="49" charset="-122"/>
                <a:ea typeface="黑体" panose="02010600030101010101" pitchFamily="49" charset="-122"/>
                <a:cs typeface="Times New Roman" panose="02020603050405020304" pitchFamily="18" charset="0"/>
              </a:rPr>
              <a:t>以上</a:t>
            </a:r>
            <a:r>
              <a:rPr lang="zh-CN" altLang="en-US" sz="2400" b="1" dirty="0">
                <a:latin typeface="黑体" panose="02010600030101010101" pitchFamily="49" charset="-122"/>
                <a:ea typeface="黑体" panose="02010600030101010101" pitchFamily="49" charset="-122"/>
                <a:sym typeface="+mn-ea"/>
              </a:rPr>
              <a:t>小学信息技术与劳动教育相融合的实践</a:t>
            </a:r>
            <a:r>
              <a:rPr lang="zh-CN" altLang="en-US" sz="2400" b="1" dirty="0">
                <a:effectLst/>
                <a:latin typeface="黑体" panose="02010600030101010101" pitchFamily="49" charset="-122"/>
                <a:ea typeface="黑体" panose="02010600030101010101" pitchFamily="49" charset="-122"/>
                <a:cs typeface="Times New Roman" panose="02020603050405020304" pitchFamily="18" charset="0"/>
              </a:rPr>
              <a:t>，只是搭了个</a:t>
            </a:r>
            <a:r>
              <a:rPr lang="zh-CN" altLang="zh-CN" sz="2400" b="1" dirty="0">
                <a:effectLst/>
                <a:latin typeface="黑体" panose="02010600030101010101" pitchFamily="49" charset="-122"/>
                <a:ea typeface="黑体" panose="02010600030101010101" pitchFamily="49" charset="-122"/>
                <a:cs typeface="Times New Roman" panose="02020603050405020304" pitchFamily="18" charset="0"/>
              </a:rPr>
              <a:t>简单的框架，还有很多工作没有做完，我深信，在党的政策的指导下，在伙伴们的共同努力下。只要我们孜孜不倦的去做，大胆的探索，一定出优 异</a:t>
            </a:r>
            <a:r>
              <a:rPr lang="zh-CN" altLang="zh-CN" sz="2400" b="1" dirty="0">
                <a:effectLst/>
                <a:latin typeface="黑体" panose="02010600030101010101" pitchFamily="49" charset="-122"/>
                <a:ea typeface="黑体" panose="02010600030101010101" pitchFamily="49" charset="-122"/>
                <a:cs typeface="Times New Roman" panose="02020603050405020304" pitchFamily="18" charset="0"/>
              </a:rPr>
              <a:t>的成绩的。我们将以百倍的热情饱满的精力，迎接新的任务。</a:t>
            </a:r>
            <a:endParaRPr lang="zh-CN" altLang="zh-CN" sz="2400" b="1" dirty="0">
              <a:effectLst/>
              <a:latin typeface="黑体" panose="02010600030101010101" pitchFamily="49" charset="-122"/>
              <a:ea typeface="黑体" panose="02010600030101010101" pitchFamily="49" charset="-122"/>
              <a:cs typeface="Times New Roman" panose="02020603050405020304" pitchFamily="18" charset="0"/>
            </a:endParaRPr>
          </a:p>
        </p:txBody>
      </p:sp>
      <p:sp>
        <p:nvSpPr>
          <p:cNvPr id="4" name="椭圆 3"/>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5" name="椭圆 4"/>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6" name="圆角矩形 28"/>
          <p:cNvSpPr/>
          <p:nvPr/>
        </p:nvSpPr>
        <p:spPr>
          <a:xfrm>
            <a:off x="1474532" y="690276"/>
            <a:ext cx="195717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7" name="PA_文本框 2"/>
          <p:cNvSpPr txBox="1"/>
          <p:nvPr>
            <p:custDataLst>
              <p:tags r:id="rId2"/>
            </p:custDataLst>
          </p:nvPr>
        </p:nvSpPr>
        <p:spPr>
          <a:xfrm>
            <a:off x="1279587" y="603916"/>
            <a:ext cx="2590165" cy="633187"/>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3200" dirty="0">
                <a:solidFill>
                  <a:schemeClr val="tx1"/>
                </a:solidFill>
                <a:latin typeface="微软雅黑" panose="020B0503020204020204" pitchFamily="34" charset="-122"/>
              </a:rPr>
              <a:t>总结</a:t>
            </a:r>
            <a:endParaRPr lang="en-US" altLang="zh-CN" sz="3200" dirty="0">
              <a:solidFill>
                <a:schemeClr val="tx1"/>
              </a:solidFill>
              <a:latin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51584" y="2492896"/>
            <a:ext cx="7992888" cy="1938992"/>
          </a:xfrm>
          <a:prstGeom prst="rect">
            <a:avLst/>
          </a:prstGeom>
          <a:noFill/>
        </p:spPr>
        <p:txBody>
          <a:bodyPr wrap="square" lIns="91440" tIns="45720" rIns="91440" bIns="45720">
            <a:spAutoFit/>
          </a:bodyPr>
          <a:lstStyle/>
          <a:p>
            <a:pPr algn="ctr"/>
            <a:r>
              <a:rPr lang="zh-CN" altLang="en-US" sz="12000" b="1" spc="800" dirty="0">
                <a:ln w="22225">
                  <a:solidFill>
                    <a:schemeClr val="accent2"/>
                  </a:solidFill>
                  <a:prstDash val="solid"/>
                </a:ln>
                <a:solidFill>
                  <a:schemeClr val="accent2">
                    <a:lumMod val="40000"/>
                    <a:lumOff val="60000"/>
                  </a:schemeClr>
                </a:solidFill>
              </a:rPr>
              <a:t>谢</a:t>
            </a:r>
            <a:r>
              <a:rPr lang="zh-CN" altLang="en-US" sz="12000" b="1" spc="800" dirty="0" smtClean="0">
                <a:ln w="22225">
                  <a:solidFill>
                    <a:schemeClr val="accent2"/>
                  </a:solidFill>
                  <a:prstDash val="solid"/>
                </a:ln>
                <a:solidFill>
                  <a:schemeClr val="accent2">
                    <a:lumMod val="40000"/>
                    <a:lumOff val="60000"/>
                  </a:schemeClr>
                </a:solidFill>
              </a:rPr>
              <a:t>谢大家！</a:t>
            </a:r>
            <a:endParaRPr lang="zh-CN" altLang="en-US" sz="12000" b="1" cap="none" spc="80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advTm="2000">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195717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87" y="603916"/>
            <a:ext cx="2590165" cy="68199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rPr>
              <a:t>   一、  </a:t>
            </a:r>
            <a:r>
              <a:rPr lang="zh-CN" altLang="en-US" sz="3200" dirty="0">
                <a:solidFill>
                  <a:schemeClr val="tx1"/>
                </a:solidFill>
                <a:latin typeface="微软雅黑" panose="020B0503020204020204" pitchFamily="34" charset="-122"/>
                <a:ea typeface="微软雅黑" panose="020B0503020204020204" pitchFamily="34" charset="-122"/>
              </a:rPr>
              <a:t>导入</a:t>
            </a:r>
            <a:endParaRPr lang="zh-CN" altLang="en-US" sz="3200" dirty="0">
              <a:solidFill>
                <a:schemeClr val="tx1"/>
              </a:solidFill>
              <a:latin typeface="微软雅黑" panose="020B0503020204020204" pitchFamily="34" charset="-122"/>
              <a:ea typeface="微软雅黑" panose="020B0503020204020204" pitchFamily="34" charset="-122"/>
            </a:endParaRPr>
          </a:p>
        </p:txBody>
      </p:sp>
      <p:sp>
        <p:nvSpPr>
          <p:cNvPr id="6" name="矩形 5"/>
          <p:cNvSpPr/>
          <p:nvPr/>
        </p:nvSpPr>
        <p:spPr>
          <a:xfrm>
            <a:off x="471805" y="1724660"/>
            <a:ext cx="6344920" cy="1434465"/>
          </a:xfrm>
          <a:prstGeom prst="rect">
            <a:avLst/>
          </a:prstGeom>
          <a:solidFill>
            <a:schemeClr val="accent2">
              <a:lumMod val="40000"/>
              <a:lumOff val="60000"/>
            </a:schemeClr>
          </a:solidFill>
          <a:ln w="285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599865" y="1963183"/>
            <a:ext cx="6140015" cy="1087755"/>
          </a:xfrm>
          <a:prstGeom prst="rect">
            <a:avLst/>
          </a:prstGeom>
        </p:spPr>
        <p:txBody>
          <a:bodyPr wrap="square">
            <a:spAutoFit/>
          </a:bodyPr>
          <a:lstStyle/>
          <a:p>
            <a:pPr>
              <a:lnSpc>
                <a:spcPct val="120000"/>
              </a:lnSpc>
            </a:pPr>
            <a:r>
              <a:rPr lang="en-US" altLang="zh-CN" sz="2700" dirty="0">
                <a:effectLst/>
                <a:latin typeface="黑体" panose="02010600030101010101" pitchFamily="49" charset="-122"/>
                <a:ea typeface="黑体" panose="02010600030101010101" pitchFamily="49" charset="-122"/>
                <a:cs typeface="Times New Roman" panose="02020603050405020304" pitchFamily="18" charset="0"/>
              </a:rPr>
              <a:t>    </a:t>
            </a:r>
            <a:r>
              <a:rPr lang="zh-CN" altLang="zh-CN" sz="2700" dirty="0">
                <a:effectLst/>
                <a:latin typeface="黑体" panose="02010600030101010101" pitchFamily="49" charset="-122"/>
                <a:ea typeface="黑体" panose="02010600030101010101" pitchFamily="49" charset="-122"/>
                <a:cs typeface="Times New Roman" panose="02020603050405020304" pitchFamily="18" charset="0"/>
              </a:rPr>
              <a:t>当今孩子们缺少劳动的机会，缺乏劳动的教育。</a:t>
            </a:r>
            <a:endParaRPr lang="zh-CN" altLang="zh-CN" sz="2700" dirty="0">
              <a:effectLst/>
              <a:latin typeface="黑体" panose="02010600030101010101" pitchFamily="49" charset="-122"/>
              <a:ea typeface="黑体" panose="02010600030101010101" pitchFamily="49" charset="-122"/>
              <a:cs typeface="Times New Roman" panose="02020603050405020304" pitchFamily="18" charset="0"/>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6546215" y="1724660"/>
            <a:ext cx="5300345" cy="5081905"/>
          </a:xfrm>
          <a:prstGeom prst="rect">
            <a:avLst/>
          </a:prstGeom>
        </p:spPr>
      </p:pic>
      <p:pic>
        <p:nvPicPr>
          <p:cNvPr id="9" name="图片 8" descr="97%XEZ3]LWURT(OV4LQ9)KY"/>
          <p:cNvPicPr>
            <a:picLocks noChangeAspect="1"/>
          </p:cNvPicPr>
          <p:nvPr>
            <p:custDataLst>
              <p:tags r:id="rId4"/>
            </p:custDataLst>
          </p:nvPr>
        </p:nvPicPr>
        <p:blipFill>
          <a:blip r:embed="rId5"/>
          <a:stretch>
            <a:fillRect/>
          </a:stretch>
        </p:blipFill>
        <p:spPr>
          <a:xfrm>
            <a:off x="6910705" y="2211070"/>
            <a:ext cx="5281295" cy="3717290"/>
          </a:xfrm>
          <a:prstGeom prst="rect">
            <a:avLst/>
          </a:prstGeom>
        </p:spPr>
      </p:pic>
      <p:pic>
        <p:nvPicPr>
          <p:cNvPr id="10" name="图片 9" descr="下载"/>
          <p:cNvPicPr>
            <a:picLocks noChangeAspect="1"/>
          </p:cNvPicPr>
          <p:nvPr>
            <p:custDataLst>
              <p:tags r:id="rId6"/>
            </p:custDataLst>
          </p:nvPr>
        </p:nvPicPr>
        <p:blipFill>
          <a:blip r:embed="rId7"/>
          <a:stretch>
            <a:fillRect/>
          </a:stretch>
        </p:blipFill>
        <p:spPr>
          <a:xfrm>
            <a:off x="830580" y="3232150"/>
            <a:ext cx="5305425" cy="3201035"/>
          </a:xfrm>
          <a:prstGeom prst="rect">
            <a:avLst/>
          </a:prstGeom>
        </p:spPr>
      </p:pic>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5723255" cy="127254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b="1" dirty="0">
                <a:solidFill>
                  <a:schemeClr val="tx1">
                    <a:lumMod val="65000"/>
                    <a:lumOff val="35000"/>
                  </a:schemeClr>
                </a:solidFill>
              </a:rPr>
              <a:t>  </a:t>
            </a:r>
            <a:r>
              <a:rPr lang="zh-CN" altLang="en-US" sz="3200" b="1" dirty="0">
                <a:solidFill>
                  <a:schemeClr val="tx1"/>
                </a:solidFill>
              </a:rPr>
              <a:t>二、</a:t>
            </a:r>
            <a:r>
              <a:rPr lang="zh-CN" altLang="en-US" sz="3200" dirty="0" smtClean="0">
                <a:solidFill>
                  <a:schemeClr val="tx1"/>
                </a:solidFill>
                <a:effectLst>
                  <a:outerShdw blurRad="38100" dist="38100" dir="2700000" algn="tl">
                    <a:srgbClr val="000000">
                      <a:alpha val="43137"/>
                    </a:srgbClr>
                  </a:outerShdw>
                </a:effectLst>
                <a:latin typeface="微软雅黑" panose="020B0503020204020204" pitchFamily="34" charset="-122"/>
                <a:cs typeface="+mn-ea"/>
                <a:sym typeface="+mn-lt"/>
              </a:rPr>
              <a:t>加强劳动教育相关政策</a:t>
            </a:r>
            <a:endParaRPr lang="zh-CN" altLang="en-US" sz="3200" b="1"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endParaRPr lang="zh-CN" altLang="en-US" sz="3200" b="1"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3796665" y="2493010"/>
            <a:ext cx="7288530" cy="3970318"/>
            <a:chOff x="6175770" y="1535560"/>
            <a:chExt cx="5754124" cy="3970198"/>
          </a:xfrm>
        </p:grpSpPr>
        <p:sp>
          <p:nvSpPr>
            <p:cNvPr id="7" name="矩形: 圆角 6"/>
            <p:cNvSpPr/>
            <p:nvPr/>
          </p:nvSpPr>
          <p:spPr>
            <a:xfrm>
              <a:off x="6175770" y="1535560"/>
              <a:ext cx="5754124" cy="397019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433554" y="1823592"/>
              <a:ext cx="5247715" cy="3448581"/>
            </a:xfrm>
            <a:prstGeom prst="rect">
              <a:avLst/>
            </a:prstGeom>
          </p:spPr>
          <p:txBody>
            <a:bodyPr wrap="square">
              <a:spAutoFit/>
            </a:bodyPr>
            <a:lstStyle/>
            <a:p>
              <a:pPr algn="just">
                <a:lnSpc>
                  <a:spcPct val="130000"/>
                </a:lnSpc>
              </a:pPr>
              <a:r>
                <a:rPr lang="en-US" altLang="zh-CN" sz="2400" dirty="0">
                  <a:effectLst/>
                  <a:latin typeface="黑体" panose="02010600030101010101" pitchFamily="49" charset="-122"/>
                  <a:ea typeface="黑体" panose="02010600030101010101" pitchFamily="49" charset="-122"/>
                  <a:cs typeface="Times New Roman" panose="02020603050405020304" pitchFamily="18" charset="0"/>
                </a:rPr>
                <a:t> </a:t>
              </a:r>
              <a:r>
                <a:rPr lang="zh-CN" altLang="en-US" sz="2400" dirty="0">
                  <a:effectLst/>
                  <a:latin typeface="黑体" panose="02010600030101010101" pitchFamily="49" charset="-122"/>
                  <a:ea typeface="黑体" panose="02010600030101010101" pitchFamily="49" charset="-122"/>
                  <a:cs typeface="Times New Roman" panose="02020603050405020304" pitchFamily="18" charset="0"/>
                </a:rPr>
                <a:t>一、</a:t>
              </a:r>
              <a:r>
                <a:rPr lang="en-US" altLang="zh-CN" sz="2400" dirty="0">
                  <a:effectLst/>
                  <a:latin typeface="黑体" panose="02010600030101010101" pitchFamily="49" charset="-122"/>
                  <a:ea typeface="黑体" panose="02010600030101010101" pitchFamily="49" charset="-122"/>
                  <a:cs typeface="Times New Roman" panose="02020603050405020304" pitchFamily="18" charset="0"/>
                </a:rPr>
                <a:t>  </a:t>
              </a:r>
              <a:r>
                <a:rPr altLang="zh-CN" sz="2400" dirty="0">
                  <a:effectLst/>
                  <a:latin typeface="黑体" panose="02010600030101010101" pitchFamily="49" charset="-122"/>
                  <a:ea typeface="黑体" panose="02010600030101010101" pitchFamily="49" charset="-122"/>
                  <a:cs typeface="Times New Roman" panose="02020603050405020304" pitchFamily="18" charset="0"/>
                  <a:sym typeface="+mn-ea"/>
                </a:rPr>
                <a:t>2020年3月20日，中共中央、国务院印发了《关于全面加强新时代大中小学劳动教育的意见》</a:t>
              </a:r>
              <a:endParaRPr lang="zh-CN" altLang="en-US" sz="2400" b="1" dirty="0">
                <a:solidFill>
                  <a:schemeClr val="tx1">
                    <a:lumMod val="65000"/>
                    <a:lumOff val="35000"/>
                  </a:schemeClr>
                </a:solidFill>
              </a:endParaRPr>
            </a:p>
            <a:p>
              <a:pPr algn="just">
                <a:lnSpc>
                  <a:spcPct val="130000"/>
                </a:lnSpc>
              </a:pPr>
              <a:r>
                <a:rPr lang="en-US" altLang="zh-CN" sz="2400" dirty="0">
                  <a:effectLst/>
                  <a:latin typeface="黑体" panose="02010600030101010101" pitchFamily="49" charset="-122"/>
                  <a:ea typeface="黑体" panose="02010600030101010101" pitchFamily="49" charset="-122"/>
                  <a:cs typeface="Times New Roman" panose="02020603050405020304" pitchFamily="18" charset="0"/>
                </a:rPr>
                <a:t> </a:t>
              </a:r>
              <a:r>
                <a:rPr lang="zh-CN" altLang="en-US" sz="2400" dirty="0">
                  <a:effectLst/>
                  <a:latin typeface="黑体" panose="02010600030101010101" pitchFamily="49" charset="-122"/>
                  <a:ea typeface="黑体" panose="02010600030101010101" pitchFamily="49" charset="-122"/>
                  <a:cs typeface="Times New Roman" panose="02020603050405020304" pitchFamily="18" charset="0"/>
                </a:rPr>
                <a:t>二、</a:t>
              </a:r>
              <a:r>
                <a:rPr altLang="zh-CN" sz="2400" dirty="0">
                  <a:effectLst/>
                  <a:latin typeface="黑体" panose="02010600030101010101" pitchFamily="49" charset="-122"/>
                  <a:ea typeface="黑体" panose="02010600030101010101" pitchFamily="49" charset="-122"/>
                  <a:cs typeface="Times New Roman" panose="02020603050405020304" pitchFamily="18" charset="0"/>
                </a:rPr>
                <a:t>2020年7月7日，教育部印发了《大中小学劳动教育指导纲要 》</a:t>
              </a:r>
              <a:r>
                <a:rPr lang="zh-CN" altLang="en-US" sz="2400" dirty="0">
                  <a:latin typeface="黑体" panose="02010600030101010101" pitchFamily="49" charset="-122"/>
                  <a:ea typeface="黑体" panose="02010600030101010101" pitchFamily="49" charset="-122"/>
                </a:rPr>
                <a:t>指出学校实施劳动教育的途径除了“独立开设劳动教育必修课”，还要“在学科专业中有机渗透劳动教育”。</a:t>
              </a:r>
              <a:endParaRPr lang="zh-CN" altLang="en-US" sz="2400" dirty="0">
                <a:latin typeface="黑体" panose="02010600030101010101" pitchFamily="49" charset="-122"/>
                <a:ea typeface="黑体" panose="02010600030101010101" pitchFamily="49" charset="-122"/>
              </a:endParaRPr>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499" y="2765909"/>
            <a:ext cx="3865289" cy="386528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5723255" cy="127254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b="1" dirty="0">
                <a:solidFill>
                  <a:schemeClr val="tx1">
                    <a:lumMod val="65000"/>
                    <a:lumOff val="35000"/>
                  </a:schemeClr>
                </a:solidFill>
              </a:rPr>
              <a:t>  </a:t>
            </a:r>
            <a:r>
              <a:rPr lang="zh-CN" altLang="en-US" sz="3200" b="1" dirty="0">
                <a:solidFill>
                  <a:schemeClr val="tx1"/>
                </a:solidFill>
              </a:rPr>
              <a:t>二、</a:t>
            </a:r>
            <a:r>
              <a:rPr lang="zh-CN" altLang="en-US" sz="3200" dirty="0" smtClean="0">
                <a:solidFill>
                  <a:schemeClr val="tx1"/>
                </a:solidFill>
                <a:effectLst>
                  <a:outerShdw blurRad="38100" dist="38100" dir="2700000" algn="tl">
                    <a:srgbClr val="000000">
                      <a:alpha val="43137"/>
                    </a:srgbClr>
                  </a:outerShdw>
                </a:effectLst>
                <a:latin typeface="微软雅黑" panose="020B0503020204020204" pitchFamily="34" charset="-122"/>
                <a:cs typeface="+mn-ea"/>
                <a:sym typeface="+mn-lt"/>
              </a:rPr>
              <a:t>加强劳动教育相关政策</a:t>
            </a:r>
            <a:endParaRPr lang="zh-CN" altLang="en-US" sz="3200" b="1"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endParaRPr lang="zh-CN" altLang="en-US" sz="3200" b="1"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3796665" y="2493010"/>
            <a:ext cx="7288530" cy="3970318"/>
            <a:chOff x="6175770" y="1535560"/>
            <a:chExt cx="5754124" cy="3970198"/>
          </a:xfrm>
        </p:grpSpPr>
        <p:sp>
          <p:nvSpPr>
            <p:cNvPr id="7" name="矩形: 圆角 6"/>
            <p:cNvSpPr/>
            <p:nvPr/>
          </p:nvSpPr>
          <p:spPr>
            <a:xfrm>
              <a:off x="6175770" y="1535560"/>
              <a:ext cx="5754124" cy="397019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433554" y="1823592"/>
              <a:ext cx="5247715" cy="2968535"/>
            </a:xfrm>
            <a:prstGeom prst="rect">
              <a:avLst/>
            </a:prstGeom>
          </p:spPr>
          <p:txBody>
            <a:bodyPr wrap="square">
              <a:spAutoFit/>
            </a:bodyPr>
            <a:lstStyle/>
            <a:p>
              <a:pPr algn="just">
                <a:lnSpc>
                  <a:spcPct val="130000"/>
                </a:lnSpc>
              </a:pPr>
              <a:r>
                <a:rPr sz="2400" dirty="0">
                  <a:effectLst/>
                  <a:latin typeface="黑体" panose="02010600030101010101" pitchFamily="49" charset="-122"/>
                  <a:ea typeface="黑体" panose="02010600030101010101" pitchFamily="49" charset="-122"/>
                  <a:cs typeface="Times New Roman" panose="02020603050405020304" pitchFamily="18" charset="0"/>
                </a:rPr>
                <a:t> 四川省教育厅等10部门提出要“加强学科融入”，积极探索五育融合的路径，深入挖掘学科、专业课程中的劳动教育元素，有机融入劳动教育内容；要“建设课程资源”， 遴选教学一线的典型案例、鲜活经验，依托四川教育资源公共服务平台，建设数字化劳动教育课程资源库。</a:t>
              </a:r>
              <a:endParaRPr lang="zh-CN" altLang="en-US" sz="2400" dirty="0">
                <a:latin typeface="黑体" panose="02010600030101010101" pitchFamily="49" charset="-122"/>
                <a:ea typeface="黑体" panose="02010600030101010101" pitchFamily="49" charset="-122"/>
              </a:endParaRPr>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499" y="2765909"/>
            <a:ext cx="3865289" cy="386528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5831840" cy="127254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b="1" dirty="0">
                <a:solidFill>
                  <a:schemeClr val="tx1"/>
                </a:solidFill>
              </a:rPr>
              <a:t>二、  </a:t>
            </a:r>
            <a:r>
              <a:rPr lang="zh-CN" altLang="en-US" sz="3200" dirty="0" smtClean="0">
                <a:solidFill>
                  <a:schemeClr val="tx1"/>
                </a:solidFill>
                <a:effectLst>
                  <a:outerShdw blurRad="38100" dist="38100" dir="2700000" algn="tl">
                    <a:srgbClr val="000000">
                      <a:alpha val="43137"/>
                    </a:srgbClr>
                  </a:outerShdw>
                </a:effectLst>
                <a:latin typeface="微软雅黑" panose="020B0503020204020204" pitchFamily="34" charset="-122"/>
                <a:cs typeface="+mn-ea"/>
                <a:sym typeface="+mn-lt"/>
              </a:rPr>
              <a:t>加强劳动教育相关政策</a:t>
            </a:r>
            <a:endParaRPr lang="zh-CN" altLang="en-US" sz="3200" b="1"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endParaRPr lang="zh-CN" altLang="en-US" sz="3200" b="1"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3825875" y="2661285"/>
            <a:ext cx="7288530" cy="3970318"/>
            <a:chOff x="6175770" y="1535560"/>
            <a:chExt cx="5754124" cy="3970198"/>
          </a:xfrm>
        </p:grpSpPr>
        <p:sp>
          <p:nvSpPr>
            <p:cNvPr id="7" name="矩形: 圆角 6"/>
            <p:cNvSpPr/>
            <p:nvPr/>
          </p:nvSpPr>
          <p:spPr>
            <a:xfrm>
              <a:off x="6175770" y="1535560"/>
              <a:ext cx="5754124" cy="397019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433554" y="1823592"/>
              <a:ext cx="5247715" cy="2968536"/>
            </a:xfrm>
            <a:prstGeom prst="rect">
              <a:avLst/>
            </a:prstGeom>
          </p:spPr>
          <p:txBody>
            <a:bodyPr wrap="square">
              <a:spAutoFit/>
            </a:bodyPr>
            <a:lstStyle/>
            <a:p>
              <a:pPr algn="just">
                <a:lnSpc>
                  <a:spcPct val="130000"/>
                </a:lnSpc>
              </a:pPr>
              <a:r>
                <a:rPr lang="en-US" altLang="zh-CN" sz="2400" dirty="0">
                  <a:effectLst/>
                  <a:latin typeface="黑体" panose="02010600030101010101" pitchFamily="49" charset="-122"/>
                  <a:ea typeface="黑体" panose="02010600030101010101" pitchFamily="49" charset="-122"/>
                  <a:cs typeface="Times New Roman" panose="02020603050405020304" pitchFamily="18" charset="0"/>
                </a:rPr>
                <a:t> </a:t>
              </a:r>
              <a:r>
                <a:rPr lang="zh-CN" altLang="en-US" sz="2400" dirty="0">
                  <a:latin typeface="黑体" panose="02010600030101010101" pitchFamily="49" charset="-122"/>
                  <a:ea typeface="黑体" panose="02010600030101010101" pitchFamily="49" charset="-122"/>
                  <a:sym typeface="+mn-ea"/>
                </a:rPr>
                <a:t>三、泸县教体局部署名师工作室《多学科与劳动教育融合的教学实践研究》以创新融合课程促进，课例教研拉动，写作发文助推，打造中小学信息技术、语文、数学、英语、科学、美术、体育等学科教学与劳动教育融合的名师示范基地</a:t>
              </a:r>
              <a:endParaRPr lang="zh-CN" altLang="en-US" sz="2400" dirty="0">
                <a:latin typeface="黑体" panose="02010600030101010101" pitchFamily="49" charset="-122"/>
                <a:ea typeface="黑体" panose="02010600030101010101" pitchFamily="49" charset="-122"/>
                <a:sym typeface="+mn-ea"/>
              </a:endParaRPr>
            </a:p>
            <a:p>
              <a:pPr algn="just">
                <a:lnSpc>
                  <a:spcPct val="130000"/>
                </a:lnSpc>
              </a:pPr>
              <a:endParaRPr lang="zh-CN" altLang="en-US" sz="2400" dirty="0">
                <a:latin typeface="黑体" panose="02010600030101010101" pitchFamily="49" charset="-122"/>
                <a:ea typeface="黑体" panose="02010600030101010101" pitchFamily="49" charset="-122"/>
              </a:endParaRPr>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499" y="2765909"/>
            <a:ext cx="3865289" cy="386528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8162290" cy="68199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b="1" dirty="0">
                <a:solidFill>
                  <a:schemeClr val="tx1">
                    <a:lumMod val="65000"/>
                    <a:lumOff val="35000"/>
                  </a:schemeClr>
                </a:solidFill>
              </a:rPr>
              <a:t>  三、</a:t>
            </a:r>
            <a:r>
              <a:rPr lang="zh-CN" altLang="en-US" sz="3200" b="1" dirty="0">
                <a:solidFill>
                  <a:schemeClr val="tx1"/>
                </a:solidFill>
              </a:rPr>
              <a:t>小学信息技术与劳动教育相融合的实践</a:t>
            </a:r>
            <a:endParaRPr lang="zh-CN" altLang="en-US" sz="3200" b="1" dirty="0">
              <a:solidFill>
                <a:schemeClr val="tx1"/>
              </a:solidFill>
            </a:endParaRPr>
          </a:p>
        </p:txBody>
      </p:sp>
      <p:sp>
        <p:nvSpPr>
          <p:cNvPr id="6" name="文本框 5"/>
          <p:cNvSpPr txBox="1"/>
          <p:nvPr/>
        </p:nvSpPr>
        <p:spPr>
          <a:xfrm>
            <a:off x="1265555" y="1547495"/>
            <a:ext cx="9798685" cy="2306955"/>
          </a:xfrm>
          <a:prstGeom prst="rect">
            <a:avLst/>
          </a:prstGeom>
          <a:noFill/>
        </p:spPr>
        <p:txBody>
          <a:bodyPr wrap="square" rtlCol="0">
            <a:spAutoFit/>
          </a:bodyPr>
          <a:p>
            <a:r>
              <a:rPr lang="zh-CN" altLang="en-US" sz="3600">
                <a:latin typeface="黑体" panose="02010600030101010101" pitchFamily="49" charset="-122"/>
                <a:ea typeface="黑体" panose="02010600030101010101" pitchFamily="49" charset="-122"/>
                <a:cs typeface="黑体" panose="02010600030101010101" pitchFamily="49" charset="-122"/>
              </a:rPr>
              <a:t>研究任务：在生活中、劳动实践中 教学中寻找有价值的事例，设计出 和我们小学信息技术学科相融合的融入点，以及如何在教学中渗入劳动教育一些想法。</a:t>
            </a:r>
            <a:endParaRPr lang="zh-CN" altLang="en-US" sz="3600">
              <a:latin typeface="黑体" panose="02010600030101010101" pitchFamily="49" charset="-122"/>
              <a:ea typeface="黑体" panose="02010600030101010101" pitchFamily="49" charset="-122"/>
              <a:cs typeface="黑体" panose="02010600030101010101" pitchFamily="49" charset="-122"/>
            </a:endParaRPr>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8162290" cy="68199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b="1" dirty="0">
                <a:solidFill>
                  <a:schemeClr val="tx1">
                    <a:lumMod val="65000"/>
                    <a:lumOff val="35000"/>
                  </a:schemeClr>
                </a:solidFill>
              </a:rPr>
              <a:t>  三、</a:t>
            </a:r>
            <a:r>
              <a:rPr lang="zh-CN" altLang="en-US" sz="3200" b="1" dirty="0">
                <a:solidFill>
                  <a:schemeClr val="tx1"/>
                </a:solidFill>
              </a:rPr>
              <a:t>小学信息技术与劳动教育相融合的实践</a:t>
            </a:r>
            <a:endParaRPr lang="zh-CN" altLang="en-US" sz="3200" b="1" dirty="0">
              <a:solidFill>
                <a:schemeClr val="tx1"/>
              </a:solidFill>
            </a:endParaRPr>
          </a:p>
        </p:txBody>
      </p:sp>
      <p:sp>
        <p:nvSpPr>
          <p:cNvPr id="6" name="文本框 5"/>
          <p:cNvSpPr txBox="1"/>
          <p:nvPr/>
        </p:nvSpPr>
        <p:spPr>
          <a:xfrm>
            <a:off x="1265555" y="1547495"/>
            <a:ext cx="9798685" cy="1753235"/>
          </a:xfrm>
          <a:prstGeom prst="rect">
            <a:avLst/>
          </a:prstGeom>
          <a:noFill/>
        </p:spPr>
        <p:txBody>
          <a:bodyPr wrap="square" rtlCol="0">
            <a:spAutoFit/>
          </a:bodyPr>
          <a:p>
            <a:r>
              <a:rPr lang="zh-CN" altLang="en-US" sz="3600"/>
              <a:t>第一、梳理劳动教育内容，合理渗入信息技术教育中。</a:t>
            </a:r>
            <a:endParaRPr lang="zh-CN" altLang="en-US" sz="3600"/>
          </a:p>
          <a:p>
            <a:endParaRPr lang="zh-CN" altLang="en-US" sz="3600"/>
          </a:p>
        </p:txBody>
      </p:sp>
      <p:sp>
        <p:nvSpPr>
          <p:cNvPr id="7" name="文本框 6"/>
          <p:cNvSpPr txBox="1"/>
          <p:nvPr/>
        </p:nvSpPr>
        <p:spPr>
          <a:xfrm>
            <a:off x="1279525" y="3300730"/>
            <a:ext cx="9177655" cy="1938020"/>
          </a:xfrm>
          <a:prstGeom prst="rect">
            <a:avLst/>
          </a:prstGeom>
          <a:noFill/>
        </p:spPr>
        <p:txBody>
          <a:bodyPr wrap="square" rtlCol="0">
            <a:spAutoFit/>
          </a:bodyPr>
          <a:p>
            <a:r>
              <a:rPr lang="en-US" sz="2400">
                <a:latin typeface="黑体" panose="02010600030101010101" pitchFamily="49" charset="-122"/>
                <a:ea typeface="黑体" panose="02010600030101010101" pitchFamily="49" charset="-122"/>
                <a:cs typeface="黑体" panose="02010600030101010101" pitchFamily="49" charset="-122"/>
              </a:rPr>
              <a:t>1.</a:t>
            </a:r>
            <a:r>
              <a:rPr sz="2400">
                <a:latin typeface="黑体" panose="02010600030101010101" pitchFamily="49" charset="-122"/>
                <a:ea typeface="黑体" panose="02010600030101010101" pitchFamily="49" charset="-122"/>
                <a:cs typeface="黑体" panose="02010600030101010101" pitchFamily="49" charset="-122"/>
              </a:rPr>
              <a:t>劳动教育内容中可以分为三种模式</a:t>
            </a:r>
            <a:r>
              <a:rPr lang="zh-CN" sz="2400">
                <a:latin typeface="黑体" panose="02010600030101010101" pitchFamily="49" charset="-122"/>
                <a:ea typeface="黑体" panose="02010600030101010101" pitchFamily="49" charset="-122"/>
                <a:cs typeface="黑体" panose="02010600030101010101" pitchFamily="49" charset="-122"/>
              </a:rPr>
              <a:t>：</a:t>
            </a:r>
            <a:r>
              <a:rPr sz="2400">
                <a:latin typeface="黑体" panose="02010600030101010101" pitchFamily="49" charset="-122"/>
                <a:ea typeface="黑体" panose="02010600030101010101" pitchFamily="49" charset="-122"/>
                <a:cs typeface="黑体" panose="02010600030101010101" pitchFamily="49" charset="-122"/>
              </a:rPr>
              <a:t>分别为日常生活劳动、生产劳动以及服务性劳动。其中日常生活劳动中包括个人卫生以及家庭生活整理；生产劳动中包括传统手工、工业劳动、农业生产以及职业体验等；服务性劳动中则主要包括学校、社区以及社会公益三个方面的劳动内容。</a:t>
            </a:r>
            <a:endParaRPr sz="2400">
              <a:latin typeface="黑体" panose="02010600030101010101" pitchFamily="49" charset="-122"/>
              <a:ea typeface="黑体" panose="02010600030101010101" pitchFamily="49" charset="-122"/>
              <a:cs typeface="黑体" panose="02010600030101010101" pitchFamily="49" charset="-122"/>
            </a:endParaRPr>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19187" y="753776"/>
            <a:ext cx="584200" cy="581660"/>
          </a:xfrm>
          <a:prstGeom prst="ellipse">
            <a:avLst/>
          </a:prstGeom>
          <a:solidFill>
            <a:srgbClr val="618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10600030101010101" charset="-122"/>
              <a:ea typeface="等线" panose="02010600030101010101" charset="-122"/>
            </a:endParaRPr>
          </a:p>
        </p:txBody>
      </p:sp>
      <p:sp>
        <p:nvSpPr>
          <p:cNvPr id="3" name="椭圆 2"/>
          <p:cNvSpPr/>
          <p:nvPr/>
        </p:nvSpPr>
        <p:spPr>
          <a:xfrm>
            <a:off x="1024952" y="690276"/>
            <a:ext cx="337185" cy="333375"/>
          </a:xfrm>
          <a:prstGeom prst="ellipse">
            <a:avLst/>
          </a:prstGeom>
          <a:solidFill>
            <a:srgbClr val="F6C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prstClr val="white"/>
              </a:solidFill>
              <a:latin typeface="等线" panose="02010600030101010101" charset="-122"/>
              <a:ea typeface="等线" panose="02010600030101010101" charset="-122"/>
            </a:endParaRPr>
          </a:p>
        </p:txBody>
      </p:sp>
      <p:sp>
        <p:nvSpPr>
          <p:cNvPr id="4" name="圆角矩形 28"/>
          <p:cNvSpPr/>
          <p:nvPr/>
        </p:nvSpPr>
        <p:spPr>
          <a:xfrm>
            <a:off x="1474532" y="690276"/>
            <a:ext cx="2677252" cy="546827"/>
          </a:xfrm>
          <a:prstGeom prst="roundRect">
            <a:avLst/>
          </a:prstGeom>
          <a:solidFill>
            <a:srgbClr val="EFA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PA_文本框 2"/>
          <p:cNvSpPr txBox="1"/>
          <p:nvPr>
            <p:custDataLst>
              <p:tags r:id="rId1"/>
            </p:custDataLst>
          </p:nvPr>
        </p:nvSpPr>
        <p:spPr>
          <a:xfrm>
            <a:off x="1279525" y="603885"/>
            <a:ext cx="7349490" cy="127254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pitchFamily="34" charset="-122"/>
              </a:defRPr>
            </a:lvl1pPr>
          </a:lstStyle>
          <a:p>
            <a:r>
              <a:rPr lang="zh-CN" altLang="en-US" sz="3200" b="1" dirty="0">
                <a:solidFill>
                  <a:schemeClr val="tx1">
                    <a:lumMod val="65000"/>
                    <a:lumOff val="35000"/>
                  </a:schemeClr>
                </a:solidFill>
              </a:rPr>
              <a:t>  三、</a:t>
            </a:r>
            <a:r>
              <a:rPr lang="zh-CN" altLang="en-US" sz="3200" b="1" dirty="0">
                <a:solidFill>
                  <a:schemeClr val="tx1"/>
                </a:solidFill>
              </a:rPr>
              <a:t>小学信息技术与劳动教育相融合的实践</a:t>
            </a:r>
            <a:endParaRPr lang="zh-CN" altLang="en-US" sz="3200" b="1" dirty="0">
              <a:solidFill>
                <a:schemeClr val="tx1"/>
              </a:solidFill>
            </a:endParaRPr>
          </a:p>
        </p:txBody>
      </p:sp>
      <p:sp>
        <p:nvSpPr>
          <p:cNvPr id="7" name="文本框 6"/>
          <p:cNvSpPr txBox="1"/>
          <p:nvPr/>
        </p:nvSpPr>
        <p:spPr>
          <a:xfrm>
            <a:off x="1024890" y="1998345"/>
            <a:ext cx="9177655" cy="2861310"/>
          </a:xfrm>
          <a:prstGeom prst="rect">
            <a:avLst/>
          </a:prstGeom>
          <a:noFill/>
        </p:spPr>
        <p:txBody>
          <a:bodyPr wrap="square" rtlCol="0">
            <a:spAutoFit/>
          </a:bodyPr>
          <a:p>
            <a:r>
              <a:rPr lang="en-US" sz="3600">
                <a:latin typeface="黑体" panose="02010600030101010101" pitchFamily="49" charset="-122"/>
                <a:ea typeface="黑体" panose="02010600030101010101" pitchFamily="49" charset="-122"/>
                <a:cs typeface="黑体" panose="02010600030101010101" pitchFamily="49" charset="-122"/>
              </a:rPr>
              <a:t>2.</a:t>
            </a:r>
            <a:r>
              <a:rPr sz="3600">
                <a:latin typeface="黑体" panose="02010600030101010101" pitchFamily="49" charset="-122"/>
                <a:ea typeface="黑体" panose="02010600030101010101" pitchFamily="49" charset="-122"/>
                <a:cs typeface="黑体" panose="02010600030101010101" pitchFamily="49" charset="-122"/>
              </a:rPr>
              <a:t>从渗透方式方面来看</a:t>
            </a:r>
            <a:r>
              <a:rPr lang="zh-CN" sz="3600">
                <a:latin typeface="黑体" panose="02010600030101010101" pitchFamily="49" charset="-122"/>
                <a:ea typeface="黑体" panose="02010600030101010101" pitchFamily="49" charset="-122"/>
                <a:cs typeface="黑体" panose="02010600030101010101" pitchFamily="49" charset="-122"/>
              </a:rPr>
              <a:t>：</a:t>
            </a:r>
            <a:r>
              <a:rPr sz="3600">
                <a:latin typeface="黑体" panose="02010600030101010101" pitchFamily="49" charset="-122"/>
                <a:ea typeface="黑体" panose="02010600030101010101" pitchFamily="49" charset="-122"/>
                <a:cs typeface="黑体" panose="02010600030101010101" pitchFamily="49" charset="-122"/>
              </a:rPr>
              <a:t>可以包括爱劳动思想观念渗透、多种劳动案例展示、劳动主题情景创设以及职业劳动体验等多元化劳动模式。在</a:t>
            </a:r>
            <a:r>
              <a:rPr lang="zh-CN" sz="3600">
                <a:latin typeface="黑体" panose="02010600030101010101" pitchFamily="49" charset="-122"/>
                <a:ea typeface="黑体" panose="02010600030101010101" pitchFamily="49" charset="-122"/>
                <a:cs typeface="黑体" panose="02010600030101010101" pitchFamily="49" charset="-122"/>
              </a:rPr>
              <a:t>信息</a:t>
            </a:r>
            <a:r>
              <a:rPr sz="3600">
                <a:latin typeface="黑体" panose="02010600030101010101" pitchFamily="49" charset="-122"/>
                <a:ea typeface="黑体" panose="02010600030101010101" pitchFamily="49" charset="-122"/>
                <a:cs typeface="黑体" panose="02010600030101010101" pitchFamily="49" charset="-122"/>
              </a:rPr>
              <a:t>技术教学中可以结合具体的教学模式选择合适的劳动内容。</a:t>
            </a:r>
            <a:endParaRPr sz="3600">
              <a:latin typeface="黑体" panose="02010600030101010101" pitchFamily="49" charset="-122"/>
              <a:ea typeface="黑体" panose="02010600030101010101" pitchFamily="49" charset="-122"/>
              <a:cs typeface="黑体" panose="02010600030101010101" pitchFamily="49" charset="-122"/>
            </a:endParaRPr>
          </a:p>
        </p:txBody>
      </p:sp>
    </p:spTree>
  </p:cSld>
  <p:clrMapOvr>
    <a:masterClrMapping/>
  </p:clrMapOvr>
  <p:transition spd="slow">
    <p:random/>
  </p:transition>
  <p:timing>
    <p:tnLst>
      <p:par>
        <p:cTn id="1" dur="indefinite" restart="never" nodeType="tmRoot"/>
      </p:par>
    </p:tnLst>
  </p:timing>
</p:sld>
</file>

<file path=ppt/tags/tag1.xml><?xml version="1.0" encoding="utf-8"?>
<p:tagLst xmlns:p="http://schemas.openxmlformats.org/presentationml/2006/main">
  <p:tag name="PA" val="v4.1.3"/>
</p:tagLst>
</file>

<file path=ppt/tags/tag10.xml><?xml version="1.0" encoding="utf-8"?>
<p:tagLst xmlns:p="http://schemas.openxmlformats.org/presentationml/2006/main">
  <p:tag name="PA" val="v4.1.3"/>
</p:tagLst>
</file>

<file path=ppt/tags/tag11.xml><?xml version="1.0" encoding="utf-8"?>
<p:tagLst xmlns:p="http://schemas.openxmlformats.org/presentationml/2006/main">
  <p:tag name="PA" val="v4.1.3"/>
</p:tagLst>
</file>

<file path=ppt/tags/tag12.xml><?xml version="1.0" encoding="utf-8"?>
<p:tagLst xmlns:p="http://schemas.openxmlformats.org/presentationml/2006/main">
  <p:tag name="PA" val="v4.1.3"/>
</p:tagLst>
</file>

<file path=ppt/tags/tag13.xml><?xml version="1.0" encoding="utf-8"?>
<p:tagLst xmlns:p="http://schemas.openxmlformats.org/presentationml/2006/main">
  <p:tag name="PA" val="v4.1.3"/>
</p:tagLst>
</file>

<file path=ppt/tags/tag14.xml><?xml version="1.0" encoding="utf-8"?>
<p:tagLst xmlns:p="http://schemas.openxmlformats.org/presentationml/2006/main">
  <p:tag name="PA" val="v4.1.3"/>
</p:tagLst>
</file>

<file path=ppt/tags/tag15.xml><?xml version="1.0" encoding="utf-8"?>
<p:tagLst xmlns:p="http://schemas.openxmlformats.org/presentationml/2006/main">
  <p:tag name="PA" val="v4.1.3"/>
</p:tagLst>
</file>

<file path=ppt/tags/tag16.xml><?xml version="1.0" encoding="utf-8"?>
<p:tagLst xmlns:p="http://schemas.openxmlformats.org/presentationml/2006/main">
  <p:tag name="PA" val="v4.1.3"/>
</p:tagLst>
</file>

<file path=ppt/tags/tag17.xml><?xml version="1.0" encoding="utf-8"?>
<p:tagLst xmlns:p="http://schemas.openxmlformats.org/presentationml/2006/main">
  <p:tag name="PA" val="v4.1.3"/>
</p:tagLst>
</file>

<file path=ppt/tags/tag18.xml><?xml version="1.0" encoding="utf-8"?>
<p:tagLst xmlns:p="http://schemas.openxmlformats.org/presentationml/2006/main">
  <p:tag name="PA" val="v4.1.3"/>
</p:tagLst>
</file>

<file path=ppt/tags/tag19.xml><?xml version="1.0" encoding="utf-8"?>
<p:tagLst xmlns:p="http://schemas.openxmlformats.org/presentationml/2006/main">
  <p:tag name="KSO_WM_UNIT_PLACING_PICTURE_USER_VIEWPORT" val="{&quot;height&quot;:7127,&quot;width&quot;:15839}"/>
</p:tagLst>
</file>

<file path=ppt/tags/tag2.xml><?xml version="1.0" encoding="utf-8"?>
<p:tagLst xmlns:p="http://schemas.openxmlformats.org/presentationml/2006/main">
  <p:tag name="PA" val="v4.1.3"/>
</p:tagLst>
</file>

<file path=ppt/tags/tag20.xml><?xml version="1.0" encoding="utf-8"?>
<p:tagLst xmlns:p="http://schemas.openxmlformats.org/presentationml/2006/main">
  <p:tag name="PA" val="v4.1.3"/>
</p:tagLst>
</file>

<file path=ppt/tags/tag21.xml><?xml version="1.0" encoding="utf-8"?>
<p:tagLst xmlns:p="http://schemas.openxmlformats.org/presentationml/2006/main">
  <p:tag name="PA" val="v4.1.3"/>
</p:tagLst>
</file>

<file path=ppt/tags/tag22.xml><?xml version="1.0" encoding="utf-8"?>
<p:tagLst xmlns:p="http://schemas.openxmlformats.org/presentationml/2006/main">
  <p:tag name="PA" val="v4.1.3"/>
</p:tagLst>
</file>

<file path=ppt/tags/tag23.xml><?xml version="1.0" encoding="utf-8"?>
<p:tagLst xmlns:p="http://schemas.openxmlformats.org/presentationml/2006/main">
  <p:tag name="PA" val="v4.1.3"/>
</p:tagLst>
</file>

<file path=ppt/tags/tag24.xml><?xml version="1.0" encoding="utf-8"?>
<p:tagLst xmlns:p="http://schemas.openxmlformats.org/presentationml/2006/main">
  <p:tag name="PA" val="v4.1.3"/>
</p:tagLst>
</file>

<file path=ppt/tags/tag25.xml><?xml version="1.0" encoding="utf-8"?>
<p:tagLst xmlns:p="http://schemas.openxmlformats.org/presentationml/2006/main">
  <p:tag name="PA" val="v4.1.3"/>
</p:tagLst>
</file>

<file path=ppt/tags/tag26.xml><?xml version="1.0" encoding="utf-8"?>
<p:tagLst xmlns:p="http://schemas.openxmlformats.org/presentationml/2006/main">
  <p:tag name="PA" val="v4.1.3"/>
</p:tagLst>
</file>

<file path=ppt/tags/tag27.xml><?xml version="1.0" encoding="utf-8"?>
<p:tagLst xmlns:p="http://schemas.openxmlformats.org/presentationml/2006/main">
  <p:tag name="PA" val="v4.1.3"/>
</p:tagLst>
</file>

<file path=ppt/tags/tag28.xml><?xml version="1.0" encoding="utf-8"?>
<p:tagLst xmlns:p="http://schemas.openxmlformats.org/presentationml/2006/main">
  <p:tag name="PA" val="v4.1.3"/>
</p:tagLst>
</file>

<file path=ppt/tags/tag29.xml><?xml version="1.0" encoding="utf-8"?>
<p:tagLst xmlns:p="http://schemas.openxmlformats.org/presentationml/2006/main">
  <p:tag name="ISPRING_RESOURCE_PATHS_HASH_PRESENTER" val="ad8abbc05d4ce1a7282476e65aefab85d74514c"/>
  <p:tag name="ISPRING_PRESENTATION_TITLE" val="7063.pptx"/>
</p:tagLst>
</file>

<file path=ppt/tags/tag3.xml><?xml version="1.0" encoding="utf-8"?>
<p:tagLst xmlns:p="http://schemas.openxmlformats.org/presentationml/2006/main">
  <p:tag name="PA" val="v4.1.3"/>
</p:tagLst>
</file>

<file path=ppt/tags/tag4.xml><?xml version="1.0" encoding="utf-8"?>
<p:tagLst xmlns:p="http://schemas.openxmlformats.org/presentationml/2006/main">
  <p:tag name="KSO_WM_UNIT_PLACING_PICTURE_USER_VIEWPORT" val="{&quot;height&quot;:8003,&quot;width&quot;:8347}"/>
</p:tagLst>
</file>

<file path=ppt/tags/tag5.xml><?xml version="1.0" encoding="utf-8"?>
<p:tagLst xmlns:p="http://schemas.openxmlformats.org/presentationml/2006/main">
  <p:tag name="KSO_WM_UNIT_PLACING_PICTURE_USER_VIEWPORT" val="{&quot;height&quot;:5854,&quot;width&quot;:8317}"/>
</p:tagLst>
</file>

<file path=ppt/tags/tag6.xml><?xml version="1.0" encoding="utf-8"?>
<p:tagLst xmlns:p="http://schemas.openxmlformats.org/presentationml/2006/main">
  <p:tag name="KSO_WM_UNIT_PLACING_PICTURE_USER_VIEWPORT" val="{&quot;height&quot;:10000,&quot;width&quot;:10000}"/>
</p:tagLst>
</file>

<file path=ppt/tags/tag7.xml><?xml version="1.0" encoding="utf-8"?>
<p:tagLst xmlns:p="http://schemas.openxmlformats.org/presentationml/2006/main">
  <p:tag name="PA" val="v4.1.3"/>
</p:tagLst>
</file>

<file path=ppt/tags/tag8.xml><?xml version="1.0" encoding="utf-8"?>
<p:tagLst xmlns:p="http://schemas.openxmlformats.org/presentationml/2006/main">
  <p:tag name="PA" val="v4.1.3"/>
</p:tagLst>
</file>

<file path=ppt/tags/tag9.xml><?xml version="1.0" encoding="utf-8"?>
<p:tagLst xmlns:p="http://schemas.openxmlformats.org/presentationml/2006/main">
  <p:tag name="PA" val="v4.1.3"/>
</p:tagLst>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1F497D"/>
      </a:dk2>
      <a:lt2>
        <a:srgbClr val="EEECE1"/>
      </a:lt2>
      <a:accent1>
        <a:srgbClr val="2B6F7D"/>
      </a:accent1>
      <a:accent2>
        <a:srgbClr val="1C9494"/>
      </a:accent2>
      <a:accent3>
        <a:srgbClr val="7CB554"/>
      </a:accent3>
      <a:accent4>
        <a:srgbClr val="FAC14D"/>
      </a:accent4>
      <a:accent5>
        <a:srgbClr val="F95647"/>
      </a:accent5>
      <a:accent6>
        <a:srgbClr val="F5841C"/>
      </a:accent6>
      <a:hlink>
        <a:srgbClr val="0000FF"/>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2361</Words>
  <Application>WPS 演示</Application>
  <PresentationFormat>自定义</PresentationFormat>
  <Paragraphs>152</Paragraphs>
  <Slides>25</Slides>
  <Notes>20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vt:lpstr>
      <vt:lpstr>宋体</vt:lpstr>
      <vt:lpstr>Wingdings</vt:lpstr>
      <vt:lpstr>微软雅黑</vt:lpstr>
      <vt:lpstr>Calibri</vt:lpstr>
      <vt:lpstr>华康雅宋体W9(P)</vt:lpstr>
      <vt:lpstr>Arial</vt:lpstr>
      <vt:lpstr>Gulim</vt:lpstr>
      <vt:lpstr>等线</vt:lpstr>
      <vt:lpstr>黑体</vt:lpstr>
      <vt:lpstr>Times New Roman</vt:lpstr>
      <vt:lpstr>Arial Unicode MS</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7063.pptx</dc:title>
  <dc:creator/>
  <cp:lastModifiedBy>Administrator</cp:lastModifiedBy>
  <cp:revision>71</cp:revision>
  <dcterms:created xsi:type="dcterms:W3CDTF">2017-06-11T01:16:00Z</dcterms:created>
  <dcterms:modified xsi:type="dcterms:W3CDTF">2022-04-02T03:23:59Z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C23D0D459E5446648313FA17B30518F7</vt:lpwstr>
  </property>
</Properties>
</file>