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88" r:id="rId3"/>
    <p:sldId id="7720" r:id="rId5"/>
    <p:sldId id="7721" r:id="rId6"/>
    <p:sldId id="7722" r:id="rId7"/>
    <p:sldId id="7776" r:id="rId8"/>
    <p:sldId id="7724" r:id="rId9"/>
    <p:sldId id="7725" r:id="rId10"/>
    <p:sldId id="7726" r:id="rId11"/>
    <p:sldId id="7745" r:id="rId12"/>
    <p:sldId id="7728" r:id="rId13"/>
    <p:sldId id="7777" r:id="rId14"/>
    <p:sldId id="7730" r:id="rId15"/>
    <p:sldId id="7729" r:id="rId16"/>
    <p:sldId id="7731" r:id="rId17"/>
    <p:sldId id="7732" r:id="rId18"/>
    <p:sldId id="7778" r:id="rId19"/>
    <p:sldId id="7783" r:id="rId20"/>
    <p:sldId id="7734" r:id="rId21"/>
    <p:sldId id="7737" r:id="rId22"/>
    <p:sldId id="7755" r:id="rId23"/>
    <p:sldId id="7769" r:id="rId24"/>
    <p:sldId id="7754" r:id="rId25"/>
    <p:sldId id="7758" r:id="rId26"/>
    <p:sldId id="7762" r:id="rId27"/>
    <p:sldId id="7760" r:id="rId28"/>
    <p:sldId id="7761" r:id="rId29"/>
    <p:sldId id="7765" r:id="rId30"/>
    <p:sldId id="7766" r:id="rId31"/>
    <p:sldId id="7767" r:id="rId32"/>
    <p:sldId id="7763" r:id="rId33"/>
    <p:sldId id="7764" r:id="rId34"/>
    <p:sldId id="7759" r:id="rId35"/>
    <p:sldId id="7768" r:id="rId36"/>
    <p:sldId id="7770" r:id="rId37"/>
    <p:sldId id="7779" r:id="rId38"/>
    <p:sldId id="7748" r:id="rId39"/>
    <p:sldId id="7780" r:id="rId40"/>
    <p:sldId id="7781" r:id="rId41"/>
    <p:sldId id="7782" r:id="rId42"/>
    <p:sldId id="7774" r:id="rId43"/>
    <p:sldId id="7775" r:id="rId44"/>
    <p:sldId id="7743" r:id="rId45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2388"/>
    <a:srgbClr val="C41D22"/>
    <a:srgbClr val="101B43"/>
    <a:srgbClr val="AB007C"/>
    <a:srgbClr val="5462A0"/>
    <a:srgbClr val="031026"/>
    <a:srgbClr val="002E36"/>
    <a:srgbClr val="0A6F7B"/>
    <a:srgbClr val="E0D962"/>
    <a:srgbClr val="2E3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792" y="-84"/>
      </p:cViewPr>
      <p:guideLst>
        <p:guide orient="horz" pos="2147"/>
        <p:guide orient="horz" pos="437"/>
        <p:guide orient="horz" pos="3861"/>
        <p:guide orient="horz" pos="1111"/>
        <p:guide orient="horz" pos="1321"/>
        <p:guide orient="horz" pos="2452"/>
        <p:guide orient="horz" pos="3702"/>
        <p:guide pos="3839"/>
        <p:guide pos="325"/>
        <p:guide pos="7355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3312" y="-120"/>
      </p:cViewPr>
      <p:guideLst>
        <p:guide orient="horz" pos="286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5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12964-3664-4153-9B66-C635A46FB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3835-E7B5-4F27-8867-0C024147C4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868D0-7DFA-48AD-8CF7-53E23D0DA8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762000"/>
            <a:ext cx="74295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D05E4B49-C16F-44B8-8C71-1A8FBC3FAF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05A4C976-55F9-4687-A160-BE648D4A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0743D662-8BEC-417A-AE93-D30EA877B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76312008-A488-4FB7-B3D8-E45833317C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jpeg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.xml"/><Relationship Id="rId7" Type="http://schemas.openxmlformats.org/officeDocument/2006/relationships/image" Target="../media/image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7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8" Type="http://schemas.openxmlformats.org/officeDocument/2006/relationships/notesSlide" Target="../notesSlides/notesSlide34.xml"/><Relationship Id="rId17" Type="http://schemas.openxmlformats.org/officeDocument/2006/relationships/slideLayout" Target="../slideLayouts/slideLayout12.xml"/><Relationship Id="rId16" Type="http://schemas.openxmlformats.org/officeDocument/2006/relationships/hyperlink" Target="https://wenku.baidu.com/view/416276d2ce84b9d528ea81c758f5f61fb6362845.html" TargetMode="External"/><Relationship Id="rId15" Type="http://schemas.openxmlformats.org/officeDocument/2006/relationships/hyperlink" Target="https://wenku.baidu.com/view/3d05fbaa82c4bb4cf7ec4afe04a1b0717ed5b314.html" TargetMode="External"/><Relationship Id="rId14" Type="http://schemas.openxmlformats.org/officeDocument/2006/relationships/hyperlink" Target="http://www.xuexila.com/jierizhishi/duanwujie/c8557.html" TargetMode="External"/><Relationship Id="rId13" Type="http://schemas.openxmlformats.org/officeDocument/2006/relationships/hyperlink" Target="https://zhidao.baidu.com/question/1499076280994149939.html" TargetMode="External"/><Relationship Id="rId12" Type="http://schemas.openxmlformats.org/officeDocument/2006/relationships/hyperlink" Target="https://wenku.baidu.com/view/64afd171710abb68a98271fe910ef12d2bf9a96a.html" TargetMode="Externa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hyperlink" Target="https://www.meipian.cn/2m4fsz7q?share_from=self&amp;user_id=54129160&amp;uuid=0fa37d93580dc28478ec5bd112e5c774&amp;share_depth=1&amp;first_share_uid=54129160&amp;utm_medium=meipian_android&amp;share_user_mpuuid=184ee8db027e3d79c86161dd65e8a3cbhttps://www.meipian.cn/2m4fsz7q?share" TargetMode="External"/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47.png"/><Relationship Id="rId2" Type="http://schemas.openxmlformats.org/officeDocument/2006/relationships/tags" Target="../tags/tag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66731"/>
            <a:ext cx="12192000" cy="2805239"/>
          </a:xfrm>
          <a:prstGeom prst="rect">
            <a:avLst/>
          </a:prstGeom>
        </p:spPr>
      </p:pic>
      <p:sp>
        <p:nvSpPr>
          <p:cNvPr id="53" name="1"/>
          <p:cNvSpPr txBox="1"/>
          <p:nvPr>
            <p:custDataLst>
              <p:tags r:id="rId2"/>
            </p:custDataLst>
          </p:nvPr>
        </p:nvSpPr>
        <p:spPr>
          <a:xfrm>
            <a:off x="1732966" y="1602052"/>
            <a:ext cx="9161482" cy="230832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7200" b="1" spc="-225" dirty="0" smtClean="0">
                <a:solidFill>
                  <a:srgbClr val="FF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  <a:cs typeface="+mn-ea"/>
                <a:sym typeface="+mn-lt"/>
              </a:rPr>
              <a:t>中华传统</a:t>
            </a:r>
            <a:r>
              <a:rPr lang="zh-CN" altLang="en-US" sz="7200" b="1" spc="-225" dirty="0">
                <a:solidFill>
                  <a:srgbClr val="FF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  <a:cs typeface="+mn-ea"/>
                <a:sym typeface="+mn-lt"/>
              </a:rPr>
              <a:t>节日</a:t>
            </a:r>
            <a:r>
              <a:rPr lang="zh-CN" altLang="en-US" sz="7200" b="1" spc="-225" dirty="0" smtClean="0">
                <a:solidFill>
                  <a:srgbClr val="FF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  <a:cs typeface="+mn-ea"/>
                <a:sym typeface="+mn-lt"/>
              </a:rPr>
              <a:t>文化在</a:t>
            </a:r>
            <a:endParaRPr lang="en-US" altLang="zh-CN" sz="7200" b="1" spc="-225" dirty="0" smtClean="0">
              <a:solidFill>
                <a:srgbClr val="FF0000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  <a:cs typeface="+mn-ea"/>
              <a:sym typeface="+mn-lt"/>
            </a:endParaRPr>
          </a:p>
          <a:p>
            <a:pPr algn="ctr"/>
            <a:r>
              <a:rPr lang="zh-CN" altLang="en-US" sz="7200" b="1" spc="-225" dirty="0" smtClean="0">
                <a:solidFill>
                  <a:srgbClr val="FF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  <a:cs typeface="+mn-ea"/>
                <a:sym typeface="+mn-lt"/>
              </a:rPr>
              <a:t>小学语文教学中的渗透</a:t>
            </a:r>
            <a:endParaRPr lang="zh-CN" altLang="en-US" sz="7200" b="1" spc="-225" dirty="0" smtClean="0">
              <a:solidFill>
                <a:srgbClr val="FF0000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56" name="副标题 2"/>
          <p:cNvSpPr txBox="1"/>
          <p:nvPr/>
        </p:nvSpPr>
        <p:spPr>
          <a:xfrm>
            <a:off x="3810000" y="4585970"/>
            <a:ext cx="3867785" cy="70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238682"/>
                </a:solidFill>
                <a:cs typeface="+mn-ea"/>
                <a:sym typeface="+mn-lt"/>
              </a:rPr>
              <a:t>泸县教师进修校    张亚</a:t>
            </a:r>
            <a:endParaRPr lang="en-US" altLang="zh-CN" sz="2000" dirty="0">
              <a:solidFill>
                <a:srgbClr val="238682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9600" y="-175383"/>
            <a:ext cx="4451118" cy="35548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  <p:pic>
        <p:nvPicPr>
          <p:cNvPr id="2" name="春节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04800" y="6028267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667000" y="1463738"/>
            <a:ext cx="6858000" cy="1948419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5" name="文本框 174"/>
          <p:cNvSpPr txBox="1"/>
          <p:nvPr/>
        </p:nvSpPr>
        <p:spPr>
          <a:xfrm>
            <a:off x="3790294" y="3554869"/>
            <a:ext cx="5032707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6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当 前 形 势</a:t>
            </a:r>
            <a:endParaRPr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647250" y="1777434"/>
            <a:ext cx="331879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72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第二章</a:t>
            </a:r>
            <a:endParaRPr lang="zh-CN" altLang="en-US" sz="72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818055" y="-281354"/>
            <a:ext cx="1373945" cy="266129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643532" y="182880"/>
            <a:ext cx="3826413" cy="1181686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6" name="文本框 175"/>
          <p:cNvSpPr txBox="1"/>
          <p:nvPr/>
        </p:nvSpPr>
        <p:spPr>
          <a:xfrm>
            <a:off x="4436234" y="342530"/>
            <a:ext cx="233032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当前形势</a:t>
            </a:r>
            <a:endParaRPr lang="zh-CN" altLang="en-US" sz="3600" b="1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55962" y="1538963"/>
            <a:ext cx="58912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（一）传统节日文化的特点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（二</a:t>
            </a:r>
            <a:r>
              <a:rPr lang="zh-CN" altLang="en-US" sz="3200" dirty="0"/>
              <a:t>）传统</a:t>
            </a:r>
            <a:r>
              <a:rPr lang="zh-CN" altLang="en-US" sz="3200" dirty="0" smtClean="0"/>
              <a:t>节日</a:t>
            </a:r>
            <a:r>
              <a:rPr lang="zh-CN" altLang="en-US" sz="3200" dirty="0"/>
              <a:t>文化</a:t>
            </a:r>
            <a:r>
              <a:rPr lang="zh-CN" altLang="en-US" sz="3200" dirty="0" smtClean="0"/>
              <a:t>的</a:t>
            </a:r>
            <a:r>
              <a:rPr lang="zh-CN" altLang="en-US" sz="3200" dirty="0"/>
              <a:t>现状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（三</a:t>
            </a:r>
            <a:r>
              <a:rPr lang="zh-CN" altLang="en-US" sz="3200" dirty="0"/>
              <a:t>）传统</a:t>
            </a:r>
            <a:r>
              <a:rPr lang="zh-CN" altLang="en-US" sz="3200" dirty="0" smtClean="0"/>
              <a:t>节日</a:t>
            </a:r>
            <a:r>
              <a:rPr lang="zh-CN" altLang="en-US" sz="3200" dirty="0"/>
              <a:t>文化</a:t>
            </a:r>
            <a:r>
              <a:rPr lang="zh-CN" altLang="en-US" sz="3200" dirty="0" smtClean="0"/>
              <a:t>的</a:t>
            </a:r>
            <a:r>
              <a:rPr lang="zh-CN" altLang="en-US" sz="3200" dirty="0"/>
              <a:t>趋势 </a:t>
            </a:r>
            <a:endParaRPr lang="zh-CN" altLang="en-US" sz="32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63140" y="193904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6251" y="2276569"/>
            <a:ext cx="6418141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9505" y="36877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当前形势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40624" y="1203085"/>
            <a:ext cx="1135621" cy="510778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特  点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83637" y="1696887"/>
            <a:ext cx="7007046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/>
              <a:t>（一）中华传统节日文化历史悠久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（二）中华传统节日文化形式多样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（三）中华传统节日文化具有传承性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（四）中华传统节日文化渗透传统美德教育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63140" y="193904"/>
            <a:ext cx="3760023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445391" y="2269357"/>
            <a:ext cx="74699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dirty="0" smtClean="0"/>
              <a:t>（一）传统节日文化的淡化</a:t>
            </a:r>
            <a:endParaRPr lang="en-US" altLang="zh-CN" sz="2800" dirty="0" smtClean="0"/>
          </a:p>
          <a:p>
            <a:pPr indent="457200">
              <a:lnSpc>
                <a:spcPct val="150000"/>
              </a:lnSpc>
            </a:pPr>
            <a:r>
              <a:rPr lang="zh-CN" altLang="en-US" sz="2800" dirty="0" smtClean="0"/>
              <a:t>（二）商业经济对传统文化的冲击</a:t>
            </a:r>
            <a:endParaRPr lang="en-US" altLang="zh-CN" sz="2800" dirty="0" smtClean="0"/>
          </a:p>
          <a:p>
            <a:pPr indent="457200">
              <a:lnSpc>
                <a:spcPct val="150000"/>
              </a:lnSpc>
            </a:pPr>
            <a:r>
              <a:rPr lang="zh-CN" altLang="en-US" sz="2800" dirty="0" smtClean="0"/>
              <a:t>（三）“洋节”对中华传统节日文化的冲击</a:t>
            </a:r>
            <a:endParaRPr lang="en-US" altLang="zh-CN" sz="28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4849505" y="36877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当前形势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01353" y="1340378"/>
            <a:ext cx="1117563" cy="510778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现  状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314056" y="1781100"/>
            <a:ext cx="5072616" cy="33817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63140" y="193904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7801" y="2061645"/>
            <a:ext cx="11160126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dirty="0" smtClean="0"/>
              <a:t>（一）国家对中华传统节日文化的重视</a:t>
            </a:r>
            <a:endParaRPr lang="en-US" altLang="zh-CN" sz="2800" dirty="0" smtClean="0"/>
          </a:p>
          <a:p>
            <a:pPr indent="457200">
              <a:lnSpc>
                <a:spcPct val="150000"/>
              </a:lnSpc>
            </a:pPr>
            <a:r>
              <a:rPr lang="zh-CN" altLang="en-US" sz="2800" dirty="0" smtClean="0"/>
              <a:t>（二）中华传统节日文化被更多的编入部编教材</a:t>
            </a:r>
            <a:endParaRPr lang="en-US" altLang="zh-CN" sz="2800" dirty="0" smtClean="0"/>
          </a:p>
          <a:p>
            <a:pPr indent="457200">
              <a:lnSpc>
                <a:spcPct val="150000"/>
              </a:lnSpc>
            </a:pPr>
            <a:r>
              <a:rPr lang="zh-CN" altLang="en-US" sz="2800" dirty="0" smtClean="0"/>
              <a:t>（三）政府对中华传统节日文化的支持和引导</a:t>
            </a:r>
            <a:endParaRPr lang="en-US" altLang="zh-CN" sz="2800" dirty="0" smtClean="0"/>
          </a:p>
          <a:p>
            <a:pPr indent="457200">
              <a:lnSpc>
                <a:spcPct val="150000"/>
              </a:lnSpc>
            </a:pPr>
            <a:endParaRPr lang="en-US" altLang="zh-CN" dirty="0" smtClean="0"/>
          </a:p>
          <a:p>
            <a:pPr indent="457200">
              <a:lnSpc>
                <a:spcPct val="150000"/>
              </a:lnSpc>
            </a:pPr>
            <a:endParaRPr lang="en-US" altLang="zh-CN" dirty="0" smtClean="0"/>
          </a:p>
          <a:p>
            <a:pPr indent="457200">
              <a:lnSpc>
                <a:spcPct val="150000"/>
              </a:lnSpc>
            </a:pPr>
            <a:endParaRPr lang="en-US" altLang="zh-CN" dirty="0" smtClean="0"/>
          </a:p>
          <a:p>
            <a:pPr indent="457200">
              <a:lnSpc>
                <a:spcPct val="150000"/>
              </a:lnSpc>
            </a:pPr>
            <a:endParaRPr lang="en-US" altLang="zh-CN" dirty="0" smtClean="0">
              <a:cs typeface="+mn-ea"/>
              <a:sym typeface="+mn-lt"/>
            </a:endParaRPr>
          </a:p>
          <a:p>
            <a:pPr indent="457200">
              <a:lnSpc>
                <a:spcPct val="15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9505" y="36877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当前形势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4551" y="1494596"/>
            <a:ext cx="1132889" cy="510778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趋  势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667000" y="1463738"/>
            <a:ext cx="6858000" cy="1948419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5" name="文本框 174"/>
          <p:cNvSpPr txBox="1"/>
          <p:nvPr/>
        </p:nvSpPr>
        <p:spPr>
          <a:xfrm>
            <a:off x="3790294" y="3554869"/>
            <a:ext cx="5032707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6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意 义 目 的</a:t>
            </a:r>
            <a:endParaRPr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647250" y="1777434"/>
            <a:ext cx="331879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72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第三章</a:t>
            </a:r>
            <a:endParaRPr lang="zh-CN" altLang="en-US" sz="72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643532" y="182880"/>
            <a:ext cx="3826413" cy="1181686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6" name="文本框 175"/>
          <p:cNvSpPr txBox="1"/>
          <p:nvPr/>
        </p:nvSpPr>
        <p:spPr>
          <a:xfrm>
            <a:off x="4436234" y="342530"/>
            <a:ext cx="233032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意义目的</a:t>
            </a:r>
            <a:endParaRPr lang="zh-CN" altLang="en-US" sz="3600" b="1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04496" y="1979133"/>
            <a:ext cx="7358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zh-CN" altLang="en-US" sz="2400" dirty="0" smtClean="0"/>
              <a:t>（一）传统节日文化渗透到小学语文教学中的意义</a:t>
            </a:r>
            <a:endParaRPr lang="en-US" altLang="zh-CN" sz="24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2400" dirty="0" smtClean="0"/>
              <a:t>（二</a:t>
            </a:r>
            <a:r>
              <a:rPr lang="zh-CN" altLang="en-US" sz="2400" dirty="0"/>
              <a:t>）传统节日文化渗透到小学语文教学</a:t>
            </a:r>
            <a:r>
              <a:rPr lang="zh-CN" altLang="en-US" sz="2400" dirty="0" smtClean="0"/>
              <a:t>中的目的</a:t>
            </a:r>
            <a:endParaRPr lang="en-US" altLang="zh-CN" sz="2400" dirty="0" smtClean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63141" y="193904"/>
            <a:ext cx="3281722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49505" y="368773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意    义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56604" y="2320315"/>
            <a:ext cx="4192172" cy="2485787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/>
              <a:t>在语文教学中渗透中华传统节日文化，传承节日风俗</a:t>
            </a:r>
            <a:r>
              <a:rPr lang="zh-CN" altLang="en-US" sz="2800" dirty="0" smtClean="0"/>
              <a:t>，可以培养</a:t>
            </a:r>
            <a:r>
              <a:rPr lang="zh-CN" altLang="en-US" sz="2800" dirty="0"/>
              <a:t>爱国主义情感，树立正确的文化</a:t>
            </a:r>
            <a:r>
              <a:rPr lang="zh-CN" altLang="en-US" sz="2800" dirty="0" smtClean="0"/>
              <a:t>价值观。</a:t>
            </a:r>
            <a:endParaRPr lang="en-US" altLang="zh-CN" sz="2800" dirty="0"/>
          </a:p>
        </p:txBody>
      </p:sp>
      <p:sp>
        <p:nvSpPr>
          <p:cNvPr id="11" name="矩形: 圆角 10"/>
          <p:cNvSpPr/>
          <p:nvPr/>
        </p:nvSpPr>
        <p:spPr>
          <a:xfrm>
            <a:off x="6326819" y="2249976"/>
            <a:ext cx="4434966" cy="2962513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/>
              <a:t>培育和谐观</a:t>
            </a:r>
            <a:r>
              <a:rPr lang="zh-CN" altLang="en-US" sz="2800" dirty="0" smtClean="0"/>
              <a:t>，以此</a:t>
            </a:r>
            <a:r>
              <a:rPr lang="zh-CN" altLang="en-US" sz="2800" dirty="0"/>
              <a:t>解决中国孩子受到洋节冲击的问题</a:t>
            </a:r>
            <a:r>
              <a:rPr lang="zh-CN" altLang="en-US" sz="2800" dirty="0" smtClean="0"/>
              <a:t>，从而顺应</a:t>
            </a:r>
            <a:r>
              <a:rPr lang="zh-CN" altLang="en-US" sz="2800" dirty="0"/>
              <a:t>国家对传统节日文化的重视</a:t>
            </a:r>
            <a:r>
              <a:rPr lang="zh-CN" altLang="en-US" sz="2800" dirty="0" smtClean="0"/>
              <a:t>，让</a:t>
            </a:r>
            <a:r>
              <a:rPr lang="zh-CN" altLang="en-US" sz="2800" dirty="0"/>
              <a:t>中华传统节日</a:t>
            </a:r>
            <a:r>
              <a:rPr lang="zh-CN" altLang="en-US" sz="2800" dirty="0" smtClean="0"/>
              <a:t>文化在</a:t>
            </a:r>
            <a:r>
              <a:rPr lang="zh-CN" altLang="en-US" sz="2800" dirty="0"/>
              <a:t>小学语文教学中更好应用。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855757" y="1626657"/>
            <a:ext cx="2523396" cy="510778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一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35504" y="1598520"/>
            <a:ext cx="2523396" cy="510778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二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63141" y="193904"/>
            <a:ext cx="3281722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49505" y="36877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目   的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56604" y="2320315"/>
            <a:ext cx="4192172" cy="2009061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通过在小学语文教学中的渗透传统节日文化，培养儿童对传统文化的学习</a:t>
            </a:r>
            <a:r>
              <a:rPr lang="zh-CN" altLang="en-US" sz="2800" dirty="0" smtClean="0"/>
              <a:t>兴趣和热爱</a:t>
            </a:r>
            <a:r>
              <a:rPr lang="zh-CN" altLang="en-US" sz="2800" dirty="0" smtClean="0"/>
              <a:t>。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326819" y="2249976"/>
            <a:ext cx="4434966" cy="2009061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引导儿童打下学习传统文学的良好根基</a:t>
            </a:r>
            <a:r>
              <a:rPr lang="zh-CN" altLang="en-US" sz="2800" dirty="0" smtClean="0"/>
              <a:t>，并</a:t>
            </a:r>
            <a:r>
              <a:rPr lang="zh-CN" altLang="en-US" sz="2800" dirty="0" smtClean="0"/>
              <a:t>积极地影响学生后续阶段的传统文化学习。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55757" y="1626657"/>
            <a:ext cx="2523396" cy="510778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一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35504" y="1598520"/>
            <a:ext cx="2523396" cy="510778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二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667000" y="1463738"/>
            <a:ext cx="6858000" cy="1948419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5" name="文本框 174"/>
          <p:cNvSpPr txBox="1"/>
          <p:nvPr/>
        </p:nvSpPr>
        <p:spPr>
          <a:xfrm>
            <a:off x="3790294" y="3554869"/>
            <a:ext cx="5032707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6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活 动 种 类</a:t>
            </a:r>
            <a:endParaRPr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647250" y="1777434"/>
            <a:ext cx="331879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72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第四章</a:t>
            </a:r>
            <a:endParaRPr lang="zh-CN" altLang="en-US" sz="72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262597" y="-998807"/>
            <a:ext cx="12717194" cy="967410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62708" y="1066434"/>
            <a:ext cx="10691447" cy="462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dirty="0" smtClean="0"/>
              <a:t>     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语文课程标准</a:t>
            </a:r>
            <a:r>
              <a:rPr lang="en-US" altLang="zh-CN" sz="2800" dirty="0" smtClean="0"/>
              <a:t>》</a:t>
            </a:r>
            <a:r>
              <a:rPr lang="zh-CN" altLang="en-US" sz="2800" dirty="0" smtClean="0"/>
              <a:t>明确指出</a:t>
            </a:r>
            <a:r>
              <a:rPr lang="en-US" sz="2800" dirty="0" smtClean="0"/>
              <a:t>:</a:t>
            </a:r>
            <a:endParaRPr lang="en-US" sz="2800" dirty="0" smtClean="0"/>
          </a:p>
          <a:p>
            <a:pPr>
              <a:lnSpc>
                <a:spcPts val="4500"/>
              </a:lnSpc>
            </a:pPr>
            <a:r>
              <a:rPr lang="en-US" altLang="zh-CN" sz="2800" dirty="0" smtClean="0"/>
              <a:t>     </a:t>
            </a:r>
            <a:r>
              <a:rPr lang="en-US" altLang="zh-CN" sz="2800" dirty="0" smtClean="0"/>
              <a:t> ①</a:t>
            </a:r>
            <a:r>
              <a:rPr lang="zh-CN" altLang="en-US" sz="2800" dirty="0" smtClean="0"/>
              <a:t>“语文是最重要的交际工具，是人类文化的重要组成部分</a:t>
            </a:r>
            <a:r>
              <a:rPr lang="zh-CN" altLang="en-US" sz="2800" dirty="0" smtClean="0"/>
              <a:t>。”</a:t>
            </a:r>
            <a:endParaRPr lang="en-US" altLang="zh-CN" sz="2800" dirty="0" smtClean="0"/>
          </a:p>
          <a:p>
            <a:pPr>
              <a:lnSpc>
                <a:spcPts val="4500"/>
              </a:lnSpc>
            </a:pPr>
            <a:r>
              <a:rPr lang="en-US" altLang="zh-CN" sz="2800" dirty="0" smtClean="0"/>
              <a:t>      </a:t>
            </a:r>
            <a:r>
              <a:rPr lang="zh-CN" altLang="zh-CN" sz="2800" dirty="0" smtClean="0"/>
              <a:t>②</a:t>
            </a:r>
            <a:r>
              <a:rPr lang="zh-CN" altLang="en-US" sz="2800" dirty="0" smtClean="0"/>
              <a:t>语文是民族文化的载体，因此在语文教学中，不仅要注重知识的传授、运用和语感的</a:t>
            </a:r>
            <a:r>
              <a:rPr lang="zh-CN" altLang="en-US" sz="2800" dirty="0" smtClean="0"/>
              <a:t>培养，对于弘扬本国、本民族的优良传统是十分重要和必要的。</a:t>
            </a:r>
            <a:endParaRPr lang="en-US" altLang="zh-CN" sz="2800" dirty="0" smtClean="0"/>
          </a:p>
          <a:p>
            <a:pPr>
              <a:lnSpc>
                <a:spcPts val="4500"/>
              </a:lnSpc>
            </a:pPr>
            <a:r>
              <a:rPr lang="en-US" altLang="zh-CN" sz="2800" dirty="0" smtClean="0"/>
              <a:t>   </a:t>
            </a:r>
            <a:r>
              <a:rPr lang="en-US" altLang="zh-CN" sz="2800" dirty="0" smtClean="0"/>
              <a:t>   </a:t>
            </a:r>
            <a:r>
              <a:rPr lang="zh-CN" altLang="zh-CN" sz="2800" dirty="0" smtClean="0"/>
              <a:t>③</a:t>
            </a:r>
            <a:r>
              <a:rPr lang="zh-CN" altLang="en-US" sz="2800" dirty="0" smtClean="0"/>
              <a:t>就小学语文教学而言，传统文化在教学过程中的有机渗透，能提高小学生的语文水平和文化素养，做到传统性与时代性的统一。</a:t>
            </a:r>
            <a:endParaRPr lang="zh-CN" altLang="en-US" sz="2800" dirty="0" smtClean="0"/>
          </a:p>
          <a:p>
            <a:endParaRPr lang="zh-CN" altLang="en-US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643532" y="182880"/>
            <a:ext cx="3826413" cy="1181686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6" name="文本框 175"/>
          <p:cNvSpPr txBox="1"/>
          <p:nvPr/>
        </p:nvSpPr>
        <p:spPr>
          <a:xfrm>
            <a:off x="4436234" y="342530"/>
            <a:ext cx="233032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活动种类</a:t>
            </a:r>
            <a:endParaRPr lang="zh-CN" altLang="en-US" sz="3600" b="1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55963" y="1538963"/>
            <a:ext cx="4478215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（一）课内渗透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（二）课外阅读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（三）实践活动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（四）案例分享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 </a:t>
            </a:r>
            <a:endParaRPr lang="zh-CN" altLang="en-US" sz="32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643532" y="182880"/>
            <a:ext cx="3826413" cy="1181686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6" name="文本框 175"/>
          <p:cNvSpPr txBox="1"/>
          <p:nvPr/>
        </p:nvSpPr>
        <p:spPr>
          <a:xfrm>
            <a:off x="4436234" y="342530"/>
            <a:ext cx="233032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课内渗透</a:t>
            </a:r>
            <a:endParaRPr lang="zh-CN" altLang="en-US" sz="3600" b="1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63041" y="1164134"/>
            <a:ext cx="970670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/>
              <a:t>1.</a:t>
            </a:r>
            <a:r>
              <a:rPr lang="zh-CN" altLang="en-US" sz="2800" dirty="0" smtClean="0"/>
              <a:t>一上第八单元“和大人一起读”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春节童谣</a:t>
            </a:r>
            <a:r>
              <a:rPr lang="en-US" altLang="zh-CN" sz="2800" dirty="0" smtClean="0"/>
              <a:t>》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 smtClean="0"/>
              <a:t>2.</a:t>
            </a:r>
            <a:r>
              <a:rPr lang="zh-CN" altLang="en-US" sz="2800" dirty="0" smtClean="0"/>
              <a:t>一下第四单元第十课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端午粽</a:t>
            </a:r>
            <a:r>
              <a:rPr lang="en-US" altLang="zh-CN" sz="2800" dirty="0" smtClean="0"/>
              <a:t>》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 smtClean="0"/>
              <a:t>3.</a:t>
            </a:r>
            <a:r>
              <a:rPr lang="zh-CN" altLang="en-US" sz="2800" dirty="0" smtClean="0"/>
              <a:t>二下第三单元识字二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传统节日</a:t>
            </a:r>
            <a:r>
              <a:rPr lang="en-US" altLang="zh-CN" sz="2800" dirty="0" smtClean="0"/>
              <a:t>》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 smtClean="0"/>
              <a:t>4.</a:t>
            </a:r>
            <a:r>
              <a:rPr lang="zh-CN" altLang="en-US" sz="2800" dirty="0" smtClean="0"/>
              <a:t>三下第三单元第九课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古诗三首</a:t>
            </a:r>
            <a:r>
              <a:rPr lang="en-US" altLang="zh-CN" sz="2800" dirty="0" smtClean="0"/>
              <a:t>》</a:t>
            </a:r>
            <a:r>
              <a:rPr lang="zh-CN" altLang="en-US" sz="2800" dirty="0" smtClean="0"/>
              <a:t>之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元日</a:t>
            </a:r>
            <a:r>
              <a:rPr lang="en-US" altLang="zh-CN" sz="2800" dirty="0" smtClean="0"/>
              <a:t>》《</a:t>
            </a:r>
            <a:r>
              <a:rPr lang="zh-CN" altLang="en-US" sz="2800" dirty="0" smtClean="0"/>
              <a:t>清明</a:t>
            </a:r>
            <a:r>
              <a:rPr lang="en-US" altLang="zh-CN" sz="2800" dirty="0" smtClean="0"/>
              <a:t>》《</a:t>
            </a:r>
            <a:r>
              <a:rPr lang="zh-CN" altLang="en-US" sz="2800" dirty="0" smtClean="0"/>
              <a:t>九月九日忆山东兄弟</a:t>
            </a:r>
            <a:r>
              <a:rPr lang="en-US" altLang="zh-CN" sz="2800" dirty="0" smtClean="0"/>
              <a:t>》 “</a:t>
            </a:r>
            <a:r>
              <a:rPr lang="zh-CN" altLang="en-US" sz="2800" dirty="0" smtClean="0"/>
              <a:t>综合性学习”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中华传统节日</a:t>
            </a:r>
            <a:r>
              <a:rPr lang="en-US" altLang="zh-CN" sz="2800" dirty="0" smtClean="0"/>
              <a:t>》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 smtClean="0"/>
              <a:t>5.</a:t>
            </a:r>
            <a:r>
              <a:rPr lang="zh-CN" altLang="en-US" sz="2800" dirty="0" smtClean="0"/>
              <a:t>六下第一单元第一课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北京的春节</a:t>
            </a:r>
            <a:r>
              <a:rPr lang="en-US" altLang="zh-CN" sz="2800" dirty="0" smtClean="0"/>
              <a:t>》</a:t>
            </a:r>
            <a:r>
              <a:rPr lang="zh-CN" altLang="en-US" sz="2800" dirty="0" smtClean="0"/>
              <a:t>第二课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腊八粥</a:t>
            </a:r>
            <a:r>
              <a:rPr lang="en-US" altLang="zh-CN" sz="2800" dirty="0" smtClean="0"/>
              <a:t>》</a:t>
            </a:r>
            <a:br>
              <a:rPr lang="en-US" altLang="zh-CN" sz="2800" dirty="0" smtClean="0"/>
            </a:br>
            <a:r>
              <a:rPr lang="zh-CN" altLang="en-US" sz="2800" dirty="0" smtClean="0"/>
              <a:t>第三课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古诗三首</a:t>
            </a:r>
            <a:r>
              <a:rPr lang="en-US" altLang="zh-CN" sz="2800" dirty="0" smtClean="0"/>
              <a:t>》《</a:t>
            </a:r>
            <a:r>
              <a:rPr lang="zh-CN" altLang="en-US" sz="2800" dirty="0" smtClean="0"/>
              <a:t>寒食</a:t>
            </a:r>
            <a:r>
              <a:rPr lang="en-US" altLang="zh-CN" sz="2800" dirty="0" smtClean="0"/>
              <a:t>》《</a:t>
            </a:r>
            <a:r>
              <a:rPr lang="zh-CN" altLang="en-US" sz="2800" dirty="0" smtClean="0"/>
              <a:t>迢迢牵牛星</a:t>
            </a:r>
            <a:r>
              <a:rPr lang="en-US" altLang="zh-CN" sz="2800" dirty="0" smtClean="0"/>
              <a:t>》《</a:t>
            </a:r>
            <a:r>
              <a:rPr lang="zh-CN" altLang="en-US" sz="2800" dirty="0" smtClean="0"/>
              <a:t>十五夜望月</a:t>
            </a:r>
            <a:r>
              <a:rPr lang="en-US" altLang="zh-CN" sz="2800" dirty="0" smtClean="0"/>
              <a:t>》</a:t>
            </a:r>
            <a:endParaRPr lang="zh-CN" altLang="en-US" sz="28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pic>
        <p:nvPicPr>
          <p:cNvPr id="8" name="图片 7" descr="2c1d6175d63f4056bb62c04ddd04117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156" y="0"/>
            <a:ext cx="4849856" cy="6858000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1461863" y="1978347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91527" y="2456543"/>
            <a:ext cx="23391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一上第八单元</a:t>
            </a:r>
            <a:endParaRPr lang="zh-CN" altLang="en-US" sz="2800" dirty="0"/>
          </a:p>
        </p:txBody>
      </p:sp>
      <p:sp>
        <p:nvSpPr>
          <p:cNvPr id="17" name="椭圆形标注 16"/>
          <p:cNvSpPr/>
          <p:nvPr/>
        </p:nvSpPr>
        <p:spPr>
          <a:xfrm>
            <a:off x="8693834" y="0"/>
            <a:ext cx="1631852" cy="1266092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初识春节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448989" y="2344107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1027" y="1035706"/>
            <a:ext cx="7238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一下第三单元</a:t>
            </a:r>
            <a:endParaRPr lang="zh-CN" altLang="en-US" sz="2800" dirty="0"/>
          </a:p>
        </p:txBody>
      </p:sp>
      <p:pic>
        <p:nvPicPr>
          <p:cNvPr id="21" name="图片 20" descr="25e474d133604be9af1d87936658927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019" y="0"/>
            <a:ext cx="4810571" cy="6858000"/>
          </a:xfrm>
          <a:prstGeom prst="rect">
            <a:avLst/>
          </a:prstGeom>
        </p:spPr>
      </p:pic>
      <p:pic>
        <p:nvPicPr>
          <p:cNvPr id="22" name="图片 21" descr="144e282466cf41c7ba49c0364e88e656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591" y="0"/>
            <a:ext cx="5003409" cy="6858000"/>
          </a:xfrm>
          <a:prstGeom prst="rect">
            <a:avLst/>
          </a:prstGeom>
        </p:spPr>
      </p:pic>
      <p:sp>
        <p:nvSpPr>
          <p:cNvPr id="25" name="椭圆形标注 24"/>
          <p:cNvSpPr/>
          <p:nvPr/>
        </p:nvSpPr>
        <p:spPr>
          <a:xfrm>
            <a:off x="5430126" y="703386"/>
            <a:ext cx="1927275" cy="1350498"/>
          </a:xfrm>
          <a:prstGeom prst="wedgeEllipseCallout">
            <a:avLst>
              <a:gd name="adj1" fmla="val -60979"/>
              <a:gd name="adj2" fmla="val 541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认识</a:t>
            </a:r>
            <a:endParaRPr lang="en-US" altLang="zh-CN" sz="2800" dirty="0" smtClean="0">
              <a:solidFill>
                <a:srgbClr val="362388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端午节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  <p:sp>
        <p:nvSpPr>
          <p:cNvPr id="14" name="椭圆形标注 13"/>
          <p:cNvSpPr/>
          <p:nvPr/>
        </p:nvSpPr>
        <p:spPr>
          <a:xfrm>
            <a:off x="10264726" y="4445391"/>
            <a:ext cx="1927274" cy="675249"/>
          </a:xfrm>
          <a:prstGeom prst="wedgeEllipseCallout">
            <a:avLst>
              <a:gd name="adj1" fmla="val -28132"/>
              <a:gd name="adj2" fmla="val 912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讲故事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448989" y="2344107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1027" y="1035706"/>
            <a:ext cx="7238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二下第三单元</a:t>
            </a:r>
            <a:endParaRPr lang="zh-CN" altLang="en-US" sz="2800" dirty="0"/>
          </a:p>
        </p:txBody>
      </p:sp>
      <p:pic>
        <p:nvPicPr>
          <p:cNvPr id="14" name="图片 13" descr="f0c709a961d048e886829c852c76054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680" y="0"/>
            <a:ext cx="4772320" cy="6858000"/>
          </a:xfrm>
          <a:prstGeom prst="rect">
            <a:avLst/>
          </a:prstGeom>
        </p:spPr>
      </p:pic>
      <p:pic>
        <p:nvPicPr>
          <p:cNvPr id="15" name="图片 14" descr="8035874f3068400e94c1225a4cfc7b47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367" y="0"/>
            <a:ext cx="4769247" cy="6858000"/>
          </a:xfrm>
          <a:prstGeom prst="rect">
            <a:avLst/>
          </a:prstGeom>
        </p:spPr>
      </p:pic>
      <p:sp>
        <p:nvSpPr>
          <p:cNvPr id="16" name="椭圆形标注 15"/>
          <p:cNvSpPr/>
          <p:nvPr/>
        </p:nvSpPr>
        <p:spPr>
          <a:xfrm>
            <a:off x="6049107" y="267287"/>
            <a:ext cx="2349306" cy="1702190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罗列重要传统节日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  <p:sp>
        <p:nvSpPr>
          <p:cNvPr id="17" name="椭圆形标注 16"/>
          <p:cNvSpPr/>
          <p:nvPr/>
        </p:nvSpPr>
        <p:spPr>
          <a:xfrm>
            <a:off x="5301175" y="4794740"/>
            <a:ext cx="2349306" cy="1702190"/>
          </a:xfrm>
          <a:prstGeom prst="wedgeEllipseCallout">
            <a:avLst>
              <a:gd name="adj1" fmla="val 60604"/>
              <a:gd name="adj2" fmla="val 368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了解其他传统节日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448989" y="2344107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1027" y="1035706"/>
            <a:ext cx="7238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三下第三单元</a:t>
            </a:r>
            <a:endParaRPr lang="zh-CN" altLang="en-US" sz="2800" dirty="0"/>
          </a:p>
        </p:txBody>
      </p:sp>
      <p:pic>
        <p:nvPicPr>
          <p:cNvPr id="20" name="图片 19" descr="09994734fa134997b76a7ff2134a9d1b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548" y="0"/>
            <a:ext cx="4850452" cy="6858000"/>
          </a:xfrm>
          <a:prstGeom prst="rect">
            <a:avLst/>
          </a:prstGeom>
        </p:spPr>
      </p:pic>
      <p:pic>
        <p:nvPicPr>
          <p:cNvPr id="21" name="图片 20" descr="e91f69ab876c458caeb06cc2227bed8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156" y="0"/>
            <a:ext cx="4850452" cy="6858000"/>
          </a:xfrm>
          <a:prstGeom prst="rect">
            <a:avLst/>
          </a:prstGeom>
        </p:spPr>
      </p:pic>
      <p:sp>
        <p:nvSpPr>
          <p:cNvPr id="23" name="椭圆形标注 22"/>
          <p:cNvSpPr/>
          <p:nvPr/>
        </p:nvSpPr>
        <p:spPr>
          <a:xfrm>
            <a:off x="2405575" y="337625"/>
            <a:ext cx="1631852" cy="1266092"/>
          </a:xfrm>
          <a:prstGeom prst="wedgeEllipseCallout">
            <a:avLst>
              <a:gd name="adj1" fmla="val 35201"/>
              <a:gd name="adj2" fmla="val 7361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古诗春节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  <p:sp>
        <p:nvSpPr>
          <p:cNvPr id="24" name="椭圆形标注 23"/>
          <p:cNvSpPr/>
          <p:nvPr/>
        </p:nvSpPr>
        <p:spPr>
          <a:xfrm>
            <a:off x="4611857" y="2965938"/>
            <a:ext cx="1831145" cy="1266092"/>
          </a:xfrm>
          <a:prstGeom prst="wedgeEllipseCallout">
            <a:avLst>
              <a:gd name="adj1" fmla="val -41524"/>
              <a:gd name="adj2" fmla="val 724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古诗</a:t>
            </a:r>
            <a:endParaRPr lang="en-US" altLang="zh-CN" sz="2800" dirty="0" smtClean="0">
              <a:solidFill>
                <a:srgbClr val="362388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清明节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  <p:sp>
        <p:nvSpPr>
          <p:cNvPr id="25" name="椭圆形标注 24"/>
          <p:cNvSpPr/>
          <p:nvPr/>
        </p:nvSpPr>
        <p:spPr>
          <a:xfrm>
            <a:off x="10095913" y="262597"/>
            <a:ext cx="1831145" cy="1266092"/>
          </a:xfrm>
          <a:prstGeom prst="wedgeEllipseCallout">
            <a:avLst>
              <a:gd name="adj1" fmla="val -41524"/>
              <a:gd name="adj2" fmla="val 724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古诗</a:t>
            </a:r>
            <a:endParaRPr lang="en-US" altLang="zh-CN" sz="2800" dirty="0" smtClean="0">
              <a:solidFill>
                <a:srgbClr val="362388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重阳节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448989" y="2344107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1027" y="1035706"/>
            <a:ext cx="7238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三下第三单元</a:t>
            </a:r>
            <a:endParaRPr lang="zh-CN" altLang="en-US" sz="2800" dirty="0"/>
          </a:p>
        </p:txBody>
      </p:sp>
      <p:pic>
        <p:nvPicPr>
          <p:cNvPr id="15" name="图片 14" descr="99c702df29e34d1eb830191cf10530a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548" y="0"/>
            <a:ext cx="4850452" cy="6858000"/>
          </a:xfrm>
          <a:prstGeom prst="rect">
            <a:avLst/>
          </a:prstGeom>
        </p:spPr>
      </p:pic>
      <p:pic>
        <p:nvPicPr>
          <p:cNvPr id="16" name="图片 15" descr="ed13116eb91f4d59a522d49ac7ef904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359" y="0"/>
            <a:ext cx="4850452" cy="6858000"/>
          </a:xfrm>
          <a:prstGeom prst="rect">
            <a:avLst/>
          </a:prstGeom>
        </p:spPr>
      </p:pic>
      <p:sp>
        <p:nvSpPr>
          <p:cNvPr id="17" name="椭圆形标注 16"/>
          <p:cNvSpPr/>
          <p:nvPr/>
        </p:nvSpPr>
        <p:spPr>
          <a:xfrm>
            <a:off x="5472332" y="1702191"/>
            <a:ext cx="2307101" cy="1610751"/>
          </a:xfrm>
          <a:prstGeom prst="wedgeEllipseCallout">
            <a:avLst>
              <a:gd name="adj1" fmla="val -4235"/>
              <a:gd name="adj2" fmla="val -6631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搜集整理</a:t>
            </a:r>
            <a:r>
              <a:rPr lang="zh-CN" altLang="en-US" sz="2800" smtClean="0">
                <a:solidFill>
                  <a:srgbClr val="362388"/>
                </a:solidFill>
              </a:rPr>
              <a:t>传统节日时间习俗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575598" y="2217499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4393" y="844062"/>
            <a:ext cx="393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六下第一单元</a:t>
            </a:r>
            <a:endParaRPr lang="zh-CN" altLang="en-US" sz="2800" dirty="0"/>
          </a:p>
        </p:txBody>
      </p:sp>
      <p:pic>
        <p:nvPicPr>
          <p:cNvPr id="14" name="图片 13" descr="6440e9318b744c308776d7ab19ea9b0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953" y="0"/>
            <a:ext cx="4850452" cy="6858000"/>
          </a:xfrm>
          <a:prstGeom prst="rect">
            <a:avLst/>
          </a:prstGeom>
        </p:spPr>
      </p:pic>
      <p:pic>
        <p:nvPicPr>
          <p:cNvPr id="17" name="图片 16" descr="d3bca3eb474048d9a236522f0e035019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548" y="0"/>
            <a:ext cx="4850452" cy="6858000"/>
          </a:xfrm>
          <a:prstGeom prst="rect">
            <a:avLst/>
          </a:prstGeom>
        </p:spPr>
      </p:pic>
      <p:sp>
        <p:nvSpPr>
          <p:cNvPr id="18" name="椭圆形标注 17"/>
          <p:cNvSpPr/>
          <p:nvPr/>
        </p:nvSpPr>
        <p:spPr>
          <a:xfrm>
            <a:off x="5737273" y="1179341"/>
            <a:ext cx="1831145" cy="1266092"/>
          </a:xfrm>
          <a:prstGeom prst="wedgeEllipseCallout">
            <a:avLst>
              <a:gd name="adj1" fmla="val -56121"/>
              <a:gd name="adj2" fmla="val 424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鉴赏文学作品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575598" y="2217499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4393" y="844062"/>
            <a:ext cx="393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六下第一单元</a:t>
            </a:r>
            <a:endParaRPr lang="zh-CN" altLang="en-US" sz="2800" dirty="0"/>
          </a:p>
        </p:txBody>
      </p:sp>
      <p:pic>
        <p:nvPicPr>
          <p:cNvPr id="14" name="图片 13" descr="c92c27f5cdf746acb8e9fe102adff1fb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97" y="0"/>
            <a:ext cx="4850452" cy="6858000"/>
          </a:xfrm>
          <a:prstGeom prst="rect">
            <a:avLst/>
          </a:prstGeom>
        </p:spPr>
      </p:pic>
      <p:pic>
        <p:nvPicPr>
          <p:cNvPr id="19" name="图片 18" descr="1ccd0ce0005c4118bb62f2e0cff54a96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548" y="0"/>
            <a:ext cx="4850452" cy="6858000"/>
          </a:xfrm>
          <a:prstGeom prst="rect">
            <a:avLst/>
          </a:prstGeom>
        </p:spPr>
      </p:pic>
      <p:sp>
        <p:nvSpPr>
          <p:cNvPr id="20" name="椭圆形标注 19"/>
          <p:cNvSpPr/>
          <p:nvPr/>
        </p:nvSpPr>
        <p:spPr>
          <a:xfrm>
            <a:off x="9929444" y="3472375"/>
            <a:ext cx="1831145" cy="1266092"/>
          </a:xfrm>
          <a:prstGeom prst="wedgeEllipseCallout">
            <a:avLst>
              <a:gd name="adj1" fmla="val -41524"/>
              <a:gd name="adj2" fmla="val 724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增加</a:t>
            </a:r>
            <a:endParaRPr lang="en-US" altLang="zh-CN" sz="2800" dirty="0" smtClean="0">
              <a:solidFill>
                <a:srgbClr val="362388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阅读量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575598" y="2217499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4393" y="844062"/>
            <a:ext cx="393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六下第一单元</a:t>
            </a:r>
            <a:endParaRPr lang="zh-CN" altLang="en-US" sz="2800" dirty="0"/>
          </a:p>
        </p:txBody>
      </p:sp>
      <p:pic>
        <p:nvPicPr>
          <p:cNvPr id="15" name="图片 14" descr="0567351a6d8e468896bd1db1fc65615d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713" y="0"/>
            <a:ext cx="4850452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"/>
          <p:cNvSpPr txBox="1"/>
          <p:nvPr>
            <p:custDataLst>
              <p:tags r:id="rId1"/>
            </p:custDataLst>
          </p:nvPr>
        </p:nvSpPr>
        <p:spPr>
          <a:xfrm>
            <a:off x="5249585" y="640968"/>
            <a:ext cx="2403222" cy="101566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6000" b="1" spc="-225" dirty="0">
                <a:solidFill>
                  <a:srgbClr val="238682"/>
                </a:solidFill>
                <a:cs typeface="+mn-ea"/>
                <a:sym typeface="+mn-lt"/>
              </a:rPr>
              <a:t>目    录</a:t>
            </a:r>
            <a:endParaRPr lang="zh-CN" altLang="en-US" sz="6000" b="1" spc="-225" dirty="0">
              <a:solidFill>
                <a:srgbClr val="238682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849797" y="2135244"/>
            <a:ext cx="4753082" cy="802341"/>
            <a:chOff x="2267300" y="1836438"/>
            <a:chExt cx="4753082" cy="802341"/>
          </a:xfrm>
        </p:grpSpPr>
        <p:sp>
          <p:nvSpPr>
            <p:cNvPr id="77" name="文本框 76"/>
            <p:cNvSpPr txBox="1"/>
            <p:nvPr/>
          </p:nvSpPr>
          <p:spPr>
            <a:xfrm>
              <a:off x="3962090" y="1878121"/>
              <a:ext cx="3058292" cy="64516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概念内涵</a:t>
              </a:r>
              <a:endParaRPr lang="zh-CN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518778" y="1906928"/>
              <a:ext cx="677108" cy="4986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dirty="0">
                  <a:cs typeface="+mn-ea"/>
                  <a:sym typeface="+mn-lt"/>
                </a:rPr>
                <a:t>壹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267300" y="1836438"/>
              <a:ext cx="1185218" cy="802341"/>
              <a:chOff x="3040584" y="1210024"/>
              <a:chExt cx="7695903" cy="5209789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7911052" y="1210024"/>
                <a:ext cx="2825435" cy="1353192"/>
                <a:chOff x="7371093" y="1241498"/>
                <a:chExt cx="2853649" cy="1127720"/>
              </a:xfrm>
            </p:grpSpPr>
            <p:cxnSp>
              <p:nvCxnSpPr>
                <p:cNvPr id="64" name="直接连接符 63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弧形 64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66" name="直接连接符 65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弧形 66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68" name="直接连接符 67"/>
                <p:cNvCxnSpPr>
                  <a:endCxn id="69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弧形 68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弧形 69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71" name="直接连接符 70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弧形 71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弧形 72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74" name="直接连接符 73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弧形 74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76" name="直接连接符 75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组合 40"/>
              <p:cNvGrpSpPr/>
              <p:nvPr/>
            </p:nvGrpSpPr>
            <p:grpSpPr>
              <a:xfrm>
                <a:off x="8006793" y="4963735"/>
                <a:ext cx="2263388" cy="451022"/>
                <a:chOff x="7515225" y="4971380"/>
                <a:chExt cx="2263388" cy="451022"/>
              </a:xfrm>
            </p:grpSpPr>
            <p:cxnSp>
              <p:nvCxnSpPr>
                <p:cNvPr id="58" name="直接连接符 57"/>
                <p:cNvCxnSpPr/>
                <p:nvPr/>
              </p:nvCxnSpPr>
              <p:spPr>
                <a:xfrm flipH="1">
                  <a:off x="8065888" y="4971380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弧形 58"/>
                <p:cNvSpPr/>
                <p:nvPr/>
              </p:nvSpPr>
              <p:spPr>
                <a:xfrm flipH="1">
                  <a:off x="7960084" y="4971380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60" name="直接连接符 59"/>
                <p:cNvCxnSpPr/>
                <p:nvPr/>
              </p:nvCxnSpPr>
              <p:spPr>
                <a:xfrm flipH="1">
                  <a:off x="8065888" y="5196941"/>
                  <a:ext cx="692445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弧形 60"/>
                <p:cNvSpPr/>
                <p:nvPr/>
              </p:nvSpPr>
              <p:spPr>
                <a:xfrm>
                  <a:off x="8573929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弧形 61"/>
                <p:cNvSpPr/>
                <p:nvPr/>
              </p:nvSpPr>
              <p:spPr>
                <a:xfrm>
                  <a:off x="8642983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63" name="直接连接符 62"/>
                <p:cNvCxnSpPr/>
                <p:nvPr/>
              </p:nvCxnSpPr>
              <p:spPr>
                <a:xfrm flipH="1">
                  <a:off x="7515225" y="5422324"/>
                  <a:ext cx="125314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组合 41"/>
              <p:cNvGrpSpPr/>
              <p:nvPr/>
            </p:nvGrpSpPr>
            <p:grpSpPr>
              <a:xfrm flipH="1" flipV="1">
                <a:off x="3040584" y="4901531"/>
                <a:ext cx="3505200" cy="1518282"/>
                <a:chOff x="7371093" y="1241498"/>
                <a:chExt cx="2853649" cy="1127720"/>
              </a:xfrm>
            </p:grpSpPr>
            <p:cxnSp>
              <p:nvCxnSpPr>
                <p:cNvPr id="45" name="直接连接符 44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弧形 45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47" name="直接连接符 46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弧形 47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49" name="直接连接符 48"/>
                <p:cNvCxnSpPr>
                  <a:endCxn id="50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弧形 49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弧形 50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52" name="直接连接符 51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弧形 52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弧形 53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55" name="直接连接符 54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弧形 55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57" name="直接连接符 56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任意多边形: 形状 42"/>
              <p:cNvSpPr/>
              <p:nvPr/>
            </p:nvSpPr>
            <p:spPr>
              <a:xfrm>
                <a:off x="9305732" y="2656873"/>
                <a:ext cx="247861" cy="2057400"/>
              </a:xfrm>
              <a:custGeom>
                <a:avLst/>
                <a:gdLst>
                  <a:gd name="connsiteX0" fmla="*/ 0 w 247861"/>
                  <a:gd name="connsiteY0" fmla="*/ 0 h 2057400"/>
                  <a:gd name="connsiteX1" fmla="*/ 109537 w 247861"/>
                  <a:gd name="connsiteY1" fmla="*/ 309562 h 2057400"/>
                  <a:gd name="connsiteX2" fmla="*/ 219075 w 247861"/>
                  <a:gd name="connsiteY2" fmla="*/ 723900 h 2057400"/>
                  <a:gd name="connsiteX3" fmla="*/ 247650 w 247861"/>
                  <a:gd name="connsiteY3" fmla="*/ 1104900 h 2057400"/>
                  <a:gd name="connsiteX4" fmla="*/ 209550 w 247861"/>
                  <a:gd name="connsiteY4" fmla="*/ 1524000 h 2057400"/>
                  <a:gd name="connsiteX5" fmla="*/ 52387 w 247861"/>
                  <a:gd name="connsiteY5" fmla="*/ 2057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7861" h="2057400">
                    <a:moveTo>
                      <a:pt x="0" y="0"/>
                    </a:moveTo>
                    <a:cubicBezTo>
                      <a:pt x="36512" y="94456"/>
                      <a:pt x="73025" y="188912"/>
                      <a:pt x="109537" y="309562"/>
                    </a:cubicBezTo>
                    <a:cubicBezTo>
                      <a:pt x="146049" y="430212"/>
                      <a:pt x="196056" y="591344"/>
                      <a:pt x="219075" y="723900"/>
                    </a:cubicBezTo>
                    <a:cubicBezTo>
                      <a:pt x="242094" y="856456"/>
                      <a:pt x="249238" y="971550"/>
                      <a:pt x="247650" y="1104900"/>
                    </a:cubicBezTo>
                    <a:cubicBezTo>
                      <a:pt x="246063" y="1238250"/>
                      <a:pt x="242094" y="1365250"/>
                      <a:pt x="209550" y="1524000"/>
                    </a:cubicBezTo>
                    <a:cubicBezTo>
                      <a:pt x="177006" y="1682750"/>
                      <a:pt x="114696" y="1870075"/>
                      <a:pt x="52387" y="2057400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4403717" y="1330166"/>
                <a:ext cx="1728796" cy="3400425"/>
              </a:xfrm>
              <a:custGeom>
                <a:avLst/>
                <a:gdLst>
                  <a:gd name="connsiteX0" fmla="*/ 1730528 w 1730528"/>
                  <a:gd name="connsiteY0" fmla="*/ 0 h 3400425"/>
                  <a:gd name="connsiteX1" fmla="*/ 1278090 w 1730528"/>
                  <a:gd name="connsiteY1" fmla="*/ 209550 h 3400425"/>
                  <a:gd name="connsiteX2" fmla="*/ 801840 w 1730528"/>
                  <a:gd name="connsiteY2" fmla="*/ 542925 h 3400425"/>
                  <a:gd name="connsiteX3" fmla="*/ 420840 w 1730528"/>
                  <a:gd name="connsiteY3" fmla="*/ 1023938 h 3400425"/>
                  <a:gd name="connsiteX4" fmla="*/ 187478 w 1730528"/>
                  <a:gd name="connsiteY4" fmla="*/ 1457325 h 3400425"/>
                  <a:gd name="connsiteX5" fmla="*/ 49365 w 1730528"/>
                  <a:gd name="connsiteY5" fmla="*/ 1905000 h 3400425"/>
                  <a:gd name="connsiteX6" fmla="*/ 1740 w 1730528"/>
                  <a:gd name="connsiteY6" fmla="*/ 2424113 h 3400425"/>
                  <a:gd name="connsiteX7" fmla="*/ 101753 w 1730528"/>
                  <a:gd name="connsiteY7" fmla="*/ 3114675 h 3400425"/>
                  <a:gd name="connsiteX8" fmla="*/ 211290 w 1730528"/>
                  <a:gd name="connsiteY8" fmla="*/ 3400425 h 3400425"/>
                  <a:gd name="connsiteX0-1" fmla="*/ 1730528 w 1730528"/>
                  <a:gd name="connsiteY0-2" fmla="*/ 0 h 3400425"/>
                  <a:gd name="connsiteX1-3" fmla="*/ 1278090 w 1730528"/>
                  <a:gd name="connsiteY1-4" fmla="*/ 209550 h 3400425"/>
                  <a:gd name="connsiteX2-5" fmla="*/ 811365 w 1730528"/>
                  <a:gd name="connsiteY2-6" fmla="*/ 533400 h 3400425"/>
                  <a:gd name="connsiteX3-7" fmla="*/ 420840 w 1730528"/>
                  <a:gd name="connsiteY3-8" fmla="*/ 1023938 h 3400425"/>
                  <a:gd name="connsiteX4-9" fmla="*/ 187478 w 1730528"/>
                  <a:gd name="connsiteY4-10" fmla="*/ 1457325 h 3400425"/>
                  <a:gd name="connsiteX5-11" fmla="*/ 49365 w 1730528"/>
                  <a:gd name="connsiteY5-12" fmla="*/ 1905000 h 3400425"/>
                  <a:gd name="connsiteX6-13" fmla="*/ 1740 w 1730528"/>
                  <a:gd name="connsiteY6-14" fmla="*/ 2424113 h 3400425"/>
                  <a:gd name="connsiteX7-15" fmla="*/ 101753 w 1730528"/>
                  <a:gd name="connsiteY7-16" fmla="*/ 3114675 h 3400425"/>
                  <a:gd name="connsiteX8-17" fmla="*/ 211290 w 1730528"/>
                  <a:gd name="connsiteY8-18" fmla="*/ 3400425 h 3400425"/>
                  <a:gd name="connsiteX0-19" fmla="*/ 1728796 w 1728796"/>
                  <a:gd name="connsiteY0-20" fmla="*/ 0 h 3400425"/>
                  <a:gd name="connsiteX1-21" fmla="*/ 1276358 w 1728796"/>
                  <a:gd name="connsiteY1-22" fmla="*/ 209550 h 3400425"/>
                  <a:gd name="connsiteX2-23" fmla="*/ 809633 w 1728796"/>
                  <a:gd name="connsiteY2-24" fmla="*/ 533400 h 3400425"/>
                  <a:gd name="connsiteX3-25" fmla="*/ 419108 w 1728796"/>
                  <a:gd name="connsiteY3-26" fmla="*/ 1023938 h 3400425"/>
                  <a:gd name="connsiteX4-27" fmla="*/ 185746 w 1728796"/>
                  <a:gd name="connsiteY4-28" fmla="*/ 1457325 h 3400425"/>
                  <a:gd name="connsiteX5-29" fmla="*/ 47633 w 1728796"/>
                  <a:gd name="connsiteY5-30" fmla="*/ 1905000 h 3400425"/>
                  <a:gd name="connsiteX6-31" fmla="*/ 8 w 1728796"/>
                  <a:gd name="connsiteY6-32" fmla="*/ 2424113 h 3400425"/>
                  <a:gd name="connsiteX7-33" fmla="*/ 100021 w 1728796"/>
                  <a:gd name="connsiteY7-34" fmla="*/ 3114675 h 3400425"/>
                  <a:gd name="connsiteX8-35" fmla="*/ 209558 w 1728796"/>
                  <a:gd name="connsiteY8-36" fmla="*/ 3400425 h 3400425"/>
                  <a:gd name="connsiteX0-37" fmla="*/ 1728796 w 1728796"/>
                  <a:gd name="connsiteY0-38" fmla="*/ 0 h 3400425"/>
                  <a:gd name="connsiteX1-39" fmla="*/ 1276358 w 1728796"/>
                  <a:gd name="connsiteY1-40" fmla="*/ 209550 h 3400425"/>
                  <a:gd name="connsiteX2-41" fmla="*/ 828683 w 1728796"/>
                  <a:gd name="connsiteY2-42" fmla="*/ 552450 h 3400425"/>
                  <a:gd name="connsiteX3-43" fmla="*/ 419108 w 1728796"/>
                  <a:gd name="connsiteY3-44" fmla="*/ 1023938 h 3400425"/>
                  <a:gd name="connsiteX4-45" fmla="*/ 185746 w 1728796"/>
                  <a:gd name="connsiteY4-46" fmla="*/ 1457325 h 3400425"/>
                  <a:gd name="connsiteX5-47" fmla="*/ 47633 w 1728796"/>
                  <a:gd name="connsiteY5-48" fmla="*/ 1905000 h 3400425"/>
                  <a:gd name="connsiteX6-49" fmla="*/ 8 w 1728796"/>
                  <a:gd name="connsiteY6-50" fmla="*/ 2424113 h 3400425"/>
                  <a:gd name="connsiteX7-51" fmla="*/ 100021 w 1728796"/>
                  <a:gd name="connsiteY7-52" fmla="*/ 3114675 h 3400425"/>
                  <a:gd name="connsiteX8-53" fmla="*/ 209558 w 1728796"/>
                  <a:gd name="connsiteY8-54" fmla="*/ 3400425 h 34004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728796" h="3400425">
                    <a:moveTo>
                      <a:pt x="1728796" y="0"/>
                    </a:moveTo>
                    <a:cubicBezTo>
                      <a:pt x="1579967" y="59531"/>
                      <a:pt x="1426377" y="117475"/>
                      <a:pt x="1276358" y="209550"/>
                    </a:cubicBezTo>
                    <a:cubicBezTo>
                      <a:pt x="1126339" y="301625"/>
                      <a:pt x="971558" y="416719"/>
                      <a:pt x="828683" y="552450"/>
                    </a:cubicBezTo>
                    <a:cubicBezTo>
                      <a:pt x="685808" y="688181"/>
                      <a:pt x="526264" y="873126"/>
                      <a:pt x="419108" y="1023938"/>
                    </a:cubicBezTo>
                    <a:cubicBezTo>
                      <a:pt x="311952" y="1174751"/>
                      <a:pt x="247658" y="1310482"/>
                      <a:pt x="185746" y="1457325"/>
                    </a:cubicBezTo>
                    <a:cubicBezTo>
                      <a:pt x="123834" y="1604168"/>
                      <a:pt x="78589" y="1743869"/>
                      <a:pt x="47633" y="1905000"/>
                    </a:cubicBezTo>
                    <a:cubicBezTo>
                      <a:pt x="16677" y="2066131"/>
                      <a:pt x="802" y="2212976"/>
                      <a:pt x="8" y="2424113"/>
                    </a:cubicBezTo>
                    <a:cubicBezTo>
                      <a:pt x="-786" y="2635250"/>
                      <a:pt x="65096" y="2951956"/>
                      <a:pt x="100021" y="3114675"/>
                    </a:cubicBezTo>
                    <a:cubicBezTo>
                      <a:pt x="134946" y="3277394"/>
                      <a:pt x="172252" y="3338909"/>
                      <a:pt x="209558" y="3400425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3849797" y="3021552"/>
            <a:ext cx="5343296" cy="802341"/>
            <a:chOff x="2267300" y="1836438"/>
            <a:chExt cx="5343296" cy="802341"/>
          </a:xfrm>
        </p:grpSpPr>
        <p:sp>
          <p:nvSpPr>
            <p:cNvPr id="80" name="文本框 79"/>
            <p:cNvSpPr txBox="1"/>
            <p:nvPr/>
          </p:nvSpPr>
          <p:spPr>
            <a:xfrm>
              <a:off x="3962089" y="1878121"/>
              <a:ext cx="3648507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当前形势</a:t>
              </a:r>
              <a:endParaRPr lang="zh-CN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518778" y="1906928"/>
              <a:ext cx="677108" cy="4986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dirty="0">
                  <a:cs typeface="+mn-ea"/>
                  <a:sym typeface="+mn-lt"/>
                </a:rPr>
                <a:t>贰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2267300" y="1836438"/>
              <a:ext cx="1185218" cy="802341"/>
              <a:chOff x="3040584" y="1210024"/>
              <a:chExt cx="7695903" cy="5209789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7911052" y="1210024"/>
                <a:ext cx="2825435" cy="1353192"/>
                <a:chOff x="7371093" y="1241498"/>
                <a:chExt cx="2853649" cy="1127720"/>
              </a:xfrm>
            </p:grpSpPr>
            <p:cxnSp>
              <p:nvCxnSpPr>
                <p:cNvPr id="107" name="直接连接符 106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弧形 107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弧形 109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111" name="直接连接符 110"/>
                <p:cNvCxnSpPr>
                  <a:endCxn id="112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弧形 111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弧形 112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弧形 114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弧形 115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弧形 117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组合 83"/>
              <p:cNvGrpSpPr/>
              <p:nvPr/>
            </p:nvGrpSpPr>
            <p:grpSpPr>
              <a:xfrm>
                <a:off x="8006793" y="4963735"/>
                <a:ext cx="2263388" cy="451022"/>
                <a:chOff x="7515225" y="4971380"/>
                <a:chExt cx="2263388" cy="451022"/>
              </a:xfrm>
            </p:grpSpPr>
            <p:cxnSp>
              <p:nvCxnSpPr>
                <p:cNvPr id="101" name="直接连接符 100"/>
                <p:cNvCxnSpPr/>
                <p:nvPr/>
              </p:nvCxnSpPr>
              <p:spPr>
                <a:xfrm flipH="1">
                  <a:off x="8065888" y="4971380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弧形 101"/>
                <p:cNvSpPr/>
                <p:nvPr/>
              </p:nvSpPr>
              <p:spPr>
                <a:xfrm flipH="1">
                  <a:off x="7960084" y="4971380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8065888" y="5196941"/>
                  <a:ext cx="692445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弧形 103"/>
                <p:cNvSpPr/>
                <p:nvPr/>
              </p:nvSpPr>
              <p:spPr>
                <a:xfrm>
                  <a:off x="8573929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弧形 104"/>
                <p:cNvSpPr/>
                <p:nvPr/>
              </p:nvSpPr>
              <p:spPr>
                <a:xfrm>
                  <a:off x="8642983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06" name="直接连接符 105"/>
                <p:cNvCxnSpPr/>
                <p:nvPr/>
              </p:nvCxnSpPr>
              <p:spPr>
                <a:xfrm flipH="1">
                  <a:off x="7515225" y="5422324"/>
                  <a:ext cx="125314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组合 84"/>
              <p:cNvGrpSpPr/>
              <p:nvPr/>
            </p:nvGrpSpPr>
            <p:grpSpPr>
              <a:xfrm flipH="1" flipV="1">
                <a:off x="3040584" y="4901531"/>
                <a:ext cx="3505200" cy="1518282"/>
                <a:chOff x="7371093" y="1241498"/>
                <a:chExt cx="2853649" cy="1127720"/>
              </a:xfrm>
            </p:grpSpPr>
            <p:cxnSp>
              <p:nvCxnSpPr>
                <p:cNvPr id="88" name="直接连接符 87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弧形 88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90" name="直接连接符 89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弧形 90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92" name="直接连接符 91"/>
                <p:cNvCxnSpPr>
                  <a:endCxn id="93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弧形 92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弧形 93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95" name="直接连接符 94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弧形 95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弧形 96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98" name="直接连接符 97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弧形 98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00" name="直接连接符 99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任意多边形: 形状 85"/>
              <p:cNvSpPr/>
              <p:nvPr/>
            </p:nvSpPr>
            <p:spPr>
              <a:xfrm>
                <a:off x="9305732" y="2656873"/>
                <a:ext cx="247861" cy="2057400"/>
              </a:xfrm>
              <a:custGeom>
                <a:avLst/>
                <a:gdLst>
                  <a:gd name="connsiteX0" fmla="*/ 0 w 247861"/>
                  <a:gd name="connsiteY0" fmla="*/ 0 h 2057400"/>
                  <a:gd name="connsiteX1" fmla="*/ 109537 w 247861"/>
                  <a:gd name="connsiteY1" fmla="*/ 309562 h 2057400"/>
                  <a:gd name="connsiteX2" fmla="*/ 219075 w 247861"/>
                  <a:gd name="connsiteY2" fmla="*/ 723900 h 2057400"/>
                  <a:gd name="connsiteX3" fmla="*/ 247650 w 247861"/>
                  <a:gd name="connsiteY3" fmla="*/ 1104900 h 2057400"/>
                  <a:gd name="connsiteX4" fmla="*/ 209550 w 247861"/>
                  <a:gd name="connsiteY4" fmla="*/ 1524000 h 2057400"/>
                  <a:gd name="connsiteX5" fmla="*/ 52387 w 247861"/>
                  <a:gd name="connsiteY5" fmla="*/ 2057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7861" h="2057400">
                    <a:moveTo>
                      <a:pt x="0" y="0"/>
                    </a:moveTo>
                    <a:cubicBezTo>
                      <a:pt x="36512" y="94456"/>
                      <a:pt x="73025" y="188912"/>
                      <a:pt x="109537" y="309562"/>
                    </a:cubicBezTo>
                    <a:cubicBezTo>
                      <a:pt x="146049" y="430212"/>
                      <a:pt x="196056" y="591344"/>
                      <a:pt x="219075" y="723900"/>
                    </a:cubicBezTo>
                    <a:cubicBezTo>
                      <a:pt x="242094" y="856456"/>
                      <a:pt x="249238" y="971550"/>
                      <a:pt x="247650" y="1104900"/>
                    </a:cubicBezTo>
                    <a:cubicBezTo>
                      <a:pt x="246063" y="1238250"/>
                      <a:pt x="242094" y="1365250"/>
                      <a:pt x="209550" y="1524000"/>
                    </a:cubicBezTo>
                    <a:cubicBezTo>
                      <a:pt x="177006" y="1682750"/>
                      <a:pt x="114696" y="1870075"/>
                      <a:pt x="52387" y="2057400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4403717" y="1330166"/>
                <a:ext cx="1728796" cy="3400425"/>
              </a:xfrm>
              <a:custGeom>
                <a:avLst/>
                <a:gdLst>
                  <a:gd name="connsiteX0" fmla="*/ 1730528 w 1730528"/>
                  <a:gd name="connsiteY0" fmla="*/ 0 h 3400425"/>
                  <a:gd name="connsiteX1" fmla="*/ 1278090 w 1730528"/>
                  <a:gd name="connsiteY1" fmla="*/ 209550 h 3400425"/>
                  <a:gd name="connsiteX2" fmla="*/ 801840 w 1730528"/>
                  <a:gd name="connsiteY2" fmla="*/ 542925 h 3400425"/>
                  <a:gd name="connsiteX3" fmla="*/ 420840 w 1730528"/>
                  <a:gd name="connsiteY3" fmla="*/ 1023938 h 3400425"/>
                  <a:gd name="connsiteX4" fmla="*/ 187478 w 1730528"/>
                  <a:gd name="connsiteY4" fmla="*/ 1457325 h 3400425"/>
                  <a:gd name="connsiteX5" fmla="*/ 49365 w 1730528"/>
                  <a:gd name="connsiteY5" fmla="*/ 1905000 h 3400425"/>
                  <a:gd name="connsiteX6" fmla="*/ 1740 w 1730528"/>
                  <a:gd name="connsiteY6" fmla="*/ 2424113 h 3400425"/>
                  <a:gd name="connsiteX7" fmla="*/ 101753 w 1730528"/>
                  <a:gd name="connsiteY7" fmla="*/ 3114675 h 3400425"/>
                  <a:gd name="connsiteX8" fmla="*/ 211290 w 1730528"/>
                  <a:gd name="connsiteY8" fmla="*/ 3400425 h 3400425"/>
                  <a:gd name="connsiteX0-1" fmla="*/ 1730528 w 1730528"/>
                  <a:gd name="connsiteY0-2" fmla="*/ 0 h 3400425"/>
                  <a:gd name="connsiteX1-3" fmla="*/ 1278090 w 1730528"/>
                  <a:gd name="connsiteY1-4" fmla="*/ 209550 h 3400425"/>
                  <a:gd name="connsiteX2-5" fmla="*/ 811365 w 1730528"/>
                  <a:gd name="connsiteY2-6" fmla="*/ 533400 h 3400425"/>
                  <a:gd name="connsiteX3-7" fmla="*/ 420840 w 1730528"/>
                  <a:gd name="connsiteY3-8" fmla="*/ 1023938 h 3400425"/>
                  <a:gd name="connsiteX4-9" fmla="*/ 187478 w 1730528"/>
                  <a:gd name="connsiteY4-10" fmla="*/ 1457325 h 3400425"/>
                  <a:gd name="connsiteX5-11" fmla="*/ 49365 w 1730528"/>
                  <a:gd name="connsiteY5-12" fmla="*/ 1905000 h 3400425"/>
                  <a:gd name="connsiteX6-13" fmla="*/ 1740 w 1730528"/>
                  <a:gd name="connsiteY6-14" fmla="*/ 2424113 h 3400425"/>
                  <a:gd name="connsiteX7-15" fmla="*/ 101753 w 1730528"/>
                  <a:gd name="connsiteY7-16" fmla="*/ 3114675 h 3400425"/>
                  <a:gd name="connsiteX8-17" fmla="*/ 211290 w 1730528"/>
                  <a:gd name="connsiteY8-18" fmla="*/ 3400425 h 3400425"/>
                  <a:gd name="connsiteX0-19" fmla="*/ 1728796 w 1728796"/>
                  <a:gd name="connsiteY0-20" fmla="*/ 0 h 3400425"/>
                  <a:gd name="connsiteX1-21" fmla="*/ 1276358 w 1728796"/>
                  <a:gd name="connsiteY1-22" fmla="*/ 209550 h 3400425"/>
                  <a:gd name="connsiteX2-23" fmla="*/ 809633 w 1728796"/>
                  <a:gd name="connsiteY2-24" fmla="*/ 533400 h 3400425"/>
                  <a:gd name="connsiteX3-25" fmla="*/ 419108 w 1728796"/>
                  <a:gd name="connsiteY3-26" fmla="*/ 1023938 h 3400425"/>
                  <a:gd name="connsiteX4-27" fmla="*/ 185746 w 1728796"/>
                  <a:gd name="connsiteY4-28" fmla="*/ 1457325 h 3400425"/>
                  <a:gd name="connsiteX5-29" fmla="*/ 47633 w 1728796"/>
                  <a:gd name="connsiteY5-30" fmla="*/ 1905000 h 3400425"/>
                  <a:gd name="connsiteX6-31" fmla="*/ 8 w 1728796"/>
                  <a:gd name="connsiteY6-32" fmla="*/ 2424113 h 3400425"/>
                  <a:gd name="connsiteX7-33" fmla="*/ 100021 w 1728796"/>
                  <a:gd name="connsiteY7-34" fmla="*/ 3114675 h 3400425"/>
                  <a:gd name="connsiteX8-35" fmla="*/ 209558 w 1728796"/>
                  <a:gd name="connsiteY8-36" fmla="*/ 3400425 h 3400425"/>
                  <a:gd name="connsiteX0-37" fmla="*/ 1728796 w 1728796"/>
                  <a:gd name="connsiteY0-38" fmla="*/ 0 h 3400425"/>
                  <a:gd name="connsiteX1-39" fmla="*/ 1276358 w 1728796"/>
                  <a:gd name="connsiteY1-40" fmla="*/ 209550 h 3400425"/>
                  <a:gd name="connsiteX2-41" fmla="*/ 828683 w 1728796"/>
                  <a:gd name="connsiteY2-42" fmla="*/ 552450 h 3400425"/>
                  <a:gd name="connsiteX3-43" fmla="*/ 419108 w 1728796"/>
                  <a:gd name="connsiteY3-44" fmla="*/ 1023938 h 3400425"/>
                  <a:gd name="connsiteX4-45" fmla="*/ 185746 w 1728796"/>
                  <a:gd name="connsiteY4-46" fmla="*/ 1457325 h 3400425"/>
                  <a:gd name="connsiteX5-47" fmla="*/ 47633 w 1728796"/>
                  <a:gd name="connsiteY5-48" fmla="*/ 1905000 h 3400425"/>
                  <a:gd name="connsiteX6-49" fmla="*/ 8 w 1728796"/>
                  <a:gd name="connsiteY6-50" fmla="*/ 2424113 h 3400425"/>
                  <a:gd name="connsiteX7-51" fmla="*/ 100021 w 1728796"/>
                  <a:gd name="connsiteY7-52" fmla="*/ 3114675 h 3400425"/>
                  <a:gd name="connsiteX8-53" fmla="*/ 209558 w 1728796"/>
                  <a:gd name="connsiteY8-54" fmla="*/ 3400425 h 34004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728796" h="3400425">
                    <a:moveTo>
                      <a:pt x="1728796" y="0"/>
                    </a:moveTo>
                    <a:cubicBezTo>
                      <a:pt x="1579967" y="59531"/>
                      <a:pt x="1426377" y="117475"/>
                      <a:pt x="1276358" y="209550"/>
                    </a:cubicBezTo>
                    <a:cubicBezTo>
                      <a:pt x="1126339" y="301625"/>
                      <a:pt x="971558" y="416719"/>
                      <a:pt x="828683" y="552450"/>
                    </a:cubicBezTo>
                    <a:cubicBezTo>
                      <a:pt x="685808" y="688181"/>
                      <a:pt x="526264" y="873126"/>
                      <a:pt x="419108" y="1023938"/>
                    </a:cubicBezTo>
                    <a:cubicBezTo>
                      <a:pt x="311952" y="1174751"/>
                      <a:pt x="247658" y="1310482"/>
                      <a:pt x="185746" y="1457325"/>
                    </a:cubicBezTo>
                    <a:cubicBezTo>
                      <a:pt x="123834" y="1604168"/>
                      <a:pt x="78589" y="1743869"/>
                      <a:pt x="47633" y="1905000"/>
                    </a:cubicBezTo>
                    <a:cubicBezTo>
                      <a:pt x="16677" y="2066131"/>
                      <a:pt x="802" y="2212976"/>
                      <a:pt x="8" y="2424113"/>
                    </a:cubicBezTo>
                    <a:cubicBezTo>
                      <a:pt x="-786" y="2635250"/>
                      <a:pt x="65096" y="2951956"/>
                      <a:pt x="100021" y="3114675"/>
                    </a:cubicBezTo>
                    <a:cubicBezTo>
                      <a:pt x="134946" y="3277394"/>
                      <a:pt x="172252" y="3338909"/>
                      <a:pt x="209558" y="3400425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3" name="组合 202"/>
          <p:cNvGrpSpPr/>
          <p:nvPr/>
        </p:nvGrpSpPr>
        <p:grpSpPr>
          <a:xfrm>
            <a:off x="3849797" y="3902783"/>
            <a:ext cx="5152822" cy="802341"/>
            <a:chOff x="2267300" y="1836438"/>
            <a:chExt cx="5152822" cy="802341"/>
          </a:xfrm>
        </p:grpSpPr>
        <p:sp>
          <p:nvSpPr>
            <p:cNvPr id="204" name="文本框 203"/>
            <p:cNvSpPr txBox="1"/>
            <p:nvPr/>
          </p:nvSpPr>
          <p:spPr>
            <a:xfrm>
              <a:off x="3962089" y="1878121"/>
              <a:ext cx="3458033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意义目的</a:t>
              </a:r>
              <a:endParaRPr lang="zh-CN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5" name="文本框 204"/>
            <p:cNvSpPr txBox="1"/>
            <p:nvPr/>
          </p:nvSpPr>
          <p:spPr>
            <a:xfrm>
              <a:off x="2518778" y="1906928"/>
              <a:ext cx="677108" cy="4986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dirty="0">
                  <a:cs typeface="+mn-ea"/>
                  <a:sym typeface="+mn-lt"/>
                </a:rPr>
                <a:t>叁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  <p:grpSp>
          <p:nvGrpSpPr>
            <p:cNvPr id="206" name="组合 205"/>
            <p:cNvGrpSpPr/>
            <p:nvPr/>
          </p:nvGrpSpPr>
          <p:grpSpPr>
            <a:xfrm>
              <a:off x="2267300" y="1836438"/>
              <a:ext cx="1185218" cy="802341"/>
              <a:chOff x="3040584" y="1210024"/>
              <a:chExt cx="7695903" cy="5209789"/>
            </a:xfrm>
          </p:grpSpPr>
          <p:grpSp>
            <p:nvGrpSpPr>
              <p:cNvPr id="207" name="组合 206"/>
              <p:cNvGrpSpPr/>
              <p:nvPr/>
            </p:nvGrpSpPr>
            <p:grpSpPr>
              <a:xfrm>
                <a:off x="7911052" y="1210024"/>
                <a:ext cx="2825435" cy="1353192"/>
                <a:chOff x="7371093" y="1241498"/>
                <a:chExt cx="2853649" cy="1127720"/>
              </a:xfrm>
            </p:grpSpPr>
            <p:cxnSp>
              <p:nvCxnSpPr>
                <p:cNvPr id="231" name="直接连接符 230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2" name="弧形 231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3" name="直接连接符 232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弧形 233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5" name="直接连接符 234"/>
                <p:cNvCxnSpPr>
                  <a:endCxn id="236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6" name="弧形 235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弧形 236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8" name="直接连接符 237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9" name="弧形 238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弧形 239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41" name="直接连接符 240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2" name="弧形 241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43" name="直接连接符 242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组合 207"/>
              <p:cNvGrpSpPr/>
              <p:nvPr/>
            </p:nvGrpSpPr>
            <p:grpSpPr>
              <a:xfrm>
                <a:off x="8006793" y="4963735"/>
                <a:ext cx="2263388" cy="451022"/>
                <a:chOff x="7515225" y="4971380"/>
                <a:chExt cx="2263388" cy="451022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 flipH="1">
                  <a:off x="8065888" y="4971380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弧形 225"/>
                <p:cNvSpPr/>
                <p:nvPr/>
              </p:nvSpPr>
              <p:spPr>
                <a:xfrm flipH="1">
                  <a:off x="7960084" y="4971380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27" name="直接连接符 226"/>
                <p:cNvCxnSpPr/>
                <p:nvPr/>
              </p:nvCxnSpPr>
              <p:spPr>
                <a:xfrm flipH="1">
                  <a:off x="8065888" y="5196941"/>
                  <a:ext cx="692445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弧形 227"/>
                <p:cNvSpPr/>
                <p:nvPr/>
              </p:nvSpPr>
              <p:spPr>
                <a:xfrm>
                  <a:off x="8573929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9" name="弧形 228"/>
                <p:cNvSpPr/>
                <p:nvPr/>
              </p:nvSpPr>
              <p:spPr>
                <a:xfrm>
                  <a:off x="8642983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0" name="直接连接符 229"/>
                <p:cNvCxnSpPr/>
                <p:nvPr/>
              </p:nvCxnSpPr>
              <p:spPr>
                <a:xfrm flipH="1">
                  <a:off x="7515225" y="5422324"/>
                  <a:ext cx="125314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组合 208"/>
              <p:cNvGrpSpPr/>
              <p:nvPr/>
            </p:nvGrpSpPr>
            <p:grpSpPr>
              <a:xfrm flipH="1" flipV="1">
                <a:off x="3040584" y="4901531"/>
                <a:ext cx="3505200" cy="1518282"/>
                <a:chOff x="7371093" y="1241498"/>
                <a:chExt cx="2853649" cy="1127720"/>
              </a:xfrm>
            </p:grpSpPr>
            <p:cxnSp>
              <p:nvCxnSpPr>
                <p:cNvPr id="212" name="直接连接符 211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3" name="弧形 212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14" name="直接连接符 213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5" name="弧形 214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16" name="直接连接符 215"/>
                <p:cNvCxnSpPr>
                  <a:endCxn id="217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7" name="弧形 216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弧形 217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19" name="直接连接符 218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弧形 219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弧形 220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弧形 222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0" name="任意多边形: 形状 209"/>
              <p:cNvSpPr/>
              <p:nvPr/>
            </p:nvSpPr>
            <p:spPr>
              <a:xfrm>
                <a:off x="9305732" y="2656873"/>
                <a:ext cx="247861" cy="2057400"/>
              </a:xfrm>
              <a:custGeom>
                <a:avLst/>
                <a:gdLst>
                  <a:gd name="connsiteX0" fmla="*/ 0 w 247861"/>
                  <a:gd name="connsiteY0" fmla="*/ 0 h 2057400"/>
                  <a:gd name="connsiteX1" fmla="*/ 109537 w 247861"/>
                  <a:gd name="connsiteY1" fmla="*/ 309562 h 2057400"/>
                  <a:gd name="connsiteX2" fmla="*/ 219075 w 247861"/>
                  <a:gd name="connsiteY2" fmla="*/ 723900 h 2057400"/>
                  <a:gd name="connsiteX3" fmla="*/ 247650 w 247861"/>
                  <a:gd name="connsiteY3" fmla="*/ 1104900 h 2057400"/>
                  <a:gd name="connsiteX4" fmla="*/ 209550 w 247861"/>
                  <a:gd name="connsiteY4" fmla="*/ 1524000 h 2057400"/>
                  <a:gd name="connsiteX5" fmla="*/ 52387 w 247861"/>
                  <a:gd name="connsiteY5" fmla="*/ 2057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7861" h="2057400">
                    <a:moveTo>
                      <a:pt x="0" y="0"/>
                    </a:moveTo>
                    <a:cubicBezTo>
                      <a:pt x="36512" y="94456"/>
                      <a:pt x="73025" y="188912"/>
                      <a:pt x="109537" y="309562"/>
                    </a:cubicBezTo>
                    <a:cubicBezTo>
                      <a:pt x="146049" y="430212"/>
                      <a:pt x="196056" y="591344"/>
                      <a:pt x="219075" y="723900"/>
                    </a:cubicBezTo>
                    <a:cubicBezTo>
                      <a:pt x="242094" y="856456"/>
                      <a:pt x="249238" y="971550"/>
                      <a:pt x="247650" y="1104900"/>
                    </a:cubicBezTo>
                    <a:cubicBezTo>
                      <a:pt x="246063" y="1238250"/>
                      <a:pt x="242094" y="1365250"/>
                      <a:pt x="209550" y="1524000"/>
                    </a:cubicBezTo>
                    <a:cubicBezTo>
                      <a:pt x="177006" y="1682750"/>
                      <a:pt x="114696" y="1870075"/>
                      <a:pt x="52387" y="2057400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任意多边形: 形状 210"/>
              <p:cNvSpPr/>
              <p:nvPr/>
            </p:nvSpPr>
            <p:spPr>
              <a:xfrm>
                <a:off x="4403717" y="1330166"/>
                <a:ext cx="1728796" cy="3400425"/>
              </a:xfrm>
              <a:custGeom>
                <a:avLst/>
                <a:gdLst>
                  <a:gd name="connsiteX0" fmla="*/ 1730528 w 1730528"/>
                  <a:gd name="connsiteY0" fmla="*/ 0 h 3400425"/>
                  <a:gd name="connsiteX1" fmla="*/ 1278090 w 1730528"/>
                  <a:gd name="connsiteY1" fmla="*/ 209550 h 3400425"/>
                  <a:gd name="connsiteX2" fmla="*/ 801840 w 1730528"/>
                  <a:gd name="connsiteY2" fmla="*/ 542925 h 3400425"/>
                  <a:gd name="connsiteX3" fmla="*/ 420840 w 1730528"/>
                  <a:gd name="connsiteY3" fmla="*/ 1023938 h 3400425"/>
                  <a:gd name="connsiteX4" fmla="*/ 187478 w 1730528"/>
                  <a:gd name="connsiteY4" fmla="*/ 1457325 h 3400425"/>
                  <a:gd name="connsiteX5" fmla="*/ 49365 w 1730528"/>
                  <a:gd name="connsiteY5" fmla="*/ 1905000 h 3400425"/>
                  <a:gd name="connsiteX6" fmla="*/ 1740 w 1730528"/>
                  <a:gd name="connsiteY6" fmla="*/ 2424113 h 3400425"/>
                  <a:gd name="connsiteX7" fmla="*/ 101753 w 1730528"/>
                  <a:gd name="connsiteY7" fmla="*/ 3114675 h 3400425"/>
                  <a:gd name="connsiteX8" fmla="*/ 211290 w 1730528"/>
                  <a:gd name="connsiteY8" fmla="*/ 3400425 h 3400425"/>
                  <a:gd name="connsiteX0-1" fmla="*/ 1730528 w 1730528"/>
                  <a:gd name="connsiteY0-2" fmla="*/ 0 h 3400425"/>
                  <a:gd name="connsiteX1-3" fmla="*/ 1278090 w 1730528"/>
                  <a:gd name="connsiteY1-4" fmla="*/ 209550 h 3400425"/>
                  <a:gd name="connsiteX2-5" fmla="*/ 811365 w 1730528"/>
                  <a:gd name="connsiteY2-6" fmla="*/ 533400 h 3400425"/>
                  <a:gd name="connsiteX3-7" fmla="*/ 420840 w 1730528"/>
                  <a:gd name="connsiteY3-8" fmla="*/ 1023938 h 3400425"/>
                  <a:gd name="connsiteX4-9" fmla="*/ 187478 w 1730528"/>
                  <a:gd name="connsiteY4-10" fmla="*/ 1457325 h 3400425"/>
                  <a:gd name="connsiteX5-11" fmla="*/ 49365 w 1730528"/>
                  <a:gd name="connsiteY5-12" fmla="*/ 1905000 h 3400425"/>
                  <a:gd name="connsiteX6-13" fmla="*/ 1740 w 1730528"/>
                  <a:gd name="connsiteY6-14" fmla="*/ 2424113 h 3400425"/>
                  <a:gd name="connsiteX7-15" fmla="*/ 101753 w 1730528"/>
                  <a:gd name="connsiteY7-16" fmla="*/ 3114675 h 3400425"/>
                  <a:gd name="connsiteX8-17" fmla="*/ 211290 w 1730528"/>
                  <a:gd name="connsiteY8-18" fmla="*/ 3400425 h 3400425"/>
                  <a:gd name="connsiteX0-19" fmla="*/ 1728796 w 1728796"/>
                  <a:gd name="connsiteY0-20" fmla="*/ 0 h 3400425"/>
                  <a:gd name="connsiteX1-21" fmla="*/ 1276358 w 1728796"/>
                  <a:gd name="connsiteY1-22" fmla="*/ 209550 h 3400425"/>
                  <a:gd name="connsiteX2-23" fmla="*/ 809633 w 1728796"/>
                  <a:gd name="connsiteY2-24" fmla="*/ 533400 h 3400425"/>
                  <a:gd name="connsiteX3-25" fmla="*/ 419108 w 1728796"/>
                  <a:gd name="connsiteY3-26" fmla="*/ 1023938 h 3400425"/>
                  <a:gd name="connsiteX4-27" fmla="*/ 185746 w 1728796"/>
                  <a:gd name="connsiteY4-28" fmla="*/ 1457325 h 3400425"/>
                  <a:gd name="connsiteX5-29" fmla="*/ 47633 w 1728796"/>
                  <a:gd name="connsiteY5-30" fmla="*/ 1905000 h 3400425"/>
                  <a:gd name="connsiteX6-31" fmla="*/ 8 w 1728796"/>
                  <a:gd name="connsiteY6-32" fmla="*/ 2424113 h 3400425"/>
                  <a:gd name="connsiteX7-33" fmla="*/ 100021 w 1728796"/>
                  <a:gd name="connsiteY7-34" fmla="*/ 3114675 h 3400425"/>
                  <a:gd name="connsiteX8-35" fmla="*/ 209558 w 1728796"/>
                  <a:gd name="connsiteY8-36" fmla="*/ 3400425 h 3400425"/>
                  <a:gd name="connsiteX0-37" fmla="*/ 1728796 w 1728796"/>
                  <a:gd name="connsiteY0-38" fmla="*/ 0 h 3400425"/>
                  <a:gd name="connsiteX1-39" fmla="*/ 1276358 w 1728796"/>
                  <a:gd name="connsiteY1-40" fmla="*/ 209550 h 3400425"/>
                  <a:gd name="connsiteX2-41" fmla="*/ 828683 w 1728796"/>
                  <a:gd name="connsiteY2-42" fmla="*/ 552450 h 3400425"/>
                  <a:gd name="connsiteX3-43" fmla="*/ 419108 w 1728796"/>
                  <a:gd name="connsiteY3-44" fmla="*/ 1023938 h 3400425"/>
                  <a:gd name="connsiteX4-45" fmla="*/ 185746 w 1728796"/>
                  <a:gd name="connsiteY4-46" fmla="*/ 1457325 h 3400425"/>
                  <a:gd name="connsiteX5-47" fmla="*/ 47633 w 1728796"/>
                  <a:gd name="connsiteY5-48" fmla="*/ 1905000 h 3400425"/>
                  <a:gd name="connsiteX6-49" fmla="*/ 8 w 1728796"/>
                  <a:gd name="connsiteY6-50" fmla="*/ 2424113 h 3400425"/>
                  <a:gd name="connsiteX7-51" fmla="*/ 100021 w 1728796"/>
                  <a:gd name="connsiteY7-52" fmla="*/ 3114675 h 3400425"/>
                  <a:gd name="connsiteX8-53" fmla="*/ 209558 w 1728796"/>
                  <a:gd name="connsiteY8-54" fmla="*/ 3400425 h 34004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728796" h="3400425">
                    <a:moveTo>
                      <a:pt x="1728796" y="0"/>
                    </a:moveTo>
                    <a:cubicBezTo>
                      <a:pt x="1579967" y="59531"/>
                      <a:pt x="1426377" y="117475"/>
                      <a:pt x="1276358" y="209550"/>
                    </a:cubicBezTo>
                    <a:cubicBezTo>
                      <a:pt x="1126339" y="301625"/>
                      <a:pt x="971558" y="416719"/>
                      <a:pt x="828683" y="552450"/>
                    </a:cubicBezTo>
                    <a:cubicBezTo>
                      <a:pt x="685808" y="688181"/>
                      <a:pt x="526264" y="873126"/>
                      <a:pt x="419108" y="1023938"/>
                    </a:cubicBezTo>
                    <a:cubicBezTo>
                      <a:pt x="311952" y="1174751"/>
                      <a:pt x="247658" y="1310482"/>
                      <a:pt x="185746" y="1457325"/>
                    </a:cubicBezTo>
                    <a:cubicBezTo>
                      <a:pt x="123834" y="1604168"/>
                      <a:pt x="78589" y="1743869"/>
                      <a:pt x="47633" y="1905000"/>
                    </a:cubicBezTo>
                    <a:cubicBezTo>
                      <a:pt x="16677" y="2066131"/>
                      <a:pt x="802" y="2212976"/>
                      <a:pt x="8" y="2424113"/>
                    </a:cubicBezTo>
                    <a:cubicBezTo>
                      <a:pt x="-786" y="2635250"/>
                      <a:pt x="65096" y="2951956"/>
                      <a:pt x="100021" y="3114675"/>
                    </a:cubicBezTo>
                    <a:cubicBezTo>
                      <a:pt x="134946" y="3277394"/>
                      <a:pt x="172252" y="3338909"/>
                      <a:pt x="209558" y="3400425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4" name="组合 243"/>
          <p:cNvGrpSpPr/>
          <p:nvPr/>
        </p:nvGrpSpPr>
        <p:grpSpPr>
          <a:xfrm>
            <a:off x="3849797" y="4789091"/>
            <a:ext cx="5002088" cy="802341"/>
            <a:chOff x="2267300" y="1836438"/>
            <a:chExt cx="5002088" cy="802341"/>
          </a:xfrm>
        </p:grpSpPr>
        <p:sp>
          <p:nvSpPr>
            <p:cNvPr id="245" name="文本框 244"/>
            <p:cNvSpPr txBox="1"/>
            <p:nvPr/>
          </p:nvSpPr>
          <p:spPr>
            <a:xfrm>
              <a:off x="3962089" y="1878121"/>
              <a:ext cx="330729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活动种类</a:t>
              </a:r>
              <a:endParaRPr lang="zh-CN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6" name="文本框 245"/>
            <p:cNvSpPr txBox="1"/>
            <p:nvPr/>
          </p:nvSpPr>
          <p:spPr>
            <a:xfrm>
              <a:off x="2518778" y="1906928"/>
              <a:ext cx="677108" cy="4986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dirty="0">
                  <a:cs typeface="+mn-ea"/>
                  <a:sym typeface="+mn-lt"/>
                </a:rPr>
                <a:t>肆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  <p:grpSp>
          <p:nvGrpSpPr>
            <p:cNvPr id="247" name="组合 246"/>
            <p:cNvGrpSpPr/>
            <p:nvPr/>
          </p:nvGrpSpPr>
          <p:grpSpPr>
            <a:xfrm>
              <a:off x="2267300" y="1836438"/>
              <a:ext cx="1185218" cy="802341"/>
              <a:chOff x="3040584" y="1210024"/>
              <a:chExt cx="7695903" cy="5209789"/>
            </a:xfrm>
          </p:grpSpPr>
          <p:grpSp>
            <p:nvGrpSpPr>
              <p:cNvPr id="248" name="组合 247"/>
              <p:cNvGrpSpPr/>
              <p:nvPr/>
            </p:nvGrpSpPr>
            <p:grpSpPr>
              <a:xfrm>
                <a:off x="7911052" y="1210024"/>
                <a:ext cx="2825435" cy="1353192"/>
                <a:chOff x="7371093" y="1241498"/>
                <a:chExt cx="2853649" cy="1127720"/>
              </a:xfrm>
            </p:grpSpPr>
            <p:cxnSp>
              <p:nvCxnSpPr>
                <p:cNvPr id="272" name="直接连接符 271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3" name="弧形 272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74" name="直接连接符 273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弧形 274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76" name="直接连接符 275"/>
                <p:cNvCxnSpPr>
                  <a:endCxn id="277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7" name="弧形 276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78" name="弧形 277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79" name="直接连接符 278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弧形 279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1" name="弧形 280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82" name="直接连接符 281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3" name="弧形 282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84" name="直接连接符 283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组合 248"/>
              <p:cNvGrpSpPr/>
              <p:nvPr/>
            </p:nvGrpSpPr>
            <p:grpSpPr>
              <a:xfrm>
                <a:off x="8006793" y="4963735"/>
                <a:ext cx="2263388" cy="451022"/>
                <a:chOff x="7515225" y="4971380"/>
                <a:chExt cx="2263388" cy="451022"/>
              </a:xfrm>
            </p:grpSpPr>
            <p:cxnSp>
              <p:nvCxnSpPr>
                <p:cNvPr id="266" name="直接连接符 265"/>
                <p:cNvCxnSpPr/>
                <p:nvPr/>
              </p:nvCxnSpPr>
              <p:spPr>
                <a:xfrm flipH="1">
                  <a:off x="8065888" y="4971380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7" name="弧形 266"/>
                <p:cNvSpPr/>
                <p:nvPr/>
              </p:nvSpPr>
              <p:spPr>
                <a:xfrm flipH="1">
                  <a:off x="7960084" y="4971380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68" name="直接连接符 267"/>
                <p:cNvCxnSpPr/>
                <p:nvPr/>
              </p:nvCxnSpPr>
              <p:spPr>
                <a:xfrm flipH="1">
                  <a:off x="8065888" y="5196941"/>
                  <a:ext cx="692445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9" name="弧形 268"/>
                <p:cNvSpPr/>
                <p:nvPr/>
              </p:nvSpPr>
              <p:spPr>
                <a:xfrm>
                  <a:off x="8573929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70" name="弧形 269"/>
                <p:cNvSpPr/>
                <p:nvPr/>
              </p:nvSpPr>
              <p:spPr>
                <a:xfrm>
                  <a:off x="8642983" y="519684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71" name="直接连接符 270"/>
                <p:cNvCxnSpPr/>
                <p:nvPr/>
              </p:nvCxnSpPr>
              <p:spPr>
                <a:xfrm flipH="1">
                  <a:off x="7515225" y="5422324"/>
                  <a:ext cx="125314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组合 249"/>
              <p:cNvGrpSpPr/>
              <p:nvPr/>
            </p:nvGrpSpPr>
            <p:grpSpPr>
              <a:xfrm flipH="1" flipV="1">
                <a:off x="3040584" y="4901531"/>
                <a:ext cx="3505200" cy="1518282"/>
                <a:chOff x="7371093" y="1241498"/>
                <a:chExt cx="2853649" cy="1127720"/>
              </a:xfrm>
            </p:grpSpPr>
            <p:cxnSp>
              <p:nvCxnSpPr>
                <p:cNvPr id="253" name="直接连接符 252"/>
                <p:cNvCxnSpPr/>
                <p:nvPr/>
              </p:nvCxnSpPr>
              <p:spPr>
                <a:xfrm>
                  <a:off x="7371093" y="1241498"/>
                  <a:ext cx="1712725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4" name="弧形 253"/>
                <p:cNvSpPr/>
                <p:nvPr/>
              </p:nvSpPr>
              <p:spPr>
                <a:xfrm>
                  <a:off x="8964061" y="1241498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55" name="直接连接符 254"/>
                <p:cNvCxnSpPr/>
                <p:nvPr/>
              </p:nvCxnSpPr>
              <p:spPr>
                <a:xfrm>
                  <a:off x="7784257" y="1467334"/>
                  <a:ext cx="1301942" cy="2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弧形 255"/>
                <p:cNvSpPr/>
                <p:nvPr/>
              </p:nvSpPr>
              <p:spPr>
                <a:xfrm flipH="1">
                  <a:off x="7673857" y="1467609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57" name="直接连接符 256"/>
                <p:cNvCxnSpPr>
                  <a:endCxn id="258" idx="0"/>
                </p:cNvCxnSpPr>
                <p:nvPr/>
              </p:nvCxnSpPr>
              <p:spPr>
                <a:xfrm>
                  <a:off x="7768762" y="1692891"/>
                  <a:ext cx="234319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8" name="弧形 257"/>
                <p:cNvSpPr/>
                <p:nvPr/>
              </p:nvSpPr>
              <p:spPr>
                <a:xfrm>
                  <a:off x="9999181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弧形 258"/>
                <p:cNvSpPr/>
                <p:nvPr/>
              </p:nvSpPr>
              <p:spPr>
                <a:xfrm>
                  <a:off x="9949175" y="1692891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60" name="直接连接符 259"/>
                <p:cNvCxnSpPr/>
                <p:nvPr/>
              </p:nvCxnSpPr>
              <p:spPr>
                <a:xfrm>
                  <a:off x="8539163" y="1918274"/>
                  <a:ext cx="159649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1" name="弧形 260"/>
                <p:cNvSpPr/>
                <p:nvPr/>
              </p:nvSpPr>
              <p:spPr>
                <a:xfrm flipH="1">
                  <a:off x="8498005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弧形 261"/>
                <p:cNvSpPr/>
                <p:nvPr/>
              </p:nvSpPr>
              <p:spPr>
                <a:xfrm flipH="1">
                  <a:off x="8428951" y="1918174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63" name="直接连接符 262"/>
                <p:cNvCxnSpPr/>
                <p:nvPr/>
              </p:nvCxnSpPr>
              <p:spPr>
                <a:xfrm>
                  <a:off x="8529122" y="2143657"/>
                  <a:ext cx="104467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弧形 263"/>
                <p:cNvSpPr/>
                <p:nvPr/>
              </p:nvSpPr>
              <p:spPr>
                <a:xfrm>
                  <a:off x="9461019" y="2143657"/>
                  <a:ext cx="225561" cy="225561"/>
                </a:xfrm>
                <a:prstGeom prst="arc">
                  <a:avLst>
                    <a:gd name="adj1" fmla="val 16200000"/>
                    <a:gd name="adj2" fmla="val 5266871"/>
                  </a:avLst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65" name="直接连接符 264"/>
                <p:cNvCxnSpPr/>
                <p:nvPr/>
              </p:nvCxnSpPr>
              <p:spPr>
                <a:xfrm>
                  <a:off x="8903494" y="2367368"/>
                  <a:ext cx="693304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1" name="任意多边形: 形状 250"/>
              <p:cNvSpPr/>
              <p:nvPr/>
            </p:nvSpPr>
            <p:spPr>
              <a:xfrm>
                <a:off x="9305732" y="2656873"/>
                <a:ext cx="247861" cy="2057400"/>
              </a:xfrm>
              <a:custGeom>
                <a:avLst/>
                <a:gdLst>
                  <a:gd name="connsiteX0" fmla="*/ 0 w 247861"/>
                  <a:gd name="connsiteY0" fmla="*/ 0 h 2057400"/>
                  <a:gd name="connsiteX1" fmla="*/ 109537 w 247861"/>
                  <a:gd name="connsiteY1" fmla="*/ 309562 h 2057400"/>
                  <a:gd name="connsiteX2" fmla="*/ 219075 w 247861"/>
                  <a:gd name="connsiteY2" fmla="*/ 723900 h 2057400"/>
                  <a:gd name="connsiteX3" fmla="*/ 247650 w 247861"/>
                  <a:gd name="connsiteY3" fmla="*/ 1104900 h 2057400"/>
                  <a:gd name="connsiteX4" fmla="*/ 209550 w 247861"/>
                  <a:gd name="connsiteY4" fmla="*/ 1524000 h 2057400"/>
                  <a:gd name="connsiteX5" fmla="*/ 52387 w 247861"/>
                  <a:gd name="connsiteY5" fmla="*/ 2057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7861" h="2057400">
                    <a:moveTo>
                      <a:pt x="0" y="0"/>
                    </a:moveTo>
                    <a:cubicBezTo>
                      <a:pt x="36512" y="94456"/>
                      <a:pt x="73025" y="188912"/>
                      <a:pt x="109537" y="309562"/>
                    </a:cubicBezTo>
                    <a:cubicBezTo>
                      <a:pt x="146049" y="430212"/>
                      <a:pt x="196056" y="591344"/>
                      <a:pt x="219075" y="723900"/>
                    </a:cubicBezTo>
                    <a:cubicBezTo>
                      <a:pt x="242094" y="856456"/>
                      <a:pt x="249238" y="971550"/>
                      <a:pt x="247650" y="1104900"/>
                    </a:cubicBezTo>
                    <a:cubicBezTo>
                      <a:pt x="246063" y="1238250"/>
                      <a:pt x="242094" y="1365250"/>
                      <a:pt x="209550" y="1524000"/>
                    </a:cubicBezTo>
                    <a:cubicBezTo>
                      <a:pt x="177006" y="1682750"/>
                      <a:pt x="114696" y="1870075"/>
                      <a:pt x="52387" y="2057400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2" name="任意多边形: 形状 251"/>
              <p:cNvSpPr/>
              <p:nvPr/>
            </p:nvSpPr>
            <p:spPr>
              <a:xfrm>
                <a:off x="4403717" y="1330166"/>
                <a:ext cx="1728796" cy="3400425"/>
              </a:xfrm>
              <a:custGeom>
                <a:avLst/>
                <a:gdLst>
                  <a:gd name="connsiteX0" fmla="*/ 1730528 w 1730528"/>
                  <a:gd name="connsiteY0" fmla="*/ 0 h 3400425"/>
                  <a:gd name="connsiteX1" fmla="*/ 1278090 w 1730528"/>
                  <a:gd name="connsiteY1" fmla="*/ 209550 h 3400425"/>
                  <a:gd name="connsiteX2" fmla="*/ 801840 w 1730528"/>
                  <a:gd name="connsiteY2" fmla="*/ 542925 h 3400425"/>
                  <a:gd name="connsiteX3" fmla="*/ 420840 w 1730528"/>
                  <a:gd name="connsiteY3" fmla="*/ 1023938 h 3400425"/>
                  <a:gd name="connsiteX4" fmla="*/ 187478 w 1730528"/>
                  <a:gd name="connsiteY4" fmla="*/ 1457325 h 3400425"/>
                  <a:gd name="connsiteX5" fmla="*/ 49365 w 1730528"/>
                  <a:gd name="connsiteY5" fmla="*/ 1905000 h 3400425"/>
                  <a:gd name="connsiteX6" fmla="*/ 1740 w 1730528"/>
                  <a:gd name="connsiteY6" fmla="*/ 2424113 h 3400425"/>
                  <a:gd name="connsiteX7" fmla="*/ 101753 w 1730528"/>
                  <a:gd name="connsiteY7" fmla="*/ 3114675 h 3400425"/>
                  <a:gd name="connsiteX8" fmla="*/ 211290 w 1730528"/>
                  <a:gd name="connsiteY8" fmla="*/ 3400425 h 3400425"/>
                  <a:gd name="connsiteX0-1" fmla="*/ 1730528 w 1730528"/>
                  <a:gd name="connsiteY0-2" fmla="*/ 0 h 3400425"/>
                  <a:gd name="connsiteX1-3" fmla="*/ 1278090 w 1730528"/>
                  <a:gd name="connsiteY1-4" fmla="*/ 209550 h 3400425"/>
                  <a:gd name="connsiteX2-5" fmla="*/ 811365 w 1730528"/>
                  <a:gd name="connsiteY2-6" fmla="*/ 533400 h 3400425"/>
                  <a:gd name="connsiteX3-7" fmla="*/ 420840 w 1730528"/>
                  <a:gd name="connsiteY3-8" fmla="*/ 1023938 h 3400425"/>
                  <a:gd name="connsiteX4-9" fmla="*/ 187478 w 1730528"/>
                  <a:gd name="connsiteY4-10" fmla="*/ 1457325 h 3400425"/>
                  <a:gd name="connsiteX5-11" fmla="*/ 49365 w 1730528"/>
                  <a:gd name="connsiteY5-12" fmla="*/ 1905000 h 3400425"/>
                  <a:gd name="connsiteX6-13" fmla="*/ 1740 w 1730528"/>
                  <a:gd name="connsiteY6-14" fmla="*/ 2424113 h 3400425"/>
                  <a:gd name="connsiteX7-15" fmla="*/ 101753 w 1730528"/>
                  <a:gd name="connsiteY7-16" fmla="*/ 3114675 h 3400425"/>
                  <a:gd name="connsiteX8-17" fmla="*/ 211290 w 1730528"/>
                  <a:gd name="connsiteY8-18" fmla="*/ 3400425 h 3400425"/>
                  <a:gd name="connsiteX0-19" fmla="*/ 1728796 w 1728796"/>
                  <a:gd name="connsiteY0-20" fmla="*/ 0 h 3400425"/>
                  <a:gd name="connsiteX1-21" fmla="*/ 1276358 w 1728796"/>
                  <a:gd name="connsiteY1-22" fmla="*/ 209550 h 3400425"/>
                  <a:gd name="connsiteX2-23" fmla="*/ 809633 w 1728796"/>
                  <a:gd name="connsiteY2-24" fmla="*/ 533400 h 3400425"/>
                  <a:gd name="connsiteX3-25" fmla="*/ 419108 w 1728796"/>
                  <a:gd name="connsiteY3-26" fmla="*/ 1023938 h 3400425"/>
                  <a:gd name="connsiteX4-27" fmla="*/ 185746 w 1728796"/>
                  <a:gd name="connsiteY4-28" fmla="*/ 1457325 h 3400425"/>
                  <a:gd name="connsiteX5-29" fmla="*/ 47633 w 1728796"/>
                  <a:gd name="connsiteY5-30" fmla="*/ 1905000 h 3400425"/>
                  <a:gd name="connsiteX6-31" fmla="*/ 8 w 1728796"/>
                  <a:gd name="connsiteY6-32" fmla="*/ 2424113 h 3400425"/>
                  <a:gd name="connsiteX7-33" fmla="*/ 100021 w 1728796"/>
                  <a:gd name="connsiteY7-34" fmla="*/ 3114675 h 3400425"/>
                  <a:gd name="connsiteX8-35" fmla="*/ 209558 w 1728796"/>
                  <a:gd name="connsiteY8-36" fmla="*/ 3400425 h 3400425"/>
                  <a:gd name="connsiteX0-37" fmla="*/ 1728796 w 1728796"/>
                  <a:gd name="connsiteY0-38" fmla="*/ 0 h 3400425"/>
                  <a:gd name="connsiteX1-39" fmla="*/ 1276358 w 1728796"/>
                  <a:gd name="connsiteY1-40" fmla="*/ 209550 h 3400425"/>
                  <a:gd name="connsiteX2-41" fmla="*/ 828683 w 1728796"/>
                  <a:gd name="connsiteY2-42" fmla="*/ 552450 h 3400425"/>
                  <a:gd name="connsiteX3-43" fmla="*/ 419108 w 1728796"/>
                  <a:gd name="connsiteY3-44" fmla="*/ 1023938 h 3400425"/>
                  <a:gd name="connsiteX4-45" fmla="*/ 185746 w 1728796"/>
                  <a:gd name="connsiteY4-46" fmla="*/ 1457325 h 3400425"/>
                  <a:gd name="connsiteX5-47" fmla="*/ 47633 w 1728796"/>
                  <a:gd name="connsiteY5-48" fmla="*/ 1905000 h 3400425"/>
                  <a:gd name="connsiteX6-49" fmla="*/ 8 w 1728796"/>
                  <a:gd name="connsiteY6-50" fmla="*/ 2424113 h 3400425"/>
                  <a:gd name="connsiteX7-51" fmla="*/ 100021 w 1728796"/>
                  <a:gd name="connsiteY7-52" fmla="*/ 3114675 h 3400425"/>
                  <a:gd name="connsiteX8-53" fmla="*/ 209558 w 1728796"/>
                  <a:gd name="connsiteY8-54" fmla="*/ 3400425 h 34004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728796" h="3400425">
                    <a:moveTo>
                      <a:pt x="1728796" y="0"/>
                    </a:moveTo>
                    <a:cubicBezTo>
                      <a:pt x="1579967" y="59531"/>
                      <a:pt x="1426377" y="117475"/>
                      <a:pt x="1276358" y="209550"/>
                    </a:cubicBezTo>
                    <a:cubicBezTo>
                      <a:pt x="1126339" y="301625"/>
                      <a:pt x="971558" y="416719"/>
                      <a:pt x="828683" y="552450"/>
                    </a:cubicBezTo>
                    <a:cubicBezTo>
                      <a:pt x="685808" y="688181"/>
                      <a:pt x="526264" y="873126"/>
                      <a:pt x="419108" y="1023938"/>
                    </a:cubicBezTo>
                    <a:cubicBezTo>
                      <a:pt x="311952" y="1174751"/>
                      <a:pt x="247658" y="1310482"/>
                      <a:pt x="185746" y="1457325"/>
                    </a:cubicBezTo>
                    <a:cubicBezTo>
                      <a:pt x="123834" y="1604168"/>
                      <a:pt x="78589" y="1743869"/>
                      <a:pt x="47633" y="1905000"/>
                    </a:cubicBezTo>
                    <a:cubicBezTo>
                      <a:pt x="16677" y="2066131"/>
                      <a:pt x="802" y="2212976"/>
                      <a:pt x="8" y="2424113"/>
                    </a:cubicBezTo>
                    <a:cubicBezTo>
                      <a:pt x="-786" y="2635250"/>
                      <a:pt x="65096" y="2951956"/>
                      <a:pt x="100021" y="3114675"/>
                    </a:cubicBezTo>
                    <a:cubicBezTo>
                      <a:pt x="134946" y="3277394"/>
                      <a:pt x="172252" y="3338909"/>
                      <a:pt x="209558" y="3400425"/>
                    </a:cubicBez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72" name="图片 17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819859" cy="2252070"/>
          </a:xfrm>
          <a:prstGeom prst="rect">
            <a:avLst/>
          </a:prstGeom>
        </p:spPr>
      </p:pic>
      <p:pic>
        <p:nvPicPr>
          <p:cNvPr id="171" name="图片 17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4284033"/>
            <a:ext cx="12192000" cy="2805239"/>
          </a:xfrm>
          <a:prstGeom prst="rect">
            <a:avLst/>
          </a:prstGeom>
        </p:spPr>
      </p:pic>
      <p:pic>
        <p:nvPicPr>
          <p:cNvPr id="173" name="图片 172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493406" y="-281354"/>
            <a:ext cx="1698594" cy="329013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575598" y="2217499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4393" y="844062"/>
            <a:ext cx="393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六下第一单元</a:t>
            </a:r>
            <a:endParaRPr lang="zh-CN" altLang="en-US" sz="2800" dirty="0"/>
          </a:p>
        </p:txBody>
      </p:sp>
      <p:pic>
        <p:nvPicPr>
          <p:cNvPr id="16" name="图片 15" descr="7cd1dead5c834f5bb0cf95ad8923287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548" y="0"/>
            <a:ext cx="4850452" cy="6858000"/>
          </a:xfrm>
          <a:prstGeom prst="rect">
            <a:avLst/>
          </a:prstGeom>
        </p:spPr>
      </p:pic>
      <p:pic>
        <p:nvPicPr>
          <p:cNvPr id="17" name="图片 16" descr="2a8db66902ff48188c4e35d0e30fb42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156" y="0"/>
            <a:ext cx="4850452" cy="6858000"/>
          </a:xfrm>
          <a:prstGeom prst="rect">
            <a:avLst/>
          </a:prstGeom>
        </p:spPr>
      </p:pic>
      <p:sp>
        <p:nvSpPr>
          <p:cNvPr id="18" name="椭圆形标注 17"/>
          <p:cNvSpPr/>
          <p:nvPr/>
        </p:nvSpPr>
        <p:spPr>
          <a:xfrm>
            <a:off x="5723205" y="0"/>
            <a:ext cx="1831145" cy="1266092"/>
          </a:xfrm>
          <a:prstGeom prst="wedgeEllipseCallout">
            <a:avLst>
              <a:gd name="adj1" fmla="val -56121"/>
              <a:gd name="adj2" fmla="val 424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鉴赏文学作品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575598" y="2217499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4393" y="844062"/>
            <a:ext cx="393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六下第一单元</a:t>
            </a:r>
            <a:endParaRPr lang="zh-CN" altLang="en-US" sz="2800" dirty="0"/>
          </a:p>
        </p:txBody>
      </p:sp>
      <p:pic>
        <p:nvPicPr>
          <p:cNvPr id="15" name="图片 14" descr="17048cfdab7040d98d2431e7094b30b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832" y="0"/>
            <a:ext cx="4850452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575598" y="2217499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4393" y="844062"/>
            <a:ext cx="393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六下第一单元</a:t>
            </a:r>
            <a:endParaRPr lang="zh-CN" altLang="en-US" sz="2800" dirty="0"/>
          </a:p>
        </p:txBody>
      </p:sp>
      <p:pic>
        <p:nvPicPr>
          <p:cNvPr id="14" name="图片 13" descr="fad3a3c0eeb84943bf88db9d9bcd8e7d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374" y="0"/>
            <a:ext cx="4850452" cy="6858000"/>
          </a:xfrm>
          <a:prstGeom prst="rect">
            <a:avLst/>
          </a:prstGeom>
        </p:spPr>
      </p:pic>
      <p:pic>
        <p:nvPicPr>
          <p:cNvPr id="15" name="图片 14" descr="491913da2079404fb046a4827e507436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548" y="0"/>
            <a:ext cx="4850452" cy="6858000"/>
          </a:xfrm>
          <a:prstGeom prst="rect">
            <a:avLst/>
          </a:prstGeom>
        </p:spPr>
      </p:pic>
      <p:sp>
        <p:nvSpPr>
          <p:cNvPr id="16" name="椭圆形标注 15"/>
          <p:cNvSpPr/>
          <p:nvPr/>
        </p:nvSpPr>
        <p:spPr>
          <a:xfrm>
            <a:off x="5737273" y="0"/>
            <a:ext cx="2253176" cy="1266092"/>
          </a:xfrm>
          <a:prstGeom prst="wedgeEllipseCallout">
            <a:avLst>
              <a:gd name="adj1" fmla="val -88130"/>
              <a:gd name="adj2" fmla="val 5694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古诗</a:t>
            </a:r>
            <a:endParaRPr lang="en-US" altLang="zh-CN" sz="2800" dirty="0" smtClean="0">
              <a:solidFill>
                <a:srgbClr val="362388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寒食节</a:t>
            </a:r>
            <a:r>
              <a:rPr lang="en-US" altLang="zh-CN" sz="2800" dirty="0" smtClean="0">
                <a:solidFill>
                  <a:srgbClr val="362388"/>
                </a:solidFill>
              </a:rPr>
              <a:t>(</a:t>
            </a:r>
            <a:r>
              <a:rPr lang="zh-CN" altLang="en-US" sz="2800" dirty="0" smtClean="0">
                <a:solidFill>
                  <a:srgbClr val="362388"/>
                </a:solidFill>
              </a:rPr>
              <a:t>清明节）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  <p:sp>
        <p:nvSpPr>
          <p:cNvPr id="17" name="椭圆形标注 16"/>
          <p:cNvSpPr/>
          <p:nvPr/>
        </p:nvSpPr>
        <p:spPr>
          <a:xfrm>
            <a:off x="5455919" y="3092547"/>
            <a:ext cx="1831145" cy="1266092"/>
          </a:xfrm>
          <a:prstGeom prst="wedgeEllipseCallout">
            <a:avLst>
              <a:gd name="adj1" fmla="val -56121"/>
              <a:gd name="adj2" fmla="val 424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古诗</a:t>
            </a:r>
            <a:endParaRPr lang="en-US" altLang="zh-CN" sz="2800" dirty="0" smtClean="0">
              <a:solidFill>
                <a:srgbClr val="362388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七夕节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  <p:sp>
        <p:nvSpPr>
          <p:cNvPr id="18" name="椭圆形标注 17"/>
          <p:cNvSpPr/>
          <p:nvPr/>
        </p:nvSpPr>
        <p:spPr>
          <a:xfrm>
            <a:off x="10013852" y="0"/>
            <a:ext cx="1831145" cy="1266092"/>
          </a:xfrm>
          <a:prstGeom prst="wedgeEllipseCallout">
            <a:avLst>
              <a:gd name="adj1" fmla="val -56121"/>
              <a:gd name="adj2" fmla="val 4249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古诗</a:t>
            </a:r>
            <a:endParaRPr lang="en-US" altLang="zh-CN" sz="2800" dirty="0" smtClean="0">
              <a:solidFill>
                <a:srgbClr val="362388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中秋节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575598" y="2217499"/>
            <a:ext cx="549817" cy="2101989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课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渗</a:t>
            </a:r>
            <a:endParaRPr lang="en-US" altLang="zh-CN" sz="3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4393" y="844062"/>
            <a:ext cx="393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/>
              <a:t>部编版教材</a:t>
            </a:r>
            <a:endParaRPr lang="en-US" altLang="zh-CN" sz="2800" dirty="0" smtClean="0"/>
          </a:p>
          <a:p>
            <a:pPr algn="ctr"/>
            <a:r>
              <a:rPr lang="zh-CN" altLang="en-US" sz="2800" dirty="0" smtClean="0"/>
              <a:t>六下第一单元</a:t>
            </a:r>
            <a:endParaRPr lang="zh-CN" altLang="en-US" sz="2800" dirty="0"/>
          </a:p>
        </p:txBody>
      </p:sp>
      <p:pic>
        <p:nvPicPr>
          <p:cNvPr id="14" name="图片 13" descr="295e099e76ad413980ae26a225d6a31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548" y="0"/>
            <a:ext cx="4850452" cy="6858000"/>
          </a:xfrm>
          <a:prstGeom prst="rect">
            <a:avLst/>
          </a:prstGeom>
        </p:spPr>
      </p:pic>
      <p:pic>
        <p:nvPicPr>
          <p:cNvPr id="16" name="图片 15" descr="e53d150863f24605ba0a7983e85f575f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832" y="0"/>
            <a:ext cx="4850452" cy="6858000"/>
          </a:xfrm>
          <a:prstGeom prst="rect">
            <a:avLst/>
          </a:prstGeom>
        </p:spPr>
      </p:pic>
      <p:sp>
        <p:nvSpPr>
          <p:cNvPr id="17" name="椭圆形标注 16"/>
          <p:cNvSpPr/>
          <p:nvPr/>
        </p:nvSpPr>
        <p:spPr>
          <a:xfrm>
            <a:off x="6328116" y="0"/>
            <a:ext cx="1831145" cy="1266092"/>
          </a:xfrm>
          <a:prstGeom prst="wedgeEllipseCallout">
            <a:avLst>
              <a:gd name="adj1" fmla="val 2265"/>
              <a:gd name="adj2" fmla="val 6694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362388"/>
                </a:solidFill>
              </a:rPr>
              <a:t>高段应用知识</a:t>
            </a:r>
            <a:endParaRPr lang="zh-CN" altLang="en-US" sz="2800" dirty="0">
              <a:solidFill>
                <a:srgbClr val="362388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u=2578858300,823690272&amp;fm=26&amp;gp=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6028" y="1874812"/>
            <a:ext cx="1278182" cy="13185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3643532" y="182880"/>
            <a:ext cx="3826413" cy="1181686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6" name="文本框 175"/>
          <p:cNvSpPr txBox="1"/>
          <p:nvPr/>
        </p:nvSpPr>
        <p:spPr>
          <a:xfrm>
            <a:off x="4436234" y="342530"/>
            <a:ext cx="233032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课外链接</a:t>
            </a:r>
            <a:endParaRPr lang="zh-CN" altLang="en-US" sz="3600" b="1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8988" y="3954779"/>
            <a:ext cx="1213485" cy="127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9791" y="3978593"/>
            <a:ext cx="1231024" cy="131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0333" y="3997422"/>
            <a:ext cx="1250485" cy="133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6042" y="1882725"/>
            <a:ext cx="1238097" cy="128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215" y="1835539"/>
            <a:ext cx="1256128" cy="137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图片 15">
            <a:hlinkClick r:id="rId12"/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2391509" y="1575583"/>
            <a:ext cx="1491174" cy="2067951"/>
          </a:xfrm>
          <a:prstGeom prst="rect">
            <a:avLst/>
          </a:prstGeom>
        </p:spPr>
      </p:pic>
      <p:pic>
        <p:nvPicPr>
          <p:cNvPr id="17" name="图片 16">
            <a:hlinkClick r:id="rId13"/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158152" y="1559170"/>
            <a:ext cx="1423181" cy="2067951"/>
          </a:xfrm>
          <a:prstGeom prst="rect">
            <a:avLst/>
          </a:prstGeom>
        </p:spPr>
      </p:pic>
      <p:pic>
        <p:nvPicPr>
          <p:cNvPr id="18" name="图片 17">
            <a:hlinkClick r:id="rId14"/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7800533" y="1584961"/>
            <a:ext cx="1423181" cy="2067951"/>
          </a:xfrm>
          <a:prstGeom prst="rect">
            <a:avLst/>
          </a:prstGeom>
        </p:spPr>
      </p:pic>
      <p:pic>
        <p:nvPicPr>
          <p:cNvPr id="19" name="图片 18">
            <a:hlinkClick r:id="rId15"/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2565007" y="3720906"/>
            <a:ext cx="1423181" cy="20679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235524" y="3718561"/>
            <a:ext cx="1488833" cy="2067951"/>
          </a:xfrm>
          <a:prstGeom prst="rect">
            <a:avLst/>
          </a:prstGeom>
        </p:spPr>
      </p:pic>
      <p:pic>
        <p:nvPicPr>
          <p:cNvPr id="21" name="图片 20">
            <a:hlinkClick r:id="rId16"/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7920108" y="3688081"/>
            <a:ext cx="1423181" cy="20679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49072" y="236107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5098" y="39690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实 践 活 动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307103" y="2483136"/>
            <a:ext cx="7484012" cy="2009061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    （</a:t>
            </a:r>
            <a:r>
              <a:rPr lang="en-US" sz="2800" dirty="0" smtClean="0"/>
              <a:t>1</a:t>
            </a:r>
            <a:r>
              <a:rPr lang="zh-CN" altLang="en-US" sz="2800" dirty="0" smtClean="0"/>
              <a:t>）以</a:t>
            </a:r>
            <a:r>
              <a:rPr lang="zh-CN" altLang="en-US" sz="2800" dirty="0" smtClean="0"/>
              <a:t>春节、</a:t>
            </a:r>
            <a:r>
              <a:rPr lang="zh-CN" altLang="en-US" sz="2800" dirty="0"/>
              <a:t>清明节、端午节</a:t>
            </a:r>
            <a:r>
              <a:rPr lang="zh-CN" altLang="en-US" sz="2800" dirty="0" smtClean="0"/>
              <a:t>、七夕节、中秋节</a:t>
            </a:r>
            <a:r>
              <a:rPr lang="zh-CN" altLang="en-US" sz="2800" dirty="0"/>
              <a:t>、重阳节为主要研究</a:t>
            </a:r>
            <a:r>
              <a:rPr lang="zh-CN" altLang="en-US" sz="2800" dirty="0" smtClean="0"/>
              <a:t>对象</a:t>
            </a:r>
            <a:r>
              <a:rPr lang="zh-CN" altLang="en-US" sz="2800" dirty="0" smtClean="0"/>
              <a:t>，让学生调查这几个重要节日文化的起源，以及它们的传统风俗习惯。</a:t>
            </a:r>
            <a:r>
              <a:rPr lang="en-US" sz="2800" dirty="0" smtClean="0"/>
              <a:t>  </a:t>
            </a:r>
            <a:endParaRPr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997646" y="1522126"/>
            <a:ext cx="6174490" cy="646986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1.</a:t>
            </a:r>
            <a:r>
              <a:rPr lang="zh-CN" altLang="en-US" sz="3200" dirty="0" smtClean="0">
                <a:solidFill>
                  <a:schemeClr val="bg1"/>
                </a:solidFill>
              </a:rPr>
              <a:t>调查各种传统节日文化的起源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2339259" y="4690509"/>
            <a:ext cx="7513482" cy="1055608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（</a:t>
            </a:r>
            <a:r>
              <a:rPr lang="en-US" sz="2800" dirty="0" smtClean="0"/>
              <a:t>2</a:t>
            </a:r>
            <a:r>
              <a:rPr lang="zh-CN" altLang="en-US" sz="2800" dirty="0" smtClean="0"/>
              <a:t>）学生调查的方式，可以向家长询问、上网</a:t>
            </a:r>
            <a:r>
              <a:rPr lang="zh-CN" altLang="en-US" sz="2800" dirty="0" smtClean="0"/>
              <a:t>或查阅图书</a:t>
            </a:r>
            <a:r>
              <a:rPr lang="zh-CN" altLang="en-US" sz="2800" dirty="0" smtClean="0"/>
              <a:t>了解，也可以师生</a:t>
            </a:r>
            <a:r>
              <a:rPr lang="zh-CN" altLang="en-US" sz="2800" dirty="0" smtClean="0"/>
              <a:t>共同</a:t>
            </a:r>
            <a:r>
              <a:rPr lang="zh-CN" altLang="en-US" sz="2800" dirty="0" smtClean="0"/>
              <a:t>研讨。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49072" y="236107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5098" y="39690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实 践 活 动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630659" y="2502935"/>
            <a:ext cx="8736035" cy="1532334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（</a:t>
            </a:r>
            <a:r>
              <a:rPr lang="en-US" sz="2800" dirty="0" smtClean="0"/>
              <a:t>1</a:t>
            </a:r>
            <a:r>
              <a:rPr lang="zh-CN" altLang="en-US" sz="2800" dirty="0" smtClean="0"/>
              <a:t>）节日期间，要以节日为载体，开展各种文体活动，如清明踏青扫墓、端午举办体育竞技、中秋赏月、诗文朗诵等。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79000" y="1395517"/>
            <a:ext cx="5571489" cy="646986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2.</a:t>
            </a:r>
            <a:r>
              <a:rPr lang="zh-CN" altLang="en-US" sz="3200" dirty="0" smtClean="0">
                <a:solidFill>
                  <a:schemeClr val="bg1"/>
                </a:solidFill>
              </a:rPr>
              <a:t>丰富校园传统节日文化活动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49072" y="236107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5098" y="39690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实 践 活 动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79000" y="1395517"/>
            <a:ext cx="5571489" cy="646986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2.</a:t>
            </a:r>
            <a:r>
              <a:rPr lang="zh-CN" altLang="en-US" sz="3200" dirty="0" smtClean="0">
                <a:solidFill>
                  <a:schemeClr val="bg1"/>
                </a:solidFill>
              </a:rPr>
              <a:t>丰富校园传统节日文化活动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2643391" y="2646224"/>
            <a:ext cx="8554491" cy="2485787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（</a:t>
            </a:r>
            <a:r>
              <a:rPr lang="en-US" sz="2800" dirty="0" smtClean="0"/>
              <a:t>2</a:t>
            </a:r>
            <a:r>
              <a:rPr lang="zh-CN" altLang="en-US" sz="2800" dirty="0" smtClean="0"/>
              <a:t>）召开主题班会</a:t>
            </a:r>
            <a:r>
              <a:rPr lang="zh-CN" altLang="en-US" sz="2800" dirty="0" smtClean="0"/>
              <a:t>，在学习</a:t>
            </a:r>
            <a:r>
              <a:rPr lang="zh-CN" altLang="en-US" sz="2800" dirty="0" smtClean="0"/>
              <a:t>园地及校园</a:t>
            </a:r>
            <a:r>
              <a:rPr lang="zh-CN" altLang="en-US" sz="2800" dirty="0" smtClean="0"/>
              <a:t>宣传栏中展示相应的节日文化内容，</a:t>
            </a:r>
            <a:r>
              <a:rPr lang="zh-CN" altLang="en-US" sz="2800" dirty="0" smtClean="0"/>
              <a:t>加强节日</a:t>
            </a:r>
            <a:r>
              <a:rPr lang="zh-CN" altLang="en-US" sz="2800" dirty="0" smtClean="0"/>
              <a:t>文化的宣传</a:t>
            </a:r>
            <a:r>
              <a:rPr lang="zh-CN" altLang="en-US" sz="2800" dirty="0" smtClean="0"/>
              <a:t>力度</a:t>
            </a:r>
            <a:r>
              <a:rPr lang="zh-CN" altLang="en-US" sz="2800" dirty="0" smtClean="0"/>
              <a:t>，让</a:t>
            </a:r>
            <a:r>
              <a:rPr lang="zh-CN" altLang="en-US" sz="2800" dirty="0" smtClean="0"/>
              <a:t>学生时刻感受到节日的文化氛围</a:t>
            </a:r>
            <a:r>
              <a:rPr lang="zh-CN" altLang="en-US" sz="2800" dirty="0" smtClean="0"/>
              <a:t>，感受</a:t>
            </a:r>
            <a:r>
              <a:rPr lang="zh-CN" altLang="en-US" sz="2800" dirty="0" smtClean="0"/>
              <a:t>到节日文化的厚重底蕴</a:t>
            </a:r>
            <a:r>
              <a:rPr lang="zh-CN" altLang="en-US" sz="2800" dirty="0" smtClean="0"/>
              <a:t>，增强</a:t>
            </a:r>
            <a:r>
              <a:rPr lang="zh-CN" altLang="en-US" sz="2800" dirty="0" smtClean="0"/>
              <a:t>传承节日文化</a:t>
            </a:r>
            <a:r>
              <a:rPr lang="zh-CN" altLang="en-US" sz="2800" dirty="0" smtClean="0"/>
              <a:t>、从而提高</a:t>
            </a:r>
            <a:r>
              <a:rPr lang="zh-CN" altLang="en-US" sz="2800" dirty="0" smtClean="0"/>
              <a:t>道德</a:t>
            </a:r>
            <a:r>
              <a:rPr lang="zh-CN" altLang="en-US" sz="2800" dirty="0" smtClean="0"/>
              <a:t>素养。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49072" y="236107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5098" y="39690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实 践 活 动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79000" y="1395517"/>
            <a:ext cx="5571489" cy="646986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2.</a:t>
            </a:r>
            <a:r>
              <a:rPr lang="zh-CN" altLang="en-US" sz="3200" dirty="0" smtClean="0">
                <a:solidFill>
                  <a:schemeClr val="bg1"/>
                </a:solidFill>
              </a:rPr>
              <a:t>丰富校园传统节日文化活动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2643391" y="2646224"/>
            <a:ext cx="8554491" cy="2962513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（</a:t>
            </a:r>
            <a:r>
              <a:rPr lang="en-US" sz="2800" dirty="0" smtClean="0"/>
              <a:t>3</a:t>
            </a:r>
            <a:r>
              <a:rPr lang="zh-CN" altLang="en-US" sz="2800" dirty="0" smtClean="0"/>
              <a:t>）加大学校对中华传统节日文化的宣传作用，学校积极开展各种形式的关于传统节日文化的演讲比赛和朗诵</a:t>
            </a:r>
            <a:r>
              <a:rPr lang="zh-CN" altLang="en-US" sz="2800" dirty="0" smtClean="0"/>
              <a:t>比赛、绘画比赛、手抄报比赛等</a:t>
            </a:r>
            <a:r>
              <a:rPr lang="zh-CN" altLang="en-US" sz="2800" dirty="0" smtClean="0"/>
              <a:t>，让学生在比赛中、在思考中、在欢笑声中体验中国的传统节日文化的博大精深，提高学生的审美情趣和</a:t>
            </a:r>
            <a:r>
              <a:rPr lang="zh-CN" altLang="en-US" sz="2800" dirty="0" smtClean="0"/>
              <a:t>文化品味。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49072" y="236107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5098" y="39690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实 践 活 动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78999" y="1395517"/>
            <a:ext cx="7671223" cy="646986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3.</a:t>
            </a:r>
            <a:r>
              <a:rPr lang="zh-CN" altLang="en-US" sz="3200" dirty="0" smtClean="0">
                <a:solidFill>
                  <a:schemeClr val="bg1"/>
                </a:solidFill>
              </a:rPr>
              <a:t>进行以传统节日为主题的校本课程研究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2643391" y="2646224"/>
            <a:ext cx="8554491" cy="1055608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（</a:t>
            </a:r>
            <a:r>
              <a:rPr lang="en-US" sz="2800" dirty="0" smtClean="0"/>
              <a:t>1</a:t>
            </a:r>
            <a:r>
              <a:rPr lang="zh-CN" altLang="en-US" sz="2800" dirty="0" smtClean="0"/>
              <a:t>）用现代社会的理念和视角，揭示传统节日文化的内在价值，发挥、拓展和强化其功能。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  <p:sp>
        <p:nvSpPr>
          <p:cNvPr id="13" name="矩形: 圆角 11"/>
          <p:cNvSpPr/>
          <p:nvPr/>
        </p:nvSpPr>
        <p:spPr>
          <a:xfrm>
            <a:off x="2547436" y="4051741"/>
            <a:ext cx="8554491" cy="1055608"/>
          </a:xfrm>
          <a:prstGeom prst="roundRect">
            <a:avLst/>
          </a:prstGeom>
          <a:solidFill>
            <a:schemeClr val="bg1"/>
          </a:solidFill>
          <a:ln>
            <a:solidFill>
              <a:srgbClr val="C41D22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800" dirty="0" smtClean="0"/>
              <a:t>（</a:t>
            </a:r>
            <a:r>
              <a:rPr lang="en-US" sz="2800" dirty="0" smtClean="0"/>
              <a:t>2</a:t>
            </a:r>
            <a:r>
              <a:rPr lang="zh-CN" altLang="en-US" sz="2800" smtClean="0"/>
              <a:t>）</a:t>
            </a:r>
            <a:r>
              <a:rPr lang="zh-CN" altLang="en-US" sz="2800" smtClean="0"/>
              <a:t>通过学习校本课程，</a:t>
            </a:r>
            <a:r>
              <a:rPr lang="zh-CN" altLang="en-US" sz="2800" dirty="0" smtClean="0"/>
              <a:t>让学生感受传统节日文化的魅力，提高学生的人文素养。</a:t>
            </a:r>
            <a:endParaRPr lang="zh-CN" altLang="en-US" sz="28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667000" y="1463738"/>
            <a:ext cx="6858000" cy="19484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5" name="文本框 174"/>
          <p:cNvSpPr txBox="1"/>
          <p:nvPr/>
        </p:nvSpPr>
        <p:spPr>
          <a:xfrm>
            <a:off x="3621481" y="3470462"/>
            <a:ext cx="5438113" cy="1106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6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概 念 内 涵</a:t>
            </a:r>
            <a:endParaRPr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647250" y="1777434"/>
            <a:ext cx="331879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72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第一章</a:t>
            </a:r>
            <a:endParaRPr lang="zh-CN" altLang="en-US" sz="7200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493406" y="-281354"/>
            <a:ext cx="1698594" cy="329013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63140" y="193904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49505" y="368773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案 例 分 享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05539" y="-1457648"/>
            <a:ext cx="4328121" cy="943610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50793" y="1608526"/>
            <a:ext cx="85470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/>
              <a:t>春节文化资源在小学语文教学中的应用研究</a:t>
            </a:r>
            <a:endParaRPr lang="en-US" altLang="zh-CN" b="1" dirty="0" smtClean="0"/>
          </a:p>
          <a:p>
            <a:pPr algn="ctr"/>
            <a:endParaRPr lang="zh-CN" altLang="en-US" dirty="0" smtClean="0"/>
          </a:p>
          <a:p>
            <a:r>
              <a:rPr lang="zh-CN" altLang="en-US" dirty="0" smtClean="0"/>
              <a:t>    寒假是开展春节活动的最佳时间， 适合开展春节文化活动，这是在一年级学生中开展的春节文化系列活动。</a:t>
            </a:r>
            <a:endParaRPr lang="zh-CN" altLang="en-US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读、背与春节有关的古诗、童谣、课文。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巧借部编版小学语文教材里的</a:t>
            </a:r>
            <a:r>
              <a:rPr lang="en-US" altLang="zh-CN" dirty="0" smtClean="0"/>
              <a:t>《</a:t>
            </a:r>
            <a:r>
              <a:rPr lang="zh-CN" altLang="en-US" dirty="0" smtClean="0"/>
              <a:t>春节童谣</a:t>
            </a:r>
            <a:r>
              <a:rPr lang="en-US" altLang="zh-CN" dirty="0" smtClean="0"/>
              <a:t>》</a:t>
            </a:r>
            <a:r>
              <a:rPr lang="zh-CN" altLang="en-US" dirty="0" smtClean="0"/>
              <a:t>，落实春节每一个活动，过足新时代的传统年味。</a:t>
            </a:r>
            <a:endParaRPr lang="zh-CN" altLang="en-US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学校开展春节系列活动，总结和升华活动意义。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6" name="图片 15">
            <a:hlinkClick r:id="rId4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849505" y="4626852"/>
            <a:ext cx="4462295" cy="223114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15938" y="1813798"/>
            <a:ext cx="571966" cy="1615202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春节活动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49072" y="236107"/>
            <a:ext cx="4017885" cy="11415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5098" y="3969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与君共勉</a:t>
            </a:r>
            <a:endParaRPr lang="zh-CN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89857" y="-1282928"/>
            <a:ext cx="4699546" cy="1024587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195753" y="2052934"/>
            <a:ext cx="88767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     </a:t>
            </a:r>
            <a:r>
              <a:rPr lang="zh-CN" altLang="en-US" sz="32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部编教材增强了中华民族文化元素，这是一个风向标，意味着在语文教学中即将刮起传承和振新中华民族优秀文化传统的“中国风”。作为每一位语文教师都应该以此为己任，认真解读教材，了解教材背后厚重的文化背景，使语文教学有深度有厚度，更有民族文化的温度！</a:t>
            </a:r>
            <a:endParaRPr lang="zh-CN" altLang="en-US" sz="32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77730" y="5129405"/>
            <a:ext cx="8271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——</a:t>
            </a:r>
            <a:r>
              <a:rPr lang="zh-CN" altLang="en-US" sz="2400" dirty="0" smtClean="0"/>
              <a:t>浙江省宁波市海曙区教育局教研室 张敏华（特级教师）</a:t>
            </a:r>
            <a:endParaRPr lang="zh-CN" altLang="en-US" sz="24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111291" y="3893155"/>
            <a:ext cx="12192000" cy="2805239"/>
          </a:xfrm>
          <a:prstGeom prst="rect">
            <a:avLst/>
          </a:prstGeom>
        </p:spPr>
      </p:pic>
      <p:sp>
        <p:nvSpPr>
          <p:cNvPr id="53" name="1"/>
          <p:cNvSpPr txBox="1"/>
          <p:nvPr>
            <p:custDataLst>
              <p:tags r:id="rId2"/>
            </p:custDataLst>
          </p:nvPr>
        </p:nvSpPr>
        <p:spPr>
          <a:xfrm>
            <a:off x="3693056" y="1660587"/>
            <a:ext cx="4583306" cy="144655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8800" b="1" spc="-225" dirty="0" smtClean="0">
                <a:solidFill>
                  <a:srgbClr val="238682"/>
                </a:solidFill>
                <a:cs typeface="+mn-ea"/>
                <a:sym typeface="+mn-lt"/>
              </a:rPr>
              <a:t>感谢大家</a:t>
            </a:r>
            <a:endParaRPr lang="zh-CN" altLang="en-US" sz="8800" b="1" spc="-225" dirty="0">
              <a:solidFill>
                <a:srgbClr val="238682"/>
              </a:solidFill>
              <a:cs typeface="+mn-ea"/>
              <a:sym typeface="+mn-lt"/>
            </a:endParaRPr>
          </a:p>
        </p:txBody>
      </p:sp>
      <p:sp>
        <p:nvSpPr>
          <p:cNvPr id="56" name="副标题 2"/>
          <p:cNvSpPr txBox="1"/>
          <p:nvPr/>
        </p:nvSpPr>
        <p:spPr>
          <a:xfrm>
            <a:off x="8563842" y="4300825"/>
            <a:ext cx="2632245" cy="526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238682"/>
                </a:solidFill>
                <a:cs typeface="+mn-ea"/>
                <a:sym typeface="+mn-lt"/>
              </a:rPr>
              <a:t>张亚</a:t>
            </a:r>
            <a:endParaRPr lang="en-US" altLang="zh-CN" sz="2800" dirty="0">
              <a:solidFill>
                <a:srgbClr val="238682"/>
              </a:solidFill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73716" y="3409504"/>
            <a:ext cx="2267560" cy="27203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3804809" cy="30386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493406" y="-266855"/>
            <a:ext cx="1698594" cy="3290132"/>
          </a:xfrm>
          <a:prstGeom prst="rect">
            <a:avLst/>
          </a:prstGeom>
        </p:spPr>
      </p:pic>
      <p:sp>
        <p:nvSpPr>
          <p:cNvPr id="12" name="副标题 2"/>
          <p:cNvSpPr txBox="1"/>
          <p:nvPr/>
        </p:nvSpPr>
        <p:spPr>
          <a:xfrm>
            <a:off x="7150543" y="4939561"/>
            <a:ext cx="2632245" cy="526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smtClean="0">
                <a:solidFill>
                  <a:srgbClr val="238682"/>
                </a:solidFill>
                <a:cs typeface="+mn-ea"/>
                <a:sym typeface="+mn-lt"/>
              </a:rPr>
              <a:t>2022</a:t>
            </a:r>
            <a:r>
              <a:rPr lang="zh-CN" altLang="en-US" sz="2800" dirty="0" smtClean="0">
                <a:solidFill>
                  <a:srgbClr val="238682"/>
                </a:solidFill>
                <a:cs typeface="+mn-ea"/>
                <a:sym typeface="+mn-lt"/>
              </a:rPr>
              <a:t>年</a:t>
            </a:r>
            <a:r>
              <a:rPr lang="en-US" altLang="zh-CN" sz="2800" dirty="0" smtClean="0">
                <a:solidFill>
                  <a:srgbClr val="238682"/>
                </a:solidFill>
                <a:cs typeface="+mn-ea"/>
                <a:sym typeface="+mn-lt"/>
              </a:rPr>
              <a:t>5</a:t>
            </a:r>
            <a:r>
              <a:rPr lang="zh-CN" altLang="en-US" sz="2800" dirty="0" smtClean="0">
                <a:solidFill>
                  <a:srgbClr val="238682"/>
                </a:solidFill>
                <a:cs typeface="+mn-ea"/>
                <a:sym typeface="+mn-lt"/>
              </a:rPr>
              <a:t>月</a:t>
            </a:r>
            <a:r>
              <a:rPr lang="en-US" altLang="zh-CN" sz="2800" dirty="0" smtClean="0">
                <a:solidFill>
                  <a:srgbClr val="238682"/>
                </a:solidFill>
                <a:cs typeface="+mn-ea"/>
                <a:sym typeface="+mn-lt"/>
              </a:rPr>
              <a:t>13</a:t>
            </a:r>
            <a:r>
              <a:rPr lang="zh-CN" altLang="en-US" sz="2800" dirty="0" smtClean="0">
                <a:solidFill>
                  <a:srgbClr val="238682"/>
                </a:solidFill>
                <a:cs typeface="+mn-ea"/>
                <a:sym typeface="+mn-lt"/>
              </a:rPr>
              <a:t>日</a:t>
            </a:r>
            <a:endParaRPr lang="en-US" altLang="zh-CN" sz="2800" dirty="0">
              <a:solidFill>
                <a:srgbClr val="23868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643532" y="182880"/>
            <a:ext cx="3826413" cy="1181686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204" y="1975459"/>
            <a:ext cx="3994652" cy="5322995"/>
          </a:xfrm>
          <a:prstGeom prst="rect">
            <a:avLst/>
          </a:prstGeom>
        </p:spPr>
      </p:pic>
      <p:sp>
        <p:nvSpPr>
          <p:cNvPr id="176" name="文本框 175"/>
          <p:cNvSpPr txBox="1"/>
          <p:nvPr/>
        </p:nvSpPr>
        <p:spPr>
          <a:xfrm>
            <a:off x="4436234" y="342530"/>
            <a:ext cx="2330326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概念内涵</a:t>
            </a:r>
            <a:endParaRPr lang="zh-CN" altLang="en-US" sz="3600" b="1" spc="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0"/>
            <a:ext cx="3804809" cy="3038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367889" y="-309489"/>
            <a:ext cx="1824111" cy="35332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55963" y="1538963"/>
            <a:ext cx="44782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（一）小学语文教学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（二）教学渗透</a:t>
            </a:r>
            <a:endParaRPr lang="en-US" altLang="zh-CN" sz="3200" dirty="0" smtClean="0"/>
          </a:p>
          <a:p>
            <a:pPr indent="457200">
              <a:lnSpc>
                <a:spcPct val="200000"/>
              </a:lnSpc>
            </a:pPr>
            <a:r>
              <a:rPr lang="zh-CN" altLang="en-US" sz="3200" dirty="0" smtClean="0"/>
              <a:t>（三）传统节日文化</a:t>
            </a:r>
            <a:endParaRPr lang="en-US" altLang="zh-CN" sz="3200" dirty="0" smtClean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856224" y="123379"/>
            <a:ext cx="4017885" cy="11415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11680" y="1598984"/>
            <a:ext cx="93643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    </a:t>
            </a:r>
            <a:r>
              <a:rPr lang="zh-CN" altLang="en-US" sz="2800" b="1" dirty="0" smtClean="0"/>
              <a:t>“小学语文教学”</a:t>
            </a:r>
            <a:r>
              <a:rPr lang="zh-CN" altLang="zh-CN" sz="2800" dirty="0"/>
              <a:t> </a:t>
            </a:r>
            <a:r>
              <a:rPr lang="zh-CN" altLang="zh-CN" sz="2800" dirty="0" smtClean="0"/>
              <a:t>：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①</a:t>
            </a:r>
            <a:r>
              <a:rPr lang="zh-CN" altLang="zh-CN" sz="2800" dirty="0" smtClean="0"/>
              <a:t>不仅</a:t>
            </a:r>
            <a:r>
              <a:rPr lang="zh-CN" altLang="zh-CN" sz="2800" dirty="0"/>
              <a:t>指课堂的教学，还包括课外语文实践</a:t>
            </a:r>
            <a:r>
              <a:rPr lang="zh-CN" altLang="zh-CN" sz="2800" dirty="0" smtClean="0"/>
              <a:t>活动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zh-CN" sz="2800" dirty="0"/>
              <a:t>②</a:t>
            </a:r>
            <a:r>
              <a:rPr lang="zh-CN" altLang="zh-CN" sz="2800" dirty="0" smtClean="0"/>
              <a:t>不仅</a:t>
            </a:r>
            <a:r>
              <a:rPr lang="zh-CN" altLang="zh-CN" sz="2800" dirty="0"/>
              <a:t>是指课文教学，还包括口语交际和语文综合实践</a:t>
            </a:r>
            <a:r>
              <a:rPr lang="zh-CN" altLang="zh-CN" sz="2800" dirty="0" smtClean="0"/>
              <a:t>性活动</a:t>
            </a:r>
            <a:r>
              <a:rPr lang="zh-CN" altLang="en-US" sz="2800" dirty="0" smtClean="0"/>
              <a:t>。</a:t>
            </a:r>
            <a:endParaRPr lang="en-US" altLang="zh-CN" sz="28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9505" y="368773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概念内涵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515938" y="1764404"/>
            <a:ext cx="621828" cy="2352973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小学语文教学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/>
          <a:srcRect r="22654"/>
          <a:stretch>
            <a:fillRect/>
          </a:stretch>
        </p:blipFill>
        <p:spPr>
          <a:xfrm>
            <a:off x="10818054" y="-281354"/>
            <a:ext cx="1373945" cy="2661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47224" y="163"/>
            <a:ext cx="11493305" cy="709138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856224" y="202846"/>
            <a:ext cx="4017885" cy="11415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5603" y="54234"/>
            <a:ext cx="11317933" cy="72697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1136" y="1344363"/>
            <a:ext cx="94309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/>
              <a:t>“教学渗透”</a:t>
            </a:r>
            <a:endParaRPr lang="en-US" altLang="zh-CN" sz="3200" b="1" dirty="0" smtClean="0"/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      ①</a:t>
            </a:r>
            <a:r>
              <a:rPr lang="zh-CN" altLang="en-US" sz="2400" dirty="0" smtClean="0"/>
              <a:t>语文课程承担着思想、情感、审美教育方面的任务，这些任务是渗透在语文知识教学和语文能力培养过程</a:t>
            </a:r>
            <a:r>
              <a:rPr lang="zh-CN" altLang="en-US" sz="2400" dirty="0" smtClean="0"/>
              <a:t>之中。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      ②通过节日</a:t>
            </a:r>
            <a:r>
              <a:rPr lang="zh-CN" altLang="en-US" sz="2400" dirty="0" smtClean="0"/>
              <a:t>文化的渗透，能提升</a:t>
            </a:r>
            <a:r>
              <a:rPr lang="zh-CN" altLang="en-US" sz="2400" dirty="0" smtClean="0"/>
              <a:t>语文核心素养。</a:t>
            </a:r>
            <a:endParaRPr lang="zh-CN" altLang="en-US" sz="2400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4849505" y="368773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概念内涵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4344163"/>
            <a:ext cx="12192000" cy="28052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052640" y="2073893"/>
            <a:ext cx="621828" cy="1615202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教学渗透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1117117" y="-225083"/>
            <a:ext cx="1074883" cy="20820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856224" y="201432"/>
            <a:ext cx="4017885" cy="11415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06970" y="764661"/>
            <a:ext cx="11240086" cy="63796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6755" y="1681989"/>
            <a:ext cx="95031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zh-CN" altLang="en-US" sz="2800" b="1" dirty="0" smtClean="0"/>
              <a:t>“传统节日文化”</a:t>
            </a:r>
            <a:r>
              <a:rPr lang="zh-CN" altLang="en-US" sz="2800" dirty="0" smtClean="0"/>
              <a:t>是指在中国传统节日中涵盖的原始信仰、祭祀文化、天文历法、易理术数等人文与自然文化内容。它是在我国长期的历史发展过程中逐渐形成的，是中国传统文化的重要组成部分。  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49505" y="368773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概念内涵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5938" y="1764404"/>
            <a:ext cx="621828" cy="2352973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传统节日文化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email"/>
          <a:srcRect r="22654"/>
          <a:stretch>
            <a:fillRect/>
          </a:stretch>
        </p:blipFill>
        <p:spPr>
          <a:xfrm>
            <a:off x="10944665" y="-182879"/>
            <a:ext cx="1247335" cy="24160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4101102" y="183788"/>
            <a:ext cx="3577144" cy="1016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052761"/>
            <a:ext cx="12192000" cy="28052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49505" y="368773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概念内涵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515" y="1"/>
            <a:ext cx="2154033" cy="172031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6665" y="1827394"/>
            <a:ext cx="112260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春节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(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腊八节到元宵节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)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除旧布新，祭祖祈年，民众娱乐。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清明节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(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公历四月五日前后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)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扫墓祭祖，亲近自然、踏青游玩。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端午节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(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农历五月初五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)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：划龙舟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，祈福消灾，纪念屈原。 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七夕节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(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农历七月初七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)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拜祭七姐，祈福、乞巧。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中秋节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(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农历八月十五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)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人之团圆，思念故乡、亲人，祈盼丰收。 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重阳节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(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农历九月初九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)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登高赏秋，感恩敬老。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p"/>
            </a:pP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9" name="文本框 11"/>
          <p:cNvSpPr txBox="1"/>
          <p:nvPr/>
        </p:nvSpPr>
        <p:spPr>
          <a:xfrm>
            <a:off x="106080" y="1827394"/>
            <a:ext cx="621828" cy="3105924"/>
          </a:xfrm>
          <a:prstGeom prst="roundRect">
            <a:avLst/>
          </a:prstGeom>
          <a:solidFill>
            <a:srgbClr val="C41D2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重要传统节日文化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4.1.1"/>
</p:tagLst>
</file>

<file path=ppt/tags/tag2.xml><?xml version="1.0" encoding="utf-8"?>
<p:tagLst xmlns:p="http://schemas.openxmlformats.org/presentationml/2006/main">
  <p:tag name="KSO_WM_SLIDE_MODEL_TYPE" val="cover"/>
</p:tagLst>
</file>

<file path=ppt/tags/tag3.xml><?xml version="1.0" encoding="utf-8"?>
<p:tagLst xmlns:p="http://schemas.openxmlformats.org/presentationml/2006/main">
  <p:tag name="PA" val="v4.1.1"/>
</p:tagLst>
</file>

<file path=ppt/tags/tag4.xml><?xml version="1.0" encoding="utf-8"?>
<p:tagLst xmlns:p="http://schemas.openxmlformats.org/presentationml/2006/main">
  <p:tag name="PA" val="v4.1.1"/>
</p:tagLst>
</file>

<file path=ppt/tags/tag5.xml><?xml version="1.0" encoding="utf-8"?>
<p:tagLst xmlns:p="http://schemas.openxmlformats.org/presentationml/2006/main">
  <p:tag name="ISPRING_PRESENTATION_TITLE" val="龙抬头.pptx"/>
</p:tagLst>
</file>

<file path=ppt/theme/theme1.xml><?xml version="1.0" encoding="utf-8"?>
<a:theme xmlns:a="http://schemas.openxmlformats.org/drawingml/2006/main" name="基础">
  <a:themeElements>
    <a:clrScheme name="基础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w40bpgp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基础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TM03457444[[fn=基础]]</Template>
  <TotalTime>0</TotalTime>
  <Words>2624</Words>
  <Application>WPS 演示</Application>
  <PresentationFormat>自定义</PresentationFormat>
  <Paragraphs>364</Paragraphs>
  <Slides>42</Slides>
  <Notes>42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4" baseType="lpstr">
      <vt:lpstr>Arial</vt:lpstr>
      <vt:lpstr>宋体</vt:lpstr>
      <vt:lpstr>Wingdings</vt:lpstr>
      <vt:lpstr>Corbel</vt:lpstr>
      <vt:lpstr>方正正大黑简体</vt:lpstr>
      <vt:lpstr>黑体</vt:lpstr>
      <vt:lpstr>华文新魏</vt:lpstr>
      <vt:lpstr>微软雅黑</vt:lpstr>
      <vt:lpstr>Arial Unicode MS</vt:lpstr>
      <vt:lpstr>等线</vt:lpstr>
      <vt:lpstr>华文隶书</vt:lpstr>
      <vt:lpstr>基础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龙抬头.pptx</dc:title>
  <dc:creator/>
  <cp:lastModifiedBy>ZY</cp:lastModifiedBy>
  <cp:revision>20</cp:revision>
  <dcterms:created xsi:type="dcterms:W3CDTF">2018-12-29T13:57:00Z</dcterms:created>
  <dcterms:modified xsi:type="dcterms:W3CDTF">2022-05-09T02:59:06Z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