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5"/>
  </p:notesMasterIdLst>
  <p:handoutMasterIdLst>
    <p:handoutMasterId r:id="rId22"/>
  </p:handoutMasterIdLst>
  <p:sldIdLst>
    <p:sldId id="341" r:id="rId4"/>
    <p:sldId id="304" r:id="rId6"/>
    <p:sldId id="258" r:id="rId7"/>
    <p:sldId id="485" r:id="rId8"/>
    <p:sldId id="491" r:id="rId9"/>
    <p:sldId id="490" r:id="rId10"/>
    <p:sldId id="493" r:id="rId11"/>
    <p:sldId id="494" r:id="rId12"/>
    <p:sldId id="496" r:id="rId13"/>
    <p:sldId id="495" r:id="rId14"/>
    <p:sldId id="482" r:id="rId15"/>
    <p:sldId id="499" r:id="rId16"/>
    <p:sldId id="497" r:id="rId17"/>
    <p:sldId id="498" r:id="rId18"/>
    <p:sldId id="500" r:id="rId19"/>
    <p:sldId id="342" r:id="rId20"/>
    <p:sldId id="303" r:id="rId21"/>
  </p:sldIdLst>
  <p:sldSz cx="9144000" cy="51435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FF99"/>
    <a:srgbClr val="CCFFFF"/>
    <a:srgbClr val="FFCCFF"/>
    <a:srgbClr val="009900"/>
    <a:srgbClr val="6D503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42" d="100"/>
          <a:sy n="142" d="100"/>
        </p:scale>
        <p:origin x="714" y="126"/>
      </p:cViewPr>
      <p:guideLst>
        <p:guide orient="horz" pos="1713"/>
        <p:guide pos="27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状元成才路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状元成才路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FontTx/>
              <a:buNone/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0565AA3-4521-4A0D-9E4A-37F460E00AD2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状元成才路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状元成才路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Tx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4202039-ABC4-4E4E-B801-4C0DA0619A4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r>
              <a:rPr lang="en-US" altLang="zh-CN" dirty="0"/>
              <a:t>5.</a:t>
            </a:r>
            <a:r>
              <a:rPr lang="zh-CN" altLang="zh-CN" dirty="0"/>
              <a:t>师出示表格，请生填空。</a:t>
            </a:r>
            <a:endParaRPr lang="zh-CN" altLang="zh-CN" dirty="0"/>
          </a:p>
          <a:p>
            <a:pPr lvl="0"/>
            <a:endParaRPr lang="zh-CN" altLang="en-US" dirty="0"/>
          </a:p>
        </p:txBody>
      </p:sp>
      <p:sp>
        <p:nvSpPr>
          <p:cNvPr id="348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buFontTx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r>
              <a:rPr lang="en-US" altLang="zh-CN" dirty="0"/>
              <a:t>6.</a:t>
            </a:r>
            <a:r>
              <a:rPr lang="zh-CN" altLang="zh-CN" dirty="0"/>
              <a:t>大象为什么会说“人家是人家，我是我”？结合课文内容和生活实际，谈谈你对这句话的理解。</a:t>
            </a:r>
            <a:endParaRPr lang="zh-CN" altLang="zh-CN" dirty="0"/>
          </a:p>
          <a:p>
            <a:pPr lvl="0"/>
            <a:endParaRPr lang="zh-CN" altLang="en-US" dirty="0"/>
          </a:p>
        </p:txBody>
      </p:sp>
      <p:sp>
        <p:nvSpPr>
          <p:cNvPr id="3686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buFontTx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 noChangeAspect="1"/>
          </p:cNvGrpSpPr>
          <p:nvPr userDrawn="1"/>
        </p:nvGrpSpPr>
        <p:grpSpPr>
          <a:xfrm>
            <a:off x="82550" y="125413"/>
            <a:ext cx="1279525" cy="600075"/>
            <a:chOff x="4121" y="57"/>
            <a:chExt cx="1462" cy="687"/>
          </a:xfrm>
        </p:grpSpPr>
        <p:sp>
          <p:nvSpPr>
            <p:cNvPr id="3" name="Freeform 5"/>
            <p:cNvSpPr>
              <a:spLocks noChangeArrowheads="1"/>
            </p:cNvSpPr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Freeform 6"/>
            <p:cNvSpPr>
              <a:spLocks noChangeArrowheads="1"/>
            </p:cNvSpPr>
            <p:nvPr/>
          </p:nvSpPr>
          <p:spPr bwMode="auto">
            <a:xfrm>
              <a:off x="4121" y="168"/>
              <a:ext cx="364" cy="390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Freeform 7"/>
            <p:cNvSpPr>
              <a:spLocks noChangeArrowheads="1"/>
            </p:cNvSpPr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8"/>
            <p:cNvSpPr>
              <a:spLocks noChangeArrowheads="1"/>
            </p:cNvSpPr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" name="Freeform 9"/>
            <p:cNvSpPr>
              <a:spLocks noChangeArrowheads="1"/>
            </p:cNvSpPr>
            <p:nvPr/>
          </p:nvSpPr>
          <p:spPr bwMode="auto">
            <a:xfrm>
              <a:off x="4234" y="94"/>
              <a:ext cx="942" cy="650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4613" y="448"/>
              <a:ext cx="226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640" y="365"/>
              <a:ext cx="182" cy="178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Freeform 12"/>
            <p:cNvSpPr>
              <a:spLocks noChangeArrowheads="1"/>
            </p:cNvSpPr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Freeform 13"/>
            <p:cNvSpPr>
              <a:spLocks noChangeArrowheads="1"/>
            </p:cNvSpPr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Freeform 14"/>
            <p:cNvSpPr>
              <a:spLocks noChangeArrowheads="1"/>
            </p:cNvSpPr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Freeform 15"/>
            <p:cNvSpPr>
              <a:spLocks noChangeArrowheads="1"/>
            </p:cNvSpPr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Freeform 16"/>
            <p:cNvSpPr>
              <a:spLocks noChangeArrowheads="1"/>
            </p:cNvSpPr>
            <p:nvPr/>
          </p:nvSpPr>
          <p:spPr bwMode="auto">
            <a:xfrm>
              <a:off x="4516" y="371"/>
              <a:ext cx="93" cy="90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Freeform 17"/>
            <p:cNvSpPr>
              <a:spLocks noChangeArrowheads="1"/>
            </p:cNvSpPr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Freeform 18"/>
            <p:cNvSpPr>
              <a:spLocks noChangeArrowheads="1"/>
            </p:cNvSpPr>
            <p:nvPr/>
          </p:nvSpPr>
          <p:spPr bwMode="auto">
            <a:xfrm>
              <a:off x="4529" y="376"/>
              <a:ext cx="24" cy="24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Freeform 19"/>
            <p:cNvSpPr>
              <a:spLocks noChangeArrowheads="1"/>
            </p:cNvSpPr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Freeform 20"/>
            <p:cNvSpPr>
              <a:spLocks noChangeArrowheads="1"/>
            </p:cNvSpPr>
            <p:nvPr/>
          </p:nvSpPr>
          <p:spPr bwMode="auto">
            <a:xfrm>
              <a:off x="4801" y="338"/>
              <a:ext cx="92" cy="90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Freeform 21"/>
            <p:cNvSpPr>
              <a:spLocks noChangeArrowheads="1"/>
            </p:cNvSpPr>
            <p:nvPr/>
          </p:nvSpPr>
          <p:spPr bwMode="auto">
            <a:xfrm>
              <a:off x="4814" y="341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" name="Freeform 22"/>
            <p:cNvSpPr>
              <a:spLocks noChangeArrowheads="1"/>
            </p:cNvSpPr>
            <p:nvPr/>
          </p:nvSpPr>
          <p:spPr bwMode="auto">
            <a:xfrm>
              <a:off x="4814" y="343"/>
              <a:ext cx="24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Freeform 23"/>
            <p:cNvSpPr>
              <a:spLocks noChangeArrowheads="1"/>
            </p:cNvSpPr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Freeform 24"/>
            <p:cNvSpPr>
              <a:spLocks noChangeArrowheads="1"/>
            </p:cNvSpPr>
            <p:nvPr/>
          </p:nvSpPr>
          <p:spPr bwMode="auto">
            <a:xfrm>
              <a:off x="5414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" name="Freeform 25"/>
            <p:cNvSpPr>
              <a:spLocks noChangeArrowheads="1"/>
            </p:cNvSpPr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Freeform 26"/>
            <p:cNvSpPr>
              <a:spLocks noChangeArrowheads="1"/>
            </p:cNvSpPr>
            <p:nvPr/>
          </p:nvSpPr>
          <p:spPr bwMode="auto">
            <a:xfrm>
              <a:off x="5027" y="352"/>
              <a:ext cx="155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" name="Freeform 27"/>
            <p:cNvSpPr>
              <a:spLocks noChangeArrowheads="1"/>
            </p:cNvSpPr>
            <p:nvPr/>
          </p:nvSpPr>
          <p:spPr bwMode="auto">
            <a:xfrm>
              <a:off x="5053" y="396"/>
              <a:ext cx="97" cy="95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" name="Freeform 28"/>
            <p:cNvSpPr>
              <a:spLocks noChangeArrowheads="1"/>
            </p:cNvSpPr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Freeform 29"/>
            <p:cNvSpPr>
              <a:spLocks noChangeArrowheads="1"/>
            </p:cNvSpPr>
            <p:nvPr/>
          </p:nvSpPr>
          <p:spPr bwMode="auto">
            <a:xfrm>
              <a:off x="5246" y="517"/>
              <a:ext cx="73" cy="36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8" name="Freeform 30"/>
            <p:cNvSpPr>
              <a:spLocks noChangeArrowheads="1"/>
            </p:cNvSpPr>
            <p:nvPr/>
          </p:nvSpPr>
          <p:spPr bwMode="auto">
            <a:xfrm>
              <a:off x="5210" y="571"/>
              <a:ext cx="143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>
              <a:solidFill>
                <a:srgbClr val="584B3A"/>
              </a:solidFill>
              <a:miter lim="800000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9" name="Freeform 31"/>
            <p:cNvSpPr>
              <a:spLocks noChangeArrowheads="1"/>
            </p:cNvSpPr>
            <p:nvPr/>
          </p:nvSpPr>
          <p:spPr bwMode="auto">
            <a:xfrm>
              <a:off x="5122" y="557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" name="Freeform 32"/>
            <p:cNvSpPr>
              <a:spLocks noChangeArrowheads="1"/>
            </p:cNvSpPr>
            <p:nvPr/>
          </p:nvSpPr>
          <p:spPr bwMode="auto">
            <a:xfrm>
              <a:off x="5373" y="548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1" name="Freeform 33"/>
            <p:cNvSpPr>
              <a:spLocks noChangeArrowheads="1"/>
            </p:cNvSpPr>
            <p:nvPr/>
          </p:nvSpPr>
          <p:spPr bwMode="auto">
            <a:xfrm>
              <a:off x="5238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rou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Freeform 34"/>
            <p:cNvSpPr>
              <a:spLocks noChangeArrowheads="1"/>
            </p:cNvSpPr>
            <p:nvPr/>
          </p:nvSpPr>
          <p:spPr bwMode="auto">
            <a:xfrm>
              <a:off x="5217" y="405"/>
              <a:ext cx="44" cy="55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3" name="Freeform 35"/>
            <p:cNvSpPr>
              <a:spLocks noChangeArrowheads="1"/>
            </p:cNvSpPr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4" name="Freeform 36"/>
            <p:cNvSpPr>
              <a:spLocks noChangeArrowheads="1"/>
            </p:cNvSpPr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" name="Freeform 37"/>
            <p:cNvSpPr>
              <a:spLocks noChangeArrowheads="1"/>
            </p:cNvSpPr>
            <p:nvPr/>
          </p:nvSpPr>
          <p:spPr bwMode="auto">
            <a:xfrm>
              <a:off x="5351" y="491"/>
              <a:ext cx="74" cy="45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6" name="Freeform 38"/>
            <p:cNvSpPr>
              <a:spLocks noChangeArrowheads="1"/>
            </p:cNvSpPr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7" name="Freeform 39"/>
            <p:cNvSpPr>
              <a:spLocks noChangeArrowheads="1"/>
            </p:cNvSpPr>
            <p:nvPr/>
          </p:nvSpPr>
          <p:spPr bwMode="auto">
            <a:xfrm>
              <a:off x="5407" y="491"/>
              <a:ext cx="21" cy="19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8" name="Freeform 40"/>
            <p:cNvSpPr>
              <a:spLocks noChangeArrowheads="1"/>
            </p:cNvSpPr>
            <p:nvPr/>
          </p:nvSpPr>
          <p:spPr bwMode="auto">
            <a:xfrm>
              <a:off x="5141" y="490"/>
              <a:ext cx="74" cy="45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9" name="Freeform 41"/>
            <p:cNvSpPr>
              <a:spLocks noChangeArrowheads="1"/>
            </p:cNvSpPr>
            <p:nvPr/>
          </p:nvSpPr>
          <p:spPr bwMode="auto">
            <a:xfrm>
              <a:off x="5130" y="504"/>
              <a:ext cx="24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0" name="Freeform 42"/>
            <p:cNvSpPr>
              <a:spLocks noChangeArrowheads="1"/>
            </p:cNvSpPr>
            <p:nvPr/>
          </p:nvSpPr>
          <p:spPr bwMode="auto">
            <a:xfrm>
              <a:off x="5138" y="490"/>
              <a:ext cx="21" cy="19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2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1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3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5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6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5" name="Freeform 47"/>
            <p:cNvSpPr>
              <a:spLocks noChangeArrowheads="1"/>
            </p:cNvSpPr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pic>
        <p:nvPicPr>
          <p:cNvPr id="1027" name="图片 5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32788" y="3941763"/>
            <a:ext cx="738187" cy="1201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8" name="图片 5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125" y="4259263"/>
            <a:ext cx="1528763" cy="8842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</p:spPr>
        <p:txBody>
          <a:bodyPr/>
          <a:lstStyle>
            <a:lvl1pPr>
              <a:defRPr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E24F8B7-17D5-4A47-87D1-888A9380B437}" type="datetimeFigureOut">
              <a:rPr kumimoji="0" lang="zh-CN" altLang="en-US" sz="18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</p:spPr>
        <p:txBody>
          <a:bodyPr/>
          <a:lstStyle>
            <a:lvl1pPr>
              <a:defRPr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</p:spPr>
        <p:txBody>
          <a:bodyPr/>
          <a:lstStyle>
            <a:lvl1pPr>
              <a:defRPr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1B97828-1F55-454F-B21B-9DE858EF09E6}" type="slidenum">
              <a:rPr kumimoji="0" lang="zh-CN" altLang="en-US" sz="18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"/>
          <p:cNvSpPr/>
          <p:nvPr/>
        </p:nvSpPr>
        <p:spPr>
          <a:xfrm>
            <a:off x="0" y="4721225"/>
            <a:ext cx="9158288" cy="381000"/>
          </a:xfrm>
          <a:custGeom>
            <a:avLst/>
            <a:gdLst>
              <a:gd name="connsiteX0" fmla="*/ 4584701 w 9158977"/>
              <a:gd name="connsiteY0" fmla="*/ 0 h 523993"/>
              <a:gd name="connsiteX1" fmla="*/ 9126954 w 9158977"/>
              <a:gd name="connsiteY1" fmla="*/ 215060 h 523993"/>
              <a:gd name="connsiteX2" fmla="*/ 9158977 w 9158977"/>
              <a:gd name="connsiteY2" fmla="*/ 219230 h 523993"/>
              <a:gd name="connsiteX3" fmla="*/ 9158977 w 9158977"/>
              <a:gd name="connsiteY3" fmla="*/ 523993 h 523993"/>
              <a:gd name="connsiteX4" fmla="*/ 0 w 9158977"/>
              <a:gd name="connsiteY4" fmla="*/ 523993 h 523993"/>
              <a:gd name="connsiteX5" fmla="*/ 0 w 9158977"/>
              <a:gd name="connsiteY5" fmla="*/ 220588 h 523993"/>
              <a:gd name="connsiteX6" fmla="*/ 42448 w 9158977"/>
              <a:gd name="connsiteY6" fmla="*/ 215060 h 523993"/>
              <a:gd name="connsiteX7" fmla="*/ 4584701 w 9158977"/>
              <a:gd name="connsiteY7" fmla="*/ 0 h 52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58977" h="523993">
                <a:moveTo>
                  <a:pt x="4584701" y="0"/>
                </a:moveTo>
                <a:cubicBezTo>
                  <a:pt x="6399030" y="0"/>
                  <a:pt x="8025494" y="83329"/>
                  <a:pt x="9126954" y="215060"/>
                </a:cubicBezTo>
                <a:lnTo>
                  <a:pt x="9158977" y="219230"/>
                </a:lnTo>
                <a:lnTo>
                  <a:pt x="9158977" y="523993"/>
                </a:lnTo>
                <a:lnTo>
                  <a:pt x="0" y="523993"/>
                </a:lnTo>
                <a:lnTo>
                  <a:pt x="0" y="220588"/>
                </a:lnTo>
                <a:lnTo>
                  <a:pt x="42448" y="215060"/>
                </a:lnTo>
                <a:cubicBezTo>
                  <a:pt x="1143909" y="83329"/>
                  <a:pt x="2770372" y="0"/>
                  <a:pt x="4584701" y="0"/>
                </a:cubicBezTo>
                <a:close/>
              </a:path>
            </a:pathLst>
          </a:custGeom>
          <a:solidFill>
            <a:srgbClr val="FFBE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任意多边形 3"/>
          <p:cNvSpPr/>
          <p:nvPr/>
        </p:nvSpPr>
        <p:spPr>
          <a:xfrm>
            <a:off x="0" y="4884738"/>
            <a:ext cx="9144000" cy="266700"/>
          </a:xfrm>
          <a:custGeom>
            <a:avLst/>
            <a:gdLst>
              <a:gd name="connsiteX0" fmla="*/ 4584701 w 9144000"/>
              <a:gd name="connsiteY0" fmla="*/ 0 h 369040"/>
              <a:gd name="connsiteX1" fmla="*/ 9126954 w 9144000"/>
              <a:gd name="connsiteY1" fmla="*/ 151463 h 369040"/>
              <a:gd name="connsiteX2" fmla="*/ 9144000 w 9144000"/>
              <a:gd name="connsiteY2" fmla="*/ 153027 h 369040"/>
              <a:gd name="connsiteX3" fmla="*/ 9144000 w 9144000"/>
              <a:gd name="connsiteY3" fmla="*/ 369040 h 369040"/>
              <a:gd name="connsiteX4" fmla="*/ 0 w 9144000"/>
              <a:gd name="connsiteY4" fmla="*/ 369040 h 369040"/>
              <a:gd name="connsiteX5" fmla="*/ 0 w 9144000"/>
              <a:gd name="connsiteY5" fmla="*/ 155356 h 369040"/>
              <a:gd name="connsiteX6" fmla="*/ 42448 w 9144000"/>
              <a:gd name="connsiteY6" fmla="*/ 151463 h 369040"/>
              <a:gd name="connsiteX7" fmla="*/ 4584701 w 9144000"/>
              <a:gd name="connsiteY7" fmla="*/ 0 h 36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369040">
                <a:moveTo>
                  <a:pt x="4584701" y="0"/>
                </a:moveTo>
                <a:cubicBezTo>
                  <a:pt x="6399030" y="0"/>
                  <a:pt x="8025494" y="58687"/>
                  <a:pt x="9126954" y="151463"/>
                </a:cubicBezTo>
                <a:lnTo>
                  <a:pt x="9144000" y="153027"/>
                </a:lnTo>
                <a:lnTo>
                  <a:pt x="9144000" y="369040"/>
                </a:lnTo>
                <a:lnTo>
                  <a:pt x="0" y="369040"/>
                </a:lnTo>
                <a:lnTo>
                  <a:pt x="0" y="155356"/>
                </a:lnTo>
                <a:lnTo>
                  <a:pt x="42448" y="151463"/>
                </a:lnTo>
                <a:cubicBezTo>
                  <a:pt x="1143909" y="58687"/>
                  <a:pt x="2770372" y="0"/>
                  <a:pt x="4584701" y="0"/>
                </a:cubicBezTo>
                <a:close/>
              </a:path>
            </a:pathLst>
          </a:custGeom>
          <a:solidFill>
            <a:srgbClr val="FF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076" name="组合 9"/>
          <p:cNvGrpSpPr/>
          <p:nvPr/>
        </p:nvGrpSpPr>
        <p:grpSpPr>
          <a:xfrm>
            <a:off x="541338" y="525463"/>
            <a:ext cx="8602662" cy="107950"/>
            <a:chOff x="541020" y="525780"/>
            <a:chExt cx="8602980" cy="108167"/>
          </a:xfrm>
        </p:grpSpPr>
        <p:sp>
          <p:nvSpPr>
            <p:cNvPr id="5" name="矩形 4"/>
            <p:cNvSpPr/>
            <p:nvPr/>
          </p:nvSpPr>
          <p:spPr>
            <a:xfrm>
              <a:off x="541020" y="525780"/>
              <a:ext cx="816005" cy="108167"/>
            </a:xfrm>
            <a:prstGeom prst="rect">
              <a:avLst/>
            </a:prstGeom>
            <a:solidFill>
              <a:srgbClr val="FFB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357025" y="525780"/>
              <a:ext cx="1123992" cy="108167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481017" y="525780"/>
              <a:ext cx="1782828" cy="108167"/>
            </a:xfrm>
            <a:prstGeom prst="rect">
              <a:avLst/>
            </a:prstGeom>
            <a:solidFill>
              <a:srgbClr val="3CBC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4263845" y="525780"/>
              <a:ext cx="4880155" cy="108167"/>
            </a:xfrm>
            <a:prstGeom prst="rect">
              <a:avLst/>
            </a:prstGeom>
            <a:solidFill>
              <a:srgbClr val="CEDE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8432800" y="4721225"/>
            <a:ext cx="322263" cy="32385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8" name="矩形 9"/>
          <p:cNvSpPr/>
          <p:nvPr/>
        </p:nvSpPr>
        <p:spPr>
          <a:xfrm>
            <a:off x="8397875" y="4721225"/>
            <a:ext cx="390525" cy="30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algn="ctr" eaLnBrk="1" hangingPunct="1">
              <a:buNone/>
            </a:pPr>
            <a:fld id="{9A0DB2DC-4C9A-4742-B13C-FB6460FD3503}" type="slidenum">
              <a:rPr lang="zh-CN" altLang="en-US" dirty="0">
                <a:solidFill>
                  <a:srgbClr val="A6A6A6"/>
                </a:solidFill>
                <a:latin typeface="Calibri" panose="020F0502020204030204" pitchFamily="34" charset="0"/>
              </a:rPr>
            </a:fld>
            <a:endParaRPr lang="zh-CN" altLang="en-US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pic>
        <p:nvPicPr>
          <p:cNvPr id="3079" name="图片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88" y="131763"/>
            <a:ext cx="960437" cy="677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773298" y="71720"/>
            <a:ext cx="5185072" cy="483518"/>
          </a:xfrm>
        </p:spPr>
        <p:txBody>
          <a:bodyPr/>
          <a:lstStyle>
            <a:lvl1pPr>
              <a:buNone/>
              <a:defRPr sz="3200"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文本占位符 1"/>
          <p:cNvSpPr>
            <a:spLocks noGrp="1"/>
          </p:cNvSpPr>
          <p:nvPr>
            <p:ph type="body" sz="quarter" idx="10" hasCustomPrompt="1"/>
          </p:nvPr>
        </p:nvSpPr>
        <p:spPr>
          <a:xfrm>
            <a:off x="584835" y="71755"/>
            <a:ext cx="8191500" cy="3957955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buClrTx/>
              <a:buSzTx/>
            </a:pPr>
            <a:endParaRPr lang="zh-CN" altLang="zh-CN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>
              <a:buClrTx/>
              <a:buSzTx/>
            </a:pPr>
            <a:endParaRPr lang="zh-CN" altLang="zh-CN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>
              <a:buClrTx/>
              <a:buSzTx/>
            </a:pPr>
            <a:endParaRPr lang="zh-CN" altLang="zh-CN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>
              <a:buClrTx/>
              <a:buSzTx/>
            </a:pPr>
            <a:r>
              <a:rPr lang="zh-CN" altLang="zh-CN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</a:t>
            </a:r>
            <a:r>
              <a:rPr lang="en-US" altLang="zh-CN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</a:t>
            </a: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浅谈在语文课堂中怎样设置问题</a:t>
            </a:r>
            <a:endParaRPr lang="zh-CN" altLang="zh-CN" sz="4000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>
              <a:buClrTx/>
              <a:buSzTx/>
            </a:pP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</a:t>
            </a:r>
            <a:r>
              <a:rPr lang="en-US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               </a:t>
            </a: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训</a:t>
            </a:r>
            <a:r>
              <a:rPr lang="en-US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</a:t>
            </a: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练</a:t>
            </a:r>
            <a:r>
              <a:rPr lang="en-US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</a:t>
            </a: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思</a:t>
            </a:r>
            <a:r>
              <a:rPr lang="en-US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</a:t>
            </a:r>
            <a:r>
              <a:rPr lang="zh-CN" altLang="zh-CN" sz="40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维</a:t>
            </a:r>
            <a:r>
              <a:rPr lang="en-US" altLang="zh-CN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                       </a:t>
            </a:r>
            <a:endParaRPr lang="en-US" altLang="zh-CN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>
              <a:buClrTx/>
              <a:buSzTx/>
            </a:pPr>
            <a:r>
              <a:rPr lang="en-US" altLang="zh-CN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                                   </a:t>
            </a:r>
            <a:r>
              <a:rPr lang="zh-CN" altLang="zh-CN" sz="2400" kern="1200" dirty="0"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方洞镇中心小学校    刘晓军</a:t>
            </a:r>
            <a:endParaRPr lang="zh-CN" altLang="zh-CN" sz="2400" kern="1200" dirty="0"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6280" y="2211388"/>
            <a:ext cx="2466975" cy="11144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小羊、小鹿、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小马、小老鼠</a:t>
            </a:r>
            <a:endParaRPr kumimoji="0" lang="zh-CN" altLang="en-US" sz="24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7813" y="3867150"/>
            <a:ext cx="803275" cy="560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最后</a:t>
            </a:r>
            <a:endParaRPr kumimoji="0" lang="zh-CN" altLang="en-US" sz="24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sz="32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（四）、借助学生自身的阅读体验，训练学生的求异思维</a:t>
            </a:r>
            <a:endParaRPr lang="zh-CN" altLang="en-US" sz="32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sz="1800" dirty="0">
                <a:solidFill>
                  <a:schemeClr val="tx1"/>
                </a:solidFill>
                <a:ea typeface="楷体_GB2312" charset="-122"/>
              </a:rPr>
              <a:t>        某老师为了让孩子们明白换位思考讲了这样故事，一位老婆婆有两个儿子，大儿子卖伞，小儿子卖扇。雨天，她担心小儿子的扇子卖不出去；晴天，她担心大儿子的生意难做，终日愁眉不展。讲到这里老师问孩子们：你怎样帮老婆婆？孩子们各抒己见，其中有一个孩子说：老师，让他的儿子卖太阳伞呀？</a:t>
            </a:r>
            <a:endParaRPr lang="en-US" altLang="zh-CN" sz="1800" dirty="0">
              <a:solidFill>
                <a:schemeClr val="tx1"/>
              </a:solidFill>
              <a:ea typeface="楷体_GB2312" charset="-122"/>
            </a:endParaRPr>
          </a:p>
          <a:p>
            <a:pPr eaLnBrk="1" hangingPunct="1"/>
            <a:r>
              <a:rPr lang="en-US" altLang="zh-CN" sz="1800" dirty="0">
                <a:solidFill>
                  <a:schemeClr val="tx1"/>
                </a:solidFill>
                <a:ea typeface="楷体_GB2312" charset="-122"/>
              </a:rPr>
              <a:t>     一千个读者就有一千个哈姆雷特，所以，读书不仅仅是解读作者的思想，更是满足自我需要的一种载体，是一种自我享受、自我欣赏的精神食粮。我们应该鼓励学生的个性化阅读，对于作品的理解可以依据自己的生活，自身的实践，已有的认知水平去重新建构，实现多元解读。教师应该赞赏和允许学生有不同的观点，激活学生的求异思维，</a:t>
            </a:r>
            <a:endParaRPr lang="en-US" altLang="zh-CN" sz="1800" dirty="0">
              <a:solidFill>
                <a:schemeClr val="tx1"/>
              </a:solidFill>
              <a:ea typeface="楷体_GB2312" charset="-122"/>
            </a:endParaRPr>
          </a:p>
          <a:p>
            <a:pPr eaLnBrk="1" hangingPunct="1"/>
            <a:r>
              <a:rPr lang="en-US" altLang="zh-CN" sz="1800" dirty="0">
                <a:solidFill>
                  <a:schemeClr val="tx1"/>
                </a:solidFill>
                <a:ea typeface="楷体_GB2312" charset="-122"/>
              </a:rPr>
              <a:t>如《汤姆索亚历险记》设置这样的课堂活动：</a:t>
            </a:r>
            <a:endParaRPr lang="en-US" altLang="zh-CN" sz="1800" dirty="0">
              <a:solidFill>
                <a:schemeClr val="tx1"/>
              </a:solidFill>
              <a:ea typeface="楷体_GB2312" charset="-122"/>
            </a:endParaRPr>
          </a:p>
          <a:p>
            <a:pPr eaLnBrk="1" hangingPunct="1"/>
            <a:r>
              <a:rPr lang="en-US" altLang="zh-CN" sz="1800" dirty="0">
                <a:solidFill>
                  <a:schemeClr val="tx1"/>
                </a:solidFill>
                <a:ea typeface="楷体_GB2312" charset="-122"/>
              </a:rPr>
              <a:t> 你觉得汤姆是一个怎样的孩子？引导学生全班交流，每位同学倾听了他人的汇报后，将自己的图补充完整。</a:t>
            </a:r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32"/>
          <p:cNvSpPr txBox="1"/>
          <p:nvPr/>
        </p:nvSpPr>
        <p:spPr>
          <a:xfrm>
            <a:off x="4475163" y="2925763"/>
            <a:ext cx="534987" cy="1698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文本框 36"/>
          <p:cNvSpPr txBox="1"/>
          <p:nvPr/>
        </p:nvSpPr>
        <p:spPr>
          <a:xfrm rot="-5350866">
            <a:off x="5843588" y="1298575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文本框 45"/>
          <p:cNvSpPr txBox="1"/>
          <p:nvPr/>
        </p:nvSpPr>
        <p:spPr>
          <a:xfrm rot="-5350866">
            <a:off x="6421438" y="133826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文本框 47"/>
          <p:cNvSpPr txBox="1"/>
          <p:nvPr/>
        </p:nvSpPr>
        <p:spPr>
          <a:xfrm rot="-4150866">
            <a:off x="7643813" y="248443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文本框 50"/>
          <p:cNvSpPr txBox="1"/>
          <p:nvPr/>
        </p:nvSpPr>
        <p:spPr>
          <a:xfrm rot="1480325">
            <a:off x="7391400" y="1244600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文本框 51"/>
          <p:cNvSpPr txBox="1"/>
          <p:nvPr/>
        </p:nvSpPr>
        <p:spPr>
          <a:xfrm rot="-5350866">
            <a:off x="8364538" y="271303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文本框 32"/>
          <p:cNvSpPr txBox="1"/>
          <p:nvPr/>
        </p:nvSpPr>
        <p:spPr>
          <a:xfrm>
            <a:off x="3262313" y="3560763"/>
            <a:ext cx="534987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文本框 31"/>
          <p:cNvSpPr txBox="1"/>
          <p:nvPr/>
        </p:nvSpPr>
        <p:spPr>
          <a:xfrm rot="-1380000">
            <a:off x="3898900" y="1295400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文本框 32"/>
          <p:cNvSpPr txBox="1"/>
          <p:nvPr/>
        </p:nvSpPr>
        <p:spPr>
          <a:xfrm rot="-180000">
            <a:off x="4130675" y="205263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文本框 45"/>
          <p:cNvSpPr txBox="1"/>
          <p:nvPr/>
        </p:nvSpPr>
        <p:spPr>
          <a:xfrm rot="-1380000">
            <a:off x="4459288" y="1317625"/>
            <a:ext cx="53816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文本框 46"/>
          <p:cNvSpPr txBox="1"/>
          <p:nvPr/>
        </p:nvSpPr>
        <p:spPr>
          <a:xfrm rot="-1380000">
            <a:off x="4829175" y="153193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文本框 47"/>
          <p:cNvSpPr txBox="1"/>
          <p:nvPr/>
        </p:nvSpPr>
        <p:spPr>
          <a:xfrm rot="-180000">
            <a:off x="5064125" y="2233613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2" name="文本框 49"/>
          <p:cNvSpPr txBox="1"/>
          <p:nvPr/>
        </p:nvSpPr>
        <p:spPr>
          <a:xfrm rot="-5350866">
            <a:off x="6310313" y="21097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3" name="文本框 50"/>
          <p:cNvSpPr txBox="1"/>
          <p:nvPr/>
        </p:nvSpPr>
        <p:spPr>
          <a:xfrm rot="-170103">
            <a:off x="5589588" y="2590800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4" name="文本框 51"/>
          <p:cNvSpPr txBox="1"/>
          <p:nvPr/>
        </p:nvSpPr>
        <p:spPr>
          <a:xfrm rot="-5350866">
            <a:off x="5827713" y="3416300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5" name="文本框 32"/>
          <p:cNvSpPr txBox="1"/>
          <p:nvPr/>
        </p:nvSpPr>
        <p:spPr>
          <a:xfrm rot="1209897">
            <a:off x="1136650" y="3875088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6" name="文本框 34"/>
          <p:cNvSpPr txBox="1"/>
          <p:nvPr/>
        </p:nvSpPr>
        <p:spPr>
          <a:xfrm rot="4149897">
            <a:off x="2143125" y="345598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7" name="文本框 36"/>
          <p:cNvSpPr txBox="1"/>
          <p:nvPr/>
        </p:nvSpPr>
        <p:spPr>
          <a:xfrm rot="-1380000">
            <a:off x="1603375" y="3222625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8" name="文本框 37"/>
          <p:cNvSpPr txBox="1"/>
          <p:nvPr/>
        </p:nvSpPr>
        <p:spPr>
          <a:xfrm rot="1029897">
            <a:off x="2486025" y="2754313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09" name="文本框 43"/>
          <p:cNvSpPr txBox="1"/>
          <p:nvPr/>
        </p:nvSpPr>
        <p:spPr>
          <a:xfrm rot="-1380000">
            <a:off x="3160713" y="3140075"/>
            <a:ext cx="53816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0" name="文本框 45"/>
          <p:cNvSpPr txBox="1"/>
          <p:nvPr/>
        </p:nvSpPr>
        <p:spPr>
          <a:xfrm rot="1029897">
            <a:off x="828675" y="3400425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1" name="文本框 49"/>
          <p:cNvSpPr txBox="1"/>
          <p:nvPr/>
        </p:nvSpPr>
        <p:spPr>
          <a:xfrm rot="-170103">
            <a:off x="3009900" y="383698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2" name="文本框 50"/>
          <p:cNvSpPr txBox="1"/>
          <p:nvPr/>
        </p:nvSpPr>
        <p:spPr>
          <a:xfrm rot="-170103">
            <a:off x="4157663" y="317023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3" name="文本框 49"/>
          <p:cNvSpPr txBox="1"/>
          <p:nvPr/>
        </p:nvSpPr>
        <p:spPr>
          <a:xfrm rot="-5070842">
            <a:off x="309563" y="202723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5" name="文本框 36"/>
          <p:cNvSpPr txBox="1"/>
          <p:nvPr/>
        </p:nvSpPr>
        <p:spPr>
          <a:xfrm rot="-170103">
            <a:off x="322263" y="1336675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6" name="文本框 37"/>
          <p:cNvSpPr txBox="1"/>
          <p:nvPr/>
        </p:nvSpPr>
        <p:spPr>
          <a:xfrm rot="1029897">
            <a:off x="1338263" y="1684338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7" name="文本框 46"/>
          <p:cNvSpPr txBox="1"/>
          <p:nvPr/>
        </p:nvSpPr>
        <p:spPr>
          <a:xfrm rot="-1380000">
            <a:off x="2686050" y="130968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8" name="文本框 47"/>
          <p:cNvSpPr txBox="1"/>
          <p:nvPr/>
        </p:nvSpPr>
        <p:spPr>
          <a:xfrm rot="-180000">
            <a:off x="2416175" y="1878013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19" name="文本框 49"/>
          <p:cNvSpPr txBox="1"/>
          <p:nvPr/>
        </p:nvSpPr>
        <p:spPr>
          <a:xfrm rot="-1380000">
            <a:off x="3275013" y="1531938"/>
            <a:ext cx="53816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0" name="文本框 50"/>
          <p:cNvSpPr txBox="1"/>
          <p:nvPr/>
        </p:nvSpPr>
        <p:spPr>
          <a:xfrm rot="-1380000">
            <a:off x="2847975" y="2112963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1" name="文本框 51"/>
          <p:cNvSpPr txBox="1"/>
          <p:nvPr/>
        </p:nvSpPr>
        <p:spPr>
          <a:xfrm rot="-1380000">
            <a:off x="3482975" y="224948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2" name="文本框 34"/>
          <p:cNvSpPr txBox="1"/>
          <p:nvPr/>
        </p:nvSpPr>
        <p:spPr>
          <a:xfrm rot="-1030866">
            <a:off x="6313488" y="3889375"/>
            <a:ext cx="53181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3" name="文本框 36"/>
          <p:cNvSpPr txBox="1"/>
          <p:nvPr/>
        </p:nvSpPr>
        <p:spPr>
          <a:xfrm rot="368503">
            <a:off x="5773738" y="2859088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4" name="文本框 37"/>
          <p:cNvSpPr txBox="1"/>
          <p:nvPr/>
        </p:nvSpPr>
        <p:spPr>
          <a:xfrm rot="829244">
            <a:off x="5284788" y="3973513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5" name="文本框 45"/>
          <p:cNvSpPr txBox="1"/>
          <p:nvPr/>
        </p:nvSpPr>
        <p:spPr>
          <a:xfrm rot="-4502722">
            <a:off x="6767513" y="2486025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6" name="文本框 46"/>
          <p:cNvSpPr txBox="1"/>
          <p:nvPr/>
        </p:nvSpPr>
        <p:spPr>
          <a:xfrm rot="2702238">
            <a:off x="7567613" y="30622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7" name="文本框 47"/>
          <p:cNvSpPr txBox="1"/>
          <p:nvPr/>
        </p:nvSpPr>
        <p:spPr>
          <a:xfrm rot="-3456638">
            <a:off x="6718300" y="337343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8" name="文本框 66"/>
          <p:cNvSpPr txBox="1"/>
          <p:nvPr/>
        </p:nvSpPr>
        <p:spPr>
          <a:xfrm rot="-3180423">
            <a:off x="8102600" y="3254375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29" name="文本框 67"/>
          <p:cNvSpPr txBox="1"/>
          <p:nvPr/>
        </p:nvSpPr>
        <p:spPr>
          <a:xfrm rot="-3640556">
            <a:off x="7232650" y="3578225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0" name="文本框 68"/>
          <p:cNvSpPr txBox="1"/>
          <p:nvPr/>
        </p:nvSpPr>
        <p:spPr>
          <a:xfrm rot="1549510">
            <a:off x="8029575" y="2401888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1" name="文本框 32"/>
          <p:cNvSpPr txBox="1"/>
          <p:nvPr/>
        </p:nvSpPr>
        <p:spPr>
          <a:xfrm rot="4190103">
            <a:off x="4287838" y="250666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2" name="文本框 34"/>
          <p:cNvSpPr txBox="1"/>
          <p:nvPr/>
        </p:nvSpPr>
        <p:spPr>
          <a:xfrm rot="8340000">
            <a:off x="4919663" y="3128963"/>
            <a:ext cx="53181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3" name="文本框 36"/>
          <p:cNvSpPr txBox="1"/>
          <p:nvPr/>
        </p:nvSpPr>
        <p:spPr>
          <a:xfrm rot="-1160763">
            <a:off x="5772150" y="1746250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4" name="文本框 37"/>
          <p:cNvSpPr txBox="1"/>
          <p:nvPr/>
        </p:nvSpPr>
        <p:spPr>
          <a:xfrm rot="39237">
            <a:off x="5649913" y="2273300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5" name="文本框 47"/>
          <p:cNvSpPr txBox="1"/>
          <p:nvPr/>
        </p:nvSpPr>
        <p:spPr>
          <a:xfrm rot="39237">
            <a:off x="7185025" y="2457450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6" name="文本框 49"/>
          <p:cNvSpPr txBox="1"/>
          <p:nvPr/>
        </p:nvSpPr>
        <p:spPr>
          <a:xfrm rot="-1160763">
            <a:off x="8020050" y="2062163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7" name="文本框 50"/>
          <p:cNvSpPr txBox="1"/>
          <p:nvPr/>
        </p:nvSpPr>
        <p:spPr>
          <a:xfrm rot="-1160763">
            <a:off x="7486650" y="1928813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8" name="文本框 51"/>
          <p:cNvSpPr txBox="1"/>
          <p:nvPr/>
        </p:nvSpPr>
        <p:spPr>
          <a:xfrm rot="-1160763">
            <a:off x="7962900" y="278923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39" name="文本框 32"/>
          <p:cNvSpPr txBox="1"/>
          <p:nvPr/>
        </p:nvSpPr>
        <p:spPr>
          <a:xfrm rot="4190103">
            <a:off x="2763838" y="333851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0" name="文本框 34"/>
          <p:cNvSpPr txBox="1"/>
          <p:nvPr/>
        </p:nvSpPr>
        <p:spPr>
          <a:xfrm rot="8340000">
            <a:off x="3921125" y="2806700"/>
            <a:ext cx="53181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1" name="文本框 36"/>
          <p:cNvSpPr txBox="1"/>
          <p:nvPr/>
        </p:nvSpPr>
        <p:spPr>
          <a:xfrm rot="2810103">
            <a:off x="3795713" y="1717675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2" name="文本框 37"/>
          <p:cNvSpPr txBox="1"/>
          <p:nvPr/>
        </p:nvSpPr>
        <p:spPr>
          <a:xfrm rot="4010103">
            <a:off x="3795713" y="2260600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3" name="文本框 45"/>
          <p:cNvSpPr txBox="1"/>
          <p:nvPr/>
        </p:nvSpPr>
        <p:spPr>
          <a:xfrm rot="2810103">
            <a:off x="4373563" y="175736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4" name="文本框 46"/>
          <p:cNvSpPr txBox="1"/>
          <p:nvPr/>
        </p:nvSpPr>
        <p:spPr>
          <a:xfrm rot="2810103">
            <a:off x="4741863" y="19700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5" name="文本框 47"/>
          <p:cNvSpPr txBox="1"/>
          <p:nvPr/>
        </p:nvSpPr>
        <p:spPr>
          <a:xfrm rot="4010103">
            <a:off x="4741863" y="251301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6" name="文本框 49"/>
          <p:cNvSpPr txBox="1"/>
          <p:nvPr/>
        </p:nvSpPr>
        <p:spPr>
          <a:xfrm rot="-1160763">
            <a:off x="6223000" y="2540000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7" name="文本框 50"/>
          <p:cNvSpPr txBox="1"/>
          <p:nvPr/>
        </p:nvSpPr>
        <p:spPr>
          <a:xfrm rot="4020000">
            <a:off x="5218113" y="26304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8" name="文本框 51"/>
          <p:cNvSpPr txBox="1"/>
          <p:nvPr/>
        </p:nvSpPr>
        <p:spPr>
          <a:xfrm rot="-1160763">
            <a:off x="5597525" y="321468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49" name="文本框 32"/>
          <p:cNvSpPr txBox="1"/>
          <p:nvPr/>
        </p:nvSpPr>
        <p:spPr>
          <a:xfrm rot="5400000">
            <a:off x="1123950" y="3211513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0" name="文本框 34"/>
          <p:cNvSpPr txBox="1"/>
          <p:nvPr/>
        </p:nvSpPr>
        <p:spPr>
          <a:xfrm rot="8340000">
            <a:off x="1878013" y="3543300"/>
            <a:ext cx="53181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1" name="文本框 36"/>
          <p:cNvSpPr txBox="1"/>
          <p:nvPr/>
        </p:nvSpPr>
        <p:spPr>
          <a:xfrm rot="2810103">
            <a:off x="1862138" y="27320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2" name="文本框 37"/>
          <p:cNvSpPr txBox="1"/>
          <p:nvPr/>
        </p:nvSpPr>
        <p:spPr>
          <a:xfrm rot="5220000">
            <a:off x="2297113" y="301466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3" name="文本框 45"/>
          <p:cNvSpPr txBox="1"/>
          <p:nvPr/>
        </p:nvSpPr>
        <p:spPr>
          <a:xfrm rot="2810103">
            <a:off x="2808288" y="27447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4" name="文本框 47"/>
          <p:cNvSpPr txBox="1"/>
          <p:nvPr/>
        </p:nvSpPr>
        <p:spPr>
          <a:xfrm rot="5220000">
            <a:off x="684213" y="2879725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5" name="文本框 49"/>
          <p:cNvSpPr txBox="1"/>
          <p:nvPr/>
        </p:nvSpPr>
        <p:spPr>
          <a:xfrm rot="4020000">
            <a:off x="2462213" y="373856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6" name="文本框 50"/>
          <p:cNvSpPr txBox="1"/>
          <p:nvPr/>
        </p:nvSpPr>
        <p:spPr>
          <a:xfrm rot="4020000">
            <a:off x="3684588" y="3349625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8" name="文本框 34"/>
          <p:cNvSpPr txBox="1"/>
          <p:nvPr/>
        </p:nvSpPr>
        <p:spPr>
          <a:xfrm rot="8340000">
            <a:off x="1250950" y="2582863"/>
            <a:ext cx="53181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59" name="文本框 36"/>
          <p:cNvSpPr txBox="1"/>
          <p:nvPr/>
        </p:nvSpPr>
        <p:spPr>
          <a:xfrm rot="4020000">
            <a:off x="1668463" y="1509713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0" name="文本框 37"/>
          <p:cNvSpPr txBox="1"/>
          <p:nvPr/>
        </p:nvSpPr>
        <p:spPr>
          <a:xfrm rot="5220000">
            <a:off x="1668463" y="205263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1" name="文本框 46"/>
          <p:cNvSpPr txBox="1"/>
          <p:nvPr/>
        </p:nvSpPr>
        <p:spPr>
          <a:xfrm rot="2810103">
            <a:off x="2582863" y="1730375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2" name="文本框 47"/>
          <p:cNvSpPr txBox="1"/>
          <p:nvPr/>
        </p:nvSpPr>
        <p:spPr>
          <a:xfrm rot="4010103">
            <a:off x="2328863" y="2312988"/>
            <a:ext cx="504825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3" name="文本框 50"/>
          <p:cNvSpPr txBox="1"/>
          <p:nvPr/>
        </p:nvSpPr>
        <p:spPr>
          <a:xfrm rot="2810103">
            <a:off x="3057525" y="2389188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4" name="文本框 51"/>
          <p:cNvSpPr txBox="1"/>
          <p:nvPr/>
        </p:nvSpPr>
        <p:spPr>
          <a:xfrm rot="2810103">
            <a:off x="3427413" y="2603500"/>
            <a:ext cx="50641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5" name="文本框 32"/>
          <p:cNvSpPr txBox="1"/>
          <p:nvPr/>
        </p:nvSpPr>
        <p:spPr>
          <a:xfrm rot="5400000">
            <a:off x="4733925" y="3665538"/>
            <a:ext cx="50641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6" name="文本框 34"/>
          <p:cNvSpPr txBox="1"/>
          <p:nvPr/>
        </p:nvSpPr>
        <p:spPr>
          <a:xfrm rot="3159237">
            <a:off x="5819775" y="40068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7" name="文本框 36"/>
          <p:cNvSpPr txBox="1"/>
          <p:nvPr/>
        </p:nvSpPr>
        <p:spPr>
          <a:xfrm rot="-1160763">
            <a:off x="6235700" y="2921000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8" name="文本框 37"/>
          <p:cNvSpPr txBox="1"/>
          <p:nvPr/>
        </p:nvSpPr>
        <p:spPr>
          <a:xfrm rot="39237">
            <a:off x="6237288" y="3468688"/>
            <a:ext cx="536575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69" name="文本框 45"/>
          <p:cNvSpPr txBox="1"/>
          <p:nvPr/>
        </p:nvSpPr>
        <p:spPr>
          <a:xfrm rot="-1160763">
            <a:off x="6796088" y="2943225"/>
            <a:ext cx="53816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70" name="文本框 46"/>
          <p:cNvSpPr txBox="1"/>
          <p:nvPr/>
        </p:nvSpPr>
        <p:spPr>
          <a:xfrm rot="-1160763">
            <a:off x="7165975" y="3157538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71" name="文本框 49"/>
          <p:cNvSpPr txBox="1"/>
          <p:nvPr/>
        </p:nvSpPr>
        <p:spPr>
          <a:xfrm rot="-1160763">
            <a:off x="7686675" y="3448050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72" name="文本框 50"/>
          <p:cNvSpPr txBox="1"/>
          <p:nvPr/>
        </p:nvSpPr>
        <p:spPr>
          <a:xfrm rot="-1160763">
            <a:off x="7640638" y="3816350"/>
            <a:ext cx="538162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373" name="文本框 51"/>
          <p:cNvSpPr txBox="1"/>
          <p:nvPr/>
        </p:nvSpPr>
        <p:spPr>
          <a:xfrm rot="-1160763">
            <a:off x="6778625" y="1141413"/>
            <a:ext cx="538163" cy="168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500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420" name="矩形 4"/>
          <p:cNvSpPr/>
          <p:nvPr/>
        </p:nvSpPr>
        <p:spPr>
          <a:xfrm>
            <a:off x="285750" y="504190"/>
            <a:ext cx="8572500" cy="248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 typeface="Wingdings" panose="05000000000000000000" pitchFamily="2" charset="2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一、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</a:pP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</a:pP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</a:pP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</a:pP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-2147482623" descr="QQ图片202204090924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2680" y="491490"/>
            <a:ext cx="6128385" cy="36963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5230" y="784225"/>
            <a:ext cx="7347585" cy="2491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endParaRPr lang="en-US" altLang="zh-CN" dirty="0">
              <a:ea typeface="楷体_GB2312" charset="-122"/>
            </a:endParaRPr>
          </a:p>
          <a:p>
            <a:pPr eaLnBrk="1" hangingPunct="1"/>
            <a:endParaRPr lang="en-US" altLang="zh-CN" dirty="0">
              <a:ea typeface="楷体_GB2312" charset="-122"/>
            </a:endParaRPr>
          </a:p>
          <a:p>
            <a:pPr eaLnBrk="1" hangingPunct="1"/>
            <a:r>
              <a:rPr lang="en-US" altLang="zh-CN" dirty="0">
                <a:ea typeface="楷体_GB2312" charset="-122"/>
              </a:rPr>
              <a:t>        </a:t>
            </a:r>
            <a:r>
              <a:rPr lang="en-US" altLang="zh-CN" sz="2000" dirty="0">
                <a:solidFill>
                  <a:schemeClr val="tx1"/>
                </a:solidFill>
                <a:uFillTx/>
                <a:ea typeface="楷体_GB2312" charset="-122"/>
              </a:rPr>
              <a:t>孩子们对汤姆的评价有正面的，也有负面的，没有太多成年人以为的批评，或是称赞。学生对主人公的评价是多角度的，公证的，不会象成年人那样总是从自己的价值观来评价。多好的思维啊，这些闪光的亮点没有教师的宽容，没有教师的“换一种方式”，怎么能欣赏到呢？这样的充满智慧的多元解读，又怎能让我们不激动呢？</a:t>
            </a:r>
            <a:endParaRPr lang="en-US" altLang="zh-CN" sz="2000" dirty="0">
              <a:solidFill>
                <a:schemeClr val="tx1"/>
              </a:solidFill>
              <a:uFillTx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4175" y="784225"/>
            <a:ext cx="816864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（五）、发散思维性的问题，培养学生创造性思维。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 </a:t>
            </a:r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语文教材中不少课文，常常是文已尽而意未尽，或故造悬念而留下空白。也有的科学说明文，作者对某些现象提出了预见。根据课文的这些特点，可以设计一些发散性、开放性思维的问题，让学生展开想象的翅膀，生发开去。这种推想或想象要以课文作依据，与课文内容有关，而不能是虚无缥缈的或天马行空式的空想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</a:t>
            </a:r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例如：例如《表里的生物》一文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</a:t>
            </a:r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结尾时用“这样的话”具体指哪句话？你在什么情况下也说过类似的话？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</a:t>
            </a:r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再如，教学《他们那时候多有趣啊》一文中，教学的最后老师问：你们在学习生活中有没有听到或谈论过类似的话题？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这一环节教师引导学生结合自己的学习生活实际，大胆想象未来、畅谈未来，旨在激发学生尝试创作科幻作品。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4175" y="784225"/>
            <a:ext cx="8168640" cy="37230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dirty="0">
                <a:uFillTx/>
                <a:latin typeface="楷体_GB2312" charset="0"/>
                <a:ea typeface="楷体_GB2312" charset="-122"/>
                <a:sym typeface="+mn-ea"/>
              </a:rPr>
              <a:t>    </a:t>
            </a:r>
            <a:r>
              <a:rPr lang="zh-CN" altLang="en-US" dirty="0">
                <a:uFillTx/>
                <a:latin typeface="楷体_GB2312" charset="0"/>
                <a:ea typeface="楷体_GB2312" charset="-122"/>
                <a:sym typeface="+mn-ea"/>
              </a:rPr>
              <a:t>学生分析问题的思维过程，可以凭借课文材料和生活去探索句子内含的意思。当学生自觉地养成了一问三追，不仅要知其然，而且要知其所以然的习惯，那么，学生的思维也就深刻了</a:t>
            </a:r>
            <a:endParaRPr lang="zh-CN" altLang="en-US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dirty="0">
                <a:uFillTx/>
                <a:latin typeface="楷体_GB2312" charset="0"/>
                <a:ea typeface="楷体_GB2312" charset="-122"/>
                <a:sym typeface="+mn-ea"/>
              </a:rPr>
              <a:t>    </a:t>
            </a:r>
            <a:r>
              <a:rPr lang="zh-CN" altLang="en-US" dirty="0">
                <a:uFillTx/>
                <a:latin typeface="楷体_GB2312" charset="0"/>
                <a:ea typeface="楷体_GB2312" charset="-122"/>
                <a:sym typeface="+mn-ea"/>
              </a:rPr>
              <a:t>设问求索，激思促学，是一门很深的学问，需要我们研究探索，寻求规律，掌握方法。为阅读教学增添魅力，为开发学生智力，培养学生能力，提高学生素质而充分发挥它的作用。</a:t>
            </a:r>
            <a:endParaRPr lang="zh-CN" altLang="en-US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en-US" altLang="zh-CN" dirty="0">
                <a:uFillTx/>
                <a:latin typeface="楷体_GB2312" charset="0"/>
                <a:ea typeface="楷体_GB2312" charset="-122"/>
                <a:sym typeface="+mn-ea"/>
              </a:rPr>
              <a:t>   </a:t>
            </a:r>
            <a:r>
              <a:rPr lang="zh-CN" altLang="en-US" dirty="0">
                <a:uFillTx/>
                <a:latin typeface="楷体_GB2312" charset="0"/>
                <a:ea typeface="楷体_GB2312" charset="-122"/>
                <a:sym typeface="+mn-ea"/>
              </a:rPr>
              <a:t>训练孩子思维的方式很多，有的教师利用思维导图也是一种不错的方法。语文学科知识容量大，发散性强，思维导图引导学生放射性思维，符合语文学科的学科特点。思维导图可以把学生复杂的、杂乱的思维，整理成图像，让学生在制作思维导图时，通过图式把一节课的内容联系起来，由关键词及其联系组成了一张完整的思维导图，使学生对自己大脑中信息进行了整理，删除冗长杂乱的信息，保留了关键信息，理清思绪，引导学生思考。</a:t>
            </a:r>
            <a:endParaRPr lang="zh-CN" altLang="en-US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28675" y="982980"/>
            <a:ext cx="731583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18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  </a:t>
            </a:r>
            <a:r>
              <a:rPr lang="zh-CN" altLang="en-US" sz="18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其实，就思维方式的训练而言，还有很多种，很难用一种训练某种思维方式，只是说哪种训练可能更好一些而已。当然，语文教学的主要任务是语言文字训练，我们决不能忘记语文教学的本真，只是希望语文课不要流失思维训练，力求上出思维缜密、语言丰富、充满活力的语文课。</a:t>
            </a:r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0141119141718_zXAaK.png"/>
          <p:cNvPicPr>
            <a:picLocks noChangeAspect="1"/>
          </p:cNvPicPr>
          <p:nvPr/>
        </p:nvPicPr>
        <p:blipFill>
          <a:blip r:embed="rId1"/>
          <a:srcRect l="26199" t="12201" r="19200" b="18840"/>
          <a:stretch>
            <a:fillRect/>
          </a:stretch>
        </p:blipFill>
        <p:spPr>
          <a:xfrm>
            <a:off x="3795713" y="2584450"/>
            <a:ext cx="1544637" cy="1952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562350" y="1972310"/>
            <a:ext cx="2019300" cy="119887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7200" b="1" i="0" u="none" strike="noStrike" kern="1200" cap="none" spc="0" normalizeH="0" baseline="0" noProof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谢谢</a:t>
            </a:r>
            <a:endParaRPr kumimoji="0" lang="zh-CN" altLang="en-US" sz="7200" b="1" i="0" u="none" strike="noStrike" kern="1200" cap="none" spc="0" normalizeH="0" baseline="0" noProof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18" name="Group 4"/>
          <p:cNvGrpSpPr>
            <a:grpSpLocks noChangeAspect="1"/>
          </p:cNvGrpSpPr>
          <p:nvPr/>
        </p:nvGrpSpPr>
        <p:grpSpPr>
          <a:xfrm>
            <a:off x="47625" y="-26987"/>
            <a:ext cx="1792288" cy="842962"/>
            <a:chOff x="4121" y="57"/>
            <a:chExt cx="1462" cy="687"/>
          </a:xfrm>
        </p:grpSpPr>
        <p:sp>
          <p:nvSpPr>
            <p:cNvPr id="16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3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8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921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89800" y="4078288"/>
            <a:ext cx="1817688" cy="10525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文本框 1"/>
          <p:cNvSpPr txBox="1"/>
          <p:nvPr/>
        </p:nvSpPr>
        <p:spPr>
          <a:xfrm>
            <a:off x="61595" y="342265"/>
            <a:ext cx="8872855" cy="3507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一、语文课堂现状分析</a:t>
            </a:r>
            <a:endParaRPr lang="zh-CN" altLang="en-US" sz="4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二、</a:t>
            </a:r>
            <a:r>
              <a:rPr lang="zh-CN" altLang="en-US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  <a:sym typeface="+mn-ea"/>
              </a:rPr>
              <a:t>思维训练的意义</a:t>
            </a:r>
            <a:endParaRPr lang="zh-CN" altLang="en-US" sz="4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三、思维训练的方法</a:t>
            </a:r>
            <a:endParaRPr lang="zh-CN" altLang="en-US" sz="4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209550" y="334963"/>
            <a:ext cx="8651875" cy="163988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25438" y="407988"/>
            <a:ext cx="8537575" cy="126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endParaRPr lang="zh-CN" altLang="en-US" sz="2800" dirty="0">
              <a:latin typeface="楷体_GB2312" charset="-122"/>
              <a:ea typeface="楷体_GB2312" charset="-122"/>
            </a:endParaRPr>
          </a:p>
          <a:p>
            <a:pPr eaLnBrk="1" hangingPunct="1"/>
            <a:r>
              <a:rPr lang="zh-CN" altLang="en-US" sz="2800" dirty="0">
                <a:latin typeface="楷体_GB2312" charset="-122"/>
                <a:ea typeface="楷体_GB2312" charset="-122"/>
              </a:rPr>
              <a:t> </a:t>
            </a:r>
            <a:r>
              <a:rPr lang="en-US" altLang="zh-CN" sz="2800" dirty="0">
                <a:latin typeface="楷体_GB2312" charset="-122"/>
                <a:ea typeface="楷体_GB231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三、思维训练的方法</a:t>
            </a:r>
            <a:endParaRPr lang="zh-CN" altLang="en-US" sz="48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9550" y="2139950"/>
            <a:ext cx="829183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zh-CN" altLang="en-US" sz="2400" dirty="0">
                <a:latin typeface="楷体_GB2312" charset="-122"/>
                <a:ea typeface="楷体_GB2312" charset="-122"/>
              </a:rPr>
              <a:t>一、</a:t>
            </a:r>
            <a:r>
              <a:rPr lang="zh-CN" altLang="en-US" sz="2400" dirty="0">
                <a:latin typeface="楷体_GB2312" charset="-122"/>
                <a:ea typeface="楷体_GB2312" charset="-122"/>
                <a:sym typeface="+mn-ea"/>
              </a:rPr>
              <a:t>抓联系，教给思路，训练思维的逻辑性</a:t>
            </a:r>
            <a:endParaRPr lang="zh-CN" altLang="en-US" sz="2400" dirty="0">
              <a:latin typeface="楷体_GB2312" charset="-122"/>
              <a:ea typeface="楷体_GB2312" charset="-122"/>
            </a:endParaRPr>
          </a:p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zh-CN" altLang="en-US" sz="2400" dirty="0">
                <a:latin typeface="楷体_GB2312" charset="-122"/>
                <a:ea typeface="楷体_GB2312" charset="-122"/>
              </a:rPr>
              <a:t>二、设置探索性的疑难由表及里，训练思维的深刻性</a:t>
            </a:r>
            <a:endParaRPr lang="zh-CN" altLang="en-US" sz="2400" dirty="0">
              <a:latin typeface="楷体_GB2312" charset="-122"/>
              <a:ea typeface="楷体_GB2312" charset="-122"/>
            </a:endParaRPr>
          </a:p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zh-CN" altLang="en-US" sz="2400" dirty="0">
                <a:latin typeface="楷体_GB2312" charset="-122"/>
                <a:ea typeface="楷体_GB2312" charset="-122"/>
              </a:rPr>
              <a:t>三、架设桥梁，训练思维的完整性</a:t>
            </a:r>
            <a:endParaRPr lang="zh-CN" altLang="en-US" sz="2400" dirty="0">
              <a:latin typeface="楷体_GB2312" charset="-122"/>
              <a:ea typeface="楷体_GB2312" charset="-122"/>
            </a:endParaRPr>
          </a:p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zh-CN" altLang="en-US" sz="2400" dirty="0">
                <a:latin typeface="楷体_GB2312" charset="-122"/>
                <a:ea typeface="楷体_GB2312" charset="-122"/>
              </a:rPr>
              <a:t>四、借助学生自身的阅读体验，训练学生的求异思维</a:t>
            </a:r>
            <a:endParaRPr lang="zh-CN" altLang="en-US" sz="2400" dirty="0">
              <a:latin typeface="楷体_GB2312" charset="-122"/>
              <a:ea typeface="楷体_GB2312" charset="-122"/>
            </a:endParaRPr>
          </a:p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zh-CN" altLang="en-US" sz="2400" dirty="0">
                <a:latin typeface="楷体_GB2312" charset="-122"/>
                <a:ea typeface="楷体_GB2312" charset="-122"/>
              </a:rPr>
              <a:t>五、发散思维性的问题，培养学生创造性思维。</a:t>
            </a:r>
            <a:endParaRPr lang="zh-CN" altLang="en-US" sz="2400" dirty="0">
              <a:latin typeface="楷体_GB2312" charset="-122"/>
              <a:ea typeface="楷体_GB2312" charset="-122"/>
            </a:endParaRPr>
          </a:p>
          <a:p>
            <a:pPr eaLnBrk="1" hangingPunct="1"/>
            <a:endParaRPr lang="zh-CN" altLang="en-US" sz="2400" dirty="0">
              <a:latin typeface="楷体_GB2312" charset="-122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eaLnBrk="1" hangingPunct="1">
              <a:buClrTx/>
              <a:buSzTx/>
            </a:pPr>
            <a:r>
              <a:rPr lang="zh-CN" altLang="en-US" sz="24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  <a:sym typeface="+mn-ea"/>
              </a:rPr>
              <a:t>一、抓联系，教给思路，训练思维的逻辑性</a:t>
            </a:r>
            <a:endParaRPr lang="zh-CN" altLang="en-US" sz="24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5145" y="1208405"/>
            <a:ext cx="7976235" cy="316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  </a:t>
            </a:r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小学高年级是学生逐渐发展的抽象思维的阶段，从浅易的议论文入手，能够让学生较好地了解观点与事例之间关系，培养学生的逻辑思维。要克服课堂语言表达的“乱”，首先应克服思路的乱；学生的语言表达要有条理，首先思维要有条理性，即思路要清晰。要使学生的思路清晰，首先教师设计的问题能沟通教材的内在联系和逻辑关系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如《为人民服务》一文中，教师设计了以下问题：课文围绕为人民服务讲了哪几方面的意思？这几方面有联系吗？有怎样的联系？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r>
              <a:rPr lang="zh-CN" altLang="en-US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用这样的问题就能让学生把看似单一独立的几个论点联系起来，引导学生的逻辑思维。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209550" y="335280"/>
            <a:ext cx="8651875" cy="42621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09550" y="2139950"/>
            <a:ext cx="82918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en-US" altLang="zh-CN" sz="2000" dirty="0">
                <a:latin typeface="楷体_GB2312" charset="0"/>
                <a:ea typeface="楷体_GB2312" charset="-122"/>
              </a:rPr>
              <a:t>  </a:t>
            </a:r>
            <a:endParaRPr lang="zh-CN" altLang="en-US" sz="2000" dirty="0">
              <a:latin typeface="楷体_GB2312" charset="0"/>
              <a:ea typeface="楷体_GB231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3555" y="459740"/>
            <a:ext cx="7286625" cy="375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sz="1400">
                <a:solidFill>
                  <a:schemeClr val="tx1"/>
                </a:solidFill>
                <a:uFillTx/>
                <a:ea typeface="宋体" panose="02010600030101010101" pitchFamily="2" charset="-122"/>
              </a:rPr>
              <a:t>在小学语文教材中，有许多课文都揭示了一定的道理，借助哲理性课文训练学生的归纳思维，这些课文都是从一个个具体的事例中，推导出一般的规律和共同的结论，这正是“归纳思维”的思维方式。因此，我们可以借助这样的文章训练学生的归纳思维。</a:t>
            </a:r>
            <a:r>
              <a:rPr lang="en-US" sz="1400">
                <a:solidFill>
                  <a:schemeClr val="tx1"/>
                </a:solidFill>
                <a:uFillTx/>
                <a:latin typeface="宋体" panose="02010600030101010101" pitchFamily="2" charset="-122"/>
              </a:rPr>
              <a:t> </a:t>
            </a:r>
            <a:r>
              <a:rPr lang="zh-CN" sz="1400">
                <a:solidFill>
                  <a:schemeClr val="tx1"/>
                </a:solidFill>
                <a:uFillTx/>
                <a:ea typeface="宋体" panose="02010600030101010101" pitchFamily="2" charset="-122"/>
              </a:rPr>
              <a:t>如：《真理诞生于一百个问号之后》这一文，是按 提出观点 证明观点 强调观点的过程来说明一个观点的。为了让学生能体会作者的表达方法，可以设计如下问题：1、作者提出的观点是什么？2、作者是如何证明这一观点的？3、第一个事例中，实验室那么多人，为什么只有波义耳发现了这一现象？4、第二个事例中魏格纳发现问题后是怎样做的？5、第三个事例中的阿瑟林斯基提出了哪些问题？提出疑问后他是怎样做的？6、对比三个事例，你有哪些发现与感悟？（这一问题又可以分解成 三位科学家研究现象的过程、思考问题的方法 研究现象的方式有没有相似之处？有哪些共同点？）7、综观三个事例，三位科学家能够取得成果是因为什么呢？能不能用文中的一句话来概括？这几个问题将语言文字训练和思维训练有机结合，从具体到抽象、从特殊到一般的进行归纳整理。学生在思维的想象和情感的变化中明白道理、升华思想，在身临其境中感悟、体验和掌握抽象的道理。用这样的问题梳理课文介绍的事例，对比事例的共同点以及事例与观点之间的关联，引导学生体会作者怎样用事例来印证观点的写作方法。</a:t>
            </a:r>
            <a:endParaRPr lang="zh-CN" sz="1400">
              <a:solidFill>
                <a:schemeClr val="tx1"/>
              </a:solidFill>
              <a:uFillTx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buClrTx/>
              <a:buSzTx/>
            </a:pPr>
            <a:r>
              <a:rPr lang="zh-CN" altLang="en-US" sz="2400" dirty="0">
                <a:latin typeface="楷体_GB2312" charset="0"/>
                <a:ea typeface="楷体_GB2312" charset="-122"/>
              </a:rPr>
              <a:t>（二）、设置探索性的疑难由表及里，训练思维的深刻性</a:t>
            </a:r>
            <a:endParaRPr lang="zh-CN" altLang="en-US" sz="2400" dirty="0"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9550" y="2139950"/>
            <a:ext cx="82918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en-US" altLang="zh-CN" sz="2000" dirty="0">
                <a:latin typeface="楷体_GB2312" charset="0"/>
                <a:ea typeface="楷体_GB2312" charset="-122"/>
              </a:rPr>
              <a:t> </a:t>
            </a:r>
            <a:endParaRPr lang="zh-CN" altLang="en-US" sz="2000" dirty="0">
              <a:latin typeface="楷体_GB2312" charset="0"/>
              <a:ea typeface="楷体_GB231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32435" y="1007745"/>
            <a:ext cx="834644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altLang="en-US" sz="2000" dirty="0">
                <a:uFillTx/>
                <a:latin typeface="楷体_GB2312" charset="0"/>
                <a:ea typeface="楷体_GB2312" charset="-122"/>
              </a:rPr>
              <a:t>教师的提问可以引导学生的思维方向，扩大思考的广度，提高思考的层次。如在《那个星期天》这篇课文中，为了完成“整体把握文章内容，初步体会我心情的变化，感受作者借助心理变化表现人物情感的方法”这一目标，设置了这样几个问题：1、作者是通过哪些描写手法人物心理活动的？圈出表达心情的关键语句。2、这些句子表现了人物怎样的心情？3、归纳人物心情的变化过程。随着我的心情变化，我的动作和周围的环境分别发生了怎样的变化？ </a:t>
            </a:r>
            <a:r>
              <a:rPr lang="zh-CN" altLang="en-US" sz="2000" dirty="0">
                <a:uFillTx/>
                <a:latin typeface="楷体_GB2312" charset="0"/>
                <a:ea typeface="楷体_GB2312" charset="-122"/>
                <a:sym typeface="+mn-ea"/>
              </a:rPr>
              <a:t>这个设计引导学生抓住重点句，梳理人物心情、动作和环境的变化感受作者把情感融入到人、事物表达情感的方法。要能够让学生摸准思路，能够让学生沿着几个连续性的问题把思维引向深处。</a:t>
            </a:r>
            <a:endParaRPr lang="zh-CN" altLang="en-US" sz="2000" dirty="0">
              <a:uFillTx/>
              <a:latin typeface="楷体_GB2312" charset="0"/>
              <a:ea typeface="楷体_GB2312" charset="-122"/>
              <a:sym typeface="+mn-ea"/>
            </a:endParaRPr>
          </a:p>
          <a:p>
            <a:pPr indent="304800"/>
            <a:endParaRPr lang="zh-CN" altLang="en-US" sz="2000" dirty="0"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56210" y="360680"/>
            <a:ext cx="8685530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altLang="en-US" sz="2000" dirty="0">
                <a:uFillTx/>
                <a:latin typeface="楷体_GB2312" charset="0"/>
                <a:ea typeface="楷体_GB2312" charset="-122"/>
                <a:sym typeface="+mn-ea"/>
              </a:rPr>
              <a:t>认识事物深刻与否，在于思维的深浅程度。学生认识事物往往只看表面，不善于透过现象去抓本质；理解课文，解答问题也往往限于表面意思。只知道作者是这样写的，不知道为什么这样写。教师要依据教材，设计一些深究性的问题，引导学生学会多问，慢慢地培养学生深究问题的习惯，从而训练思维的深刻性。例如《十六年前的回忆》中“被捕时”这一部分时，师问：这一部分，课文只用了这三句话不描写李大钊，对那些匪徒却不惜笔墨这一问，学生思维与理解课文的主旨就联系起来了。   有些课文，文从字顺，平白如话，没有文字障碍，读这类文章学生往往满足于读懂了而不愿作深入探索。也有些课文，虽情节生动，学生也喜欢，但读这类文章也往往满足于只了解故事情节而浅尝辄止。有鉴于此，当学生进入阅读状态，需要进一步诱发他们深入分析钻研课文时，可借助探索性的设问，把学生思维引向深处。如《腊八粥》一文，用：课文的题目是：“腊八粥”，可是为什么用了大量的笔墨来描写八儿的言行、神态？引导学生从分析人物形象人手，进而揭示作品的深层含义。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09550" y="2139950"/>
            <a:ext cx="82918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2400" dirty="0">
                <a:latin typeface="楷体_GB2312" charset="-122"/>
                <a:ea typeface="楷体_GB2312" charset="-122"/>
              </a:rPr>
              <a:t>  </a:t>
            </a:r>
            <a:r>
              <a:rPr lang="en-US" altLang="zh-CN" sz="2000" dirty="0">
                <a:solidFill>
                  <a:schemeClr val="tx1"/>
                </a:solidFill>
                <a:uFillTx/>
                <a:latin typeface="楷体_GB2312" charset="0"/>
                <a:ea typeface="楷体_GB2312" charset="-122"/>
              </a:rPr>
              <a:t> 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36930" y="408305"/>
            <a:ext cx="80264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sz="2400" dirty="0">
                <a:solidFill>
                  <a:schemeClr val="tx1"/>
                </a:solidFill>
                <a:latin typeface="楷体_GB2312" charset="0"/>
                <a:ea typeface="楷体_GB2312" charset="-122"/>
              </a:rPr>
              <a:t>（三）、架设桥梁，训练思维的完整性</a:t>
            </a:r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8825" y="1551305"/>
            <a:ext cx="7376795" cy="2338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dirty="0">
                <a:ea typeface="楷体_GB2312" charset="-122"/>
              </a:rPr>
              <a:t>     学生回答问题，往往是直接从问题通向答案，而缺少问题到答案之间的分析过程。教师要善于引导、教会学生掌握分析问题的过程。</a:t>
            </a:r>
            <a:endParaRPr lang="en-US" altLang="zh-CN" dirty="0">
              <a:ea typeface="楷体_GB2312" charset="-122"/>
            </a:endParaRPr>
          </a:p>
          <a:p>
            <a:pPr eaLnBrk="1" hangingPunct="1"/>
            <a:r>
              <a:rPr lang="en-US" altLang="zh-CN" dirty="0">
                <a:ea typeface="楷体_GB2312" charset="-122"/>
              </a:rPr>
              <a:t>例如《表里的生物》一文，要完成  说说“我”是一个怎样的孩子？这一教学目标,我从以下问题深入：</a:t>
            </a:r>
            <a:endParaRPr lang="en-US" altLang="zh-CN" dirty="0">
              <a:ea typeface="楷体_GB2312" charset="-122"/>
            </a:endParaRPr>
          </a:p>
          <a:p>
            <a:pPr eaLnBrk="1" hangingPunct="1"/>
            <a:r>
              <a:rPr lang="en-US" altLang="zh-CN" dirty="0">
                <a:ea typeface="楷体_GB2312" charset="-122"/>
              </a:rPr>
              <a:t>     课文在描写人物时主要用了哪些方法？用这个问题聚焦心理活动和对话描写，接着抛出第二个问题：连起来读一读这些心理描写的句子，除了能感受到“我”爱思考，还有什么发现？</a:t>
            </a:r>
            <a:endParaRPr lang="en-US" altLang="zh-CN" dirty="0">
              <a:ea typeface="楷体_GB2312" charset="-122"/>
            </a:endParaRPr>
          </a:p>
          <a:p>
            <a:pPr eaLnBrk="1" hangingPunct="1"/>
            <a:r>
              <a:rPr lang="en-US" altLang="zh-CN" dirty="0">
                <a:ea typeface="楷体_GB2312" charset="-122"/>
              </a:rPr>
              <a:t>这一系列的提问之间有关联吗？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10244" name="Group 4"/>
          <p:cNvGrpSpPr>
            <a:grpSpLocks noChangeAspect="1"/>
          </p:cNvGrpSpPr>
          <p:nvPr/>
        </p:nvGrpSpPr>
        <p:grpSpPr>
          <a:xfrm>
            <a:off x="7070725" y="90488"/>
            <a:ext cx="1792288" cy="842962"/>
            <a:chOff x="4121" y="57"/>
            <a:chExt cx="1462" cy="687"/>
          </a:xfrm>
        </p:grpSpPr>
        <p:sp>
          <p:nvSpPr>
            <p:cNvPr id="135" name="Freeform 5"/>
            <p:cNvSpPr/>
            <p:nvPr/>
          </p:nvSpPr>
          <p:spPr bwMode="auto">
            <a:xfrm>
              <a:off x="4846" y="57"/>
              <a:ext cx="382" cy="406"/>
            </a:xfrm>
            <a:custGeom>
              <a:avLst/>
              <a:gdLst>
                <a:gd name="T0" fmla="*/ 566 w 685"/>
                <a:gd name="T1" fmla="*/ 255 h 729"/>
                <a:gd name="T2" fmla="*/ 517 w 685"/>
                <a:gd name="T3" fmla="*/ 150 h 729"/>
                <a:gd name="T4" fmla="*/ 499 w 685"/>
                <a:gd name="T5" fmla="*/ 89 h 729"/>
                <a:gd name="T6" fmla="*/ 245 w 685"/>
                <a:gd name="T7" fmla="*/ 52 h 729"/>
                <a:gd name="T8" fmla="*/ 0 w 685"/>
                <a:gd name="T9" fmla="*/ 302 h 729"/>
                <a:gd name="T10" fmla="*/ 164 w 685"/>
                <a:gd name="T11" fmla="*/ 658 h 729"/>
                <a:gd name="T12" fmla="*/ 505 w 685"/>
                <a:gd name="T13" fmla="*/ 581 h 729"/>
                <a:gd name="T14" fmla="*/ 569 w 685"/>
                <a:gd name="T15" fmla="*/ 478 h 729"/>
                <a:gd name="T16" fmla="*/ 600 w 685"/>
                <a:gd name="T17" fmla="*/ 421 h 729"/>
                <a:gd name="T18" fmla="*/ 566 w 685"/>
                <a:gd name="T19" fmla="*/ 256 h 729"/>
                <a:gd name="T20" fmla="*/ 566 w 685"/>
                <a:gd name="T21" fmla="*/ 255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5" h="729">
                  <a:moveTo>
                    <a:pt x="566" y="255"/>
                  </a:moveTo>
                  <a:cubicBezTo>
                    <a:pt x="631" y="266"/>
                    <a:pt x="606" y="168"/>
                    <a:pt x="517" y="150"/>
                  </a:cubicBezTo>
                  <a:cubicBezTo>
                    <a:pt x="578" y="148"/>
                    <a:pt x="572" y="103"/>
                    <a:pt x="499" y="89"/>
                  </a:cubicBezTo>
                  <a:cubicBezTo>
                    <a:pt x="565" y="31"/>
                    <a:pt x="346" y="0"/>
                    <a:pt x="245" y="52"/>
                  </a:cubicBezTo>
                  <a:cubicBezTo>
                    <a:pt x="144" y="92"/>
                    <a:pt x="51" y="195"/>
                    <a:pt x="0" y="302"/>
                  </a:cubicBezTo>
                  <a:cubicBezTo>
                    <a:pt x="164" y="658"/>
                    <a:pt x="164" y="658"/>
                    <a:pt x="164" y="658"/>
                  </a:cubicBezTo>
                  <a:cubicBezTo>
                    <a:pt x="251" y="729"/>
                    <a:pt x="409" y="689"/>
                    <a:pt x="505" y="581"/>
                  </a:cubicBezTo>
                  <a:cubicBezTo>
                    <a:pt x="537" y="615"/>
                    <a:pt x="598" y="554"/>
                    <a:pt x="569" y="478"/>
                  </a:cubicBezTo>
                  <a:cubicBezTo>
                    <a:pt x="603" y="527"/>
                    <a:pt x="627" y="490"/>
                    <a:pt x="600" y="421"/>
                  </a:cubicBezTo>
                  <a:cubicBezTo>
                    <a:pt x="685" y="445"/>
                    <a:pt x="664" y="312"/>
                    <a:pt x="566" y="256"/>
                  </a:cubicBezTo>
                  <a:cubicBezTo>
                    <a:pt x="566" y="256"/>
                    <a:pt x="566" y="256"/>
                    <a:pt x="566" y="255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Freeform 6"/>
            <p:cNvSpPr/>
            <p:nvPr/>
          </p:nvSpPr>
          <p:spPr bwMode="auto">
            <a:xfrm>
              <a:off x="4121" y="168"/>
              <a:ext cx="364" cy="388"/>
            </a:xfrm>
            <a:custGeom>
              <a:avLst/>
              <a:gdLst>
                <a:gd name="T0" fmla="*/ 328 w 652"/>
                <a:gd name="T1" fmla="*/ 18 h 700"/>
                <a:gd name="T2" fmla="*/ 89 w 652"/>
                <a:gd name="T3" fmla="*/ 138 h 700"/>
                <a:gd name="T4" fmla="*/ 91 w 652"/>
                <a:gd name="T5" fmla="*/ 204 h 700"/>
                <a:gd name="T6" fmla="*/ 78 w 652"/>
                <a:gd name="T7" fmla="*/ 324 h 700"/>
                <a:gd name="T8" fmla="*/ 78 w 652"/>
                <a:gd name="T9" fmla="*/ 325 h 700"/>
                <a:gd name="T10" fmla="*/ 99 w 652"/>
                <a:gd name="T11" fmla="*/ 499 h 700"/>
                <a:gd name="T12" fmla="*/ 149 w 652"/>
                <a:gd name="T13" fmla="*/ 544 h 700"/>
                <a:gd name="T14" fmla="*/ 246 w 652"/>
                <a:gd name="T15" fmla="*/ 625 h 700"/>
                <a:gd name="T16" fmla="*/ 608 w 652"/>
                <a:gd name="T17" fmla="*/ 588 h 700"/>
                <a:gd name="T18" fmla="*/ 652 w 652"/>
                <a:gd name="T19" fmla="*/ 183 h 700"/>
                <a:gd name="T20" fmla="*/ 328 w 652"/>
                <a:gd name="T21" fmla="*/ 18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2" h="700">
                  <a:moveTo>
                    <a:pt x="328" y="18"/>
                  </a:moveTo>
                  <a:cubicBezTo>
                    <a:pt x="211" y="0"/>
                    <a:pt x="5" y="102"/>
                    <a:pt x="89" y="138"/>
                  </a:cubicBezTo>
                  <a:cubicBezTo>
                    <a:pt x="22" y="176"/>
                    <a:pt x="31" y="222"/>
                    <a:pt x="91" y="204"/>
                  </a:cubicBezTo>
                  <a:cubicBezTo>
                    <a:pt x="10" y="252"/>
                    <a:pt x="18" y="356"/>
                    <a:pt x="78" y="324"/>
                  </a:cubicBezTo>
                  <a:cubicBezTo>
                    <a:pt x="78" y="325"/>
                    <a:pt x="78" y="325"/>
                    <a:pt x="78" y="325"/>
                  </a:cubicBezTo>
                  <a:cubicBezTo>
                    <a:pt x="0" y="413"/>
                    <a:pt x="24" y="551"/>
                    <a:pt x="99" y="499"/>
                  </a:cubicBezTo>
                  <a:cubicBezTo>
                    <a:pt x="95" y="576"/>
                    <a:pt x="131" y="605"/>
                    <a:pt x="149" y="544"/>
                  </a:cubicBezTo>
                  <a:cubicBezTo>
                    <a:pt x="146" y="629"/>
                    <a:pt x="226" y="669"/>
                    <a:pt x="246" y="625"/>
                  </a:cubicBezTo>
                  <a:cubicBezTo>
                    <a:pt x="376" y="700"/>
                    <a:pt x="545" y="687"/>
                    <a:pt x="608" y="588"/>
                  </a:cubicBezTo>
                  <a:cubicBezTo>
                    <a:pt x="652" y="183"/>
                    <a:pt x="652" y="183"/>
                    <a:pt x="652" y="183"/>
                  </a:cubicBezTo>
                  <a:cubicBezTo>
                    <a:pt x="566" y="95"/>
                    <a:pt x="440" y="24"/>
                    <a:pt x="328" y="18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Freeform 7"/>
            <p:cNvSpPr/>
            <p:nvPr/>
          </p:nvSpPr>
          <p:spPr bwMode="auto">
            <a:xfrm>
              <a:off x="4917" y="101"/>
              <a:ext cx="237" cy="257"/>
            </a:xfrm>
            <a:custGeom>
              <a:avLst/>
              <a:gdLst>
                <a:gd name="T0" fmla="*/ 337 w 426"/>
                <a:gd name="T1" fmla="*/ 166 h 460"/>
                <a:gd name="T2" fmla="*/ 0 w 426"/>
                <a:gd name="T3" fmla="*/ 198 h 460"/>
                <a:gd name="T4" fmla="*/ 97 w 426"/>
                <a:gd name="T5" fmla="*/ 211 h 460"/>
                <a:gd name="T6" fmla="*/ 120 w 426"/>
                <a:gd name="T7" fmla="*/ 246 h 460"/>
                <a:gd name="T8" fmla="*/ 162 w 426"/>
                <a:gd name="T9" fmla="*/ 303 h 460"/>
                <a:gd name="T10" fmla="*/ 238 w 426"/>
                <a:gd name="T11" fmla="*/ 460 h 460"/>
                <a:gd name="T12" fmla="*/ 337 w 426"/>
                <a:gd name="T13" fmla="*/ 16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60">
                  <a:moveTo>
                    <a:pt x="337" y="166"/>
                  </a:moveTo>
                  <a:cubicBezTo>
                    <a:pt x="247" y="0"/>
                    <a:pt x="82" y="79"/>
                    <a:pt x="0" y="198"/>
                  </a:cubicBezTo>
                  <a:cubicBezTo>
                    <a:pt x="57" y="178"/>
                    <a:pt x="117" y="178"/>
                    <a:pt x="97" y="211"/>
                  </a:cubicBezTo>
                  <a:cubicBezTo>
                    <a:pt x="146" y="206"/>
                    <a:pt x="158" y="233"/>
                    <a:pt x="120" y="246"/>
                  </a:cubicBezTo>
                  <a:cubicBezTo>
                    <a:pt x="184" y="240"/>
                    <a:pt x="220" y="305"/>
                    <a:pt x="162" y="303"/>
                  </a:cubicBezTo>
                  <a:cubicBezTo>
                    <a:pt x="162" y="303"/>
                    <a:pt x="224" y="391"/>
                    <a:pt x="238" y="460"/>
                  </a:cubicBezTo>
                  <a:cubicBezTo>
                    <a:pt x="348" y="422"/>
                    <a:pt x="426" y="329"/>
                    <a:pt x="337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Freeform 8"/>
            <p:cNvSpPr/>
            <p:nvPr/>
          </p:nvSpPr>
          <p:spPr bwMode="auto">
            <a:xfrm>
              <a:off x="4201" y="217"/>
              <a:ext cx="210" cy="251"/>
            </a:xfrm>
            <a:custGeom>
              <a:avLst/>
              <a:gdLst>
                <a:gd name="T0" fmla="*/ 252 w 377"/>
                <a:gd name="T1" fmla="*/ 271 h 451"/>
                <a:gd name="T2" fmla="*/ 274 w 377"/>
                <a:gd name="T3" fmla="*/ 201 h 451"/>
                <a:gd name="T4" fmla="*/ 286 w 377"/>
                <a:gd name="T5" fmla="*/ 159 h 451"/>
                <a:gd name="T6" fmla="*/ 377 w 377"/>
                <a:gd name="T7" fmla="*/ 114 h 451"/>
                <a:gd name="T8" fmla="*/ 33 w 377"/>
                <a:gd name="T9" fmla="*/ 193 h 451"/>
                <a:gd name="T10" fmla="*/ 228 w 377"/>
                <a:gd name="T11" fmla="*/ 451 h 451"/>
                <a:gd name="T12" fmla="*/ 252 w 377"/>
                <a:gd name="T13" fmla="*/ 27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451">
                  <a:moveTo>
                    <a:pt x="252" y="271"/>
                  </a:moveTo>
                  <a:cubicBezTo>
                    <a:pt x="196" y="292"/>
                    <a:pt x="209" y="216"/>
                    <a:pt x="274" y="201"/>
                  </a:cubicBezTo>
                  <a:cubicBezTo>
                    <a:pt x="232" y="200"/>
                    <a:pt x="236" y="170"/>
                    <a:pt x="286" y="159"/>
                  </a:cubicBezTo>
                  <a:cubicBezTo>
                    <a:pt x="254" y="132"/>
                    <a:pt x="314" y="113"/>
                    <a:pt x="377" y="114"/>
                  </a:cubicBezTo>
                  <a:cubicBezTo>
                    <a:pt x="256" y="23"/>
                    <a:pt x="67" y="0"/>
                    <a:pt x="33" y="193"/>
                  </a:cubicBezTo>
                  <a:cubicBezTo>
                    <a:pt x="0" y="383"/>
                    <a:pt x="107" y="450"/>
                    <a:pt x="228" y="451"/>
                  </a:cubicBezTo>
                  <a:cubicBezTo>
                    <a:pt x="219" y="378"/>
                    <a:pt x="252" y="271"/>
                    <a:pt x="252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Freeform 9"/>
            <p:cNvSpPr/>
            <p:nvPr/>
          </p:nvSpPr>
          <p:spPr bwMode="auto">
            <a:xfrm>
              <a:off x="4234" y="95"/>
              <a:ext cx="943" cy="649"/>
            </a:xfrm>
            <a:custGeom>
              <a:avLst/>
              <a:gdLst>
                <a:gd name="T0" fmla="*/ 1139 w 1691"/>
                <a:gd name="T1" fmla="*/ 207 h 1165"/>
                <a:gd name="T2" fmla="*/ 995 w 1691"/>
                <a:gd name="T3" fmla="*/ 161 h 1165"/>
                <a:gd name="T4" fmla="*/ 868 w 1691"/>
                <a:gd name="T5" fmla="*/ 126 h 1165"/>
                <a:gd name="T6" fmla="*/ 815 w 1691"/>
                <a:gd name="T7" fmla="*/ 86 h 1165"/>
                <a:gd name="T8" fmla="*/ 588 w 1691"/>
                <a:gd name="T9" fmla="*/ 199 h 1165"/>
                <a:gd name="T10" fmla="*/ 465 w 1691"/>
                <a:gd name="T11" fmla="*/ 259 h 1165"/>
                <a:gd name="T12" fmla="*/ 625 w 1691"/>
                <a:gd name="T13" fmla="*/ 1119 h 1165"/>
                <a:gd name="T14" fmla="*/ 1139 w 1691"/>
                <a:gd name="T15" fmla="*/ 207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1" h="1165">
                  <a:moveTo>
                    <a:pt x="1139" y="207"/>
                  </a:moveTo>
                  <a:cubicBezTo>
                    <a:pt x="1139" y="207"/>
                    <a:pt x="1084" y="179"/>
                    <a:pt x="995" y="161"/>
                  </a:cubicBezTo>
                  <a:cubicBezTo>
                    <a:pt x="1001" y="130"/>
                    <a:pt x="936" y="94"/>
                    <a:pt x="868" y="126"/>
                  </a:cubicBezTo>
                  <a:cubicBezTo>
                    <a:pt x="917" y="86"/>
                    <a:pt x="885" y="53"/>
                    <a:pt x="815" y="86"/>
                  </a:cubicBezTo>
                  <a:cubicBezTo>
                    <a:pt x="834" y="0"/>
                    <a:pt x="650" y="97"/>
                    <a:pt x="588" y="199"/>
                  </a:cubicBezTo>
                  <a:cubicBezTo>
                    <a:pt x="548" y="214"/>
                    <a:pt x="507" y="234"/>
                    <a:pt x="465" y="259"/>
                  </a:cubicBezTo>
                  <a:cubicBezTo>
                    <a:pt x="212" y="411"/>
                    <a:pt x="0" y="1013"/>
                    <a:pt x="625" y="1119"/>
                  </a:cubicBezTo>
                  <a:cubicBezTo>
                    <a:pt x="1508" y="1165"/>
                    <a:pt x="1691" y="474"/>
                    <a:pt x="1139" y="207"/>
                  </a:cubicBezTo>
                  <a:close/>
                </a:path>
              </a:pathLst>
            </a:custGeom>
            <a:solidFill>
              <a:srgbClr val="C0D4BD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Freeform 10"/>
            <p:cNvSpPr/>
            <p:nvPr/>
          </p:nvSpPr>
          <p:spPr bwMode="auto">
            <a:xfrm>
              <a:off x="4613" y="448"/>
              <a:ext cx="225" cy="197"/>
            </a:xfrm>
            <a:custGeom>
              <a:avLst/>
              <a:gdLst>
                <a:gd name="T0" fmla="*/ 295 w 405"/>
                <a:gd name="T1" fmla="*/ 71 h 353"/>
                <a:gd name="T2" fmla="*/ 203 w 405"/>
                <a:gd name="T3" fmla="*/ 329 h 353"/>
                <a:gd name="T4" fmla="*/ 55 w 405"/>
                <a:gd name="T5" fmla="*/ 104 h 353"/>
                <a:gd name="T6" fmla="*/ 170 w 405"/>
                <a:gd name="T7" fmla="*/ 49 h 353"/>
                <a:gd name="T8" fmla="*/ 295 w 405"/>
                <a:gd name="T9" fmla="*/ 7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353">
                  <a:moveTo>
                    <a:pt x="295" y="71"/>
                  </a:moveTo>
                  <a:cubicBezTo>
                    <a:pt x="315" y="147"/>
                    <a:pt x="405" y="306"/>
                    <a:pt x="203" y="329"/>
                  </a:cubicBezTo>
                  <a:cubicBezTo>
                    <a:pt x="0" y="353"/>
                    <a:pt x="43" y="192"/>
                    <a:pt x="55" y="104"/>
                  </a:cubicBezTo>
                  <a:cubicBezTo>
                    <a:pt x="66" y="27"/>
                    <a:pt x="102" y="57"/>
                    <a:pt x="170" y="49"/>
                  </a:cubicBezTo>
                  <a:cubicBezTo>
                    <a:pt x="239" y="41"/>
                    <a:pt x="276" y="0"/>
                    <a:pt x="29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Freeform 11"/>
            <p:cNvSpPr/>
            <p:nvPr/>
          </p:nvSpPr>
          <p:spPr bwMode="auto">
            <a:xfrm>
              <a:off x="4640" y="365"/>
              <a:ext cx="181" cy="179"/>
            </a:xfrm>
            <a:custGeom>
              <a:avLst/>
              <a:gdLst>
                <a:gd name="T0" fmla="*/ 105 w 327"/>
                <a:gd name="T1" fmla="*/ 11 h 319"/>
                <a:gd name="T2" fmla="*/ 4 w 327"/>
                <a:gd name="T3" fmla="*/ 215 h 319"/>
                <a:gd name="T4" fmla="*/ 185 w 327"/>
                <a:gd name="T5" fmla="*/ 296 h 319"/>
                <a:gd name="T6" fmla="*/ 105 w 327"/>
                <a:gd name="T7" fmla="*/ 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" h="319">
                  <a:moveTo>
                    <a:pt x="105" y="11"/>
                  </a:moveTo>
                  <a:cubicBezTo>
                    <a:pt x="46" y="20"/>
                    <a:pt x="0" y="111"/>
                    <a:pt x="4" y="215"/>
                  </a:cubicBezTo>
                  <a:cubicBezTo>
                    <a:pt x="7" y="319"/>
                    <a:pt x="104" y="319"/>
                    <a:pt x="185" y="296"/>
                  </a:cubicBezTo>
                  <a:cubicBezTo>
                    <a:pt x="327" y="256"/>
                    <a:pt x="182" y="0"/>
                    <a:pt x="105" y="11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Freeform 12"/>
            <p:cNvSpPr/>
            <p:nvPr/>
          </p:nvSpPr>
          <p:spPr bwMode="auto">
            <a:xfrm>
              <a:off x="4486" y="485"/>
              <a:ext cx="89" cy="91"/>
            </a:xfrm>
            <a:custGeom>
              <a:avLst/>
              <a:gdLst>
                <a:gd name="T0" fmla="*/ 153 w 158"/>
                <a:gd name="T1" fmla="*/ 73 h 164"/>
                <a:gd name="T2" fmla="*/ 88 w 158"/>
                <a:gd name="T3" fmla="*/ 159 h 164"/>
                <a:gd name="T4" fmla="*/ 4 w 158"/>
                <a:gd name="T5" fmla="*/ 90 h 164"/>
                <a:gd name="T6" fmla="*/ 70 w 158"/>
                <a:gd name="T7" fmla="*/ 5 h 164"/>
                <a:gd name="T8" fmla="*/ 153 w 158"/>
                <a:gd name="T9" fmla="*/ 7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4">
                  <a:moveTo>
                    <a:pt x="153" y="73"/>
                  </a:moveTo>
                  <a:cubicBezTo>
                    <a:pt x="158" y="116"/>
                    <a:pt x="129" y="154"/>
                    <a:pt x="88" y="159"/>
                  </a:cubicBezTo>
                  <a:cubicBezTo>
                    <a:pt x="47" y="164"/>
                    <a:pt x="9" y="133"/>
                    <a:pt x="4" y="90"/>
                  </a:cubicBezTo>
                  <a:cubicBezTo>
                    <a:pt x="0" y="48"/>
                    <a:pt x="29" y="9"/>
                    <a:pt x="70" y="5"/>
                  </a:cubicBezTo>
                  <a:cubicBezTo>
                    <a:pt x="111" y="0"/>
                    <a:pt x="148" y="31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Freeform 13"/>
            <p:cNvSpPr/>
            <p:nvPr/>
          </p:nvSpPr>
          <p:spPr bwMode="auto">
            <a:xfrm>
              <a:off x="4842" y="444"/>
              <a:ext cx="88" cy="91"/>
            </a:xfrm>
            <a:custGeom>
              <a:avLst/>
              <a:gdLst>
                <a:gd name="T0" fmla="*/ 153 w 158"/>
                <a:gd name="T1" fmla="*/ 73 h 163"/>
                <a:gd name="T2" fmla="*/ 88 w 158"/>
                <a:gd name="T3" fmla="*/ 159 h 163"/>
                <a:gd name="T4" fmla="*/ 4 w 158"/>
                <a:gd name="T5" fmla="*/ 90 h 163"/>
                <a:gd name="T6" fmla="*/ 70 w 158"/>
                <a:gd name="T7" fmla="*/ 4 h 163"/>
                <a:gd name="T8" fmla="*/ 153 w 158"/>
                <a:gd name="T9" fmla="*/ 7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63">
                  <a:moveTo>
                    <a:pt x="153" y="73"/>
                  </a:moveTo>
                  <a:cubicBezTo>
                    <a:pt x="158" y="116"/>
                    <a:pt x="128" y="154"/>
                    <a:pt x="88" y="159"/>
                  </a:cubicBezTo>
                  <a:cubicBezTo>
                    <a:pt x="47" y="163"/>
                    <a:pt x="9" y="133"/>
                    <a:pt x="4" y="90"/>
                  </a:cubicBezTo>
                  <a:cubicBezTo>
                    <a:pt x="0" y="48"/>
                    <a:pt x="29" y="9"/>
                    <a:pt x="70" y="4"/>
                  </a:cubicBezTo>
                  <a:cubicBezTo>
                    <a:pt x="111" y="0"/>
                    <a:pt x="148" y="30"/>
                    <a:pt x="153" y="73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Freeform 14"/>
            <p:cNvSpPr/>
            <p:nvPr/>
          </p:nvSpPr>
          <p:spPr bwMode="auto">
            <a:xfrm>
              <a:off x="4708" y="554"/>
              <a:ext cx="28" cy="49"/>
            </a:xfrm>
            <a:custGeom>
              <a:avLst/>
              <a:gdLst>
                <a:gd name="T0" fmla="*/ 47 w 50"/>
                <a:gd name="T1" fmla="*/ 42 h 88"/>
                <a:gd name="T2" fmla="*/ 30 w 50"/>
                <a:gd name="T3" fmla="*/ 87 h 88"/>
                <a:gd name="T4" fmla="*/ 3 w 50"/>
                <a:gd name="T5" fmla="*/ 47 h 88"/>
                <a:gd name="T6" fmla="*/ 20 w 50"/>
                <a:gd name="T7" fmla="*/ 2 h 88"/>
                <a:gd name="T8" fmla="*/ 47 w 50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8">
                  <a:moveTo>
                    <a:pt x="47" y="42"/>
                  </a:moveTo>
                  <a:cubicBezTo>
                    <a:pt x="50" y="65"/>
                    <a:pt x="42" y="86"/>
                    <a:pt x="30" y="87"/>
                  </a:cubicBezTo>
                  <a:cubicBezTo>
                    <a:pt x="18" y="88"/>
                    <a:pt x="6" y="70"/>
                    <a:pt x="3" y="47"/>
                  </a:cubicBezTo>
                  <a:cubicBezTo>
                    <a:pt x="0" y="23"/>
                    <a:pt x="8" y="3"/>
                    <a:pt x="20" y="2"/>
                  </a:cubicBezTo>
                  <a:cubicBezTo>
                    <a:pt x="32" y="0"/>
                    <a:pt x="44" y="18"/>
                    <a:pt x="47" y="4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Freeform 15"/>
            <p:cNvSpPr/>
            <p:nvPr/>
          </p:nvSpPr>
          <p:spPr bwMode="auto">
            <a:xfrm>
              <a:off x="4494" y="362"/>
              <a:ext cx="115" cy="114"/>
            </a:xfrm>
            <a:custGeom>
              <a:avLst/>
              <a:gdLst>
                <a:gd name="T0" fmla="*/ 182 w 205"/>
                <a:gd name="T1" fmla="*/ 143 h 205"/>
                <a:gd name="T2" fmla="*/ 62 w 205"/>
                <a:gd name="T3" fmla="*/ 182 h 205"/>
                <a:gd name="T4" fmla="*/ 22 w 205"/>
                <a:gd name="T5" fmla="*/ 62 h 205"/>
                <a:gd name="T6" fmla="*/ 143 w 205"/>
                <a:gd name="T7" fmla="*/ 22 h 205"/>
                <a:gd name="T8" fmla="*/ 182 w 205"/>
                <a:gd name="T9" fmla="*/ 14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82" y="143"/>
                  </a:moveTo>
                  <a:cubicBezTo>
                    <a:pt x="160" y="187"/>
                    <a:pt x="106" y="205"/>
                    <a:pt x="62" y="182"/>
                  </a:cubicBezTo>
                  <a:cubicBezTo>
                    <a:pt x="18" y="160"/>
                    <a:pt x="0" y="106"/>
                    <a:pt x="22" y="62"/>
                  </a:cubicBezTo>
                  <a:cubicBezTo>
                    <a:pt x="45" y="18"/>
                    <a:pt x="98" y="0"/>
                    <a:pt x="143" y="22"/>
                  </a:cubicBezTo>
                  <a:cubicBezTo>
                    <a:pt x="187" y="45"/>
                    <a:pt x="205" y="99"/>
                    <a:pt x="182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Freeform 16"/>
            <p:cNvSpPr/>
            <p:nvPr/>
          </p:nvSpPr>
          <p:spPr bwMode="auto">
            <a:xfrm>
              <a:off x="4516" y="371"/>
              <a:ext cx="93" cy="88"/>
            </a:xfrm>
            <a:custGeom>
              <a:avLst/>
              <a:gdLst>
                <a:gd name="T0" fmla="*/ 104 w 166"/>
                <a:gd name="T1" fmla="*/ 6 h 161"/>
                <a:gd name="T2" fmla="*/ 92 w 166"/>
                <a:gd name="T3" fmla="*/ 2 h 161"/>
                <a:gd name="T4" fmla="*/ 19 w 166"/>
                <a:gd name="T5" fmla="*/ 44 h 161"/>
                <a:gd name="T6" fmla="*/ 53 w 166"/>
                <a:gd name="T7" fmla="*/ 147 h 161"/>
                <a:gd name="T8" fmla="*/ 135 w 166"/>
                <a:gd name="T9" fmla="*/ 139 h 161"/>
                <a:gd name="T10" fmla="*/ 143 w 166"/>
                <a:gd name="T11" fmla="*/ 127 h 161"/>
                <a:gd name="T12" fmla="*/ 104 w 166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1">
                  <a:moveTo>
                    <a:pt x="104" y="6"/>
                  </a:moveTo>
                  <a:cubicBezTo>
                    <a:pt x="100" y="5"/>
                    <a:pt x="96" y="3"/>
                    <a:pt x="92" y="2"/>
                  </a:cubicBezTo>
                  <a:cubicBezTo>
                    <a:pt x="63" y="0"/>
                    <a:pt x="34" y="16"/>
                    <a:pt x="19" y="44"/>
                  </a:cubicBezTo>
                  <a:cubicBezTo>
                    <a:pt x="0" y="82"/>
                    <a:pt x="15" y="128"/>
                    <a:pt x="53" y="147"/>
                  </a:cubicBezTo>
                  <a:cubicBezTo>
                    <a:pt x="81" y="161"/>
                    <a:pt x="113" y="157"/>
                    <a:pt x="135" y="139"/>
                  </a:cubicBezTo>
                  <a:cubicBezTo>
                    <a:pt x="138" y="135"/>
                    <a:pt x="141" y="131"/>
                    <a:pt x="143" y="127"/>
                  </a:cubicBezTo>
                  <a:cubicBezTo>
                    <a:pt x="166" y="83"/>
                    <a:pt x="148" y="29"/>
                    <a:pt x="104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/>
            <p:nvPr/>
          </p:nvSpPr>
          <p:spPr bwMode="auto">
            <a:xfrm>
              <a:off x="4529" y="373"/>
              <a:ext cx="80" cy="79"/>
            </a:xfrm>
            <a:custGeom>
              <a:avLst/>
              <a:gdLst>
                <a:gd name="T0" fmla="*/ 81 w 143"/>
                <a:gd name="T1" fmla="*/ 2 h 142"/>
                <a:gd name="T2" fmla="*/ 75 w 143"/>
                <a:gd name="T3" fmla="*/ 0 h 142"/>
                <a:gd name="T4" fmla="*/ 17 w 143"/>
                <a:gd name="T5" fmla="*/ 38 h 142"/>
                <a:gd name="T6" fmla="*/ 48 w 143"/>
                <a:gd name="T7" fmla="*/ 131 h 142"/>
                <a:gd name="T8" fmla="*/ 118 w 143"/>
                <a:gd name="T9" fmla="*/ 126 h 142"/>
                <a:gd name="T10" fmla="*/ 120 w 143"/>
                <a:gd name="T11" fmla="*/ 123 h 142"/>
                <a:gd name="T12" fmla="*/ 81 w 143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42">
                  <a:moveTo>
                    <a:pt x="81" y="2"/>
                  </a:moveTo>
                  <a:cubicBezTo>
                    <a:pt x="79" y="2"/>
                    <a:pt x="77" y="1"/>
                    <a:pt x="75" y="0"/>
                  </a:cubicBezTo>
                  <a:cubicBezTo>
                    <a:pt x="51" y="1"/>
                    <a:pt x="29" y="15"/>
                    <a:pt x="17" y="38"/>
                  </a:cubicBezTo>
                  <a:cubicBezTo>
                    <a:pt x="0" y="72"/>
                    <a:pt x="14" y="113"/>
                    <a:pt x="48" y="131"/>
                  </a:cubicBezTo>
                  <a:cubicBezTo>
                    <a:pt x="71" y="142"/>
                    <a:pt x="98" y="140"/>
                    <a:pt x="118" y="126"/>
                  </a:cubicBezTo>
                  <a:cubicBezTo>
                    <a:pt x="119" y="125"/>
                    <a:pt x="120" y="124"/>
                    <a:pt x="120" y="123"/>
                  </a:cubicBezTo>
                  <a:cubicBezTo>
                    <a:pt x="143" y="79"/>
                    <a:pt x="125" y="25"/>
                    <a:pt x="81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Freeform 18"/>
            <p:cNvSpPr/>
            <p:nvPr/>
          </p:nvSpPr>
          <p:spPr bwMode="auto">
            <a:xfrm>
              <a:off x="4529" y="377"/>
              <a:ext cx="25" cy="23"/>
            </a:xfrm>
            <a:custGeom>
              <a:avLst/>
              <a:gdLst>
                <a:gd name="T0" fmla="*/ 38 w 43"/>
                <a:gd name="T1" fmla="*/ 30 h 43"/>
                <a:gd name="T2" fmla="*/ 13 w 43"/>
                <a:gd name="T3" fmla="*/ 38 h 43"/>
                <a:gd name="T4" fmla="*/ 4 w 43"/>
                <a:gd name="T5" fmla="*/ 13 h 43"/>
                <a:gd name="T6" fmla="*/ 30 w 43"/>
                <a:gd name="T7" fmla="*/ 4 h 43"/>
                <a:gd name="T8" fmla="*/ 38 w 43"/>
                <a:gd name="T9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8" y="30"/>
                  </a:moveTo>
                  <a:cubicBezTo>
                    <a:pt x="34" y="39"/>
                    <a:pt x="22" y="43"/>
                    <a:pt x="13" y="38"/>
                  </a:cubicBezTo>
                  <a:cubicBezTo>
                    <a:pt x="3" y="34"/>
                    <a:pt x="0" y="22"/>
                    <a:pt x="4" y="13"/>
                  </a:cubicBezTo>
                  <a:cubicBezTo>
                    <a:pt x="9" y="3"/>
                    <a:pt x="20" y="0"/>
                    <a:pt x="30" y="4"/>
                  </a:cubicBezTo>
                  <a:cubicBezTo>
                    <a:pt x="39" y="9"/>
                    <a:pt x="43" y="21"/>
                    <a:pt x="38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reeform 19"/>
            <p:cNvSpPr/>
            <p:nvPr/>
          </p:nvSpPr>
          <p:spPr bwMode="auto">
            <a:xfrm>
              <a:off x="4779" y="330"/>
              <a:ext cx="114" cy="113"/>
            </a:xfrm>
            <a:custGeom>
              <a:avLst/>
              <a:gdLst>
                <a:gd name="T0" fmla="*/ 182 w 204"/>
                <a:gd name="T1" fmla="*/ 142 h 204"/>
                <a:gd name="T2" fmla="*/ 62 w 204"/>
                <a:gd name="T3" fmla="*/ 182 h 204"/>
                <a:gd name="T4" fmla="*/ 22 w 204"/>
                <a:gd name="T5" fmla="*/ 61 h 204"/>
                <a:gd name="T6" fmla="*/ 142 w 204"/>
                <a:gd name="T7" fmla="*/ 22 h 204"/>
                <a:gd name="T8" fmla="*/ 182 w 204"/>
                <a:gd name="T9" fmla="*/ 1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82" y="142"/>
                  </a:moveTo>
                  <a:cubicBezTo>
                    <a:pt x="160" y="186"/>
                    <a:pt x="106" y="204"/>
                    <a:pt x="62" y="182"/>
                  </a:cubicBezTo>
                  <a:cubicBezTo>
                    <a:pt x="17" y="159"/>
                    <a:pt x="0" y="106"/>
                    <a:pt x="22" y="61"/>
                  </a:cubicBezTo>
                  <a:cubicBezTo>
                    <a:pt x="44" y="17"/>
                    <a:pt x="98" y="0"/>
                    <a:pt x="142" y="22"/>
                  </a:cubicBezTo>
                  <a:cubicBezTo>
                    <a:pt x="186" y="44"/>
                    <a:pt x="204" y="98"/>
                    <a:pt x="182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Freeform 20"/>
            <p:cNvSpPr/>
            <p:nvPr/>
          </p:nvSpPr>
          <p:spPr bwMode="auto">
            <a:xfrm>
              <a:off x="4801" y="338"/>
              <a:ext cx="92" cy="92"/>
            </a:xfrm>
            <a:custGeom>
              <a:avLst/>
              <a:gdLst>
                <a:gd name="T0" fmla="*/ 103 w 165"/>
                <a:gd name="T1" fmla="*/ 6 h 161"/>
                <a:gd name="T2" fmla="*/ 92 w 165"/>
                <a:gd name="T3" fmla="*/ 1 h 161"/>
                <a:gd name="T4" fmla="*/ 19 w 165"/>
                <a:gd name="T5" fmla="*/ 43 h 161"/>
                <a:gd name="T6" fmla="*/ 53 w 165"/>
                <a:gd name="T7" fmla="*/ 147 h 161"/>
                <a:gd name="T8" fmla="*/ 135 w 165"/>
                <a:gd name="T9" fmla="*/ 139 h 161"/>
                <a:gd name="T10" fmla="*/ 143 w 165"/>
                <a:gd name="T11" fmla="*/ 126 h 161"/>
                <a:gd name="T12" fmla="*/ 103 w 165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61">
                  <a:moveTo>
                    <a:pt x="103" y="6"/>
                  </a:moveTo>
                  <a:cubicBezTo>
                    <a:pt x="100" y="4"/>
                    <a:pt x="96" y="3"/>
                    <a:pt x="92" y="1"/>
                  </a:cubicBezTo>
                  <a:cubicBezTo>
                    <a:pt x="62" y="0"/>
                    <a:pt x="33" y="15"/>
                    <a:pt x="19" y="43"/>
                  </a:cubicBezTo>
                  <a:cubicBezTo>
                    <a:pt x="0" y="81"/>
                    <a:pt x="15" y="128"/>
                    <a:pt x="53" y="147"/>
                  </a:cubicBezTo>
                  <a:cubicBezTo>
                    <a:pt x="80" y="161"/>
                    <a:pt x="112" y="156"/>
                    <a:pt x="135" y="139"/>
                  </a:cubicBezTo>
                  <a:cubicBezTo>
                    <a:pt x="138" y="135"/>
                    <a:pt x="141" y="131"/>
                    <a:pt x="143" y="126"/>
                  </a:cubicBezTo>
                  <a:cubicBezTo>
                    <a:pt x="165" y="82"/>
                    <a:pt x="147" y="28"/>
                    <a:pt x="103" y="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Freeform 21"/>
            <p:cNvSpPr/>
            <p:nvPr/>
          </p:nvSpPr>
          <p:spPr bwMode="auto">
            <a:xfrm>
              <a:off x="4814" y="342"/>
              <a:ext cx="79" cy="79"/>
            </a:xfrm>
            <a:custGeom>
              <a:avLst/>
              <a:gdLst>
                <a:gd name="T0" fmla="*/ 80 w 142"/>
                <a:gd name="T1" fmla="*/ 2 h 142"/>
                <a:gd name="T2" fmla="*/ 75 w 142"/>
                <a:gd name="T3" fmla="*/ 0 h 142"/>
                <a:gd name="T4" fmla="*/ 17 w 142"/>
                <a:gd name="T5" fmla="*/ 37 h 142"/>
                <a:gd name="T6" fmla="*/ 48 w 142"/>
                <a:gd name="T7" fmla="*/ 130 h 142"/>
                <a:gd name="T8" fmla="*/ 118 w 142"/>
                <a:gd name="T9" fmla="*/ 125 h 142"/>
                <a:gd name="T10" fmla="*/ 120 w 142"/>
                <a:gd name="T11" fmla="*/ 122 h 142"/>
                <a:gd name="T12" fmla="*/ 80 w 142"/>
                <a:gd name="T13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142">
                  <a:moveTo>
                    <a:pt x="80" y="2"/>
                  </a:moveTo>
                  <a:cubicBezTo>
                    <a:pt x="79" y="1"/>
                    <a:pt x="77" y="0"/>
                    <a:pt x="75" y="0"/>
                  </a:cubicBezTo>
                  <a:cubicBezTo>
                    <a:pt x="51" y="1"/>
                    <a:pt x="29" y="14"/>
                    <a:pt x="17" y="37"/>
                  </a:cubicBezTo>
                  <a:cubicBezTo>
                    <a:pt x="0" y="71"/>
                    <a:pt x="14" y="113"/>
                    <a:pt x="48" y="130"/>
                  </a:cubicBezTo>
                  <a:cubicBezTo>
                    <a:pt x="71" y="142"/>
                    <a:pt x="98" y="139"/>
                    <a:pt x="118" y="125"/>
                  </a:cubicBezTo>
                  <a:cubicBezTo>
                    <a:pt x="119" y="124"/>
                    <a:pt x="119" y="123"/>
                    <a:pt x="120" y="122"/>
                  </a:cubicBezTo>
                  <a:cubicBezTo>
                    <a:pt x="142" y="78"/>
                    <a:pt x="124" y="24"/>
                    <a:pt x="80" y="2"/>
                  </a:cubicBezTo>
                  <a:close/>
                </a:path>
              </a:pathLst>
            </a:custGeom>
            <a:solidFill>
              <a:srgbClr val="604C3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Freeform 22"/>
            <p:cNvSpPr/>
            <p:nvPr/>
          </p:nvSpPr>
          <p:spPr bwMode="auto">
            <a:xfrm>
              <a:off x="4814" y="343"/>
              <a:ext cx="25" cy="25"/>
            </a:xfrm>
            <a:custGeom>
              <a:avLst/>
              <a:gdLst>
                <a:gd name="T0" fmla="*/ 39 w 44"/>
                <a:gd name="T1" fmla="*/ 30 h 44"/>
                <a:gd name="T2" fmla="*/ 13 w 44"/>
                <a:gd name="T3" fmla="*/ 39 h 44"/>
                <a:gd name="T4" fmla="*/ 5 w 44"/>
                <a:gd name="T5" fmla="*/ 13 h 44"/>
                <a:gd name="T6" fmla="*/ 30 w 44"/>
                <a:gd name="T7" fmla="*/ 5 h 44"/>
                <a:gd name="T8" fmla="*/ 39 w 44"/>
                <a:gd name="T9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39" y="30"/>
                  </a:moveTo>
                  <a:cubicBezTo>
                    <a:pt x="34" y="40"/>
                    <a:pt x="23" y="44"/>
                    <a:pt x="13" y="39"/>
                  </a:cubicBezTo>
                  <a:cubicBezTo>
                    <a:pt x="4" y="34"/>
                    <a:pt x="0" y="23"/>
                    <a:pt x="5" y="13"/>
                  </a:cubicBezTo>
                  <a:cubicBezTo>
                    <a:pt x="10" y="4"/>
                    <a:pt x="21" y="0"/>
                    <a:pt x="30" y="5"/>
                  </a:cubicBezTo>
                  <a:cubicBezTo>
                    <a:pt x="40" y="10"/>
                    <a:pt x="44" y="21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Freeform 23"/>
            <p:cNvSpPr/>
            <p:nvPr/>
          </p:nvSpPr>
          <p:spPr bwMode="auto">
            <a:xfrm>
              <a:off x="5227" y="351"/>
              <a:ext cx="166" cy="79"/>
            </a:xfrm>
            <a:custGeom>
              <a:avLst/>
              <a:gdLst>
                <a:gd name="T0" fmla="*/ 287 w 297"/>
                <a:gd name="T1" fmla="*/ 53 h 142"/>
                <a:gd name="T2" fmla="*/ 237 w 297"/>
                <a:gd name="T3" fmla="*/ 60 h 142"/>
                <a:gd name="T4" fmla="*/ 234 w 297"/>
                <a:gd name="T5" fmla="*/ 22 h 142"/>
                <a:gd name="T6" fmla="*/ 169 w 297"/>
                <a:gd name="T7" fmla="*/ 47 h 142"/>
                <a:gd name="T8" fmla="*/ 138 w 297"/>
                <a:gd name="T9" fmla="*/ 81 h 142"/>
                <a:gd name="T10" fmla="*/ 122 w 297"/>
                <a:gd name="T11" fmla="*/ 50 h 142"/>
                <a:gd name="T12" fmla="*/ 104 w 297"/>
                <a:gd name="T13" fmla="*/ 84 h 142"/>
                <a:gd name="T14" fmla="*/ 68 w 297"/>
                <a:gd name="T15" fmla="*/ 38 h 142"/>
                <a:gd name="T16" fmla="*/ 69 w 297"/>
                <a:gd name="T17" fmla="*/ 75 h 142"/>
                <a:gd name="T18" fmla="*/ 7 w 297"/>
                <a:gd name="T19" fmla="*/ 37 h 142"/>
                <a:gd name="T20" fmla="*/ 80 w 297"/>
                <a:gd name="T21" fmla="*/ 128 h 142"/>
                <a:gd name="T22" fmla="*/ 194 w 297"/>
                <a:gd name="T23" fmla="*/ 135 h 142"/>
                <a:gd name="T24" fmla="*/ 287 w 297"/>
                <a:gd name="T25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142">
                  <a:moveTo>
                    <a:pt x="287" y="53"/>
                  </a:moveTo>
                  <a:cubicBezTo>
                    <a:pt x="276" y="40"/>
                    <a:pt x="252" y="52"/>
                    <a:pt x="237" y="60"/>
                  </a:cubicBezTo>
                  <a:cubicBezTo>
                    <a:pt x="237" y="48"/>
                    <a:pt x="234" y="34"/>
                    <a:pt x="234" y="22"/>
                  </a:cubicBezTo>
                  <a:cubicBezTo>
                    <a:pt x="233" y="0"/>
                    <a:pt x="172" y="111"/>
                    <a:pt x="169" y="47"/>
                  </a:cubicBezTo>
                  <a:cubicBezTo>
                    <a:pt x="163" y="40"/>
                    <a:pt x="150" y="71"/>
                    <a:pt x="138" y="81"/>
                  </a:cubicBezTo>
                  <a:cubicBezTo>
                    <a:pt x="135" y="72"/>
                    <a:pt x="129" y="47"/>
                    <a:pt x="122" y="50"/>
                  </a:cubicBezTo>
                  <a:cubicBezTo>
                    <a:pt x="112" y="58"/>
                    <a:pt x="106" y="72"/>
                    <a:pt x="104" y="84"/>
                  </a:cubicBezTo>
                  <a:cubicBezTo>
                    <a:pt x="85" y="72"/>
                    <a:pt x="90" y="41"/>
                    <a:pt x="68" y="38"/>
                  </a:cubicBezTo>
                  <a:cubicBezTo>
                    <a:pt x="63" y="37"/>
                    <a:pt x="75" y="60"/>
                    <a:pt x="69" y="75"/>
                  </a:cubicBezTo>
                  <a:cubicBezTo>
                    <a:pt x="46" y="65"/>
                    <a:pt x="15" y="22"/>
                    <a:pt x="7" y="37"/>
                  </a:cubicBezTo>
                  <a:cubicBezTo>
                    <a:pt x="0" y="88"/>
                    <a:pt x="80" y="128"/>
                    <a:pt x="80" y="128"/>
                  </a:cubicBezTo>
                  <a:cubicBezTo>
                    <a:pt x="94" y="142"/>
                    <a:pt x="171" y="137"/>
                    <a:pt x="194" y="135"/>
                  </a:cubicBezTo>
                  <a:cubicBezTo>
                    <a:pt x="261" y="128"/>
                    <a:pt x="297" y="69"/>
                    <a:pt x="287" y="5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Freeform 24"/>
            <p:cNvSpPr/>
            <p:nvPr/>
          </p:nvSpPr>
          <p:spPr bwMode="auto">
            <a:xfrm>
              <a:off x="5413" y="374"/>
              <a:ext cx="159" cy="167"/>
            </a:xfrm>
            <a:custGeom>
              <a:avLst/>
              <a:gdLst>
                <a:gd name="T0" fmla="*/ 0 w 284"/>
                <a:gd name="T1" fmla="*/ 96 h 299"/>
                <a:gd name="T2" fmla="*/ 246 w 284"/>
                <a:gd name="T3" fmla="*/ 52 h 299"/>
                <a:gd name="T4" fmla="*/ 131 w 284"/>
                <a:gd name="T5" fmla="*/ 270 h 299"/>
                <a:gd name="T6" fmla="*/ 0 w 284"/>
                <a:gd name="T7" fmla="*/ 9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299">
                  <a:moveTo>
                    <a:pt x="0" y="96"/>
                  </a:moveTo>
                  <a:cubicBezTo>
                    <a:pt x="55" y="74"/>
                    <a:pt x="208" y="0"/>
                    <a:pt x="246" y="52"/>
                  </a:cubicBezTo>
                  <a:cubicBezTo>
                    <a:pt x="284" y="104"/>
                    <a:pt x="160" y="240"/>
                    <a:pt x="131" y="270"/>
                  </a:cubicBezTo>
                  <a:cubicBezTo>
                    <a:pt x="102" y="299"/>
                    <a:pt x="0" y="96"/>
                    <a:pt x="0" y="9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5" name="Freeform 25"/>
            <p:cNvSpPr/>
            <p:nvPr/>
          </p:nvSpPr>
          <p:spPr bwMode="auto">
            <a:xfrm>
              <a:off x="5443" y="414"/>
              <a:ext cx="106" cy="87"/>
            </a:xfrm>
            <a:custGeom>
              <a:avLst/>
              <a:gdLst>
                <a:gd name="T0" fmla="*/ 0 w 189"/>
                <a:gd name="T1" fmla="*/ 55 h 156"/>
                <a:gd name="T2" fmla="*/ 160 w 189"/>
                <a:gd name="T3" fmla="*/ 17 h 156"/>
                <a:gd name="T4" fmla="*/ 68 w 189"/>
                <a:gd name="T5" fmla="*/ 151 h 156"/>
                <a:gd name="T6" fmla="*/ 0 w 189"/>
                <a:gd name="T7" fmla="*/ 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" h="156">
                  <a:moveTo>
                    <a:pt x="0" y="55"/>
                  </a:moveTo>
                  <a:cubicBezTo>
                    <a:pt x="36" y="41"/>
                    <a:pt x="112" y="0"/>
                    <a:pt x="160" y="17"/>
                  </a:cubicBezTo>
                  <a:cubicBezTo>
                    <a:pt x="189" y="27"/>
                    <a:pt x="116" y="141"/>
                    <a:pt x="68" y="151"/>
                  </a:cubicBezTo>
                  <a:cubicBezTo>
                    <a:pt x="41" y="156"/>
                    <a:pt x="0" y="55"/>
                    <a:pt x="0" y="55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Freeform 26"/>
            <p:cNvSpPr/>
            <p:nvPr/>
          </p:nvSpPr>
          <p:spPr bwMode="auto">
            <a:xfrm>
              <a:off x="5027" y="352"/>
              <a:ext cx="154" cy="176"/>
            </a:xfrm>
            <a:custGeom>
              <a:avLst/>
              <a:gdLst>
                <a:gd name="T0" fmla="*/ 279 w 279"/>
                <a:gd name="T1" fmla="*/ 138 h 314"/>
                <a:gd name="T2" fmla="*/ 49 w 279"/>
                <a:gd name="T3" fmla="*/ 42 h 314"/>
                <a:gd name="T4" fmla="*/ 114 w 279"/>
                <a:gd name="T5" fmla="*/ 280 h 314"/>
                <a:gd name="T6" fmla="*/ 279 w 279"/>
                <a:gd name="T7" fmla="*/ 13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314">
                  <a:moveTo>
                    <a:pt x="279" y="138"/>
                  </a:moveTo>
                  <a:cubicBezTo>
                    <a:pt x="231" y="105"/>
                    <a:pt x="98" y="0"/>
                    <a:pt x="49" y="42"/>
                  </a:cubicBezTo>
                  <a:cubicBezTo>
                    <a:pt x="0" y="85"/>
                    <a:pt x="92" y="245"/>
                    <a:pt x="114" y="280"/>
                  </a:cubicBezTo>
                  <a:cubicBezTo>
                    <a:pt x="136" y="314"/>
                    <a:pt x="279" y="138"/>
                    <a:pt x="279" y="138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Freeform 27"/>
            <p:cNvSpPr/>
            <p:nvPr/>
          </p:nvSpPr>
          <p:spPr bwMode="auto">
            <a:xfrm>
              <a:off x="5053" y="396"/>
              <a:ext cx="97" cy="94"/>
            </a:xfrm>
            <a:custGeom>
              <a:avLst/>
              <a:gdLst>
                <a:gd name="T0" fmla="*/ 174 w 174"/>
                <a:gd name="T1" fmla="*/ 84 h 170"/>
                <a:gd name="T2" fmla="*/ 30 w 174"/>
                <a:gd name="T3" fmla="*/ 4 h 170"/>
                <a:gd name="T4" fmla="*/ 84 w 174"/>
                <a:gd name="T5" fmla="*/ 158 h 170"/>
                <a:gd name="T6" fmla="*/ 174 w 174"/>
                <a:gd name="T7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170">
                  <a:moveTo>
                    <a:pt x="174" y="84"/>
                  </a:moveTo>
                  <a:cubicBezTo>
                    <a:pt x="143" y="61"/>
                    <a:pt x="81" y="0"/>
                    <a:pt x="30" y="4"/>
                  </a:cubicBezTo>
                  <a:cubicBezTo>
                    <a:pt x="0" y="6"/>
                    <a:pt x="39" y="135"/>
                    <a:pt x="84" y="158"/>
                  </a:cubicBezTo>
                  <a:cubicBezTo>
                    <a:pt x="108" y="170"/>
                    <a:pt x="174" y="84"/>
                    <a:pt x="174" y="84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8" name="Freeform 28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solidFill>
              <a:srgbClr val="FFFFFF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9" name="Freeform 29"/>
            <p:cNvSpPr/>
            <p:nvPr/>
          </p:nvSpPr>
          <p:spPr bwMode="auto">
            <a:xfrm>
              <a:off x="5246" y="518"/>
              <a:ext cx="73" cy="35"/>
            </a:xfrm>
            <a:custGeom>
              <a:avLst/>
              <a:gdLst>
                <a:gd name="T0" fmla="*/ 27 w 130"/>
                <a:gd name="T1" fmla="*/ 8 h 65"/>
                <a:gd name="T2" fmla="*/ 112 w 130"/>
                <a:gd name="T3" fmla="*/ 10 h 65"/>
                <a:gd name="T4" fmla="*/ 67 w 130"/>
                <a:gd name="T5" fmla="*/ 65 h 65"/>
                <a:gd name="T6" fmla="*/ 27 w 130"/>
                <a:gd name="T7" fmla="*/ 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65">
                  <a:moveTo>
                    <a:pt x="27" y="8"/>
                  </a:moveTo>
                  <a:cubicBezTo>
                    <a:pt x="57" y="3"/>
                    <a:pt x="98" y="0"/>
                    <a:pt x="112" y="10"/>
                  </a:cubicBezTo>
                  <a:cubicBezTo>
                    <a:pt x="130" y="22"/>
                    <a:pt x="82" y="65"/>
                    <a:pt x="67" y="65"/>
                  </a:cubicBezTo>
                  <a:cubicBezTo>
                    <a:pt x="52" y="64"/>
                    <a:pt x="0" y="24"/>
                    <a:pt x="27" y="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Freeform 30"/>
            <p:cNvSpPr/>
            <p:nvPr/>
          </p:nvSpPr>
          <p:spPr bwMode="auto">
            <a:xfrm>
              <a:off x="5210" y="571"/>
              <a:ext cx="142" cy="96"/>
            </a:xfrm>
            <a:custGeom>
              <a:avLst/>
              <a:gdLst>
                <a:gd name="T0" fmla="*/ 31 w 256"/>
                <a:gd name="T1" fmla="*/ 16 h 172"/>
                <a:gd name="T2" fmla="*/ 224 w 256"/>
                <a:gd name="T3" fmla="*/ 3 h 172"/>
                <a:gd name="T4" fmla="*/ 142 w 256"/>
                <a:gd name="T5" fmla="*/ 163 h 172"/>
                <a:gd name="T6" fmla="*/ 31 w 256"/>
                <a:gd name="T7" fmla="*/ 1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" h="172">
                  <a:moveTo>
                    <a:pt x="31" y="16"/>
                  </a:moveTo>
                  <a:cubicBezTo>
                    <a:pt x="75" y="9"/>
                    <a:pt x="202" y="0"/>
                    <a:pt x="224" y="3"/>
                  </a:cubicBezTo>
                  <a:cubicBezTo>
                    <a:pt x="256" y="7"/>
                    <a:pt x="228" y="155"/>
                    <a:pt x="142" y="163"/>
                  </a:cubicBezTo>
                  <a:cubicBezTo>
                    <a:pt x="53" y="172"/>
                    <a:pt x="0" y="24"/>
                    <a:pt x="31" y="16"/>
                  </a:cubicBezTo>
                  <a:close/>
                </a:path>
              </a:pathLst>
            </a:custGeom>
            <a:solidFill>
              <a:srgbClr val="584B3A"/>
            </a:solidFill>
            <a:ln w="3175" cap="flat">
              <a:solidFill>
                <a:srgbClr val="584B3A"/>
              </a:solidFill>
              <a:prstDash val="solid"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Freeform 31"/>
            <p:cNvSpPr/>
            <p:nvPr/>
          </p:nvSpPr>
          <p:spPr bwMode="auto">
            <a:xfrm>
              <a:off x="5122" y="556"/>
              <a:ext cx="71" cy="58"/>
            </a:xfrm>
            <a:custGeom>
              <a:avLst/>
              <a:gdLst>
                <a:gd name="T0" fmla="*/ 125 w 126"/>
                <a:gd name="T1" fmla="*/ 54 h 104"/>
                <a:gd name="T2" fmla="*/ 61 w 126"/>
                <a:gd name="T3" fmla="*/ 102 h 104"/>
                <a:gd name="T4" fmla="*/ 1 w 126"/>
                <a:gd name="T5" fmla="*/ 49 h 104"/>
                <a:gd name="T6" fmla="*/ 65 w 126"/>
                <a:gd name="T7" fmla="*/ 1 h 104"/>
                <a:gd name="T8" fmla="*/ 125 w 126"/>
                <a:gd name="T9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4">
                  <a:moveTo>
                    <a:pt x="125" y="54"/>
                  </a:moveTo>
                  <a:cubicBezTo>
                    <a:pt x="124" y="82"/>
                    <a:pt x="95" y="104"/>
                    <a:pt x="61" y="102"/>
                  </a:cubicBezTo>
                  <a:cubicBezTo>
                    <a:pt x="27" y="101"/>
                    <a:pt x="0" y="77"/>
                    <a:pt x="1" y="49"/>
                  </a:cubicBezTo>
                  <a:cubicBezTo>
                    <a:pt x="2" y="21"/>
                    <a:pt x="31" y="0"/>
                    <a:pt x="65" y="1"/>
                  </a:cubicBezTo>
                  <a:cubicBezTo>
                    <a:pt x="100" y="3"/>
                    <a:pt x="126" y="26"/>
                    <a:pt x="125" y="54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Freeform 32"/>
            <p:cNvSpPr/>
            <p:nvPr/>
          </p:nvSpPr>
          <p:spPr bwMode="auto">
            <a:xfrm>
              <a:off x="5373" y="549"/>
              <a:ext cx="73" cy="61"/>
            </a:xfrm>
            <a:custGeom>
              <a:avLst/>
              <a:gdLst>
                <a:gd name="T0" fmla="*/ 127 w 131"/>
                <a:gd name="T1" fmla="*/ 46 h 109"/>
                <a:gd name="T2" fmla="*/ 73 w 131"/>
                <a:gd name="T3" fmla="*/ 105 h 109"/>
                <a:gd name="T4" fmla="*/ 4 w 131"/>
                <a:gd name="T5" fmla="*/ 63 h 109"/>
                <a:gd name="T6" fmla="*/ 59 w 131"/>
                <a:gd name="T7" fmla="*/ 5 h 109"/>
                <a:gd name="T8" fmla="*/ 127 w 131"/>
                <a:gd name="T9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09">
                  <a:moveTo>
                    <a:pt x="127" y="46"/>
                  </a:moveTo>
                  <a:cubicBezTo>
                    <a:pt x="131" y="74"/>
                    <a:pt x="107" y="100"/>
                    <a:pt x="73" y="105"/>
                  </a:cubicBezTo>
                  <a:cubicBezTo>
                    <a:pt x="39" y="109"/>
                    <a:pt x="8" y="91"/>
                    <a:pt x="4" y="63"/>
                  </a:cubicBezTo>
                  <a:cubicBezTo>
                    <a:pt x="0" y="35"/>
                    <a:pt x="25" y="9"/>
                    <a:pt x="59" y="5"/>
                  </a:cubicBezTo>
                  <a:cubicBezTo>
                    <a:pt x="93" y="0"/>
                    <a:pt x="124" y="19"/>
                    <a:pt x="127" y="46"/>
                  </a:cubicBezTo>
                  <a:close/>
                </a:path>
              </a:pathLst>
            </a:custGeom>
            <a:solidFill>
              <a:srgbClr val="EDE9D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Freeform 33"/>
            <p:cNvSpPr/>
            <p:nvPr/>
          </p:nvSpPr>
          <p:spPr bwMode="auto">
            <a:xfrm>
              <a:off x="5239" y="599"/>
              <a:ext cx="96" cy="65"/>
            </a:xfrm>
            <a:custGeom>
              <a:avLst/>
              <a:gdLst>
                <a:gd name="T0" fmla="*/ 172 w 172"/>
                <a:gd name="T1" fmla="*/ 43 h 116"/>
                <a:gd name="T2" fmla="*/ 0 w 172"/>
                <a:gd name="T3" fmla="*/ 58 h 116"/>
                <a:gd name="T4" fmla="*/ 92 w 172"/>
                <a:gd name="T5" fmla="*/ 112 h 116"/>
                <a:gd name="T6" fmla="*/ 172 w 172"/>
                <a:gd name="T7" fmla="*/ 4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116">
                  <a:moveTo>
                    <a:pt x="172" y="43"/>
                  </a:moveTo>
                  <a:cubicBezTo>
                    <a:pt x="93" y="0"/>
                    <a:pt x="24" y="35"/>
                    <a:pt x="0" y="58"/>
                  </a:cubicBezTo>
                  <a:cubicBezTo>
                    <a:pt x="21" y="89"/>
                    <a:pt x="53" y="116"/>
                    <a:pt x="92" y="112"/>
                  </a:cubicBezTo>
                  <a:cubicBezTo>
                    <a:pt x="131" y="108"/>
                    <a:pt x="157" y="77"/>
                    <a:pt x="172" y="43"/>
                  </a:cubicBezTo>
                  <a:close/>
                </a:path>
              </a:pathLst>
            </a:custGeom>
            <a:solidFill>
              <a:srgbClr val="CE2C24"/>
            </a:solidFill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Freeform 34"/>
            <p:cNvSpPr/>
            <p:nvPr/>
          </p:nvSpPr>
          <p:spPr bwMode="auto">
            <a:xfrm>
              <a:off x="5217" y="405"/>
              <a:ext cx="44" cy="54"/>
            </a:xfrm>
            <a:custGeom>
              <a:avLst/>
              <a:gdLst>
                <a:gd name="T0" fmla="*/ 19 w 79"/>
                <a:gd name="T1" fmla="*/ 90 h 99"/>
                <a:gd name="T2" fmla="*/ 79 w 79"/>
                <a:gd name="T3" fmla="*/ 0 h 99"/>
                <a:gd name="T4" fmla="*/ 12 w 79"/>
                <a:gd name="T5" fmla="*/ 4 h 99"/>
                <a:gd name="T6" fmla="*/ 19 w 79"/>
                <a:gd name="T7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99">
                  <a:moveTo>
                    <a:pt x="19" y="90"/>
                  </a:moveTo>
                  <a:cubicBezTo>
                    <a:pt x="40" y="99"/>
                    <a:pt x="77" y="54"/>
                    <a:pt x="79" y="0"/>
                  </a:cubicBezTo>
                  <a:cubicBezTo>
                    <a:pt x="56" y="1"/>
                    <a:pt x="34" y="2"/>
                    <a:pt x="12" y="4"/>
                  </a:cubicBezTo>
                  <a:cubicBezTo>
                    <a:pt x="6" y="46"/>
                    <a:pt x="0" y="83"/>
                    <a:pt x="19" y="90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Freeform 35"/>
            <p:cNvSpPr/>
            <p:nvPr/>
          </p:nvSpPr>
          <p:spPr bwMode="auto">
            <a:xfrm>
              <a:off x="5270" y="405"/>
              <a:ext cx="39" cy="56"/>
            </a:xfrm>
            <a:custGeom>
              <a:avLst/>
              <a:gdLst>
                <a:gd name="T0" fmla="*/ 27 w 69"/>
                <a:gd name="T1" fmla="*/ 96 h 101"/>
                <a:gd name="T2" fmla="*/ 69 w 69"/>
                <a:gd name="T3" fmla="*/ 0 h 101"/>
                <a:gd name="T4" fmla="*/ 52 w 69"/>
                <a:gd name="T5" fmla="*/ 1 h 101"/>
                <a:gd name="T6" fmla="*/ 2 w 69"/>
                <a:gd name="T7" fmla="*/ 0 h 101"/>
                <a:gd name="T8" fmla="*/ 27 w 69"/>
                <a:gd name="T9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1">
                  <a:moveTo>
                    <a:pt x="27" y="96"/>
                  </a:moveTo>
                  <a:cubicBezTo>
                    <a:pt x="67" y="101"/>
                    <a:pt x="68" y="45"/>
                    <a:pt x="69" y="0"/>
                  </a:cubicBezTo>
                  <a:cubicBezTo>
                    <a:pt x="64" y="0"/>
                    <a:pt x="58" y="0"/>
                    <a:pt x="52" y="1"/>
                  </a:cubicBezTo>
                  <a:cubicBezTo>
                    <a:pt x="35" y="0"/>
                    <a:pt x="18" y="0"/>
                    <a:pt x="2" y="0"/>
                  </a:cubicBezTo>
                  <a:cubicBezTo>
                    <a:pt x="0" y="48"/>
                    <a:pt x="2" y="93"/>
                    <a:pt x="27" y="96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Freeform 36"/>
            <p:cNvSpPr/>
            <p:nvPr/>
          </p:nvSpPr>
          <p:spPr bwMode="auto">
            <a:xfrm>
              <a:off x="5321" y="405"/>
              <a:ext cx="44" cy="60"/>
            </a:xfrm>
            <a:custGeom>
              <a:avLst/>
              <a:gdLst>
                <a:gd name="T0" fmla="*/ 13 w 78"/>
                <a:gd name="T1" fmla="*/ 88 h 107"/>
                <a:gd name="T2" fmla="*/ 71 w 78"/>
                <a:gd name="T3" fmla="*/ 5 h 107"/>
                <a:gd name="T4" fmla="*/ 7 w 78"/>
                <a:gd name="T5" fmla="*/ 0 h 107"/>
                <a:gd name="T6" fmla="*/ 13 w 7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07">
                  <a:moveTo>
                    <a:pt x="13" y="88"/>
                  </a:moveTo>
                  <a:cubicBezTo>
                    <a:pt x="28" y="107"/>
                    <a:pt x="78" y="89"/>
                    <a:pt x="71" y="5"/>
                  </a:cubicBezTo>
                  <a:cubicBezTo>
                    <a:pt x="50" y="2"/>
                    <a:pt x="29" y="0"/>
                    <a:pt x="7" y="0"/>
                  </a:cubicBezTo>
                  <a:cubicBezTo>
                    <a:pt x="8" y="34"/>
                    <a:pt x="0" y="71"/>
                    <a:pt x="13" y="88"/>
                  </a:cubicBezTo>
                  <a:close/>
                </a:path>
              </a:pathLst>
            </a:custGeom>
            <a:solidFill>
              <a:srgbClr val="D7A500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Freeform 37"/>
            <p:cNvSpPr/>
            <p:nvPr/>
          </p:nvSpPr>
          <p:spPr bwMode="auto">
            <a:xfrm>
              <a:off x="5351" y="490"/>
              <a:ext cx="74" cy="44"/>
            </a:xfrm>
            <a:custGeom>
              <a:avLst/>
              <a:gdLst>
                <a:gd name="T0" fmla="*/ 124 w 133"/>
                <a:gd name="T1" fmla="*/ 78 h 81"/>
                <a:gd name="T2" fmla="*/ 124 w 133"/>
                <a:gd name="T3" fmla="*/ 78 h 81"/>
                <a:gd name="T4" fmla="*/ 114 w 133"/>
                <a:gd name="T5" fmla="*/ 69 h 81"/>
                <a:gd name="T6" fmla="*/ 62 w 133"/>
                <a:gd name="T7" fmla="*/ 20 h 81"/>
                <a:gd name="T8" fmla="*/ 20 w 133"/>
                <a:gd name="T9" fmla="*/ 71 h 81"/>
                <a:gd name="T10" fmla="*/ 10 w 133"/>
                <a:gd name="T11" fmla="*/ 81 h 81"/>
                <a:gd name="T12" fmla="*/ 0 w 133"/>
                <a:gd name="T13" fmla="*/ 71 h 81"/>
                <a:gd name="T14" fmla="*/ 62 w 133"/>
                <a:gd name="T15" fmla="*/ 1 h 81"/>
                <a:gd name="T16" fmla="*/ 133 w 133"/>
                <a:gd name="T17" fmla="*/ 69 h 81"/>
                <a:gd name="T18" fmla="*/ 124 w 133"/>
                <a:gd name="T1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4" y="78"/>
                  </a:moveTo>
                  <a:cubicBezTo>
                    <a:pt x="124" y="78"/>
                    <a:pt x="124" y="78"/>
                    <a:pt x="124" y="78"/>
                  </a:cubicBezTo>
                  <a:cubicBezTo>
                    <a:pt x="118" y="79"/>
                    <a:pt x="114" y="74"/>
                    <a:pt x="114" y="69"/>
                  </a:cubicBezTo>
                  <a:cubicBezTo>
                    <a:pt x="113" y="38"/>
                    <a:pt x="87" y="20"/>
                    <a:pt x="62" y="20"/>
                  </a:cubicBezTo>
                  <a:cubicBezTo>
                    <a:pt x="36" y="20"/>
                    <a:pt x="20" y="39"/>
                    <a:pt x="20" y="71"/>
                  </a:cubicBezTo>
                  <a:cubicBezTo>
                    <a:pt x="20" y="76"/>
                    <a:pt x="15" y="80"/>
                    <a:pt x="10" y="81"/>
                  </a:cubicBezTo>
                  <a:cubicBezTo>
                    <a:pt x="4" y="81"/>
                    <a:pt x="0" y="76"/>
                    <a:pt x="0" y="71"/>
                  </a:cubicBezTo>
                  <a:cubicBezTo>
                    <a:pt x="1" y="19"/>
                    <a:pt x="34" y="1"/>
                    <a:pt x="62" y="1"/>
                  </a:cubicBezTo>
                  <a:cubicBezTo>
                    <a:pt x="96" y="0"/>
                    <a:pt x="133" y="26"/>
                    <a:pt x="133" y="69"/>
                  </a:cubicBezTo>
                  <a:cubicBezTo>
                    <a:pt x="133" y="74"/>
                    <a:pt x="129" y="78"/>
                    <a:pt x="124" y="78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Freeform 38"/>
            <p:cNvSpPr/>
            <p:nvPr/>
          </p:nvSpPr>
          <p:spPr bwMode="auto">
            <a:xfrm>
              <a:off x="5412" y="505"/>
              <a:ext cx="25" cy="14"/>
            </a:xfrm>
            <a:custGeom>
              <a:avLst/>
              <a:gdLst>
                <a:gd name="T0" fmla="*/ 5 w 44"/>
                <a:gd name="T1" fmla="*/ 25 h 25"/>
                <a:gd name="T2" fmla="*/ 1 w 44"/>
                <a:gd name="T3" fmla="*/ 23 h 25"/>
                <a:gd name="T4" fmla="*/ 3 w 44"/>
                <a:gd name="T5" fmla="*/ 18 h 25"/>
                <a:gd name="T6" fmla="*/ 38 w 44"/>
                <a:gd name="T7" fmla="*/ 1 h 25"/>
                <a:gd name="T8" fmla="*/ 43 w 44"/>
                <a:gd name="T9" fmla="*/ 3 h 25"/>
                <a:gd name="T10" fmla="*/ 41 w 44"/>
                <a:gd name="T11" fmla="*/ 8 h 25"/>
                <a:gd name="T12" fmla="*/ 7 w 44"/>
                <a:gd name="T13" fmla="*/ 25 h 25"/>
                <a:gd name="T14" fmla="*/ 5 w 44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5">
                  <a:moveTo>
                    <a:pt x="5" y="25"/>
                  </a:moveTo>
                  <a:cubicBezTo>
                    <a:pt x="3" y="25"/>
                    <a:pt x="2" y="25"/>
                    <a:pt x="1" y="23"/>
                  </a:cubicBezTo>
                  <a:cubicBezTo>
                    <a:pt x="0" y="21"/>
                    <a:pt x="1" y="19"/>
                    <a:pt x="3" y="18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0" y="0"/>
                    <a:pt x="42" y="1"/>
                    <a:pt x="43" y="3"/>
                  </a:cubicBezTo>
                  <a:cubicBezTo>
                    <a:pt x="44" y="5"/>
                    <a:pt x="43" y="7"/>
                    <a:pt x="41" y="8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5" y="25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Freeform 39"/>
            <p:cNvSpPr/>
            <p:nvPr/>
          </p:nvSpPr>
          <p:spPr bwMode="auto">
            <a:xfrm>
              <a:off x="5407" y="490"/>
              <a:ext cx="21" cy="18"/>
            </a:xfrm>
            <a:custGeom>
              <a:avLst/>
              <a:gdLst>
                <a:gd name="T0" fmla="*/ 5 w 38"/>
                <a:gd name="T1" fmla="*/ 33 h 33"/>
                <a:gd name="T2" fmla="*/ 1 w 38"/>
                <a:gd name="T3" fmla="*/ 32 h 33"/>
                <a:gd name="T4" fmla="*/ 2 w 38"/>
                <a:gd name="T5" fmla="*/ 26 h 33"/>
                <a:gd name="T6" fmla="*/ 31 w 38"/>
                <a:gd name="T7" fmla="*/ 1 h 33"/>
                <a:gd name="T8" fmla="*/ 37 w 38"/>
                <a:gd name="T9" fmla="*/ 2 h 33"/>
                <a:gd name="T10" fmla="*/ 36 w 38"/>
                <a:gd name="T11" fmla="*/ 8 h 33"/>
                <a:gd name="T12" fmla="*/ 7 w 38"/>
                <a:gd name="T13" fmla="*/ 32 h 33"/>
                <a:gd name="T14" fmla="*/ 5 w 38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3">
                  <a:moveTo>
                    <a:pt x="5" y="33"/>
                  </a:moveTo>
                  <a:cubicBezTo>
                    <a:pt x="3" y="33"/>
                    <a:pt x="2" y="33"/>
                    <a:pt x="1" y="32"/>
                  </a:cubicBezTo>
                  <a:cubicBezTo>
                    <a:pt x="0" y="30"/>
                    <a:pt x="0" y="28"/>
                    <a:pt x="2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3" y="0"/>
                    <a:pt x="35" y="0"/>
                    <a:pt x="37" y="2"/>
                  </a:cubicBezTo>
                  <a:cubicBezTo>
                    <a:pt x="38" y="4"/>
                    <a:pt x="38" y="6"/>
                    <a:pt x="36" y="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5" y="33"/>
                    <a:pt x="5" y="33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Freeform 40"/>
            <p:cNvSpPr/>
            <p:nvPr/>
          </p:nvSpPr>
          <p:spPr bwMode="auto">
            <a:xfrm>
              <a:off x="5141" y="490"/>
              <a:ext cx="74" cy="44"/>
            </a:xfrm>
            <a:custGeom>
              <a:avLst/>
              <a:gdLst>
                <a:gd name="T0" fmla="*/ 123 w 133"/>
                <a:gd name="T1" fmla="*/ 81 h 81"/>
                <a:gd name="T2" fmla="*/ 123 w 133"/>
                <a:gd name="T3" fmla="*/ 81 h 81"/>
                <a:gd name="T4" fmla="*/ 113 w 133"/>
                <a:gd name="T5" fmla="*/ 71 h 81"/>
                <a:gd name="T6" fmla="*/ 71 w 133"/>
                <a:gd name="T7" fmla="*/ 20 h 81"/>
                <a:gd name="T8" fmla="*/ 19 w 133"/>
                <a:gd name="T9" fmla="*/ 68 h 81"/>
                <a:gd name="T10" fmla="*/ 9 w 133"/>
                <a:gd name="T11" fmla="*/ 78 h 81"/>
                <a:gd name="T12" fmla="*/ 0 w 133"/>
                <a:gd name="T13" fmla="*/ 68 h 81"/>
                <a:gd name="T14" fmla="*/ 71 w 133"/>
                <a:gd name="T15" fmla="*/ 0 h 81"/>
                <a:gd name="T16" fmla="*/ 133 w 133"/>
                <a:gd name="T17" fmla="*/ 71 h 81"/>
                <a:gd name="T18" fmla="*/ 123 w 133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81">
                  <a:moveTo>
                    <a:pt x="123" y="81"/>
                  </a:moveTo>
                  <a:cubicBezTo>
                    <a:pt x="123" y="81"/>
                    <a:pt x="123" y="81"/>
                    <a:pt x="123" y="81"/>
                  </a:cubicBezTo>
                  <a:cubicBezTo>
                    <a:pt x="118" y="81"/>
                    <a:pt x="113" y="76"/>
                    <a:pt x="113" y="71"/>
                  </a:cubicBezTo>
                  <a:cubicBezTo>
                    <a:pt x="113" y="39"/>
                    <a:pt x="98" y="20"/>
                    <a:pt x="71" y="20"/>
                  </a:cubicBezTo>
                  <a:cubicBezTo>
                    <a:pt x="47" y="19"/>
                    <a:pt x="20" y="38"/>
                    <a:pt x="19" y="68"/>
                  </a:cubicBezTo>
                  <a:cubicBezTo>
                    <a:pt x="19" y="74"/>
                    <a:pt x="14" y="78"/>
                    <a:pt x="9" y="78"/>
                  </a:cubicBezTo>
                  <a:cubicBezTo>
                    <a:pt x="4" y="77"/>
                    <a:pt x="0" y="73"/>
                    <a:pt x="0" y="68"/>
                  </a:cubicBezTo>
                  <a:cubicBezTo>
                    <a:pt x="1" y="26"/>
                    <a:pt x="38" y="0"/>
                    <a:pt x="71" y="0"/>
                  </a:cubicBezTo>
                  <a:cubicBezTo>
                    <a:pt x="100" y="1"/>
                    <a:pt x="133" y="19"/>
                    <a:pt x="133" y="71"/>
                  </a:cubicBezTo>
                  <a:cubicBezTo>
                    <a:pt x="133" y="76"/>
                    <a:pt x="129" y="80"/>
                    <a:pt x="123" y="81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Freeform 41"/>
            <p:cNvSpPr/>
            <p:nvPr/>
          </p:nvSpPr>
          <p:spPr bwMode="auto">
            <a:xfrm>
              <a:off x="5130" y="503"/>
              <a:ext cx="25" cy="14"/>
            </a:xfrm>
            <a:custGeom>
              <a:avLst/>
              <a:gdLst>
                <a:gd name="T0" fmla="*/ 39 w 44"/>
                <a:gd name="T1" fmla="*/ 26 h 26"/>
                <a:gd name="T2" fmla="*/ 38 w 44"/>
                <a:gd name="T3" fmla="*/ 25 h 26"/>
                <a:gd name="T4" fmla="*/ 3 w 44"/>
                <a:gd name="T5" fmla="*/ 8 h 26"/>
                <a:gd name="T6" fmla="*/ 1 w 44"/>
                <a:gd name="T7" fmla="*/ 3 h 26"/>
                <a:gd name="T8" fmla="*/ 7 w 44"/>
                <a:gd name="T9" fmla="*/ 1 h 26"/>
                <a:gd name="T10" fmla="*/ 41 w 44"/>
                <a:gd name="T11" fmla="*/ 18 h 26"/>
                <a:gd name="T12" fmla="*/ 43 w 44"/>
                <a:gd name="T13" fmla="*/ 23 h 26"/>
                <a:gd name="T14" fmla="*/ 39 w 4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6">
                  <a:moveTo>
                    <a:pt x="39" y="26"/>
                  </a:moveTo>
                  <a:cubicBezTo>
                    <a:pt x="39" y="26"/>
                    <a:pt x="38" y="25"/>
                    <a:pt x="38" y="2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3" y="19"/>
                    <a:pt x="44" y="21"/>
                    <a:pt x="43" y="23"/>
                  </a:cubicBezTo>
                  <a:cubicBezTo>
                    <a:pt x="42" y="25"/>
                    <a:pt x="41" y="25"/>
                    <a:pt x="39" y="26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Freeform 42"/>
            <p:cNvSpPr/>
            <p:nvPr/>
          </p:nvSpPr>
          <p:spPr bwMode="auto">
            <a:xfrm>
              <a:off x="5138" y="490"/>
              <a:ext cx="22" cy="18"/>
            </a:xfrm>
            <a:custGeom>
              <a:avLst/>
              <a:gdLst>
                <a:gd name="T0" fmla="*/ 34 w 38"/>
                <a:gd name="T1" fmla="*/ 34 h 34"/>
                <a:gd name="T2" fmla="*/ 31 w 38"/>
                <a:gd name="T3" fmla="*/ 33 h 34"/>
                <a:gd name="T4" fmla="*/ 2 w 38"/>
                <a:gd name="T5" fmla="*/ 8 h 34"/>
                <a:gd name="T6" fmla="*/ 2 w 38"/>
                <a:gd name="T7" fmla="*/ 2 h 34"/>
                <a:gd name="T8" fmla="*/ 7 w 38"/>
                <a:gd name="T9" fmla="*/ 1 h 34"/>
                <a:gd name="T10" fmla="*/ 37 w 38"/>
                <a:gd name="T11" fmla="*/ 26 h 34"/>
                <a:gd name="T12" fmla="*/ 37 w 38"/>
                <a:gd name="T13" fmla="*/ 32 h 34"/>
                <a:gd name="T14" fmla="*/ 34 w 3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34">
                  <a:moveTo>
                    <a:pt x="34" y="34"/>
                  </a:moveTo>
                  <a:cubicBezTo>
                    <a:pt x="33" y="34"/>
                    <a:pt x="32" y="33"/>
                    <a:pt x="31" y="33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8" y="28"/>
                    <a:pt x="38" y="30"/>
                    <a:pt x="37" y="32"/>
                  </a:cubicBezTo>
                  <a:cubicBezTo>
                    <a:pt x="36" y="33"/>
                    <a:pt x="35" y="33"/>
                    <a:pt x="34" y="34"/>
                  </a:cubicBezTo>
                  <a:close/>
                </a:path>
              </a:pathLst>
            </a:custGeom>
            <a:solidFill>
              <a:srgbClr val="584B3A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>
              <a:off x="5457" y="573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>
              <a:off x="5455" y="591"/>
              <a:ext cx="122" cy="31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H="1">
              <a:off x="4989" y="602"/>
              <a:ext cx="127" cy="19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 flipH="1">
              <a:off x="4986" y="587"/>
              <a:ext cx="126" cy="5"/>
            </a:xfrm>
            <a:prstGeom prst="line">
              <a:avLst/>
            </a:pr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7" name="Freeform 47"/>
            <p:cNvSpPr/>
            <p:nvPr/>
          </p:nvSpPr>
          <p:spPr bwMode="auto">
            <a:xfrm>
              <a:off x="5031" y="402"/>
              <a:ext cx="509" cy="338"/>
            </a:xfrm>
            <a:custGeom>
              <a:avLst/>
              <a:gdLst>
                <a:gd name="T0" fmla="*/ 481 w 913"/>
                <a:gd name="T1" fmla="*/ 6 h 605"/>
                <a:gd name="T2" fmla="*/ 857 w 913"/>
                <a:gd name="T3" fmla="*/ 410 h 605"/>
                <a:gd name="T4" fmla="*/ 432 w 913"/>
                <a:gd name="T5" fmla="*/ 600 h 605"/>
                <a:gd name="T6" fmla="*/ 70 w 913"/>
                <a:gd name="T7" fmla="*/ 241 h 605"/>
                <a:gd name="T8" fmla="*/ 481 w 913"/>
                <a:gd name="T9" fmla="*/ 6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3" h="605">
                  <a:moveTo>
                    <a:pt x="481" y="6"/>
                  </a:moveTo>
                  <a:cubicBezTo>
                    <a:pt x="711" y="0"/>
                    <a:pt x="913" y="81"/>
                    <a:pt x="857" y="410"/>
                  </a:cubicBezTo>
                  <a:cubicBezTo>
                    <a:pt x="836" y="542"/>
                    <a:pt x="727" y="605"/>
                    <a:pt x="432" y="600"/>
                  </a:cubicBezTo>
                  <a:cubicBezTo>
                    <a:pt x="138" y="595"/>
                    <a:pt x="0" y="467"/>
                    <a:pt x="70" y="241"/>
                  </a:cubicBezTo>
                  <a:cubicBezTo>
                    <a:pt x="140" y="14"/>
                    <a:pt x="284" y="2"/>
                    <a:pt x="481" y="6"/>
                  </a:cubicBezTo>
                  <a:close/>
                </a:path>
              </a:pathLst>
            </a:custGeom>
            <a:noFill/>
            <a:ln w="3175" cap="rnd">
              <a:solidFill>
                <a:srgbClr val="604C3F"/>
              </a:solidFill>
              <a:prstDash val="solid"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50190" y="408305"/>
            <a:ext cx="861314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  <a:p>
            <a:pPr eaLnBrk="1" hangingPunct="1"/>
            <a:endParaRPr lang="zh-CN" altLang="en-US" sz="36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77875" y="1047115"/>
            <a:ext cx="7357110" cy="26149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dirty="0">
                <a:ea typeface="楷体_GB2312" charset="-122"/>
              </a:rPr>
              <a:t>         作为六年的学生，从文章中找到相关语名谈感受并不难，但是要把这些语句联系起来去进一步认识“我”的这种思维特点是需要引导的。</a:t>
            </a:r>
            <a:endParaRPr lang="en-US" altLang="zh-CN" dirty="0">
              <a:ea typeface="楷体_GB2312" charset="-122"/>
            </a:endParaRPr>
          </a:p>
          <a:p>
            <a:pPr eaLnBrk="1" hangingPunct="1"/>
            <a:r>
              <a:rPr lang="en-US" altLang="zh-CN" dirty="0">
                <a:ea typeface="楷体_GB2312" charset="-122"/>
              </a:rPr>
              <a:t>      再如教学《骑鹅旅行记》为了激发学生对原著的兴趣，教师设计了这样的环节：先引导学生根据节选片段和教师补充的资料，大胆猜测尼尔斯在“变形”前是什么样的人？第二步，引导学生根据节选和教师补充的资料，猜测尼尔斯的变化。最后一步，教师启发学生根据尼尔斯变化前后的变化，请你大胆想象一下，尼尔斯跟白鹅和大雁旅行过程中经历了什么？同时教师出示《骑鹅旅行记》目录，引导学生借助目录想象尼尔斯的经历，引导学生去看原著。</a:t>
            </a:r>
            <a:endParaRPr lang="zh-CN" altLang="en-US" sz="2000" dirty="0">
              <a:solidFill>
                <a:schemeClr val="tx1"/>
              </a:solidFill>
              <a:uFillTx/>
              <a:latin typeface="楷体_GB2312" charset="0"/>
              <a:ea typeface="楷体_GB231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4175</Words>
  <Application>WPS 演示</Application>
  <PresentationFormat/>
  <Paragraphs>276</Paragraphs>
  <Slides>17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华文新魏</vt:lpstr>
      <vt:lpstr>楷体</vt:lpstr>
      <vt:lpstr>Times New Roman</vt:lpstr>
      <vt:lpstr>楷体_GB2312</vt:lpstr>
      <vt:lpstr>楷体_GB2312</vt:lpstr>
      <vt:lpstr>新宋体</vt:lpstr>
      <vt:lpstr>黑体</vt:lpstr>
      <vt:lpstr>微软雅黑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</dc:title>
  <dc:creator>Administrator</dc:creator>
  <cp:keywords>添加标记</cp:keywords>
  <dc:description>添加备注</dc:description>
  <dc:subject>1</dc:subject>
  <cp:lastModifiedBy>35828</cp:lastModifiedBy>
  <cp:revision>802</cp:revision>
  <dcterms:created xsi:type="dcterms:W3CDTF">2016-10-29T08:56:00Z</dcterms:created>
  <dcterms:modified xsi:type="dcterms:W3CDTF">2022-05-04T06:00:46Z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来源">
    <vt:lpwstr>状元成才路系列</vt:lpwstr>
  </property>
  <property fmtid="{D5CDD505-2E9C-101B-9397-08002B2CF9AE}" pid="3" name="KSOProductBuildVer">
    <vt:lpwstr>2052-11.1.0.11365</vt:lpwstr>
  </property>
  <property fmtid="{D5CDD505-2E9C-101B-9397-08002B2CF9AE}" pid="4" name="ICV">
    <vt:lpwstr>2E3096E015EB46CD85FC6F268B000221</vt:lpwstr>
  </property>
</Properties>
</file>