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92" r:id="rId3"/>
    <p:sldId id="557" r:id="rId5"/>
    <p:sldId id="491" r:id="rId6"/>
    <p:sldId id="422" r:id="rId7"/>
    <p:sldId id="493" r:id="rId8"/>
    <p:sldId id="528" r:id="rId9"/>
    <p:sldId id="588" r:id="rId10"/>
    <p:sldId id="605" r:id="rId11"/>
    <p:sldId id="529" r:id="rId12"/>
    <p:sldId id="590" r:id="rId13"/>
    <p:sldId id="591" r:id="rId14"/>
    <p:sldId id="407" r:id="rId15"/>
    <p:sldId id="437" r:id="rId16"/>
    <p:sldId id="310" r:id="rId17"/>
    <p:sldId id="305" r:id="rId18"/>
    <p:sldId id="530" r:id="rId19"/>
    <p:sldId id="311" r:id="rId20"/>
    <p:sldId id="346" r:id="rId21"/>
    <p:sldId id="286" r:id="rId22"/>
    <p:sldId id="593" r:id="rId23"/>
    <p:sldId id="531" r:id="rId24"/>
    <p:sldId id="594" r:id="rId25"/>
    <p:sldId id="288" r:id="rId26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33CC"/>
    <a:srgbClr val="FF5050"/>
    <a:srgbClr val="FF00FF"/>
    <a:srgbClr val="80808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5"/>
    <p:restoredTop sz="96256"/>
  </p:normalViewPr>
  <p:slideViewPr>
    <p:cSldViewPr showGuides="1">
      <p:cViewPr varScale="1">
        <p:scale>
          <a:sx n="148" d="100"/>
          <a:sy n="148" d="100"/>
        </p:scale>
        <p:origin x="114" y="180"/>
      </p:cViewPr>
      <p:guideLst>
        <p:guide orient="horz" pos="15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70A59F-6958-48AD-AD44-CC550EB7900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94094D-BB4D-4A2A-B52E-15729BED44A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100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101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246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6246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3556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3557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3556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3557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3584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28575"/>
            <a:ext cx="1079500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2"/>
          <a:srcRect r="34846"/>
          <a:stretch>
            <a:fillRect/>
          </a:stretch>
        </p:blipFill>
        <p:spPr>
          <a:xfrm>
            <a:off x="-11112" y="0"/>
            <a:ext cx="91916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0"/>
            <a:ext cx="9180513" cy="5143500"/>
          </a:xfrm>
          <a:prstGeom prst="rect">
            <a:avLst/>
          </a:prstGeom>
          <a:solidFill>
            <a:schemeClr val="tx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GIF"/><Relationship Id="rId2" Type="http://schemas.openxmlformats.org/officeDocument/2006/relationships/image" Target="../media/image26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file:///F:\&#22812;&#33394;&#65288;3.30&#65289;\&#23567;&#26143;&#26143;.wma" TargetMode="External"/><Relationship Id="rId2" Type="http://schemas.openxmlformats.org/officeDocument/2006/relationships/audio" Target="file:///F:\&#22812;&#33394;&#65288;3.30&#65289;\&#23567;&#26143;&#26143;.wma" TargetMode="Externa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media" Target="file:///F:\&#22812;&#33394;&#65288;3.30&#65289;\jaycd%20-%20&#38632;&#30340;&#21360;&#35760;%20(&#38050;&#29748;&#29256;&#32431;&#38899;&#20048;).mp3" TargetMode="External"/><Relationship Id="rId4" Type="http://schemas.openxmlformats.org/officeDocument/2006/relationships/audio" Target="file:///F:\&#22812;&#33394;&#65288;3.30&#65289;\jaycd%20-%20&#38632;&#30340;&#21360;&#35760;%20(&#38050;&#29748;&#29256;&#32431;&#38899;&#20048;).mp3" TargetMode="Externa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692275" y="1419225"/>
            <a:ext cx="647700" cy="6477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标题 1"/>
          <p:cNvSpPr txBox="1"/>
          <p:nvPr/>
        </p:nvSpPr>
        <p:spPr>
          <a:xfrm>
            <a:off x="1200150" y="1347788"/>
            <a:ext cx="3340100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/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 色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6" name="图片 3"/>
          <p:cNvPicPr>
            <a:picLocks noChangeAspect="1"/>
          </p:cNvPicPr>
          <p:nvPr/>
        </p:nvPicPr>
        <p:blipFill>
          <a:blip r:embed="rId2"/>
          <a:srcRect l="34138"/>
          <a:stretch>
            <a:fillRect/>
          </a:stretch>
        </p:blipFill>
        <p:spPr>
          <a:xfrm>
            <a:off x="233363" y="193675"/>
            <a:ext cx="2360612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3" y="5430838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038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7087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3" y="-665162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标题 1">
            <a:hlinkClick r:id="rId5" action="ppaction://hlinksldjump"/>
          </p:cNvPr>
          <p:cNvSpPr txBox="1"/>
          <p:nvPr/>
        </p:nvSpPr>
        <p:spPr>
          <a:xfrm>
            <a:off x="495300" y="3101975"/>
            <a:ext cx="2393950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/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82" name="标题 1">
            <a:hlinkClick r:id="rId6" action="ppaction://hlinksldjump"/>
          </p:cNvPr>
          <p:cNvSpPr txBox="1"/>
          <p:nvPr/>
        </p:nvSpPr>
        <p:spPr>
          <a:xfrm>
            <a:off x="1928794" y="2143122"/>
            <a:ext cx="2395537" cy="541338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第二课时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50057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泸县实验学校     陈雪凤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3350" y="1275715"/>
            <a:ext cx="526288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从前胆子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很小很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小。</a:t>
            </a:r>
            <a:endParaRPr lang="zh-CN" altLang="en-US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我从前胆子很小。</a:t>
            </a:r>
            <a:endParaRPr lang="zh-CN" altLang="en-US" sz="4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532" name="标题 1"/>
          <p:cNvSpPr txBox="1"/>
          <p:nvPr/>
        </p:nvSpPr>
        <p:spPr>
          <a:xfrm>
            <a:off x="323850" y="267335"/>
            <a:ext cx="3412490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比一比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283710" y="1564005"/>
            <a:ext cx="2332990" cy="6337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6876109" y="267644"/>
            <a:ext cx="2233613" cy="1214438"/>
          </a:xfrm>
          <a:prstGeom prst="cloudCallout">
            <a:avLst>
              <a:gd name="adj1" fmla="val -57902"/>
              <a:gd name="adj2" fmla="val 5155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胆小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1640" y="4011930"/>
            <a:ext cx="55041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很</a:t>
            </a:r>
            <a:r>
              <a:rPr lang="en-US" altLang="zh-CN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</a:t>
            </a:r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很</a:t>
            </a:r>
            <a:r>
              <a:rPr lang="en-US" altLang="zh-CN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</a:t>
            </a:r>
            <a:endParaRPr lang="en-US" altLang="zh-CN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11605" y="1782128"/>
            <a:ext cx="6119813" cy="1624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我从前胆子很小很小，</a:t>
            </a:r>
            <a:endParaRPr kumimoji="0" lang="zh-CN" altLang="en-US" sz="3600" b="1" i="0" u="none" strike="noStrike" kern="1200" cap="none" spc="1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天一黑就不敢往外瞧。</a:t>
            </a:r>
            <a:endParaRPr kumimoji="0" lang="zh-CN" altLang="en-US" sz="3600" b="1" i="0" u="none" strike="noStrike" kern="1200" cap="none" spc="1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1288" y="1558925"/>
            <a:ext cx="6321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cónɡ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qián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dǎn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hěn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xiǎo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hěn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xiǎo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1288" y="2451100"/>
            <a:ext cx="6321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tiān yì  hēi jiù bù ɡǎn wǎnɡ wài qiáo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203575" y="1995805"/>
            <a:ext cx="142875" cy="57626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167380" y="2814955"/>
            <a:ext cx="215265" cy="59118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08215" y="3075940"/>
            <a:ext cx="1779905" cy="2049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800" y="627380"/>
            <a:ext cx="78346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你能通过朗读，体现我害怕的心情吗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？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/>
          <p:nvPr/>
        </p:nvSpPr>
        <p:spPr>
          <a:xfrm>
            <a:off x="682943" y="1131570"/>
            <a:ext cx="8204200" cy="22517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从前的“我”是一个胆小、怕黑的孩子，再读一读课文，说一说：后来“我”有什么变化？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0726" name="标题 1"/>
          <p:cNvSpPr txBox="1"/>
          <p:nvPr/>
        </p:nvSpPr>
        <p:spPr>
          <a:xfrm>
            <a:off x="251460" y="267018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6"/>
          <p:cNvSpPr txBox="1"/>
          <p:nvPr/>
        </p:nvSpPr>
        <p:spPr>
          <a:xfrm>
            <a:off x="323215" y="1052830"/>
            <a:ext cx="959866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为什么会发生这样的变化？是谁帮助了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747" name="标题 1"/>
          <p:cNvSpPr txBox="1"/>
          <p:nvPr/>
        </p:nvSpPr>
        <p:spPr>
          <a:xfrm>
            <a:off x="323850" y="109538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1"/>
          <a:srcRect r="958" b="-1443"/>
          <a:stretch>
            <a:fillRect/>
          </a:stretch>
        </p:blipFill>
        <p:spPr bwMode="auto">
          <a:xfrm>
            <a:off x="4806950" y="2215515"/>
            <a:ext cx="3252470" cy="24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05" y="2136140"/>
            <a:ext cx="3464560" cy="257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0"/>
          <p:cNvSpPr/>
          <p:nvPr/>
        </p:nvSpPr>
        <p:spPr>
          <a:xfrm>
            <a:off x="5796280" y="987425"/>
            <a:ext cx="2447925" cy="1068388"/>
          </a:xfrm>
          <a:prstGeom prst="cloudCallout">
            <a:avLst>
              <a:gd name="adj1" fmla="val -50942"/>
              <a:gd name="adj2" fmla="val 6737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讲故事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68537" y="177958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8762" y="365125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89037" y="501967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624363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2313" y="4875213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0375" y="1981200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0713" y="-423862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-167640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0962" y="-200342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9670" y="3136265"/>
            <a:ext cx="2623820" cy="1867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5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3" y="5430838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6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038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7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7087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8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3" y="-665162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9" name="标题 1"/>
          <p:cNvSpPr txBox="1"/>
          <p:nvPr/>
        </p:nvSpPr>
        <p:spPr>
          <a:xfrm>
            <a:off x="251460" y="376238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5458" y="2139951"/>
            <a:ext cx="8308975" cy="1969133"/>
            <a:chOff x="485457" y="2140428"/>
            <a:chExt cx="8308976" cy="1968775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485457" y="2356287"/>
              <a:ext cx="8308976" cy="17529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16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妈妈把勇敢的故事讲了又讲，</a:t>
              </a:r>
              <a:endParaRPr kumimoji="0" lang="en-US" altLang="zh-CN" sz="3600" b="1" i="0" u="none" strike="noStrike" kern="1200" cap="none" spc="1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2132" y="2140428"/>
              <a:ext cx="8242301" cy="461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buNone/>
              </a:pPr>
              <a:r>
                <a:rPr lang="en-US" altLang="zh-CN" sz="2400" b="1" dirty="0">
                  <a:latin typeface="宋体" panose="02010600030101010101" pitchFamily="2" charset="-122"/>
                </a:rPr>
                <a:t>mā  mɑ  bǎ  yǒnɡ ɡǎn  de ɡù  shi jiǎnɡ le yòu jiǎnɡ </a:t>
              </a:r>
              <a:endParaRPr lang="en-US" altLang="zh-CN" sz="24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96280" y="2571991"/>
            <a:ext cx="3459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讲了又讲</a:t>
            </a:r>
            <a:endParaRPr lang="zh-CN" altLang="en-US" sz="3600" b="1" spc="16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674" y="2715513"/>
            <a:ext cx="3068895" cy="21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95605" y="1419225"/>
            <a:ext cx="6481763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23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可我一看窗外心就乱跳</a:t>
            </a:r>
            <a:r>
              <a:rPr kumimoji="0" lang="en-US" altLang="zh-CN" sz="3200" b="1" i="0" u="none" strike="noStrike" kern="23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zh-CN" altLang="en-US" sz="3200" b="1" i="0" u="none" strike="noStrike" kern="23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95963" y="627063"/>
            <a:ext cx="3276600" cy="1892300"/>
            <a:chOff x="4612117" y="3432305"/>
            <a:chExt cx="3275666" cy="1893286"/>
          </a:xfrm>
        </p:grpSpPr>
        <p:sp>
          <p:nvSpPr>
            <p:cNvPr id="3" name="云形标注 2"/>
            <p:cNvSpPr/>
            <p:nvPr/>
          </p:nvSpPr>
          <p:spPr>
            <a:xfrm>
              <a:off x="4612117" y="3432305"/>
              <a:ext cx="3275666" cy="1893286"/>
            </a:xfrm>
            <a:prstGeom prst="cloudCallout">
              <a:avLst>
                <a:gd name="adj1" fmla="val -64188"/>
                <a:gd name="adj2" fmla="val 1215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00" name="TextBox 3"/>
            <p:cNvSpPr txBox="1"/>
            <p:nvPr/>
          </p:nvSpPr>
          <p:spPr>
            <a:xfrm>
              <a:off x="4932888" y="3483765"/>
              <a:ext cx="2845546" cy="17178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zh-CN" altLang="en-US" sz="3200" b="1" dirty="0">
                  <a:latin typeface="宋体" panose="02010600030101010101" pitchFamily="2" charset="-122"/>
                </a:rPr>
                <a:t>    我会看到些什么，想到些什么？</a:t>
              </a:r>
              <a:endParaRPr lang="zh-CN" altLang="en-US" sz="32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33797" name="标题 1"/>
          <p:cNvSpPr txBox="1"/>
          <p:nvPr/>
        </p:nvSpPr>
        <p:spPr>
          <a:xfrm>
            <a:off x="323850" y="214313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9063" y="2689225"/>
            <a:ext cx="5022850" cy="632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3850" y="1382713"/>
            <a:ext cx="82423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kě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kàn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chuānɡ wài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xīn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jiù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luàn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tiào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rcRect r="29398"/>
          <a:stretch>
            <a:fillRect/>
          </a:stretch>
        </p:blipFill>
        <p:spPr>
          <a:xfrm>
            <a:off x="635" y="635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258888" y="193675"/>
            <a:ext cx="7885112" cy="4348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我从前胆子很小很小，</a:t>
            </a: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天一黑就不敢往外瞧。</a:t>
            </a:r>
            <a:endParaRPr lang="en-US" altLang="zh-CN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妈妈把勇敢的故事讲了又讲，</a:t>
            </a: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可我一看窗外心就乱跳</a:t>
            </a:r>
            <a:r>
              <a:rPr lang="en-US" altLang="zh-CN" sz="3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4625" y="1347788"/>
            <a:ext cx="923925" cy="20732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 eaLnBrk="1" hangingPunct="1"/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 色</a:t>
            </a:r>
            <a:endParaRPr lang="en-US" altLang="zh-CN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3" y="5430838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038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7087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3" y="-665162"/>
            <a:ext cx="1184275" cy="37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68537" y="177958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8762" y="365125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89037" y="501967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图片 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624363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图片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2313" y="4875213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图片 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0375" y="1981200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0713" y="-423862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图片 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-167640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图片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0962" y="-200342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7" name="标题 1"/>
          <p:cNvSpPr txBox="1"/>
          <p:nvPr/>
        </p:nvSpPr>
        <p:spPr>
          <a:xfrm>
            <a:off x="323850" y="109538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8" name="矩形 14"/>
          <p:cNvSpPr/>
          <p:nvPr/>
        </p:nvSpPr>
        <p:spPr>
          <a:xfrm>
            <a:off x="344805" y="771208"/>
            <a:ext cx="8455025" cy="1370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读第二小节，思考：爸爸是怎样帮助“我”的呢？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766" y="2305050"/>
            <a:ext cx="8208963" cy="1195033"/>
            <a:chOff x="272966" y="2178129"/>
            <a:chExt cx="8208963" cy="1195894"/>
          </a:xfrm>
        </p:grpSpPr>
        <p:sp>
          <p:nvSpPr>
            <p:cNvPr id="14" name="矩形 13"/>
            <p:cNvSpPr/>
            <p:nvPr/>
          </p:nvSpPr>
          <p:spPr>
            <a:xfrm>
              <a:off x="272966" y="2451339"/>
              <a:ext cx="8208963" cy="9226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2300" cap="none" spc="16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爸爸晚上偏要拉我去散步</a:t>
              </a:r>
              <a:r>
                <a:rPr kumimoji="0" lang="en-US" altLang="zh-CN" sz="3600" b="1" i="0" u="none" strike="noStrike" kern="2300" cap="none" spc="16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.</a:t>
              </a:r>
              <a:endParaRPr kumimoji="0" lang="zh-CN" altLang="en-US" sz="3600" b="1" i="0" u="none" strike="noStrike" kern="2300" cap="none" spc="1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9725" y="2178129"/>
              <a:ext cx="7688263" cy="4622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bà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bɑ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wǎn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shɑnɡ piān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yào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lā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wǒ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qù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sàn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bù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2987675" y="2578100"/>
            <a:ext cx="1630363" cy="793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2300" cap="none" spc="16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偏要</a:t>
            </a:r>
            <a:endParaRPr kumimoji="0" lang="zh-CN" altLang="en-US" sz="3600" b="1" i="0" u="none" strike="noStrike" kern="2300" cap="none" spc="16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63395" y="2139315"/>
            <a:ext cx="6210300" cy="709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原来花草都像白天一样微笑。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7" name="矩形 14"/>
          <p:cNvSpPr/>
          <p:nvPr/>
        </p:nvSpPr>
        <p:spPr>
          <a:xfrm>
            <a:off x="971550" y="915988"/>
            <a:ext cx="8351838" cy="709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在散步的时候“我”发现了什么？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61933"/>
            <a:ext cx="3427413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图片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175" y="2106613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图片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8400" y="397827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图片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75" y="534670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6570663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图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5202238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图片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738" y="2308225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6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75" y="-96837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图片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-134937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图片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-167640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9" name="标题 1"/>
          <p:cNvSpPr txBox="1"/>
          <p:nvPr/>
        </p:nvSpPr>
        <p:spPr>
          <a:xfrm>
            <a:off x="323215" y="206693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72200" y="2203859"/>
            <a:ext cx="1883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微笑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789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54013">
            <a:off x="2301558" y="3149283"/>
            <a:ext cx="1581150" cy="1157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Documents and Settings\Administrator\桌面\图片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572" y="915814"/>
            <a:ext cx="1949719" cy="120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图片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8537" y="51752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8762" y="238918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037" y="3757613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图片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98157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313" y="3613150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5" y="719138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713" y="-1685925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-2938462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62" y="-3265487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7" name="标题 1"/>
          <p:cNvSpPr txBox="1"/>
          <p:nvPr/>
        </p:nvSpPr>
        <p:spPr>
          <a:xfrm>
            <a:off x="323850" y="109538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998" name="组合 1"/>
          <p:cNvGrpSpPr/>
          <p:nvPr/>
        </p:nvGrpSpPr>
        <p:grpSpPr>
          <a:xfrm>
            <a:off x="254318" y="1233805"/>
            <a:ext cx="8670925" cy="2771775"/>
            <a:chOff x="223838" y="937357"/>
            <a:chExt cx="8671668" cy="2770329"/>
          </a:xfrm>
        </p:grpSpPr>
        <p:sp>
          <p:nvSpPr>
            <p:cNvPr id="24" name="矩形 23"/>
            <p:cNvSpPr/>
            <p:nvPr/>
          </p:nvSpPr>
          <p:spPr>
            <a:xfrm>
              <a:off x="419117" y="1122998"/>
              <a:ext cx="8209666" cy="25846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2300" cap="none" spc="16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从此再黑再黑的夜晚，</a:t>
              </a:r>
              <a:endParaRPr kumimoji="0" lang="en-US" altLang="zh-CN" sz="3600" b="1" i="0" u="none" strike="noStrike" kern="2300" cap="none" spc="1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2300" cap="none" spc="16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我也能看见小鸟怎样在月光下睡觉</a:t>
              </a:r>
              <a:r>
                <a:rPr kumimoji="0" lang="en-US" altLang="zh-CN" sz="3600" b="1" i="0" u="none" strike="noStrike" kern="23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……</a:t>
              </a:r>
              <a:endParaRPr kumimoji="0" lang="zh-CN" altLang="en-US" sz="3600" b="1" i="0" u="none" strike="noStrike" kern="23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23838" y="937357"/>
              <a:ext cx="6580751" cy="4617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cónɡ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cǐ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hēi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hēi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de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yè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wǎn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8973" y="1771946"/>
              <a:ext cx="8406533" cy="4617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wǒ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yě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nénɡ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kàn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jiàn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xiǎo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niǎo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zěn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yànɡ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zài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yuè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ɡuānɡ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03240" y="2631923"/>
              <a:ext cx="2513228" cy="4617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xià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shuì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jiào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23863" y="3513138"/>
            <a:ext cx="8147050" cy="8115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   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pic.51yuansu.com%2Fbackgd%2Fcover%2F00%2F52%2F75%2F5c143883bc0f4.jpg%21%2Ffw%2F780%2Fquality%2F90%2Funsharp%2Ftrue%2Fcompress%2Ftrue&amp;refer=http%3A%2F%2Fpic.51yuansu.com&amp;app=2002&amp;size=f9999,10000&amp;q=a80&amp;n=0&amp;g=0n&amp;fmt=auto?sec=1651120361&amp;t=ec42503555e978d9be1e39ba30c8e18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小星星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2462" y="42148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460" y="1026160"/>
            <a:ext cx="85045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  </a:t>
            </a:r>
            <a:r>
              <a:rPr 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多么美好的夜色啊！想一想，“我”还能看到什么，听到什么呢？</a:t>
            </a:r>
            <a:endParaRPr lang="zh-CN" altLang="en-US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2427605"/>
            <a:ext cx="74390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从此再黑再黑的夜晚，我也能看见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______________________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从此再黑再黑的夜晚，我也能听到</a:t>
            </a:r>
            <a:endParaRPr lang="en-US" altLang="zh-CN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______________________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rcRect r="29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24205" y="-452120"/>
            <a:ext cx="8448675" cy="413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endParaRPr lang="zh-CN" altLang="en-US" sz="34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爸爸晚上偏要拉我去散步，</a:t>
            </a:r>
            <a:endParaRPr lang="en-US" altLang="zh-CN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原来花草都像白天一样微笑。</a:t>
            </a:r>
            <a:endParaRPr lang="en-US" altLang="zh-CN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从此再黑再黑的夜晚，</a:t>
            </a:r>
            <a:endParaRPr lang="en-US" altLang="zh-CN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我也能看见小鸟怎样在月光下睡觉</a:t>
            </a:r>
            <a:r>
              <a:rPr lang="en-US" altLang="zh-CN" sz="36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36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3" y="5430838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038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7087" y="1895475"/>
            <a:ext cx="401637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3" y="-665162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4"/>
          <p:cNvSpPr/>
          <p:nvPr/>
        </p:nvSpPr>
        <p:spPr>
          <a:xfrm>
            <a:off x="898843" y="267018"/>
            <a:ext cx="73580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u="sng" dirty="0">
                <a:latin typeface="宋体" panose="02010600030101010101" pitchFamily="2" charset="-122"/>
              </a:rPr>
              <a:t>      </a:t>
            </a:r>
            <a:r>
              <a:rPr lang="zh-CN" altLang="en-US" sz="3600" b="1" u="sng" dirty="0">
                <a:latin typeface="宋体" panose="02010600030101010101" pitchFamily="2" charset="-122"/>
              </a:rPr>
              <a:t>  </a:t>
            </a:r>
            <a:endParaRPr lang="zh-CN" altLang="en-US" sz="3600" b="1" u="sng" dirty="0">
              <a:latin typeface="宋体" panose="02010600030101010101" pitchFamily="2" charset="-122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6876109" y="267644"/>
            <a:ext cx="2233613" cy="1214438"/>
          </a:xfrm>
          <a:prstGeom prst="cloudCallout">
            <a:avLst>
              <a:gd name="adj1" fmla="val -57902"/>
              <a:gd name="adj2" fmla="val 5155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勇敢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视频：我是勇敢小娃娃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4825" y="466725"/>
            <a:ext cx="8134350" cy="4210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7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"/>
          <p:cNvSpPr/>
          <p:nvPr/>
        </p:nvSpPr>
        <p:spPr>
          <a:xfrm>
            <a:off x="1392238" y="947738"/>
            <a:ext cx="73580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宋体" panose="02010600030101010101" pitchFamily="2" charset="-122"/>
              </a:rPr>
              <a:t>学习了这首儿歌，你有什么收获？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750" y="1685925"/>
            <a:ext cx="8207375" cy="2353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8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黑夜并不可怕，只有勇敢的孩子才能欣赏到夜色的美丽。</a:t>
            </a:r>
            <a:endParaRPr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800"/>
              </a:spcBef>
            </a:pPr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43012" name="标题 1"/>
          <p:cNvSpPr txBox="1"/>
          <p:nvPr/>
        </p:nvSpPr>
        <p:spPr>
          <a:xfrm>
            <a:off x="179705" y="357505"/>
            <a:ext cx="1317625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想象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1"/>
          <p:cNvSpPr/>
          <p:nvPr/>
        </p:nvSpPr>
        <p:spPr>
          <a:xfrm>
            <a:off x="3517900" y="411163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FF00FF"/>
                </a:solidFill>
                <a:latin typeface="宋体" panose="02010600030101010101" pitchFamily="2" charset="-122"/>
              </a:rPr>
              <a:t>摘星星</a:t>
            </a:r>
            <a:endParaRPr lang="zh-CN" altLang="en-US" sz="44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98675" y="1474788"/>
            <a:ext cx="1068388" cy="1068387"/>
            <a:chOff x="539552" y="123478"/>
            <a:chExt cx="1069001" cy="1069001"/>
          </a:xfrm>
        </p:grpSpPr>
        <p:pic>
          <p:nvPicPr>
            <p:cNvPr id="18470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069001" cy="10690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71" name="TextBox 54"/>
            <p:cNvSpPr txBox="1"/>
            <p:nvPr/>
          </p:nvSpPr>
          <p:spPr>
            <a:xfrm>
              <a:off x="787344" y="134597"/>
              <a:ext cx="699631" cy="1016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往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35638" y="2676525"/>
            <a:ext cx="1101725" cy="1103313"/>
            <a:chOff x="539552" y="123478"/>
            <a:chExt cx="1101230" cy="1101230"/>
          </a:xfrm>
        </p:grpSpPr>
        <p:pic>
          <p:nvPicPr>
            <p:cNvPr id="18468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9" name="TextBox 60"/>
            <p:cNvSpPr txBox="1"/>
            <p:nvPr/>
          </p:nvSpPr>
          <p:spPr>
            <a:xfrm>
              <a:off x="785503" y="142492"/>
              <a:ext cx="698916" cy="1013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原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8988" y="1547813"/>
            <a:ext cx="1049337" cy="1049337"/>
            <a:chOff x="539552" y="104457"/>
            <a:chExt cx="1296144" cy="1315165"/>
          </a:xfrm>
        </p:grpSpPr>
        <p:pic>
          <p:nvPicPr>
            <p:cNvPr id="18466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296144" cy="1296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7" name="TextBox 66"/>
            <p:cNvSpPr txBox="1"/>
            <p:nvPr/>
          </p:nvSpPr>
          <p:spPr>
            <a:xfrm>
              <a:off x="814076" y="104457"/>
              <a:ext cx="863691" cy="12729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胆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62100" y="2578100"/>
            <a:ext cx="1073150" cy="1073150"/>
            <a:chOff x="539552" y="123478"/>
            <a:chExt cx="1073433" cy="1073433"/>
          </a:xfrm>
        </p:grpSpPr>
        <p:pic>
          <p:nvPicPr>
            <p:cNvPr id="18464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073433" cy="10734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5" name="TextBox 72"/>
            <p:cNvSpPr txBox="1"/>
            <p:nvPr/>
          </p:nvSpPr>
          <p:spPr>
            <a:xfrm>
              <a:off x="752333" y="136181"/>
              <a:ext cx="699414" cy="10159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外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4488" y="2568575"/>
            <a:ext cx="1066800" cy="1065213"/>
            <a:chOff x="539552" y="123478"/>
            <a:chExt cx="1065232" cy="1065232"/>
          </a:xfrm>
        </p:grpSpPr>
        <p:pic>
          <p:nvPicPr>
            <p:cNvPr id="18462" name="Picture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065232" cy="10652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3" name="TextBox 60"/>
            <p:cNvSpPr txBox="1"/>
            <p:nvPr/>
          </p:nvSpPr>
          <p:spPr>
            <a:xfrm>
              <a:off x="796349" y="123478"/>
              <a:ext cx="698202" cy="10156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敢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59338" y="1397000"/>
            <a:ext cx="1101725" cy="1103313"/>
            <a:chOff x="539552" y="123478"/>
            <a:chExt cx="1101230" cy="1101230"/>
          </a:xfrm>
        </p:grpSpPr>
        <p:pic>
          <p:nvPicPr>
            <p:cNvPr id="18460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1" name="TextBox 60"/>
            <p:cNvSpPr txBox="1"/>
            <p:nvPr/>
          </p:nvSpPr>
          <p:spPr>
            <a:xfrm>
              <a:off x="785504" y="142492"/>
              <a:ext cx="698916" cy="1013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散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97600" y="1409700"/>
            <a:ext cx="1101725" cy="1103313"/>
            <a:chOff x="539552" y="123478"/>
            <a:chExt cx="1101230" cy="1101230"/>
          </a:xfrm>
        </p:grpSpPr>
        <p:pic>
          <p:nvPicPr>
            <p:cNvPr id="18458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9" name="TextBox 60"/>
            <p:cNvSpPr txBox="1"/>
            <p:nvPr/>
          </p:nvSpPr>
          <p:spPr>
            <a:xfrm>
              <a:off x="806132" y="142492"/>
              <a:ext cx="698916" cy="1013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像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63838" y="2657475"/>
            <a:ext cx="1101725" cy="1103313"/>
            <a:chOff x="539552" y="123478"/>
            <a:chExt cx="1101230" cy="1101230"/>
          </a:xfrm>
        </p:grpSpPr>
        <p:pic>
          <p:nvPicPr>
            <p:cNvPr id="18456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7" name="TextBox 60"/>
            <p:cNvSpPr txBox="1"/>
            <p:nvPr/>
          </p:nvSpPr>
          <p:spPr>
            <a:xfrm>
              <a:off x="791852" y="142492"/>
              <a:ext cx="698916" cy="1013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乱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87825" y="2662238"/>
            <a:ext cx="1101725" cy="1103312"/>
            <a:chOff x="539552" y="123478"/>
            <a:chExt cx="1101230" cy="1101230"/>
          </a:xfrm>
        </p:grpSpPr>
        <p:pic>
          <p:nvPicPr>
            <p:cNvPr id="18454" name="Picture 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5" name="TextBox 60"/>
            <p:cNvSpPr txBox="1"/>
            <p:nvPr/>
          </p:nvSpPr>
          <p:spPr>
            <a:xfrm>
              <a:off x="785504" y="142492"/>
              <a:ext cx="698916" cy="1013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偏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40613" y="1471613"/>
            <a:ext cx="1101725" cy="1103312"/>
            <a:chOff x="539552" y="123478"/>
            <a:chExt cx="1101230" cy="1101230"/>
          </a:xfrm>
        </p:grpSpPr>
        <p:pic>
          <p:nvPicPr>
            <p:cNvPr id="18452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3" name="TextBox 60"/>
            <p:cNvSpPr txBox="1"/>
            <p:nvPr/>
          </p:nvSpPr>
          <p:spPr>
            <a:xfrm>
              <a:off x="799785" y="142492"/>
              <a:ext cx="698916" cy="1013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勇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97263" y="1412875"/>
            <a:ext cx="1101725" cy="1103313"/>
            <a:chOff x="539552" y="123478"/>
            <a:chExt cx="1101230" cy="1101230"/>
          </a:xfrm>
        </p:grpSpPr>
        <p:pic>
          <p:nvPicPr>
            <p:cNvPr id="18450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1" name="TextBox 60"/>
            <p:cNvSpPr txBox="1"/>
            <p:nvPr/>
          </p:nvSpPr>
          <p:spPr>
            <a:xfrm>
              <a:off x="799785" y="142492"/>
              <a:ext cx="698916" cy="10137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窗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64388" y="2643188"/>
            <a:ext cx="1103312" cy="1103312"/>
            <a:chOff x="539552" y="123478"/>
            <a:chExt cx="1101230" cy="1101230"/>
          </a:xfrm>
        </p:grpSpPr>
        <p:pic>
          <p:nvPicPr>
            <p:cNvPr id="18448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23478"/>
              <a:ext cx="1101230" cy="1101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9" name="TextBox 60"/>
            <p:cNvSpPr txBox="1"/>
            <p:nvPr/>
          </p:nvSpPr>
          <p:spPr>
            <a:xfrm>
              <a:off x="777227" y="142492"/>
              <a:ext cx="697910" cy="10137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微</a:t>
              </a:r>
              <a:endPara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0121 0.65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03072 0.4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9877E-6 L -0.0382 0.669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64198E-7 L -0.03333 0.432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3021 0.471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5539 0.69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3951E-6 L -0.12708 0.69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5679E-6 L -0.05677 0.45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5802E-6 L -0.06024 0.449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7 L -0.03993 0.65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L -0.07361 0.692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4568E-6 L -0.12066 0.453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 txBox="1"/>
          <p:nvPr/>
        </p:nvSpPr>
        <p:spPr>
          <a:xfrm>
            <a:off x="711173" y="627366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开火车</a:t>
            </a:r>
            <a:endParaRPr lang="zh-CN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699" name="标题 1"/>
          <p:cNvSpPr txBox="1"/>
          <p:nvPr/>
        </p:nvSpPr>
        <p:spPr>
          <a:xfrm>
            <a:off x="3131503" y="51435"/>
            <a:ext cx="2395537" cy="541338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/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539750" y="1419225"/>
            <a:ext cx="8064500" cy="2608263"/>
          </a:xfrm>
          <a:prstGeom prst="rect">
            <a:avLst/>
          </a:prstGeom>
          <a:noFill/>
          <a:ln w="222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夜色  胆小  不敢  往外瞧</a:t>
            </a:r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勇敢  看见  窗外</a:t>
            </a:r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乱跳  爸爸    偏要  散步</a:t>
            </a:r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  微笑</a:t>
            </a:r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好像</a:t>
            </a:r>
            <a:endParaRPr lang="en-US" altLang="zh-CN" sz="4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917" y="674357"/>
            <a:ext cx="496027" cy="4968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4"/>
          <p:cNvSpPr/>
          <p:nvPr/>
        </p:nvSpPr>
        <p:spPr>
          <a:xfrm>
            <a:off x="467360" y="2067243"/>
            <a:ext cx="8308975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胆子  胆量  大胆   勇敢  勇气  勇士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原来  草原  高原   微笑  微小  微风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1444" name="组合 1"/>
          <p:cNvGrpSpPr/>
          <p:nvPr/>
        </p:nvGrpSpPr>
        <p:grpSpPr>
          <a:xfrm>
            <a:off x="214282" y="555928"/>
            <a:ext cx="2714524" cy="583565"/>
            <a:chOff x="446381" y="91088"/>
            <a:chExt cx="2714055" cy="582556"/>
          </a:xfrm>
        </p:grpSpPr>
        <p:sp>
          <p:nvSpPr>
            <p:cNvPr id="61446" name="矩形 2"/>
            <p:cNvSpPr/>
            <p:nvPr/>
          </p:nvSpPr>
          <p:spPr>
            <a:xfrm>
              <a:off x="942764" y="91088"/>
              <a:ext cx="2217672" cy="582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宋体" panose="02010600030101010101" pitchFamily="2" charset="-122"/>
                </a:rPr>
                <a:t>我是小老师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  <p:pic>
          <p:nvPicPr>
            <p:cNvPr id="6144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6381" y="124439"/>
              <a:ext cx="495941" cy="49596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/>
          <p:nvPr/>
        </p:nvSpPr>
        <p:spPr>
          <a:xfrm>
            <a:off x="98425" y="1563370"/>
            <a:ext cx="89465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请大家认真听老师读诗歌，一边听，一边思考： “我”从前是一个怎样的孩子？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243" name="标题 1"/>
          <p:cNvSpPr txBox="1"/>
          <p:nvPr/>
        </p:nvSpPr>
        <p:spPr>
          <a:xfrm>
            <a:off x="323850" y="338773"/>
            <a:ext cx="2133600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/>
          </p:cNvPicPr>
          <p:nvPr/>
        </p:nvPicPr>
        <p:blipFill>
          <a:blip r:embed="rId1"/>
          <a:srcRect r="2939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58888" y="193675"/>
            <a:ext cx="7885112" cy="4857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我从前胆子很小很小，</a:t>
            </a:r>
            <a:endParaRPr lang="zh-CN" altLang="en-US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天一黑就不敢往外瞧。</a:t>
            </a:r>
            <a:endParaRPr lang="en-US" altLang="zh-CN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妈妈把勇敢的故事讲了又讲，</a:t>
            </a:r>
            <a:endParaRPr lang="zh-CN" altLang="en-US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可我一看窗外心就乱跳</a:t>
            </a:r>
            <a:r>
              <a:rPr lang="en-US" altLang="zh-CN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爸爸晚上偏要拉我去散步，</a:t>
            </a:r>
            <a:endParaRPr lang="en-US" altLang="zh-CN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原来花草都像白天一样微笑。</a:t>
            </a:r>
            <a:endParaRPr lang="en-US" altLang="zh-CN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从此再黑再黑的夜晚，</a:t>
            </a:r>
            <a:endParaRPr lang="en-US" altLang="zh-CN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我也能看见小鸟怎样在月光下睡觉</a:t>
            </a:r>
            <a:r>
              <a:rPr lang="en-US" altLang="zh-CN" sz="3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4625" y="1347788"/>
            <a:ext cx="923925" cy="2073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 色</a:t>
            </a:r>
            <a:endParaRPr lang="en-US" altLang="zh-CN" sz="4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9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3" y="5430838"/>
            <a:ext cx="11842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1038" y="1895475"/>
            <a:ext cx="4016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7088" y="1895475"/>
            <a:ext cx="4016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3" y="-665163"/>
            <a:ext cx="11842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jaycd - 雨的印记 (钢琴版纯音乐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5891" y="314769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97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/>
          <p:nvPr/>
        </p:nvSpPr>
        <p:spPr>
          <a:xfrm>
            <a:off x="98425" y="1563370"/>
            <a:ext cx="89465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请大家认真听老师读诗歌，一边听，一边思考： “我”从前是一个怎样的孩子？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243" name="标题 1"/>
          <p:cNvSpPr txBox="1"/>
          <p:nvPr/>
        </p:nvSpPr>
        <p:spPr>
          <a:xfrm>
            <a:off x="323850" y="338773"/>
            <a:ext cx="2133600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43050" y="1782763"/>
            <a:ext cx="6119813" cy="1624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我从前胆子很小很小，</a:t>
            </a:r>
            <a:endParaRPr kumimoji="0" lang="zh-CN" altLang="en-US" sz="3600" b="1" i="0" u="none" strike="noStrike" kern="1200" cap="none" spc="1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天一黑就不敢往外瞧。</a:t>
            </a:r>
            <a:endParaRPr kumimoji="0" lang="zh-CN" altLang="en-US" sz="3600" b="1" i="0" u="none" strike="noStrike" kern="1200" cap="none" spc="1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532" name="标题 1"/>
          <p:cNvSpPr txBox="1"/>
          <p:nvPr/>
        </p:nvSpPr>
        <p:spPr>
          <a:xfrm>
            <a:off x="323850" y="267018"/>
            <a:ext cx="2065338" cy="590550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品读课文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1288" y="1558925"/>
            <a:ext cx="6321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cónɡ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qián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dǎn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hěn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xiǎo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hěn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xiǎo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1288" y="2451100"/>
            <a:ext cx="6321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tiān yì  hēi jiù bù ɡǎn wǎnɡ wài qiáo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312160" y="1995805"/>
            <a:ext cx="142875" cy="57626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275965" y="2815590"/>
            <a:ext cx="215265" cy="59118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2325" y="3573463"/>
            <a:ext cx="7632700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</a:rPr>
              <a:t>    </a:t>
            </a:r>
            <a:endParaRPr lang="zh-CN" altLang="en-US" sz="2800" b="1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52360" y="3330575"/>
            <a:ext cx="1636395" cy="1884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968,&quot;width&quot;:2577}"/>
</p:tagLst>
</file>

<file path=ppt/tags/tag2.xml><?xml version="1.0" encoding="utf-8"?>
<p:tagLst xmlns:p="http://schemas.openxmlformats.org/presentationml/2006/main">
  <p:tag name="KSO_WM_UNIT_PLACING_PICTURE_USER_VIEWPORT" val="{&quot;height&quot;:2968,&quot;width&quot;:257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全屏显示(16:9)</PresentationFormat>
  <Paragraphs>181</Paragraphs>
  <Slides>23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楷体</vt:lpstr>
      <vt:lpstr>黑体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声  明
 本文件仅用于个人学习、研究或欣赏，以及其他非商业性或非盈利性用途，但同时应遵守著作权法及其他相关法律的规定，不得侵犯本司及相关权利人的合法权利。
 除此以外，将本文件任何内容用于其他用途时，应获得授权，如发现未经授权用于商业或盈利用途将追加侵权者的法律责任。
武汉天成贵龙文化传播有限公司</dc:description>
  <dc:subject>状元成才路</dc:subject>
  <cp:lastModifiedBy>小鸟花儿</cp:lastModifiedBy>
  <cp:revision>22</cp:revision>
  <dcterms:created xsi:type="dcterms:W3CDTF">2022-03-23T23:18:00Z</dcterms:created>
  <dcterms:modified xsi:type="dcterms:W3CDTF">2022-03-30T00:15:37Z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ICV">
    <vt:lpwstr>B9E3B73437D74C82A6E95FBA54138254</vt:lpwstr>
  </property>
  <property fmtid="{D5CDD505-2E9C-101B-9397-08002B2CF9AE}" pid="4" name="KSOProductBuildVer">
    <vt:lpwstr>2052-11.1.0.11365</vt:lpwstr>
  </property>
</Properties>
</file>