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  <p:sldId id="281" r:id="rId7"/>
    <p:sldId id="259" r:id="rId8"/>
    <p:sldId id="260" r:id="rId9"/>
    <p:sldId id="261" r:id="rId10"/>
    <p:sldId id="282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直接连接符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直接连接符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椭圆 29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noProof="1" smtClean="0"/>
              <a:t>单击此处编辑母版副标题样式</a:t>
            </a:r>
            <a:endParaRPr lang="en-US" noProof="1"/>
          </a:p>
        </p:txBody>
      </p:sp>
      <p:sp>
        <p:nvSpPr>
          <p:cNvPr id="33" name="日期占位符 27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4E1287-68C0-4777-8B54-EFE81B3C3DC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页脚占位符 16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灯片编号占位符 28"/>
          <p:cNvSpPr>
            <a:spLocks noGrp="1"/>
          </p:cNvSpPr>
          <p:nvPr>
            <p:ph type="sldNum" sz="quarter" idx="4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直接连接符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直接连接符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椭圆 29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noProof="1" smtClean="0"/>
              <a:t>单击此处编辑母版副标题样式</a:t>
            </a:r>
            <a:endParaRPr lang="en-US" noProof="1"/>
          </a:p>
        </p:txBody>
      </p:sp>
      <p:sp>
        <p:nvSpPr>
          <p:cNvPr id="33" name="日期占位符 27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4E1287-68C0-4777-8B54-EFE81B3C3DC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页脚占位符 16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灯片编号占位符 28"/>
          <p:cNvSpPr>
            <a:spLocks noGrp="1"/>
          </p:cNvSpPr>
          <p:nvPr>
            <p:ph type="sldNum" sz="quarter" idx="4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6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80AB8D0-C861-4841-992A-1CFE1B05EC4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灯片编号占位符 8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17" name="页脚占位符 9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直接连接符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直接连接符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椭圆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直接连接符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33" name="日期占位符 3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2875" y="1169988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9136CDD-70C5-4F04-90E3-1DE5B5B63D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页脚占位符 4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78300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1339850" y="4929188"/>
            <a:ext cx="609600" cy="517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13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3" name="日期占位符 13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1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1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3" name="日期占位符 5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F721F17-CFA3-4F43-B2CB-C6E3E3E7F84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17" name="页脚占位符 7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直接连接符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24" name="日期占位符 20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A8EBE36-1BF1-440F-9C1E-8867688678A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26" name="页脚占位符 2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6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80AB8D0-C861-4841-992A-1CFE1B05EC4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灯片编号占位符 8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17" name="页脚占位符 9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24" name="日期占位符 16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3519528-9B40-4F4C-BF4B-BDA38BAC68E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26" name="页脚占位符 20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直接连接符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直接连接符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椭圆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直接连接符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33" name="日期占位符 3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2875" y="1169988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9136CDD-70C5-4F04-90E3-1DE5B5B63DD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页脚占位符 4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78300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1339850" y="4929188"/>
            <a:ext cx="609600" cy="517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日期占位符 13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3" name="日期占位符 13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1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1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3" name="日期占位符 5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F721F17-CFA3-4F43-B2CB-C6E3E3E7F84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17" name="页脚占位符 7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直接连接符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24" name="日期占位符 20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A8EBE36-1BF1-440F-9C1E-8867688678A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26" name="页脚占位符 2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24" name="日期占位符 16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3519528-9B40-4F4C-BF4B-BDA38BAC68E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/>
            <a:fld id="{9A0DB2DC-4C9A-4742-B13C-FB6460FD3503}" type="slidenum">
              <a:rPr lang="zh-CN" altLang="en-US" dirty="0">
                <a:latin typeface="Century Schoolbook"/>
              </a:rPr>
            </a:fld>
            <a:endParaRPr lang="zh-CN" altLang="en-US" dirty="0">
              <a:latin typeface="Century Schoolbook"/>
            </a:endParaRPr>
          </a:p>
        </p:txBody>
      </p:sp>
      <p:sp>
        <p:nvSpPr>
          <p:cNvPr id="26" name="页脚占位符 20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028" name="文本占位符 1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400" b="1">
                <a:solidFill>
                  <a:srgbClr val="FFFFFF"/>
                </a:solidFill>
                <a:latin typeface="Century Schoolbook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华文楷体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880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182880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028" name="文本占位符 1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B6D2E11-BA92-4B8E-B1DF-8521CA8A3E7D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400" b="1">
                <a:solidFill>
                  <a:srgbClr val="FFFFFF"/>
                </a:solidFill>
                <a:latin typeface="Century Schoolbook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华文楷体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880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182880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79930" y="2205038"/>
            <a:ext cx="7015163" cy="928688"/>
          </a:xfrm>
        </p:spPr>
        <p:txBody>
          <a:bodyPr vert="horz" anchor="b">
            <a:normAutofit fontScale="9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华文楷体"/>
              </a:rPr>
              <a:t>浅谈思维训练对学生语文综合素养的影响</a:t>
            </a:r>
            <a:endParaRPr kumimoji="0" lang="zh-CN" altLang="zh-CN" sz="3000" b="1" i="0" u="none" strike="noStrike" kern="1200" cap="small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华文楷体"/>
            </a:endParaRPr>
          </a:p>
        </p:txBody>
      </p:sp>
      <p:sp>
        <p:nvSpPr>
          <p:cNvPr id="13315" name="副标题 2"/>
          <p:cNvSpPr>
            <a:spLocks noGrp="1"/>
          </p:cNvSpPr>
          <p:nvPr>
            <p:ph type="subTitle" idx="1"/>
          </p:nvPr>
        </p:nvSpPr>
        <p:spPr>
          <a:xfrm>
            <a:off x="3779203" y="4221480"/>
            <a:ext cx="3000375" cy="642938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SzPct val="70000"/>
            </a:pPr>
            <a:r>
              <a:rPr lang="zh-CN" altLang="en-US" sz="28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青龙小学  黄  敏</a:t>
            </a:r>
            <a:endParaRPr lang="zh-CN" altLang="en-US" sz="2800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SzPct val="70000"/>
            </a:pPr>
            <a:endParaRPr lang="zh-CN" altLang="en-US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二、在段的教学中进行思维训练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、抓重点词、抓关键句、抓联系，培养学生思维的条理性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）读懂一句话， 往往要抓住重点词语或短语；而读懂一段话并能快速地概括出段意，往往就要抓住段中的关键句。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）要抓联系，培养思维的条理性。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）抓讨论、抓鼓励，激发学生思维的主动性。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8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8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3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83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2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102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三、利用课文结尾培养思维品质的思维训练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、利用结尾的迷惑性，培养思维的广阔性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某些文章的结尾，犹如一个“迷魂阵”，令学生得出相反的结论，具有很大的迷魂性。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1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三、利用课文结尾培养思维品质的思维训练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、利用结尾的矛盾性，培养思维的准确性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某些文章的结尾，表面看来，似乎矛盾，但细细品味，却意蕴无穷。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1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三、利用课文结尾培养思维品质的思维训练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、利用结尾的总结性，培养思维的条理性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某些文章的结尾，虽短短一句，却提纲挈领，既总结了全文内容，又暗示行文清晰的条理，给人以明白晓畅的感觉。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1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三、利用课文结尾培养思维品质的思维训练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、利用结尾的抒情性，培养思维的深刻性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在文章结尾抒发对某人、某事、某物的深情，既深化了主题，又强化课文的感染力，具有深刻的思想内涵。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1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结语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思维训练教学的重要任务是开发学生的潜能，思维能力绝不是单纯的智力品质，而是一种重要的性格特征，一种综合素质。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培养学生思维能力的训练离不开教师，更不能脱离课堂教学，在小学语文教学中，教师必须根据教学内容对全体学生进行思维训练，并且根据教学进程中的具体情况来激发和培养学生的思维能力，进而达到培养并提高学生综合素养的目的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6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56" end="1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zh-CN" alt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zh-CN" altLang="en-US" sz="4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前言</a:t>
            </a:r>
            <a:br>
              <a:rPr kumimoji="0" lang="zh-CN" altLang="en-US" sz="3000" b="1" i="0" u="none" strike="noStrike" kern="1200" cap="sm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</a:br>
            <a:endParaRPr kumimoji="0" lang="zh-CN" altLang="en-US" sz="3000" b="1" i="0" u="none" strike="noStrike" kern="1200" cap="sm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14375" y="1600200"/>
            <a:ext cx="7210425" cy="48736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“思维”是人脑对客观现实的间接、概括的反映。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en-US" altLang="zh-CN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小学儿童在教学过程中通过大脑进行系统的学习和思维训练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可以更好地感知外物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获得系统的科学知识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积累生活经验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从而促进思维的发展。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思维作为智力的核心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是培养学生科学文化素质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促成良好心理素质的重要因素。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4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8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88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 前言</a:t>
            </a:r>
            <a:b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</a:b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42938" y="1600200"/>
            <a:ext cx="7715250" cy="48736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在语文教学过程中，思维训练是一个重点。对提高教学效益来说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思维训练有着特别重要的意义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它既是提高语文素质的必要操作过程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也是构成教学思路不可缺少的环节。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另一方面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注意培训学生的语文思维能力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在教学中还有特殊意义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因为语文是思维的物质外壳之一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是思维的直接载体之一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离开语言人们难以进行思维活动；而离开了思维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语言也就失去了内核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人们的思维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说到底是用言语进行的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言语思维”。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9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59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 前言</a:t>
            </a:r>
            <a:b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</a:b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42938" y="1600200"/>
            <a:ext cx="7715250" cy="4873625"/>
          </a:xfrm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因此，语文训练尤其要注意思维训练。抓住了思维训练，也就抓住了言语的运用过程。从言语的运用中学语言，才能提高训练的力度，学生的语文能力才可望有真正的发展，学生的综合素质才可望得到真正的提高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一、在语文训练中要逐步暴露思维过程的思维训练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 vert="horz" wrap="square" lIns="91440" tIns="45720" rIns="91440" bIns="45720" numCol="1" anchor="t" anchorCtr="0" compatLnSpc="1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anose="05000000000000000000"/>
              <a:buChar char=""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、微微暴露的思维训练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anose="05000000000000000000"/>
              <a:buChar char=""/>
              <a:defRPr/>
            </a:pP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anose="05000000000000000000"/>
              <a:buChar char=""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有的课文中看似细小的部分，却具有十分丰富的思维内涵；存在着很大的训练价值。在这些地方教师要善于“小题大做“，促使学生在“显微“中暴露思维过程，达到训练的目的。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anose="05000000000000000000"/>
              <a:buChar char=""/>
              <a:defRPr/>
            </a:pP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anose="05000000000000000000"/>
              <a:buChar char=""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对教材细微处挖掘并由此而引起的思维碰撞，成了暴露学生思维过程的良好契机。正是暴露中，使儿童的认识能力和言语能力，得到了有效的训练。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anose="05000000000000000000"/>
              <a:buChar char=""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3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3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2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92" end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7467600" cy="1143000"/>
          </a:xfr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一、在语文训练中要逐步暴露思维过程的思维训练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、填补空白的思维训练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艺术家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的创作手法都讲究“留白”，即在艺术作品中有意不透彻地表现，而留下一些空白，让欣赏者用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各不相同的想象来填补这些空白，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实质上也就是充分展示了欣赏者对这类问题的思维过程，而课文中的留白也是这个道理。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3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3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一、在语文训练中要逐步暴露思维过程的思维训练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、在语言过程中求失暴露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教师在为学生匡谬救失时，要重视思维过程的展现，以便从深层次上作诊断和矫治。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在学习活动中，学生的思维错失和定式偏差，往往带有很强的主观性，又具有普遍性。抓住它作剖析治理，有较大的训练价值。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但是学生在学习活动中的谬误有的比较隐蔽，带有深层次的特点，如果不充分暴露思维过程，就会“治”不到点子上，“挖”不到根子上。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4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2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52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9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109" end="1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二、在段的教学中进行思维训练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 vert="horz" wrap="square" lIns="91440" tIns="45720" rIns="91440" bIns="45720" anchor="t" anchorCtr="0"/>
          <a:p>
            <a:pPr algn="l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《语文课程标准（2011年版）》明确指出：小学语文第一学段阅读教学的重点是字词教学，第三学段阅读教学的重点是篇章教学，第二学段是一个独立的学段，是连接第一学段和第二学段的桥梁，阅读教学的重点是什么？很显然是“段落教学”。段落教学是字词教学到篇章教学的过渡。在教学中，我们要以实践智慧去填补课标在学段目标上的留白，增强段落目标教学意识。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二、在段的教学中进行思维训练</a:t>
            </a:r>
            <a:endParaRPr kumimoji="0" lang="zh-CN" altLang="en-US" sz="3600" b="1" i="0" u="none" strike="noStrike" kern="1200" cap="small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、首先培训学生的分段能力，培养学生的综合能力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段的教学实质是在培养学生的逻辑思维能力，而在段的教学中进行思维训练，正是达到这个目的的有效方法。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这是由于客观上它与思维训练融为一体，特别是把注意力放在了加强对学生的思维训练上。</a:t>
            </a:r>
            <a:endParaRPr lang="en-US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zh-CN" altLang="en-US" sz="3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5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5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5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75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1863</Words>
  <Application>WPS 演示</Application>
  <PresentationFormat>全屏显示(4:3)</PresentationFormat>
  <Paragraphs>133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宋体</vt:lpstr>
      <vt:lpstr>Wingdings</vt:lpstr>
      <vt:lpstr>Century Schoolbook</vt:lpstr>
      <vt:lpstr>Segoe Print</vt:lpstr>
      <vt:lpstr>华文楷体</vt:lpstr>
      <vt:lpstr>微软雅黑</vt:lpstr>
      <vt:lpstr>Wingdings 2</vt:lpstr>
      <vt:lpstr>Wingdings</vt:lpstr>
      <vt:lpstr>Calibri</vt:lpstr>
      <vt:lpstr>楷体</vt:lpstr>
      <vt:lpstr>黑体</vt:lpstr>
      <vt:lpstr>Wingdings</vt:lpstr>
      <vt:lpstr>Arial Unicode MS</vt:lpstr>
      <vt:lpstr>华文楷体</vt:lpstr>
      <vt:lpstr>Century Schoolbook</vt:lpstr>
      <vt:lpstr>凸显</vt:lpstr>
      <vt:lpstr>1_凸显</vt:lpstr>
      <vt:lpstr>PowerPoint 演示文稿</vt:lpstr>
      <vt:lpstr>PowerPoint 演示文稿</vt:lpstr>
      <vt:lpstr>PowerPoint 演示文稿</vt:lpstr>
      <vt:lpstr>  前言 </vt:lpstr>
      <vt:lpstr>PowerPoint 演示文稿</vt:lpstr>
      <vt:lpstr>PowerPoint 演示文稿</vt:lpstr>
      <vt:lpstr>PowerPoint 演示文稿</vt:lpstr>
      <vt:lpstr>二、在段的教学中进行思维训练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浅谈小学语文教学中的思维训练</dc:title>
  <dc:creator>user</dc:creator>
  <cp:lastModifiedBy>Administrator</cp:lastModifiedBy>
  <cp:revision>21</cp:revision>
  <dcterms:created xsi:type="dcterms:W3CDTF">2022-04-06T07:03:15Z</dcterms:created>
  <dcterms:modified xsi:type="dcterms:W3CDTF">2022-04-13T02:58:08Z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EF4CA26F0D69437498C38698DF268405</vt:lpwstr>
  </property>
  <property fmtid="{D5CDD505-2E9C-101B-9397-08002B2CF9AE}" pid="3" name="KSOProductBuildVer">
    <vt:lpwstr>2052-11.1.0.11365</vt:lpwstr>
  </property>
</Properties>
</file>