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sldIdLst>
    <p:sldId id="500" r:id="rId3"/>
    <p:sldId id="502" r:id="rId5"/>
    <p:sldId id="520" r:id="rId6"/>
    <p:sldId id="505" r:id="rId7"/>
    <p:sldId id="506" r:id="rId8"/>
    <p:sldId id="536" r:id="rId9"/>
    <p:sldId id="537" r:id="rId10"/>
    <p:sldId id="521" r:id="rId11"/>
    <p:sldId id="508" r:id="rId12"/>
    <p:sldId id="522" r:id="rId13"/>
    <p:sldId id="510" r:id="rId14"/>
    <p:sldId id="540" r:id="rId15"/>
    <p:sldId id="523" r:id="rId16"/>
    <p:sldId id="538" r:id="rId17"/>
    <p:sldId id="551" r:id="rId18"/>
    <p:sldId id="553" r:id="rId19"/>
    <p:sldId id="555" r:id="rId20"/>
    <p:sldId id="556" r:id="rId21"/>
    <p:sldId id="524" r:id="rId22"/>
    <p:sldId id="518" r:id="rId23"/>
    <p:sldId id="525" r:id="rId24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F6B83"/>
    <a:srgbClr val="9FA9AF"/>
    <a:srgbClr val="2B3C5A"/>
    <a:srgbClr val="E6E6E6"/>
    <a:srgbClr val="717F8A"/>
    <a:srgbClr val="4F5D77"/>
    <a:srgbClr val="4A5872"/>
    <a:srgbClr val="5F6B81"/>
    <a:srgbClr val="07F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868" autoAdjust="0"/>
  </p:normalViewPr>
  <p:slideViewPr>
    <p:cSldViewPr snapToGrid="0">
      <p:cViewPr varScale="1">
        <p:scale>
          <a:sx n="59" d="100"/>
          <a:sy n="59" d="100"/>
        </p:scale>
        <p:origin x="108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180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gs" Target="tags/tag4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7C8D6-8378-491C-A88C-F5C0F1DDB3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81912-8CC0-4B9F-BE2A-5B54BD796BF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81912-8CC0-4B9F-BE2A-5B54BD796BF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0">
        <p15:prstTrans prst="airplane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0">
        <p15:prstTrans prst="airplane"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.xml"/><Relationship Id="rId4" Type="http://schemas.openxmlformats.org/officeDocument/2006/relationships/hyperlink" Target="https://www.sinoeqa.com/" TargetMode="External"/><Relationship Id="rId3" Type="http://schemas.openxmlformats.org/officeDocument/2006/relationships/hyperlink" Target="http://www.52ceping.com/" TargetMode="Externa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hyperlink" Target="https://www.pingcexue.com/Default.aspx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tags" Target="../tags/tag2.xml"/><Relationship Id="rId3" Type="http://schemas.openxmlformats.org/officeDocument/2006/relationships/image" Target="../media/image5.jpeg"/><Relationship Id="rId2" Type="http://schemas.openxmlformats.org/officeDocument/2006/relationships/tags" Target="../tags/tag1.xml"/><Relationship Id="rId1" Type="http://schemas.openxmlformats.org/officeDocument/2006/relationships/hyperlink" Target="&#27896;&#21439;&#19968;&#20013;&#8220;&#39640;&#21697;&#36136;&#8221;&#35838;&#22530;&#35780;&#20215;&#37327;&#34920;.docx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069562" cy="6226629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5021524" y="2310834"/>
            <a:ext cx="6508839" cy="10147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5F6B83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浅谈教学测评</a:t>
            </a:r>
            <a:endParaRPr lang="zh-CN" altLang="en-US" sz="6000" b="1" dirty="0">
              <a:solidFill>
                <a:srgbClr val="5F6B83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959333" y="3660147"/>
            <a:ext cx="4485738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rgbClr val="5F6B83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泸县一中</a:t>
            </a:r>
            <a:r>
              <a:rPr lang="en-US" altLang="zh-CN" sz="2400" dirty="0">
                <a:solidFill>
                  <a:srgbClr val="5F6B83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     </a:t>
            </a:r>
            <a:r>
              <a:rPr lang="zh-CN" altLang="en-US" sz="2400" dirty="0">
                <a:solidFill>
                  <a:srgbClr val="5F6B83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罗敏</a:t>
            </a:r>
            <a:r>
              <a:rPr lang="en-US" altLang="zh-CN" sz="2400" dirty="0">
                <a:solidFill>
                  <a:srgbClr val="5F6B83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 </a:t>
            </a:r>
            <a:endParaRPr lang="en-US" altLang="zh-CN" sz="2400" dirty="0">
              <a:solidFill>
                <a:srgbClr val="5F6B83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 rot="10800000">
            <a:off x="11080805" y="338280"/>
            <a:ext cx="641024" cy="961536"/>
            <a:chOff x="296691" y="338280"/>
            <a:chExt cx="641024" cy="961536"/>
          </a:xfrm>
        </p:grpSpPr>
        <p:sp>
          <p:nvSpPr>
            <p:cNvPr id="33" name="矩形 32"/>
            <p:cNvSpPr/>
            <p:nvPr/>
          </p:nvSpPr>
          <p:spPr>
            <a:xfrm>
              <a:off x="296691" y="979304"/>
              <a:ext cx="320512" cy="320512"/>
            </a:xfrm>
            <a:prstGeom prst="rect">
              <a:avLst/>
            </a:prstGeom>
            <a:solidFill>
              <a:srgbClr val="9FA9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617203" y="659225"/>
              <a:ext cx="320512" cy="320512"/>
            </a:xfrm>
            <a:prstGeom prst="rect">
              <a:avLst/>
            </a:prstGeom>
            <a:solidFill>
              <a:srgbClr val="7F8C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296691" y="338280"/>
              <a:ext cx="320512" cy="320512"/>
            </a:xfrm>
            <a:prstGeom prst="rect">
              <a:avLst/>
            </a:prstGeom>
            <a:solidFill>
              <a:srgbClr val="717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endParaRPr>
            </a:p>
          </p:txBody>
        </p:sp>
      </p:grpSp>
      <p:sp>
        <p:nvSpPr>
          <p:cNvPr id="39" name="矩形: 圆角 38"/>
          <p:cNvSpPr/>
          <p:nvPr/>
        </p:nvSpPr>
        <p:spPr>
          <a:xfrm>
            <a:off x="5816647" y="3591168"/>
            <a:ext cx="4667865" cy="599622"/>
          </a:xfrm>
          <a:prstGeom prst="roundRect">
            <a:avLst/>
          </a:prstGeom>
          <a:noFill/>
          <a:ln w="19050">
            <a:solidFill>
              <a:srgbClr val="5F6B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0">
        <p15:prstTrans prst="airplan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069562" cy="6226629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rot="10800000">
            <a:off x="11080805" y="338280"/>
            <a:ext cx="641024" cy="961536"/>
            <a:chOff x="296691" y="338280"/>
            <a:chExt cx="641024" cy="961536"/>
          </a:xfrm>
        </p:grpSpPr>
        <p:sp>
          <p:nvSpPr>
            <p:cNvPr id="12" name="矩形 11"/>
            <p:cNvSpPr/>
            <p:nvPr/>
          </p:nvSpPr>
          <p:spPr>
            <a:xfrm>
              <a:off x="296691" y="979304"/>
              <a:ext cx="320512" cy="320512"/>
            </a:xfrm>
            <a:prstGeom prst="rect">
              <a:avLst/>
            </a:prstGeom>
            <a:solidFill>
              <a:srgbClr val="9FA9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17203" y="659225"/>
              <a:ext cx="320512" cy="320512"/>
            </a:xfrm>
            <a:prstGeom prst="rect">
              <a:avLst/>
            </a:prstGeom>
            <a:solidFill>
              <a:srgbClr val="7F8C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96691" y="338280"/>
              <a:ext cx="320512" cy="320512"/>
            </a:xfrm>
            <a:prstGeom prst="rect">
              <a:avLst/>
            </a:prstGeom>
            <a:solidFill>
              <a:srgbClr val="717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4821754" y="4516395"/>
            <a:ext cx="6508839" cy="10147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5F6B83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教学测评网站</a:t>
            </a:r>
            <a:endParaRPr lang="zh-CN" altLang="en-US" sz="6000" b="1" dirty="0">
              <a:solidFill>
                <a:srgbClr val="5F6B83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175076" y="1133464"/>
            <a:ext cx="4232197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3900" b="1" dirty="0">
                <a:solidFill>
                  <a:srgbClr val="5F6B83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03</a:t>
            </a:r>
            <a:endParaRPr lang="zh-CN" altLang="en-US" sz="23900" b="1" dirty="0">
              <a:solidFill>
                <a:srgbClr val="5F6B83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0">
        <p15:prstTrans prst="airplan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6673644"/>
            <a:ext cx="12192000" cy="184355"/>
          </a:xfrm>
          <a:prstGeom prst="rect">
            <a:avLst/>
          </a:prstGeom>
          <a:solidFill>
            <a:srgbClr val="5F6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236345" y="457835"/>
            <a:ext cx="32861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2B3C5A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教学测评网站</a:t>
            </a:r>
            <a:endParaRPr lang="zh-CN" altLang="en-US" sz="3200" dirty="0">
              <a:solidFill>
                <a:srgbClr val="2B3C5A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74568" y="912936"/>
            <a:ext cx="320512" cy="320512"/>
          </a:xfrm>
          <a:prstGeom prst="rect">
            <a:avLst/>
          </a:prstGeom>
          <a:solidFill>
            <a:srgbClr val="9FA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95080" y="592857"/>
            <a:ext cx="320512" cy="320512"/>
          </a:xfrm>
          <a:prstGeom prst="rect">
            <a:avLst/>
          </a:prstGeom>
          <a:solidFill>
            <a:srgbClr val="7F8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74568" y="271912"/>
            <a:ext cx="320512" cy="320512"/>
          </a:xfrm>
          <a:prstGeom prst="rect">
            <a:avLst/>
          </a:prstGeom>
          <a:solidFill>
            <a:srgbClr val="717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61415" y="3236711"/>
            <a:ext cx="1154395" cy="1154395"/>
          </a:xfrm>
          <a:prstGeom prst="rect">
            <a:avLst/>
          </a:prstGeom>
          <a:pattFill prst="wdDn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62536" y="4888870"/>
            <a:ext cx="10225812" cy="1556183"/>
          </a:xfrm>
          <a:prstGeom prst="rect">
            <a:avLst/>
          </a:prstGeom>
          <a:solidFill>
            <a:srgbClr val="5F6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902553" y="5810008"/>
            <a:ext cx="635089" cy="635089"/>
          </a:xfrm>
          <a:prstGeom prst="rect">
            <a:avLst/>
          </a:prstGeom>
          <a:pattFill prst="wdDn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pic>
        <p:nvPicPr>
          <p:cNvPr id="2" name="图片 1" descr="1651419499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2355" y="1071245"/>
            <a:ext cx="4206875" cy="3470275"/>
          </a:xfrm>
          <a:prstGeom prst="rect">
            <a:avLst/>
          </a:prstGeom>
        </p:spPr>
      </p:pic>
      <p:pic>
        <p:nvPicPr>
          <p:cNvPr id="4" name="图片 3" descr="微信图片_202205012341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365" y="1574165"/>
            <a:ext cx="4326255" cy="29673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585585" y="5208905"/>
            <a:ext cx="39452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bg1"/>
                </a:solidFill>
                <a:hlinkClick r:id="rId3" tooltip="http://www.52ceping.com/"/>
              </a:rPr>
              <a:t>中小学学业测评网</a:t>
            </a:r>
            <a:endParaRPr lang="zh-CN" altLang="en-US" sz="3600">
              <a:solidFill>
                <a:schemeClr val="bg1"/>
              </a:solidFill>
              <a:hlinkClick r:id="rId3" tooltip="http://www.52ceping.com/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46835" y="5219700"/>
            <a:ext cx="39020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bg1"/>
                </a:solidFill>
                <a:hlinkClick r:id="rId4" action="ppaction://hlinkfile"/>
              </a:rPr>
              <a:t>中国教育测评网</a:t>
            </a:r>
            <a:endParaRPr lang="zh-CN" altLang="en-US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0">
        <p15:prstTrans prst="airplan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 animBg="1"/>
      <p:bldP spid="23" grpId="0" animBg="1"/>
      <p:bldP spid="24" grpId="0" animBg="1"/>
      <p:bldP spid="10" grpId="0" animBg="1"/>
      <p:bldP spid="12" grpId="0" bldLvl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6673644"/>
            <a:ext cx="12192000" cy="184355"/>
          </a:xfrm>
          <a:prstGeom prst="rect">
            <a:avLst/>
          </a:prstGeom>
          <a:solidFill>
            <a:srgbClr val="5F6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236345" y="457835"/>
            <a:ext cx="32861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2B3C5A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教学测评网站</a:t>
            </a:r>
            <a:endParaRPr lang="zh-CN" altLang="en-US" sz="3200" dirty="0">
              <a:solidFill>
                <a:srgbClr val="2B3C5A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74568" y="912936"/>
            <a:ext cx="320512" cy="320512"/>
          </a:xfrm>
          <a:prstGeom prst="rect">
            <a:avLst/>
          </a:prstGeom>
          <a:solidFill>
            <a:srgbClr val="9FA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95080" y="592857"/>
            <a:ext cx="320512" cy="320512"/>
          </a:xfrm>
          <a:prstGeom prst="rect">
            <a:avLst/>
          </a:prstGeom>
          <a:solidFill>
            <a:srgbClr val="7F8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74568" y="271912"/>
            <a:ext cx="320512" cy="320512"/>
          </a:xfrm>
          <a:prstGeom prst="rect">
            <a:avLst/>
          </a:prstGeom>
          <a:solidFill>
            <a:srgbClr val="717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61415" y="3236711"/>
            <a:ext cx="1154395" cy="1154395"/>
          </a:xfrm>
          <a:prstGeom prst="rect">
            <a:avLst/>
          </a:prstGeom>
          <a:pattFill prst="wdDn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62536" y="4888870"/>
            <a:ext cx="10225812" cy="1556183"/>
          </a:xfrm>
          <a:prstGeom prst="rect">
            <a:avLst/>
          </a:prstGeom>
          <a:solidFill>
            <a:srgbClr val="5F6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902553" y="5810008"/>
            <a:ext cx="635089" cy="635089"/>
          </a:xfrm>
          <a:prstGeom prst="rect">
            <a:avLst/>
          </a:prstGeom>
          <a:pattFill prst="wdDn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22470" y="5256530"/>
            <a:ext cx="39020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bg1"/>
                </a:solidFill>
                <a:hlinkClick r:id="rId1" action="ppaction://hlinkfile"/>
              </a:rPr>
              <a:t>测评学</a:t>
            </a:r>
            <a:endParaRPr lang="zh-CN" altLang="en-US" sz="3600">
              <a:solidFill>
                <a:schemeClr val="bg1"/>
              </a:solidFill>
            </a:endParaRPr>
          </a:p>
        </p:txBody>
      </p:sp>
      <p:pic>
        <p:nvPicPr>
          <p:cNvPr id="3" name="图片 2" descr="1651420677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940" y="1574800"/>
            <a:ext cx="9909175" cy="3148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0">
        <p15:prstTrans prst="airplan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/>
      <p:bldP spid="22" grpId="0" bldLvl="0" animBg="1"/>
      <p:bldP spid="23" grpId="0" bldLvl="0" animBg="1"/>
      <p:bldP spid="24" grpId="0" bldLvl="0" animBg="1"/>
      <p:bldP spid="10" grpId="0" bldLvl="0" animBg="1"/>
      <p:bldP spid="12" grpId="0" bldLvl="0" animBg="1"/>
      <p:bldP spid="1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069562" cy="6226629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rot="10800000">
            <a:off x="11080805" y="338280"/>
            <a:ext cx="641024" cy="961536"/>
            <a:chOff x="296691" y="338280"/>
            <a:chExt cx="641024" cy="961536"/>
          </a:xfrm>
        </p:grpSpPr>
        <p:sp>
          <p:nvSpPr>
            <p:cNvPr id="12" name="矩形 11"/>
            <p:cNvSpPr/>
            <p:nvPr/>
          </p:nvSpPr>
          <p:spPr>
            <a:xfrm>
              <a:off x="296691" y="979304"/>
              <a:ext cx="320512" cy="320512"/>
            </a:xfrm>
            <a:prstGeom prst="rect">
              <a:avLst/>
            </a:prstGeom>
            <a:solidFill>
              <a:srgbClr val="9FA9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17203" y="659225"/>
              <a:ext cx="320512" cy="320512"/>
            </a:xfrm>
            <a:prstGeom prst="rect">
              <a:avLst/>
            </a:prstGeom>
            <a:solidFill>
              <a:srgbClr val="7F8C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96691" y="338280"/>
              <a:ext cx="320512" cy="320512"/>
            </a:xfrm>
            <a:prstGeom prst="rect">
              <a:avLst/>
            </a:prstGeom>
            <a:solidFill>
              <a:srgbClr val="717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4892478" y="4361802"/>
            <a:ext cx="6508839" cy="10147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5F6B83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教学测评案例</a:t>
            </a:r>
            <a:endParaRPr lang="zh-CN" altLang="en-US" sz="6000" b="1" dirty="0">
              <a:solidFill>
                <a:srgbClr val="5F6B83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245800" y="978871"/>
            <a:ext cx="4232197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3900" b="1" dirty="0">
                <a:solidFill>
                  <a:srgbClr val="5F6B83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04</a:t>
            </a:r>
            <a:endParaRPr lang="zh-CN" altLang="en-US" sz="23900" b="1" dirty="0">
              <a:solidFill>
                <a:srgbClr val="5F6B83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0">
        <p15:prstTrans prst="airplan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6673644"/>
            <a:ext cx="12192000" cy="184355"/>
          </a:xfrm>
          <a:prstGeom prst="rect">
            <a:avLst/>
          </a:prstGeom>
          <a:solidFill>
            <a:srgbClr val="5F6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236345" y="457835"/>
            <a:ext cx="281114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2B3C5A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教学测评案例</a:t>
            </a:r>
            <a:endParaRPr lang="zh-CN" altLang="en-US" sz="3600" dirty="0">
              <a:solidFill>
                <a:srgbClr val="2B3C5A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74568" y="912936"/>
            <a:ext cx="320512" cy="320512"/>
          </a:xfrm>
          <a:prstGeom prst="rect">
            <a:avLst/>
          </a:prstGeom>
          <a:solidFill>
            <a:srgbClr val="9FA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95080" y="592857"/>
            <a:ext cx="320512" cy="320512"/>
          </a:xfrm>
          <a:prstGeom prst="rect">
            <a:avLst/>
          </a:prstGeom>
          <a:solidFill>
            <a:srgbClr val="7F8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74568" y="271912"/>
            <a:ext cx="320512" cy="320512"/>
          </a:xfrm>
          <a:prstGeom prst="rect">
            <a:avLst/>
          </a:prstGeom>
          <a:solidFill>
            <a:srgbClr val="717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844665" y="1693545"/>
            <a:ext cx="3587750" cy="3925570"/>
          </a:xfrm>
          <a:prstGeom prst="rect">
            <a:avLst/>
          </a:prstGeom>
          <a:solidFill>
            <a:srgbClr val="5F6B8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13" name="TextBox 24"/>
          <p:cNvSpPr txBox="1"/>
          <p:nvPr/>
        </p:nvSpPr>
        <p:spPr>
          <a:xfrm>
            <a:off x="274320" y="1233170"/>
            <a:ext cx="6636385" cy="828675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lvl="0" defTabSz="1217930">
              <a:lnSpc>
                <a:spcPct val="200000"/>
              </a:lnSpc>
              <a:defRPr/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          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  <a:hlinkClick r:id="rId1" action="ppaction://hlinkfile"/>
              </a:rPr>
              <a:t>泸县一中采用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  <a:hlinkClick r:id="rId1" action="ppaction://hlinkfile"/>
              </a:rPr>
              <a:t>“1513”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  <a:hlinkClick r:id="rId1" action="ppaction://hlinkfile"/>
              </a:rPr>
              <a:t>高品质课堂测评表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pic>
        <p:nvPicPr>
          <p:cNvPr id="4" name="图片 3" descr="C:\Users\ASUS\Desktop\塑胶运动场01.jpg塑胶运动场01"/>
          <p:cNvPicPr preferRelativeResize="0"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7400925" y="1777365"/>
            <a:ext cx="3778885" cy="376237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</p:pic>
      <p:pic>
        <p:nvPicPr>
          <p:cNvPr id="2" name="图片 1" descr="1651926296(1)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752600" y="2061845"/>
            <a:ext cx="3549650" cy="4314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0">
        <p15:prstTrans prst="airplan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/>
      <p:bldP spid="22" grpId="0" bldLvl="0" animBg="1"/>
      <p:bldP spid="23" grpId="0" bldLvl="0" animBg="1"/>
      <p:bldP spid="24" grpId="0" bldLvl="0" animBg="1"/>
      <p:bldP spid="11" grpId="0" bldLvl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90394" y="730309"/>
            <a:ext cx="569722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480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“1513”</a:t>
            </a:r>
            <a:r>
              <a:rPr lang="zh-CN" altLang="en-US" sz="480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高品质课堂</a:t>
            </a:r>
            <a:endParaRPr lang="zh-CN" altLang="en-US" sz="4800" b="1" dirty="0" smtClean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201" y="3030906"/>
            <a:ext cx="5730596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zh-CN" sz="3600" b="1" dirty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至少有</a:t>
            </a:r>
            <a:r>
              <a:rPr lang="en-US" altLang="zh-CN" sz="3600" b="1" dirty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3</a:t>
            </a:r>
            <a:r>
              <a:rPr lang="zh-CN" altLang="zh-CN" sz="3600" b="1" dirty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个</a:t>
            </a:r>
            <a:r>
              <a:rPr lang="zh-CN" altLang="zh-CN" sz="360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有价值</a:t>
            </a:r>
            <a:r>
              <a:rPr lang="zh-CN" altLang="zh-CN" sz="3600" b="1" dirty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的问题</a:t>
            </a:r>
            <a:endParaRPr lang="zh-CN" altLang="zh-CN" sz="3600" b="1" dirty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zh-CN" sz="3600" b="1" dirty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有</a:t>
            </a:r>
            <a:r>
              <a:rPr lang="en-US" altLang="zh-CN" sz="3600" b="1" dirty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1</a:t>
            </a:r>
            <a:r>
              <a:rPr lang="zh-CN" altLang="zh-CN" sz="3600" b="1" dirty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次真正的小组讨论</a:t>
            </a:r>
            <a:endParaRPr lang="zh-CN" altLang="zh-CN" sz="3600" b="1" dirty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600" b="1" dirty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有</a:t>
            </a:r>
            <a:r>
              <a:rPr lang="en-US" altLang="zh-CN" sz="3600" b="1" dirty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5</a:t>
            </a:r>
            <a:r>
              <a:rPr lang="zh-CN" altLang="zh-CN" sz="3600" b="1" dirty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个以上同学展示</a:t>
            </a:r>
            <a:endParaRPr lang="zh-CN" altLang="zh-CN" sz="3600" b="1" dirty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600" b="1" dirty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有</a:t>
            </a:r>
            <a:r>
              <a:rPr lang="en-US" altLang="zh-CN" sz="3600" b="1" dirty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1</a:t>
            </a:r>
            <a:r>
              <a:rPr lang="zh-CN" altLang="zh-CN" sz="3600" b="1" dirty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次学情</a:t>
            </a:r>
            <a:r>
              <a:rPr lang="zh-CN" altLang="zh-CN" sz="360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反馈</a:t>
            </a:r>
            <a:endParaRPr lang="zh-CN" altLang="zh-CN" sz="3600" b="1" dirty="0" smtClean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4501" y="1972020"/>
            <a:ext cx="7656286" cy="6464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1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第一阶段：初始阶段（</a:t>
            </a:r>
            <a:r>
              <a:rPr lang="en-US" altLang="zh-CN" sz="361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1513</a:t>
            </a:r>
            <a:r>
              <a:rPr lang="zh-CN" altLang="en-US" sz="361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显性目标）</a:t>
            </a:r>
            <a:endParaRPr lang="zh-CN" altLang="en-US" sz="361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674360" y="3030855"/>
            <a:ext cx="3889375" cy="278447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0">
        <p15:prstTrans prst="airplan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54017" y="586525"/>
            <a:ext cx="569722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480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“1513”</a:t>
            </a:r>
            <a:r>
              <a:rPr lang="zh-CN" altLang="en-US" sz="480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高品质课堂</a:t>
            </a:r>
            <a:endParaRPr lang="zh-CN" altLang="en-US" sz="4800" b="1" dirty="0" smtClean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40725" y="2689644"/>
            <a:ext cx="3901033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60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仪式感</a:t>
            </a:r>
            <a:endParaRPr lang="zh-CN" altLang="en-US" sz="3600" b="1" dirty="0" smtClean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60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少垃圾时间</a:t>
            </a:r>
            <a:endParaRPr lang="zh-CN" altLang="en-US" sz="3600" b="1" dirty="0" smtClean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60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富有思维含量</a:t>
            </a:r>
            <a:endParaRPr lang="zh-CN" altLang="en-US" sz="3600" b="1" dirty="0" smtClean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60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师生互动好</a:t>
            </a:r>
            <a:endParaRPr lang="zh-CN" altLang="en-US" sz="3600" b="1" dirty="0" smtClean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60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注重知识生成</a:t>
            </a:r>
            <a:endParaRPr lang="zh-CN" altLang="en-US" sz="3600" b="1" dirty="0" smtClean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60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目标达成度高</a:t>
            </a:r>
            <a:endParaRPr lang="zh-CN" altLang="en-US" sz="3600" b="1" dirty="0" smtClean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38215" y="1867419"/>
            <a:ext cx="7395920" cy="6464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1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第二阶段：发展阶段（</a:t>
            </a:r>
            <a:r>
              <a:rPr lang="zh-CN" altLang="en-US" sz="361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内涵</a:t>
            </a:r>
            <a:r>
              <a:rPr lang="zh-CN" altLang="en-US" sz="361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</a:t>
            </a:r>
            <a:endParaRPr lang="zh-CN" altLang="en-US" sz="361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3635" y="2828925"/>
            <a:ext cx="4367530" cy="327596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0">
        <p15:prstTrans prst="airplan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59759" y="230384"/>
            <a:ext cx="569722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480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“1513”</a:t>
            </a:r>
            <a:r>
              <a:rPr lang="zh-CN" altLang="en-US" sz="480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高品质课堂</a:t>
            </a:r>
            <a:endParaRPr lang="zh-CN" altLang="en-US" sz="4800" b="1" dirty="0" smtClean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0361" y="2471931"/>
            <a:ext cx="5776431" cy="4041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21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要有明确清晰的学习目标</a:t>
            </a:r>
            <a:endParaRPr lang="zh-CN" altLang="en-US" sz="3210" b="1" dirty="0" smtClean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21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要有组织教学</a:t>
            </a:r>
            <a:endParaRPr lang="zh-CN" altLang="en-US" sz="3210" b="1" dirty="0" smtClean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21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要用好课前三分钟</a:t>
            </a:r>
            <a:endParaRPr lang="zh-CN" altLang="en-US" sz="3210" b="1" dirty="0" smtClean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21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要有</a:t>
            </a:r>
            <a:r>
              <a:rPr lang="en-US" altLang="zh-CN" sz="321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“1513”</a:t>
            </a:r>
            <a:r>
              <a:rPr lang="zh-CN" altLang="en-US" sz="321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要素</a:t>
            </a:r>
            <a:endParaRPr lang="zh-CN" altLang="en-US" sz="3210" b="1" dirty="0" smtClean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21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要有对知识的整理</a:t>
            </a:r>
            <a:endParaRPr lang="zh-CN" altLang="en-US" sz="3210" b="1" dirty="0" smtClean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21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要有当堂目标检测</a:t>
            </a:r>
            <a:endParaRPr lang="zh-CN" altLang="en-US" sz="3210" b="1" dirty="0" smtClean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21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要有规范板书</a:t>
            </a:r>
            <a:endParaRPr lang="zh-CN" altLang="en-US" sz="3210" b="1" dirty="0" smtClean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buFont typeface="Wingdings" panose="05000000000000000000" pitchFamily="2" charset="2"/>
            </a:pPr>
            <a:r>
              <a:rPr lang="zh-CN" altLang="en-US" sz="321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（</a:t>
            </a:r>
            <a:r>
              <a:rPr lang="en-US" altLang="zh-CN" sz="321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3010</a:t>
            </a:r>
            <a:r>
              <a:rPr lang="zh-CN" altLang="en-US" sz="321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模式、提倡辅助教学）</a:t>
            </a:r>
            <a:endParaRPr lang="zh-CN" altLang="en-US" sz="3210" b="1" dirty="0" smtClean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3251" y="1519351"/>
            <a:ext cx="5959769" cy="6464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1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第三阶段：完善阶段（七要）</a:t>
            </a:r>
            <a:endParaRPr lang="zh-CN" altLang="en-US" sz="361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5125" y="2909570"/>
            <a:ext cx="4285615" cy="321500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0">
        <p15:prstTrans prst="airplan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4954" y="500894"/>
            <a:ext cx="569722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480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“1513”</a:t>
            </a:r>
            <a:r>
              <a:rPr lang="zh-CN" altLang="en-US" sz="480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高品质课堂</a:t>
            </a:r>
            <a:endParaRPr lang="zh-CN" altLang="en-US" sz="4800" b="1" dirty="0" smtClean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0355" y="2461895"/>
            <a:ext cx="9853295" cy="3547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21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专项检查学习目标书写</a:t>
            </a:r>
            <a:endParaRPr lang="zh-CN" altLang="en-US" sz="3210" b="1" dirty="0" smtClean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buFont typeface="Wingdings" panose="05000000000000000000" pitchFamily="2" charset="2"/>
            </a:pPr>
            <a:r>
              <a:rPr lang="zh-CN" altLang="en-US" sz="321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给示范、勤检查、多提醒</a:t>
            </a:r>
            <a:endParaRPr lang="zh-CN" altLang="en-US" sz="3210" b="1" dirty="0" smtClean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21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专项检查课前三分钟活动</a:t>
            </a:r>
            <a:endParaRPr lang="zh-CN" altLang="en-US" sz="3210" b="1" dirty="0" smtClean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buFont typeface="Wingdings" panose="05000000000000000000" pitchFamily="2" charset="2"/>
            </a:pPr>
            <a:r>
              <a:rPr lang="zh-CN" altLang="en-US" sz="321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形式不定、全组统一（集体读书、每日一练、黄金</a:t>
            </a:r>
            <a:r>
              <a:rPr lang="en-US" altLang="zh-CN" sz="321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200</a:t>
            </a:r>
            <a:r>
              <a:rPr lang="zh-CN" altLang="en-US" sz="321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秒、轮流讲题、默写等）</a:t>
            </a:r>
            <a:endParaRPr lang="zh-CN" altLang="en-US" sz="3210" b="1" dirty="0" smtClean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571500" indent="-571500">
              <a:buFont typeface="Wingdings" panose="05000000000000000000" pitchFamily="2" charset="2"/>
              <a:buChar char="u"/>
            </a:pPr>
            <a:r>
              <a:rPr lang="zh-CN" altLang="en-US" sz="321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专项检查课堂仪式感</a:t>
            </a:r>
            <a:endParaRPr lang="zh-CN" altLang="en-US" sz="3210" b="1" dirty="0" smtClean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buFont typeface="Wingdings" panose="05000000000000000000" pitchFamily="2" charset="2"/>
            </a:pPr>
            <a:r>
              <a:rPr lang="zh-CN" altLang="en-US" sz="3210" b="1" dirty="0" smtClean="0">
                <a:solidFill>
                  <a:schemeClr val="bg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课前师生问好，课中提醒，课后感谢</a:t>
            </a:r>
            <a:endParaRPr lang="zh-CN" altLang="en-US" sz="3210" b="1" dirty="0" smtClean="0">
              <a:solidFill>
                <a:schemeClr val="bg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98391" y="1519351"/>
            <a:ext cx="5959769" cy="6464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1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第四阶段：丰富阶段</a:t>
            </a:r>
            <a:endParaRPr lang="zh-CN" altLang="en-US" sz="3610">
              <a:solidFill>
                <a:srgbClr val="0000FF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0">
        <p15:prstTrans prst="airplan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069562" cy="6226629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rot="10800000">
            <a:off x="11080805" y="338280"/>
            <a:ext cx="641024" cy="961536"/>
            <a:chOff x="296691" y="338280"/>
            <a:chExt cx="641024" cy="961536"/>
          </a:xfrm>
        </p:grpSpPr>
        <p:sp>
          <p:nvSpPr>
            <p:cNvPr id="12" name="矩形 11"/>
            <p:cNvSpPr/>
            <p:nvPr/>
          </p:nvSpPr>
          <p:spPr>
            <a:xfrm>
              <a:off x="296691" y="979304"/>
              <a:ext cx="320512" cy="320512"/>
            </a:xfrm>
            <a:prstGeom prst="rect">
              <a:avLst/>
            </a:prstGeom>
            <a:solidFill>
              <a:srgbClr val="9FA9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17203" y="659225"/>
              <a:ext cx="320512" cy="320512"/>
            </a:xfrm>
            <a:prstGeom prst="rect">
              <a:avLst/>
            </a:prstGeom>
            <a:solidFill>
              <a:srgbClr val="7F8C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96691" y="338280"/>
              <a:ext cx="320512" cy="320512"/>
            </a:xfrm>
            <a:prstGeom prst="rect">
              <a:avLst/>
            </a:prstGeom>
            <a:solidFill>
              <a:srgbClr val="717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4742678" y="4361802"/>
            <a:ext cx="6508839" cy="10147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5F6B83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教学测评思考</a:t>
            </a:r>
            <a:endParaRPr lang="zh-CN" altLang="en-US" sz="6000" b="1" dirty="0">
              <a:solidFill>
                <a:srgbClr val="5F6B83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096000" y="978871"/>
            <a:ext cx="4232197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3900" b="1" dirty="0">
                <a:solidFill>
                  <a:srgbClr val="5F6B83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05</a:t>
            </a:r>
            <a:endParaRPr lang="zh-CN" altLang="en-US" sz="23900" b="1" dirty="0">
              <a:solidFill>
                <a:srgbClr val="5F6B83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0">
        <p15:prstTrans prst="airplan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3450210" cy="6858000"/>
          </a:xfrm>
          <a:prstGeom prst="rect">
            <a:avLst/>
          </a:prstGeom>
          <a:solidFill>
            <a:srgbClr val="5F6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617203" y="659225"/>
            <a:ext cx="320512" cy="320512"/>
          </a:xfrm>
          <a:prstGeom prst="rect">
            <a:avLst/>
          </a:prstGeom>
          <a:solidFill>
            <a:srgbClr val="7F8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296691" y="338280"/>
            <a:ext cx="320512" cy="320512"/>
          </a:xfrm>
          <a:prstGeom prst="rect">
            <a:avLst/>
          </a:prstGeom>
          <a:solidFill>
            <a:srgbClr val="717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433371" y="1830537"/>
            <a:ext cx="738664" cy="282821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en-US" altLang="zh-CN" sz="3600" b="1" dirty="0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CONTENT</a:t>
            </a:r>
            <a:endParaRPr lang="zh-CN" altLang="en-US" sz="3600" b="1" dirty="0">
              <a:solidFill>
                <a:schemeClr val="bg1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6999832" y="954552"/>
            <a:ext cx="566089" cy="546624"/>
          </a:xfrm>
          <a:prstGeom prst="rect">
            <a:avLst/>
          </a:prstGeom>
          <a:solidFill>
            <a:srgbClr val="5F6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7224395" y="951230"/>
            <a:ext cx="446341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0</a:t>
            </a:r>
            <a:r>
              <a:rPr lang="en-US" altLang="zh-CN" sz="3600" dirty="0">
                <a:solidFill>
                  <a:srgbClr val="2B3C5A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1     </a:t>
            </a:r>
            <a:r>
              <a:rPr lang="zh-CN" altLang="en-US" sz="3200" dirty="0">
                <a:solidFill>
                  <a:srgbClr val="2B3C5A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教学测评定义</a:t>
            </a:r>
            <a:endParaRPr lang="zh-CN" altLang="en-US" sz="3600" dirty="0">
              <a:solidFill>
                <a:srgbClr val="2B3C5A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6999832" y="1986245"/>
            <a:ext cx="566089" cy="546624"/>
          </a:xfrm>
          <a:prstGeom prst="rect">
            <a:avLst/>
          </a:prstGeom>
          <a:solidFill>
            <a:srgbClr val="5F6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7224484" y="1982983"/>
            <a:ext cx="4013788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0</a:t>
            </a:r>
            <a:r>
              <a:rPr lang="en-US" altLang="zh-CN" sz="3600" dirty="0">
                <a:solidFill>
                  <a:srgbClr val="2B3C5A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2     </a:t>
            </a:r>
            <a:r>
              <a:rPr lang="zh-CN" altLang="en-US" sz="3200" dirty="0">
                <a:solidFill>
                  <a:srgbClr val="2B3C5A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教学测评工具</a:t>
            </a:r>
            <a:endParaRPr lang="zh-CN" altLang="en-US" sz="3200" dirty="0">
              <a:solidFill>
                <a:srgbClr val="2B3C5A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  <a:p>
            <a:r>
              <a:rPr lang="zh-CN" altLang="en-US" sz="3600" dirty="0">
                <a:solidFill>
                  <a:srgbClr val="2B3C5A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 </a:t>
            </a:r>
            <a:endParaRPr lang="zh-CN" altLang="en-US" sz="3600" dirty="0">
              <a:solidFill>
                <a:srgbClr val="2B3C5A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6999832" y="3017938"/>
            <a:ext cx="566089" cy="546624"/>
          </a:xfrm>
          <a:prstGeom prst="rect">
            <a:avLst/>
          </a:prstGeom>
          <a:solidFill>
            <a:srgbClr val="5F6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7224484" y="3014676"/>
            <a:ext cx="4013788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0</a:t>
            </a:r>
            <a:r>
              <a:rPr lang="en-US" altLang="zh-CN" sz="3600" dirty="0">
                <a:solidFill>
                  <a:srgbClr val="2B3C5A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3     </a:t>
            </a:r>
            <a:r>
              <a:rPr lang="zh-CN" altLang="en-US" sz="3200" dirty="0">
                <a:solidFill>
                  <a:srgbClr val="2B3C5A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教学测评网站</a:t>
            </a:r>
            <a:endParaRPr lang="zh-CN" altLang="en-US" sz="3600" dirty="0">
              <a:solidFill>
                <a:srgbClr val="2B3C5A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  <a:p>
            <a:endParaRPr lang="zh-CN" altLang="en-US" sz="3600" dirty="0">
              <a:solidFill>
                <a:srgbClr val="2B3C5A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6999832" y="3946909"/>
            <a:ext cx="566089" cy="546624"/>
          </a:xfrm>
          <a:prstGeom prst="rect">
            <a:avLst/>
          </a:prstGeom>
          <a:solidFill>
            <a:srgbClr val="5F6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7224484" y="3943647"/>
            <a:ext cx="4013788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0</a:t>
            </a:r>
            <a:r>
              <a:rPr lang="en-US" altLang="zh-CN" sz="3600" dirty="0">
                <a:solidFill>
                  <a:srgbClr val="2B3C5A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4     </a:t>
            </a:r>
            <a:r>
              <a:rPr lang="zh-CN" altLang="en-US" sz="3200" dirty="0">
                <a:solidFill>
                  <a:srgbClr val="2B3C5A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教学测评案例</a:t>
            </a:r>
            <a:endParaRPr lang="zh-CN" altLang="en-US" sz="3200" dirty="0">
              <a:solidFill>
                <a:srgbClr val="2B3C5A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  <a:p>
            <a:endParaRPr lang="zh-CN" altLang="en-US" sz="3600" dirty="0">
              <a:solidFill>
                <a:srgbClr val="2B3C5A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6999832" y="4875880"/>
            <a:ext cx="566089" cy="546624"/>
          </a:xfrm>
          <a:prstGeom prst="rect">
            <a:avLst/>
          </a:prstGeom>
          <a:solidFill>
            <a:srgbClr val="5F6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7224484" y="4872618"/>
            <a:ext cx="423844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0</a:t>
            </a:r>
            <a:r>
              <a:rPr lang="en-US" altLang="zh-CN" sz="3600" dirty="0">
                <a:solidFill>
                  <a:srgbClr val="2B3C5A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5     </a:t>
            </a:r>
            <a:r>
              <a:rPr lang="zh-CN" altLang="en-US" sz="3200" dirty="0">
                <a:solidFill>
                  <a:srgbClr val="2B3C5A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教学测评思考</a:t>
            </a:r>
            <a:endParaRPr lang="zh-CN" altLang="en-US" sz="3600" dirty="0">
              <a:solidFill>
                <a:srgbClr val="2B3C5A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11687576" y="6025313"/>
            <a:ext cx="320512" cy="320512"/>
          </a:xfrm>
          <a:prstGeom prst="rect">
            <a:avLst/>
          </a:prstGeom>
          <a:solidFill>
            <a:srgbClr val="7F8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11367064" y="6345825"/>
            <a:ext cx="320512" cy="320512"/>
          </a:xfrm>
          <a:prstGeom prst="rect">
            <a:avLst/>
          </a:prstGeom>
          <a:solidFill>
            <a:srgbClr val="717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8" r="16888"/>
          <a:stretch>
            <a:fillRect/>
          </a:stretch>
        </p:blipFill>
        <p:spPr>
          <a:xfrm>
            <a:off x="1605406" y="1562068"/>
            <a:ext cx="3689609" cy="37117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7" name="矩形 36"/>
          <p:cNvSpPr/>
          <p:nvPr/>
        </p:nvSpPr>
        <p:spPr>
          <a:xfrm>
            <a:off x="1253578" y="5054394"/>
            <a:ext cx="599145" cy="599145"/>
          </a:xfrm>
          <a:prstGeom prst="rect">
            <a:avLst/>
          </a:prstGeom>
          <a:pattFill prst="wdDnDiag">
            <a:fgClr>
              <a:srgbClr val="9FA9AF"/>
            </a:fgClr>
            <a:bgClr>
              <a:srgbClr val="717F8A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0">
        <p15:prstTrans prst="airplan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6" grpId="0"/>
      <p:bldP spid="50" grpId="0" animBg="1"/>
      <p:bldP spid="49" grpId="0"/>
      <p:bldP spid="54" grpId="0" animBg="1"/>
      <p:bldP spid="55" grpId="0"/>
      <p:bldP spid="56" grpId="0" animBg="1"/>
      <p:bldP spid="57" grpId="0"/>
      <p:bldP spid="58" grpId="0" animBg="1"/>
      <p:bldP spid="59" grpId="0"/>
      <p:bldP spid="60" grpId="0" animBg="1"/>
      <p:bldP spid="61" grpId="0"/>
      <p:bldP spid="3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1" b="2755"/>
          <a:stretch>
            <a:fillRect/>
          </a:stretch>
        </p:blipFill>
        <p:spPr>
          <a:xfrm>
            <a:off x="913792" y="2670250"/>
            <a:ext cx="10364414" cy="3542242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913792" y="1575415"/>
            <a:ext cx="10364415" cy="1254189"/>
          </a:xfrm>
          <a:prstGeom prst="rect">
            <a:avLst/>
          </a:prstGeom>
          <a:solidFill>
            <a:srgbClr val="5F6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0" y="6673644"/>
            <a:ext cx="12192000" cy="184355"/>
          </a:xfrm>
          <a:prstGeom prst="rect">
            <a:avLst/>
          </a:prstGeom>
          <a:solidFill>
            <a:srgbClr val="5F6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236104" y="457737"/>
            <a:ext cx="3085173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2B3C5A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教学测评思考</a:t>
            </a:r>
            <a:br>
              <a:rPr lang="zh-CN" altLang="en-US" sz="3200" dirty="0">
                <a:solidFill>
                  <a:srgbClr val="2B3C5A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</a:br>
            <a:endParaRPr lang="zh-CN" altLang="en-US" sz="3200" dirty="0">
              <a:solidFill>
                <a:srgbClr val="2B3C5A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74568" y="912936"/>
            <a:ext cx="320512" cy="320512"/>
          </a:xfrm>
          <a:prstGeom prst="rect">
            <a:avLst/>
          </a:prstGeom>
          <a:solidFill>
            <a:srgbClr val="9FA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95080" y="592857"/>
            <a:ext cx="320512" cy="320512"/>
          </a:xfrm>
          <a:prstGeom prst="rect">
            <a:avLst/>
          </a:prstGeom>
          <a:solidFill>
            <a:srgbClr val="7F8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74568" y="271912"/>
            <a:ext cx="320512" cy="320512"/>
          </a:xfrm>
          <a:prstGeom prst="rect">
            <a:avLst/>
          </a:prstGeom>
          <a:solidFill>
            <a:srgbClr val="717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31" name="TextBox 38"/>
          <p:cNvSpPr txBox="1"/>
          <p:nvPr/>
        </p:nvSpPr>
        <p:spPr>
          <a:xfrm>
            <a:off x="2004060" y="2024380"/>
            <a:ext cx="8375650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信息技术</a:t>
            </a:r>
            <a:r>
              <a:rPr lang="en-US" altLang="zh-CN" sz="2800" b="1" dirty="0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2.0</a:t>
            </a:r>
            <a:r>
              <a:rPr lang="zh-CN" altLang="en-US" sz="2800" b="1" dirty="0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提升工程中关于智慧环境下的教学测评</a:t>
            </a:r>
            <a:endParaRPr lang="zh-CN" altLang="en-US" sz="2800" b="1" dirty="0">
              <a:solidFill>
                <a:schemeClr val="bg1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0">
        <p15:prstTrans prst="airplan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0" grpId="0" animBg="1"/>
      <p:bldP spid="21" grpId="0"/>
      <p:bldP spid="22" grpId="0" animBg="1"/>
      <p:bldP spid="23" grpId="0" animBg="1"/>
      <p:bldP spid="24" grpId="0" animBg="1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069562" cy="622662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021524" y="2310834"/>
            <a:ext cx="6508839" cy="10147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5F6B83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感谢大家的聆听</a:t>
            </a:r>
            <a:endParaRPr lang="zh-CN" altLang="en-US" sz="6000" b="1" dirty="0">
              <a:solidFill>
                <a:srgbClr val="5F6B83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 rot="10800000">
            <a:off x="11080805" y="338280"/>
            <a:ext cx="641024" cy="961536"/>
            <a:chOff x="296691" y="338280"/>
            <a:chExt cx="641024" cy="961536"/>
          </a:xfrm>
        </p:grpSpPr>
        <p:sp>
          <p:nvSpPr>
            <p:cNvPr id="15" name="矩形 14"/>
            <p:cNvSpPr/>
            <p:nvPr/>
          </p:nvSpPr>
          <p:spPr>
            <a:xfrm>
              <a:off x="296691" y="979304"/>
              <a:ext cx="320512" cy="320512"/>
            </a:xfrm>
            <a:prstGeom prst="rect">
              <a:avLst/>
            </a:prstGeom>
            <a:solidFill>
              <a:srgbClr val="9FA9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617203" y="659225"/>
              <a:ext cx="320512" cy="320512"/>
            </a:xfrm>
            <a:prstGeom prst="rect">
              <a:avLst/>
            </a:prstGeom>
            <a:solidFill>
              <a:srgbClr val="7F8C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296691" y="338280"/>
              <a:ext cx="320512" cy="320512"/>
            </a:xfrm>
            <a:prstGeom prst="rect">
              <a:avLst/>
            </a:prstGeom>
            <a:solidFill>
              <a:srgbClr val="717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0">
        <p15:prstTrans prst="airplan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069562" cy="6226629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rot="10800000">
            <a:off x="11080805" y="338280"/>
            <a:ext cx="641024" cy="961536"/>
            <a:chOff x="296691" y="338280"/>
            <a:chExt cx="641024" cy="961536"/>
          </a:xfrm>
        </p:grpSpPr>
        <p:sp>
          <p:nvSpPr>
            <p:cNvPr id="12" name="矩形 11"/>
            <p:cNvSpPr/>
            <p:nvPr/>
          </p:nvSpPr>
          <p:spPr>
            <a:xfrm>
              <a:off x="296691" y="979304"/>
              <a:ext cx="320512" cy="320512"/>
            </a:xfrm>
            <a:prstGeom prst="rect">
              <a:avLst/>
            </a:prstGeom>
            <a:solidFill>
              <a:srgbClr val="9FA9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17203" y="659225"/>
              <a:ext cx="320512" cy="320512"/>
            </a:xfrm>
            <a:prstGeom prst="rect">
              <a:avLst/>
            </a:prstGeom>
            <a:solidFill>
              <a:srgbClr val="7F8C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96691" y="338280"/>
              <a:ext cx="320512" cy="320512"/>
            </a:xfrm>
            <a:prstGeom prst="rect">
              <a:avLst/>
            </a:prstGeom>
            <a:solidFill>
              <a:srgbClr val="717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4785815" y="4488127"/>
            <a:ext cx="6508839" cy="10147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5F6B83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教学测评定义</a:t>
            </a:r>
            <a:endParaRPr lang="zh-CN" altLang="en-US" sz="6000" b="1" dirty="0">
              <a:solidFill>
                <a:srgbClr val="5F6B83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139137" y="1105196"/>
            <a:ext cx="4232197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3900" b="1" dirty="0">
                <a:solidFill>
                  <a:srgbClr val="5F6B83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01</a:t>
            </a:r>
            <a:endParaRPr lang="zh-CN" altLang="en-US" sz="23900" b="1" dirty="0">
              <a:solidFill>
                <a:srgbClr val="5F6B83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0">
        <p15:prstTrans prst="airplan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7688" y="1808970"/>
            <a:ext cx="3278592" cy="21857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矩形 19"/>
          <p:cNvSpPr/>
          <p:nvPr/>
        </p:nvSpPr>
        <p:spPr>
          <a:xfrm>
            <a:off x="0" y="6673644"/>
            <a:ext cx="12192000" cy="184355"/>
          </a:xfrm>
          <a:prstGeom prst="rect">
            <a:avLst/>
          </a:prstGeom>
          <a:solidFill>
            <a:srgbClr val="5F6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236345" y="457835"/>
            <a:ext cx="295211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2B3C5A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教学测评定义</a:t>
            </a:r>
            <a:endParaRPr lang="zh-CN" altLang="en-US" sz="3600" dirty="0">
              <a:solidFill>
                <a:srgbClr val="2B3C5A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74568" y="912936"/>
            <a:ext cx="320512" cy="320512"/>
          </a:xfrm>
          <a:prstGeom prst="rect">
            <a:avLst/>
          </a:prstGeom>
          <a:solidFill>
            <a:srgbClr val="9FA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95080" y="592857"/>
            <a:ext cx="320512" cy="320512"/>
          </a:xfrm>
          <a:prstGeom prst="rect">
            <a:avLst/>
          </a:prstGeom>
          <a:solidFill>
            <a:srgbClr val="7F8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74568" y="271912"/>
            <a:ext cx="320512" cy="320512"/>
          </a:xfrm>
          <a:prstGeom prst="rect">
            <a:avLst/>
          </a:prstGeom>
          <a:solidFill>
            <a:srgbClr val="717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779337" y="1953314"/>
            <a:ext cx="1159082" cy="1094686"/>
          </a:xfrm>
          <a:prstGeom prst="rect">
            <a:avLst/>
          </a:prstGeom>
          <a:pattFill prst="wdDn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077657" y="1672457"/>
            <a:ext cx="10400161" cy="221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3800" b="1" dirty="0">
                <a:solidFill>
                  <a:srgbClr val="5F6B83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教学测评</a:t>
            </a:r>
            <a:endParaRPr lang="zh-CN" altLang="en-US" sz="13800" b="1" dirty="0">
              <a:solidFill>
                <a:srgbClr val="5F6B83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32" name="TextBox 24"/>
          <p:cNvSpPr txBox="1"/>
          <p:nvPr/>
        </p:nvSpPr>
        <p:spPr>
          <a:xfrm>
            <a:off x="489585" y="4676775"/>
            <a:ext cx="11492230" cy="1751965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lvl="0" defTabSz="1217930">
              <a:lnSpc>
                <a:spcPct val="150000"/>
              </a:lnSpc>
              <a:defRPr/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     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  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    </a:t>
            </a:r>
            <a:r>
              <a:rPr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教学测评，即教学成效的测量与评价，是教学过程中的重要环节，教师通过正确、积极的教学测评，可以准确的把握教学目标的完成情况，以进一步修订教学内容，改进教学方法，提高教学效果。</a:t>
            </a:r>
            <a:endParaRPr sz="2400" dirty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0">
        <p15:prstTrans prst="airplan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 animBg="1"/>
      <p:bldP spid="23" grpId="0" animBg="1"/>
      <p:bldP spid="24" grpId="0" animBg="1"/>
      <p:bldP spid="28" grpId="0" animBg="1"/>
      <p:bldP spid="29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6673644"/>
            <a:ext cx="12192000" cy="184355"/>
          </a:xfrm>
          <a:prstGeom prst="rect">
            <a:avLst/>
          </a:prstGeom>
          <a:solidFill>
            <a:srgbClr val="5F6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236104" y="457737"/>
            <a:ext cx="2369877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2B3C5A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教学测量</a:t>
            </a:r>
            <a:endParaRPr lang="zh-CN" altLang="en-US" sz="3600" dirty="0">
              <a:solidFill>
                <a:srgbClr val="2B3C5A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74568" y="912936"/>
            <a:ext cx="320512" cy="320512"/>
          </a:xfrm>
          <a:prstGeom prst="rect">
            <a:avLst/>
          </a:prstGeom>
          <a:solidFill>
            <a:srgbClr val="9FA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95080" y="592857"/>
            <a:ext cx="320512" cy="320512"/>
          </a:xfrm>
          <a:prstGeom prst="rect">
            <a:avLst/>
          </a:prstGeom>
          <a:solidFill>
            <a:srgbClr val="7F8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74568" y="271912"/>
            <a:ext cx="320512" cy="320512"/>
          </a:xfrm>
          <a:prstGeom prst="rect">
            <a:avLst/>
          </a:prstGeom>
          <a:solidFill>
            <a:srgbClr val="717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77240" y="1548765"/>
            <a:ext cx="6401435" cy="4405630"/>
          </a:xfrm>
          <a:prstGeom prst="rect">
            <a:avLst/>
          </a:prstGeom>
          <a:solidFill>
            <a:srgbClr val="5F6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32" name="TextBox 24"/>
          <p:cNvSpPr txBox="1"/>
          <p:nvPr/>
        </p:nvSpPr>
        <p:spPr>
          <a:xfrm>
            <a:off x="1031875" y="2287270"/>
            <a:ext cx="5953125" cy="3321685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lvl="0" defTabSz="1217930">
              <a:lnSpc>
                <a:spcPct val="150000"/>
              </a:lnSpc>
              <a:defRPr/>
            </a:pPr>
            <a:r>
              <a:rPr lang="zh-CN" altLang="en-US" sz="1600" dirty="0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      </a:t>
            </a:r>
            <a:r>
              <a:rPr lang="en-US" altLang="zh-CN" sz="1600" dirty="0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     </a:t>
            </a:r>
            <a:r>
              <a:rPr sz="2000" dirty="0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教学测量是借助于一定的心理量表及其操作，对学生的学习成绩(简称学绩)进行探察，并以一定的数量来表示的考核办法。教学测量的目的在于考核教学成效，也就是考察教学目标的完成情况，即学生内在的能力与品格等的形成状况。教学测量的目标应以教学目标为依据，测量目标应与教学目标相一致，而不能偏离教学目标。</a:t>
            </a:r>
            <a:endParaRPr sz="2000" dirty="0">
              <a:solidFill>
                <a:schemeClr val="bg1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4" r="12214"/>
          <a:stretch>
            <a:fillRect/>
          </a:stretch>
        </p:blipFill>
        <p:spPr>
          <a:xfrm>
            <a:off x="7667722" y="2152650"/>
            <a:ext cx="3581252" cy="3159258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7495493" y="1850850"/>
            <a:ext cx="635089" cy="635089"/>
          </a:xfrm>
          <a:prstGeom prst="rect">
            <a:avLst/>
          </a:prstGeom>
          <a:pattFill prst="wdDn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0">
        <p15:prstTrans prst="airplan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 animBg="1"/>
      <p:bldP spid="23" grpId="0" animBg="1"/>
      <p:bldP spid="24" grpId="0" animBg="1"/>
      <p:bldP spid="11" grpId="0" bldLvl="0" animBg="1"/>
      <p:bldP spid="32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6673644"/>
            <a:ext cx="12192000" cy="184355"/>
          </a:xfrm>
          <a:prstGeom prst="rect">
            <a:avLst/>
          </a:prstGeom>
          <a:solidFill>
            <a:srgbClr val="5F6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236104" y="457737"/>
            <a:ext cx="2369877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2B3C5A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教学测验</a:t>
            </a:r>
            <a:endParaRPr lang="zh-CN" altLang="en-US" sz="3600" dirty="0">
              <a:solidFill>
                <a:srgbClr val="2B3C5A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74568" y="912936"/>
            <a:ext cx="320512" cy="320512"/>
          </a:xfrm>
          <a:prstGeom prst="rect">
            <a:avLst/>
          </a:prstGeom>
          <a:solidFill>
            <a:srgbClr val="9FA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95080" y="592857"/>
            <a:ext cx="320512" cy="320512"/>
          </a:xfrm>
          <a:prstGeom prst="rect">
            <a:avLst/>
          </a:prstGeom>
          <a:solidFill>
            <a:srgbClr val="7F8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74568" y="271912"/>
            <a:ext cx="320512" cy="320512"/>
          </a:xfrm>
          <a:prstGeom prst="rect">
            <a:avLst/>
          </a:prstGeom>
          <a:solidFill>
            <a:srgbClr val="717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77240" y="1548765"/>
            <a:ext cx="6401435" cy="4405630"/>
          </a:xfrm>
          <a:prstGeom prst="rect">
            <a:avLst/>
          </a:prstGeom>
          <a:solidFill>
            <a:srgbClr val="5F6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32" name="TextBox 24"/>
          <p:cNvSpPr txBox="1"/>
          <p:nvPr/>
        </p:nvSpPr>
        <p:spPr>
          <a:xfrm>
            <a:off x="1031875" y="2287270"/>
            <a:ext cx="5953125" cy="2398395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lvl="0" defTabSz="1217930">
              <a:lnSpc>
                <a:spcPct val="150000"/>
              </a:lnSpc>
              <a:defRPr/>
            </a:pPr>
            <a:r>
              <a:rPr lang="zh-CN" altLang="en-US" sz="1600" dirty="0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      </a:t>
            </a:r>
            <a:r>
              <a:rPr lang="en-US" altLang="zh-CN" sz="1600" dirty="0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     </a:t>
            </a:r>
            <a:r>
              <a:rPr sz="2000" dirty="0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教学测验，又称学绩测验，指用以测量学绩的量表，选择能代表学绩的一些行为样本进行考核并做出数量分析。学绩测验所包含的只是测量目标的一个样组而不是全部。样组必须具有代表性，才能有效地测量学绩。</a:t>
            </a:r>
            <a:endParaRPr sz="2000" dirty="0">
              <a:solidFill>
                <a:schemeClr val="bg1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4" r="12214"/>
          <a:stretch>
            <a:fillRect/>
          </a:stretch>
        </p:blipFill>
        <p:spPr>
          <a:xfrm>
            <a:off x="7667722" y="2152650"/>
            <a:ext cx="3581252" cy="3159258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7495493" y="1850850"/>
            <a:ext cx="635089" cy="635089"/>
          </a:xfrm>
          <a:prstGeom prst="rect">
            <a:avLst/>
          </a:prstGeom>
          <a:pattFill prst="wdDn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0">
        <p15:prstTrans prst="airplan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/>
      <p:bldP spid="22" grpId="0" bldLvl="0" animBg="1"/>
      <p:bldP spid="23" grpId="0" bldLvl="0" animBg="1"/>
      <p:bldP spid="24" grpId="0" bldLvl="0" animBg="1"/>
      <p:bldP spid="11" grpId="0" bldLvl="0" animBg="1"/>
      <p:bldP spid="32" grpId="0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6673644"/>
            <a:ext cx="12192000" cy="184355"/>
          </a:xfrm>
          <a:prstGeom prst="rect">
            <a:avLst/>
          </a:prstGeom>
          <a:solidFill>
            <a:srgbClr val="5F6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236104" y="457737"/>
            <a:ext cx="2369877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2B3C5A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教学评价</a:t>
            </a:r>
            <a:endParaRPr lang="zh-CN" altLang="en-US" sz="3200" dirty="0">
              <a:solidFill>
                <a:srgbClr val="2B3C5A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74568" y="912936"/>
            <a:ext cx="320512" cy="320512"/>
          </a:xfrm>
          <a:prstGeom prst="rect">
            <a:avLst/>
          </a:prstGeom>
          <a:solidFill>
            <a:srgbClr val="9FA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95080" y="592857"/>
            <a:ext cx="320512" cy="320512"/>
          </a:xfrm>
          <a:prstGeom prst="rect">
            <a:avLst/>
          </a:prstGeom>
          <a:solidFill>
            <a:srgbClr val="7F8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74568" y="271912"/>
            <a:ext cx="320512" cy="320512"/>
          </a:xfrm>
          <a:prstGeom prst="rect">
            <a:avLst/>
          </a:prstGeom>
          <a:solidFill>
            <a:srgbClr val="717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77240" y="1548765"/>
            <a:ext cx="6401435" cy="4405630"/>
          </a:xfrm>
          <a:prstGeom prst="rect">
            <a:avLst/>
          </a:prstGeom>
          <a:solidFill>
            <a:srgbClr val="5F6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32" name="TextBox 24"/>
          <p:cNvSpPr txBox="1"/>
          <p:nvPr/>
        </p:nvSpPr>
        <p:spPr>
          <a:xfrm>
            <a:off x="1031875" y="2287270"/>
            <a:ext cx="5953125" cy="2398395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lvl="0" defTabSz="1217930">
              <a:lnSpc>
                <a:spcPct val="150000"/>
              </a:lnSpc>
              <a:defRPr/>
            </a:pPr>
            <a:r>
              <a:rPr lang="zh-CN" altLang="en-US" sz="1600" dirty="0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      </a:t>
            </a:r>
            <a:r>
              <a:rPr lang="en-US" altLang="zh-CN" sz="1600" dirty="0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    </a:t>
            </a:r>
            <a:r>
              <a:rPr sz="2000" dirty="0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指系统地收集有关学生学习行为的资料，参照预定的教学目标对其进行价值判断的过程，其目的是对课程、教学方法以及学生培养方案作出决策。教学评价就是要依据教学目标，对学绩测验所得测量结果进行分析及解释。</a:t>
            </a:r>
            <a:endParaRPr sz="2000" dirty="0">
              <a:solidFill>
                <a:schemeClr val="bg1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4" r="12214"/>
          <a:stretch>
            <a:fillRect/>
          </a:stretch>
        </p:blipFill>
        <p:spPr>
          <a:xfrm>
            <a:off x="7667722" y="2152650"/>
            <a:ext cx="3581252" cy="3159258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7495493" y="1850850"/>
            <a:ext cx="635089" cy="635089"/>
          </a:xfrm>
          <a:prstGeom prst="rect">
            <a:avLst/>
          </a:prstGeom>
          <a:pattFill prst="wdDnDiag">
            <a:fgClr>
              <a:schemeClr val="bg1">
                <a:lumMod val="6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0">
        <p15:prstTrans prst="airplan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/>
      <p:bldP spid="22" grpId="0" bldLvl="0" animBg="1"/>
      <p:bldP spid="23" grpId="0" bldLvl="0" animBg="1"/>
      <p:bldP spid="24" grpId="0" bldLvl="0" animBg="1"/>
      <p:bldP spid="11" grpId="0" bldLvl="0" animBg="1"/>
      <p:bldP spid="32" grpId="0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89" y="0"/>
            <a:ext cx="11069562" cy="6226629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rot="10800000">
            <a:off x="11080805" y="338280"/>
            <a:ext cx="641024" cy="961536"/>
            <a:chOff x="296691" y="338280"/>
            <a:chExt cx="641024" cy="961536"/>
          </a:xfrm>
        </p:grpSpPr>
        <p:sp>
          <p:nvSpPr>
            <p:cNvPr id="12" name="矩形 11"/>
            <p:cNvSpPr/>
            <p:nvPr/>
          </p:nvSpPr>
          <p:spPr>
            <a:xfrm>
              <a:off x="296691" y="979304"/>
              <a:ext cx="320512" cy="320512"/>
            </a:xfrm>
            <a:prstGeom prst="rect">
              <a:avLst/>
            </a:prstGeom>
            <a:solidFill>
              <a:srgbClr val="9FA9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17203" y="659225"/>
              <a:ext cx="320512" cy="320512"/>
            </a:xfrm>
            <a:prstGeom prst="rect">
              <a:avLst/>
            </a:prstGeom>
            <a:solidFill>
              <a:srgbClr val="7F8C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96691" y="338280"/>
              <a:ext cx="320512" cy="320512"/>
            </a:xfrm>
            <a:prstGeom prst="rect">
              <a:avLst/>
            </a:prstGeom>
            <a:solidFill>
              <a:srgbClr val="717F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4628182" y="4274275"/>
            <a:ext cx="6508839" cy="10147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6000" b="1" dirty="0">
                <a:solidFill>
                  <a:srgbClr val="5F6B83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教学测评工具</a:t>
            </a:r>
            <a:endParaRPr lang="zh-CN" altLang="en-US" sz="6000" b="1" dirty="0">
              <a:solidFill>
                <a:srgbClr val="5F6B83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981504" y="891344"/>
            <a:ext cx="4232197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3900" b="1" dirty="0">
                <a:solidFill>
                  <a:srgbClr val="5F6B83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02</a:t>
            </a:r>
            <a:endParaRPr lang="zh-CN" altLang="en-US" sz="23900" b="1" dirty="0">
              <a:solidFill>
                <a:srgbClr val="5F6B83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0">
        <p15:prstTrans prst="airplan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6673644"/>
            <a:ext cx="12192000" cy="184355"/>
          </a:xfrm>
          <a:prstGeom prst="rect">
            <a:avLst/>
          </a:prstGeom>
          <a:solidFill>
            <a:srgbClr val="5F6B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236104" y="457737"/>
            <a:ext cx="2369877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2B3C5A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评价工具</a:t>
            </a:r>
            <a:endParaRPr lang="zh-CN" altLang="en-US" sz="3600" dirty="0">
              <a:solidFill>
                <a:srgbClr val="2B3C5A"/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74568" y="912936"/>
            <a:ext cx="320512" cy="320512"/>
          </a:xfrm>
          <a:prstGeom prst="rect">
            <a:avLst/>
          </a:prstGeom>
          <a:solidFill>
            <a:srgbClr val="9FA9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95080" y="592857"/>
            <a:ext cx="320512" cy="320512"/>
          </a:xfrm>
          <a:prstGeom prst="rect">
            <a:avLst/>
          </a:prstGeom>
          <a:solidFill>
            <a:srgbClr val="7F8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74568" y="271912"/>
            <a:ext cx="320512" cy="320512"/>
          </a:xfrm>
          <a:prstGeom prst="rect">
            <a:avLst/>
          </a:prstGeom>
          <a:solidFill>
            <a:srgbClr val="717F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844665" y="1693545"/>
            <a:ext cx="3587750" cy="3925570"/>
          </a:xfrm>
          <a:prstGeom prst="rect">
            <a:avLst/>
          </a:prstGeom>
          <a:solidFill>
            <a:srgbClr val="5F6B8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sp>
        <p:nvSpPr>
          <p:cNvPr id="13" name="TextBox 24"/>
          <p:cNvSpPr txBox="1"/>
          <p:nvPr/>
        </p:nvSpPr>
        <p:spPr>
          <a:xfrm>
            <a:off x="89535" y="1548130"/>
            <a:ext cx="6636385" cy="3783330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lvl="0" defTabSz="1217930">
              <a:lnSpc>
                <a:spcPct val="200000"/>
              </a:lnSpc>
              <a:defRPr/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          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+mn-ea"/>
                <a:sym typeface="思源黑体" panose="020B0500000000090000" pitchFamily="34" charset="-122"/>
              </a:rPr>
              <a:t>评价工具有如试题、问卷、检核表等。其它常用的评价工具有:(1)教师自制的各科测验;(2)各类标准测验;(3)创作，作品分析;(4)技能实验;(5)实验报告、研究报告、考察报告;(6)各类奖惩。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思源黑体" panose="020B0500000000090000" pitchFamily="34" charset="-122"/>
              <a:ea typeface="思源黑体" panose="020B0500000000090000" pitchFamily="34" charset="-122"/>
              <a:cs typeface="+mn-ea"/>
              <a:sym typeface="思源黑体" panose="020B0500000000090000" pitchFamily="34" charset="-122"/>
            </a:endParaRPr>
          </a:p>
        </p:txBody>
      </p:sp>
      <p:pic>
        <p:nvPicPr>
          <p:cNvPr id="4" name="图片 3" descr="C:\Users\ASUS\Desktop\塑胶运动场01.jpg塑胶运动场01"/>
          <p:cNvPicPr preferRelativeResize="0"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400925" y="1777365"/>
            <a:ext cx="3778885" cy="3762375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 p14:dur="10">
        <p15:prstTrans prst="airplan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 animBg="1"/>
      <p:bldP spid="23" grpId="0" animBg="1"/>
      <p:bldP spid="24" grpId="0" animBg="1"/>
      <p:bldP spid="11" grpId="0" bldLvl="0" animBg="1"/>
      <p:bldP spid="13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5925,&quot;width&quot;:5951}"/>
</p:tagLst>
</file>

<file path=ppt/tags/tag2.xml><?xml version="1.0" encoding="utf-8"?>
<p:tagLst xmlns:p="http://schemas.openxmlformats.org/presentationml/2006/main">
  <p:tag name="KSO_WM_UNIT_PLACING_PICTURE_USER_VIEWPORT" val="{&quot;height&quot;:6795,&quot;width&quot;:5590}"/>
</p:tagLst>
</file>

<file path=ppt/tags/tag3.xml><?xml version="1.0" encoding="utf-8"?>
<p:tagLst xmlns:p="http://schemas.openxmlformats.org/presentationml/2006/main">
  <p:tag name="KSO_WM_UNIT_PLACING_PICTURE_USER_VIEWPORT" val="{&quot;height&quot;:12150,&quot;width&quot;:16200}"/>
</p:tagLst>
</file>

<file path=ppt/tags/tag4.xml><?xml version="1.0" encoding="utf-8"?>
<p:tagLst xmlns:p="http://schemas.openxmlformats.org/presentationml/2006/main">
  <p:tag name="COMMONDATA" val="eyJoZGlkIjoiNTZiZGZmOTU2OWY5MGQwNjMzYjlkNDNkNzlhNTBmNzMifQ=="/>
</p:tagLst>
</file>

<file path=ppt/theme/theme1.xml><?xml version="1.0" encoding="utf-8"?>
<a:theme xmlns:a="http://schemas.openxmlformats.org/drawingml/2006/main" name="觅知网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kfyqbyi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1163</Words>
  <Application>WPS 演示</Application>
  <PresentationFormat>宽屏</PresentationFormat>
  <Paragraphs>125</Paragraphs>
  <Slides>21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0" baseType="lpstr">
      <vt:lpstr>Arial</vt:lpstr>
      <vt:lpstr>宋体</vt:lpstr>
      <vt:lpstr>Wingdings</vt:lpstr>
      <vt:lpstr>思源黑体</vt:lpstr>
      <vt:lpstr>微软雅黑</vt:lpstr>
      <vt:lpstr>Arial Unicode MS</vt:lpstr>
      <vt:lpstr>等线</vt:lpstr>
      <vt:lpstr>黑体</vt:lpstr>
      <vt:lpstr>觅知网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敏min</cp:lastModifiedBy>
  <cp:revision>12</cp:revision>
  <dcterms:created xsi:type="dcterms:W3CDTF">2021-08-07T04:01:00Z</dcterms:created>
  <dcterms:modified xsi:type="dcterms:W3CDTF">2022-06-15T16:26:03Z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9D457D9FD82448E290C3687528273A93</vt:lpwstr>
  </property>
  <property fmtid="{D5CDD505-2E9C-101B-9397-08002B2CF9AE}" pid="3" name="KSOProductBuildVer">
    <vt:lpwstr>2052-11.1.0.11744</vt:lpwstr>
  </property>
</Properties>
</file>