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3" r:id="rId4"/>
    <p:sldId id="262" r:id="rId5"/>
    <p:sldId id="274" r:id="rId6"/>
    <p:sldId id="264" r:id="rId7"/>
    <p:sldId id="278" r:id="rId8"/>
    <p:sldId id="265" r:id="rId9"/>
    <p:sldId id="275" r:id="rId10"/>
    <p:sldId id="276" r:id="rId11"/>
    <p:sldId id="277" r:id="rId12"/>
    <p:sldId id="266" r:id="rId13"/>
    <p:sldId id="267" r:id="rId14"/>
    <p:sldId id="271" r:id="rId15"/>
    <p:sldId id="268" r:id="rId16"/>
    <p:sldId id="269" r:id="rId17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38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008"/>
      </p:cViewPr>
      <p:guideLst>
        <p:guide orient="horz" pos="2162"/>
        <p:guide pos="388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2022/6/20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2022/6/20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1461135"/>
            <a:ext cx="9799200" cy="25704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</a:bodyPr>
          <a:lstStyle/>
          <a:p>
            <a:r>
              <a:rPr lang="zh-CN" sz="4890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胡志伟名师工作室研修活动专题讲座</a:t>
            </a:r>
            <a:br>
              <a:rPr lang="zh-CN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br>
              <a:rPr lang="zh-CN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sz="4890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初中信息技术过程性评价</a:t>
            </a:r>
            <a:endParaRPr lang="zh-CN" altLang="zh-CN" sz="4890" dirty="0"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28535" y="4869180"/>
            <a:ext cx="40722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+mj-ea"/>
                <a:ea typeface="+mj-ea"/>
              </a:rPr>
              <a:t>泸县太伏镇太伏初级中学校：罗潮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045" y="565150"/>
            <a:ext cx="11614785" cy="70548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教学任务：学生利用WORD完成电子杂志中卷首语的制作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521142" y="1361332"/>
            <a:ext cx="9292590" cy="445904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55600" fontAlgn="auto">
              <a:lnSpc>
                <a:spcPct val="150000"/>
              </a:lnSpc>
            </a:pP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学习任务：</a:t>
            </a:r>
          </a:p>
          <a:p>
            <a:pPr indent="355600" fontAlgn="auto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在word中完成卷首语的文字输入，并保存为“卷首语.doc”</a:t>
            </a:r>
          </a:p>
          <a:p>
            <a:pPr indent="355600" fontAlgn="auto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把页面设置为16开，进行文字的排版修饰，制作首字下沉格式</a:t>
            </a:r>
          </a:p>
          <a:p>
            <a:pPr indent="355600" fontAlgn="auto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修饰卷首语，运用艺术字，插入自选图形</a:t>
            </a:r>
          </a:p>
          <a:p>
            <a:pPr indent="355600" fontAlgn="auto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插入椭圆形图片</a:t>
            </a:r>
          </a:p>
          <a:p>
            <a:pPr indent="355600" fontAlgn="auto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插入图片，选择图片的版式</a:t>
            </a:r>
          </a:p>
          <a:p>
            <a:pPr indent="355600" fontAlgn="auto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把图片变淡，作为文档的背景</a:t>
            </a:r>
          </a:p>
          <a:p>
            <a:pPr indent="355600" fontAlgn="auto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为页面加边框，把页面分栏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045" y="565150"/>
            <a:ext cx="11614785" cy="70548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教学任务：学生利用WORD完成电子杂志中卷首语的制作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63875" y="1903730"/>
            <a:ext cx="5080000" cy="378565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55600"/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推断学生可以表现的行为</a:t>
            </a:r>
          </a:p>
          <a:p>
            <a:pPr indent="355600"/>
            <a:endParaRPr 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355600"/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控制讲话积极参与操作</a:t>
            </a:r>
          </a:p>
          <a:p>
            <a:pPr indent="355600"/>
            <a:endParaRPr 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355600"/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遇到问题寻求帮助</a:t>
            </a:r>
          </a:p>
          <a:p>
            <a:pPr indent="355600"/>
            <a:endParaRPr 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355600"/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与同学有一定的交流</a:t>
            </a:r>
          </a:p>
          <a:p>
            <a:pPr indent="355600"/>
            <a:endParaRPr 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355600"/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运用各知识点制作了卷首语页面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72130" y="540385"/>
            <a:ext cx="5011420" cy="70548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三、过程性评价的主体</a:t>
            </a: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885315" y="1535430"/>
            <a:ext cx="2044065" cy="53848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自我评价</a:t>
            </a: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885315" y="3599815"/>
            <a:ext cx="1783080" cy="57213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他人评价</a:t>
            </a: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639695" y="2157730"/>
            <a:ext cx="8183245" cy="12192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指个体在思维的过程中自觉地对自己的行为做出评价、判断的能力，对自己的能力、状态和发展趋势的评价性认识</a:t>
            </a: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592705" y="4436745"/>
            <a:ext cx="8122920" cy="130048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2400"/>
              </a:spcAft>
            </a:pPr>
            <a:r>
              <a:rPr lang="zh-CN" altLang="en-US" sz="2400"/>
              <a:t>指课堂中教师或学生对活动者的评价：</a:t>
            </a:r>
          </a:p>
          <a:p>
            <a:pPr>
              <a:spcAft>
                <a:spcPts val="2400"/>
              </a:spcAft>
            </a:pPr>
            <a:r>
              <a:rPr lang="zh-CN" altLang="en-US" sz="2400"/>
              <a:t>同桌互评、小组评价、组长评价、教师评价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06090" y="418465"/>
            <a:ext cx="5386705" cy="70548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四、过程性评价有效实施</a:t>
            </a: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329180" y="1784350"/>
            <a:ext cx="316992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一、培养评价意识</a:t>
            </a: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329180" y="2700655"/>
            <a:ext cx="484060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二、保证评价有相应的时间</a:t>
            </a: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358390" y="3659505"/>
            <a:ext cx="316992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三、解读评分规则</a:t>
            </a: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377440" y="4617720"/>
            <a:ext cx="396811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四、师生间交流评价结果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0" y="26715"/>
            <a:ext cx="2553056" cy="4477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06090" y="418465"/>
            <a:ext cx="6176010" cy="70548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五、过程性评价中数据的记录</a:t>
            </a: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807210" y="1451610"/>
            <a:ext cx="659130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学生课堂表现可以观察和记录的数据</a:t>
            </a: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807845" y="3484245"/>
            <a:ext cx="501142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学生的练习作业或作品</a:t>
            </a: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458085" y="2346325"/>
            <a:ext cx="861822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课堂控制讲话的情况、认真听课程度、学生对课程的感兴趣程度、遇到问题寻求帮助情况、提问的问题</a:t>
            </a: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458085" y="4424680"/>
            <a:ext cx="861822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操作习题、知识测试、问卷调查、自我反思等多种形式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18180" y="730250"/>
            <a:ext cx="6132195" cy="705485"/>
          </a:xfrm>
        </p:spPr>
        <p:txBody>
          <a:bodyPr>
            <a:normAutofit fontScale="90000"/>
          </a:bodyPr>
          <a:lstStyle/>
          <a:p>
            <a:r>
              <a:rPr lang="zh-CN" altLang="en-US" sz="3555"/>
              <a:t>六、过程性评价与教学的结合</a:t>
            </a: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906780" y="1747520"/>
            <a:ext cx="10214610" cy="29464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/>
              <a:t>教学与评价的融合，一方面是使评价促进教学目标的明确化，另一方面是使教学和评价有机地融合于教学活动的展开之中，明确教学与评价不可分离的关系，要求在教学过程中，要以正确的形式、在恰当的时期进行教学评价，而不能把两者割裂开来。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29890" y="2439035"/>
            <a:ext cx="5702935" cy="1448435"/>
          </a:xfrm>
        </p:spPr>
        <p:txBody>
          <a:bodyPr>
            <a:noAutofit/>
          </a:bodyPr>
          <a:lstStyle/>
          <a:p>
            <a:r>
              <a:rPr lang="zh-CN" altLang="en-US" sz="10000">
                <a:latin typeface="华文行楷" panose="02010800040101010101" charset="-122"/>
                <a:ea typeface="华文行楷" panose="02010800040101010101" charset="-122"/>
              </a:rPr>
              <a:t>谢谢大家！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754880" y="4478655"/>
            <a:ext cx="2053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2022.6.17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53485" y="622300"/>
            <a:ext cx="3875405" cy="705485"/>
          </a:xfrm>
        </p:spPr>
        <p:txBody>
          <a:bodyPr/>
          <a:lstStyle/>
          <a:p>
            <a:r>
              <a:rPr lang="zh-CN" altLang="en-US"/>
              <a:t>简述过程性评价</a:t>
            </a: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755015" y="1691640"/>
            <a:ext cx="10718165" cy="134239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32500" lnSpcReduction="2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9600"/>
              <a:t>在课堂中，通过评价学生劳动任务的形式；以学生自我评价为主；他人评价为辅的评价方法来实现过程性评价，培养学生评价意识、把学习任务与评价任务结合为一体。</a:t>
            </a: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708025" y="3107690"/>
            <a:ext cx="10765155" cy="117856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通过评价，更多关注的学生，师生交流的也多，师生间有良好的和谐关系。</a:t>
            </a: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55015" y="4251325"/>
            <a:ext cx="10765155" cy="116586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理解和掌握评价的方法，作为与终身学习相呼应的一个方面，实现终身的可持续发展。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6" grpId="2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3865" y="374015"/>
            <a:ext cx="6510020" cy="705485"/>
          </a:xfrm>
        </p:spPr>
        <p:txBody>
          <a:bodyPr>
            <a:normAutofit/>
          </a:bodyPr>
          <a:lstStyle/>
          <a:p>
            <a:r>
              <a:rPr lang="zh-CN" altLang="en-US"/>
              <a:t>一、信息技术课堂的评价</a:t>
            </a:r>
            <a:endParaRPr lang="en-US" altLang="zh-CN"/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858645" y="1245870"/>
            <a:ext cx="3502025" cy="5080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对学习方式的评价</a:t>
            </a: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831975" y="2803525"/>
            <a:ext cx="5011420" cy="57975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对学习效果的及时评价</a:t>
            </a: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6678295" y="4680585"/>
            <a:ext cx="501142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endParaRPr lang="zh-CN" altLang="en-US" sz="4000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238375" y="1979930"/>
            <a:ext cx="909637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学习方式是决定学习质量的重要一环，对学生的学习结果产生重大的影响。</a:t>
            </a: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171700" y="3347720"/>
            <a:ext cx="9163685" cy="133667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在课堂上的一个知识测验、一个操作任务、一个问题的反馈，都是对学习效果的及时评价，教师在教学的动态过程中关注学生的学习成果，学生也能及时知道自己的学习结果。</a:t>
            </a: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198370" y="5386070"/>
            <a:ext cx="913574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学生上课认真听课程度，积极完成任务程度，都表现了学生的内在情感和态度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  <p:sp>
        <p:nvSpPr>
          <p:cNvPr id="9" name="标题 1"/>
          <p:cNvSpPr>
            <a:spLocks noGrp="1"/>
          </p:cNvSpPr>
          <p:nvPr/>
        </p:nvSpPr>
        <p:spPr>
          <a:xfrm>
            <a:off x="1831975" y="4580890"/>
            <a:ext cx="5880100" cy="57975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700"/>
              <a:t>对学习情感态度价值观的评价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  <p:bldP spid="4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86990" y="291465"/>
            <a:ext cx="6369050" cy="70548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二、过程性评价中的任务设计</a:t>
            </a: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885315" y="1136015"/>
            <a:ext cx="218440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评价任务</a:t>
            </a: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874520" y="2735580"/>
            <a:ext cx="418782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评价任务与教学任务</a:t>
            </a: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1874520" y="4321175"/>
            <a:ext cx="501142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评价任务与学习任务</a:t>
            </a: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682875" y="1980565"/>
            <a:ext cx="832548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评价任务代表着教学要培养的知识和技能，预先设计好评价任务，将会使教学更具有目的性和更具实践性。</a:t>
            </a: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679700" y="3538855"/>
            <a:ext cx="832802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评价任务是建立在教学任务的基础上，对学生学习目标达成的一种具体的描述</a:t>
            </a: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677160" y="5073015"/>
            <a:ext cx="8188960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/>
              <a:t>学习任务是指对学习者要完成的具体学习活动的目标、内容、形式、操作流程和结果的描述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86990" y="291465"/>
            <a:ext cx="6369050" cy="70548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二、过程性评价中的任务设计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  <p:graphicFrame>
        <p:nvGraphicFramePr>
          <p:cNvPr id="9" name="表格 8"/>
          <p:cNvGraphicFramePr/>
          <p:nvPr>
            <p:custDataLst>
              <p:tags r:id="rId2"/>
            </p:custDataLst>
          </p:nvPr>
        </p:nvGraphicFramePr>
        <p:xfrm>
          <a:off x="1266190" y="1337310"/>
          <a:ext cx="8775700" cy="4791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2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3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 dirty="0" err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评价项目</a:t>
                      </a:r>
                      <a:endParaRPr lang="en-US" altLang="en-US" sz="2400" b="1" dirty="0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对自己的评价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 dirty="0" err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很满意2.一般1.不满意0</a:t>
                      </a:r>
                      <a:endParaRPr lang="en-US" altLang="en-US" sz="2400" b="1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根据提供信息完善了工作表，提取了字段名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24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对表头文字进行合并居中,设置了合适的字体和颜色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给整个表格力加了背景色，设置了边框线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5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给表格调整了合适的行高和列宽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工作表规划合理，色彩搭配协调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合计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综合订价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你要加油了！为你鼓劲！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95955" y="628015"/>
            <a:ext cx="5287645" cy="705485"/>
          </a:xfrm>
        </p:spPr>
        <p:txBody>
          <a:bodyPr>
            <a:normAutofit/>
          </a:bodyPr>
          <a:lstStyle/>
          <a:p>
            <a:pPr algn="ctr"/>
            <a:r>
              <a:rPr lang="zh-CN" altLang="en-US"/>
              <a:t>评价任务的设计原则</a:t>
            </a: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645795" y="1959610"/>
            <a:ext cx="6232525" cy="355727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800"/>
              </a:spcAft>
            </a:pPr>
            <a:r>
              <a:rPr lang="en-US" altLang="zh-CN" sz="2400" dirty="0"/>
              <a:t>1.</a:t>
            </a:r>
            <a:r>
              <a:rPr lang="zh-CN" altLang="en-US" sz="2400" dirty="0"/>
              <a:t>根据教学目标设计；</a:t>
            </a:r>
          </a:p>
          <a:p>
            <a:pPr>
              <a:spcAft>
                <a:spcPts val="1800"/>
              </a:spcAft>
            </a:pPr>
            <a:r>
              <a:rPr lang="en-US" altLang="zh-CN" sz="2400" dirty="0"/>
              <a:t>2.</a:t>
            </a:r>
            <a:r>
              <a:rPr lang="zh-CN" altLang="en-US" sz="2400" dirty="0"/>
              <a:t>可操作性；</a:t>
            </a:r>
          </a:p>
          <a:p>
            <a:pPr>
              <a:spcAft>
                <a:spcPts val="1800"/>
              </a:spcAft>
            </a:pPr>
            <a:r>
              <a:rPr lang="en-US" altLang="zh-CN" sz="2400" dirty="0"/>
              <a:t>3.</a:t>
            </a:r>
            <a:r>
              <a:rPr lang="zh-CN" altLang="en-US" sz="2400" dirty="0"/>
              <a:t>可评分；</a:t>
            </a:r>
          </a:p>
          <a:p>
            <a:pPr>
              <a:spcAft>
                <a:spcPts val="1800"/>
              </a:spcAft>
            </a:pPr>
            <a:r>
              <a:rPr lang="en-US" altLang="zh-CN" sz="2400" dirty="0"/>
              <a:t>4.</a:t>
            </a:r>
            <a:r>
              <a:rPr lang="zh-CN" altLang="en-US" sz="2400" dirty="0"/>
              <a:t>真实性</a:t>
            </a:r>
            <a:r>
              <a:rPr lang="en-US" altLang="zh-CN" sz="2400" dirty="0"/>
              <a:t> </a:t>
            </a:r>
            <a:r>
              <a:rPr lang="zh-CN" altLang="en-US" sz="2400" dirty="0"/>
              <a:t>；</a:t>
            </a:r>
          </a:p>
          <a:p>
            <a:pPr>
              <a:spcAft>
                <a:spcPts val="1800"/>
              </a:spcAft>
            </a:pPr>
            <a:r>
              <a:rPr lang="en-US" altLang="zh-CN" sz="2400" dirty="0"/>
              <a:t>5.</a:t>
            </a:r>
            <a:r>
              <a:rPr lang="zh-CN" altLang="en-US" sz="2400" dirty="0"/>
              <a:t>可作为评价的证据；</a:t>
            </a:r>
          </a:p>
          <a:p>
            <a:pPr>
              <a:spcAft>
                <a:spcPts val="1800"/>
              </a:spcAft>
            </a:pPr>
            <a:r>
              <a:rPr lang="en-US" altLang="zh-CN" sz="2400" dirty="0"/>
              <a:t>6.</a:t>
            </a:r>
            <a:r>
              <a:rPr lang="zh-CN" altLang="en-US" sz="2400" dirty="0"/>
              <a:t>利用评价引导学生解决问题方法。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8181340" y="1959610"/>
          <a:ext cx="2917825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字数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对应等级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18字以上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优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14一17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良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10—13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中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9字以下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还须努力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95955" y="628015"/>
            <a:ext cx="5287645" cy="705485"/>
          </a:xfrm>
        </p:spPr>
        <p:txBody>
          <a:bodyPr>
            <a:normAutofit/>
          </a:bodyPr>
          <a:lstStyle/>
          <a:p>
            <a:pPr algn="ctr"/>
            <a:r>
              <a:rPr lang="zh-CN" altLang="en-US"/>
              <a:t>评价任务的设计原则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325245" y="1605915"/>
          <a:ext cx="9367520" cy="4369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09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0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评价项目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得分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自己通过目标对照自学，独立完成了任务1（30分）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自己通过文字帮助，独立完成了任务1（25分）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自己通过录像帮助,独立完成了任务1（25分）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在同学或教师的帮助下完成了任务1（15分）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没有完成任务1（0分）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自己通过目标对照自学，独立完成了任务1（30分）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自己通过文字帮助，独立完成了任务1（25分）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自己通过录像帮助，独立完成了任务1（20分）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在同学或教师的帮助下完成了任务2（15分）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没有完成任务2（0分）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同学向你求助时，仅告诉他怎么做，而不是帮他做（0-20分）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完成了提高任务（20分）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 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仿宋" panose="02010609060101010101" charset="-122"/>
                        </a:rPr>
                        <a:t>合计总分</a:t>
                      </a: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仿宋" panose="0201060906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9830" y="565150"/>
            <a:ext cx="5011420" cy="705485"/>
          </a:xfrm>
        </p:spPr>
        <p:txBody>
          <a:bodyPr/>
          <a:lstStyle/>
          <a:p>
            <a:r>
              <a:rPr lang="zh-CN" altLang="en-US"/>
              <a:t>评价任务设计步骤</a:t>
            </a: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757680" y="2093595"/>
            <a:ext cx="8009255" cy="31242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pPr marL="360045">
              <a:spcAft>
                <a:spcPts val="1800"/>
              </a:spcAft>
            </a:pPr>
            <a:r>
              <a:rPr lang="en-US" altLang="zh-CN" sz="2400" dirty="0"/>
              <a:t>1.</a:t>
            </a:r>
            <a:r>
              <a:rPr lang="zh-CN" altLang="en-US" sz="2400" dirty="0"/>
              <a:t>把教学任务分解为教学目标；</a:t>
            </a:r>
          </a:p>
          <a:p>
            <a:pPr>
              <a:spcAft>
                <a:spcPts val="1800"/>
              </a:spcAft>
            </a:pPr>
            <a:r>
              <a:rPr lang="en-US" altLang="zh-CN" sz="2400" dirty="0"/>
              <a:t>   2.</a:t>
            </a:r>
            <a:r>
              <a:rPr lang="zh-CN" altLang="en-US" sz="2400" dirty="0"/>
              <a:t>把教学目标细化为学习任务；</a:t>
            </a:r>
          </a:p>
          <a:p>
            <a:pPr marL="853440" indent="-493395">
              <a:spcAft>
                <a:spcPts val="1800"/>
              </a:spcAft>
            </a:pPr>
            <a:r>
              <a:rPr lang="en-US" altLang="zh-CN" sz="2400" dirty="0"/>
              <a:t>3.</a:t>
            </a:r>
            <a:r>
              <a:rPr lang="zh-CN" altLang="en-US" sz="2400" dirty="0"/>
              <a:t>推断学生完成学习任务时可以表现的行为和学习劳动结果；</a:t>
            </a:r>
          </a:p>
          <a:p>
            <a:pPr marL="360045">
              <a:spcAft>
                <a:spcPts val="1800"/>
              </a:spcAft>
            </a:pPr>
            <a:r>
              <a:rPr lang="en-US" altLang="zh-CN" sz="2400" dirty="0"/>
              <a:t>4.</a:t>
            </a:r>
            <a:r>
              <a:rPr lang="zh-CN" altLang="en-US" sz="2400" dirty="0"/>
              <a:t>评价任务中描述行为目标；</a:t>
            </a:r>
          </a:p>
          <a:p>
            <a:pPr marL="360045">
              <a:spcAft>
                <a:spcPts val="1800"/>
              </a:spcAft>
            </a:pPr>
            <a:r>
              <a:rPr lang="en-US" altLang="zh-CN" sz="2400" dirty="0"/>
              <a:t>5.</a:t>
            </a:r>
            <a:r>
              <a:rPr lang="zh-CN" altLang="en-US" sz="2400" dirty="0"/>
              <a:t>设置评分规则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045" y="565150"/>
            <a:ext cx="11614785" cy="70548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教学任务：学生利用WORD完成电子杂志中卷首语的制作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" y="26715"/>
            <a:ext cx="2553056" cy="44773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18820" y="1336675"/>
            <a:ext cx="10711815" cy="54260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教学目标：</a:t>
            </a:r>
          </a:p>
          <a:p>
            <a:pPr indent="355600" fontAlgn="auto">
              <a:lnSpc>
                <a:spcPts val="2600"/>
              </a:lnSpc>
            </a:pP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知识目标</a:t>
            </a:r>
          </a:p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了解word的作用：掌握文档的新建和保存，页面的设置</a:t>
            </a:r>
          </a:p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掌握文字的编辑，包括录入、删除等，能修饰文字，掌握段落的排版：</a:t>
            </a:r>
          </a:p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知道项目符号、特殊符号的插入：</a:t>
            </a:r>
          </a:p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掌握图片的运用，在自选图形上面添加文字：会调节自选图形：</a:t>
            </a:r>
          </a:p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能进行艺术字、图片操作、文本框的操作领会艺术字、图片、文本框操作方法的类似性；</a:t>
            </a:r>
          </a:p>
          <a:p>
            <a:pPr indent="355600" fontAlgn="auto">
              <a:lnSpc>
                <a:spcPts val="2600"/>
              </a:lnSpc>
            </a:pP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过程与方法</a:t>
            </a:r>
          </a:p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学会设计“卷首语“页面，会修饰美化页面学会灵活应用图片、自选图形、文本框、艺术字等知识技能创作作品的方法</a:t>
            </a:r>
          </a:p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以编制“卷首语”为主线，在灵活运用相关知识技能完成目录页的制作的过程中，了解制作卷首语页面的一般方法。</a:t>
            </a:r>
          </a:p>
          <a:p>
            <a:pPr indent="355600" fontAlgn="auto">
              <a:lnSpc>
                <a:spcPts val="2600"/>
              </a:lnSpc>
            </a:pP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情感态度与价值观</a:t>
            </a:r>
          </a:p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在卷首语页面，通过卷首语确定电子杂志的基本基调，表达自己欲在杂志中的立场和观点。</a:t>
            </a:r>
          </a:p>
          <a:p>
            <a:pPr indent="355600" fontAlgn="auto">
              <a:lnSpc>
                <a:spcPts val="2600"/>
              </a:lnSpc>
            </a:pPr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在卷首语的制作过程中追求形式与内容的协调一致，在追求美的过程中启发学生的学习兴趣，使学生积极主动的学习。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zAzNGU3ZDVjMTIzNzllNmI5ODIxYWZkM2E0MGUwYzg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a04771a-db1a-4e1a-a525-465656f5849f}"/>
  <p:tag name="TABLE_ENDDRAG_ORIGIN_RECT" val="691*414"/>
  <p:tag name="TABLE_ENDDRAG_RECT" val="139*103*691*41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cd632a4-b49f-4819-a9ce-bed2b495609c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4045119-6424-49bd-b4c1-7080e2d3b491}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1221</Words>
  <Application>Microsoft Office PowerPoint</Application>
  <PresentationFormat>宽屏</PresentationFormat>
  <Paragraphs>134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华文行楷</vt:lpstr>
      <vt:lpstr>微软雅黑</vt:lpstr>
      <vt:lpstr>Arial</vt:lpstr>
      <vt:lpstr>Wingdings</vt:lpstr>
      <vt:lpstr>Office 主题​​</vt:lpstr>
      <vt:lpstr>胡志伟名师工作室研修活动专题讲座  初中信息技术过程性评价</vt:lpstr>
      <vt:lpstr>简述过程性评价</vt:lpstr>
      <vt:lpstr>一、信息技术课堂的评价</vt:lpstr>
      <vt:lpstr>二、过程性评价中的任务设计</vt:lpstr>
      <vt:lpstr>二、过程性评价中的任务设计</vt:lpstr>
      <vt:lpstr>评价任务的设计原则</vt:lpstr>
      <vt:lpstr>评价任务的设计原则</vt:lpstr>
      <vt:lpstr>评价任务设计步骤</vt:lpstr>
      <vt:lpstr>教学任务：学生利用WORD完成电子杂志中卷首语的制作</vt:lpstr>
      <vt:lpstr>教学任务：学生利用WORD完成电子杂志中卷首语的制作</vt:lpstr>
      <vt:lpstr>教学任务：学生利用WORD完成电子杂志中卷首语的制作</vt:lpstr>
      <vt:lpstr>三、过程性评价的主体</vt:lpstr>
      <vt:lpstr>四、过程性评价有效实施</vt:lpstr>
      <vt:lpstr>五、过程性评价中数据的记录</vt:lpstr>
      <vt:lpstr>六、过程性评价与教学的结合</vt:lpstr>
      <vt:lpstr>谢谢大家！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jxx</cp:lastModifiedBy>
  <cp:revision>172</cp:revision>
  <dcterms:created xsi:type="dcterms:W3CDTF">2019-06-19T02:08:00Z</dcterms:created>
  <dcterms:modified xsi:type="dcterms:W3CDTF">2022-06-20T02:43:24Z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2052-11.1.0.11805</vt:lpwstr>
  </property>
  <property fmtid="{D5CDD505-2E9C-101B-9397-08002B2CF9AE}" pid="3" name="ICV">
    <vt:lpwstr>E67A5C59C58542189C50A087D6A390BC</vt:lpwstr>
  </property>
</Properties>
</file>