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  <p:sldMasterId id="2147483659" r:id="rId3"/>
  </p:sldMasterIdLst>
  <p:notesMasterIdLst>
    <p:notesMasterId r:id="rId5"/>
  </p:notesMasterIdLst>
  <p:handoutMasterIdLst>
    <p:handoutMasterId r:id="rId24"/>
  </p:handoutMasterIdLst>
  <p:sldIdLst>
    <p:sldId id="256" r:id="rId4"/>
    <p:sldId id="482" r:id="rId6"/>
    <p:sldId id="500" r:id="rId7"/>
    <p:sldId id="562" r:id="rId8"/>
    <p:sldId id="506" r:id="rId9"/>
    <p:sldId id="556" r:id="rId10"/>
    <p:sldId id="511" r:id="rId11"/>
    <p:sldId id="557" r:id="rId12"/>
    <p:sldId id="554" r:id="rId13"/>
    <p:sldId id="589" r:id="rId14"/>
    <p:sldId id="534" r:id="rId15"/>
    <p:sldId id="590" r:id="rId16"/>
    <p:sldId id="591" r:id="rId17"/>
    <p:sldId id="518" r:id="rId18"/>
    <p:sldId id="544" r:id="rId19"/>
    <p:sldId id="457" r:id="rId20"/>
    <p:sldId id="619" r:id="rId21"/>
    <p:sldId id="620" r:id="rId22"/>
    <p:sldId id="286" r:id="rId23"/>
  </p:sldIdLst>
  <p:sldSz cx="12023725" cy="6858000"/>
  <p:notesSz cx="6858000" cy="9144000"/>
  <p:custShowLst>
    <p:custShow name="自定义放映 1" id="0">
      <p:sldLst>
        <p:sld r:id="rId4"/>
        <p:sld r:id="rId23"/>
      </p:sldLst>
    </p:custShow>
  </p:custShowLst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3300"/>
    <a:srgbClr val="86A779"/>
    <a:srgbClr val="863FB1"/>
    <a:srgbClr val="336600"/>
    <a:srgbClr val="0000FF"/>
    <a:srgbClr val="CC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59" autoAdjust="0"/>
    <p:restoredTop sz="94660"/>
  </p:normalViewPr>
  <p:slideViewPr>
    <p:cSldViewPr>
      <p:cViewPr>
        <p:scale>
          <a:sx n="40" d="100"/>
          <a:sy n="40" d="100"/>
        </p:scale>
        <p:origin x="1416" y="1074"/>
      </p:cViewPr>
      <p:guideLst>
        <p:guide orient="horz" pos="2142"/>
        <p:guide pos="38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-12360"/>
    </p:cViewPr>
  </p:sorterViewPr>
  <p:notesViewPr>
    <p:cSldViewPr>
      <p:cViewPr varScale="1">
        <p:scale>
          <a:sx n="62" d="100"/>
          <a:sy n="62" d="100"/>
        </p:scale>
        <p:origin x="-2748" y="-84"/>
      </p:cViewPr>
      <p:guideLst>
        <p:guide orient="horz" pos="2856"/>
        <p:guide pos="2086"/>
      </p:guideLst>
    </p:cSldViewPr>
  </p:notesViewPr>
  <p:gridSpacing cx="76198" cy="7619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/>
              </a:defRPr>
            </a:lvl1pPr>
          </a:lstStyle>
          <a:p>
            <a:pPr>
              <a:defRPr/>
            </a:pPr>
            <a:fld id="{CD8232E2-3DEC-420C-9761-8EE4D57E2121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/>
              </a:defRPr>
            </a:lvl1pPr>
          </a:lstStyle>
          <a:p>
            <a:pPr>
              <a:defRPr/>
            </a:pPr>
            <a:fld id="{090FE8CC-F4D9-4C4E-BAD2-BA626A6F782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23863" y="685800"/>
            <a:ext cx="60102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9D43AE-415D-4511-987C-D86493B491B6}" type="slidenum">
              <a:rPr lang="zh-CN" altLang="en-US"/>
            </a:fld>
            <a:endParaRPr lang="en-US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1113A3-7276-407A-B551-9A67ADB42C62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6963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1E5A34-F154-42E6-84FE-856D1680BF64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8BD63DC-F557-4DFB-A1FA-89855BC1AB38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6963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1E5A34-F154-42E6-84FE-856D1680BF64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6963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1E5A34-F154-42E6-84FE-856D1680BF64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60E6032-CB26-4AFA-AD7F-D08BF6E69030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7373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016A049-1398-49AC-B13A-E94CC98BD049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624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FF6FA4-32DB-45D2-868E-C08F4E6AAD72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BB9B86-9937-4EFE-B76F-BACF840B4138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BB9B86-9937-4EFE-B76F-BACF840B4138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9625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9626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8214720-579D-4A5F-A4DC-20C642087928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BB9B86-9937-4EFE-B76F-BACF840B4138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839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839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94C26DF-7563-4B8A-8EA5-221EFFE6AC30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7168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231C0A8-1E19-4FD2-99F8-24CF478F3754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6144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989DC4-064A-4D31-9D21-4808E57BFE08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7475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A6DE28-CE76-4C03-AA4B-492591B0DFE3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C71BECF-CC58-455B-B654-DEE0B8BC76C0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6963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1E5A34-F154-42E6-84FE-856D1680BF64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685800"/>
            <a:ext cx="6010275" cy="3429000"/>
          </a:xfrm>
        </p:spPr>
      </p:sp>
      <p:sp>
        <p:nvSpPr>
          <p:cNvPr id="788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www.515ppt.com</a:t>
            </a:r>
            <a:endParaRPr lang="zh-CN" altLang="en-US" smtClean="0"/>
          </a:p>
        </p:txBody>
      </p:sp>
      <p:sp>
        <p:nvSpPr>
          <p:cNvPr id="788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ABEE31-2B69-48CB-BF41-3BC7CC48BA6A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1780" y="2130426"/>
            <a:ext cx="10220166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3559" y="3886200"/>
            <a:ext cx="841660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slow" advTm="8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6734" y="4800600"/>
            <a:ext cx="7214235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6734" y="612775"/>
            <a:ext cx="721423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6734" y="5367338"/>
            <a:ext cx="721423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 spd="slow" advTm="8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1780" y="2130426"/>
            <a:ext cx="10220166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3559" y="3886200"/>
            <a:ext cx="841660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advTm="800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86" y="274638"/>
            <a:ext cx="1082135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1186" y="1600201"/>
            <a:ext cx="1082135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Tm="800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9792" y="4406901"/>
            <a:ext cx="10220166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9792" y="2906713"/>
            <a:ext cx="1022016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 advTm="800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86" y="274638"/>
            <a:ext cx="1082135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186" y="1600201"/>
            <a:ext cx="531047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12060" y="1600201"/>
            <a:ext cx="531047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Tm="800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86" y="274638"/>
            <a:ext cx="1082135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186" y="1535113"/>
            <a:ext cx="531256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186" y="2174875"/>
            <a:ext cx="531256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07886" y="1535113"/>
            <a:ext cx="531465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07886" y="2174875"/>
            <a:ext cx="531465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Tm="800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86" y="274638"/>
            <a:ext cx="1082135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advTm="800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800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87" y="273050"/>
            <a:ext cx="395572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0943" y="273051"/>
            <a:ext cx="672159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187" y="1435101"/>
            <a:ext cx="395572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 advTm="800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6734" y="4800600"/>
            <a:ext cx="7214235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6734" y="612775"/>
            <a:ext cx="721423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6734" y="5367338"/>
            <a:ext cx="721423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 advTm="8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86" y="274638"/>
            <a:ext cx="1082135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1186" y="1600201"/>
            <a:ext cx="1082135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8000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86" y="274638"/>
            <a:ext cx="1082135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186" y="1600201"/>
            <a:ext cx="1082135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Tm="800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17201" y="274639"/>
            <a:ext cx="270533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186" y="274639"/>
            <a:ext cx="7915619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Tm="8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9792" y="4406901"/>
            <a:ext cx="10220166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9792" y="2906713"/>
            <a:ext cx="1022016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 spd="slow" advTm="8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86" y="274638"/>
            <a:ext cx="1082135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186" y="1600201"/>
            <a:ext cx="531047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12060" y="1600201"/>
            <a:ext cx="531047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8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86" y="274638"/>
            <a:ext cx="1082135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186" y="1535113"/>
            <a:ext cx="531256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186" y="2174875"/>
            <a:ext cx="531256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07886" y="1535113"/>
            <a:ext cx="531465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07886" y="2174875"/>
            <a:ext cx="531465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8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86" y="274638"/>
            <a:ext cx="1082135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186" y="1600201"/>
            <a:ext cx="1082135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8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186" y="274638"/>
            <a:ext cx="1082135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Tm="8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>
            <a:lum/>
          </a:blip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1" r="63763"/>
          <a:stretch>
            <a:fillRect/>
          </a:stretch>
        </p:blipFill>
        <p:spPr>
          <a:xfrm>
            <a:off x="-388770" y="7951"/>
            <a:ext cx="2288793" cy="1979869"/>
          </a:xfrm>
          <a:prstGeom prst="rect">
            <a:avLst/>
          </a:prstGeom>
        </p:spPr>
      </p:pic>
    </p:spTree>
  </p:cSld>
  <p:clrMapOvr>
    <a:masterClrMapping/>
  </p:clrMapOvr>
  <p:transition spd="slow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blipFill dpi="0" rotWithShape="0">
          <a:blip r:embed="rId2">
            <a:lum/>
          </a:blip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17201" y="274639"/>
            <a:ext cx="270533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186" y="274639"/>
            <a:ext cx="7915619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8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png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1">
            <a:lum/>
          </a:blip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3" y="228684"/>
            <a:ext cx="120174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 advTm="8000">
    <p:cov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2">
            <a:lum/>
          </a:blip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advTm="8000">
    <p:comb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14400"/>
          <a:stretch>
            <a:fillRect/>
          </a:stretch>
        </p:blipFill>
        <p:spPr>
          <a:xfrm>
            <a:off x="1973367" y="1066861"/>
            <a:ext cx="10050357" cy="57911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4" r="-2145"/>
          <a:stretch>
            <a:fillRect/>
          </a:stretch>
        </p:blipFill>
        <p:spPr>
          <a:xfrm>
            <a:off x="0" y="3093644"/>
            <a:ext cx="12336296" cy="37642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9" t="51777" r="30576" b="5260"/>
          <a:stretch>
            <a:fillRect/>
          </a:stretch>
        </p:blipFill>
        <p:spPr>
          <a:xfrm>
            <a:off x="1287602" y="3200702"/>
            <a:ext cx="7238810" cy="297172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8180" y="1828800"/>
            <a:ext cx="103466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000000"/>
                </a:highlight>
                <a:ea typeface="宋体" panose="02010600030101010101" pitchFamily="2" charset="-122"/>
              </a:rPr>
              <a:t>《</a:t>
            </a:r>
            <a:r>
              <a:rPr lang="zh-CN" altLang="en-US" sz="40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000000"/>
                </a:highlight>
              </a:rPr>
              <a:t>倾听花开</a:t>
            </a:r>
            <a:r>
              <a:rPr lang="en-US" altLang="zh-CN" sz="40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000000"/>
                </a:highlight>
              </a:rPr>
              <a:t>——</a:t>
            </a:r>
            <a:r>
              <a:rPr lang="zh-CN" altLang="en-US" sz="40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000000"/>
                </a:highlight>
              </a:rPr>
              <a:t>关注言语生命的小学语文课堂》</a:t>
            </a:r>
            <a:endParaRPr lang="zh-CN" altLang="en-US" sz="400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0000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9" t="4789" r="34149" b="69676"/>
          <a:stretch>
            <a:fillRect/>
          </a:stretch>
        </p:blipFill>
        <p:spPr>
          <a:xfrm>
            <a:off x="2887345" y="-152400"/>
            <a:ext cx="6089015" cy="249809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183380" y="3352800"/>
            <a:ext cx="502793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00"/>
                </a:highlight>
              </a:rPr>
              <a:t>泸县城东小学校</a:t>
            </a:r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00"/>
                </a:highlight>
              </a:rPr>
              <a:t>  </a:t>
            </a:r>
            <a:r>
              <a:rPr lang="zh-CN" alt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00"/>
                </a:highlight>
              </a:rPr>
              <a:t>李雪菲</a:t>
            </a:r>
            <a:endParaRPr lang="zh-CN" altLang="en-US" sz="3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00FF00"/>
              </a:highlight>
            </a:endParaRPr>
          </a:p>
        </p:txBody>
      </p:sp>
      <p:pic>
        <p:nvPicPr>
          <p:cNvPr id="6" name="昼夜 - 雨的印记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36580" y="60960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2"/>
          <p:cNvSpPr>
            <a:spLocks noChangeArrowheads="1"/>
          </p:cNvSpPr>
          <p:nvPr/>
        </p:nvSpPr>
        <p:spPr bwMode="auto">
          <a:xfrm>
            <a:off x="1668145" y="317500"/>
            <a:ext cx="899033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1.尊重守护，期待孩子言语生命的绽放。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3" name="TextBox 64"/>
          <p:cNvSpPr txBox="1"/>
          <p:nvPr/>
        </p:nvSpPr>
        <p:spPr>
          <a:xfrm flipH="1">
            <a:off x="920750" y="1600200"/>
            <a:ext cx="1048448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赵文洁老师执教《雷雨》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片段</a:t>
            </a:r>
            <a:endParaRPr lang="zh-CN" altLang="en-US" sz="32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师：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雨后，太阳把各处都照得亮晶晶的。如果你就是一只小蜘蛛，这时候你想说点儿什么啊?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生: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雨后的景色真美啊!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生: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大雨终于下完了，我又可以坐在网上织网了。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师: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那小青蛙又想说点什么呢?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生: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如果我是小青蛙，我会说，大雨终于停了，我又可以呱呱地唱歌了。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师: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哦，唱歌是你最喜欢的事情了。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2"/>
          <p:cNvSpPr>
            <a:spLocks noChangeArrowheads="1"/>
          </p:cNvSpPr>
          <p:nvPr/>
        </p:nvSpPr>
        <p:spPr bwMode="auto">
          <a:xfrm>
            <a:off x="1591945" y="337820"/>
            <a:ext cx="9479915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2.潜心会文，倾听文本发出的细微的声响。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45" y="1143000"/>
            <a:ext cx="7254240" cy="213487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2545" y="3886200"/>
            <a:ext cx="7272655" cy="22307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82545" y="1949450"/>
            <a:ext cx="1882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zh-CN" altLang="en-US" sz="4000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</a:rPr>
              <a:t>陈炳锋</a:t>
            </a:r>
            <a:endParaRPr lang="zh-CN" altLang="en-US" sz="4000" ker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42765" y="1432560"/>
            <a:ext cx="51993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ysClr val="window" lastClr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      我喜欢在静静的夜晚，捧起课文，爱不释手地诵读。让自己在一遍遍的阅读当中，在一点点的发现当中，慢慢地喜欢上文本并且爱上她。</a:t>
            </a:r>
            <a:endParaRPr lang="en-US" altLang="zh-CN" sz="2400" kern="0">
              <a:solidFill>
                <a:sysClr val="window" lastClr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45145" y="4724400"/>
            <a:ext cx="152146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zh-CN" altLang="en-US" sz="4400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</a:rPr>
              <a:t>阅读</a:t>
            </a:r>
            <a:endParaRPr lang="zh-CN" altLang="en-US" sz="4400" ker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TextBox 36"/>
          <p:cNvSpPr txBox="1"/>
          <p:nvPr/>
        </p:nvSpPr>
        <p:spPr>
          <a:xfrm>
            <a:off x="2811145" y="3962400"/>
            <a:ext cx="5199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ysClr val="window" lastClr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      所以，在你带领着学生们走进文本之前，请你先问问自己，你是否喜欢她，你是否真的喜欢她，你是否真的非常喜欢她。如果是，那好，去和学生们一起发现她的美好吧。”</a:t>
            </a:r>
            <a:endParaRPr lang="en-US" altLang="zh-CN" sz="2400" kern="0">
              <a:solidFill>
                <a:sysClr val="window" lastClr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2"/>
      <p:bldP spid="39" grpId="4"/>
      <p:bldP spid="39" grpId="5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2"/>
          <p:cNvSpPr>
            <a:spLocks noChangeArrowheads="1"/>
          </p:cNvSpPr>
          <p:nvPr/>
        </p:nvSpPr>
        <p:spPr bwMode="auto">
          <a:xfrm>
            <a:off x="1668145" y="317500"/>
            <a:ext cx="899033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3.关注“形式”，看到语文的美丽转身。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3" name="TextBox 64"/>
          <p:cNvSpPr txBox="1"/>
          <p:nvPr/>
        </p:nvSpPr>
        <p:spPr>
          <a:xfrm flipH="1">
            <a:off x="534670" y="1447800"/>
            <a:ext cx="1093406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钟静老师执教的《凡卡》片段</a:t>
            </a:r>
            <a:endParaRPr lang="zh-CN" altLang="en-US" sz="32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师: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为什么凡卡却向往过上这样活不下去的日子?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生: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因为凡卡在城里受尽了欺凌、侮辱、虐待，而在乡下还有爷爷。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师: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是啊，乡下还有爷爷的爱，而到了城里这点爱却变成了虐待啊!</a:t>
            </a:r>
            <a:r>
              <a:rPr lang="zh-CN" altLang="en-US" sz="24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请用上一组关联词语“之所以......是因为......”来说。</a:t>
            </a:r>
            <a:endParaRPr lang="zh-CN" altLang="en-US" sz="240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生: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之所以凡卡向往过乡下活不下去的日子，是因为凡卡在城里受尽了虐待，已经是死路一条!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师:</a:t>
            </a:r>
            <a:r>
              <a:rPr lang="zh-CN" altLang="en-US" sz="240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再用“宁可......也不......”来说。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生: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凡卡宁可呆在“活不下去”的乡下，也不愿在“死路一条”的城里忍受虐待折磨。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defRPr/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师: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作者将乡村的“快乐”与城里的“虐待”放在一起写，这样的写法叫对比;同时用向往乡下的“活不下去”更衬托出城里“死路一条”的悲惨，这种写法叫反衬。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31905" y="987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2"/>
          <p:cNvSpPr>
            <a:spLocks noChangeArrowheads="1"/>
          </p:cNvSpPr>
          <p:nvPr/>
        </p:nvSpPr>
        <p:spPr bwMode="auto">
          <a:xfrm>
            <a:off x="1668145" y="317500"/>
            <a:ext cx="899033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4.节奏建构，课堂教学的艺术追求。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3" name="TextBox 64"/>
          <p:cNvSpPr txBox="1"/>
          <p:nvPr/>
        </p:nvSpPr>
        <p:spPr>
          <a:xfrm flipH="1">
            <a:off x="1591945" y="1600200"/>
            <a:ext cx="873569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00000"/>
              </a:lnSpc>
              <a:defRPr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教育是科学，也是艺术。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在小学语文的课堂上，更需要课堂教学的艺术化追求。课堂教学的艺术化追求首先表现为美术、音乐等艺术因素的应用。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31905" y="987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5" name="TextBox 64"/>
          <p:cNvSpPr txBox="1"/>
          <p:nvPr/>
        </p:nvSpPr>
        <p:spPr>
          <a:xfrm flipH="1">
            <a:off x="1668145" y="3657600"/>
            <a:ext cx="853186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00000"/>
              </a:lnSpc>
              <a:defRPr/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刘延云老师在执教《听听，秋的声音》一课时，就选用了《秋日私语》做音乐背景，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通过展示美丽的秋色图，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很快就将学生带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入到课文的情境中。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5" grpId="1"/>
      <p:bldP spid="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44"/>
          <p:cNvGrpSpPr/>
          <p:nvPr/>
        </p:nvGrpSpPr>
        <p:grpSpPr>
          <a:xfrm>
            <a:off x="3695910" y="3337429"/>
            <a:ext cx="1552870" cy="1552870"/>
            <a:chOff x="4491587" y="2586427"/>
            <a:chExt cx="1735787" cy="1735787"/>
          </a:xfrm>
          <a:scene3d>
            <a:camera prst="perspectiveContrastingRightFacing"/>
            <a:lightRig rig="threePt" dir="t"/>
          </a:scene3d>
        </p:grpSpPr>
        <p:grpSp>
          <p:nvGrpSpPr>
            <p:cNvPr id="17" name="组合 25"/>
            <p:cNvGrpSpPr/>
            <p:nvPr/>
          </p:nvGrpSpPr>
          <p:grpSpPr>
            <a:xfrm flipH="1">
              <a:off x="4491587" y="2586427"/>
              <a:ext cx="1735787" cy="1735787"/>
              <a:chOff x="1187624" y="4077072"/>
              <a:chExt cx="1728192" cy="172819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泪滴形 18"/>
              <p:cNvSpPr/>
              <p:nvPr/>
            </p:nvSpPr>
            <p:spPr>
              <a:xfrm>
                <a:off x="1187624" y="4077072"/>
                <a:ext cx="1728192" cy="1728192"/>
              </a:xfrm>
              <a:prstGeom prst="teardrop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  <a:sp3d extrusionH="323850"/>
            </p:spPr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prstClr val="white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椭圆​​ 7"/>
              <p:cNvSpPr/>
              <p:nvPr/>
            </p:nvSpPr>
            <p:spPr>
              <a:xfrm>
                <a:off x="1369741" y="4577646"/>
                <a:ext cx="1045501" cy="1045501"/>
              </a:xfrm>
              <a:prstGeom prst="ellipse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 extrusionH="323850"/>
            </p:spPr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prstClr val="white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矩形​​ 46"/>
            <p:cNvSpPr>
              <a:spLocks noChangeArrowheads="1"/>
            </p:cNvSpPr>
            <p:nvPr/>
          </p:nvSpPr>
          <p:spPr bwMode="auto">
            <a:xfrm>
              <a:off x="5086056" y="3425908"/>
              <a:ext cx="772261" cy="445753"/>
            </a:xfrm>
            <a:prstGeom prst="rect">
              <a:avLst/>
            </a:prstGeom>
            <a:noFill/>
            <a:ln>
              <a:noFill/>
            </a:ln>
            <a:sp3d extrusionH="323850"/>
          </p:spPr>
          <p:txBody>
            <a:bodyPr wrap="none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ker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氛围</a:t>
              </a:r>
              <a:endParaRPr lang="zh-CN" altLang="en-US" sz="2000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21" name="组合 43"/>
          <p:cNvGrpSpPr/>
          <p:nvPr/>
        </p:nvGrpSpPr>
        <p:grpSpPr>
          <a:xfrm>
            <a:off x="3590118" y="2012327"/>
            <a:ext cx="1328380" cy="1328380"/>
            <a:chOff x="4483080" y="926049"/>
            <a:chExt cx="1574757" cy="1574757"/>
          </a:xfrm>
          <a:scene3d>
            <a:camera prst="perspectiveContrastingRightFacing"/>
            <a:lightRig rig="threePt" dir="t"/>
          </a:scene3d>
        </p:grpSpPr>
        <p:grpSp>
          <p:nvGrpSpPr>
            <p:cNvPr id="22" name="组合 27"/>
            <p:cNvGrpSpPr/>
            <p:nvPr/>
          </p:nvGrpSpPr>
          <p:grpSpPr>
            <a:xfrm rot="16200000" flipH="1">
              <a:off x="4483080" y="926049"/>
              <a:ext cx="1574757" cy="1574757"/>
              <a:chOff x="1187624" y="4077072"/>
              <a:chExt cx="1728192" cy="172819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泪滴形 23"/>
              <p:cNvSpPr/>
              <p:nvPr/>
            </p:nvSpPr>
            <p:spPr>
              <a:xfrm>
                <a:off x="1187624" y="4077072"/>
                <a:ext cx="1728192" cy="1728192"/>
              </a:xfrm>
              <a:prstGeom prst="teardrop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  <a:sp3d extrusionH="323850"/>
            </p:spPr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prstClr val="white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椭圆​​ 13"/>
              <p:cNvSpPr/>
              <p:nvPr/>
            </p:nvSpPr>
            <p:spPr>
              <a:xfrm>
                <a:off x="1369740" y="4567120"/>
                <a:ext cx="1056027" cy="1056027"/>
              </a:xfrm>
              <a:prstGeom prst="ellipse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 extrusionH="323850"/>
            </p:spPr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prstClr val="white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3" name="矩形​​ 44"/>
            <p:cNvSpPr>
              <a:spLocks noChangeArrowheads="1"/>
            </p:cNvSpPr>
            <p:nvPr/>
          </p:nvSpPr>
          <p:spPr bwMode="auto">
            <a:xfrm>
              <a:off x="4914695" y="1422967"/>
              <a:ext cx="819019" cy="472742"/>
            </a:xfrm>
            <a:prstGeom prst="rect">
              <a:avLst/>
            </a:prstGeom>
            <a:noFill/>
            <a:ln>
              <a:noFill/>
            </a:ln>
            <a:sp3d extrusionH="323850"/>
          </p:spPr>
          <p:txBody>
            <a:bodyPr wrap="none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ker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环节</a:t>
              </a:r>
              <a:endParaRPr lang="zh-CN" altLang="en-US" sz="2000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26" name="组合 45"/>
          <p:cNvGrpSpPr/>
          <p:nvPr/>
        </p:nvGrpSpPr>
        <p:grpSpPr>
          <a:xfrm rot="21540000">
            <a:off x="2162467" y="3608253"/>
            <a:ext cx="2017291" cy="2017291"/>
            <a:chOff x="2877135" y="2586428"/>
            <a:chExt cx="1520552" cy="1520552"/>
          </a:xfrm>
          <a:scene3d>
            <a:camera prst="perspectiveContrastingRightFacing"/>
            <a:lightRig rig="threePt" dir="t"/>
          </a:scene3d>
        </p:grpSpPr>
        <p:grpSp>
          <p:nvGrpSpPr>
            <p:cNvPr id="27" name="组合 24"/>
            <p:cNvGrpSpPr/>
            <p:nvPr/>
          </p:nvGrpSpPr>
          <p:grpSpPr>
            <a:xfrm>
              <a:off x="2877135" y="2586428"/>
              <a:ext cx="1520552" cy="1520552"/>
              <a:chOff x="1187624" y="4077072"/>
              <a:chExt cx="1728192" cy="172819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泪滴形 28"/>
              <p:cNvSpPr/>
              <p:nvPr/>
            </p:nvSpPr>
            <p:spPr>
              <a:xfrm>
                <a:off x="1187624" y="4077072"/>
                <a:ext cx="1728192" cy="1728192"/>
              </a:xfrm>
              <a:prstGeom prst="teardrop">
                <a:avLst/>
              </a:prstGeom>
              <a:solidFill>
                <a:srgbClr val="00B0F0"/>
              </a:solidFill>
              <a:ln w="25400" cap="flat" cmpd="sng" algn="ctr">
                <a:noFill/>
                <a:prstDash val="solid"/>
              </a:ln>
              <a:effectLst/>
              <a:sp3d extrusionH="323850"/>
            </p:spPr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prstClr val="white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椭圆​​ 3"/>
              <p:cNvSpPr/>
              <p:nvPr/>
            </p:nvSpPr>
            <p:spPr>
              <a:xfrm>
                <a:off x="1369740" y="4495805"/>
                <a:ext cx="1127342" cy="1127342"/>
              </a:xfrm>
              <a:prstGeom prst="ellipse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 extrusionH="323850"/>
            </p:spPr>
            <p:txBody>
              <a:bodyPr anchor="ctr"/>
              <a:lstStyle/>
              <a:p>
                <a:pPr algn="ctr" fontAlgn="auto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prstClr val="white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矩形​​ 45"/>
            <p:cNvSpPr>
              <a:spLocks noChangeArrowheads="1"/>
            </p:cNvSpPr>
            <p:nvPr/>
          </p:nvSpPr>
          <p:spPr bwMode="auto">
            <a:xfrm>
              <a:off x="3288423" y="3231288"/>
              <a:ext cx="520757" cy="532723"/>
            </a:xfrm>
            <a:prstGeom prst="rect">
              <a:avLst/>
            </a:prstGeom>
            <a:noFill/>
            <a:ln>
              <a:noFill/>
            </a:ln>
            <a:sp3d extrusionH="323850"/>
          </p:spPr>
          <p:txBody>
            <a:bodyPr wrap="none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ker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过渡</a:t>
              </a:r>
              <a:endParaRPr lang="zh-CN" altLang="en-US" sz="2000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ker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小结</a:t>
              </a:r>
              <a:endParaRPr lang="zh-CN" altLang="en-US" sz="2000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40" name="TextBox 8"/>
          <p:cNvSpPr txBox="1">
            <a:spLocks noChangeArrowheads="1"/>
          </p:cNvSpPr>
          <p:nvPr/>
        </p:nvSpPr>
        <p:spPr bwMode="auto">
          <a:xfrm>
            <a:off x="6926580" y="1295400"/>
            <a:ext cx="311785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导言</a:t>
            </a:r>
            <a:r>
              <a:rPr lang="zh-CN" altLang="en-US" sz="20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——未成曲调先有情</a:t>
            </a:r>
            <a:endParaRPr lang="zh-CN" altLang="en-US" sz="20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124367" y="1765571"/>
            <a:ext cx="1863767" cy="1863767"/>
            <a:chOff x="3013973" y="1171498"/>
            <a:chExt cx="1358900" cy="1358900"/>
          </a:xfrm>
          <a:scene3d>
            <a:camera prst="perspectiveContrastingRightFacing" fov="3900000">
              <a:rot lat="324354" lon="18945004" rev="210641"/>
            </a:camera>
            <a:lightRig rig="threePt" dir="t"/>
          </a:scene3d>
        </p:grpSpPr>
        <p:sp>
          <p:nvSpPr>
            <p:cNvPr id="44" name="泪滴形 43"/>
            <p:cNvSpPr/>
            <p:nvPr/>
          </p:nvSpPr>
          <p:spPr>
            <a:xfrm rot="10800000" flipH="1">
              <a:off x="3013973" y="1171498"/>
              <a:ext cx="1358900" cy="1358900"/>
            </a:xfrm>
            <a:prstGeom prst="teardrop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  <a:sp3d extrusionH="323850"/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5" name="椭圆​​ 10"/>
            <p:cNvSpPr/>
            <p:nvPr/>
          </p:nvSpPr>
          <p:spPr>
            <a:xfrm rot="10800000" flipH="1">
              <a:off x="3156848" y="1314373"/>
              <a:ext cx="812800" cy="81280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p3d extrusionH="323850"/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6" name="矩形​​ 43"/>
            <p:cNvSpPr>
              <a:spLocks noChangeArrowheads="1"/>
            </p:cNvSpPr>
            <p:nvPr/>
          </p:nvSpPr>
          <p:spPr bwMode="auto">
            <a:xfrm>
              <a:off x="3329571" y="1446734"/>
              <a:ext cx="466692" cy="672258"/>
            </a:xfrm>
            <a:prstGeom prst="rect">
              <a:avLst/>
            </a:prstGeom>
            <a:noFill/>
            <a:ln>
              <a:noFill/>
            </a:ln>
            <a:sp3d extrusionH="323850"/>
          </p:spPr>
          <p:txBody>
            <a:bodyPr wrap="none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800" ker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导言</a:t>
              </a:r>
              <a:endParaRPr lang="zh-CN" altLang="en-US" sz="1800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800" ker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提问</a:t>
              </a:r>
              <a:endParaRPr lang="zh-CN" altLang="en-US" sz="1800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800" ker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讲述</a:t>
              </a:r>
              <a:endParaRPr lang="zh-CN" altLang="en-US" sz="1800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47" name="任意多边形 46"/>
          <p:cNvSpPr/>
          <p:nvPr/>
        </p:nvSpPr>
        <p:spPr>
          <a:xfrm>
            <a:off x="3497580" y="1475105"/>
            <a:ext cx="3198495" cy="293370"/>
          </a:xfrm>
          <a:custGeom>
            <a:avLst/>
            <a:gdLst>
              <a:gd name="connsiteX0" fmla="*/ 0 w 1651819"/>
              <a:gd name="connsiteY0" fmla="*/ 501445 h 501445"/>
              <a:gd name="connsiteX1" fmla="*/ 373626 w 1651819"/>
              <a:gd name="connsiteY1" fmla="*/ 0 h 501445"/>
              <a:gd name="connsiteX2" fmla="*/ 1651819 w 1651819"/>
              <a:gd name="connsiteY2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819" h="501445">
                <a:moveTo>
                  <a:pt x="0" y="501445"/>
                </a:moveTo>
                <a:lnTo>
                  <a:pt x="373626" y="0"/>
                </a:lnTo>
                <a:lnTo>
                  <a:pt x="1651819" y="0"/>
                </a:lnTo>
              </a:path>
            </a:pathLst>
          </a:cu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diamond" w="med" len="med"/>
            <a:tailEnd type="diamond" w="med" len="med"/>
          </a:ln>
          <a:effectLst/>
        </p:spPr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8" name="任意多边形 47"/>
          <p:cNvSpPr/>
          <p:nvPr/>
        </p:nvSpPr>
        <p:spPr>
          <a:xfrm flipV="1">
            <a:off x="4675830" y="4638599"/>
            <a:ext cx="2376488" cy="250825"/>
          </a:xfrm>
          <a:custGeom>
            <a:avLst/>
            <a:gdLst>
              <a:gd name="connsiteX0" fmla="*/ 0 w 1651819"/>
              <a:gd name="connsiteY0" fmla="*/ 501445 h 501445"/>
              <a:gd name="connsiteX1" fmla="*/ 373626 w 1651819"/>
              <a:gd name="connsiteY1" fmla="*/ 0 h 501445"/>
              <a:gd name="connsiteX2" fmla="*/ 1651819 w 1651819"/>
              <a:gd name="connsiteY2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819" h="501445">
                <a:moveTo>
                  <a:pt x="0" y="501445"/>
                </a:moveTo>
                <a:lnTo>
                  <a:pt x="373626" y="0"/>
                </a:lnTo>
                <a:lnTo>
                  <a:pt x="1651819" y="0"/>
                </a:lnTo>
              </a:path>
            </a:pathLst>
          </a:cu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diamond" w="med" len="med"/>
            <a:tailEnd type="diamond" w="med" len="med"/>
          </a:ln>
          <a:effectLst/>
        </p:spPr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3497580" y="3063875"/>
            <a:ext cx="3733800" cy="263525"/>
          </a:xfrm>
          <a:custGeom>
            <a:avLst/>
            <a:gdLst>
              <a:gd name="connsiteX0" fmla="*/ 0 w 3262106"/>
              <a:gd name="connsiteY0" fmla="*/ 526845 h 526845"/>
              <a:gd name="connsiteX1" fmla="*/ 373626 w 3262106"/>
              <a:gd name="connsiteY1" fmla="*/ 25400 h 526845"/>
              <a:gd name="connsiteX2" fmla="*/ 3262106 w 3262106"/>
              <a:gd name="connsiteY2" fmla="*/ 0 h 5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2106" h="526845">
                <a:moveTo>
                  <a:pt x="0" y="526845"/>
                </a:moveTo>
                <a:lnTo>
                  <a:pt x="373626" y="25400"/>
                </a:lnTo>
                <a:lnTo>
                  <a:pt x="3262106" y="0"/>
                </a:lnTo>
              </a:path>
            </a:pathLst>
          </a:cu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diamond" w="med" len="med"/>
            <a:tailEnd type="diamond" w="med" len="med"/>
          </a:ln>
          <a:effectLst/>
        </p:spPr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2" name="任意多边形 51"/>
          <p:cNvSpPr/>
          <p:nvPr/>
        </p:nvSpPr>
        <p:spPr>
          <a:xfrm flipV="1">
            <a:off x="3878270" y="3383522"/>
            <a:ext cx="2806700" cy="263525"/>
          </a:xfrm>
          <a:custGeom>
            <a:avLst/>
            <a:gdLst>
              <a:gd name="connsiteX0" fmla="*/ 0 w 3262106"/>
              <a:gd name="connsiteY0" fmla="*/ 526845 h 526845"/>
              <a:gd name="connsiteX1" fmla="*/ 373626 w 3262106"/>
              <a:gd name="connsiteY1" fmla="*/ 25400 h 526845"/>
              <a:gd name="connsiteX2" fmla="*/ 3262106 w 3262106"/>
              <a:gd name="connsiteY2" fmla="*/ 0 h 5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2106" h="526845">
                <a:moveTo>
                  <a:pt x="0" y="526845"/>
                </a:moveTo>
                <a:lnTo>
                  <a:pt x="373626" y="25400"/>
                </a:lnTo>
                <a:lnTo>
                  <a:pt x="3262106" y="0"/>
                </a:lnTo>
              </a:path>
            </a:pathLst>
          </a:cu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diamond" w="med" len="med"/>
            <a:tailEnd type="diamond" w="med" len="med"/>
          </a:ln>
          <a:effectLst/>
        </p:spPr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4778375" y="2480310"/>
            <a:ext cx="2432685" cy="273685"/>
          </a:xfrm>
          <a:custGeom>
            <a:avLst/>
            <a:gdLst>
              <a:gd name="connsiteX0" fmla="*/ 0 w 3262106"/>
              <a:gd name="connsiteY0" fmla="*/ 526845 h 526845"/>
              <a:gd name="connsiteX1" fmla="*/ 373626 w 3262106"/>
              <a:gd name="connsiteY1" fmla="*/ 25400 h 526845"/>
              <a:gd name="connsiteX2" fmla="*/ 3262106 w 3262106"/>
              <a:gd name="connsiteY2" fmla="*/ 0 h 5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2106" h="526845">
                <a:moveTo>
                  <a:pt x="0" y="526845"/>
                </a:moveTo>
                <a:lnTo>
                  <a:pt x="373626" y="25400"/>
                </a:lnTo>
                <a:lnTo>
                  <a:pt x="3262106" y="0"/>
                </a:lnTo>
              </a:path>
            </a:pathLst>
          </a:cu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diamond" w="med" len="med"/>
            <a:tailEnd type="diamond" w="med" len="med"/>
          </a:ln>
          <a:effectLst/>
        </p:spPr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 flipV="1">
            <a:off x="3649670" y="4045827"/>
            <a:ext cx="2806700" cy="263525"/>
          </a:xfrm>
          <a:custGeom>
            <a:avLst/>
            <a:gdLst>
              <a:gd name="connsiteX0" fmla="*/ 0 w 3262106"/>
              <a:gd name="connsiteY0" fmla="*/ 526845 h 526845"/>
              <a:gd name="connsiteX1" fmla="*/ 373626 w 3262106"/>
              <a:gd name="connsiteY1" fmla="*/ 25400 h 526845"/>
              <a:gd name="connsiteX2" fmla="*/ 3262106 w 3262106"/>
              <a:gd name="connsiteY2" fmla="*/ 0 h 5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2106" h="526845">
                <a:moveTo>
                  <a:pt x="0" y="526845"/>
                </a:moveTo>
                <a:lnTo>
                  <a:pt x="373626" y="25400"/>
                </a:lnTo>
                <a:lnTo>
                  <a:pt x="3262106" y="0"/>
                </a:lnTo>
              </a:path>
            </a:pathLst>
          </a:cu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diamond" w="med" len="med"/>
            <a:tailEnd type="diamond" w="med" len="med"/>
          </a:ln>
          <a:effectLst/>
        </p:spPr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标题 52"/>
          <p:cNvSpPr>
            <a:spLocks noChangeArrowheads="1"/>
          </p:cNvSpPr>
          <p:nvPr/>
        </p:nvSpPr>
        <p:spPr bwMode="auto">
          <a:xfrm>
            <a:off x="1668145" y="317500"/>
            <a:ext cx="899033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4.节奏建构，课堂教学的艺术追求。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4676140" y="1987550"/>
            <a:ext cx="2432685" cy="273685"/>
          </a:xfrm>
          <a:custGeom>
            <a:avLst/>
            <a:gdLst>
              <a:gd name="connsiteX0" fmla="*/ 0 w 3262106"/>
              <a:gd name="connsiteY0" fmla="*/ 526845 h 526845"/>
              <a:gd name="connsiteX1" fmla="*/ 373626 w 3262106"/>
              <a:gd name="connsiteY1" fmla="*/ 25400 h 526845"/>
              <a:gd name="connsiteX2" fmla="*/ 3262106 w 3262106"/>
              <a:gd name="connsiteY2" fmla="*/ 0 h 5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2106" h="526845">
                <a:moveTo>
                  <a:pt x="0" y="526845"/>
                </a:moveTo>
                <a:lnTo>
                  <a:pt x="373626" y="25400"/>
                </a:lnTo>
                <a:lnTo>
                  <a:pt x="3262106" y="0"/>
                </a:lnTo>
              </a:path>
            </a:pathLst>
          </a:cu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diamond" w="med" len="med"/>
            <a:tailEnd type="diamond" w="med" len="med"/>
          </a:ln>
          <a:effectLst/>
        </p:spPr>
        <p:txBody>
          <a:bodyPr anchor="ctr"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211060" y="1802130"/>
            <a:ext cx="311785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提向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——惊风乱飐芙蓉水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344410" y="2334895"/>
            <a:ext cx="311785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讲述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——语不惊人死不休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231380" y="2895600"/>
            <a:ext cx="311785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环节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——一枝一叶总关情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74180" y="3505200"/>
            <a:ext cx="311785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——嫁于春风不用媒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545580" y="4130040"/>
            <a:ext cx="311785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——似曾相识燕归来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108825" y="4727575"/>
            <a:ext cx="311785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氛围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——山雨欲来风满楼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2"/>
      <p:bldP spid="48" grpId="3"/>
      <p:bldP spid="51" grpId="6"/>
      <p:bldP spid="52" grpId="7"/>
      <p:bldP spid="40" grpId="0"/>
      <p:bldP spid="40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52"/>
          <p:cNvSpPr>
            <a:spLocks noChangeArrowheads="1"/>
          </p:cNvSpPr>
          <p:nvPr/>
        </p:nvSpPr>
        <p:spPr bwMode="auto">
          <a:xfrm>
            <a:off x="1858962" y="304800"/>
            <a:ext cx="822960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读后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感想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0" name="矩形 33"/>
          <p:cNvSpPr>
            <a:spLocks noChangeArrowheads="1"/>
          </p:cNvSpPr>
          <p:nvPr/>
        </p:nvSpPr>
        <p:spPr bwMode="auto">
          <a:xfrm>
            <a:off x="2339455" y="2132857"/>
            <a:ext cx="7345363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3" name="文本框 8"/>
          <p:cNvSpPr txBox="1"/>
          <p:nvPr/>
        </p:nvSpPr>
        <p:spPr bwMode="auto">
          <a:xfrm>
            <a:off x="5808142" y="3847356"/>
            <a:ext cx="434976" cy="40005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fontAlgn="auto">
              <a:spcBef>
                <a:spcPct val="0"/>
              </a:spcBef>
              <a:spcAft>
                <a:spcPct val="0"/>
              </a:spcAft>
              <a:defRPr/>
            </a:pPr>
            <a:endParaRPr lang="en-US" sz="1600" ker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979467" y="2493218"/>
            <a:ext cx="2144712" cy="1379538"/>
            <a:chOff x="3539605" y="2493218"/>
            <a:chExt cx="2144712" cy="1379538"/>
          </a:xfrm>
        </p:grpSpPr>
        <p:sp>
          <p:nvSpPr>
            <p:cNvPr id="45" name="左箭头 44"/>
            <p:cNvSpPr/>
            <p:nvPr/>
          </p:nvSpPr>
          <p:spPr bwMode="auto">
            <a:xfrm>
              <a:off x="3539605" y="2493218"/>
              <a:ext cx="2144712" cy="1379538"/>
            </a:xfrm>
            <a:prstGeom prst="leftArrow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71727" y="2952452"/>
              <a:ext cx="98044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感想</a:t>
              </a:r>
              <a:r>
                <a: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979468" y="3963243"/>
            <a:ext cx="2141537" cy="1379538"/>
            <a:chOff x="3539605" y="3963243"/>
            <a:chExt cx="2141537" cy="1379538"/>
          </a:xfrm>
        </p:grpSpPr>
        <p:sp>
          <p:nvSpPr>
            <p:cNvPr id="56" name="右箭头 55"/>
            <p:cNvSpPr/>
            <p:nvPr/>
          </p:nvSpPr>
          <p:spPr bwMode="auto">
            <a:xfrm>
              <a:off x="3539605" y="3963243"/>
              <a:ext cx="2141537" cy="1379538"/>
            </a:xfrm>
            <a:prstGeom prst="rightArrow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kern="1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038610" y="4452957"/>
              <a:ext cx="98044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感想</a:t>
              </a:r>
              <a:r>
                <a:rPr lang="en-US" altLang="zh-CN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2683943" y="2377331"/>
            <a:ext cx="2295525" cy="3094038"/>
            <a:chOff x="1244080" y="2377331"/>
            <a:chExt cx="2295525" cy="3094038"/>
          </a:xfrm>
        </p:grpSpPr>
        <p:sp>
          <p:nvSpPr>
            <p:cNvPr id="60" name="圆角矩形 59"/>
            <p:cNvSpPr/>
            <p:nvPr/>
          </p:nvSpPr>
          <p:spPr bwMode="auto">
            <a:xfrm>
              <a:off x="1244080" y="2377331"/>
              <a:ext cx="2295525" cy="3094038"/>
            </a:xfrm>
            <a:prstGeom prst="roundRect">
              <a:avLst>
                <a:gd name="adj" fmla="val 7153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kern="1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408545" y="3276491"/>
              <a:ext cx="1965960" cy="97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2400" b="1" kern="100">
                  <a:solidFill>
                    <a:sysClr val="window" lastClr="FFFFFF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从</a:t>
              </a:r>
              <a:r>
                <a:rPr lang="en-US" altLang="zh-CN" sz="2400" b="1" kern="100">
                  <a:solidFill>
                    <a:sysClr val="window" lastClr="FFFFFF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“</a:t>
              </a:r>
              <a:r>
                <a:rPr lang="zh-CN" altLang="en-US" sz="2400" b="1" kern="100">
                  <a:solidFill>
                    <a:srgbClr val="FFC000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知人论世</a:t>
              </a:r>
              <a:r>
                <a:rPr lang="en-US" altLang="zh-CN" sz="2400" b="1" kern="100">
                  <a:solidFill>
                    <a:sysClr val="window" lastClr="FFFFFF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”</a:t>
              </a:r>
              <a:endParaRPr lang="en-US" altLang="zh-CN" sz="2400" b="1" kern="100">
                <a:solidFill>
                  <a:sysClr val="window" lastClr="FFFFFF"/>
                </a:solidFill>
                <a:latin typeface="Times New Roman" panose="02020603050405020304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2400" b="1" kern="100">
                  <a:solidFill>
                    <a:sysClr val="window" lastClr="FFFFFF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到</a:t>
              </a:r>
              <a:r>
                <a:rPr lang="en-US" altLang="zh-CN" sz="2400" b="1" kern="100">
                  <a:solidFill>
                    <a:sysClr val="window" lastClr="FFFFFF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“</a:t>
              </a:r>
              <a:r>
                <a:rPr lang="zh-CN" altLang="en-US" sz="2400" b="1" kern="100">
                  <a:solidFill>
                    <a:srgbClr val="FFC000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知人论课</a:t>
              </a:r>
              <a:r>
                <a:rPr lang="en-US" altLang="zh-CN" sz="2400" b="1" kern="100">
                  <a:solidFill>
                    <a:sysClr val="window" lastClr="FFFFFF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”</a:t>
              </a:r>
              <a:endParaRPr lang="en-US" altLang="zh-CN" sz="2400" b="1" kern="100">
                <a:solidFill>
                  <a:sysClr val="window" lastClr="FFFFFF"/>
                </a:solidFill>
                <a:latin typeface="Times New Roman" panose="02020603050405020304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7121005" y="2377331"/>
            <a:ext cx="2295525" cy="3094038"/>
            <a:chOff x="5681142" y="2377331"/>
            <a:chExt cx="2295525" cy="3094038"/>
          </a:xfrm>
        </p:grpSpPr>
        <p:sp>
          <p:nvSpPr>
            <p:cNvPr id="89" name="圆角矩形 88"/>
            <p:cNvSpPr/>
            <p:nvPr/>
          </p:nvSpPr>
          <p:spPr bwMode="auto">
            <a:xfrm>
              <a:off x="5681142" y="2377331"/>
              <a:ext cx="2295525" cy="3094038"/>
            </a:xfrm>
            <a:prstGeom prst="roundRect">
              <a:avLst>
                <a:gd name="adj" fmla="val 655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kern="1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980107" y="3068960"/>
              <a:ext cx="1706880" cy="1420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2400" b="1" kern="100">
                  <a:solidFill>
                    <a:sysClr val="window" lastClr="FFFFFF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“</a:t>
              </a:r>
              <a:r>
                <a:rPr lang="zh-CN" altLang="en-US" sz="2400" b="1" kern="100">
                  <a:solidFill>
                    <a:srgbClr val="C00000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陌生化</a:t>
              </a:r>
              <a:r>
                <a:rPr lang="zh-CN" altLang="en-US" sz="2400" b="1" kern="100">
                  <a:solidFill>
                    <a:sysClr val="window" lastClr="FFFFFF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”</a:t>
              </a:r>
              <a:endParaRPr lang="zh-CN" altLang="en-US" sz="2400" b="1" kern="100">
                <a:solidFill>
                  <a:sysClr val="window" lastClr="FFFFFF"/>
                </a:solidFill>
                <a:latin typeface="Times New Roman" panose="02020603050405020304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2400" b="1" kern="100">
                  <a:solidFill>
                    <a:sysClr val="window" lastClr="FFFFFF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与</a:t>
              </a:r>
              <a:endParaRPr lang="zh-CN" altLang="en-US" sz="2400" b="1" kern="100">
                <a:solidFill>
                  <a:sysClr val="window" lastClr="FFFFFF"/>
                </a:solidFill>
                <a:latin typeface="Times New Roman" panose="02020603050405020304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2400" b="1" kern="100">
                  <a:solidFill>
                    <a:sysClr val="window" lastClr="FFFFFF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“</a:t>
              </a:r>
              <a:r>
                <a:rPr lang="zh-CN" altLang="en-US" sz="2400" b="1" kern="100">
                  <a:solidFill>
                    <a:srgbClr val="C00000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熟悉化</a:t>
              </a:r>
              <a:r>
                <a:rPr lang="zh-CN" altLang="en-US" sz="2400" b="1" kern="100">
                  <a:solidFill>
                    <a:sysClr val="window" lastClr="FFFFFF"/>
                  </a:solidFill>
                  <a:latin typeface="Times New Roman" panose="02020603050405020304"/>
                  <a:ea typeface="微软雅黑" panose="020B0503020204020204" pitchFamily="34" charset="-122"/>
                  <a:cs typeface="宋体" panose="02010600030101010101" pitchFamily="2" charset="-122"/>
                </a:rPr>
                <a:t>”</a:t>
              </a:r>
              <a:endParaRPr lang="zh-CN" altLang="en-US" sz="2400" b="1" kern="100">
                <a:solidFill>
                  <a:sysClr val="window" lastClr="FFFFFF"/>
                </a:solidFill>
                <a:latin typeface="Times New Roman" panose="02020603050405020304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52"/>
          <p:cNvSpPr>
            <a:spLocks noChangeArrowheads="1"/>
          </p:cNvSpPr>
          <p:nvPr/>
        </p:nvSpPr>
        <p:spPr bwMode="auto">
          <a:xfrm>
            <a:off x="1439545" y="224155"/>
            <a:ext cx="991108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读后感想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——从“知人论世”到“知人论课”</a:t>
            </a:r>
            <a:endParaRPr lang="en-US" altLang="zh-CN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12" y="837981"/>
            <a:ext cx="5966186" cy="623264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08684" y="1255848"/>
            <a:ext cx="974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kern="0">
                <a:solidFill>
                  <a:sysClr val="window" lastClr="FFFFFF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3200" b="1" kern="0">
              <a:solidFill>
                <a:sysClr val="window" lastClr="FFFFFF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06063" y="2816286"/>
            <a:ext cx="974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kern="0">
                <a:solidFill>
                  <a:sysClr val="window" lastClr="FFFFFF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3200" b="1" kern="0">
              <a:solidFill>
                <a:sysClr val="window" lastClr="FFFFFF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25852" y="3962572"/>
            <a:ext cx="974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kern="0">
                <a:solidFill>
                  <a:sysClr val="window" lastClr="FFFFFF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3200" b="1" kern="0">
              <a:solidFill>
                <a:sysClr val="window" lastClr="FFFFFF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40980" y="2438400"/>
            <a:ext cx="3609340" cy="188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ker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杨昱婷</a:t>
            </a:r>
            <a:r>
              <a:rPr lang="zh-CN" altLang="en-US" ker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老师执教的</a:t>
            </a:r>
            <a:r>
              <a:rPr lang="zh-CN" altLang="en-US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《我的画》</a:t>
            </a:r>
            <a:r>
              <a:rPr lang="zh-CN" altLang="en-US" ker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，整节课学生置身于对秋天的描摹中，时而联系生活挥笔速写，时而品词析句工笔勾勒，构筑起一幅自然而传神的秋景图。</a:t>
            </a:r>
            <a:endParaRPr lang="zh-CN" altLang="en-US" kern="0">
              <a:solidFill>
                <a:sysClr val="windowText" lastClr="000000">
                  <a:lumMod val="65000"/>
                  <a:lumOff val="3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06780" y="3886200"/>
            <a:ext cx="3704590" cy="188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ker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孟强</a:t>
            </a:r>
            <a:r>
              <a:rPr lang="zh-CN" altLang="en-US" ker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老师执教的</a:t>
            </a:r>
            <a:r>
              <a:rPr lang="zh-CN" altLang="en-US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《古诗两首》</a:t>
            </a:r>
            <a:r>
              <a:rPr lang="zh-CN" altLang="en-US" ker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，教学框架大气粗放，敢于取舍，通过“举象”“造境”等手段使学生领略到了永恒的乡愁。</a:t>
            </a:r>
            <a:endParaRPr lang="zh-CN" altLang="en-US" kern="0">
              <a:solidFill>
                <a:sysClr val="windowText" lastClr="000000">
                  <a:lumMod val="65000"/>
                  <a:lumOff val="3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0">
              <a:solidFill>
                <a:sysClr val="windowText" lastClr="000000">
                  <a:lumMod val="65000"/>
                  <a:lumOff val="3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1980" y="1676400"/>
            <a:ext cx="3462655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ker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江丽娜</a:t>
            </a:r>
            <a:r>
              <a:rPr lang="zh-CN" altLang="en-US" ker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zh-CN" altLang="en-US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《梅花魂》</a:t>
            </a:r>
            <a:r>
              <a:rPr lang="zh-CN" altLang="en-US" ker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一课的教学设计则呈现出一波三折、曲径通幽的美</a:t>
            </a:r>
            <a:endParaRPr lang="zh-CN" altLang="en-US" kern="0">
              <a:solidFill>
                <a:sysClr val="windowText" lastClr="000000">
                  <a:lumMod val="65000"/>
                  <a:lumOff val="3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1"/>
      <p:bldP spid="37" grpId="2"/>
      <p:bldP spid="41" grpId="0"/>
      <p:bldP spid="41" grpId="1"/>
      <p:bldP spid="39" grpId="0"/>
      <p:bldP spid="39" grpId="1"/>
      <p:bldP spid="40" grpId="0"/>
      <p:bldP spid="4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 bwMode="auto">
          <a:xfrm>
            <a:off x="1820973" y="1665244"/>
            <a:ext cx="8129569" cy="4007315"/>
          </a:xfrm>
          <a:prstGeom prst="rect">
            <a:avLst/>
          </a:prstGeom>
          <a:solidFill>
            <a:srgbClr val="FFFFFF">
              <a:alpha val="57999"/>
            </a:srgbClr>
          </a:solidFill>
          <a:ln w="15875" cmpd="sng">
            <a:solidFill>
              <a:srgbClr val="00B050"/>
            </a:solidFill>
            <a:miter lim="800000"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9" name="TextBox 9"/>
          <p:cNvSpPr>
            <a:spLocks noChangeArrowheads="1"/>
          </p:cNvSpPr>
          <p:nvPr/>
        </p:nvSpPr>
        <p:spPr bwMode="auto">
          <a:xfrm>
            <a:off x="2049513" y="2133911"/>
            <a:ext cx="6645275" cy="341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</a:t>
            </a:r>
            <a:r>
              <a:rPr sz="20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陌生化策略强调教学结构呈现的出人意料、教学结构转换的意想不到，以此增强教学结构对学生的吸引力和驱动力。教学结构要遵循学生的身心规律和课程的逻辑秩序，但这只是‘形而上’层面的一种规约，具体到每一堂课、每一个文本的教学，则是不应该也不可能有凝固的模式、刻板的程序的。</a:t>
            </a:r>
            <a:r>
              <a:rPr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充满诗意的教学结构，总是在“熟悉’和‘陌生’的两极之间寻求期待的视野和投人的张力</a:t>
            </a:r>
            <a:r>
              <a:rPr 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矩形 17"/>
          <p:cNvSpPr>
            <a:spLocks noChangeArrowheads="1"/>
          </p:cNvSpPr>
          <p:nvPr/>
        </p:nvSpPr>
        <p:spPr bwMode="auto">
          <a:xfrm>
            <a:off x="2300655" y="1429379"/>
            <a:ext cx="2087562" cy="787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/>
          <a:lstStyle/>
          <a:p>
            <a:endParaRPr lang="zh-CN" altLang="en-US" b="1">
              <a:sym typeface="Arial" panose="020B0604020202020204" pitchFamily="34" charset="0"/>
            </a:endParaRPr>
          </a:p>
        </p:txBody>
      </p:sp>
      <p:sp>
        <p:nvSpPr>
          <p:cNvPr id="11" name="TextBox 18"/>
          <p:cNvSpPr>
            <a:spLocks noChangeArrowheads="1"/>
          </p:cNvSpPr>
          <p:nvPr/>
        </p:nvSpPr>
        <p:spPr bwMode="auto">
          <a:xfrm>
            <a:off x="2427339" y="1448111"/>
            <a:ext cx="1706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4000">
                <a:solidFill>
                  <a:schemeClr val="bg1"/>
                </a:solidFill>
                <a:latin typeface="方正大黑简体" pitchFamily="1" charset="-122"/>
                <a:ea typeface="方正大黑简体" pitchFamily="1" charset="-122"/>
                <a:sym typeface="方正大黑简体" pitchFamily="1" charset="-122"/>
              </a:rPr>
              <a:t>王崧舟</a:t>
            </a:r>
            <a:endParaRPr lang="zh-CN" altLang="en-US" sz="4000">
              <a:solidFill>
                <a:schemeClr val="bg1"/>
              </a:solidFill>
              <a:latin typeface="方正大黑简体" pitchFamily="1" charset="-122"/>
              <a:ea typeface="方正大黑简体" pitchFamily="1" charset="-122"/>
              <a:sym typeface="方正大黑简体" pitchFamily="1" charset="-122"/>
            </a:endParaRPr>
          </a:p>
        </p:txBody>
      </p:sp>
      <p:sp>
        <p:nvSpPr>
          <p:cNvPr id="13" name="椭圆 20"/>
          <p:cNvSpPr>
            <a:spLocks noChangeArrowheads="1"/>
          </p:cNvSpPr>
          <p:nvPr/>
        </p:nvSpPr>
        <p:spPr bwMode="auto">
          <a:xfrm>
            <a:off x="8070139" y="5074999"/>
            <a:ext cx="1131887" cy="1131887"/>
          </a:xfrm>
          <a:prstGeom prst="ellipse">
            <a:avLst/>
          </a:prstGeom>
          <a:blipFill dpi="0" rotWithShape="1">
            <a:blip r:embed="rId1"/>
            <a:stretch>
              <a:fillRect/>
            </a:stretch>
          </a:blipFill>
          <a:ln w="15875" cmpd="sng">
            <a:solidFill>
              <a:srgbClr val="0070C0"/>
            </a:solidFill>
            <a:miter lim="800000"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椭圆 21"/>
          <p:cNvSpPr>
            <a:spLocks noChangeArrowheads="1"/>
          </p:cNvSpPr>
          <p:nvPr/>
        </p:nvSpPr>
        <p:spPr bwMode="auto">
          <a:xfrm>
            <a:off x="9245571" y="5231233"/>
            <a:ext cx="882650" cy="882650"/>
          </a:xfrm>
          <a:prstGeom prst="ellipse">
            <a:avLst/>
          </a:prstGeom>
          <a:blipFill dpi="0" rotWithShape="1">
            <a:blip r:embed="rId2"/>
            <a:stretch>
              <a:fillRect/>
            </a:stretch>
          </a:blipFill>
          <a:ln w="15875" cmpd="sng">
            <a:solidFill>
              <a:srgbClr val="0070C0"/>
            </a:solidFill>
            <a:miter lim="800000"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标题 52"/>
          <p:cNvSpPr>
            <a:spLocks noChangeArrowheads="1"/>
          </p:cNvSpPr>
          <p:nvPr/>
        </p:nvSpPr>
        <p:spPr bwMode="auto">
          <a:xfrm>
            <a:off x="1439545" y="224155"/>
            <a:ext cx="991108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读后感想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——“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陌生化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”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与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“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熟悉化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”</a:t>
            </a:r>
            <a:endParaRPr lang="en-US" altLang="zh-CN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  <p:bldLst>
      <p:bldP spid="8" grpId="1"/>
      <p:bldP spid="9" grpId="2"/>
      <p:bldP spid="10" grpId="3"/>
      <p:bldP spid="11" grpId="4"/>
      <p:bldP spid="13" grpId="6"/>
      <p:bldP spid="14" grpId="7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 bwMode="auto">
          <a:xfrm>
            <a:off x="1820973" y="1665244"/>
            <a:ext cx="8129569" cy="4007315"/>
          </a:xfrm>
          <a:prstGeom prst="rect">
            <a:avLst/>
          </a:prstGeom>
          <a:solidFill>
            <a:srgbClr val="FFFFFF">
              <a:alpha val="57999"/>
            </a:srgbClr>
          </a:solidFill>
          <a:ln w="15875" cmpd="sng">
            <a:solidFill>
              <a:srgbClr val="00B050"/>
            </a:solidFill>
            <a:miter lim="800000"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9" name="TextBox 9"/>
          <p:cNvSpPr>
            <a:spLocks noChangeArrowheads="1"/>
          </p:cNvSpPr>
          <p:nvPr/>
        </p:nvSpPr>
        <p:spPr bwMode="auto">
          <a:xfrm>
            <a:off x="1973313" y="2387276"/>
            <a:ext cx="6645275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</a:t>
            </a:r>
            <a:r>
              <a:rPr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我们都知道，站在巨人的肩上，我们可以看得更远</a:t>
            </a:r>
            <a:r>
              <a:rPr lang="en-US"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;</a:t>
            </a:r>
            <a:r>
              <a:rPr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以书作垫脚石，我们可以攀得更高。“</a:t>
            </a:r>
            <a:r>
              <a:rPr lang="zh-CN"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读</a:t>
            </a:r>
            <a:r>
              <a:rPr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不在三更五鼓，功只怕一暴十寒。”让我们以审视的目光阅读书籍，与书为友, 以书为鉴，让缕</a:t>
            </a:r>
            <a:r>
              <a:rPr lang="zh-CN"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缕</a:t>
            </a:r>
            <a:r>
              <a:rPr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书</a:t>
            </a:r>
            <a:r>
              <a:rPr lang="zh-CN"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香</a:t>
            </a:r>
            <a:r>
              <a:rPr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伴</a:t>
            </a:r>
            <a:r>
              <a:rPr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着你我同行!</a:t>
            </a:r>
            <a:endParaRPr sz="2400">
              <a:solidFill>
                <a:srgbClr val="0C0C0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矩形 17"/>
          <p:cNvSpPr>
            <a:spLocks noChangeArrowheads="1"/>
          </p:cNvSpPr>
          <p:nvPr/>
        </p:nvSpPr>
        <p:spPr bwMode="auto">
          <a:xfrm>
            <a:off x="2300655" y="1429379"/>
            <a:ext cx="2087562" cy="787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/>
          <a:lstStyle/>
          <a:p>
            <a:endParaRPr lang="zh-CN" altLang="en-US" b="1">
              <a:sym typeface="Arial" panose="020B0604020202020204" pitchFamily="34" charset="0"/>
            </a:endParaRPr>
          </a:p>
        </p:txBody>
      </p:sp>
      <p:sp>
        <p:nvSpPr>
          <p:cNvPr id="11" name="TextBox 18"/>
          <p:cNvSpPr>
            <a:spLocks noChangeArrowheads="1"/>
          </p:cNvSpPr>
          <p:nvPr/>
        </p:nvSpPr>
        <p:spPr bwMode="auto">
          <a:xfrm>
            <a:off x="2300339" y="1371911"/>
            <a:ext cx="1960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4000">
                <a:solidFill>
                  <a:schemeClr val="bg1"/>
                </a:solidFill>
                <a:latin typeface="方正大黑简体" pitchFamily="1" charset="-122"/>
                <a:ea typeface="方正大黑简体" pitchFamily="1" charset="-122"/>
                <a:sym typeface="方正大黑简体" pitchFamily="1" charset="-122"/>
              </a:rPr>
              <a:t>结   语</a:t>
            </a:r>
            <a:endParaRPr lang="zh-CN" altLang="en-US" sz="4000">
              <a:solidFill>
                <a:schemeClr val="bg1"/>
              </a:solidFill>
              <a:latin typeface="方正大黑简体" pitchFamily="1" charset="-122"/>
              <a:ea typeface="方正大黑简体" pitchFamily="1" charset="-122"/>
              <a:sym typeface="方正大黑简体" pitchFamily="1" charset="-122"/>
            </a:endParaRPr>
          </a:p>
        </p:txBody>
      </p:sp>
      <p:sp>
        <p:nvSpPr>
          <p:cNvPr id="12" name="TextBox 19"/>
          <p:cNvSpPr>
            <a:spLocks noChangeArrowheads="1"/>
          </p:cNvSpPr>
          <p:nvPr/>
        </p:nvSpPr>
        <p:spPr bwMode="auto">
          <a:xfrm>
            <a:off x="2300605" y="1905000"/>
            <a:ext cx="196024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rial Black" panose="020B0A04020102020204" pitchFamily="34" charset="0"/>
                <a:ea typeface="方正大黑简体" pitchFamily="1" charset="-122"/>
                <a:sym typeface="Arial Black" panose="020B0A04020102020204" pitchFamily="34" charset="0"/>
              </a:rPr>
              <a:t>JIE            YU</a:t>
            </a:r>
            <a:endParaRPr lang="en-US" altLang="zh-CN" sz="2000">
              <a:solidFill>
                <a:schemeClr val="bg1"/>
              </a:solidFill>
              <a:latin typeface="Arial Black" panose="020B0A04020102020204" pitchFamily="34" charset="0"/>
              <a:ea typeface="方正大黑简体" pitchFamily="1" charset="-122"/>
              <a:sym typeface="Arial Black" panose="020B0A04020102020204" pitchFamily="34" charset="0"/>
            </a:endParaRPr>
          </a:p>
        </p:txBody>
      </p:sp>
      <p:sp>
        <p:nvSpPr>
          <p:cNvPr id="13" name="椭圆 20"/>
          <p:cNvSpPr>
            <a:spLocks noChangeArrowheads="1"/>
          </p:cNvSpPr>
          <p:nvPr/>
        </p:nvSpPr>
        <p:spPr bwMode="auto">
          <a:xfrm>
            <a:off x="8070139" y="5074999"/>
            <a:ext cx="1131887" cy="1131887"/>
          </a:xfrm>
          <a:prstGeom prst="ellipse">
            <a:avLst/>
          </a:prstGeom>
          <a:blipFill dpi="0" rotWithShape="1">
            <a:blip r:embed="rId1"/>
            <a:stretch>
              <a:fillRect/>
            </a:stretch>
          </a:blipFill>
          <a:ln w="15875" cmpd="sng">
            <a:solidFill>
              <a:srgbClr val="0070C0"/>
            </a:solidFill>
            <a:miter lim="800000"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椭圆 21"/>
          <p:cNvSpPr>
            <a:spLocks noChangeArrowheads="1"/>
          </p:cNvSpPr>
          <p:nvPr/>
        </p:nvSpPr>
        <p:spPr bwMode="auto">
          <a:xfrm>
            <a:off x="9245571" y="5231233"/>
            <a:ext cx="882650" cy="882650"/>
          </a:xfrm>
          <a:prstGeom prst="ellipse">
            <a:avLst/>
          </a:prstGeom>
          <a:blipFill dpi="0" rotWithShape="1">
            <a:blip r:embed="rId2"/>
            <a:stretch>
              <a:fillRect/>
            </a:stretch>
          </a:blipFill>
          <a:ln w="15875" cmpd="sng">
            <a:solidFill>
              <a:srgbClr val="0070C0"/>
            </a:solidFill>
            <a:miter lim="800000"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  <p:bldLst>
      <p:bldP spid="8" grpId="1"/>
      <p:bldP spid="9" grpId="2"/>
      <p:bldP spid="10" grpId="3"/>
      <p:bldP spid="11" grpId="4"/>
      <p:bldP spid="12" grpId="5"/>
      <p:bldP spid="13" grpId="6"/>
      <p:bldP spid="14" grpId="7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14400"/>
          <a:stretch>
            <a:fillRect/>
          </a:stretch>
        </p:blipFill>
        <p:spPr>
          <a:xfrm>
            <a:off x="1973367" y="1066861"/>
            <a:ext cx="10050357" cy="57911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4" r="-2145"/>
          <a:stretch>
            <a:fillRect/>
          </a:stretch>
        </p:blipFill>
        <p:spPr>
          <a:xfrm>
            <a:off x="0" y="3093644"/>
            <a:ext cx="12336296" cy="37642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9" t="51777" r="30576" b="5260"/>
          <a:stretch>
            <a:fillRect/>
          </a:stretch>
        </p:blipFill>
        <p:spPr>
          <a:xfrm>
            <a:off x="678002" y="3074337"/>
            <a:ext cx="7238810" cy="2971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7407" y="1600766"/>
            <a:ext cx="528510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>
                <a:solidFill>
                  <a:schemeClr val="accent1">
                    <a:lumMod val="50000"/>
                  </a:schemeClr>
                </a:solidFill>
              </a:rPr>
              <a:t>谢谢</a:t>
            </a:r>
            <a:r>
              <a:rPr lang="zh-CN" altLang="en-US" sz="8000" b="1">
                <a:solidFill>
                  <a:schemeClr val="accent1">
                    <a:lumMod val="50000"/>
                  </a:schemeClr>
                </a:solidFill>
              </a:rPr>
              <a:t>大家！</a:t>
            </a:r>
            <a:endParaRPr lang="zh-CN" altLang="en-US" sz="80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 bwMode="auto">
          <a:xfrm>
            <a:off x="1820973" y="1665244"/>
            <a:ext cx="8129569" cy="4007315"/>
          </a:xfrm>
          <a:prstGeom prst="rect">
            <a:avLst/>
          </a:prstGeom>
          <a:solidFill>
            <a:srgbClr val="FFFFFF">
              <a:alpha val="57999"/>
            </a:srgbClr>
          </a:solidFill>
          <a:ln w="15875" cmpd="sng">
            <a:solidFill>
              <a:srgbClr val="00B050"/>
            </a:solidFill>
            <a:miter lim="800000"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9" name="TextBox 9"/>
          <p:cNvSpPr>
            <a:spLocks noChangeArrowheads="1"/>
          </p:cNvSpPr>
          <p:nvPr/>
        </p:nvSpPr>
        <p:spPr bwMode="auto">
          <a:xfrm>
            <a:off x="1973313" y="2387276"/>
            <a:ext cx="6645275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</a:t>
            </a:r>
            <a:r>
              <a:rPr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作为教育工作者，负着教书育人的重任,</a:t>
            </a:r>
            <a:r>
              <a:rPr lang="zh-CN"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离</a:t>
            </a:r>
            <a:r>
              <a:rPr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不开书的滋养，就像花朵离不开阳光的呵护，草儿离不开雨露的滋润。热爱读书的教师，才能有效地教书</a:t>
            </a:r>
            <a:r>
              <a:rPr lang="zh-CN"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r>
              <a:rPr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热爱读书的教师，才能更好</a:t>
            </a:r>
            <a:r>
              <a:rPr lang="zh-CN"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</a:t>
            </a:r>
            <a:r>
              <a:rPr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育人，正所谓“腹有诗书气自华，最是书香能</a:t>
            </a:r>
            <a:r>
              <a:rPr lang="zh-CN"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致</a:t>
            </a:r>
            <a:r>
              <a:rPr sz="240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远。”</a:t>
            </a:r>
            <a:endParaRPr sz="2400">
              <a:solidFill>
                <a:srgbClr val="0C0C0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矩形 17"/>
          <p:cNvSpPr>
            <a:spLocks noChangeArrowheads="1"/>
          </p:cNvSpPr>
          <p:nvPr/>
        </p:nvSpPr>
        <p:spPr bwMode="auto">
          <a:xfrm>
            <a:off x="2300655" y="1429379"/>
            <a:ext cx="2087562" cy="787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/>
          <a:lstStyle/>
          <a:p>
            <a:endParaRPr lang="zh-CN" altLang="en-US" b="1">
              <a:sym typeface="Arial" panose="020B0604020202020204" pitchFamily="34" charset="0"/>
            </a:endParaRPr>
          </a:p>
        </p:txBody>
      </p:sp>
      <p:sp>
        <p:nvSpPr>
          <p:cNvPr id="11" name="TextBox 18"/>
          <p:cNvSpPr>
            <a:spLocks noChangeArrowheads="1"/>
          </p:cNvSpPr>
          <p:nvPr/>
        </p:nvSpPr>
        <p:spPr bwMode="auto">
          <a:xfrm>
            <a:off x="2309179" y="1361116"/>
            <a:ext cx="19800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4000">
                <a:solidFill>
                  <a:schemeClr val="bg1"/>
                </a:solidFill>
                <a:latin typeface="方正大黑简体" pitchFamily="1" charset="-122"/>
                <a:ea typeface="方正大黑简体" pitchFamily="1" charset="-122"/>
                <a:sym typeface="方正大黑简体" pitchFamily="1" charset="-122"/>
              </a:rPr>
              <a:t>前   言</a:t>
            </a:r>
            <a:endParaRPr lang="zh-CN" altLang="en-US" sz="4000">
              <a:solidFill>
                <a:schemeClr val="bg1"/>
              </a:solidFill>
              <a:latin typeface="方正大黑简体" pitchFamily="1" charset="-122"/>
              <a:ea typeface="方正大黑简体" pitchFamily="1" charset="-122"/>
              <a:sym typeface="方正大黑简体" pitchFamily="1" charset="-122"/>
            </a:endParaRPr>
          </a:p>
        </p:txBody>
      </p:sp>
      <p:sp>
        <p:nvSpPr>
          <p:cNvPr id="12" name="TextBox 19"/>
          <p:cNvSpPr>
            <a:spLocks noChangeArrowheads="1"/>
          </p:cNvSpPr>
          <p:nvPr/>
        </p:nvSpPr>
        <p:spPr bwMode="auto">
          <a:xfrm>
            <a:off x="2349500" y="1900555"/>
            <a:ext cx="1978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rial Black" panose="020B0A04020102020204" pitchFamily="34" charset="0"/>
                <a:ea typeface="方正大黑简体" pitchFamily="1" charset="-122"/>
                <a:sym typeface="Arial Black" panose="020B0A04020102020204" pitchFamily="34" charset="0"/>
              </a:rPr>
              <a:t>QIAN       YAN</a:t>
            </a:r>
            <a:endParaRPr lang="en-US" altLang="zh-CN">
              <a:solidFill>
                <a:schemeClr val="bg1"/>
              </a:solidFill>
              <a:latin typeface="Arial Black" panose="020B0A04020102020204" pitchFamily="34" charset="0"/>
              <a:ea typeface="方正大黑简体" pitchFamily="1" charset="-122"/>
              <a:sym typeface="Arial Black" panose="020B0A04020102020204" pitchFamily="34" charset="0"/>
            </a:endParaRPr>
          </a:p>
        </p:txBody>
      </p:sp>
      <p:sp>
        <p:nvSpPr>
          <p:cNvPr id="13" name="椭圆 20"/>
          <p:cNvSpPr>
            <a:spLocks noChangeArrowheads="1"/>
          </p:cNvSpPr>
          <p:nvPr/>
        </p:nvSpPr>
        <p:spPr bwMode="auto">
          <a:xfrm>
            <a:off x="8070139" y="5074999"/>
            <a:ext cx="1131887" cy="1131887"/>
          </a:xfrm>
          <a:prstGeom prst="ellipse">
            <a:avLst/>
          </a:prstGeom>
          <a:blipFill dpi="0" rotWithShape="1">
            <a:blip r:embed="rId1"/>
            <a:stretch>
              <a:fillRect/>
            </a:stretch>
          </a:blipFill>
          <a:ln w="15875" cmpd="sng">
            <a:solidFill>
              <a:srgbClr val="0070C0"/>
            </a:solidFill>
            <a:miter lim="800000"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椭圆 21"/>
          <p:cNvSpPr>
            <a:spLocks noChangeArrowheads="1"/>
          </p:cNvSpPr>
          <p:nvPr/>
        </p:nvSpPr>
        <p:spPr bwMode="auto">
          <a:xfrm>
            <a:off x="9245571" y="5231233"/>
            <a:ext cx="882650" cy="882650"/>
          </a:xfrm>
          <a:prstGeom prst="ellipse">
            <a:avLst/>
          </a:prstGeom>
          <a:blipFill dpi="0" rotWithShape="1">
            <a:blip r:embed="rId2"/>
            <a:stretch>
              <a:fillRect/>
            </a:stretch>
          </a:blipFill>
          <a:ln w="15875" cmpd="sng">
            <a:solidFill>
              <a:srgbClr val="0070C0"/>
            </a:solidFill>
            <a:miter lim="800000"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  <p:bldLst>
      <p:bldP spid="8" grpId="1"/>
      <p:bldP spid="9" grpId="2"/>
      <p:bldP spid="10" grpId="3"/>
      <p:bldP spid="11" grpId="4"/>
      <p:bldP spid="12" grpId="5"/>
      <p:bldP spid="13" grpId="6"/>
      <p:bldP spid="14" grpId="7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标题 52"/>
          <p:cNvSpPr>
            <a:spLocks noChangeArrowheads="1"/>
          </p:cNvSpPr>
          <p:nvPr/>
        </p:nvSpPr>
        <p:spPr bwMode="auto">
          <a:xfrm>
            <a:off x="1843087" y="381000"/>
            <a:ext cx="822960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目录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8" name="Arc 3"/>
          <p:cNvSpPr/>
          <p:nvPr/>
        </p:nvSpPr>
        <p:spPr bwMode="auto">
          <a:xfrm flipV="1">
            <a:off x="4259308" y="1414008"/>
            <a:ext cx="4416986" cy="4416986"/>
          </a:xfrm>
          <a:custGeom>
            <a:avLst/>
            <a:gdLst>
              <a:gd name="T0" fmla="*/ 0 w 21600"/>
              <a:gd name="T1" fmla="*/ 0 h 21600"/>
              <a:gd name="T2" fmla="*/ 3085 w 21600"/>
              <a:gd name="T3" fmla="*/ 3085 h 21600"/>
              <a:gd name="T4" fmla="*/ 0 w 21600"/>
              <a:gd name="T5" fmla="*/ 308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endParaRPr lang="zh-TW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9" name="Oval 4"/>
          <p:cNvSpPr>
            <a:spLocks noChangeArrowheads="1"/>
          </p:cNvSpPr>
          <p:nvPr/>
        </p:nvSpPr>
        <p:spPr bwMode="gray">
          <a:xfrm>
            <a:off x="5559390" y="5181547"/>
            <a:ext cx="584159" cy="584159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00602B"/>
              </a:gs>
            </a:gsLst>
            <a:lin ang="5400000" scaled="0"/>
          </a:gradFill>
          <a:ln w="25400" algn="ctr">
            <a:noFill/>
            <a:round/>
          </a:ln>
          <a:effectLst/>
        </p:spPr>
        <p:txBody>
          <a:bodyPr lIns="45720" tIns="44450" rIns="45720" bIns="44450" anchor="ctr" anchorCtr="1"/>
          <a:lstStyle/>
          <a:p>
            <a:pPr algn="ctr" eaLnBrk="0" fontAlgn="auto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zh-TW" sz="2800" b="1" kern="0">
                <a:solidFill>
                  <a:srgbClr val="FFFFFF"/>
                </a:solidFill>
              </a:rPr>
              <a:t>1</a:t>
            </a:r>
            <a:endParaRPr lang="en-US" altLang="zh-TW" sz="2800" b="1" kern="0">
              <a:solidFill>
                <a:srgbClr val="FFFFFF"/>
              </a:solidFill>
            </a:endParaRPr>
          </a:p>
        </p:txBody>
      </p:sp>
      <p:sp>
        <p:nvSpPr>
          <p:cNvPr id="50" name="Oval 5"/>
          <p:cNvSpPr>
            <a:spLocks noChangeArrowheads="1"/>
          </p:cNvSpPr>
          <p:nvPr/>
        </p:nvSpPr>
        <p:spPr bwMode="gray">
          <a:xfrm>
            <a:off x="7535743" y="3734006"/>
            <a:ext cx="584159" cy="584159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algn="ctr">
            <a:noFill/>
            <a:round/>
          </a:ln>
          <a:effectLst/>
        </p:spPr>
        <p:txBody>
          <a:bodyPr lIns="45720" tIns="44450" rIns="45720" bIns="44450" anchor="ctr" anchorCtr="1"/>
          <a:lstStyle/>
          <a:p>
            <a:pPr algn="ctr" eaLnBrk="0" fontAlgn="auto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zh-TW" sz="2800" b="1" kern="0">
                <a:solidFill>
                  <a:srgbClr val="FFFFFF"/>
                </a:solidFill>
              </a:rPr>
              <a:t>2</a:t>
            </a:r>
            <a:endParaRPr lang="en-US" altLang="zh-TW" sz="2800" b="1" kern="0">
              <a:solidFill>
                <a:srgbClr val="FFFFFF"/>
              </a:solidFill>
            </a:endParaRPr>
          </a:p>
        </p:txBody>
      </p:sp>
      <p:sp>
        <p:nvSpPr>
          <p:cNvPr id="52" name="Oval 6"/>
          <p:cNvSpPr>
            <a:spLocks noChangeArrowheads="1"/>
          </p:cNvSpPr>
          <p:nvPr/>
        </p:nvSpPr>
        <p:spPr bwMode="gray">
          <a:xfrm>
            <a:off x="8299759" y="2057528"/>
            <a:ext cx="584159" cy="584159"/>
          </a:xfrm>
          <a:prstGeom prst="ellipse">
            <a:avLst/>
          </a:prstGeom>
          <a:gradFill flip="none" rotWithShape="1">
            <a:gsLst>
              <a:gs pos="0">
                <a:srgbClr val="CC00FF">
                  <a:shade val="30000"/>
                  <a:satMod val="115000"/>
                </a:srgbClr>
              </a:gs>
              <a:gs pos="50000">
                <a:srgbClr val="CC00FF">
                  <a:shade val="67500"/>
                  <a:satMod val="115000"/>
                </a:srgbClr>
              </a:gs>
              <a:gs pos="100000">
                <a:srgbClr val="CC00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algn="ctr">
            <a:noFill/>
            <a:round/>
          </a:ln>
          <a:effectLst/>
        </p:spPr>
        <p:txBody>
          <a:bodyPr lIns="45720" tIns="44450" rIns="45720" bIns="44450" anchor="ctr" anchorCtr="1"/>
          <a:lstStyle/>
          <a:p>
            <a:pPr algn="ctr" eaLnBrk="0" fontAlgn="auto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zh-TW" sz="2800" b="1" kern="0">
                <a:solidFill>
                  <a:srgbClr val="FFFFFF"/>
                </a:solidFill>
              </a:rPr>
              <a:t>3</a:t>
            </a:r>
            <a:endParaRPr lang="en-US" altLang="zh-TW" sz="2800" b="1" kern="0">
              <a:solidFill>
                <a:srgbClr val="FFFFFF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8942207" y="2167059"/>
            <a:ext cx="2654487" cy="544069"/>
            <a:chOff x="5517913" y="3130009"/>
            <a:chExt cx="2654487" cy="544069"/>
          </a:xfrm>
        </p:grpSpPr>
        <p:sp>
          <p:nvSpPr>
            <p:cNvPr id="54" name="AutoShape 9"/>
            <p:cNvSpPr>
              <a:spLocks noChangeArrowheads="1"/>
            </p:cNvSpPr>
            <p:nvPr/>
          </p:nvSpPr>
          <p:spPr bwMode="gray">
            <a:xfrm flipH="1">
              <a:off x="5517913" y="3130009"/>
              <a:ext cx="2654487" cy="544069"/>
            </a:xfrm>
            <a:prstGeom prst="homePlate">
              <a:avLst>
                <a:gd name="adj" fmla="val 64217"/>
              </a:avLst>
            </a:prstGeom>
            <a:gradFill>
              <a:gsLst>
                <a:gs pos="0">
                  <a:srgbClr val="CC00FF"/>
                </a:gs>
                <a:gs pos="100000">
                  <a:srgbClr val="7030A0"/>
                </a:gs>
              </a:gsLst>
              <a:lin ang="5400000" scaled="0"/>
            </a:gradFill>
            <a:ln w="25400" algn="ctr">
              <a:noFill/>
              <a:miter lim="800000"/>
            </a:ln>
            <a:effectLst/>
          </p:spPr>
          <p:txBody>
            <a:bodyPr lIns="45720" tIns="44450" rIns="45720" bIns="44450" anchor="ctr" anchorCtr="1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TextBox 11"/>
            <p:cNvSpPr txBox="1">
              <a:spLocks noChangeArrowheads="1"/>
            </p:cNvSpPr>
            <p:nvPr/>
          </p:nvSpPr>
          <p:spPr bwMode="auto">
            <a:xfrm flipH="1">
              <a:off x="5940152" y="3172906"/>
              <a:ext cx="1752902" cy="3987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读后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感想    </a:t>
              </a:r>
              <a:endParaRPr lang="en-US" altLang="zh-CN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181745" y="3803803"/>
            <a:ext cx="2654487" cy="544069"/>
            <a:chOff x="4509801" y="4343208"/>
            <a:chExt cx="2654487" cy="544069"/>
          </a:xfrm>
        </p:grpSpPr>
        <p:sp>
          <p:nvSpPr>
            <p:cNvPr id="57" name="AutoShape 8"/>
            <p:cNvSpPr>
              <a:spLocks noChangeArrowheads="1"/>
            </p:cNvSpPr>
            <p:nvPr/>
          </p:nvSpPr>
          <p:spPr bwMode="gray">
            <a:xfrm flipH="1">
              <a:off x="4509801" y="4343208"/>
              <a:ext cx="2654487" cy="544069"/>
            </a:xfrm>
            <a:prstGeom prst="homePlate">
              <a:avLst>
                <a:gd name="adj" fmla="val 64217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5400000" scaled="0"/>
            </a:gradFill>
            <a:ln w="25400" algn="ctr">
              <a:noFill/>
              <a:miter lim="800000"/>
            </a:ln>
            <a:effectLst/>
          </p:spPr>
          <p:txBody>
            <a:bodyPr lIns="45720" tIns="44450" rIns="45720" bIns="44450" anchor="ctr" anchorCtr="1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TextBox 11"/>
            <p:cNvSpPr txBox="1">
              <a:spLocks noChangeArrowheads="1"/>
            </p:cNvSpPr>
            <p:nvPr/>
          </p:nvSpPr>
          <p:spPr bwMode="auto">
            <a:xfrm flipH="1">
              <a:off x="5004048" y="4397042"/>
              <a:ext cx="1752902" cy="3987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收获与</a:t>
              </a: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    </a:t>
              </a:r>
              <a:endParaRPr lang="en-US" altLang="zh-CN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226693" y="5321201"/>
            <a:ext cx="2654487" cy="544069"/>
            <a:chOff x="2848119" y="5576761"/>
            <a:chExt cx="2654487" cy="544069"/>
          </a:xfrm>
        </p:grpSpPr>
        <p:sp>
          <p:nvSpPr>
            <p:cNvPr id="60" name="AutoShape 7"/>
            <p:cNvSpPr>
              <a:spLocks noChangeArrowheads="1"/>
            </p:cNvSpPr>
            <p:nvPr/>
          </p:nvSpPr>
          <p:spPr bwMode="gray">
            <a:xfrm flipH="1">
              <a:off x="2848119" y="5576761"/>
              <a:ext cx="2654487" cy="544069"/>
            </a:xfrm>
            <a:prstGeom prst="homePlate">
              <a:avLst>
                <a:gd name="adj" fmla="val 64217"/>
              </a:avLst>
            </a:prstGeom>
            <a:gradFill>
              <a:gsLst>
                <a:gs pos="0">
                  <a:srgbClr val="00B050"/>
                </a:gs>
                <a:gs pos="100000">
                  <a:srgbClr val="00602B"/>
                </a:gs>
              </a:gsLst>
              <a:lin ang="5400000" scaled="0"/>
            </a:gradFill>
            <a:ln w="25400" algn="ctr">
              <a:noFill/>
              <a:miter lim="800000"/>
            </a:ln>
            <a:effectLst/>
          </p:spPr>
          <p:txBody>
            <a:bodyPr lIns="45720" tIns="44450" rIns="45720" bIns="44450" anchor="ctr" anchorCtr="1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TextBox 11"/>
            <p:cNvSpPr txBox="1">
              <a:spLocks noChangeArrowheads="1"/>
            </p:cNvSpPr>
            <p:nvPr/>
          </p:nvSpPr>
          <p:spPr bwMode="auto">
            <a:xfrm flipH="1">
              <a:off x="3395162" y="5621178"/>
              <a:ext cx="1752902" cy="3987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0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作者介绍    </a:t>
              </a:r>
              <a:endParaRPr lang="en-US" altLang="zh-CN" sz="20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" r="54243"/>
          <a:stretch>
            <a:fillRect/>
          </a:stretch>
        </p:blipFill>
        <p:spPr>
          <a:xfrm>
            <a:off x="1070932" y="1414008"/>
            <a:ext cx="4183656" cy="496898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  <p:bldLst>
      <p:bldP spid="51" grpId="0"/>
      <p:bldP spid="48" grpId="1"/>
      <p:bldP spid="49" grpId="2"/>
      <p:bldP spid="50" grpId="3"/>
      <p:bldP spid="52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52"/>
          <p:cNvSpPr>
            <a:spLocks noChangeArrowheads="1"/>
          </p:cNvSpPr>
          <p:nvPr/>
        </p:nvSpPr>
        <p:spPr bwMode="auto">
          <a:xfrm>
            <a:off x="1838326" y="338138"/>
            <a:ext cx="4829175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作者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介绍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838325" y="1475740"/>
            <a:ext cx="8554085" cy="4180840"/>
            <a:chOff x="611560" y="2260668"/>
            <a:chExt cx="7488832" cy="3141728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1" name="矩形 4"/>
            <p:cNvSpPr/>
            <p:nvPr/>
          </p:nvSpPr>
          <p:spPr>
            <a:xfrm>
              <a:off x="3204177" y="4570491"/>
              <a:ext cx="1506099" cy="816244"/>
            </a:xfrm>
            <a:custGeom>
              <a:avLst/>
              <a:gdLst>
                <a:gd name="connsiteX0" fmla="*/ 0 w 2467921"/>
                <a:gd name="connsiteY0" fmla="*/ 68720 h 1554072"/>
                <a:gd name="connsiteX1" fmla="*/ 2467921 w 2467921"/>
                <a:gd name="connsiteY1" fmla="*/ 0 h 1554072"/>
                <a:gd name="connsiteX2" fmla="*/ 2467921 w 2467921"/>
                <a:gd name="connsiteY2" fmla="*/ 1554072 h 1554072"/>
                <a:gd name="connsiteX3" fmla="*/ 786583 w 2467921"/>
                <a:gd name="connsiteY3" fmla="*/ 1554072 h 1554072"/>
                <a:gd name="connsiteX4" fmla="*/ 0 w 2467921"/>
                <a:gd name="connsiteY4" fmla="*/ 68720 h 155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921" h="1554072">
                  <a:moveTo>
                    <a:pt x="0" y="68720"/>
                  </a:moveTo>
                  <a:lnTo>
                    <a:pt x="2467921" y="0"/>
                  </a:lnTo>
                  <a:lnTo>
                    <a:pt x="2467921" y="1554072"/>
                  </a:lnTo>
                  <a:lnTo>
                    <a:pt x="786583" y="1554072"/>
                  </a:lnTo>
                  <a:lnTo>
                    <a:pt x="0" y="6872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  <a:gs pos="22000">
                  <a:srgbClr val="9BBB59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2" name="矩形 4"/>
            <p:cNvSpPr/>
            <p:nvPr/>
          </p:nvSpPr>
          <p:spPr>
            <a:xfrm>
              <a:off x="1266860" y="3237040"/>
              <a:ext cx="1144900" cy="512792"/>
            </a:xfrm>
            <a:custGeom>
              <a:avLst/>
              <a:gdLst>
                <a:gd name="connsiteX0" fmla="*/ 120315 w 1996780"/>
                <a:gd name="connsiteY0" fmla="*/ 0 h 1554072"/>
                <a:gd name="connsiteX1" fmla="*/ 1996780 w 1996780"/>
                <a:gd name="connsiteY1" fmla="*/ 0 h 1554072"/>
                <a:gd name="connsiteX2" fmla="*/ 1996780 w 1996780"/>
                <a:gd name="connsiteY2" fmla="*/ 1554072 h 1554072"/>
                <a:gd name="connsiteX3" fmla="*/ 0 w 1996780"/>
                <a:gd name="connsiteY3" fmla="*/ 1554072 h 1554072"/>
                <a:gd name="connsiteX4" fmla="*/ 120315 w 1996780"/>
                <a:gd name="connsiteY4" fmla="*/ 0 h 155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6779" h="1554072">
                  <a:moveTo>
                    <a:pt x="120315" y="0"/>
                  </a:moveTo>
                  <a:lnTo>
                    <a:pt x="1996780" y="0"/>
                  </a:lnTo>
                  <a:lnTo>
                    <a:pt x="1996780" y="1554072"/>
                  </a:lnTo>
                  <a:lnTo>
                    <a:pt x="0" y="1554072"/>
                  </a:lnTo>
                  <a:lnTo>
                    <a:pt x="120315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  <a:gs pos="22000">
                  <a:srgbClr val="9BBB59">
                    <a:lumMod val="50000"/>
                  </a:srgbClr>
                </a:gs>
              </a:gsLst>
              <a:lin ang="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3" name="矩形 4"/>
            <p:cNvSpPr/>
            <p:nvPr/>
          </p:nvSpPr>
          <p:spPr>
            <a:xfrm>
              <a:off x="3103340" y="2282912"/>
              <a:ext cx="1996780" cy="1554072"/>
            </a:xfrm>
            <a:custGeom>
              <a:avLst/>
              <a:gdLst>
                <a:gd name="connsiteX0" fmla="*/ 120315 w 1996780"/>
                <a:gd name="connsiteY0" fmla="*/ 0 h 1554072"/>
                <a:gd name="connsiteX1" fmla="*/ 1996780 w 1996780"/>
                <a:gd name="connsiteY1" fmla="*/ 0 h 1554072"/>
                <a:gd name="connsiteX2" fmla="*/ 1996780 w 1996780"/>
                <a:gd name="connsiteY2" fmla="*/ 1554072 h 1554072"/>
                <a:gd name="connsiteX3" fmla="*/ 0 w 1996780"/>
                <a:gd name="connsiteY3" fmla="*/ 1554072 h 1554072"/>
                <a:gd name="connsiteX4" fmla="*/ 120315 w 1996780"/>
                <a:gd name="connsiteY4" fmla="*/ 0 h 155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6779" h="1554072">
                  <a:moveTo>
                    <a:pt x="120315" y="0"/>
                  </a:moveTo>
                  <a:lnTo>
                    <a:pt x="1996780" y="0"/>
                  </a:lnTo>
                  <a:lnTo>
                    <a:pt x="1996780" y="1554072"/>
                  </a:lnTo>
                  <a:lnTo>
                    <a:pt x="0" y="1554072"/>
                  </a:lnTo>
                  <a:lnTo>
                    <a:pt x="120315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  <a:gs pos="22000">
                  <a:srgbClr val="9BBB59">
                    <a:lumMod val="50000"/>
                  </a:srgbClr>
                </a:gs>
              </a:gsLst>
              <a:lin ang="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4" name="矩形 2"/>
            <p:cNvSpPr/>
            <p:nvPr/>
          </p:nvSpPr>
          <p:spPr>
            <a:xfrm>
              <a:off x="2980877" y="4570491"/>
              <a:ext cx="4114286" cy="831905"/>
            </a:xfrm>
            <a:custGeom>
              <a:avLst/>
              <a:gdLst>
                <a:gd name="connsiteX0" fmla="*/ 0 w 2636458"/>
                <a:gd name="connsiteY0" fmla="*/ 639950 h 831905"/>
                <a:gd name="connsiteX1" fmla="*/ 2215774 w 2636458"/>
                <a:gd name="connsiteY1" fmla="*/ 0 h 831905"/>
                <a:gd name="connsiteX2" fmla="*/ 2636458 w 2636458"/>
                <a:gd name="connsiteY2" fmla="*/ 808459 h 831905"/>
                <a:gd name="connsiteX3" fmla="*/ 460620 w 2636458"/>
                <a:gd name="connsiteY3" fmla="*/ 831905 h 831905"/>
                <a:gd name="connsiteX4" fmla="*/ 0 w 2636458"/>
                <a:gd name="connsiteY4" fmla="*/ 639950 h 83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458" h="831905">
                  <a:moveTo>
                    <a:pt x="0" y="639950"/>
                  </a:moveTo>
                  <a:lnTo>
                    <a:pt x="2215774" y="0"/>
                  </a:lnTo>
                  <a:lnTo>
                    <a:pt x="2636458" y="808459"/>
                  </a:lnTo>
                  <a:lnTo>
                    <a:pt x="460620" y="831905"/>
                  </a:lnTo>
                  <a:lnTo>
                    <a:pt x="0" y="6399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BBB59">
                    <a:lumMod val="75000"/>
                    <a:shade val="30000"/>
                    <a:satMod val="115000"/>
                  </a:srgbClr>
                </a:gs>
                <a:gs pos="50000">
                  <a:srgbClr val="9BBB59">
                    <a:lumMod val="75000"/>
                    <a:shade val="67500"/>
                    <a:satMod val="115000"/>
                  </a:srgbClr>
                </a:gs>
                <a:gs pos="100000">
                  <a:srgbClr val="9BBB59">
                    <a:lumMod val="75000"/>
                    <a:shade val="100000"/>
                    <a:satMod val="115000"/>
                  </a:srgbClr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5" name="矩形 2"/>
            <p:cNvSpPr/>
            <p:nvPr/>
          </p:nvSpPr>
          <p:spPr>
            <a:xfrm flipH="1">
              <a:off x="611560" y="3179808"/>
              <a:ext cx="2795916" cy="570024"/>
            </a:xfrm>
            <a:custGeom>
              <a:avLst/>
              <a:gdLst>
                <a:gd name="connsiteX0" fmla="*/ 0 w 3271698"/>
                <a:gd name="connsiteY0" fmla="*/ 0 h 836572"/>
                <a:gd name="connsiteX1" fmla="*/ 2403839 w 3271698"/>
                <a:gd name="connsiteY1" fmla="*/ 4667 h 836572"/>
                <a:gd name="connsiteX2" fmla="*/ 3271698 w 3271698"/>
                <a:gd name="connsiteY2" fmla="*/ 822497 h 836572"/>
                <a:gd name="connsiteX3" fmla="*/ 648685 w 3271698"/>
                <a:gd name="connsiteY3" fmla="*/ 836572 h 836572"/>
                <a:gd name="connsiteX4" fmla="*/ 0 w 3271698"/>
                <a:gd name="connsiteY4" fmla="*/ 0 h 83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1697" h="836572">
                  <a:moveTo>
                    <a:pt x="0" y="0"/>
                  </a:moveTo>
                  <a:lnTo>
                    <a:pt x="2403839" y="4667"/>
                  </a:lnTo>
                  <a:lnTo>
                    <a:pt x="3271698" y="822497"/>
                  </a:lnTo>
                  <a:lnTo>
                    <a:pt x="648685" y="836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B59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8" name="矩形 2"/>
            <p:cNvSpPr/>
            <p:nvPr/>
          </p:nvSpPr>
          <p:spPr>
            <a:xfrm flipH="1" flipV="1">
              <a:off x="1329925" y="3188912"/>
              <a:ext cx="4251358" cy="648072"/>
            </a:xfrm>
            <a:custGeom>
              <a:avLst/>
              <a:gdLst>
                <a:gd name="connsiteX0" fmla="*/ 0 w 2724295"/>
                <a:gd name="connsiteY0" fmla="*/ 0 h 841241"/>
                <a:gd name="connsiteX1" fmla="*/ 2403839 w 2724295"/>
                <a:gd name="connsiteY1" fmla="*/ 4667 h 841241"/>
                <a:gd name="connsiteX2" fmla="*/ 2724295 w 2724295"/>
                <a:gd name="connsiteY2" fmla="*/ 841241 h 841241"/>
                <a:gd name="connsiteX3" fmla="*/ 648685 w 2724295"/>
                <a:gd name="connsiteY3" fmla="*/ 836572 h 841241"/>
                <a:gd name="connsiteX4" fmla="*/ 0 w 2724295"/>
                <a:gd name="connsiteY4" fmla="*/ 0 h 84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295" h="841241">
                  <a:moveTo>
                    <a:pt x="0" y="0"/>
                  </a:moveTo>
                  <a:lnTo>
                    <a:pt x="2403839" y="4667"/>
                  </a:lnTo>
                  <a:lnTo>
                    <a:pt x="2724295" y="841241"/>
                  </a:lnTo>
                  <a:lnTo>
                    <a:pt x="648685" y="836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B59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49" name="矩形 2"/>
            <p:cNvSpPr/>
            <p:nvPr/>
          </p:nvSpPr>
          <p:spPr>
            <a:xfrm flipH="1">
              <a:off x="1842203" y="2282912"/>
              <a:ext cx="5105600" cy="1578136"/>
            </a:xfrm>
            <a:custGeom>
              <a:avLst/>
              <a:gdLst>
                <a:gd name="connsiteX0" fmla="*/ 0 w 3271698"/>
                <a:gd name="connsiteY0" fmla="*/ 0 h 836572"/>
                <a:gd name="connsiteX1" fmla="*/ 2403839 w 3271698"/>
                <a:gd name="connsiteY1" fmla="*/ 4667 h 836572"/>
                <a:gd name="connsiteX2" fmla="*/ 3271698 w 3271698"/>
                <a:gd name="connsiteY2" fmla="*/ 822497 h 836572"/>
                <a:gd name="connsiteX3" fmla="*/ 648685 w 3271698"/>
                <a:gd name="connsiteY3" fmla="*/ 836572 h 836572"/>
                <a:gd name="connsiteX4" fmla="*/ 0 w 3271698"/>
                <a:gd name="connsiteY4" fmla="*/ 0 h 83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1697" h="836572">
                  <a:moveTo>
                    <a:pt x="0" y="0"/>
                  </a:moveTo>
                  <a:lnTo>
                    <a:pt x="2403839" y="4667"/>
                  </a:lnTo>
                  <a:lnTo>
                    <a:pt x="3271698" y="822497"/>
                  </a:lnTo>
                  <a:lnTo>
                    <a:pt x="648685" y="83657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BBB59">
                    <a:lumMod val="75000"/>
                    <a:shade val="30000"/>
                    <a:satMod val="115000"/>
                  </a:srgbClr>
                </a:gs>
                <a:gs pos="50000">
                  <a:srgbClr val="9BBB59">
                    <a:lumMod val="75000"/>
                    <a:shade val="67500"/>
                    <a:satMod val="115000"/>
                  </a:srgbClr>
                </a:gs>
                <a:gs pos="100000">
                  <a:srgbClr val="9BBB59">
                    <a:lumMod val="75000"/>
                    <a:shade val="100000"/>
                    <a:satMod val="115000"/>
                  </a:srgbClr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50" name="矩形 1"/>
            <p:cNvSpPr/>
            <p:nvPr/>
          </p:nvSpPr>
          <p:spPr>
            <a:xfrm>
              <a:off x="3199591" y="2276872"/>
              <a:ext cx="4900801" cy="3125524"/>
            </a:xfrm>
            <a:custGeom>
              <a:avLst/>
              <a:gdLst>
                <a:gd name="connsiteX0" fmla="*/ 0 w 4034826"/>
                <a:gd name="connsiteY0" fmla="*/ 12032 h 2676019"/>
                <a:gd name="connsiteX1" fmla="*/ 3612795 w 4034826"/>
                <a:gd name="connsiteY1" fmla="*/ 0 h 2676019"/>
                <a:gd name="connsiteX2" fmla="*/ 4034826 w 4034826"/>
                <a:gd name="connsiteY2" fmla="*/ 2652573 h 2676019"/>
                <a:gd name="connsiteX3" fmla="*/ 390873 w 4034826"/>
                <a:gd name="connsiteY3" fmla="*/ 2676019 h 2676019"/>
                <a:gd name="connsiteX4" fmla="*/ 0 w 4034826"/>
                <a:gd name="connsiteY4" fmla="*/ 12032 h 267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4825" h="2676019">
                  <a:moveTo>
                    <a:pt x="0" y="12032"/>
                  </a:moveTo>
                  <a:lnTo>
                    <a:pt x="3612795" y="0"/>
                  </a:lnTo>
                  <a:lnTo>
                    <a:pt x="4034826" y="2652573"/>
                  </a:lnTo>
                  <a:lnTo>
                    <a:pt x="390873" y="2676019"/>
                  </a:lnTo>
                  <a:lnTo>
                    <a:pt x="0" y="12032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86A424"/>
                </a:gs>
                <a:gs pos="26000">
                  <a:srgbClr val="FFFF00"/>
                </a:gs>
              </a:gsLst>
              <a:path path="circle">
                <a:fillToRect l="50000" t="50000" r="50000" b="50000"/>
              </a:path>
            </a:gradFill>
            <a:ln w="25400" cap="flat" cmpd="sng" algn="ctr">
              <a:noFill/>
              <a:prstDash val="solid"/>
            </a:ln>
            <a:effectLst>
              <a:innerShdw blurRad="114300">
                <a:srgbClr val="9BBB59">
                  <a:lumMod val="50000"/>
                </a:srgb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51" name="椭圆 11"/>
            <p:cNvSpPr/>
            <p:nvPr/>
          </p:nvSpPr>
          <p:spPr>
            <a:xfrm>
              <a:off x="3204178" y="2260668"/>
              <a:ext cx="4559193" cy="1672389"/>
            </a:xfrm>
            <a:custGeom>
              <a:avLst/>
              <a:gdLst/>
              <a:ahLst/>
              <a:cxnLst/>
              <a:rect l="l" t="t" r="r" b="b"/>
              <a:pathLst>
                <a:path w="4559193" h="1672389">
                  <a:moveTo>
                    <a:pt x="4388192" y="0"/>
                  </a:moveTo>
                  <a:lnTo>
                    <a:pt x="4559193" y="1033508"/>
                  </a:lnTo>
                  <a:cubicBezTo>
                    <a:pt x="4089140" y="1414195"/>
                    <a:pt x="3174809" y="1672389"/>
                    <a:pt x="2123907" y="1672389"/>
                  </a:cubicBezTo>
                  <a:cubicBezTo>
                    <a:pt x="1376793" y="1672389"/>
                    <a:pt x="698703" y="1541893"/>
                    <a:pt x="200596" y="1328699"/>
                  </a:cubicBezTo>
                  <a:lnTo>
                    <a:pt x="0" y="14053"/>
                  </a:lnTo>
                  <a:close/>
                </a:path>
              </a:pathLst>
            </a:custGeom>
            <a:solidFill>
              <a:srgbClr val="FFFF99">
                <a:alpha val="2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3" name="TextBox 16"/>
          <p:cNvSpPr txBox="1"/>
          <p:nvPr/>
        </p:nvSpPr>
        <p:spPr>
          <a:xfrm>
            <a:off x="5332730" y="1691005"/>
            <a:ext cx="452120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b="1" kern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山东省教科所“齐鲁名师讲堂”项目语文学科指导教师，《小学教学》封面人物。</a:t>
            </a:r>
            <a:endParaRPr lang="zh-CN" altLang="en-US" sz="2000" b="1" kern="0">
              <a:solidFill>
                <a:srgbClr val="9BBB59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b="1" kern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任教于济南幼儿师范高等专科学校，博士，主讲“小学语文课程与教学”。曾获全国语文教师语言文字大赛一等奖，山东省优质课评比一等奖，山东省青年教师科研成果一等奖。编著有《诗意语文课谱》《语文陶冶论》《倾听花开——关注言语生命的小学语文课堂》《小学教育教学实习指要》等。</a:t>
            </a:r>
            <a:endParaRPr lang="zh-CN" altLang="en-US" sz="2000" b="1" kern="0">
              <a:solidFill>
                <a:srgbClr val="9BBB59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8BE780687A5BE5E4429559857BD_8982304B_414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" y="1828800"/>
            <a:ext cx="4610735" cy="355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6" grpId="0"/>
      <p:bldP spid="5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标题 52"/>
          <p:cNvSpPr>
            <a:spLocks noChangeArrowheads="1"/>
          </p:cNvSpPr>
          <p:nvPr/>
        </p:nvSpPr>
        <p:spPr bwMode="auto">
          <a:xfrm>
            <a:off x="1833880" y="381000"/>
            <a:ext cx="926719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收获与思考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——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关于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好课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的三个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标准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15" name="圆角矩形 6"/>
          <p:cNvSpPr/>
          <p:nvPr/>
        </p:nvSpPr>
        <p:spPr>
          <a:xfrm>
            <a:off x="2435225" y="1536065"/>
            <a:ext cx="7785735" cy="1360170"/>
          </a:xfrm>
          <a:custGeom>
            <a:avLst/>
            <a:gdLst>
              <a:gd name="connsiteX0" fmla="*/ 1289248 w 5969768"/>
              <a:gd name="connsiteY0" fmla="*/ 0 h 1872208"/>
              <a:gd name="connsiteX1" fmla="*/ 5346173 w 5969768"/>
              <a:gd name="connsiteY1" fmla="*/ 0 h 1872208"/>
              <a:gd name="connsiteX2" fmla="*/ 5969768 w 5969768"/>
              <a:gd name="connsiteY2" fmla="*/ 623595 h 1872208"/>
              <a:gd name="connsiteX3" fmla="*/ 5969768 w 5969768"/>
              <a:gd name="connsiteY3" fmla="*/ 1248613 h 1872208"/>
              <a:gd name="connsiteX4" fmla="*/ 5346173 w 5969768"/>
              <a:gd name="connsiteY4" fmla="*/ 1872208 h 1872208"/>
              <a:gd name="connsiteX5" fmla="*/ 1368152 w 5969768"/>
              <a:gd name="connsiteY5" fmla="*/ 1872208 h 1872208"/>
              <a:gd name="connsiteX6" fmla="*/ 1289248 w 5969768"/>
              <a:gd name="connsiteY6" fmla="*/ 1872208 h 1872208"/>
              <a:gd name="connsiteX7" fmla="*/ 407735 w 5969768"/>
              <a:gd name="connsiteY7" fmla="*/ 1872208 h 1872208"/>
              <a:gd name="connsiteX8" fmla="*/ 0 w 5969768"/>
              <a:gd name="connsiteY8" fmla="*/ 1464473 h 1872208"/>
              <a:gd name="connsiteX9" fmla="*/ 0 w 5969768"/>
              <a:gd name="connsiteY9" fmla="*/ 1055807 h 1872208"/>
              <a:gd name="connsiteX10" fmla="*/ 407735 w 5969768"/>
              <a:gd name="connsiteY10" fmla="*/ 648072 h 1872208"/>
              <a:gd name="connsiteX11" fmla="*/ 1368152 w 5969768"/>
              <a:gd name="connsiteY11" fmla="*/ 648072 h 1872208"/>
              <a:gd name="connsiteX12" fmla="*/ 1368152 w 5969768"/>
              <a:gd name="connsiteY12" fmla="*/ 850487 h 1872208"/>
              <a:gd name="connsiteX13" fmla="*/ 488918 w 5969768"/>
              <a:gd name="connsiteY13" fmla="*/ 850487 h 1872208"/>
              <a:gd name="connsiteX14" fmla="*/ 216024 w 5969768"/>
              <a:gd name="connsiteY14" fmla="*/ 1123381 h 1872208"/>
              <a:gd name="connsiteX15" fmla="*/ 216024 w 5969768"/>
              <a:gd name="connsiteY15" fmla="*/ 1396898 h 1872208"/>
              <a:gd name="connsiteX16" fmla="*/ 488918 w 5969768"/>
              <a:gd name="connsiteY16" fmla="*/ 1669792 h 1872208"/>
              <a:gd name="connsiteX17" fmla="*/ 1368152 w 5969768"/>
              <a:gd name="connsiteY17" fmla="*/ 1669792 h 1872208"/>
              <a:gd name="connsiteX18" fmla="*/ 1368152 w 5969768"/>
              <a:gd name="connsiteY18" fmla="*/ 1670095 h 1872208"/>
              <a:gd name="connsiteX19" fmla="*/ 5264789 w 5969768"/>
              <a:gd name="connsiteY19" fmla="*/ 1670095 h 1872208"/>
              <a:gd name="connsiteX20" fmla="*/ 5753744 w 5969768"/>
              <a:gd name="connsiteY20" fmla="*/ 1181140 h 1872208"/>
              <a:gd name="connsiteX21" fmla="*/ 5753744 w 5969768"/>
              <a:gd name="connsiteY21" fmla="*/ 691068 h 1872208"/>
              <a:gd name="connsiteX22" fmla="*/ 5264789 w 5969768"/>
              <a:gd name="connsiteY22" fmla="*/ 202113 h 1872208"/>
              <a:gd name="connsiteX23" fmla="*/ 1289248 w 5969768"/>
              <a:gd name="connsiteY23" fmla="*/ 202113 h 1872208"/>
              <a:gd name="connsiteX24" fmla="*/ 1421432 w 5969768"/>
              <a:gd name="connsiteY24" fmla="*/ 109314 h 1872208"/>
              <a:gd name="connsiteX25" fmla="*/ 1289248 w 5969768"/>
              <a:gd name="connsiteY2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69768" h="1872208">
                <a:moveTo>
                  <a:pt x="1289248" y="0"/>
                </a:moveTo>
                <a:lnTo>
                  <a:pt x="5346173" y="0"/>
                </a:lnTo>
                <a:cubicBezTo>
                  <a:pt x="5690575" y="0"/>
                  <a:pt x="5969768" y="279193"/>
                  <a:pt x="5969768" y="623595"/>
                </a:cubicBezTo>
                <a:lnTo>
                  <a:pt x="5969768" y="1248613"/>
                </a:lnTo>
                <a:cubicBezTo>
                  <a:pt x="5969768" y="1593015"/>
                  <a:pt x="5690575" y="1872208"/>
                  <a:pt x="5346173" y="1872208"/>
                </a:cubicBezTo>
                <a:lnTo>
                  <a:pt x="1368152" y="1872208"/>
                </a:lnTo>
                <a:lnTo>
                  <a:pt x="1289248" y="1872208"/>
                </a:lnTo>
                <a:lnTo>
                  <a:pt x="407735" y="1872208"/>
                </a:lnTo>
                <a:cubicBezTo>
                  <a:pt x="182549" y="1872208"/>
                  <a:pt x="0" y="1689659"/>
                  <a:pt x="0" y="1464473"/>
                </a:cubicBezTo>
                <a:lnTo>
                  <a:pt x="0" y="1055807"/>
                </a:lnTo>
                <a:cubicBezTo>
                  <a:pt x="0" y="830621"/>
                  <a:pt x="182549" y="648072"/>
                  <a:pt x="407735" y="648072"/>
                </a:cubicBezTo>
                <a:lnTo>
                  <a:pt x="1368152" y="648072"/>
                </a:lnTo>
                <a:lnTo>
                  <a:pt x="1368152" y="850487"/>
                </a:lnTo>
                <a:lnTo>
                  <a:pt x="488918" y="850487"/>
                </a:lnTo>
                <a:cubicBezTo>
                  <a:pt x="338203" y="850487"/>
                  <a:pt x="216024" y="972666"/>
                  <a:pt x="216024" y="1123381"/>
                </a:cubicBezTo>
                <a:lnTo>
                  <a:pt x="216024" y="1396898"/>
                </a:lnTo>
                <a:cubicBezTo>
                  <a:pt x="216024" y="1547613"/>
                  <a:pt x="338203" y="1669792"/>
                  <a:pt x="488918" y="1669792"/>
                </a:cubicBezTo>
                <a:lnTo>
                  <a:pt x="1368152" y="1669792"/>
                </a:lnTo>
                <a:lnTo>
                  <a:pt x="1368152" y="1670095"/>
                </a:lnTo>
                <a:lnTo>
                  <a:pt x="5264789" y="1670095"/>
                </a:lnTo>
                <a:cubicBezTo>
                  <a:pt x="5534831" y="1670095"/>
                  <a:pt x="5753744" y="1451182"/>
                  <a:pt x="5753744" y="1181140"/>
                </a:cubicBezTo>
                <a:lnTo>
                  <a:pt x="5753744" y="691068"/>
                </a:lnTo>
                <a:cubicBezTo>
                  <a:pt x="5753744" y="421026"/>
                  <a:pt x="5534831" y="202113"/>
                  <a:pt x="5264789" y="202113"/>
                </a:cubicBezTo>
                <a:lnTo>
                  <a:pt x="1289248" y="202113"/>
                </a:lnTo>
                <a:cubicBezTo>
                  <a:pt x="1288859" y="161655"/>
                  <a:pt x="1421821" y="149772"/>
                  <a:pt x="1421432" y="109314"/>
                </a:cubicBezTo>
                <a:cubicBezTo>
                  <a:pt x="1421821" y="82401"/>
                  <a:pt x="1288859" y="26913"/>
                  <a:pt x="1289248" y="0"/>
                </a:cubicBezTo>
                <a:close/>
              </a:path>
            </a:pathLst>
          </a:custGeom>
          <a:solidFill>
            <a:srgbClr val="B7E020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4182681" y="1980887"/>
            <a:ext cx="324340" cy="254156"/>
          </a:xfrm>
          <a:prstGeom prst="chevron">
            <a:avLst/>
          </a:prstGeom>
          <a:solidFill>
            <a:srgbClr val="F79646">
              <a:lumMod val="75000"/>
            </a:srgbClr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7" name="燕尾形 16"/>
          <p:cNvSpPr/>
          <p:nvPr/>
        </p:nvSpPr>
        <p:spPr>
          <a:xfrm>
            <a:off x="4487700" y="1989142"/>
            <a:ext cx="324340" cy="254156"/>
          </a:xfrm>
          <a:prstGeom prst="chevron">
            <a:avLst/>
          </a:prstGeom>
          <a:solidFill>
            <a:srgbClr val="00B0F0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8" name="圆角矩形 6"/>
          <p:cNvSpPr/>
          <p:nvPr/>
        </p:nvSpPr>
        <p:spPr>
          <a:xfrm>
            <a:off x="2481580" y="3224530"/>
            <a:ext cx="7739380" cy="1262380"/>
          </a:xfrm>
          <a:custGeom>
            <a:avLst/>
            <a:gdLst>
              <a:gd name="connsiteX0" fmla="*/ 1289248 w 5969768"/>
              <a:gd name="connsiteY0" fmla="*/ 0 h 1872208"/>
              <a:gd name="connsiteX1" fmla="*/ 5346173 w 5969768"/>
              <a:gd name="connsiteY1" fmla="*/ 0 h 1872208"/>
              <a:gd name="connsiteX2" fmla="*/ 5969768 w 5969768"/>
              <a:gd name="connsiteY2" fmla="*/ 623595 h 1872208"/>
              <a:gd name="connsiteX3" fmla="*/ 5969768 w 5969768"/>
              <a:gd name="connsiteY3" fmla="*/ 1248613 h 1872208"/>
              <a:gd name="connsiteX4" fmla="*/ 5346173 w 5969768"/>
              <a:gd name="connsiteY4" fmla="*/ 1872208 h 1872208"/>
              <a:gd name="connsiteX5" fmla="*/ 1368152 w 5969768"/>
              <a:gd name="connsiteY5" fmla="*/ 1872208 h 1872208"/>
              <a:gd name="connsiteX6" fmla="*/ 1289248 w 5969768"/>
              <a:gd name="connsiteY6" fmla="*/ 1872208 h 1872208"/>
              <a:gd name="connsiteX7" fmla="*/ 407735 w 5969768"/>
              <a:gd name="connsiteY7" fmla="*/ 1872208 h 1872208"/>
              <a:gd name="connsiteX8" fmla="*/ 0 w 5969768"/>
              <a:gd name="connsiteY8" fmla="*/ 1464473 h 1872208"/>
              <a:gd name="connsiteX9" fmla="*/ 0 w 5969768"/>
              <a:gd name="connsiteY9" fmla="*/ 1055807 h 1872208"/>
              <a:gd name="connsiteX10" fmla="*/ 407735 w 5969768"/>
              <a:gd name="connsiteY10" fmla="*/ 648072 h 1872208"/>
              <a:gd name="connsiteX11" fmla="*/ 1368152 w 5969768"/>
              <a:gd name="connsiteY11" fmla="*/ 648072 h 1872208"/>
              <a:gd name="connsiteX12" fmla="*/ 1368152 w 5969768"/>
              <a:gd name="connsiteY12" fmla="*/ 850487 h 1872208"/>
              <a:gd name="connsiteX13" fmla="*/ 488918 w 5969768"/>
              <a:gd name="connsiteY13" fmla="*/ 850487 h 1872208"/>
              <a:gd name="connsiteX14" fmla="*/ 216024 w 5969768"/>
              <a:gd name="connsiteY14" fmla="*/ 1123381 h 1872208"/>
              <a:gd name="connsiteX15" fmla="*/ 216024 w 5969768"/>
              <a:gd name="connsiteY15" fmla="*/ 1396898 h 1872208"/>
              <a:gd name="connsiteX16" fmla="*/ 488918 w 5969768"/>
              <a:gd name="connsiteY16" fmla="*/ 1669792 h 1872208"/>
              <a:gd name="connsiteX17" fmla="*/ 1368152 w 5969768"/>
              <a:gd name="connsiteY17" fmla="*/ 1669792 h 1872208"/>
              <a:gd name="connsiteX18" fmla="*/ 1368152 w 5969768"/>
              <a:gd name="connsiteY18" fmla="*/ 1670095 h 1872208"/>
              <a:gd name="connsiteX19" fmla="*/ 5264789 w 5969768"/>
              <a:gd name="connsiteY19" fmla="*/ 1670095 h 1872208"/>
              <a:gd name="connsiteX20" fmla="*/ 5753744 w 5969768"/>
              <a:gd name="connsiteY20" fmla="*/ 1181140 h 1872208"/>
              <a:gd name="connsiteX21" fmla="*/ 5753744 w 5969768"/>
              <a:gd name="connsiteY21" fmla="*/ 691068 h 1872208"/>
              <a:gd name="connsiteX22" fmla="*/ 5264789 w 5969768"/>
              <a:gd name="connsiteY22" fmla="*/ 202113 h 1872208"/>
              <a:gd name="connsiteX23" fmla="*/ 1289248 w 5969768"/>
              <a:gd name="connsiteY23" fmla="*/ 202113 h 1872208"/>
              <a:gd name="connsiteX24" fmla="*/ 1421432 w 5969768"/>
              <a:gd name="connsiteY24" fmla="*/ 109314 h 1872208"/>
              <a:gd name="connsiteX25" fmla="*/ 1289248 w 5969768"/>
              <a:gd name="connsiteY2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69768" h="1872208">
                <a:moveTo>
                  <a:pt x="1289248" y="0"/>
                </a:moveTo>
                <a:lnTo>
                  <a:pt x="5346173" y="0"/>
                </a:lnTo>
                <a:cubicBezTo>
                  <a:pt x="5690575" y="0"/>
                  <a:pt x="5969768" y="279193"/>
                  <a:pt x="5969768" y="623595"/>
                </a:cubicBezTo>
                <a:lnTo>
                  <a:pt x="5969768" y="1248613"/>
                </a:lnTo>
                <a:cubicBezTo>
                  <a:pt x="5969768" y="1593015"/>
                  <a:pt x="5690575" y="1872208"/>
                  <a:pt x="5346173" y="1872208"/>
                </a:cubicBezTo>
                <a:lnTo>
                  <a:pt x="1368152" y="1872208"/>
                </a:lnTo>
                <a:lnTo>
                  <a:pt x="1289248" y="1872208"/>
                </a:lnTo>
                <a:lnTo>
                  <a:pt x="407735" y="1872208"/>
                </a:lnTo>
                <a:cubicBezTo>
                  <a:pt x="182549" y="1872208"/>
                  <a:pt x="0" y="1689659"/>
                  <a:pt x="0" y="1464473"/>
                </a:cubicBezTo>
                <a:lnTo>
                  <a:pt x="0" y="1055807"/>
                </a:lnTo>
                <a:cubicBezTo>
                  <a:pt x="0" y="830621"/>
                  <a:pt x="182549" y="648072"/>
                  <a:pt x="407735" y="648072"/>
                </a:cubicBezTo>
                <a:lnTo>
                  <a:pt x="1368152" y="648072"/>
                </a:lnTo>
                <a:lnTo>
                  <a:pt x="1368152" y="850487"/>
                </a:lnTo>
                <a:lnTo>
                  <a:pt x="488918" y="850487"/>
                </a:lnTo>
                <a:cubicBezTo>
                  <a:pt x="338203" y="850487"/>
                  <a:pt x="216024" y="972666"/>
                  <a:pt x="216024" y="1123381"/>
                </a:cubicBezTo>
                <a:lnTo>
                  <a:pt x="216024" y="1396898"/>
                </a:lnTo>
                <a:cubicBezTo>
                  <a:pt x="216024" y="1547613"/>
                  <a:pt x="338203" y="1669792"/>
                  <a:pt x="488918" y="1669792"/>
                </a:cubicBezTo>
                <a:lnTo>
                  <a:pt x="1368152" y="1669792"/>
                </a:lnTo>
                <a:lnTo>
                  <a:pt x="1368152" y="1670095"/>
                </a:lnTo>
                <a:lnTo>
                  <a:pt x="5264789" y="1670095"/>
                </a:lnTo>
                <a:cubicBezTo>
                  <a:pt x="5534831" y="1670095"/>
                  <a:pt x="5753744" y="1451182"/>
                  <a:pt x="5753744" y="1181140"/>
                </a:cubicBezTo>
                <a:lnTo>
                  <a:pt x="5753744" y="691068"/>
                </a:lnTo>
                <a:cubicBezTo>
                  <a:pt x="5753744" y="421026"/>
                  <a:pt x="5534831" y="202113"/>
                  <a:pt x="5264789" y="202113"/>
                </a:cubicBezTo>
                <a:lnTo>
                  <a:pt x="1289248" y="202113"/>
                </a:lnTo>
                <a:cubicBezTo>
                  <a:pt x="1288859" y="161655"/>
                  <a:pt x="1421821" y="149772"/>
                  <a:pt x="1421432" y="109314"/>
                </a:cubicBezTo>
                <a:cubicBezTo>
                  <a:pt x="1421821" y="82401"/>
                  <a:pt x="1288859" y="26913"/>
                  <a:pt x="1289248" y="0"/>
                </a:cubicBezTo>
                <a:close/>
              </a:path>
            </a:pathLst>
          </a:custGeom>
          <a:solidFill>
            <a:srgbClr val="F79646">
              <a:lumMod val="75000"/>
            </a:srgbClr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9" name="燕尾形 18"/>
          <p:cNvSpPr/>
          <p:nvPr/>
        </p:nvSpPr>
        <p:spPr>
          <a:xfrm>
            <a:off x="4258881" y="3581104"/>
            <a:ext cx="324340" cy="254156"/>
          </a:xfrm>
          <a:prstGeom prst="chevron">
            <a:avLst/>
          </a:prstGeom>
          <a:solidFill>
            <a:srgbClr val="B7E020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4544215" y="3581104"/>
            <a:ext cx="324340" cy="254156"/>
          </a:xfrm>
          <a:prstGeom prst="chevron">
            <a:avLst/>
          </a:prstGeom>
          <a:solidFill>
            <a:srgbClr val="00B0F0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1" name="圆角矩形 6"/>
          <p:cNvSpPr/>
          <p:nvPr/>
        </p:nvSpPr>
        <p:spPr>
          <a:xfrm>
            <a:off x="2658745" y="4838065"/>
            <a:ext cx="7562850" cy="1239520"/>
          </a:xfrm>
          <a:custGeom>
            <a:avLst/>
            <a:gdLst>
              <a:gd name="connsiteX0" fmla="*/ 1289248 w 5969768"/>
              <a:gd name="connsiteY0" fmla="*/ 0 h 1872208"/>
              <a:gd name="connsiteX1" fmla="*/ 5346173 w 5969768"/>
              <a:gd name="connsiteY1" fmla="*/ 0 h 1872208"/>
              <a:gd name="connsiteX2" fmla="*/ 5969768 w 5969768"/>
              <a:gd name="connsiteY2" fmla="*/ 623595 h 1872208"/>
              <a:gd name="connsiteX3" fmla="*/ 5969768 w 5969768"/>
              <a:gd name="connsiteY3" fmla="*/ 1248613 h 1872208"/>
              <a:gd name="connsiteX4" fmla="*/ 5346173 w 5969768"/>
              <a:gd name="connsiteY4" fmla="*/ 1872208 h 1872208"/>
              <a:gd name="connsiteX5" fmla="*/ 1368152 w 5969768"/>
              <a:gd name="connsiteY5" fmla="*/ 1872208 h 1872208"/>
              <a:gd name="connsiteX6" fmla="*/ 1289248 w 5969768"/>
              <a:gd name="connsiteY6" fmla="*/ 1872208 h 1872208"/>
              <a:gd name="connsiteX7" fmla="*/ 407735 w 5969768"/>
              <a:gd name="connsiteY7" fmla="*/ 1872208 h 1872208"/>
              <a:gd name="connsiteX8" fmla="*/ 0 w 5969768"/>
              <a:gd name="connsiteY8" fmla="*/ 1464473 h 1872208"/>
              <a:gd name="connsiteX9" fmla="*/ 0 w 5969768"/>
              <a:gd name="connsiteY9" fmla="*/ 1055807 h 1872208"/>
              <a:gd name="connsiteX10" fmla="*/ 407735 w 5969768"/>
              <a:gd name="connsiteY10" fmla="*/ 648072 h 1872208"/>
              <a:gd name="connsiteX11" fmla="*/ 1368152 w 5969768"/>
              <a:gd name="connsiteY11" fmla="*/ 648072 h 1872208"/>
              <a:gd name="connsiteX12" fmla="*/ 1368152 w 5969768"/>
              <a:gd name="connsiteY12" fmla="*/ 850487 h 1872208"/>
              <a:gd name="connsiteX13" fmla="*/ 488918 w 5969768"/>
              <a:gd name="connsiteY13" fmla="*/ 850487 h 1872208"/>
              <a:gd name="connsiteX14" fmla="*/ 216024 w 5969768"/>
              <a:gd name="connsiteY14" fmla="*/ 1123381 h 1872208"/>
              <a:gd name="connsiteX15" fmla="*/ 216024 w 5969768"/>
              <a:gd name="connsiteY15" fmla="*/ 1396898 h 1872208"/>
              <a:gd name="connsiteX16" fmla="*/ 488918 w 5969768"/>
              <a:gd name="connsiteY16" fmla="*/ 1669792 h 1872208"/>
              <a:gd name="connsiteX17" fmla="*/ 1368152 w 5969768"/>
              <a:gd name="connsiteY17" fmla="*/ 1669792 h 1872208"/>
              <a:gd name="connsiteX18" fmla="*/ 1368152 w 5969768"/>
              <a:gd name="connsiteY18" fmla="*/ 1670095 h 1872208"/>
              <a:gd name="connsiteX19" fmla="*/ 5264789 w 5969768"/>
              <a:gd name="connsiteY19" fmla="*/ 1670095 h 1872208"/>
              <a:gd name="connsiteX20" fmla="*/ 5753744 w 5969768"/>
              <a:gd name="connsiteY20" fmla="*/ 1181140 h 1872208"/>
              <a:gd name="connsiteX21" fmla="*/ 5753744 w 5969768"/>
              <a:gd name="connsiteY21" fmla="*/ 691068 h 1872208"/>
              <a:gd name="connsiteX22" fmla="*/ 5264789 w 5969768"/>
              <a:gd name="connsiteY22" fmla="*/ 202113 h 1872208"/>
              <a:gd name="connsiteX23" fmla="*/ 1289248 w 5969768"/>
              <a:gd name="connsiteY23" fmla="*/ 202113 h 1872208"/>
              <a:gd name="connsiteX24" fmla="*/ 1421432 w 5969768"/>
              <a:gd name="connsiteY24" fmla="*/ 109314 h 1872208"/>
              <a:gd name="connsiteX25" fmla="*/ 1289248 w 5969768"/>
              <a:gd name="connsiteY2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69768" h="1872208">
                <a:moveTo>
                  <a:pt x="1289248" y="0"/>
                </a:moveTo>
                <a:lnTo>
                  <a:pt x="5346173" y="0"/>
                </a:lnTo>
                <a:cubicBezTo>
                  <a:pt x="5690575" y="0"/>
                  <a:pt x="5969768" y="279193"/>
                  <a:pt x="5969768" y="623595"/>
                </a:cubicBezTo>
                <a:lnTo>
                  <a:pt x="5969768" y="1248613"/>
                </a:lnTo>
                <a:cubicBezTo>
                  <a:pt x="5969768" y="1593015"/>
                  <a:pt x="5690575" y="1872208"/>
                  <a:pt x="5346173" y="1872208"/>
                </a:cubicBezTo>
                <a:lnTo>
                  <a:pt x="1368152" y="1872208"/>
                </a:lnTo>
                <a:lnTo>
                  <a:pt x="1289248" y="1872208"/>
                </a:lnTo>
                <a:lnTo>
                  <a:pt x="407735" y="1872208"/>
                </a:lnTo>
                <a:cubicBezTo>
                  <a:pt x="182549" y="1872208"/>
                  <a:pt x="0" y="1689659"/>
                  <a:pt x="0" y="1464473"/>
                </a:cubicBezTo>
                <a:lnTo>
                  <a:pt x="0" y="1055807"/>
                </a:lnTo>
                <a:cubicBezTo>
                  <a:pt x="0" y="830621"/>
                  <a:pt x="182549" y="648072"/>
                  <a:pt x="407735" y="648072"/>
                </a:cubicBezTo>
                <a:lnTo>
                  <a:pt x="1368152" y="648072"/>
                </a:lnTo>
                <a:lnTo>
                  <a:pt x="1368152" y="850487"/>
                </a:lnTo>
                <a:lnTo>
                  <a:pt x="488918" y="850487"/>
                </a:lnTo>
                <a:cubicBezTo>
                  <a:pt x="338203" y="850487"/>
                  <a:pt x="216024" y="972666"/>
                  <a:pt x="216024" y="1123381"/>
                </a:cubicBezTo>
                <a:lnTo>
                  <a:pt x="216024" y="1396898"/>
                </a:lnTo>
                <a:cubicBezTo>
                  <a:pt x="216024" y="1547613"/>
                  <a:pt x="338203" y="1669792"/>
                  <a:pt x="488918" y="1669792"/>
                </a:cubicBezTo>
                <a:lnTo>
                  <a:pt x="1368152" y="1669792"/>
                </a:lnTo>
                <a:lnTo>
                  <a:pt x="1368152" y="1670095"/>
                </a:lnTo>
                <a:lnTo>
                  <a:pt x="5264789" y="1670095"/>
                </a:lnTo>
                <a:cubicBezTo>
                  <a:pt x="5534831" y="1670095"/>
                  <a:pt x="5753744" y="1451182"/>
                  <a:pt x="5753744" y="1181140"/>
                </a:cubicBezTo>
                <a:lnTo>
                  <a:pt x="5753744" y="691068"/>
                </a:lnTo>
                <a:cubicBezTo>
                  <a:pt x="5753744" y="421026"/>
                  <a:pt x="5534831" y="202113"/>
                  <a:pt x="5264789" y="202113"/>
                </a:cubicBezTo>
                <a:lnTo>
                  <a:pt x="1289248" y="202113"/>
                </a:lnTo>
                <a:cubicBezTo>
                  <a:pt x="1288859" y="161655"/>
                  <a:pt x="1421821" y="149772"/>
                  <a:pt x="1421432" y="109314"/>
                </a:cubicBezTo>
                <a:cubicBezTo>
                  <a:pt x="1421821" y="82401"/>
                  <a:pt x="1288859" y="26913"/>
                  <a:pt x="1289248" y="0"/>
                </a:cubicBezTo>
                <a:close/>
              </a:path>
            </a:pathLst>
          </a:custGeom>
          <a:solidFill>
            <a:srgbClr val="00B0F0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2" name="燕尾形 21"/>
          <p:cNvSpPr/>
          <p:nvPr/>
        </p:nvSpPr>
        <p:spPr>
          <a:xfrm>
            <a:off x="4406201" y="5181322"/>
            <a:ext cx="324340" cy="254156"/>
          </a:xfrm>
          <a:prstGeom prst="chevron">
            <a:avLst/>
          </a:prstGeom>
          <a:solidFill>
            <a:srgbClr val="50D0B8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燕尾形 22"/>
          <p:cNvSpPr/>
          <p:nvPr/>
        </p:nvSpPr>
        <p:spPr>
          <a:xfrm>
            <a:off x="4640100" y="5173067"/>
            <a:ext cx="324340" cy="254156"/>
          </a:xfrm>
          <a:prstGeom prst="chevron">
            <a:avLst/>
          </a:prstGeom>
          <a:solidFill>
            <a:srgbClr val="B7E020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5685" y="1607870"/>
            <a:ext cx="963821" cy="14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b="1" kern="0">
                <a:solidFill>
                  <a:sysClr val="window" lastClr="FFFFFF">
                    <a:lumMod val="50000"/>
                  </a:sysClr>
                </a:solidFill>
                <a:latin typeface="Candara" panose="020E0502030303020204" pitchFamily="34" charset="0"/>
                <a:ea typeface="微软雅黑" panose="020B0503020204020204" pitchFamily="34" charset="-122"/>
                <a:cs typeface="Calibri" panose="020F0502020204030204" charset="0"/>
              </a:rPr>
              <a:t>1</a:t>
            </a:r>
            <a:endParaRPr lang="en-US" altLang="zh-CN" sz="6600" b="1" kern="0">
              <a:solidFill>
                <a:sysClr val="window" lastClr="FFFFFF">
                  <a:lumMod val="50000"/>
                </a:sysClr>
              </a:solidFill>
              <a:latin typeface="Candara" panose="020E0502030303020204" pitchFamily="34" charset="0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87440" y="3312721"/>
            <a:ext cx="963821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kern="0">
                <a:solidFill>
                  <a:sysClr val="window" lastClr="FFFFFF">
                    <a:lumMod val="50000"/>
                  </a:sysClr>
                </a:solidFill>
                <a:latin typeface="Candara" panose="020E0502030303020204" pitchFamily="34" charset="0"/>
                <a:ea typeface="微软雅黑" panose="020B0503020204020204" pitchFamily="34" charset="-122"/>
                <a:cs typeface="Calibri" panose="020F0502020204030204" charset="0"/>
              </a:rPr>
              <a:t>2</a:t>
            </a:r>
            <a:endParaRPr lang="en-US" altLang="zh-CN" sz="6000" b="1" kern="0">
              <a:solidFill>
                <a:sysClr val="window" lastClr="FFFFFF">
                  <a:lumMod val="50000"/>
                </a:sysClr>
              </a:solidFill>
              <a:latin typeface="Candara" panose="020E0502030303020204" pitchFamily="34" charset="0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88075" y="4898062"/>
            <a:ext cx="963821" cy="117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kern="0">
                <a:solidFill>
                  <a:sysClr val="window" lastClr="FFFFFF">
                    <a:lumMod val="50000"/>
                  </a:sysClr>
                </a:solidFill>
                <a:latin typeface="Candara" panose="020E0502030303020204" pitchFamily="34" charset="0"/>
                <a:ea typeface="微软雅黑" panose="020B0503020204020204" pitchFamily="34" charset="-122"/>
                <a:cs typeface="Calibri" panose="020F0502020204030204" charset="0"/>
              </a:rPr>
              <a:t>3</a:t>
            </a:r>
            <a:endParaRPr lang="en-US" altLang="zh-CN" sz="5400" b="1" kern="0">
              <a:solidFill>
                <a:sysClr val="window" lastClr="FFFFFF">
                  <a:lumMod val="50000"/>
                </a:sysClr>
              </a:solidFill>
              <a:latin typeface="Candara" panose="020E0502030303020204" pitchFamily="34" charset="0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68545" y="1962785"/>
            <a:ext cx="4863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好课，必然浸润着教师生命的华章。</a:t>
            </a:r>
            <a:endParaRPr lang="en-US" altLang="zh-CN" sz="2400" kern="0">
              <a:solidFill>
                <a:sysClr val="windowText" lastClr="000000">
                  <a:lumMod val="65000"/>
                  <a:lumOff val="35000"/>
                </a:sysClr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38"/>
          <p:cNvSpPr txBox="1"/>
          <p:nvPr/>
        </p:nvSpPr>
        <p:spPr>
          <a:xfrm>
            <a:off x="4945380" y="3580130"/>
            <a:ext cx="4863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好课，必然折射着学生生命的光芒。</a:t>
            </a:r>
            <a:endParaRPr lang="en-US" altLang="zh-CN" sz="2400" kern="0">
              <a:solidFill>
                <a:sysClr val="windowText" lastClr="000000">
                  <a:lumMod val="65000"/>
                  <a:lumOff val="35000"/>
                </a:sysClr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38"/>
          <p:cNvSpPr txBox="1"/>
          <p:nvPr/>
        </p:nvSpPr>
        <p:spPr>
          <a:xfrm>
            <a:off x="5020945" y="5160645"/>
            <a:ext cx="4863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好课，必然闪烁着教育智慧的光辉。</a:t>
            </a:r>
            <a:endParaRPr lang="en-US" altLang="zh-CN" sz="2400" kern="0">
              <a:solidFill>
                <a:sysClr val="windowText" lastClr="000000">
                  <a:lumMod val="65000"/>
                  <a:lumOff val="35000"/>
                </a:sysClr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  <p:bldLst>
      <p:bldP spid="51" grpId="0"/>
      <p:bldP spid="15" grpId="1"/>
      <p:bldP spid="16" grpId="2"/>
      <p:bldP spid="17" grpId="3"/>
      <p:bldP spid="18" grpId="4"/>
      <p:bldP spid="19" grpId="5"/>
      <p:bldP spid="20" grpId="6"/>
      <p:bldP spid="21" grpId="7"/>
      <p:bldP spid="22" grpId="8"/>
      <p:bldP spid="23" grpId="9"/>
      <p:bldP spid="24" grpId="10"/>
      <p:bldP spid="25" grpId="11"/>
      <p:bldP spid="38" grpId="12"/>
      <p:bldP spid="39" grpId="1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52"/>
          <p:cNvSpPr>
            <a:spLocks noChangeArrowheads="1"/>
          </p:cNvSpPr>
          <p:nvPr/>
        </p:nvSpPr>
        <p:spPr bwMode="auto">
          <a:xfrm>
            <a:off x="1820545" y="381000"/>
            <a:ext cx="8517255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1.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好课，必然浸润着教师生命的华章。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67" name="椭圆 66"/>
          <p:cNvSpPr>
            <a:spLocks noChangeAspect="1"/>
          </p:cNvSpPr>
          <p:nvPr/>
        </p:nvSpPr>
        <p:spPr>
          <a:xfrm>
            <a:off x="6254750" y="2137410"/>
            <a:ext cx="3026410" cy="3026410"/>
          </a:xfrm>
          <a:prstGeom prst="ellipse">
            <a:avLst/>
          </a:prstGeom>
          <a:noFill/>
          <a:ln w="76200" cap="flat" cmpd="sng" algn="ctr">
            <a:solidFill>
              <a:srgbClr val="6DAA2D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椭圆 67"/>
          <p:cNvSpPr>
            <a:spLocks noChangeAspect="1"/>
          </p:cNvSpPr>
          <p:nvPr/>
        </p:nvSpPr>
        <p:spPr>
          <a:xfrm>
            <a:off x="2505710" y="2114550"/>
            <a:ext cx="3191510" cy="3183890"/>
          </a:xfrm>
          <a:prstGeom prst="ellipse">
            <a:avLst/>
          </a:prstGeom>
          <a:noFill/>
          <a:ln w="76200" cap="flat" cmpd="sng" algn="ctr">
            <a:solidFill>
              <a:srgbClr val="6DAA2D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Oval 76"/>
          <p:cNvSpPr>
            <a:spLocks noChangeArrowheads="1"/>
          </p:cNvSpPr>
          <p:nvPr/>
        </p:nvSpPr>
        <p:spPr bwMode="gray">
          <a:xfrm>
            <a:off x="2125458" y="2438219"/>
            <a:ext cx="1256646" cy="1256646"/>
          </a:xfrm>
          <a:prstGeom prst="ellipse">
            <a:avLst/>
          </a:prstGeom>
          <a:gradFill>
            <a:gsLst>
              <a:gs pos="0">
                <a:srgbClr val="6DAA2D">
                  <a:lumMod val="60000"/>
                  <a:lumOff val="40000"/>
                </a:srgbClr>
              </a:gs>
              <a:gs pos="100000">
                <a:srgbClr val="6DAA2D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练字</a:t>
            </a:r>
            <a:endParaRPr lang="zh-CN" altLang="en-US" sz="1800" b="1" ker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AutoShape 60"/>
          <p:cNvSpPr>
            <a:spLocks noChangeArrowheads="1"/>
          </p:cNvSpPr>
          <p:nvPr/>
        </p:nvSpPr>
        <p:spPr bwMode="gray">
          <a:xfrm>
            <a:off x="5164455" y="2957195"/>
            <a:ext cx="1902460" cy="1687830"/>
          </a:xfrm>
          <a:prstGeom prst="ellipse">
            <a:avLst/>
          </a:prstGeom>
          <a:solidFill>
            <a:srgbClr val="FFC000"/>
          </a:solidFill>
          <a:ln w="3175" cap="flat" cmpd="sng" algn="ctr">
            <a:solidFill>
              <a:srgbClr val="EAEAEA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0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每天必做</a:t>
            </a:r>
            <a:r>
              <a:rPr lang="zh-CN" altLang="en-US" sz="2800" b="1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七件事</a:t>
            </a:r>
            <a:endParaRPr lang="zh-CN" altLang="en-US" sz="2800" b="1" ker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Oval 76"/>
          <p:cNvSpPr>
            <a:spLocks noChangeArrowheads="1"/>
          </p:cNvSpPr>
          <p:nvPr/>
        </p:nvSpPr>
        <p:spPr bwMode="gray">
          <a:xfrm>
            <a:off x="3725261" y="1752495"/>
            <a:ext cx="1256646" cy="1256646"/>
          </a:xfrm>
          <a:prstGeom prst="ellipse">
            <a:avLst/>
          </a:prstGeom>
          <a:gradFill>
            <a:gsLst>
              <a:gs pos="0">
                <a:srgbClr val="6DAA2D">
                  <a:lumMod val="60000"/>
                  <a:lumOff val="40000"/>
                </a:srgbClr>
              </a:gs>
              <a:gs pos="100000">
                <a:srgbClr val="6DAA2D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en-US" sz="1800" b="1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笑容</a:t>
            </a: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迎接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新的一天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Oval 76"/>
          <p:cNvSpPr>
            <a:spLocks noChangeArrowheads="1"/>
          </p:cNvSpPr>
          <p:nvPr/>
        </p:nvSpPr>
        <p:spPr bwMode="gray">
          <a:xfrm>
            <a:off x="2392396" y="4114532"/>
            <a:ext cx="1256646" cy="1256646"/>
          </a:xfrm>
          <a:prstGeom prst="ellipse">
            <a:avLst/>
          </a:prstGeom>
          <a:gradFill>
            <a:gsLst>
              <a:gs pos="0">
                <a:srgbClr val="6DAA2D">
                  <a:lumMod val="60000"/>
                  <a:lumOff val="40000"/>
                </a:srgbClr>
              </a:gs>
              <a:gs pos="100000">
                <a:srgbClr val="6DAA2D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分钟诵读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美文</a:t>
            </a: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一篇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Oval 76"/>
          <p:cNvSpPr>
            <a:spLocks noChangeArrowheads="1"/>
          </p:cNvSpPr>
          <p:nvPr/>
        </p:nvSpPr>
        <p:spPr bwMode="gray">
          <a:xfrm>
            <a:off x="7230669" y="4419332"/>
            <a:ext cx="1256646" cy="1256646"/>
          </a:xfrm>
          <a:prstGeom prst="ellipse">
            <a:avLst/>
          </a:prstGeom>
          <a:gradFill>
            <a:gsLst>
              <a:gs pos="0">
                <a:srgbClr val="6DAA2D">
                  <a:lumMod val="60000"/>
                  <a:lumOff val="40000"/>
                </a:srgbClr>
              </a:gs>
              <a:gs pos="100000">
                <a:srgbClr val="6DAA2D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为自己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</a:t>
            </a:r>
            <a:r>
              <a:rPr lang="zh-CN" altLang="en-US" sz="1800" b="1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亮点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（至少三个</a:t>
            </a:r>
            <a:r>
              <a:rPr lang="zh-CN" altLang="en-US" sz="16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Oval 76"/>
          <p:cNvSpPr>
            <a:spLocks noChangeArrowheads="1"/>
          </p:cNvSpPr>
          <p:nvPr/>
        </p:nvSpPr>
        <p:spPr bwMode="gray">
          <a:xfrm>
            <a:off x="7193076" y="1828695"/>
            <a:ext cx="1256646" cy="1256646"/>
          </a:xfrm>
          <a:prstGeom prst="ellipse">
            <a:avLst/>
          </a:prstGeom>
          <a:gradFill>
            <a:gsLst>
              <a:gs pos="0">
                <a:srgbClr val="6DAA2D">
                  <a:lumMod val="60000"/>
                  <a:lumOff val="40000"/>
                </a:srgbClr>
              </a:gs>
              <a:gs pos="100000">
                <a:srgbClr val="6DAA2D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记一篇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小研究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随笔</a:t>
            </a:r>
            <a:endParaRPr lang="zh-CN" altLang="en-US" sz="1800" b="1" ker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Oval 76"/>
          <p:cNvSpPr>
            <a:spLocks noChangeArrowheads="1"/>
          </p:cNvSpPr>
          <p:nvPr/>
        </p:nvSpPr>
        <p:spPr bwMode="gray">
          <a:xfrm>
            <a:off x="8449945" y="3180715"/>
            <a:ext cx="1386840" cy="1248410"/>
          </a:xfrm>
          <a:prstGeom prst="ellipse">
            <a:avLst/>
          </a:prstGeom>
          <a:gradFill>
            <a:gsLst>
              <a:gs pos="0">
                <a:srgbClr val="6DAA2D">
                  <a:lumMod val="60000"/>
                  <a:lumOff val="40000"/>
                </a:srgbClr>
              </a:gs>
              <a:gs pos="100000">
                <a:srgbClr val="6DAA2D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</a:t>
            </a:r>
            <a:endParaRPr lang="zh-CN" altLang="en-US" sz="1800" b="1" ker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至少一小时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Oval 76"/>
          <p:cNvSpPr>
            <a:spLocks noChangeArrowheads="1"/>
          </p:cNvSpPr>
          <p:nvPr/>
        </p:nvSpPr>
        <p:spPr bwMode="gray">
          <a:xfrm>
            <a:off x="4030458" y="4343219"/>
            <a:ext cx="1256646" cy="1256646"/>
          </a:xfrm>
          <a:prstGeom prst="ellipse">
            <a:avLst/>
          </a:prstGeom>
          <a:gradFill>
            <a:gsLst>
              <a:gs pos="0">
                <a:srgbClr val="6DAA2D">
                  <a:lumMod val="60000"/>
                  <a:lumOff val="40000"/>
                </a:srgbClr>
              </a:gs>
              <a:gs pos="100000">
                <a:srgbClr val="6DAA2D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</a:t>
            </a:r>
            <a:r>
              <a:rPr lang="zh-CN" altLang="en-US" sz="1800" b="1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一名学生</a:t>
            </a:r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2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7" grpId="1"/>
      <p:bldP spid="67" grpId="2"/>
      <p:bldP spid="67" grpId="3"/>
      <p:bldP spid="67" grpId="4"/>
      <p:bldP spid="67" grpId="5"/>
      <p:bldP spid="68" grpId="6"/>
      <p:bldP spid="68" grpId="7"/>
      <p:bldP spid="68" grpId="8"/>
      <p:bldP spid="68" grpId="9"/>
      <p:bldP spid="68" grpId="10"/>
      <p:bldP spid="69" grpId="11"/>
      <p:bldP spid="70" grpId="12"/>
      <p:bldP spid="70" grpId="13"/>
      <p:bldP spid="70" grpId="14"/>
      <p:bldP spid="70" grpId="15"/>
      <p:bldP spid="70" grpId="16"/>
      <p:bldP spid="71" grpId="17"/>
      <p:bldP spid="72" grpId="18"/>
      <p:bldP spid="73" grpId="19"/>
      <p:bldP spid="74" grpId="20"/>
      <p:bldP spid="75" grpId="21"/>
      <p:bldP spid="71" grpId="18" animBg="1"/>
      <p:bldP spid="69" grpId="12" animBg="1"/>
      <p:bldP spid="72" grpId="19" animBg="1"/>
      <p:bldP spid="2" grpId="0" animBg="1"/>
      <p:bldP spid="74" grpId="21" animBg="1"/>
      <p:bldP spid="73" grpId="20" animBg="1"/>
      <p:bldP spid="75" grpId="2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52"/>
          <p:cNvSpPr>
            <a:spLocks noChangeArrowheads="1"/>
          </p:cNvSpPr>
          <p:nvPr/>
        </p:nvSpPr>
        <p:spPr bwMode="auto">
          <a:xfrm>
            <a:off x="1744345" y="199390"/>
            <a:ext cx="9031605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2.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好课，必然折射着学生生命的光芒。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 rot="20248206">
            <a:off x="4089970" y="946139"/>
            <a:ext cx="961633" cy="1412910"/>
            <a:chOff x="1403648" y="1052736"/>
            <a:chExt cx="1803331" cy="2808312"/>
          </a:xfrm>
        </p:grpSpPr>
        <p:sp>
          <p:nvSpPr>
            <p:cNvPr id="26" name="圆角矩形 25"/>
            <p:cNvSpPr/>
            <p:nvPr/>
          </p:nvSpPr>
          <p:spPr>
            <a:xfrm>
              <a:off x="1403648" y="1052736"/>
              <a:ext cx="1803331" cy="2808312"/>
            </a:xfrm>
            <a:prstGeom prst="roundRect">
              <a:avLst>
                <a:gd name="adj" fmla="val 12132"/>
              </a:avLst>
            </a:prstGeom>
            <a:solidFill>
              <a:srgbClr val="8DB52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480545" y="1111681"/>
              <a:ext cx="1656184" cy="2691298"/>
            </a:xfrm>
            <a:prstGeom prst="roundRect">
              <a:avLst>
                <a:gd name="adj" fmla="val 12132"/>
              </a:avLst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 rot="20248206">
            <a:off x="4001136" y="552558"/>
            <a:ext cx="829980" cy="185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800" b="1" kern="0">
                <a:solidFill>
                  <a:sysClr val="window" lastClr="FFFFFF"/>
                </a:solidFill>
                <a:latin typeface="Gungsuh" pitchFamily="18" charset="-127"/>
                <a:ea typeface="Gungsuh" pitchFamily="18" charset="-127"/>
              </a:rPr>
              <a:t>1</a:t>
            </a:r>
            <a:endParaRPr lang="en-US" altLang="zh-CN" sz="8800" b="1" kern="0">
              <a:solidFill>
                <a:sysClr val="window" lastClr="FFFFFF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29" name="圆角矩形 9"/>
          <p:cNvSpPr/>
          <p:nvPr/>
        </p:nvSpPr>
        <p:spPr>
          <a:xfrm rot="20248206">
            <a:off x="4230554" y="1653880"/>
            <a:ext cx="961633" cy="684647"/>
          </a:xfrm>
          <a:custGeom>
            <a:avLst/>
            <a:gdLst/>
            <a:ahLst/>
            <a:cxnLst/>
            <a:rect l="l" t="t" r="r" b="b"/>
            <a:pathLst>
              <a:path w="1470269" h="1046776">
                <a:moveTo>
                  <a:pt x="0" y="0"/>
                </a:moveTo>
                <a:lnTo>
                  <a:pt x="1470269" y="609904"/>
                </a:lnTo>
                <a:lnTo>
                  <a:pt x="1470269" y="868403"/>
                </a:lnTo>
                <a:cubicBezTo>
                  <a:pt x="1470269" y="966916"/>
                  <a:pt x="1390409" y="1046776"/>
                  <a:pt x="1291896" y="1046776"/>
                </a:cubicBezTo>
                <a:lnTo>
                  <a:pt x="178373" y="1046776"/>
                </a:lnTo>
                <a:cubicBezTo>
                  <a:pt x="79860" y="1046776"/>
                  <a:pt x="0" y="966916"/>
                  <a:pt x="0" y="868403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7686" y="1750271"/>
            <a:ext cx="1930979" cy="1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636895" y="1447800"/>
            <a:ext cx="419290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altLang="zh-CN" sz="2400" b="1" kern="0">
                <a:solidFill>
                  <a:srgbClr val="8DB529"/>
                </a:solidFill>
                <a:latin typeface="Gungsuh" pitchFamily="18" charset="-127"/>
                <a:ea typeface="Gungsuh" pitchFamily="18" charset="-127"/>
              </a:rPr>
              <a:t>第一，表现在教育价值观上。</a:t>
            </a:r>
            <a:endParaRPr lang="en-US" altLang="zh-CN" sz="2400" b="1" kern="0">
              <a:solidFill>
                <a:srgbClr val="8DB529"/>
              </a:solidFill>
              <a:latin typeface="Gungsuh" pitchFamily="18" charset="-127"/>
              <a:ea typeface="Gungsuh" pitchFamily="18" charset="-127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5637019" y="1365771"/>
            <a:ext cx="3956050" cy="5715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  <a:headEnd type="oval" w="med" len="med"/>
            <a:tailEnd type="oval" w="med" len="med"/>
          </a:ln>
          <a:effectLst/>
        </p:spPr>
      </p:cxnSp>
      <p:grpSp>
        <p:nvGrpSpPr>
          <p:cNvPr id="37" name="组合 36"/>
          <p:cNvGrpSpPr/>
          <p:nvPr/>
        </p:nvGrpSpPr>
        <p:grpSpPr>
          <a:xfrm rot="20248206">
            <a:off x="4686975" y="2399901"/>
            <a:ext cx="961633" cy="1412910"/>
            <a:chOff x="1403648" y="1052736"/>
            <a:chExt cx="1803331" cy="2808312"/>
          </a:xfrm>
        </p:grpSpPr>
        <p:sp>
          <p:nvSpPr>
            <p:cNvPr id="38" name="圆角矩形 37"/>
            <p:cNvSpPr/>
            <p:nvPr/>
          </p:nvSpPr>
          <p:spPr>
            <a:xfrm>
              <a:off x="1403648" y="1052736"/>
              <a:ext cx="1803331" cy="2808312"/>
            </a:xfrm>
            <a:prstGeom prst="roundRect">
              <a:avLst>
                <a:gd name="adj" fmla="val 12132"/>
              </a:avLst>
            </a:prstGeom>
            <a:solidFill>
              <a:srgbClr val="8DB52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480545" y="1111681"/>
              <a:ext cx="1656184" cy="2691298"/>
            </a:xfrm>
            <a:prstGeom prst="roundRect">
              <a:avLst>
                <a:gd name="adj" fmla="val 12132"/>
              </a:avLst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 rot="20248206">
            <a:off x="4598141" y="2027148"/>
            <a:ext cx="829980" cy="185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800" b="1" kern="0">
                <a:solidFill>
                  <a:sysClr val="window" lastClr="FFFFFF"/>
                </a:solidFill>
                <a:latin typeface="Gungsuh" pitchFamily="18" charset="-127"/>
                <a:ea typeface="Gungsuh" pitchFamily="18" charset="-127"/>
              </a:rPr>
              <a:t>2</a:t>
            </a:r>
            <a:endParaRPr lang="en-US" altLang="zh-CN" sz="8800" b="1" kern="0">
              <a:solidFill>
                <a:sysClr val="window" lastClr="FFFFFF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41" name="圆角矩形 9"/>
          <p:cNvSpPr/>
          <p:nvPr/>
        </p:nvSpPr>
        <p:spPr>
          <a:xfrm rot="20248206">
            <a:off x="4827559" y="3107642"/>
            <a:ext cx="961633" cy="684647"/>
          </a:xfrm>
          <a:custGeom>
            <a:avLst/>
            <a:gdLst/>
            <a:ahLst/>
            <a:cxnLst/>
            <a:rect l="l" t="t" r="r" b="b"/>
            <a:pathLst>
              <a:path w="1470269" h="1046776">
                <a:moveTo>
                  <a:pt x="0" y="0"/>
                </a:moveTo>
                <a:lnTo>
                  <a:pt x="1470269" y="609904"/>
                </a:lnTo>
                <a:lnTo>
                  <a:pt x="1470269" y="868403"/>
                </a:lnTo>
                <a:cubicBezTo>
                  <a:pt x="1470269" y="966916"/>
                  <a:pt x="1390409" y="1046776"/>
                  <a:pt x="1291896" y="1046776"/>
                </a:cubicBezTo>
                <a:lnTo>
                  <a:pt x="178373" y="1046776"/>
                </a:lnTo>
                <a:cubicBezTo>
                  <a:pt x="79860" y="1046776"/>
                  <a:pt x="0" y="966916"/>
                  <a:pt x="0" y="868403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4691" y="3204033"/>
            <a:ext cx="1930979" cy="1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215380" y="2930525"/>
            <a:ext cx="396049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altLang="zh-CN" sz="2400" b="1" kern="0">
                <a:solidFill>
                  <a:srgbClr val="8DB529"/>
                </a:solidFill>
                <a:latin typeface="Gungsuh" pitchFamily="18" charset="-127"/>
                <a:ea typeface="Gungsuh" pitchFamily="18" charset="-127"/>
              </a:rPr>
              <a:t>第二，表现在课程价值观上。</a:t>
            </a:r>
            <a:endParaRPr lang="en-US" altLang="zh-CN" sz="2400" b="1" kern="0">
              <a:solidFill>
                <a:srgbClr val="8DB529"/>
              </a:solidFill>
              <a:latin typeface="Gungsuh" pitchFamily="18" charset="-127"/>
              <a:ea typeface="Gungsuh" pitchFamily="18" charset="-127"/>
            </a:endParaRPr>
          </a:p>
        </p:txBody>
      </p:sp>
      <p:cxnSp>
        <p:nvCxnSpPr>
          <p:cNvPr id="46" name="直接连接符 45"/>
          <p:cNvCxnSpPr/>
          <p:nvPr/>
        </p:nvCxnSpPr>
        <p:spPr>
          <a:xfrm flipV="1">
            <a:off x="6141314" y="2743333"/>
            <a:ext cx="3985260" cy="15875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  <a:headEnd type="oval" w="med" len="med"/>
            <a:tailEnd type="oval" w="med" len="med"/>
          </a:ln>
          <a:effectLst/>
        </p:spPr>
      </p:cxnSp>
      <p:grpSp>
        <p:nvGrpSpPr>
          <p:cNvPr id="47" name="组合 46"/>
          <p:cNvGrpSpPr/>
          <p:nvPr/>
        </p:nvGrpSpPr>
        <p:grpSpPr>
          <a:xfrm rot="20248206">
            <a:off x="5314106" y="3860889"/>
            <a:ext cx="961633" cy="1412910"/>
            <a:chOff x="1403648" y="1052736"/>
            <a:chExt cx="1803331" cy="2808312"/>
          </a:xfrm>
        </p:grpSpPr>
        <p:sp>
          <p:nvSpPr>
            <p:cNvPr id="49" name="圆角矩形 48"/>
            <p:cNvSpPr/>
            <p:nvPr/>
          </p:nvSpPr>
          <p:spPr>
            <a:xfrm>
              <a:off x="1403648" y="1052736"/>
              <a:ext cx="1803331" cy="2808312"/>
            </a:xfrm>
            <a:prstGeom prst="roundRect">
              <a:avLst>
                <a:gd name="adj" fmla="val 12132"/>
              </a:avLst>
            </a:prstGeom>
            <a:solidFill>
              <a:srgbClr val="8DB52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1480545" y="1111681"/>
              <a:ext cx="1656184" cy="2691298"/>
            </a:xfrm>
            <a:prstGeom prst="roundRect">
              <a:avLst>
                <a:gd name="adj" fmla="val 12132"/>
              </a:avLst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 rot="20248206">
            <a:off x="5225272" y="3467308"/>
            <a:ext cx="829980" cy="185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800" b="1" kern="0">
                <a:solidFill>
                  <a:sysClr val="window" lastClr="FFFFFF"/>
                </a:solidFill>
                <a:latin typeface="Gungsuh" pitchFamily="18" charset="-127"/>
                <a:ea typeface="Gungsuh" pitchFamily="18" charset="-127"/>
              </a:rPr>
              <a:t>3</a:t>
            </a:r>
            <a:endParaRPr lang="en-US" altLang="zh-CN" sz="8800" b="1" kern="0">
              <a:solidFill>
                <a:sysClr val="window" lastClr="FFFFFF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64" name="圆角矩形 9"/>
          <p:cNvSpPr/>
          <p:nvPr/>
        </p:nvSpPr>
        <p:spPr>
          <a:xfrm rot="20248206">
            <a:off x="5454690" y="4568630"/>
            <a:ext cx="961633" cy="684647"/>
          </a:xfrm>
          <a:custGeom>
            <a:avLst/>
            <a:gdLst/>
            <a:ahLst/>
            <a:cxnLst/>
            <a:rect l="l" t="t" r="r" b="b"/>
            <a:pathLst>
              <a:path w="1470269" h="1046776">
                <a:moveTo>
                  <a:pt x="0" y="0"/>
                </a:moveTo>
                <a:lnTo>
                  <a:pt x="1470269" y="609904"/>
                </a:lnTo>
                <a:lnTo>
                  <a:pt x="1470269" y="868403"/>
                </a:lnTo>
                <a:cubicBezTo>
                  <a:pt x="1470269" y="966916"/>
                  <a:pt x="1390409" y="1046776"/>
                  <a:pt x="1291896" y="1046776"/>
                </a:cubicBezTo>
                <a:lnTo>
                  <a:pt x="178373" y="1046776"/>
                </a:lnTo>
                <a:cubicBezTo>
                  <a:pt x="79860" y="1046776"/>
                  <a:pt x="0" y="966916"/>
                  <a:pt x="0" y="868403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1822" y="4665021"/>
            <a:ext cx="1930979" cy="1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8" name="直接连接符 67"/>
          <p:cNvCxnSpPr/>
          <p:nvPr/>
        </p:nvCxnSpPr>
        <p:spPr>
          <a:xfrm>
            <a:off x="6773525" y="4253216"/>
            <a:ext cx="3886200" cy="1397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  <a:headEnd type="oval" w="med" len="med"/>
            <a:tailEnd type="oval" w="med" len="med"/>
          </a:ln>
          <a:effectLst/>
        </p:spPr>
      </p:cxnSp>
      <p:grpSp>
        <p:nvGrpSpPr>
          <p:cNvPr id="69" name="组合 68"/>
          <p:cNvGrpSpPr/>
          <p:nvPr/>
        </p:nvGrpSpPr>
        <p:grpSpPr>
          <a:xfrm rot="20248206">
            <a:off x="5962178" y="5327603"/>
            <a:ext cx="961633" cy="1412910"/>
            <a:chOff x="1403648" y="1052736"/>
            <a:chExt cx="1803331" cy="2808312"/>
          </a:xfrm>
        </p:grpSpPr>
        <p:sp>
          <p:nvSpPr>
            <p:cNvPr id="70" name="圆角矩形 69"/>
            <p:cNvSpPr/>
            <p:nvPr/>
          </p:nvSpPr>
          <p:spPr>
            <a:xfrm>
              <a:off x="1403648" y="1052736"/>
              <a:ext cx="1803331" cy="2808312"/>
            </a:xfrm>
            <a:prstGeom prst="roundRect">
              <a:avLst>
                <a:gd name="adj" fmla="val 12132"/>
              </a:avLst>
            </a:prstGeom>
            <a:solidFill>
              <a:srgbClr val="8DB52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71" name="圆角矩形 70"/>
            <p:cNvSpPr/>
            <p:nvPr/>
          </p:nvSpPr>
          <p:spPr>
            <a:xfrm>
              <a:off x="1480545" y="1111681"/>
              <a:ext cx="1656184" cy="2691298"/>
            </a:xfrm>
            <a:prstGeom prst="roundRect">
              <a:avLst>
                <a:gd name="adj" fmla="val 12132"/>
              </a:avLst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 rot="20248206">
            <a:off x="5873344" y="4934022"/>
            <a:ext cx="829980" cy="185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800" b="1" kern="0">
                <a:solidFill>
                  <a:sysClr val="window" lastClr="FFFFFF"/>
                </a:solidFill>
                <a:latin typeface="Gungsuh" pitchFamily="18" charset="-127"/>
                <a:ea typeface="Gungsuh" pitchFamily="18" charset="-127"/>
              </a:rPr>
              <a:t>4</a:t>
            </a:r>
            <a:endParaRPr lang="en-US" altLang="zh-CN" sz="8800" b="1" kern="0">
              <a:solidFill>
                <a:sysClr val="window" lastClr="FFFFFF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73" name="圆角矩形 9"/>
          <p:cNvSpPr/>
          <p:nvPr/>
        </p:nvSpPr>
        <p:spPr>
          <a:xfrm rot="20248206">
            <a:off x="6102762" y="6035344"/>
            <a:ext cx="961633" cy="684647"/>
          </a:xfrm>
          <a:custGeom>
            <a:avLst/>
            <a:gdLst/>
            <a:ahLst/>
            <a:cxnLst/>
            <a:rect l="l" t="t" r="r" b="b"/>
            <a:pathLst>
              <a:path w="1470269" h="1046776">
                <a:moveTo>
                  <a:pt x="0" y="0"/>
                </a:moveTo>
                <a:lnTo>
                  <a:pt x="1470269" y="609904"/>
                </a:lnTo>
                <a:lnTo>
                  <a:pt x="1470269" y="868403"/>
                </a:lnTo>
                <a:cubicBezTo>
                  <a:pt x="1470269" y="966916"/>
                  <a:pt x="1390409" y="1046776"/>
                  <a:pt x="1291896" y="1046776"/>
                </a:cubicBezTo>
                <a:lnTo>
                  <a:pt x="178373" y="1046776"/>
                </a:lnTo>
                <a:cubicBezTo>
                  <a:pt x="79860" y="1046776"/>
                  <a:pt x="0" y="966916"/>
                  <a:pt x="0" y="868403"/>
                </a:cubicBezTo>
                <a:close/>
              </a:path>
            </a:pathLst>
          </a:custGeom>
          <a:solidFill>
            <a:srgbClr val="FFFFFF">
              <a:alpha val="67843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9894" y="6131735"/>
            <a:ext cx="1930979" cy="1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7" name="直接连接符 76"/>
          <p:cNvCxnSpPr/>
          <p:nvPr/>
        </p:nvCxnSpPr>
        <p:spPr>
          <a:xfrm>
            <a:off x="7382862" y="5714850"/>
            <a:ext cx="3886200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  <a:headEnd type="oval" w="med" len="med"/>
            <a:tailEnd type="oval" w="med" len="med"/>
          </a:ln>
          <a:effectLst/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3" r="61378"/>
          <a:stretch>
            <a:fillRect/>
          </a:stretch>
        </p:blipFill>
        <p:spPr>
          <a:xfrm>
            <a:off x="744569" y="2576998"/>
            <a:ext cx="3531269" cy="3979740"/>
          </a:xfrm>
          <a:prstGeom prst="rect">
            <a:avLst/>
          </a:prstGeom>
        </p:spPr>
      </p:pic>
      <p:sp>
        <p:nvSpPr>
          <p:cNvPr id="4" name="TextBox 43"/>
          <p:cNvSpPr txBox="1"/>
          <p:nvPr/>
        </p:nvSpPr>
        <p:spPr>
          <a:xfrm>
            <a:off x="6773545" y="4403725"/>
            <a:ext cx="396049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lnSpc>
                <a:spcPct val="80000"/>
              </a:lnSpc>
              <a:defRPr/>
            </a:pPr>
            <a:r>
              <a:rPr lang="en-US" altLang="zh-CN" sz="2400" b="1" kern="0">
                <a:solidFill>
                  <a:srgbClr val="8DB529"/>
                </a:solidFill>
                <a:latin typeface="Gungsuh" pitchFamily="18" charset="-127"/>
                <a:ea typeface="Gungsuh" pitchFamily="18" charset="-127"/>
              </a:rPr>
              <a:t>第三，表现在课堂教学观上。</a:t>
            </a:r>
            <a:endParaRPr lang="en-US" altLang="zh-CN" sz="2400" b="1" kern="0">
              <a:solidFill>
                <a:srgbClr val="8DB529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5" name="TextBox 43"/>
          <p:cNvSpPr txBox="1"/>
          <p:nvPr/>
        </p:nvSpPr>
        <p:spPr>
          <a:xfrm>
            <a:off x="7306945" y="5867400"/>
            <a:ext cx="396049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lnSpc>
                <a:spcPct val="80000"/>
              </a:lnSpc>
              <a:defRPr/>
            </a:pPr>
            <a:r>
              <a:rPr lang="en-US" altLang="zh-CN" sz="2400" b="1" kern="0">
                <a:solidFill>
                  <a:srgbClr val="8DB529"/>
                </a:solidFill>
                <a:latin typeface="Gungsuh" pitchFamily="18" charset="-127"/>
                <a:ea typeface="Gungsuh" pitchFamily="18" charset="-127"/>
              </a:rPr>
              <a:t>第四，表现在课程学习观上。</a:t>
            </a:r>
            <a:endParaRPr lang="en-US" altLang="zh-CN" sz="2400" b="1" kern="0">
              <a:solidFill>
                <a:srgbClr val="8DB529"/>
              </a:solidFill>
              <a:latin typeface="Gungsuh" pitchFamily="18" charset="-127"/>
              <a:ea typeface="Gungsuh" pitchFamily="18" charset="-127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1"/>
      <p:bldP spid="29" grpId="2"/>
      <p:bldP spid="32" grpId="4"/>
      <p:bldP spid="41" grpId="5"/>
      <p:bldP spid="44" grpId="7"/>
      <p:bldP spid="64" grpId="8"/>
      <p:bldP spid="73" grpId="11"/>
      <p:bldP spid="32" grpId="5"/>
      <p:bldP spid="44" grpId="8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2"/>
          <p:cNvSpPr>
            <a:spLocks noChangeArrowheads="1"/>
          </p:cNvSpPr>
          <p:nvPr/>
        </p:nvSpPr>
        <p:spPr bwMode="auto">
          <a:xfrm>
            <a:off x="1668145" y="317500"/>
            <a:ext cx="899033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3.好课，必然闪烁着教育智慧的光辉。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701" y="457384"/>
            <a:ext cx="2580403" cy="3552244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7426">
            <a:off x="4818028" y="635445"/>
            <a:ext cx="2161506" cy="3669533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7" y="1445548"/>
            <a:ext cx="3527109" cy="263067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 flipH="1">
            <a:off x="2125524" y="2514303"/>
            <a:ext cx="15121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>
                <a:solidFill>
                  <a:sysClr val="windowText" lastClr="000000">
                    <a:lumMod val="75000"/>
                    <a:lumOff val="25000"/>
                  </a:sys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思想</a:t>
            </a:r>
            <a:endParaRPr lang="zh-CN" altLang="en-US" sz="3600">
              <a:solidFill>
                <a:sysClr val="windowText" lastClr="000000">
                  <a:lumMod val="75000"/>
                  <a:lumOff val="25000"/>
                </a:sys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 flipH="1">
            <a:off x="8754833" y="2438658"/>
            <a:ext cx="15121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>
                <a:solidFill>
                  <a:sysClr val="windowText" lastClr="000000">
                    <a:lumMod val="75000"/>
                    <a:lumOff val="25000"/>
                  </a:sys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范例</a:t>
            </a:r>
            <a:endParaRPr lang="zh-CN" altLang="en-US" sz="3600">
              <a:solidFill>
                <a:sysClr val="windowText" lastClr="000000">
                  <a:lumMod val="75000"/>
                  <a:lumOff val="25000"/>
                </a:sys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flipH="1">
            <a:off x="5706904" y="2514615"/>
            <a:ext cx="15121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>
                <a:solidFill>
                  <a:sysClr val="windowText" lastClr="000000">
                    <a:lumMod val="75000"/>
                    <a:lumOff val="25000"/>
                  </a:sys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方法</a:t>
            </a:r>
            <a:endParaRPr lang="zh-CN" altLang="en-US" sz="3600">
              <a:solidFill>
                <a:sysClr val="windowText" lastClr="000000">
                  <a:lumMod val="75000"/>
                  <a:lumOff val="25000"/>
                </a:sys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TextBox 64"/>
          <p:cNvSpPr txBox="1"/>
          <p:nvPr/>
        </p:nvSpPr>
        <p:spPr>
          <a:xfrm flipH="1">
            <a:off x="830580" y="4419600"/>
            <a:ext cx="1048448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40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altLang="zh-CN" sz="3600">
                <a:solidFill>
                  <a:sysClr val="windowText" lastClr="000000">
                    <a:lumMod val="75000"/>
                    <a:lumOff val="25000"/>
                  </a:sys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一堂好课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，犹如教师们留给教坛的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一壶老酒，越品越有味道，越品越浓香四溢。那好课，就像冬天的一壶烧酒那样“有温度”，喝下去温润全身，热情四溢。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" grpId="1"/>
      <p:bldP spid="66" grpId="2"/>
      <p:bldP spid="67" grpId="3"/>
      <p:bldP spid="65" grpId="2"/>
      <p:bldP spid="67" grpId="4"/>
      <p:bldP spid="66" grpId="3"/>
      <p:bldP spid="3" grpId="1"/>
      <p:bldP spid="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35" y="990600"/>
            <a:ext cx="3942715" cy="270446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2225" y="990600"/>
            <a:ext cx="3930015" cy="2704465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65" y="3695700"/>
            <a:ext cx="3905885" cy="270446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2225" y="3657600"/>
            <a:ext cx="3930015" cy="270446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 rot="156627">
            <a:off x="2000250" y="1710690"/>
            <a:ext cx="2835910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714203"/>
                </a:solidFill>
                <a:effectLst>
                  <a:outerShdw dist="25400" dir="5400000" algn="t" rotWithShape="0">
                    <a:sysClr val="window" lastClr="FFFFFF">
                      <a:alpha val="29000"/>
                    </a:sysClr>
                  </a:outerShdw>
                </a:effectLst>
                <a:latin typeface="Adidas Unity" pitchFamily="2" charset="0"/>
                <a:cs typeface="Times New Roman" panose="02020603050405020304" pitchFamily="18" charset="0"/>
              </a:rPr>
              <a:t>1.尊重守护，期待孩子言语生命的绽放。</a:t>
            </a:r>
            <a:endParaRPr lang="en-US" altLang="zh-CN" sz="3200">
              <a:solidFill>
                <a:srgbClr val="714203"/>
              </a:solidFill>
              <a:effectLst>
                <a:outerShdw dist="25400" dir="5400000" algn="t" rotWithShape="0">
                  <a:sysClr val="window" lastClr="FFFFFF">
                    <a:alpha val="29000"/>
                  </a:sysClr>
                </a:outerShdw>
              </a:effectLst>
              <a:latin typeface="Adidas Unity" pitchFamily="2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341870" y="1676400"/>
            <a:ext cx="2545080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714203"/>
                </a:solidFill>
                <a:effectLst>
                  <a:outerShdw dist="25400" dir="5400000" algn="t" rotWithShape="0">
                    <a:sysClr val="window" lastClr="FFFFFF">
                      <a:alpha val="29000"/>
                    </a:sysClr>
                  </a:outerShdw>
                </a:effectLst>
                <a:latin typeface="Adidas Unity" pitchFamily="2" charset="0"/>
                <a:cs typeface="Times New Roman" panose="02020603050405020304" pitchFamily="18" charset="0"/>
              </a:rPr>
              <a:t>3.关注“形式”，看到语文的美丽转身。</a:t>
            </a:r>
            <a:endParaRPr lang="en-US" altLang="zh-CN" sz="3200">
              <a:solidFill>
                <a:srgbClr val="714203"/>
              </a:solidFill>
              <a:effectLst>
                <a:outerShdw dist="25400" dir="5400000" algn="t" rotWithShape="0">
                  <a:sysClr val="window" lastClr="FFFFFF">
                    <a:alpha val="29000"/>
                  </a:sysClr>
                </a:outerShdw>
              </a:effectLst>
              <a:latin typeface="Adidas Unity" pitchFamily="2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 rot="156627">
            <a:off x="2084705" y="4411980"/>
            <a:ext cx="2696845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714203"/>
                </a:solidFill>
                <a:effectLst>
                  <a:outerShdw dist="25400" dir="5400000" algn="t" rotWithShape="0">
                    <a:sysClr val="window" lastClr="FFFFFF">
                      <a:alpha val="29000"/>
                    </a:sysClr>
                  </a:outerShdw>
                </a:effectLst>
                <a:latin typeface="Adidas Unity" pitchFamily="2" charset="0"/>
                <a:cs typeface="Times New Roman" panose="02020603050405020304" pitchFamily="18" charset="0"/>
              </a:rPr>
              <a:t>2.潜心会文，倾听文本发出的细微的声响。</a:t>
            </a:r>
            <a:endParaRPr lang="en-US" altLang="zh-CN" sz="3200">
              <a:solidFill>
                <a:srgbClr val="714203"/>
              </a:solidFill>
              <a:effectLst>
                <a:outerShdw dist="25400" dir="5400000" algn="t" rotWithShape="0">
                  <a:sysClr val="window" lastClr="FFFFFF">
                    <a:alpha val="29000"/>
                  </a:sysClr>
                </a:outerShdw>
              </a:effectLst>
              <a:latin typeface="Adidas Unity" pitchFamily="2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383145" y="4351020"/>
            <a:ext cx="2631440" cy="127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714203"/>
                </a:solidFill>
                <a:effectLst>
                  <a:outerShdw dist="25400" dir="5400000" algn="t" rotWithShape="0">
                    <a:sysClr val="window" lastClr="FFFFFF">
                      <a:alpha val="29000"/>
                    </a:sysClr>
                  </a:outerShdw>
                </a:effectLst>
                <a:latin typeface="Adidas Unity" pitchFamily="2" charset="0"/>
                <a:cs typeface="Times New Roman" panose="02020603050405020304" pitchFamily="18" charset="0"/>
              </a:rPr>
              <a:t>4.节奏建构，课堂教学的艺术追求。</a:t>
            </a:r>
            <a:endParaRPr lang="en-US" altLang="zh-CN" sz="3200">
              <a:solidFill>
                <a:srgbClr val="714203"/>
              </a:solidFill>
              <a:effectLst>
                <a:outerShdw dist="25400" dir="5400000" algn="t" rotWithShape="0">
                  <a:sysClr val="window" lastClr="FFFFFF">
                    <a:alpha val="29000"/>
                  </a:sysClr>
                </a:outerShdw>
              </a:effectLst>
              <a:latin typeface="Adidas Unity" pitchFamily="2" charset="0"/>
              <a:cs typeface="Times New Roman" panose="02020603050405020304" pitchFamily="18" charset="0"/>
            </a:endParaRPr>
          </a:p>
        </p:txBody>
      </p:sp>
      <p:sp>
        <p:nvSpPr>
          <p:cNvPr id="51" name="标题 52"/>
          <p:cNvSpPr>
            <a:spLocks noChangeArrowheads="1"/>
          </p:cNvSpPr>
          <p:nvPr/>
        </p:nvSpPr>
        <p:spPr bwMode="auto">
          <a:xfrm>
            <a:off x="1833880" y="381000"/>
            <a:ext cx="926719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收获与思考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——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用心关注四个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教学点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Arial Unicode MS" panose="020B0604020202020204" pitchFamily="34" charset="-122"/>
              </a:rPr>
              <a:t>。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9" grpId="1"/>
      <p:bldP spid="81" grpId="3"/>
      <p:bldP spid="83" grpId="5"/>
      <p:bldP spid="85" grpId="7"/>
    </p:bld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  <p:tag name="COMMONDATA" val="eyJoZGlkIjoiZGIwMzdjNDkyMDc3YzJjZmJlMTgyNDQ1MTg5NWI4YTIifQ=="/>
</p:tagLst>
</file>

<file path=ppt/theme/theme1.xml><?xml version="1.0" encoding="utf-8"?>
<a:theme xmlns:a="http://schemas.openxmlformats.org/drawingml/2006/main" name="Default Design">
  <a:themeElements>
    <a:clrScheme name="都市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FDD903"/>
        </a:dk2>
        <a:lt2>
          <a:srgbClr val="B2B2B2"/>
        </a:lt2>
        <a:accent1>
          <a:srgbClr val="FF9900"/>
        </a:accent1>
        <a:accent2>
          <a:srgbClr val="76C73F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6AB438"/>
        </a:accent6>
        <a:hlink>
          <a:srgbClr val="E2507A"/>
        </a:hlink>
        <a:folHlink>
          <a:srgbClr val="5ACA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AFE91F"/>
        </a:dk2>
        <a:lt2>
          <a:srgbClr val="B2B2B2"/>
        </a:lt2>
        <a:accent1>
          <a:srgbClr val="70D34D"/>
        </a:accent1>
        <a:accent2>
          <a:srgbClr val="4192DB"/>
        </a:accent2>
        <a:accent3>
          <a:srgbClr val="FFFFFF"/>
        </a:accent3>
        <a:accent4>
          <a:srgbClr val="000000"/>
        </a:accent4>
        <a:accent5>
          <a:srgbClr val="BBE6B2"/>
        </a:accent5>
        <a:accent6>
          <a:srgbClr val="3A84C6"/>
        </a:accent6>
        <a:hlink>
          <a:srgbClr val="EC7A24"/>
        </a:hlink>
        <a:folHlink>
          <a:srgbClr val="AB6C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72D3F6"/>
        </a:dk2>
        <a:lt2>
          <a:srgbClr val="B2B2B2"/>
        </a:lt2>
        <a:accent1>
          <a:srgbClr val="51A0E1"/>
        </a:accent1>
        <a:accent2>
          <a:srgbClr val="7FCD53"/>
        </a:accent2>
        <a:accent3>
          <a:srgbClr val="FFFFFF"/>
        </a:accent3>
        <a:accent4>
          <a:srgbClr val="000000"/>
        </a:accent4>
        <a:accent5>
          <a:srgbClr val="B3CDEE"/>
        </a:accent5>
        <a:accent6>
          <a:srgbClr val="72BA4A"/>
        </a:accent6>
        <a:hlink>
          <a:srgbClr val="CB518E"/>
        </a:hlink>
        <a:folHlink>
          <a:srgbClr val="DB86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AFE91F"/>
      </a:dk2>
      <a:lt2>
        <a:srgbClr val="B2B2B2"/>
      </a:lt2>
      <a:accent1>
        <a:srgbClr val="70D34D"/>
      </a:accent1>
      <a:accent2>
        <a:srgbClr val="4192DB"/>
      </a:accent2>
      <a:accent3>
        <a:srgbClr val="FFFFFF"/>
      </a:accent3>
      <a:accent4>
        <a:srgbClr val="000000"/>
      </a:accent4>
      <a:accent5>
        <a:srgbClr val="BBE6B2"/>
      </a:accent5>
      <a:accent6>
        <a:srgbClr val="3A84C6"/>
      </a:accent6>
      <a:hlink>
        <a:srgbClr val="EC7A24"/>
      </a:hlink>
      <a:folHlink>
        <a:srgbClr val="AB6CCE"/>
      </a:folHlink>
    </a:clrScheme>
    <a:fontScheme name="1_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FDD903"/>
        </a:dk2>
        <a:lt2>
          <a:srgbClr val="B2B2B2"/>
        </a:lt2>
        <a:accent1>
          <a:srgbClr val="FF9900"/>
        </a:accent1>
        <a:accent2>
          <a:srgbClr val="76C73F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6AB438"/>
        </a:accent6>
        <a:hlink>
          <a:srgbClr val="E2507A"/>
        </a:hlink>
        <a:folHlink>
          <a:srgbClr val="5ACA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AFE91F"/>
        </a:dk2>
        <a:lt2>
          <a:srgbClr val="B2B2B2"/>
        </a:lt2>
        <a:accent1>
          <a:srgbClr val="70D34D"/>
        </a:accent1>
        <a:accent2>
          <a:srgbClr val="4192DB"/>
        </a:accent2>
        <a:accent3>
          <a:srgbClr val="FFFFFF"/>
        </a:accent3>
        <a:accent4>
          <a:srgbClr val="000000"/>
        </a:accent4>
        <a:accent5>
          <a:srgbClr val="BBE6B2"/>
        </a:accent5>
        <a:accent6>
          <a:srgbClr val="3A84C6"/>
        </a:accent6>
        <a:hlink>
          <a:srgbClr val="EC7A24"/>
        </a:hlink>
        <a:folHlink>
          <a:srgbClr val="AB6C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72D3F6"/>
        </a:dk2>
        <a:lt2>
          <a:srgbClr val="B2B2B2"/>
        </a:lt2>
        <a:accent1>
          <a:srgbClr val="51A0E1"/>
        </a:accent1>
        <a:accent2>
          <a:srgbClr val="7FCD53"/>
        </a:accent2>
        <a:accent3>
          <a:srgbClr val="FFFFFF"/>
        </a:accent3>
        <a:accent4>
          <a:srgbClr val="000000"/>
        </a:accent4>
        <a:accent5>
          <a:srgbClr val="B3CDEE"/>
        </a:accent5>
        <a:accent6>
          <a:srgbClr val="72BA4A"/>
        </a:accent6>
        <a:hlink>
          <a:srgbClr val="CB518E"/>
        </a:hlink>
        <a:folHlink>
          <a:srgbClr val="DB86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www.515ppt.com</Template>
  <TotalTime>0</TotalTime>
  <Words>2291</Words>
  <Application>WPS 演示</Application>
  <PresentationFormat>自定义</PresentationFormat>
  <Paragraphs>214</Paragraphs>
  <Slides>19</Slides>
  <Notes>36</Notes>
  <HiddenSlides>0</HiddenSlides>
  <MMClips>1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  <vt:variant>
        <vt:lpstr>自定义放映</vt:lpstr>
      </vt:variant>
      <vt:variant>
        <vt:i4>1</vt:i4>
      </vt:variant>
    </vt:vector>
  </HeadingPairs>
  <TitlesOfParts>
    <vt:vector size="41" baseType="lpstr">
      <vt:lpstr>Arial</vt:lpstr>
      <vt:lpstr>宋体</vt:lpstr>
      <vt:lpstr>Wingdings</vt:lpstr>
      <vt:lpstr>Arial</vt:lpstr>
      <vt:lpstr>微软雅黑</vt:lpstr>
      <vt:lpstr>方正大黑简体</vt:lpstr>
      <vt:lpstr>黑体</vt:lpstr>
      <vt:lpstr>Arial Black</vt:lpstr>
      <vt:lpstr>楷体</vt:lpstr>
      <vt:lpstr>Arial Unicode MS</vt:lpstr>
      <vt:lpstr>Calibri</vt:lpstr>
      <vt:lpstr>Candara</vt:lpstr>
      <vt:lpstr>Gungsuh</vt:lpstr>
      <vt:lpstr>Malgun Gothic</vt:lpstr>
      <vt:lpstr>Agency FB</vt:lpstr>
      <vt:lpstr>Arial Rounded MT Bold</vt:lpstr>
      <vt:lpstr>Adidas Unity</vt:lpstr>
      <vt:lpstr>Times New Roman</vt:lpstr>
      <vt:lpstr>Times New Roman</vt:lpstr>
      <vt:lpstr>Default Design</vt:lpstr>
      <vt:lpstr>1_Default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Company>苏州珀菲科特网络科技有限公司</Company>
  <LinksUpToDate>false</LinksUpToDate>
  <SharedDoc>false</SharedDoc>
  <HyperlinksChanged>false</HyperlinksChanged>
  <AppVersion>14.0000</AppVersion>
  <Manager>www.515ppt.com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www.515ppt.com</dc:title>
  <dc:creator>www.515ppt.com</dc:creator>
  <cp:keywords>更多精品文档，请访问www.515ppt.com</cp:keywords>
  <dc:description>更多精品文档，请访问www.515ppt.com</dc:description>
  <dc:subject>www.515ppt.com</dc:subject>
  <cp:category>www.515ppt.com</cp:category>
  <cp:lastModifiedBy>愚乐</cp:lastModifiedBy>
  <cp:revision>12</cp:revision>
  <cp:lastPrinted>2411-12-30T00:00:00Z</cp:lastPrinted>
  <dcterms:created xsi:type="dcterms:W3CDTF">2008-02-28T09:07:00Z</dcterms:created>
  <dcterms:modified xsi:type="dcterms:W3CDTF">2022-07-20T06:51:24Z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eFrom">
    <vt:lpwstr>www.515ppt.com</vt:lpwstr>
  </property>
  <property fmtid="{D5CDD505-2E9C-101B-9397-08002B2CF9AE}" pid="3" name="ICV">
    <vt:lpwstr>07850004B87742959A45ACD36006B93F</vt:lpwstr>
  </property>
  <property fmtid="{D5CDD505-2E9C-101B-9397-08002B2CF9AE}" pid="4" name="KSOProductBuildVer">
    <vt:lpwstr>2052-11.1.0.11875</vt:lpwstr>
  </property>
</Properties>
</file>