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87" r:id="rId2"/>
    <p:sldId id="288" r:id="rId3"/>
    <p:sldId id="289" r:id="rId4"/>
    <p:sldId id="337" r:id="rId5"/>
    <p:sldId id="291" r:id="rId6"/>
    <p:sldId id="292" r:id="rId7"/>
    <p:sldId id="293" r:id="rId8"/>
    <p:sldId id="295" r:id="rId9"/>
    <p:sldId id="297" r:id="rId10"/>
    <p:sldId id="298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4" r:id="rId22"/>
    <p:sldId id="316" r:id="rId23"/>
    <p:sldId id="338" r:id="rId24"/>
    <p:sldId id="320" r:id="rId25"/>
    <p:sldId id="322" r:id="rId26"/>
    <p:sldId id="323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244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609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3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4"/>
            <a:ext cx="2743201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6374"/>
            <a:ext cx="8026401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A56-512F-4A02-9B16-4A2A7AD66701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DC4-6118-4DEC-914C-D6690DF3E8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A56-512F-4A02-9B16-4A2A7AD66701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DC4-6118-4DEC-914C-D6690DF3E8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A56-512F-4A02-9B16-4A2A7AD66701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6DC4-6118-4DEC-914C-D6690DF3E8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9" y="4406901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9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5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3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6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1" y="1200151"/>
            <a:ext cx="5384801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10" y="1200151"/>
            <a:ext cx="5384801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575" indent="0">
              <a:buNone/>
              <a:defRPr sz="2300" b="1"/>
            </a:lvl2pPr>
            <a:lvl3pPr marL="1073150" indent="0">
              <a:buNone/>
              <a:defRPr sz="2100" b="1"/>
            </a:lvl3pPr>
            <a:lvl4pPr marL="1609090" indent="0">
              <a:buNone/>
              <a:defRPr sz="1900" b="1"/>
            </a:lvl4pPr>
            <a:lvl5pPr marL="2145665" indent="0">
              <a:buNone/>
              <a:defRPr sz="1900" b="1"/>
            </a:lvl5pPr>
            <a:lvl6pPr marL="2682240" indent="0">
              <a:buNone/>
              <a:defRPr sz="1900" b="1"/>
            </a:lvl6pPr>
            <a:lvl7pPr marL="3218815" indent="0">
              <a:buNone/>
              <a:defRPr sz="1900" b="1"/>
            </a:lvl7pPr>
            <a:lvl8pPr marL="3754755" indent="0">
              <a:buNone/>
              <a:defRPr sz="1900" b="1"/>
            </a:lvl8pPr>
            <a:lvl9pPr marL="4291330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46" y="273058"/>
            <a:ext cx="6815665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575" indent="0">
              <a:buNone/>
              <a:defRPr sz="3300"/>
            </a:lvl2pPr>
            <a:lvl3pPr marL="1073150" indent="0">
              <a:buNone/>
              <a:defRPr sz="2800"/>
            </a:lvl3pPr>
            <a:lvl4pPr marL="1609090" indent="0">
              <a:buNone/>
              <a:defRPr sz="2300"/>
            </a:lvl4pPr>
            <a:lvl5pPr marL="2145665" indent="0">
              <a:buNone/>
              <a:defRPr sz="2300"/>
            </a:lvl5pPr>
            <a:lvl6pPr marL="2682240" indent="0">
              <a:buNone/>
              <a:defRPr sz="2300"/>
            </a:lvl6pPr>
            <a:lvl7pPr marL="3218815" indent="0">
              <a:buNone/>
              <a:defRPr sz="2300"/>
            </a:lvl7pPr>
            <a:lvl8pPr marL="3754755" indent="0">
              <a:buNone/>
              <a:defRPr sz="2300"/>
            </a:lvl8pPr>
            <a:lvl9pPr marL="4291330" indent="0">
              <a:buNone/>
              <a:defRPr sz="23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575" indent="0">
              <a:buNone/>
              <a:defRPr sz="1400"/>
            </a:lvl2pPr>
            <a:lvl3pPr marL="1073150" indent="0">
              <a:buNone/>
              <a:defRPr sz="1200"/>
            </a:lvl3pPr>
            <a:lvl4pPr marL="1609090" indent="0">
              <a:buNone/>
              <a:defRPr sz="1100"/>
            </a:lvl4pPr>
            <a:lvl5pPr marL="2145665" indent="0">
              <a:buNone/>
              <a:defRPr sz="1100"/>
            </a:lvl5pPr>
            <a:lvl6pPr marL="2682240" indent="0">
              <a:buNone/>
              <a:defRPr sz="1100"/>
            </a:lvl6pPr>
            <a:lvl7pPr marL="3218815" indent="0">
              <a:buNone/>
              <a:defRPr sz="1100"/>
            </a:lvl7pPr>
            <a:lvl8pPr marL="3754755" indent="0">
              <a:buNone/>
              <a:defRPr sz="1100"/>
            </a:lvl8pPr>
            <a:lvl9pPr marL="429133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857240"/>
            <a:ext cx="109728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904992"/>
            <a:ext cx="10972800" cy="4286281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6" y="6356351"/>
            <a:ext cx="3860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107251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590" indent="-40259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855" indent="-335280" algn="l" defTabSz="107251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20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695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35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210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785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360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935" indent="-267970" algn="l" defTabSz="10725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090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665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240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815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55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330" algn="l" defTabSz="10725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36164;&#26009;/&#23398;&#29983;&#32771;&#35797;&#33258;&#25105;&#35786;&#26029;&#34920;.doc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2759" y="1700808"/>
            <a:ext cx="10248960" cy="94384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5300" b="1" spc="-133" dirty="0" smtClean="0">
                <a:latin typeface="华文新魏" pitchFamily="2" charset="-122"/>
                <a:ea typeface="华文新魏" pitchFamily="2" charset="-122"/>
                <a:cs typeface="+mn-ea"/>
                <a:sym typeface="+mn-lt"/>
              </a:rPr>
              <a:t>浅谈高三生物一轮复习方法与策略</a:t>
            </a:r>
            <a:endParaRPr lang="zh-CN" altLang="en-US" sz="5300" b="1" spc="-133" dirty="0">
              <a:latin typeface="华文新魏" pitchFamily="2" charset="-122"/>
              <a:ea typeface="华文新魏" pitchFamily="2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6054" y="4293097"/>
            <a:ext cx="4760277" cy="6155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发言人：泸县一中刘小琴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rot="1500919">
            <a:off x="1449610" y="2565575"/>
            <a:ext cx="171769" cy="4854056"/>
          </a:xfrm>
          <a:prstGeom prst="rect">
            <a:avLst/>
          </a:prstGeom>
          <a:solidFill>
            <a:srgbClr val="32879E"/>
          </a:solidFill>
          <a:ln>
            <a:solidFill>
              <a:srgbClr val="32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500919">
            <a:off x="2470495" y="3637252"/>
            <a:ext cx="338244" cy="4270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 rot="12269487">
            <a:off x="1408274" y="4052057"/>
            <a:ext cx="756849" cy="37744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121917" tIns="60958" rIns="121917" bIns="60958" rtlCol="0" anchor="ctr"/>
          <a:lstStyle/>
          <a:p>
            <a:pPr algn="ctr"/>
            <a:r>
              <a:rPr lang="en-US" altLang="zh-CN" sz="2800" dirty="0" smtClean="0"/>
              <a:t>                           </a:t>
            </a:r>
            <a:r>
              <a:rPr lang="en-US" altLang="zh-CN" sz="3200" b="1" dirty="0" smtClean="0"/>
              <a:t> biology</a:t>
            </a:r>
            <a:endParaRPr lang="zh-CN" altLang="en-US" sz="3200" b="1" dirty="0"/>
          </a:p>
        </p:txBody>
      </p:sp>
      <p:sp>
        <p:nvSpPr>
          <p:cNvPr id="17" name="矩形 16"/>
          <p:cNvSpPr/>
          <p:nvPr/>
        </p:nvSpPr>
        <p:spPr>
          <a:xfrm rot="1500919">
            <a:off x="827444" y="3065604"/>
            <a:ext cx="405485" cy="40185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9909" y="1005940"/>
            <a:ext cx="3741107" cy="980917"/>
          </a:xfrm>
          <a:prstGeom prst="roundRect">
            <a:avLst/>
          </a:prstGeom>
          <a:solidFill>
            <a:srgbClr val="AF202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itchFamily="34" charset="-128"/>
              </a:rPr>
              <a:t>2021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eiryo UI" pitchFamily="34" charset="-128"/>
              </a:rPr>
              <a:t>甲卷试题评价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eiryo UI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967" y="2129519"/>
            <a:ext cx="10336800" cy="43581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 smtClean="0"/>
              <a:t>   </a:t>
            </a:r>
            <a:r>
              <a:rPr lang="zh-CN" altLang="zh-CN" sz="2800" b="1" dirty="0"/>
              <a:t>　</a:t>
            </a:r>
            <a:r>
              <a:rPr lang="en-US" altLang="zh-CN" sz="2800" b="1" dirty="0"/>
              <a:t>2021</a:t>
            </a:r>
            <a:r>
              <a:rPr lang="zh-CN" altLang="zh-CN" sz="2800" b="1" dirty="0" smtClean="0"/>
              <a:t>年</a:t>
            </a:r>
            <a:r>
              <a:rPr lang="zh-CN" altLang="en-US" sz="2800" b="1" dirty="0" smtClean="0"/>
              <a:t>全国</a:t>
            </a:r>
            <a:r>
              <a:rPr lang="zh-CN" altLang="zh-CN" sz="2800" b="1" dirty="0" smtClean="0"/>
              <a:t>高考</a:t>
            </a:r>
            <a:r>
              <a:rPr lang="zh-CN" altLang="en-US" sz="2800" b="1" dirty="0"/>
              <a:t>甲</a:t>
            </a:r>
            <a:r>
              <a:rPr lang="zh-CN" altLang="en-US" sz="2800" b="1" dirty="0" smtClean="0"/>
              <a:t>卷生物</a:t>
            </a:r>
            <a:r>
              <a:rPr lang="zh-CN" altLang="zh-CN" sz="2800" b="1" dirty="0" smtClean="0"/>
              <a:t>命题</a:t>
            </a:r>
            <a:r>
              <a:rPr lang="zh-CN" altLang="zh-CN" sz="2800" b="1" dirty="0"/>
              <a:t>坚持稳中求进的总体原</a:t>
            </a:r>
            <a:r>
              <a:rPr lang="zh-CN" altLang="zh-CN" sz="2800" b="1" dirty="0" smtClean="0"/>
              <a:t>则</a:t>
            </a:r>
            <a:r>
              <a:rPr lang="zh-CN" altLang="en-US" sz="2800" b="1" dirty="0" smtClean="0"/>
              <a:t> </a:t>
            </a:r>
            <a:r>
              <a:rPr lang="zh-CN" altLang="en-US" sz="2800" b="1" dirty="0"/>
              <a:t>，以高考评价体系为指导，</a:t>
            </a:r>
            <a:r>
              <a:rPr lang="zh-CN" altLang="zh-CN" sz="2800" b="1" dirty="0" smtClean="0"/>
              <a:t>持</a:t>
            </a:r>
            <a:r>
              <a:rPr lang="zh-CN" altLang="zh-CN" sz="2800" b="1" dirty="0"/>
              <a:t>续稳妥推进高考考试内容改革</a:t>
            </a:r>
            <a:r>
              <a:rPr lang="zh-CN" altLang="zh-CN" sz="2800" b="1" dirty="0" smtClean="0"/>
              <a:t>。</a:t>
            </a:r>
            <a:r>
              <a:rPr lang="zh-CN" altLang="en-US" sz="2800" b="1" dirty="0"/>
              <a:t>从</a:t>
            </a:r>
            <a:r>
              <a:rPr lang="zh-CN" altLang="en-US" sz="2800" b="1" dirty="0">
                <a:solidFill>
                  <a:srgbClr val="FF0000"/>
                </a:solidFill>
              </a:rPr>
              <a:t>考试内容和课程</a:t>
            </a:r>
            <a:r>
              <a:rPr lang="zh-CN" altLang="en-US" sz="2800" b="1" dirty="0"/>
              <a:t>两个方面把握改革方向，落实新时代的育人要求，致力于培养德智体美劳全面发展的人。</a:t>
            </a:r>
            <a:r>
              <a:rPr lang="zh-CN" altLang="zh-CN" sz="2800" b="1" dirty="0" smtClean="0"/>
              <a:t>试</a:t>
            </a:r>
            <a:r>
              <a:rPr lang="zh-CN" altLang="zh-CN" sz="2800" b="1" dirty="0"/>
              <a:t>题充分</a:t>
            </a:r>
            <a:r>
              <a:rPr lang="zh-CN" altLang="zh-CN" sz="2800" b="1" dirty="0" smtClean="0"/>
              <a:t>发挥</a:t>
            </a:r>
            <a:r>
              <a:rPr lang="zh-CN" altLang="en-US" sz="2800" b="1" dirty="0" smtClean="0"/>
              <a:t>生物</a:t>
            </a:r>
            <a:r>
              <a:rPr lang="zh-CN" altLang="zh-CN" sz="2800" b="1" dirty="0" smtClean="0"/>
              <a:t>特点</a:t>
            </a:r>
            <a:r>
              <a:rPr lang="zh-CN" altLang="zh-CN" sz="2800" b="1" dirty="0"/>
              <a:t>，精选试题情境，弘扬学科核心价值，创新呈现形式，优化设问方式，聚焦学科核心素养，突出考查关键能力</a:t>
            </a:r>
            <a:r>
              <a:rPr lang="zh-CN" altLang="zh-CN" sz="2800" b="1" dirty="0" smtClean="0"/>
              <a:t>，</a:t>
            </a:r>
            <a:r>
              <a:rPr lang="zh-CN" altLang="en-US" sz="2800" b="1" dirty="0"/>
              <a:t>试题覆盖面宽、容量适中、层次清晰、难度适当，具有良好的选拔功能。同时试题还有利于</a:t>
            </a:r>
            <a:r>
              <a:rPr lang="zh-CN" altLang="en-US" sz="2800" b="1" dirty="0">
                <a:solidFill>
                  <a:srgbClr val="FF0000"/>
                </a:solidFill>
              </a:rPr>
              <a:t>引导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中学生物教学</a:t>
            </a:r>
            <a:r>
              <a:rPr lang="zh-CN" altLang="en-US" sz="2800" b="1" dirty="0">
                <a:solidFill>
                  <a:srgbClr val="FF0000"/>
                </a:solidFill>
              </a:rPr>
              <a:t>向重基础、重实验、重应用、重能力的方向转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变</a:t>
            </a:r>
            <a:r>
              <a:rPr lang="zh-CN" altLang="en-US" sz="2800" b="1" dirty="0" smtClean="0"/>
              <a:t>，</a:t>
            </a:r>
            <a:r>
              <a:rPr lang="zh-CN" altLang="zh-CN" sz="2800" b="1" dirty="0" smtClean="0"/>
              <a:t>助</a:t>
            </a:r>
            <a:r>
              <a:rPr lang="zh-CN" altLang="zh-CN" sz="2800" b="1" dirty="0"/>
              <a:t>力基础教育改革和高考综合改革稳步推进。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6663" y="1689785"/>
            <a:ext cx="11705337" cy="615551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.</a:t>
            </a:r>
            <a:r>
              <a:rPr lang="zh-CN" altLang="zh-CN" sz="3200" b="1" dirty="0" smtClean="0"/>
              <a:t>在教学中</a:t>
            </a:r>
            <a:r>
              <a:rPr lang="zh-CN" altLang="en-US" sz="3200" b="1" dirty="0" smtClean="0"/>
              <a:t>注重</a:t>
            </a:r>
            <a:r>
              <a:rPr lang="zh-CN" altLang="zh-CN" sz="3200" b="1" dirty="0" smtClean="0"/>
              <a:t>基础知识的落实与过手。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86661" y="2405992"/>
            <a:ext cx="11233248" cy="1107990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en-US" altLang="zh-CN" sz="3200" b="1" dirty="0" smtClean="0"/>
              <a:t>2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.</a:t>
            </a:r>
            <a:r>
              <a:rPr lang="zh-CN" altLang="zh-CN" sz="3200" b="1" dirty="0" smtClean="0"/>
              <a:t>注重学生获取信息能力的培养 ，审题能力的培养，阅读题干，找到题眼，精准作答。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86661" y="3609998"/>
            <a:ext cx="11137237" cy="160043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en-US" altLang="zh-CN" sz="3200" b="1" dirty="0" smtClean="0"/>
              <a:t>3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.</a:t>
            </a:r>
            <a:r>
              <a:rPr lang="zh-CN" altLang="zh-CN" sz="3200" b="1" dirty="0" smtClean="0"/>
              <a:t>注重培养学生叙述类试题的长句表达能力，既要掌握教材语言固化答案，教材上无的也能运用所学的基础知识、基本原理来解释现实生活中的实际问题，语言规范简洁准确。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82671" y="5338190"/>
            <a:ext cx="9793088" cy="615551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r>
              <a:rPr lang="en-US" altLang="zh-CN" sz="3200" b="1" dirty="0" smtClean="0"/>
              <a:t>4</a:t>
            </a:r>
            <a:r>
              <a:rPr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.</a:t>
            </a:r>
            <a:r>
              <a:rPr lang="zh-CN" altLang="zh-CN" sz="3200" b="1" dirty="0" smtClean="0"/>
              <a:t>注重学生实验探究能力的培养。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3335" y="818577"/>
            <a:ext cx="4117468" cy="78482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zh-CN" altLang="en-US" sz="4300" b="1" dirty="0" smtClean="0"/>
              <a:t>总体教学建议：</a:t>
            </a:r>
            <a:endParaRPr lang="zh-CN" altLang="en-US"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461" y="1172998"/>
            <a:ext cx="5201098" cy="6617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500" b="1" dirty="0" smtClean="0"/>
              <a:t>一、精密计划、统筹安排</a:t>
            </a:r>
            <a:endParaRPr lang="zh-CN" altLang="en-US" sz="3500" b="1" dirty="0"/>
          </a:p>
        </p:txBody>
      </p:sp>
      <p:graphicFrame>
        <p:nvGraphicFramePr>
          <p:cNvPr id="8" name="内容占位符 448648"/>
          <p:cNvGraphicFramePr>
            <a:graphicFrameLocks/>
          </p:cNvGraphicFramePr>
          <p:nvPr/>
        </p:nvGraphicFramePr>
        <p:xfrm>
          <a:off x="527381" y="2044700"/>
          <a:ext cx="10657184" cy="3818821"/>
        </p:xfrm>
        <a:graphic>
          <a:graphicData uri="http://schemas.openxmlformats.org/drawingml/2006/table">
            <a:tbl>
              <a:tblPr/>
              <a:tblGrid>
                <a:gridCol w="4566137"/>
                <a:gridCol w="6091047"/>
              </a:tblGrid>
              <a:tr h="79274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复习阶段</a:t>
                      </a:r>
                    </a:p>
                  </a:txBody>
                  <a:tcPr marL="162560" marR="162560" marT="60960" marB="6096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时间</a:t>
                      </a:r>
                    </a:p>
                  </a:txBody>
                  <a:tcPr marL="162560" marR="162560" marT="60960" marB="6096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37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基础复习</a:t>
                      </a:r>
                      <a:r>
                        <a:rPr lang="en-US" altLang="zh-CN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(1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轮</a:t>
                      </a:r>
                      <a:r>
                        <a:rPr lang="en-US" altLang="zh-CN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</a:p>
                  </a:txBody>
                  <a:tcPr marL="162560" marR="162560" marT="60960" marB="6096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2021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4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—2022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1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62560" marR="162560" marT="60960" marB="6096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17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专题复习</a:t>
                      </a:r>
                      <a:r>
                        <a:rPr lang="en-US" altLang="zh-CN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(2</a:t>
                      </a: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轮</a:t>
                      </a:r>
                      <a:r>
                        <a:rPr lang="en-US" altLang="zh-CN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</a:p>
                  </a:txBody>
                  <a:tcPr marL="162560" marR="162560" marT="60960" marB="6096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2022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2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  <a:r>
                        <a:rPr lang="en-US" altLang="zh-CN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—5</a:t>
                      </a:r>
                      <a:r>
                        <a:rPr lang="zh-CN" altLang="en-US" sz="3200" b="1" dirty="0" smtClean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月初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62560" marR="162560" marT="60960" marB="6096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9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模拟冲刺</a:t>
                      </a:r>
                      <a:r>
                        <a:rPr lang="en-US" altLang="zh-CN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(3</a:t>
                      </a:r>
                      <a:r>
                        <a:rPr lang="zh-CN" altLang="en-US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轮</a:t>
                      </a:r>
                      <a:r>
                        <a:rPr lang="en-US" altLang="zh-CN" sz="3200" b="1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)</a:t>
                      </a:r>
                    </a:p>
                  </a:txBody>
                  <a:tcPr marL="162560" marR="162560" marT="60960" marB="6096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5</a:t>
                      </a: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</a:t>
                      </a:r>
                    </a:p>
                  </a:txBody>
                  <a:tcPr marL="162560" marR="162560" marT="60960" marB="6096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考前自由复习</a:t>
                      </a:r>
                    </a:p>
                  </a:txBody>
                  <a:tcPr marL="162560" marR="162560" marT="60960" marB="6096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tx2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6</a:t>
                      </a: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ffectLst/>
                          <a:latin typeface="宋体" panose="02010600030101010101" pitchFamily="2" charset="-122"/>
                        </a:rPr>
                        <a:t>月初</a:t>
                      </a:r>
                    </a:p>
                  </a:txBody>
                  <a:tcPr marL="162560" marR="162560" marT="60960" marB="6096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327" y="0"/>
            <a:ext cx="6801862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一轮复习计划、方法和策略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3" name="内容占位符 399402"/>
          <p:cNvGraphicFramePr>
            <a:graphicFrameLocks noGrp="1"/>
          </p:cNvGraphicFramePr>
          <p:nvPr>
            <p:ph sz="half" idx="4294967295"/>
          </p:nvPr>
        </p:nvGraphicFramePr>
        <p:xfrm>
          <a:off x="524935" y="1052514"/>
          <a:ext cx="11247967" cy="5264914"/>
        </p:xfrm>
        <a:graphic>
          <a:graphicData uri="http://schemas.openxmlformats.org/drawingml/2006/table">
            <a:tbl>
              <a:tblPr/>
              <a:tblGrid>
                <a:gridCol w="1208617"/>
                <a:gridCol w="1113367"/>
                <a:gridCol w="2956983"/>
                <a:gridCol w="2891367"/>
                <a:gridCol w="3077633"/>
              </a:tblGrid>
              <a:tr h="896112">
                <a:tc gridSpan="2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 dirty="0"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复习阶段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单元复习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（一轮复习）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综合复习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（二轮复习）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模拟</a:t>
                      </a:r>
                      <a:r>
                        <a:rPr lang="en-US" altLang="zh-CN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-</a:t>
                      </a: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冲刺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1003BD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（三轮复习）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 gridSpan="2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任  务 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构建结构框架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凸显重要概念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专题知识综合</a:t>
                      </a:r>
                      <a:endPara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实验技能训练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备考知识检测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考前查漏补缺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3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目标</a:t>
                      </a: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知识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梳理知识要点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完善知识体系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激活重组知识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能力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理解为主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综合、探究</a:t>
                      </a:r>
                      <a:endParaRPr lang="zh-CN" altLang="en-US" sz="24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问题解决为主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方法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已知信息加工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0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（精加工策略）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相关信息</a:t>
                      </a: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整合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（组织策略</a:t>
                      </a:r>
                      <a:r>
                        <a:rPr lang="zh-CN" altLang="en-US" sz="24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信息提取</a:t>
                      </a: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应用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0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（元认知策略）</a:t>
                      </a:r>
                      <a:r>
                        <a:rPr lang="zh-CN" altLang="en-US" sz="2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gridSpan="2"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关</a:t>
                      </a:r>
                      <a:r>
                        <a:rPr lang="zh-CN" altLang="en-US" sz="2400" b="1" smtClean="0">
                          <a:solidFill>
                            <a:srgbClr val="0000FF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系 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 marL="121920" marR="12192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基础阶段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关键环节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FontTx/>
                        <a:buNone/>
                      </a:pP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极致目标</a:t>
                      </a:r>
                    </a:p>
                  </a:txBody>
                  <a:tcPr marL="121920" marR="12192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306" name="矩形 4"/>
          <p:cNvSpPr>
            <a:spLocks noChangeArrowheads="1"/>
          </p:cNvSpPr>
          <p:nvPr/>
        </p:nvSpPr>
        <p:spPr bwMode="auto">
          <a:xfrm>
            <a:off x="5818717" y="3244850"/>
            <a:ext cx="428318" cy="384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900" dirty="0">
                <a:latin typeface="Calibri" panose="020F0502020204030204" pitchFamily="34" charset="0"/>
                <a:ea typeface="宋体" panose="02010600030101010101" pitchFamily="2" charset="-122"/>
              </a:rPr>
              <a:t>Ⅰ</a:t>
            </a:r>
            <a:endParaRPr lang="zh-CN" altLang="en-US" sz="19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1600" y="432859"/>
            <a:ext cx="4713256" cy="656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500" b="1" dirty="0" smtClean="0"/>
              <a:t>二、一轮复习方法策略</a:t>
            </a:r>
            <a:endParaRPr lang="zh-CN" altLang="en-US" sz="35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93622" y="1392965"/>
            <a:ext cx="4471731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b="1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700" b="1" dirty="0" smtClean="0">
                <a:latin typeface="微软雅黑" pitchFamily="34" charset="-122"/>
                <a:ea typeface="微软雅黑" pitchFamily="34" charset="-122"/>
              </a:rPr>
              <a:t>教研活动真抓实干</a:t>
            </a:r>
            <a:endParaRPr lang="zh-CN" altLang="en-US" sz="3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8575" y="2367293"/>
            <a:ext cx="2424697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1</a:t>
            </a:r>
            <a:r>
              <a:rPr lang="zh-CN" altLang="en-US" sz="2600" b="1" dirty="0" smtClean="0"/>
              <a:t>）分工合作</a:t>
            </a:r>
            <a:endParaRPr lang="zh-CN" altLang="en-US" sz="2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479" y="0"/>
            <a:ext cx="676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595876" y="3086100"/>
            <a:ext cx="2424697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）提前做题</a:t>
            </a:r>
            <a:endParaRPr lang="zh-CN" altLang="en-US" sz="26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28386" y="3806428"/>
            <a:ext cx="3429779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3</a:t>
            </a:r>
            <a:r>
              <a:rPr lang="zh-CN" altLang="en-US" sz="2600" b="1" dirty="0" smtClean="0"/>
              <a:t>）课件准备及讨论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386" y="4466828"/>
            <a:ext cx="3429779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4</a:t>
            </a:r>
            <a:r>
              <a:rPr lang="zh-CN" altLang="en-US" sz="2600" b="1" dirty="0" smtClean="0"/>
              <a:t>）周练命制及筛选</a:t>
            </a:r>
            <a:endParaRPr lang="zh-CN" altLang="en-US" sz="2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39349" y="356659"/>
            <a:ext cx="4713256" cy="656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500" b="1" dirty="0" smtClean="0"/>
              <a:t>二、一轮复习方法策略</a:t>
            </a:r>
            <a:endParaRPr lang="zh-CN" altLang="en-US" sz="35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31371" y="1316765"/>
            <a:ext cx="4471731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700" b="1" dirty="0" smtClean="0">
                <a:latin typeface="微软雅黑" pitchFamily="34" charset="-122"/>
                <a:ea typeface="微软雅黑" pitchFamily="34" charset="-122"/>
              </a:rPr>
              <a:t>基础教学回归教材</a:t>
            </a:r>
            <a:endParaRPr lang="zh-CN" altLang="en-US" sz="3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1424" y="2905258"/>
            <a:ext cx="10345134" cy="173893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）学生课前自主复习：①教材细读一遍</a:t>
            </a:r>
            <a:endParaRPr lang="en-US" altLang="zh-CN" sz="35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                                              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②完成“基础梳理”填空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1425" y="2233183"/>
            <a:ext cx="4048538" cy="6617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）教材必须备齐</a:t>
            </a:r>
            <a:endParaRPr lang="zh-CN" altLang="en-US" sz="35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1424" y="4618257"/>
            <a:ext cx="6856999" cy="93102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）课前</a:t>
            </a: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3-5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分钟自由朗读或听写</a:t>
            </a:r>
          </a:p>
        </p:txBody>
      </p:sp>
      <p:sp>
        <p:nvSpPr>
          <p:cNvPr id="63" name="矩形 62"/>
          <p:cNvSpPr/>
          <p:nvPr/>
        </p:nvSpPr>
        <p:spPr>
          <a:xfrm>
            <a:off x="0" y="6858000"/>
            <a:ext cx="11521280" cy="504753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+mn-ea"/>
              </a:rPr>
              <a:t>夯实基础立足点首先放在课本上，课本是知识的载体，是学生学习生物学基础知识、形成基本技能和掌握基本方法的“蓝本”，必须重视课本的基础作用和示范作用。细读的意思就是不放过教材上的任何一个角落，包括正文、问题探讨、资料分析、思考与讨论、与生活的联系、科学前沿、楷体字、图表、旁栏、课后练习等等。虽然这次阅读可能学生抓不住重点，但至少通过阅读，他知道每个知识点在教材的大概位置，当老师强调重点时，他能快速找到对应内容。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  <a:cs typeface="Arial"/>
              <a:sym typeface="+mn-ea"/>
            </a:endParaRPr>
          </a:p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/>
                <a:sym typeface="+mn-ea"/>
              </a:rPr>
              <a:t>关上书本，独立完成资料中“基础梳理”填空。这也是初步检测学生的基础知识掌握情况。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11425" y="5418476"/>
            <a:ext cx="5395061" cy="93102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35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3500" b="1" dirty="0" smtClean="0">
                <a:latin typeface="华文楷体" pitchFamily="2" charset="-122"/>
                <a:ea typeface="华文楷体" pitchFamily="2" charset="-122"/>
              </a:rPr>
              <a:t>）关注“边角料”知识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235" y="644691"/>
            <a:ext cx="2484007" cy="49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 smtClean="0"/>
              <a:t>2021</a:t>
            </a:r>
            <a:r>
              <a:rPr lang="zh-CN" altLang="en-US" sz="2400" b="1" dirty="0" smtClean="0"/>
              <a:t>年全国</a:t>
            </a:r>
            <a:r>
              <a:rPr lang="en-US" altLang="zh-CN" sz="2400" b="1" dirty="0" smtClean="0"/>
              <a:t>·</a:t>
            </a:r>
            <a:r>
              <a:rPr lang="zh-CN" altLang="en-US" sz="2400" b="1" dirty="0" smtClean="0"/>
              <a:t>乙卷</a:t>
            </a:r>
            <a:endParaRPr lang="zh-CN" altLang="en-US" sz="24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266701" y="1169955"/>
            <a:ext cx="11552704" cy="2703544"/>
            <a:chOff x="889001" y="1220755"/>
            <a:chExt cx="11552704" cy="27035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001" y="1275092"/>
              <a:ext cx="11552704" cy="2649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11424" y="1220755"/>
              <a:ext cx="483460" cy="4924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en-US" altLang="zh-CN" sz="2400" dirty="0" smtClean="0"/>
                <a:t>2.</a:t>
              </a:r>
              <a:endParaRPr lang="zh-CN" altLang="en-US" sz="24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95467" y="3913674"/>
            <a:ext cx="10466903" cy="2944327"/>
            <a:chOff x="1295467" y="3913674"/>
            <a:chExt cx="10466903" cy="294432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51698" t="52006" r="1220" b="13990"/>
            <a:stretch>
              <a:fillRect/>
            </a:stretch>
          </p:blipFill>
          <p:spPr bwMode="auto">
            <a:xfrm>
              <a:off x="1295467" y="3913674"/>
              <a:ext cx="8832981" cy="294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1487488" y="4965171"/>
              <a:ext cx="6816757" cy="13441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92277" y="5051028"/>
              <a:ext cx="3170093" cy="492438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必修一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P43·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课后练习</a:t>
              </a:r>
              <a:endPara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881922"/>
            <a:ext cx="12192000" cy="2597877"/>
            <a:chOff x="911424" y="970823"/>
            <a:chExt cx="10723794" cy="247091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7435" y="1028733"/>
              <a:ext cx="10627783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11424" y="970823"/>
              <a:ext cx="478651" cy="4924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21917" tIns="60958" rIns="121917" bIns="60958" rtlCol="0">
              <a:spAutoFit/>
            </a:bodyPr>
            <a:lstStyle/>
            <a:p>
              <a:r>
                <a:rPr lang="en-US" altLang="zh-CN" sz="2400" dirty="0" smtClean="0"/>
                <a:t>4.</a:t>
              </a:r>
              <a:endParaRPr lang="zh-CN" altLang="en-US" sz="24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9846" t="40650" r="14955" b="23850"/>
          <a:stretch>
            <a:fillRect/>
          </a:stretch>
        </p:blipFill>
        <p:spPr bwMode="auto">
          <a:xfrm>
            <a:off x="2639616" y="3408693"/>
            <a:ext cx="5450284" cy="354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15680" y="4562839"/>
            <a:ext cx="3840427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592278" y="4581128"/>
            <a:ext cx="2554539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必修三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P19·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旁栏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235" y="238291"/>
            <a:ext cx="2484007" cy="492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 smtClean="0"/>
              <a:t>2021</a:t>
            </a:r>
            <a:r>
              <a:rPr lang="zh-CN" altLang="en-US" sz="2400" b="1" dirty="0" smtClean="0"/>
              <a:t>年全国</a:t>
            </a:r>
            <a:r>
              <a:rPr lang="en-US" altLang="zh-CN" sz="2400" b="1" dirty="0" smtClean="0"/>
              <a:t>·</a:t>
            </a:r>
            <a:r>
              <a:rPr lang="zh-CN" altLang="en-US" sz="2400" b="1" dirty="0" smtClean="0"/>
              <a:t>乙卷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/>
          <p:nvPr/>
        </p:nvSpPr>
        <p:spPr>
          <a:xfrm>
            <a:off x="409575" y="801688"/>
            <a:ext cx="12023725" cy="2123656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eaLnBrk="0" fontAlgn="ctr" hangingPunct="0"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2018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新课标卷Ⅲ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.3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）神经细胞处于静息状态时，细胞内外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Na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的分布特征</a:t>
            </a:r>
            <a:r>
              <a:rPr lang="zh-CN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(    )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fontAlgn="ctr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细胞外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Na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浓度均高于细胞</a:t>
            </a:r>
            <a:r>
              <a:rPr lang="zh-CN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内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  B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细胞外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Na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浓度均低于细胞内</a:t>
            </a:r>
          </a:p>
          <a:p>
            <a:pPr eaLnBrk="0" fontAlgn="ctr" hangingPunct="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细胞外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浓度高于细胞内，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Na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相反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D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细胞外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浓度低于细胞内，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Na</a:t>
            </a:r>
            <a:r>
              <a:rPr lang="en-US" altLang="zh-CN" sz="2400" b="1" baseline="300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相反</a:t>
            </a:r>
          </a:p>
          <a:p>
            <a:pPr eaLnBrk="0" hangingPunct="0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神经细胞膜内外钠离子和钾离子分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50" y="3303588"/>
            <a:ext cx="10471825" cy="293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79135" y="2668521"/>
            <a:ext cx="2862316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必修三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P18·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楷体字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/>
          <p:nvPr/>
        </p:nvSpPr>
        <p:spPr>
          <a:xfrm rot="-10800000" flipV="1">
            <a:off x="520699" y="746028"/>
            <a:ext cx="11391900" cy="2154434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ctr">
            <a:spAutoFit/>
          </a:bodyPr>
          <a:lstStyle/>
          <a:p>
            <a:pPr eaLnBrk="0" fontAlgn="ctr" hangingPunct="0"/>
            <a:r>
              <a:rPr lang="zh-CN" altLang="x-none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新课标卷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Ⅰ.29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回答下列问题：</a:t>
            </a:r>
            <a:endParaRPr lang="zh-CN" altLang="en-US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fontAlgn="ctr" hangingPunct="0"/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（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1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）大自然中，猎物可通过快速奔跑来逃脱被捕食，而捕食者则通过更快速的奔跑来获得捕食猎物的机会，猎物和捕食者的每一点进步都会促进对方发生改变，这种现象在生态学上称为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r>
              <a:rPr lang="zh-CN" altLang="en-US" sz="2200" b="1" dirty="0" smtClean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eaLnBrk="0" fontAlgn="ctr" hangingPunct="0"/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（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2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）根据生态学家斯坦利的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“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收割理论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”</a:t>
            </a:r>
            <a:r>
              <a:rPr lang="zh-CN" altLang="en-US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，食性广捕食者的存在有利于增加物种多样性，在这个过程中，捕食者使物种多样性增加的方式是</a:t>
            </a:r>
            <a:r>
              <a:rPr lang="en-US" altLang="zh-CN" sz="2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</a:t>
            </a:r>
            <a:r>
              <a:rPr lang="zh-CN" altLang="en-US" sz="2200" b="1" dirty="0" smtClean="0">
                <a:solidFill>
                  <a:srgbClr val="000000"/>
                </a:solidFill>
                <a:latin typeface="宋体" panose="02010600030101010101" pitchFamily="2" charset="-122"/>
                <a:ea typeface="Time New Romans"/>
              </a:rPr>
              <a:t>。</a:t>
            </a:r>
            <a:endParaRPr lang="zh-CN" altLang="en-US" sz="22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" name="图片 2" descr="共同进化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710" y="3937001"/>
            <a:ext cx="7530092" cy="23241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432981" y="2894955"/>
            <a:ext cx="2945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P123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楷体字原话）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9146" y="342835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P123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正文）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34000" y="5638800"/>
            <a:ext cx="1320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收割理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100" y="3307436"/>
            <a:ext cx="9829800" cy="355056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20"/>
          <p:cNvGrpSpPr/>
          <p:nvPr>
            <p:custDataLst>
              <p:tags r:id="rId1"/>
            </p:custDataLst>
          </p:nvPr>
        </p:nvGrpSpPr>
        <p:grpSpPr>
          <a:xfrm>
            <a:off x="3568624" y="2352090"/>
            <a:ext cx="4543601" cy="84319"/>
            <a:chOff x="2190216" y="0"/>
            <a:chExt cx="4752529" cy="108012"/>
          </a:xfrm>
        </p:grpSpPr>
        <p:sp>
          <p:nvSpPr>
            <p:cNvPr id="3" name="矩形 2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rgbClr val="44A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19"/>
              <a:endParaRPr lang="zh-CN" altLang="en-US" sz="3200" dirty="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19"/>
              <a:endParaRPr lang="zh-CN" altLang="en-US" sz="3200" dirty="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rgbClr val="006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19"/>
              <a:endParaRPr lang="zh-CN" altLang="en-US" sz="3200" dirty="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754613" y="0"/>
              <a:ext cx="1188132" cy="108012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5519"/>
              <a:endParaRPr lang="zh-CN" altLang="en-US" sz="3200" dirty="0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7" name="PA_文本框 35"/>
          <p:cNvSpPr txBox="1"/>
          <p:nvPr>
            <p:custDataLst>
              <p:tags r:id="rId2"/>
            </p:custDataLst>
          </p:nvPr>
        </p:nvSpPr>
        <p:spPr>
          <a:xfrm>
            <a:off x="4526396" y="908348"/>
            <a:ext cx="2628053" cy="13234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625519"/>
            <a:r>
              <a:rPr lang="zh-CN" altLang="en-US" sz="5000" b="1" dirty="0">
                <a:ln w="6350">
                  <a:noFill/>
                </a:ln>
                <a:latin typeface="Impact" pitchFamily="34" charset="0"/>
                <a:ea typeface="微软雅黑" pitchFamily="34" charset="-122"/>
              </a:rPr>
              <a:t>目  录</a:t>
            </a:r>
            <a:endParaRPr lang="en-US" altLang="zh-CN" sz="5000" b="1" dirty="0">
              <a:ln w="6350">
                <a:noFill/>
              </a:ln>
              <a:latin typeface="Impact" pitchFamily="34" charset="0"/>
              <a:ea typeface="微软雅黑" pitchFamily="34" charset="-122"/>
            </a:endParaRPr>
          </a:p>
          <a:p>
            <a:pPr algn="ctr" defTabSz="1625519"/>
            <a:r>
              <a:rPr lang="en-US" altLang="zh-CN" sz="28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CONTENTS</a:t>
            </a:r>
            <a:endParaRPr lang="zh-CN" altLang="en-US" sz="28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26"/>
          <p:cNvGrpSpPr/>
          <p:nvPr/>
        </p:nvGrpSpPr>
        <p:grpSpPr>
          <a:xfrm>
            <a:off x="2831638" y="3212605"/>
            <a:ext cx="7104789" cy="779700"/>
            <a:chOff x="2123728" y="1923678"/>
            <a:chExt cx="5328592" cy="584775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123728" y="2508453"/>
              <a:ext cx="5328592" cy="0"/>
            </a:xfrm>
            <a:prstGeom prst="line">
              <a:avLst/>
            </a:prstGeom>
            <a:ln w="19050">
              <a:solidFill>
                <a:srgbClr val="70BD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67744" y="1923678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dirty="0" smtClean="0">
                  <a:latin typeface="华文隶书" pitchFamily="2" charset="-122"/>
                  <a:ea typeface="华文隶书" pitchFamily="2" charset="-122"/>
                </a:rPr>
                <a:t>近三年高考生物试卷简析</a:t>
              </a:r>
              <a:endParaRPr lang="zh-CN" altLang="en-US" sz="43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9" name="组合 27"/>
          <p:cNvGrpSpPr/>
          <p:nvPr/>
        </p:nvGrpSpPr>
        <p:grpSpPr>
          <a:xfrm>
            <a:off x="2831638" y="4423079"/>
            <a:ext cx="7104789" cy="779700"/>
            <a:chOff x="2123728" y="3012509"/>
            <a:chExt cx="5328592" cy="5847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123728" y="3588573"/>
              <a:ext cx="5328592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1550" y="3012509"/>
              <a:ext cx="5109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dirty="0" smtClean="0">
                  <a:latin typeface="华文隶书" pitchFamily="2" charset="-122"/>
                  <a:ea typeface="华文隶书" pitchFamily="2" charset="-122"/>
                </a:rPr>
                <a:t>一轮复习计划、方法和策略</a:t>
              </a:r>
              <a:endParaRPr lang="zh-CN" altLang="en-US" sz="43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grpSp>
        <p:nvGrpSpPr>
          <p:cNvPr id="11" name="组合 28"/>
          <p:cNvGrpSpPr/>
          <p:nvPr/>
        </p:nvGrpSpPr>
        <p:grpSpPr>
          <a:xfrm>
            <a:off x="2831638" y="5552850"/>
            <a:ext cx="7104789" cy="779700"/>
            <a:chOff x="2123728" y="4164637"/>
            <a:chExt cx="5328592" cy="58477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123728" y="4740701"/>
              <a:ext cx="5328592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11760" y="416463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300" dirty="0" smtClean="0">
                  <a:latin typeface="华文隶书" pitchFamily="2" charset="-122"/>
                  <a:ea typeface="华文隶书" pitchFamily="2" charset="-122"/>
                </a:rPr>
                <a:t>课例研究</a:t>
              </a:r>
              <a:endParaRPr lang="zh-CN" altLang="en-US" sz="4300" dirty="0">
                <a:latin typeface="华文隶书" pitchFamily="2" charset="-122"/>
                <a:ea typeface="华文隶书" pitchFamily="2" charset="-122"/>
              </a:endParaRPr>
            </a:p>
          </p:txBody>
        </p:sp>
      </p:grpSp>
      <p:sp>
        <p:nvSpPr>
          <p:cNvPr id="24" name="PA_任意多边形 1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063553" y="3416241"/>
            <a:ext cx="605991" cy="607321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rgbClr val="70BDD2"/>
          </a:solidFill>
          <a:ln>
            <a:solidFill>
              <a:srgbClr val="70BDD2"/>
            </a:solidFill>
          </a:ln>
        </p:spPr>
        <p:txBody>
          <a:bodyPr vert="horz" wrap="square" lIns="162556" tIns="81278" rIns="162556" bIns="81278" numCol="1" anchor="t" anchorCtr="0" compatLnSpc="1"/>
          <a:lstStyle/>
          <a:p>
            <a:pPr defTabSz="1625519"/>
            <a:endParaRPr lang="zh-CN" altLang="en-US" sz="3200" dirty="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PA_任意多边形 1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173102" y="4510591"/>
            <a:ext cx="520549" cy="661091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wrap="square" lIns="162556" tIns="81278" rIns="162556" bIns="81278" numCol="1" anchor="t" anchorCtr="0" compatLnSpc="1"/>
          <a:lstStyle/>
          <a:p>
            <a:pPr defTabSz="1625519"/>
            <a:endParaRPr lang="zh-CN" altLang="en-US" sz="3200" dirty="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PA_任意多边形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279891" y="5642111"/>
            <a:ext cx="452512" cy="650021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wrap="square" lIns="162556" tIns="81278" rIns="162556" bIns="81278" numCol="1" anchor="t" anchorCtr="0" compatLnSpc="1"/>
          <a:lstStyle/>
          <a:p>
            <a:pPr defTabSz="1625519"/>
            <a:endParaRPr lang="zh-CN" altLang="en-US" sz="3200" dirty="0">
              <a:solidFill>
                <a:srgbClr val="333333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3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3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30"/>
                            </p:stCondLst>
                            <p:childTnLst>
                              <p:par>
                                <p:cTn id="3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3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30"/>
                            </p:stCondLst>
                            <p:childTnLst>
                              <p:par>
                                <p:cTn id="4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30"/>
                            </p:stCondLst>
                            <p:childTnLst>
                              <p:par>
                                <p:cTn id="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2" y="457200"/>
            <a:ext cx="28575" cy="19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TextBox 8"/>
          <p:cNvSpPr txBox="1"/>
          <p:nvPr/>
        </p:nvSpPr>
        <p:spPr>
          <a:xfrm>
            <a:off x="469900" y="800100"/>
            <a:ext cx="11455399" cy="2970042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anchor="t">
            <a:spAutoFit/>
          </a:bodyPr>
          <a:lstStyle/>
          <a:p>
            <a:pPr eaLnBrk="0" fontAlgn="ctr" hangingPunct="0">
              <a:lnSpc>
                <a:spcPct val="150000"/>
              </a:lnSpc>
            </a:pPr>
            <a:r>
              <a:rPr lang="zh-CN" altLang="zh-CN" sz="22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2018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新课标卷Ⅲ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.30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节选）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回答下列与蛋白质相关的问题：</a:t>
            </a:r>
          </a:p>
          <a:p>
            <a:pPr eaLnBrk="0" fontAlgn="ctr" hangingPunct="0">
              <a:lnSpc>
                <a:spcPct val="150000"/>
              </a:lnSpc>
            </a:pP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）生物体中组成蛋白质的基本单位是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，在细胞中合成蛋白质时，肽键是在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这一细胞器上形成的。合成的蛋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白质中有些是分泌蛋白，如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______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（填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胃蛋白酶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”“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逆转录酶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酪氨酸酶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）。分泌蛋白从合成至分泌到细胞外需要经过高尔基体，此过程中高尔基体的功能是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</a:t>
            </a:r>
            <a:r>
              <a:rPr lang="zh-CN" altLang="zh-CN" sz="22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zh-CN" sz="2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 descr="高尔基体的功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90901"/>
            <a:ext cx="8863032" cy="32638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78495" y="4485117"/>
            <a:ext cx="2554539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必修一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P46·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图文</a:t>
            </a:r>
            <a:endParaRPr lang="zh-CN" altLang="en-US" sz="2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8"/>
          <p:cNvSpPr txBox="1">
            <a:spLocks noChangeArrowheads="1"/>
          </p:cNvSpPr>
          <p:nvPr/>
        </p:nvSpPr>
        <p:spPr bwMode="auto">
          <a:xfrm>
            <a:off x="1679510" y="1044739"/>
            <a:ext cx="8098367" cy="6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构建目标：点            线</a:t>
            </a:r>
            <a:r>
              <a:rPr 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       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面          体</a:t>
            </a:r>
          </a:p>
        </p:txBody>
      </p:sp>
      <p:cxnSp>
        <p:nvCxnSpPr>
          <p:cNvPr id="38916" name="直接箭头连接符 21"/>
          <p:cNvCxnSpPr>
            <a:cxnSpLocks noChangeShapeType="1"/>
          </p:cNvCxnSpPr>
          <p:nvPr/>
        </p:nvCxnSpPr>
        <p:spPr bwMode="auto">
          <a:xfrm>
            <a:off x="4604955" y="1353138"/>
            <a:ext cx="793751" cy="3175"/>
          </a:xfrm>
          <a:prstGeom prst="straightConnector1">
            <a:avLst/>
          </a:prstGeom>
          <a:ln>
            <a:tailEnd type="arrow" w="med" len="med"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17" name="直接箭头连接符 24"/>
          <p:cNvCxnSpPr>
            <a:cxnSpLocks noChangeShapeType="1"/>
          </p:cNvCxnSpPr>
          <p:nvPr/>
        </p:nvCxnSpPr>
        <p:spPr bwMode="auto">
          <a:xfrm>
            <a:off x="6199017" y="1346365"/>
            <a:ext cx="793751" cy="3175"/>
          </a:xfrm>
          <a:prstGeom prst="straightConnector1">
            <a:avLst/>
          </a:prstGeom>
          <a:ln>
            <a:tailEnd type="arrow" w="med" len="med"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18" name="直接箭头连接符 25"/>
          <p:cNvCxnSpPr>
            <a:cxnSpLocks noChangeShapeType="1"/>
          </p:cNvCxnSpPr>
          <p:nvPr/>
        </p:nvCxnSpPr>
        <p:spPr bwMode="auto">
          <a:xfrm>
            <a:off x="7859330" y="1349751"/>
            <a:ext cx="793751" cy="3175"/>
          </a:xfrm>
          <a:prstGeom prst="straightConnector1">
            <a:avLst/>
          </a:prstGeom>
          <a:ln>
            <a:tailEnd type="arrow" w="med" len="med"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文本框 70659"/>
          <p:cNvSpPr txBox="1"/>
          <p:nvPr/>
        </p:nvSpPr>
        <p:spPr>
          <a:xfrm>
            <a:off x="3100388" y="5096785"/>
            <a:ext cx="1152525" cy="368300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细胞</a:t>
            </a:r>
          </a:p>
        </p:txBody>
      </p:sp>
      <p:sp>
        <p:nvSpPr>
          <p:cNvPr id="11" name="文本框 70660"/>
          <p:cNvSpPr txBox="1"/>
          <p:nvPr/>
        </p:nvSpPr>
        <p:spPr>
          <a:xfrm>
            <a:off x="4057651" y="5157109"/>
            <a:ext cx="1752600" cy="304331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noProof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组织器官系统</a:t>
            </a:r>
          </a:p>
        </p:txBody>
      </p:sp>
      <p:sp>
        <p:nvSpPr>
          <p:cNvPr id="12" name="文本框 70661"/>
          <p:cNvSpPr txBox="1"/>
          <p:nvPr/>
        </p:nvSpPr>
        <p:spPr>
          <a:xfrm>
            <a:off x="5840414" y="5061859"/>
            <a:ext cx="1522413" cy="462280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noProof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生物体</a:t>
            </a:r>
          </a:p>
        </p:txBody>
      </p:sp>
      <p:sp>
        <p:nvSpPr>
          <p:cNvPr id="13" name="文本框 70662"/>
          <p:cNvSpPr txBox="1"/>
          <p:nvPr/>
        </p:nvSpPr>
        <p:spPr>
          <a:xfrm>
            <a:off x="7596188" y="5157109"/>
            <a:ext cx="760413" cy="304331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noProof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种群</a:t>
            </a:r>
          </a:p>
        </p:txBody>
      </p:sp>
      <p:sp>
        <p:nvSpPr>
          <p:cNvPr id="14" name="文本框 70663"/>
          <p:cNvSpPr txBox="1"/>
          <p:nvPr/>
        </p:nvSpPr>
        <p:spPr>
          <a:xfrm>
            <a:off x="8474076" y="5157109"/>
            <a:ext cx="684213" cy="304331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noProof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群落</a:t>
            </a:r>
          </a:p>
        </p:txBody>
      </p:sp>
      <p:sp>
        <p:nvSpPr>
          <p:cNvPr id="15" name="文本框 70664"/>
          <p:cNvSpPr txBox="1"/>
          <p:nvPr/>
        </p:nvSpPr>
        <p:spPr>
          <a:xfrm>
            <a:off x="9161463" y="5157109"/>
            <a:ext cx="1219200" cy="304331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noProof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生态系统</a:t>
            </a:r>
          </a:p>
        </p:txBody>
      </p:sp>
      <p:sp>
        <p:nvSpPr>
          <p:cNvPr id="16" name="文本框 70665"/>
          <p:cNvSpPr txBox="1"/>
          <p:nvPr/>
        </p:nvSpPr>
        <p:spPr>
          <a:xfrm>
            <a:off x="2067278" y="2667912"/>
            <a:ext cx="439387" cy="849313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第一章</a:t>
            </a:r>
          </a:p>
        </p:txBody>
      </p:sp>
      <p:sp>
        <p:nvSpPr>
          <p:cNvPr id="17" name="文本框 70666"/>
          <p:cNvSpPr txBox="1"/>
          <p:nvPr/>
        </p:nvSpPr>
        <p:spPr>
          <a:xfrm>
            <a:off x="3134078" y="2667911"/>
            <a:ext cx="439387" cy="955675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第二章</a:t>
            </a:r>
          </a:p>
        </p:txBody>
      </p:sp>
      <p:sp>
        <p:nvSpPr>
          <p:cNvPr id="18" name="文本框 70667"/>
          <p:cNvSpPr txBox="1"/>
          <p:nvPr/>
        </p:nvSpPr>
        <p:spPr>
          <a:xfrm>
            <a:off x="6520217" y="2028149"/>
            <a:ext cx="439387" cy="1308100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生殖和发育</a:t>
            </a:r>
          </a:p>
        </p:txBody>
      </p:sp>
      <p:sp>
        <p:nvSpPr>
          <p:cNvPr id="19" name="文本框 70668"/>
          <p:cNvSpPr txBox="1"/>
          <p:nvPr/>
        </p:nvSpPr>
        <p:spPr>
          <a:xfrm>
            <a:off x="7075842" y="2017035"/>
            <a:ext cx="439387" cy="1379539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遗传和变异</a:t>
            </a:r>
          </a:p>
        </p:txBody>
      </p:sp>
      <p:sp>
        <p:nvSpPr>
          <p:cNvPr id="22" name="直接连接符 70669"/>
          <p:cNvSpPr/>
          <p:nvPr/>
        </p:nvSpPr>
        <p:spPr>
          <a:xfrm>
            <a:off x="2870201" y="5338084"/>
            <a:ext cx="2301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3" name="直接连接符 70670"/>
          <p:cNvSpPr/>
          <p:nvPr/>
        </p:nvSpPr>
        <p:spPr>
          <a:xfrm>
            <a:off x="3860801" y="531585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4" name="直接连接符 70671"/>
          <p:cNvSpPr/>
          <p:nvPr/>
        </p:nvSpPr>
        <p:spPr>
          <a:xfrm>
            <a:off x="5613401" y="5338084"/>
            <a:ext cx="2301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5" name="直接连接符 70672"/>
          <p:cNvSpPr/>
          <p:nvPr/>
        </p:nvSpPr>
        <p:spPr>
          <a:xfrm>
            <a:off x="7367588" y="5301572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6" name="直接连接符 70673"/>
          <p:cNvSpPr/>
          <p:nvPr/>
        </p:nvSpPr>
        <p:spPr>
          <a:xfrm>
            <a:off x="8191501" y="5290459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7" name="直接连接符 70674"/>
          <p:cNvSpPr/>
          <p:nvPr/>
        </p:nvSpPr>
        <p:spPr>
          <a:xfrm>
            <a:off x="8966201" y="5301572"/>
            <a:ext cx="2301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8" name="左大括号 70675"/>
          <p:cNvSpPr/>
          <p:nvPr/>
        </p:nvSpPr>
        <p:spPr>
          <a:xfrm rot="-5511644">
            <a:off x="2050257" y="4894381"/>
            <a:ext cx="120651" cy="1373188"/>
          </a:xfrm>
          <a:prstGeom prst="leftBrace">
            <a:avLst>
              <a:gd name="adj1" fmla="val 7527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lIns="72789" tIns="36394" rIns="72789" bIns="36394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500" noProof="1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9" name="左大括号 70676"/>
          <p:cNvSpPr/>
          <p:nvPr/>
        </p:nvSpPr>
        <p:spPr>
          <a:xfrm rot="-5511644">
            <a:off x="3650457" y="4895966"/>
            <a:ext cx="120651" cy="1370013"/>
          </a:xfrm>
          <a:prstGeom prst="leftBrace">
            <a:avLst>
              <a:gd name="adj1" fmla="val 7518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lIns="72789" tIns="36394" rIns="72789" bIns="36394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500" noProof="1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" name="左大括号 70677"/>
          <p:cNvSpPr/>
          <p:nvPr/>
        </p:nvSpPr>
        <p:spPr>
          <a:xfrm rot="-5511644">
            <a:off x="8905877" y="4287159"/>
            <a:ext cx="120651" cy="2438400"/>
          </a:xfrm>
          <a:prstGeom prst="leftBrace">
            <a:avLst>
              <a:gd name="adj1" fmla="val 13365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lIns="72789" tIns="36394" rIns="72789" bIns="36394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500" noProof="1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" name="左大括号 70678"/>
          <p:cNvSpPr/>
          <p:nvPr/>
        </p:nvSpPr>
        <p:spPr>
          <a:xfrm rot="-5511644">
            <a:off x="6465097" y="5119806"/>
            <a:ext cx="120651" cy="912813"/>
          </a:xfrm>
          <a:prstGeom prst="leftBrace">
            <a:avLst>
              <a:gd name="adj1" fmla="val 5006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lIns="72789" tIns="36394" rIns="72789" bIns="36394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500" noProof="1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2" name="文本框 70679"/>
          <p:cNvSpPr txBox="1"/>
          <p:nvPr/>
        </p:nvSpPr>
        <p:spPr>
          <a:xfrm>
            <a:off x="1346205" y="5823857"/>
            <a:ext cx="1450975" cy="658274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分子水平</a:t>
            </a:r>
          </a:p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基因工程</a:t>
            </a:r>
          </a:p>
        </p:txBody>
      </p:sp>
      <p:sp>
        <p:nvSpPr>
          <p:cNvPr id="33" name="文本框 70680"/>
          <p:cNvSpPr txBox="1"/>
          <p:nvPr/>
        </p:nvSpPr>
        <p:spPr>
          <a:xfrm>
            <a:off x="2987676" y="5804808"/>
            <a:ext cx="1446213" cy="658274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细胞水平</a:t>
            </a:r>
          </a:p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细胞工程</a:t>
            </a:r>
          </a:p>
        </p:txBody>
      </p:sp>
      <p:sp>
        <p:nvSpPr>
          <p:cNvPr id="34" name="文本框 70681"/>
          <p:cNvSpPr txBox="1"/>
          <p:nvPr/>
        </p:nvSpPr>
        <p:spPr>
          <a:xfrm>
            <a:off x="5994404" y="5752421"/>
            <a:ext cx="1450975" cy="658274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个体水平</a:t>
            </a:r>
          </a:p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发酵工程</a:t>
            </a:r>
          </a:p>
        </p:txBody>
      </p:sp>
      <p:sp>
        <p:nvSpPr>
          <p:cNvPr id="35" name="文本框 70682"/>
          <p:cNvSpPr txBox="1"/>
          <p:nvPr/>
        </p:nvSpPr>
        <p:spPr>
          <a:xfrm>
            <a:off x="8205788" y="5703208"/>
            <a:ext cx="1752600" cy="658274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群体水平</a:t>
            </a:r>
          </a:p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生态学水平</a:t>
            </a:r>
          </a:p>
        </p:txBody>
      </p:sp>
      <p:sp>
        <p:nvSpPr>
          <p:cNvPr id="36" name="文本框 70683"/>
          <p:cNvSpPr txBox="1"/>
          <p:nvPr/>
        </p:nvSpPr>
        <p:spPr>
          <a:xfrm>
            <a:off x="4888266" y="1999576"/>
            <a:ext cx="439387" cy="1154113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新陈代谢</a:t>
            </a:r>
          </a:p>
        </p:txBody>
      </p:sp>
      <p:sp>
        <p:nvSpPr>
          <p:cNvPr id="37" name="文本框 70684"/>
          <p:cNvSpPr txBox="1"/>
          <p:nvPr/>
        </p:nvSpPr>
        <p:spPr>
          <a:xfrm>
            <a:off x="5420078" y="1999575"/>
            <a:ext cx="439387" cy="1579563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生命活动调节</a:t>
            </a:r>
          </a:p>
        </p:txBody>
      </p:sp>
      <p:sp>
        <p:nvSpPr>
          <p:cNvPr id="38" name="文本框 70685"/>
          <p:cNvSpPr txBox="1"/>
          <p:nvPr/>
        </p:nvSpPr>
        <p:spPr>
          <a:xfrm>
            <a:off x="7742590" y="1985283"/>
            <a:ext cx="439387" cy="1411288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生物的进化</a:t>
            </a:r>
          </a:p>
        </p:txBody>
      </p:sp>
      <p:sp>
        <p:nvSpPr>
          <p:cNvPr id="39" name="文本框 70686"/>
          <p:cNvSpPr txBox="1"/>
          <p:nvPr/>
        </p:nvSpPr>
        <p:spPr>
          <a:xfrm>
            <a:off x="8649054" y="1955123"/>
            <a:ext cx="439387" cy="1441451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生物与环境</a:t>
            </a:r>
          </a:p>
        </p:txBody>
      </p:sp>
      <p:sp>
        <p:nvSpPr>
          <p:cNvPr id="40" name="文本框 70687"/>
          <p:cNvSpPr txBox="1"/>
          <p:nvPr/>
        </p:nvSpPr>
        <p:spPr>
          <a:xfrm>
            <a:off x="9519002" y="1944012"/>
            <a:ext cx="439387" cy="1331913"/>
          </a:xfrm>
          <a:prstGeom prst="rect">
            <a:avLst/>
          </a:prstGeom>
          <a:noFill/>
          <a:ln w="9525">
            <a:noFill/>
          </a:ln>
        </p:spPr>
        <p:txBody>
          <a:bodyPr vert="eaVert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人与生物圈</a:t>
            </a:r>
          </a:p>
        </p:txBody>
      </p:sp>
      <p:sp>
        <p:nvSpPr>
          <p:cNvPr id="41" name="直接连接符 70688"/>
          <p:cNvSpPr/>
          <p:nvPr/>
        </p:nvSpPr>
        <p:spPr>
          <a:xfrm flipH="1">
            <a:off x="6910388" y="3275925"/>
            <a:ext cx="836613" cy="18208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2" name="直接连接符 70689"/>
          <p:cNvSpPr/>
          <p:nvPr/>
        </p:nvSpPr>
        <p:spPr>
          <a:xfrm flipH="1">
            <a:off x="8737601" y="3336250"/>
            <a:ext cx="0" cy="17605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3" name="直接连接符 70690"/>
          <p:cNvSpPr/>
          <p:nvPr/>
        </p:nvSpPr>
        <p:spPr>
          <a:xfrm flipH="1">
            <a:off x="9729788" y="3336250"/>
            <a:ext cx="0" cy="17605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4" name="直接连接符 70691"/>
          <p:cNvSpPr/>
          <p:nvPr/>
        </p:nvSpPr>
        <p:spPr>
          <a:xfrm flipH="1">
            <a:off x="6832601" y="3153685"/>
            <a:ext cx="382587" cy="1943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5" name="直接连接符 70692"/>
          <p:cNvSpPr/>
          <p:nvPr/>
        </p:nvSpPr>
        <p:spPr>
          <a:xfrm flipH="1">
            <a:off x="6681788" y="3153688"/>
            <a:ext cx="0" cy="20034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6" name="直接连接符 70693"/>
          <p:cNvSpPr/>
          <p:nvPr/>
        </p:nvSpPr>
        <p:spPr>
          <a:xfrm>
            <a:off x="5540376" y="3517223"/>
            <a:ext cx="609600" cy="15795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7" name="直接连接符 70694"/>
          <p:cNvSpPr/>
          <p:nvPr/>
        </p:nvSpPr>
        <p:spPr>
          <a:xfrm>
            <a:off x="5003801" y="3214009"/>
            <a:ext cx="990600" cy="1943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8" name="直接连接符 70695"/>
          <p:cNvSpPr/>
          <p:nvPr/>
        </p:nvSpPr>
        <p:spPr>
          <a:xfrm flipH="1">
            <a:off x="3328988" y="3396573"/>
            <a:ext cx="0" cy="1700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9" name="直接连接符 70696"/>
          <p:cNvSpPr/>
          <p:nvPr/>
        </p:nvSpPr>
        <p:spPr>
          <a:xfrm flipH="1">
            <a:off x="2185988" y="3336249"/>
            <a:ext cx="0" cy="1638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121912" tIns="60956" rIns="121912" bIns="6095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0" name="左大括号 70697"/>
          <p:cNvSpPr/>
          <p:nvPr/>
        </p:nvSpPr>
        <p:spPr>
          <a:xfrm rot="5432952">
            <a:off x="2720976" y="1848762"/>
            <a:ext cx="60325" cy="1370013"/>
          </a:xfrm>
          <a:prstGeom prst="leftBrace">
            <a:avLst>
              <a:gd name="adj1" fmla="val 14772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lIns="72789" tIns="36394" rIns="72789" bIns="36394" anchor="t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</a:pPr>
            <a:endParaRPr lang="en-US" altLang="zh-CN" sz="15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" name="左大括号 70698"/>
          <p:cNvSpPr/>
          <p:nvPr/>
        </p:nvSpPr>
        <p:spPr>
          <a:xfrm rot="5432952">
            <a:off x="6078542" y="945473"/>
            <a:ext cx="61913" cy="2055812"/>
          </a:xfrm>
          <a:prstGeom prst="leftBrace">
            <a:avLst>
              <a:gd name="adj1" fmla="val 21598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lIns="72789" tIns="36394" rIns="72789" bIns="36394" anchor="t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</a:pPr>
            <a:endParaRPr lang="en-US" altLang="zh-CN" sz="15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2" name="左大括号 70699"/>
          <p:cNvSpPr/>
          <p:nvPr/>
        </p:nvSpPr>
        <p:spPr>
          <a:xfrm rot="5432952" flipV="1">
            <a:off x="8745542" y="937537"/>
            <a:ext cx="61913" cy="2058988"/>
          </a:xfrm>
          <a:prstGeom prst="leftBrace">
            <a:avLst>
              <a:gd name="adj1" fmla="val 22294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lIns="72789" tIns="36394" rIns="72789" bIns="36394"/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500" noProof="1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组合 70700"/>
          <p:cNvGrpSpPr/>
          <p:nvPr/>
        </p:nvGrpSpPr>
        <p:grpSpPr>
          <a:xfrm>
            <a:off x="1195388" y="3396573"/>
            <a:ext cx="9144000" cy="1395412"/>
            <a:chOff x="0" y="1584"/>
            <a:chExt cx="5760" cy="1104"/>
          </a:xfrm>
        </p:grpSpPr>
        <p:sp>
          <p:nvSpPr>
            <p:cNvPr id="54" name="椭圆 53"/>
            <p:cNvSpPr>
              <a:spLocks noChangeArrowheads="1"/>
            </p:cNvSpPr>
            <p:nvPr/>
          </p:nvSpPr>
          <p:spPr bwMode="auto">
            <a:xfrm>
              <a:off x="0" y="2112"/>
              <a:ext cx="1680" cy="52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54595" tIns="27297" rIns="54595" bIns="27297" anchor="ctr"/>
            <a:lstStyle/>
            <a:p>
              <a:pPr algn="ctr" defTabSz="9543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生命物质结构基础</a:t>
              </a:r>
            </a:p>
          </p:txBody>
        </p:sp>
        <p:sp>
          <p:nvSpPr>
            <p:cNvPr id="55" name="椭圆 54"/>
            <p:cNvSpPr>
              <a:spLocks noChangeArrowheads="1"/>
            </p:cNvSpPr>
            <p:nvPr/>
          </p:nvSpPr>
          <p:spPr bwMode="auto">
            <a:xfrm>
              <a:off x="1776" y="2112"/>
              <a:ext cx="1637" cy="529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54595" tIns="27297" rIns="54595" bIns="27297" anchor="ctr"/>
            <a:lstStyle/>
            <a:p>
              <a:pPr algn="ctr" defTabSz="9543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生命自我更新与调节</a:t>
              </a:r>
            </a:p>
          </p:txBody>
        </p:sp>
        <p:sp>
          <p:nvSpPr>
            <p:cNvPr id="56" name="椭圆 55"/>
            <p:cNvSpPr>
              <a:spLocks noChangeArrowheads="1"/>
            </p:cNvSpPr>
            <p:nvPr/>
          </p:nvSpPr>
          <p:spPr bwMode="auto">
            <a:xfrm>
              <a:off x="3024" y="1584"/>
              <a:ext cx="1584" cy="48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54595" tIns="27297" rIns="54595" bIns="27297" anchor="ctr"/>
            <a:lstStyle/>
            <a:p>
              <a:pPr algn="ctr" defTabSz="9543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生命延续与进化</a:t>
              </a:r>
            </a:p>
          </p:txBody>
        </p:sp>
        <p:sp>
          <p:nvSpPr>
            <p:cNvPr id="57" name="椭圆 56"/>
            <p:cNvSpPr>
              <a:spLocks noChangeArrowheads="1"/>
            </p:cNvSpPr>
            <p:nvPr/>
          </p:nvSpPr>
          <p:spPr bwMode="auto">
            <a:xfrm>
              <a:off x="4224" y="2160"/>
              <a:ext cx="1536" cy="52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54595" tIns="27297" rIns="54595" bIns="27297" anchor="ctr"/>
            <a:lstStyle/>
            <a:p>
              <a:pPr algn="ctr" defTabSz="95438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sym typeface="+mn-ea"/>
                </a:rPr>
                <a:t>生命与环境</a:t>
              </a:r>
            </a:p>
          </p:txBody>
        </p:sp>
      </p:grpSp>
      <p:sp>
        <p:nvSpPr>
          <p:cNvPr id="58" name="矩形 70705"/>
          <p:cNvSpPr/>
          <p:nvPr/>
        </p:nvSpPr>
        <p:spPr>
          <a:xfrm>
            <a:off x="2182603" y="1783357"/>
            <a:ext cx="2562860" cy="612108"/>
          </a:xfrm>
          <a:prstGeom prst="rect">
            <a:avLst/>
          </a:prstGeom>
          <a:noFill/>
          <a:ln w="9525">
            <a:noFill/>
          </a:ln>
        </p:spPr>
        <p:txBody>
          <a:bodyPr wrap="square"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noProof="1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</a:t>
            </a:r>
            <a:r>
              <a:rPr lang="zh-CN" altLang="en-US" sz="3500" noProof="1">
                <a:solidFill>
                  <a:prstClr val="black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主线索</a:t>
            </a:r>
            <a:r>
              <a:rPr lang="zh-CN" altLang="en-US" sz="3200" noProof="1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</a:t>
            </a:r>
          </a:p>
        </p:txBody>
      </p:sp>
      <p:sp>
        <p:nvSpPr>
          <p:cNvPr id="59" name="文本框 70706"/>
          <p:cNvSpPr txBox="1"/>
          <p:nvPr/>
        </p:nvSpPr>
        <p:spPr>
          <a:xfrm>
            <a:off x="1195392" y="5122185"/>
            <a:ext cx="2079625" cy="368300"/>
          </a:xfrm>
          <a:prstGeom prst="rect">
            <a:avLst/>
          </a:prstGeom>
          <a:noFill/>
          <a:ln w="9525">
            <a:noFill/>
          </a:ln>
        </p:spPr>
        <p:txBody>
          <a:bodyPr lIns="72789" tIns="36394" rIns="72789" bIns="36394">
            <a:spAutoFit/>
          </a:bodyPr>
          <a:lstStyle/>
          <a:p>
            <a:pPr defTabSz="9550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00" noProof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元素化合物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1372" y="0"/>
            <a:ext cx="4612795" cy="97718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00" b="1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3700" b="1" dirty="0" smtClean="0">
                <a:latin typeface="微软雅黑" pitchFamily="34" charset="-122"/>
                <a:ea typeface="微软雅黑" pitchFamily="34" charset="-122"/>
              </a:rPr>
              <a:t>联前系后构建网络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452669"/>
            <a:ext cx="461279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精选习题高效训练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9200" y="1206500"/>
            <a:ext cx="356860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1</a:t>
            </a:r>
            <a:r>
              <a:rPr lang="zh-CN" altLang="en-US" sz="2500" b="1" dirty="0" smtClean="0"/>
              <a:t>）课后练习适当删减</a:t>
            </a:r>
            <a:endParaRPr lang="en-US" altLang="zh-CN" sz="2500" b="1" dirty="0" smtClean="0"/>
          </a:p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2</a:t>
            </a:r>
            <a:r>
              <a:rPr lang="zh-CN" altLang="en-US" sz="2500" b="1" dirty="0" smtClean="0"/>
              <a:t>）周练考点滚动</a:t>
            </a:r>
            <a:endParaRPr lang="en-US" altLang="zh-CN" sz="2500" b="1" dirty="0" smtClean="0"/>
          </a:p>
        </p:txBody>
      </p:sp>
      <p:grpSp>
        <p:nvGrpSpPr>
          <p:cNvPr id="33" name="组合 32"/>
          <p:cNvGrpSpPr/>
          <p:nvPr/>
        </p:nvGrpSpPr>
        <p:grpSpPr>
          <a:xfrm>
            <a:off x="445592" y="53312"/>
            <a:ext cx="11233248" cy="6804688"/>
            <a:chOff x="1296492" y="53312"/>
            <a:chExt cx="11233248" cy="6804688"/>
          </a:xfrm>
        </p:grpSpPr>
        <p:grpSp>
          <p:nvGrpSpPr>
            <p:cNvPr id="26" name="组合 25"/>
            <p:cNvGrpSpPr/>
            <p:nvPr/>
          </p:nvGrpSpPr>
          <p:grpSpPr>
            <a:xfrm>
              <a:off x="1296492" y="53312"/>
              <a:ext cx="11233248" cy="6804688"/>
              <a:chOff x="1296492" y="53312"/>
              <a:chExt cx="11233248" cy="680468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296492" y="53312"/>
                <a:ext cx="11233248" cy="6804688"/>
                <a:chOff x="623392" y="0"/>
                <a:chExt cx="11233248" cy="6804688"/>
              </a:xfrm>
            </p:grpSpPr>
            <p:pic>
              <p:nvPicPr>
                <p:cNvPr id="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400" t="83547" b="4602"/>
                <a:stretch>
                  <a:fillRect/>
                </a:stretch>
              </p:blipFill>
              <p:spPr bwMode="auto">
                <a:xfrm>
                  <a:off x="623392" y="2781300"/>
                  <a:ext cx="9072331" cy="402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8400" t="6238" b="85341"/>
                <a:stretch>
                  <a:fillRect/>
                </a:stretch>
              </p:blipFill>
              <p:spPr bwMode="auto">
                <a:xfrm>
                  <a:off x="623392" y="0"/>
                  <a:ext cx="9072331" cy="2807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10128448" y="1988840"/>
                  <a:ext cx="1728192" cy="67207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917" tIns="60958" rIns="121917" bIns="60958" rtlCol="0" anchor="ctr"/>
                <a:lstStyle/>
                <a:p>
                  <a:pPr algn="ctr"/>
                  <a:r>
                    <a:rPr lang="zh-CN" altLang="en-US" sz="3200" b="1" dirty="0" smtClean="0">
                      <a:solidFill>
                        <a:schemeClr val="tx1"/>
                      </a:solidFill>
                    </a:rPr>
                    <a:t>选择</a:t>
                  </a:r>
                  <a:endParaRPr lang="zh-CN" altLang="en-US" sz="3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0128448" y="3044957"/>
                  <a:ext cx="1728192" cy="57606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1917" tIns="60958" rIns="121917" bIns="60958" rtlCol="0" anchor="ctr"/>
                <a:lstStyle/>
                <a:p>
                  <a:pPr algn="ctr"/>
                  <a:r>
                    <a:rPr lang="zh-CN" altLang="en-US" sz="3200" b="1" dirty="0" smtClean="0">
                      <a:solidFill>
                        <a:schemeClr val="tx1"/>
                      </a:solidFill>
                    </a:rPr>
                    <a:t>非选</a:t>
                  </a:r>
                  <a:endParaRPr lang="zh-CN" altLang="en-US" sz="3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534400" y="4089400"/>
                <a:ext cx="787400" cy="596900"/>
                <a:chOff x="8534400" y="4089400"/>
                <a:chExt cx="787400" cy="596900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8534400" y="4089400"/>
                  <a:ext cx="787400" cy="5969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flipH="1">
                  <a:off x="8572500" y="4114800"/>
                  <a:ext cx="749300" cy="533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组合 28"/>
            <p:cNvGrpSpPr/>
            <p:nvPr/>
          </p:nvGrpSpPr>
          <p:grpSpPr>
            <a:xfrm>
              <a:off x="8724900" y="1752600"/>
              <a:ext cx="419100" cy="215900"/>
              <a:chOff x="8686800" y="4241800"/>
              <a:chExt cx="787400" cy="5969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8686800" y="4241800"/>
                <a:ext cx="787400" cy="5969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8724900" y="4267200"/>
                <a:ext cx="749300" cy="533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9537700" y="5905500"/>
              <a:ext cx="419100" cy="215900"/>
              <a:chOff x="8686800" y="4241800"/>
              <a:chExt cx="787400" cy="5969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8686800" y="4241800"/>
                <a:ext cx="787400" cy="5969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8724900" y="4267200"/>
                <a:ext cx="749300" cy="533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1" y="452669"/>
            <a:ext cx="461279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精选习题高效训练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06500"/>
            <a:ext cx="4213013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1</a:t>
            </a:r>
            <a:r>
              <a:rPr lang="zh-CN" altLang="en-US" sz="2500" b="1" dirty="0" smtClean="0"/>
              <a:t>）课后练习适当删减</a:t>
            </a:r>
            <a:endParaRPr lang="en-US" altLang="zh-CN" sz="2500" b="1" dirty="0" smtClean="0"/>
          </a:p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2</a:t>
            </a:r>
            <a:r>
              <a:rPr lang="zh-CN" altLang="en-US" sz="2500" b="1" dirty="0" smtClean="0"/>
              <a:t>）周练考点滚动</a:t>
            </a:r>
            <a:endParaRPr lang="en-US" altLang="zh-CN" sz="2500" b="1" dirty="0" smtClean="0"/>
          </a:p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3</a:t>
            </a:r>
            <a:r>
              <a:rPr lang="zh-CN" altLang="en-US" sz="2500" b="1" dirty="0" smtClean="0"/>
              <a:t>）适当时候增加错题重做</a:t>
            </a:r>
            <a:endParaRPr lang="en-US" altLang="zh-CN" sz="2500" b="1" dirty="0" smtClean="0"/>
          </a:p>
          <a:p>
            <a:pPr>
              <a:lnSpc>
                <a:spcPct val="150000"/>
              </a:lnSpc>
            </a:pPr>
            <a:r>
              <a:rPr lang="zh-CN" altLang="en-US" sz="2500" b="1" dirty="0" smtClean="0"/>
              <a:t>（</a:t>
            </a:r>
            <a:r>
              <a:rPr lang="en-US" altLang="zh-CN" sz="2500" b="1" dirty="0" smtClean="0"/>
              <a:t>4</a:t>
            </a:r>
            <a:r>
              <a:rPr lang="zh-CN" altLang="en-US" sz="2500" b="1" dirty="0" smtClean="0"/>
              <a:t>）后期理综</a:t>
            </a:r>
            <a:endParaRPr lang="en-US" altLang="zh-CN" sz="2500" b="1" dirty="0" smtClean="0"/>
          </a:p>
          <a:p>
            <a:pPr>
              <a:lnSpc>
                <a:spcPct val="150000"/>
              </a:lnSpc>
            </a:pPr>
            <a:endParaRPr lang="zh-CN" altLang="en-US" sz="2500" b="1" dirty="0"/>
          </a:p>
        </p:txBody>
      </p:sp>
      <p:sp>
        <p:nvSpPr>
          <p:cNvPr id="21" name="矩形 20"/>
          <p:cNvSpPr/>
          <p:nvPr/>
        </p:nvSpPr>
        <p:spPr>
          <a:xfrm>
            <a:off x="576302" y="3811079"/>
            <a:ext cx="1302539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443" indent="-465443" defTabSz="1244569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noProof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Arial" panose="020B0604020202020204" pitchFamily="34" charset="0"/>
              </a:rPr>
              <a:t>★规范答题：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高度重视学科语言的规范，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不能自造“术语”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65443" indent="-465443" defTabSz="1244569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2700" y="5141268"/>
            <a:ext cx="1280350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该统计（活菌计数）结果低于实际活菌值。这是因为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4900" y="568960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多个细胞连在一起只能看到一个</a:t>
            </a:r>
            <a:endParaRPr lang="zh-CN" altLang="en-US" sz="24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9579" y="6282035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两个或多个菌落（菌株）连在一起。。。。</a:t>
            </a:r>
            <a:endParaRPr lang="zh-CN" altLang="en-US" sz="24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2"/>
          <p:cNvSpPr/>
          <p:nvPr/>
        </p:nvSpPr>
        <p:spPr>
          <a:xfrm>
            <a:off x="930275" y="835028"/>
            <a:ext cx="8229600" cy="55892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21912" tIns="60956" rIns="121912" bIns="60956" anchor="t">
            <a:spAutoFit/>
          </a:bodyPr>
          <a:lstStyle/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一、认真反思过去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（一）本次考试分数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本次考试不该失分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（二）失分原因分析：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1.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思想重视：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 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2.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审题失误：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                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3.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规范答题：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                  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4.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基础知识：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                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5.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理解能力：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                          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                      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（三）前段学习中存在的问题及吸取教训：</a:t>
            </a:r>
            <a:r>
              <a:rPr lang="zh-CN" altLang="en-US" sz="2400" b="1" u="sng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</a:t>
            </a:r>
            <a:r>
              <a:rPr lang="zh-CN" altLang="en-US" sz="2400" b="1" u="sng" dirty="0" smtClean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。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二、准确把握未来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（一）谋划下次目标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（二）确定学习措施</a:t>
            </a:r>
          </a:p>
          <a:p>
            <a:pPr marL="457189" indent="-457189" fontAlgn="base">
              <a:spcBef>
                <a:spcPct val="15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三、老师我想对您说：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5394" name="TextBox 3"/>
          <p:cNvSpPr/>
          <p:nvPr/>
        </p:nvSpPr>
        <p:spPr>
          <a:xfrm>
            <a:off x="3979337" y="117687"/>
            <a:ext cx="4049607" cy="695960"/>
          </a:xfrm>
          <a:prstGeom prst="rect">
            <a:avLst/>
          </a:prstGeom>
          <a:noFill/>
          <a:ln w="9525">
            <a:noFill/>
          </a:ln>
        </p:spPr>
        <p:txBody>
          <a:bodyPr wrap="square" lIns="121912" tIns="60956" rIns="121912" bIns="60956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00" b="1" dirty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隶书" panose="02010509060101010101" pitchFamily="49" charset="-122"/>
                <a:sym typeface="宋体" panose="02010600030101010101" pitchFamily="2" charset="-122"/>
              </a:rPr>
              <a:t>学生考后的反思</a:t>
            </a:r>
          </a:p>
        </p:txBody>
      </p:sp>
      <p:grpSp>
        <p:nvGrpSpPr>
          <p:cNvPr id="2" name="组合 56"/>
          <p:cNvGrpSpPr/>
          <p:nvPr/>
        </p:nvGrpSpPr>
        <p:grpSpPr>
          <a:xfrm>
            <a:off x="7588673" y="134624"/>
            <a:ext cx="440267" cy="471593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  <p:sp>
          <p:nvSpPr>
            <p:cNvPr id="37" name="椭圆 36">
              <a:hlinkClick r:id="rId2" action="ppaction://hlinkfile"/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534400" y="2908300"/>
            <a:ext cx="3104029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楷体" pitchFamily="2" charset="-122"/>
                <a:ea typeface="华文楷体" pitchFamily="2" charset="-122"/>
              </a:rPr>
              <a:t>通过习题训练所暴露出来的问题，及时调整教学标高，以练促教、促学</a:t>
            </a:r>
            <a:endParaRPr lang="zh-CN" altLang="en-US" sz="26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8400" t="6238"/>
          <a:stretch>
            <a:fillRect/>
          </a:stretch>
        </p:blipFill>
        <p:spPr bwMode="auto">
          <a:xfrm>
            <a:off x="0" y="0"/>
            <a:ext cx="12192000" cy="4201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494E-6 L 0 -1.023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23392" y="0"/>
            <a:ext cx="11233248" cy="6804688"/>
            <a:chOff x="623392" y="0"/>
            <a:chExt cx="11233248" cy="680468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400" t="83547" b="4602"/>
            <a:stretch>
              <a:fillRect/>
            </a:stretch>
          </p:blipFill>
          <p:spPr bwMode="auto">
            <a:xfrm>
              <a:off x="623392" y="2781300"/>
              <a:ext cx="9072331" cy="402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400" t="6238" b="85341"/>
            <a:stretch>
              <a:fillRect/>
            </a:stretch>
          </p:blipFill>
          <p:spPr bwMode="auto">
            <a:xfrm>
              <a:off x="623392" y="0"/>
              <a:ext cx="9072331" cy="2807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10128448" y="1988840"/>
              <a:ext cx="1728192" cy="6720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tx1"/>
                  </a:solidFill>
                </a:rPr>
                <a:t>选择</a:t>
              </a:r>
              <a:endParaRPr lang="zh-CN" alt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128448" y="3044957"/>
              <a:ext cx="1728192" cy="5760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r>
                <a:rPr lang="zh-CN" altLang="en-US" sz="3200" b="1" dirty="0" smtClean="0">
                  <a:solidFill>
                    <a:schemeClr val="tx1"/>
                  </a:solidFill>
                </a:rPr>
                <a:t>非选</a:t>
              </a:r>
              <a:endParaRPr lang="zh-CN" altLang="en-US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861" y="960669"/>
            <a:ext cx="413830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b="1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3700" b="1" dirty="0" smtClean="0">
                <a:latin typeface="微软雅黑" pitchFamily="34" charset="-122"/>
                <a:ea typeface="微软雅黑" pitchFamily="34" charset="-122"/>
              </a:rPr>
              <a:t>成败重在临界生</a:t>
            </a:r>
            <a:endParaRPr lang="zh-CN" altLang="en-US" sz="37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446" y="1988840"/>
            <a:ext cx="4082202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1</a:t>
            </a:r>
            <a:r>
              <a:rPr lang="zh-CN" altLang="en-US" sz="2600" b="1" dirty="0" smtClean="0"/>
              <a:t>）共性问题，集体辅导</a:t>
            </a:r>
            <a:endParaRPr lang="zh-CN" alt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3446" y="2660915"/>
            <a:ext cx="4082202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）因材施教，个别辅导</a:t>
            </a:r>
            <a:endParaRPr lang="zh-CN" alt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3446" y="3332989"/>
            <a:ext cx="4082202" cy="52321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3</a:t>
            </a:r>
            <a:r>
              <a:rPr lang="zh-CN" altLang="en-US" sz="2600" b="1" dirty="0" smtClean="0"/>
              <a:t>）课堂关注，课后督促</a:t>
            </a:r>
            <a:endParaRPr lang="zh-CN" alt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4959" y="1220755"/>
            <a:ext cx="8517710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300" dirty="0" smtClean="0">
                <a:latin typeface="华文隶书" pitchFamily="2" charset="-122"/>
                <a:ea typeface="华文隶书" pitchFamily="2" charset="-122"/>
              </a:rPr>
              <a:t>——</a:t>
            </a:r>
            <a:r>
              <a:rPr lang="zh-CN" altLang="en-US" sz="4300" dirty="0" smtClean="0">
                <a:latin typeface="华文隶书" pitchFamily="2" charset="-122"/>
                <a:ea typeface="华文隶书" pitchFamily="2" charset="-122"/>
              </a:rPr>
              <a:t>以细胞中的元素和化合物为例</a:t>
            </a:r>
            <a:endParaRPr lang="zh-CN" altLang="en-US" sz="43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7382" y="2084851"/>
            <a:ext cx="3112384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300" b="1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4300" b="1" dirty="0" smtClean="0"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4300" b="1" dirty="0">
                <a:latin typeface="微软雅黑" pitchFamily="34" charset="-122"/>
                <a:ea typeface="微软雅黑" pitchFamily="34" charset="-122"/>
              </a:rPr>
              <a:t>分析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6567" y="3238501"/>
            <a:ext cx="9274333" cy="61555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从分子水平阐述细胞，为细胞代谢和遗传打下基础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927" y="0"/>
            <a:ext cx="2390398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课例研究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23393" y="893102"/>
            <a:ext cx="3112384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300" b="1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4300" b="1" dirty="0" smtClean="0">
                <a:latin typeface="微软雅黑" pitchFamily="34" charset="-122"/>
                <a:ea typeface="微软雅黑" pitchFamily="34" charset="-122"/>
              </a:rPr>
              <a:t>学</a:t>
            </a:r>
            <a:r>
              <a:rPr lang="zh-CN" altLang="en-US" sz="4300" b="1" dirty="0">
                <a:latin typeface="微软雅黑" pitchFamily="34" charset="-122"/>
                <a:ea typeface="微软雅黑" pitchFamily="34" charset="-122"/>
              </a:rPr>
              <a:t>情分析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7678" y="1910093"/>
            <a:ext cx="7838943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         对于细胞中的元素化合物，知识难度不大但细节较多，故本节的主要任务除了细化知识并牢固掌握外，更重要的是促进学生自主建构与发展生物学观念的形成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8683" y="892003"/>
          <a:ext cx="12192000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411"/>
                <a:gridCol w="1344149"/>
                <a:gridCol w="1440160"/>
                <a:gridCol w="1152128"/>
                <a:gridCol w="1824203"/>
                <a:gridCol w="1248139"/>
                <a:gridCol w="1344149"/>
                <a:gridCol w="1440160"/>
                <a:gridCol w="1583501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 smtClean="0"/>
                        <a:t>选择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2021</a:t>
                      </a:r>
                      <a:r>
                        <a:rPr lang="zh-CN" altLang="en-US" sz="1900" dirty="0" smtClean="0"/>
                        <a:t>年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2020</a:t>
                      </a:r>
                      <a:r>
                        <a:rPr lang="zh-CN" altLang="en-US" sz="1900" dirty="0" smtClean="0"/>
                        <a:t>年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900" dirty="0" smtClean="0"/>
                        <a:t>2019</a:t>
                      </a:r>
                      <a:r>
                        <a:rPr lang="zh-CN" altLang="en-US" sz="1900" dirty="0" smtClean="0"/>
                        <a:t>年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题号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甲卷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乙卷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Ⅰ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Ⅱ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Ⅲ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Ⅰ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Ⅱ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Ⅲ</a:t>
                      </a:r>
                      <a:r>
                        <a:rPr lang="zh-CN" altLang="en-US" sz="1900" b="1" dirty="0" smtClean="0"/>
                        <a:t>卷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1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主要有机物质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果蝇体细胞有丝分裂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新冠肺炎病毒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新冠肺炎病毒和肺炎双球菌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遗传信息及其传递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细胞凋亡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细胞的结构和功能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细胞器的结构功能分布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2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酵母菌细胞呼吸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实验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种子呼吸作用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自身免疫病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生长素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基因指导蛋白质呵成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细胞呼吸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细胞核的结构和功能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3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生长素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细胞中的水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激素调节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细胞相关实验操作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基因表达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光合作用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物质跨膜运输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体温平衡调节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4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下丘脑的功能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神经调节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实验材料选择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染色体变异、染色体组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人体免疫调节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动物生命活动调节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水平衡调节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种子的细胞呼吸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5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遗传</a:t>
                      </a:r>
                      <a:r>
                        <a:rPr lang="zh-CN" altLang="en-US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规律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肺炎双球菌转化实验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遗传规律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渗透作用和跨膜运输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新冠肺炎病毒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植物伴性遗传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生物基因型判断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内环境稳态（组织液）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900" b="1" dirty="0" smtClean="0"/>
                        <a:t>6</a:t>
                      </a:r>
                      <a:endParaRPr lang="zh-CN" alt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群落演替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遗传规律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土壤小动物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群落演替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生态系统物质循环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种群数量增长曲线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食物链营养级数目关系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/>
                        <a:t>分离定律</a:t>
                      </a:r>
                      <a:endParaRPr lang="zh-CN" altLang="en-US" sz="19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07571" y="1058202"/>
            <a:ext cx="3112384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300" b="1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4300" b="1" dirty="0" smtClean="0"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sz="4300" b="1" dirty="0">
                <a:latin typeface="微软雅黑" pitchFamily="34" charset="-122"/>
                <a:ea typeface="微软雅黑" pitchFamily="34" charset="-122"/>
              </a:rPr>
              <a:t>策略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4003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师生共同重建基础知识，并以教师设问和学生思考解决问题贯穿课堂，活跃学生思维，锻炼学生语言表达能力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82171" y="857549"/>
            <a:ext cx="3112384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zh-CN" sz="4300" b="1" dirty="0" smtClean="0"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sz="4300" b="1" dirty="0" smtClean="0"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en-US" sz="4300" b="1" dirty="0">
                <a:latin typeface="微软雅黑" pitchFamily="34" charset="-122"/>
                <a:ea typeface="微软雅黑" pitchFamily="34" charset="-122"/>
              </a:rPr>
              <a:t>环节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392" y="1796819"/>
            <a:ext cx="11941725" cy="89254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课前预备：细读教材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P16-17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以及</a:t>
            </a:r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P34-36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，完成大一轮“基础梳理”</a:t>
            </a:r>
            <a:endParaRPr lang="en-US" altLang="zh-CN" sz="32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9403" y="2546615"/>
            <a:ext cx="434990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环节一：细胞中的元素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063" y="3343143"/>
            <a:ext cx="3340011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/>
              <a:t>核对“基础梳理”答案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3599" y="3931907"/>
            <a:ext cx="8096121" cy="123110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：生物界与无机自然界的元素种类和含量有何异同？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：微量元素不重要？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为什么是最基本的元素？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788" y="5366477"/>
            <a:ext cx="2870331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/>
              <a:t>阅读教材</a:t>
            </a:r>
            <a:r>
              <a:rPr lang="en-US" altLang="zh-CN" sz="2400" b="1" dirty="0" smtClean="0"/>
              <a:t>P16</a:t>
            </a:r>
            <a:r>
              <a:rPr lang="zh-CN" altLang="en-US" sz="2400" b="1" dirty="0" smtClean="0"/>
              <a:t>第一段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382" y="836712"/>
            <a:ext cx="4760271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环节二：细胞中的化合物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131" y="1766630"/>
            <a:ext cx="6554032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/>
              <a:t>知识点：分类：有机物和无机物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               含量：分析教材</a:t>
            </a:r>
            <a:r>
              <a:rPr lang="en-US" altLang="zh-CN" sz="2400" b="1" dirty="0" smtClean="0"/>
              <a:t>P17</a:t>
            </a:r>
            <a:r>
              <a:rPr lang="zh-CN" altLang="en-US" sz="2400" b="1" dirty="0" smtClean="0"/>
              <a:t>图</a:t>
            </a:r>
            <a:r>
              <a:rPr lang="en-US" altLang="zh-CN" sz="2400" b="1" dirty="0" smtClean="0"/>
              <a:t>2-1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2-2</a:t>
            </a:r>
            <a:r>
              <a:rPr lang="zh-CN" altLang="en-US" sz="2400" b="1" dirty="0" smtClean="0"/>
              <a:t>和表格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7435" y="2852937"/>
            <a:ext cx="9064335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：细胞鲜重和干重的含义是什么？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：细胞鲜重和干重中含量最多的元素和化合物分别是什么？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03" y="4765013"/>
            <a:ext cx="5581009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环节三：命题突破、对点微练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1" y="938312"/>
            <a:ext cx="599137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环节四：细胞中的无机物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水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35" y="1988840"/>
            <a:ext cx="7674531" cy="123110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/>
              <a:t>知识点：①水的存在形式和功能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               ②自由水相对含量与细胞代谢和抗逆性的关系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                ③水的跨膜方式和参与的代谢反应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3717033"/>
            <a:ext cx="8136196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：烘干的种子还能发芽吗？为什么？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：举例说明能够产生水和消耗水的细胞结构有哪些？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403" y="5349213"/>
            <a:ext cx="5581009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环节五：命题突破、对点微练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161" y="873291"/>
            <a:ext cx="683776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环节六：细胞中的无机物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无机盐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835" y="1938041"/>
            <a:ext cx="4907748" cy="150810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/>
              <a:t>阅读教材</a:t>
            </a:r>
            <a:r>
              <a:rPr lang="en-US" altLang="zh-CN" sz="2400" b="1" dirty="0" smtClean="0"/>
              <a:t>P35</a:t>
            </a:r>
            <a:r>
              <a:rPr lang="zh-CN" altLang="en-US" sz="2400" b="1" dirty="0" smtClean="0"/>
              <a:t>思考讨论和</a:t>
            </a:r>
            <a:r>
              <a:rPr lang="en-US" altLang="zh-CN" sz="2400" b="1" dirty="0" smtClean="0"/>
              <a:t>P36</a:t>
            </a:r>
            <a:r>
              <a:rPr lang="zh-CN" altLang="en-US" sz="2400" b="1" dirty="0" smtClean="0"/>
              <a:t>第一段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①无机盐的主要存在形式和功能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②无机盐的跨膜方式？</a:t>
            </a:r>
            <a:endParaRPr lang="en-US" altLang="zh-CN" sz="2400" b="1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1424" y="3717032"/>
            <a:ext cx="9375317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思考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：讨论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设计实验证明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Mg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元素是植物生命活动的必需元素。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403" y="5349213"/>
            <a:ext cx="560184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环节七：命题突破、对点微练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250" y="720891"/>
            <a:ext cx="4729815" cy="135254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环节八：课后作业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  <a:r>
              <a:rPr lang="zh-CN" altLang="en-US" sz="2400" b="1" dirty="0" smtClean="0"/>
              <a:t>完成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课时作业</a:t>
            </a:r>
            <a:r>
              <a:rPr lang="en-US" altLang="zh-CN" sz="2400" b="1" dirty="0" smtClean="0"/>
              <a:t>2》1-4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13</a:t>
            </a:r>
            <a:r>
              <a:rPr lang="zh-CN" altLang="en-US" sz="2400" b="1" dirty="0" smtClean="0"/>
              <a:t>题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372" y="4209786"/>
            <a:ext cx="8695644" cy="141576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环节十：听写检测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下次课课前</a:t>
            </a:r>
            <a:r>
              <a:rPr lang="en-US" altLang="zh-CN" sz="2400" b="1" dirty="0" smtClean="0"/>
              <a:t>3-5</a:t>
            </a:r>
            <a:r>
              <a:rPr lang="zh-CN" altLang="en-US" sz="2400" b="1" dirty="0" smtClean="0"/>
              <a:t>分钟完成听写。课代表提前设置问题，老师把关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2671" y="2756925"/>
            <a:ext cx="8897623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环节九：教师进行教学反思、学生整理知识框架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5503" y="2407941"/>
            <a:ext cx="13291899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400" b="1" spc="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谢谢各位老师的指导！</a:t>
            </a:r>
            <a:endParaRPr lang="zh-CN" altLang="en-US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4628" y="853974"/>
          <a:ext cx="12144671" cy="591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672"/>
                <a:gridCol w="1778731"/>
                <a:gridCol w="1726469"/>
                <a:gridCol w="1663700"/>
                <a:gridCol w="1978025"/>
                <a:gridCol w="1946275"/>
                <a:gridCol w="2082799"/>
              </a:tblGrid>
              <a:tr h="459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选择</a:t>
                      </a:r>
                      <a:endParaRPr lang="zh-CN" altLang="en-US" sz="20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2021</a:t>
                      </a:r>
                      <a:r>
                        <a:rPr lang="zh-CN" altLang="en-US" sz="2000" dirty="0" smtClean="0"/>
                        <a:t>年</a:t>
                      </a:r>
                      <a:r>
                        <a:rPr lang="zh-CN" altLang="en-US" sz="2000" b="1" dirty="0" smtClean="0"/>
                        <a:t>甲卷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2020</a:t>
                      </a:r>
                      <a:r>
                        <a:rPr lang="zh-CN" altLang="en-US" sz="2000" dirty="0" smtClean="0"/>
                        <a:t>年</a:t>
                      </a:r>
                      <a:r>
                        <a:rPr lang="en-US" altLang="zh-CN" sz="2000" b="1" dirty="0" smtClean="0"/>
                        <a:t>Ⅲ</a:t>
                      </a:r>
                      <a:r>
                        <a:rPr lang="zh-CN" altLang="en-US" sz="2000" b="1" dirty="0" smtClean="0"/>
                        <a:t>卷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2019</a:t>
                      </a:r>
                      <a:r>
                        <a:rPr lang="zh-CN" altLang="en-US" sz="2000" dirty="0" smtClean="0"/>
                        <a:t>年</a:t>
                      </a:r>
                      <a:r>
                        <a:rPr lang="en-US" altLang="zh-CN" sz="2000" b="1" dirty="0" smtClean="0"/>
                        <a:t>Ⅲ</a:t>
                      </a:r>
                      <a:r>
                        <a:rPr lang="zh-CN" altLang="en-US" sz="2000" b="1" dirty="0" smtClean="0"/>
                        <a:t>卷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 marL="121920" marR="121920" marT="60960" marB="60960"/>
                </a:tc>
              </a:tr>
              <a:tr h="459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题号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模块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考查内容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模块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考查内容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模块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考查内容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</a:tr>
              <a:tr h="70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1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组成细胞的物质、结构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主要有机物的结构功能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遗传的物质基础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DNA</a:t>
                      </a:r>
                      <a:r>
                        <a:rPr lang="zh-CN" altLang="en-US" sz="2000" b="1" dirty="0" smtClean="0"/>
                        <a:t>的复制转录翻译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组成细胞的物质、结构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细胞器的结构和功能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</a:tr>
              <a:tr h="70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2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细胞代谢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酵母菌有氧、无氧呼吸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生命活动的调节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图文：生长素的作用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组成细胞的物质、结构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细胞核的结构和功能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</a:tr>
              <a:tr h="8939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3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生命活动的调节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生长素的作用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遗传的物质基础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基因表达中</a:t>
                      </a:r>
                      <a:r>
                        <a:rPr lang="en-US" altLang="zh-CN" sz="2000" b="1" dirty="0" smtClean="0"/>
                        <a:t>RNA</a:t>
                      </a:r>
                      <a:r>
                        <a:rPr lang="zh-CN" altLang="en-US" sz="2000" b="1" dirty="0" smtClean="0"/>
                        <a:t>的作用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生命活动的调节</a:t>
                      </a:r>
                    </a:p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 smtClean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体温平衡调节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4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生命活动的调节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下丘脑的功能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生命活动的调节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人体免疫调节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细胞代谢</a:t>
                      </a:r>
                    </a:p>
                    <a:p>
                      <a:pPr algn="ctr"/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种子的细胞呼吸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9391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5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遗传变异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自由组合定律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新冠肺炎病毒</a:t>
                      </a:r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社会热点：病毒结构、预防</a:t>
                      </a:r>
                    </a:p>
                  </a:txBody>
                  <a:tcPr marL="121920" marR="121920" marT="60960" marB="60960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生命活动的调节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内环境稳态：</a:t>
                      </a:r>
                    </a:p>
                    <a:p>
                      <a:pPr marL="0" marR="0" indent="0" algn="ctr" defTabSz="107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 smtClean="0"/>
                        <a:t>组织液与细胞呼吸的联系</a:t>
                      </a:r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99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6</a:t>
                      </a:r>
                      <a:endParaRPr lang="zh-CN" alt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种群群落生态系统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群落的演替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种群群落生态系统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物质循环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/>
                        <a:t>分离定律</a:t>
                      </a:r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81" y="957409"/>
            <a:ext cx="109728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从所考查的知识细目表来看，呈现以下特点：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1373" y="1993221"/>
            <a:ext cx="11113439" cy="36847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600" b="1" dirty="0" smtClean="0"/>
              <a:t>1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考</a:t>
            </a:r>
            <a:r>
              <a:rPr lang="zh-CN" altLang="en-US" sz="2600" b="1" dirty="0" smtClean="0"/>
              <a:t>点分布较为均匀</a:t>
            </a:r>
            <a:endParaRPr lang="en-US" altLang="zh-CN" sz="2600" b="1" dirty="0" smtClean="0"/>
          </a:p>
          <a:p>
            <a:pPr fontAlgn="auto">
              <a:lnSpc>
                <a:spcPct val="130000"/>
              </a:lnSpc>
            </a:pPr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1</a:t>
            </a:r>
            <a:r>
              <a:rPr lang="zh-CN" altLang="en-US" sz="2600" b="1" dirty="0" smtClean="0"/>
              <a:t>）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实验题</a:t>
            </a:r>
            <a:r>
              <a:rPr lang="zh-CN" altLang="en-US" sz="2600" b="1" dirty="0" smtClean="0"/>
              <a:t>比例仍然比较大，但在</a:t>
            </a:r>
            <a:r>
              <a:rPr lang="en-US" altLang="zh-CN" sz="2600" b="1" dirty="0" smtClean="0"/>
              <a:t>Ⅲ</a:t>
            </a:r>
            <a:r>
              <a:rPr lang="zh-CN" altLang="en-US" sz="2600" b="1" dirty="0" smtClean="0"/>
              <a:t>卷或甲卷中，未见基础实验考查；</a:t>
            </a:r>
          </a:p>
          <a:p>
            <a:pPr fontAlgn="auto">
              <a:lnSpc>
                <a:spcPct val="130000"/>
              </a:lnSpc>
            </a:pPr>
            <a:r>
              <a:rPr lang="zh-CN" altLang="en-US" sz="2600" b="1" dirty="0" smtClean="0"/>
              <a:t>（</a:t>
            </a: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）历年考查频率较大：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细胞的物质或结构组成</a:t>
            </a:r>
            <a:r>
              <a:rPr lang="zh-CN" altLang="en-US" sz="2600" b="1" dirty="0" smtClean="0"/>
              <a:t>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光合与呼吸</a:t>
            </a:r>
            <a:r>
              <a:rPr lang="zh-CN" altLang="en-US" sz="2600" b="1" dirty="0" smtClean="0"/>
              <a:t>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遗传定律</a:t>
            </a:r>
            <a:r>
              <a:rPr lang="zh-CN" altLang="en-US" sz="2600" b="1" dirty="0" smtClean="0"/>
              <a:t>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动物生命活动调节</a:t>
            </a:r>
            <a:r>
              <a:rPr lang="zh-CN" altLang="en-US" sz="2600" b="1" dirty="0" smtClean="0"/>
              <a:t>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种群与群落</a:t>
            </a:r>
            <a:endParaRPr lang="en-US" altLang="zh-CN" sz="2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600" b="1" dirty="0" smtClean="0"/>
              <a:t>2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b="1" dirty="0" smtClean="0"/>
              <a:t>大部分</a:t>
            </a:r>
            <a:r>
              <a:rPr lang="zh-CN" altLang="en-US" sz="2600" b="1" dirty="0"/>
              <a:t>题仍为判断</a:t>
            </a:r>
            <a:r>
              <a:rPr lang="zh-CN" altLang="en-US" sz="2600" b="1" dirty="0" smtClean="0"/>
              <a:t>正误。</a:t>
            </a:r>
            <a:r>
              <a:rPr lang="en-US" altLang="zh-CN" sz="2600" b="1" dirty="0" smtClean="0"/>
              <a:t>19</a:t>
            </a:r>
            <a:r>
              <a:rPr lang="zh-CN" altLang="en-US" sz="2600" b="1" dirty="0" smtClean="0"/>
              <a:t>年</a:t>
            </a:r>
            <a:r>
              <a:rPr lang="en-US" altLang="zh-CN" sz="2600" b="1" dirty="0" smtClean="0"/>
              <a:t>Ⅲ</a:t>
            </a:r>
            <a:r>
              <a:rPr lang="zh-CN" altLang="en-US" sz="2600" b="1" dirty="0" smtClean="0"/>
              <a:t>卷的题干总体很简单，有</a:t>
            </a:r>
            <a:r>
              <a:rPr lang="en-US" altLang="zh-CN" sz="2600" b="1" dirty="0" smtClean="0"/>
              <a:t>4</a:t>
            </a:r>
            <a:r>
              <a:rPr lang="zh-CN" altLang="en-US" sz="2600" b="1" dirty="0" smtClean="0"/>
              <a:t>个题题干是“下列关于。。。的说法，正确（错误）的是”；</a:t>
            </a:r>
            <a:r>
              <a:rPr lang="en-US" altLang="zh-CN" sz="2600" b="1" dirty="0" smtClean="0"/>
              <a:t>20</a:t>
            </a:r>
            <a:r>
              <a:rPr lang="zh-CN" altLang="en-US" sz="2600" b="1" dirty="0" smtClean="0"/>
              <a:t>年</a:t>
            </a: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个，</a:t>
            </a:r>
            <a:r>
              <a:rPr lang="en-US" altLang="zh-CN" sz="2600" b="1" dirty="0" smtClean="0"/>
              <a:t>21</a:t>
            </a:r>
            <a:r>
              <a:rPr lang="zh-CN" altLang="en-US" sz="2600" b="1" dirty="0" smtClean="0"/>
              <a:t>年每个题干都多多少少带点信息；</a:t>
            </a:r>
            <a:endParaRPr lang="en-US" altLang="zh-CN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2369" y="1081274"/>
            <a:ext cx="11113439" cy="217289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600" b="1" dirty="0" smtClean="0"/>
              <a:t>3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600" b="1" dirty="0" smtClean="0"/>
              <a:t> </a:t>
            </a:r>
            <a:r>
              <a:rPr lang="zh-CN" altLang="en-US" sz="2600" b="1" dirty="0" smtClean="0"/>
              <a:t>密切联系时代热点，体现社会责任感。</a:t>
            </a:r>
            <a:r>
              <a:rPr lang="en-US" altLang="zh-CN" sz="2600" b="1" dirty="0" smtClean="0"/>
              <a:t>20</a:t>
            </a:r>
            <a:r>
              <a:rPr lang="zh-CN" altLang="en-US" sz="2600" b="1" dirty="0" smtClean="0"/>
              <a:t>年</a:t>
            </a:r>
            <a:r>
              <a:rPr lang="en-US" altLang="zh-CN" sz="2600" b="1" dirty="0" smtClean="0"/>
              <a:t>3</a:t>
            </a:r>
            <a:r>
              <a:rPr lang="zh-CN" altLang="en-US" sz="2600" b="1" dirty="0" smtClean="0"/>
              <a:t>套试题都涉及新冠肺炎，今年坠机事件后的遇难者遗骸辨认？</a:t>
            </a:r>
          </a:p>
          <a:p>
            <a:pPr fontAlgn="auto">
              <a:lnSpc>
                <a:spcPct val="130000"/>
              </a:lnSpc>
            </a:pPr>
            <a:r>
              <a:rPr lang="en-US" altLang="zh-CN" sz="2600" b="1" dirty="0" smtClean="0"/>
              <a:t>4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信息题仍以</a:t>
            </a:r>
            <a:r>
              <a:rPr lang="zh-CN" altLang="en-US" sz="2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文字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为主，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图形图表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为辅</a:t>
            </a:r>
            <a:r>
              <a:rPr lang="zh-CN" altLang="en-US" sz="2600" b="1" dirty="0" smtClean="0"/>
              <a:t>。</a:t>
            </a:r>
            <a:endParaRPr lang="zh-CN" altLang="en-US" sz="2600" b="1" dirty="0"/>
          </a:p>
          <a:p>
            <a:pPr fontAlgn="auto">
              <a:lnSpc>
                <a:spcPct val="130000"/>
              </a:lnSpc>
            </a:pPr>
            <a:r>
              <a:rPr lang="en-US" altLang="zh-CN" sz="2600" b="1" dirty="0" smtClean="0"/>
              <a:t>19</a:t>
            </a:r>
            <a:r>
              <a:rPr lang="zh-CN" altLang="en-US" sz="2600" b="1" dirty="0"/>
              <a:t>年三套卷只</a:t>
            </a:r>
            <a:r>
              <a:rPr lang="en-US" altLang="zh-CN" sz="2600" b="1" dirty="0"/>
              <a:t>1</a:t>
            </a:r>
            <a:r>
              <a:rPr lang="zh-CN" altLang="en-US" sz="2600" b="1" dirty="0"/>
              <a:t>个</a:t>
            </a:r>
            <a:r>
              <a:rPr lang="zh-CN" altLang="en-US" sz="2600" b="1" dirty="0" smtClean="0"/>
              <a:t>，</a:t>
            </a:r>
            <a:r>
              <a:rPr lang="en-US" altLang="zh-CN" sz="2600" b="1" dirty="0" smtClean="0"/>
              <a:t>20</a:t>
            </a:r>
            <a:r>
              <a:rPr lang="zh-CN" altLang="en-US" sz="2600" b="1" dirty="0"/>
              <a:t>年三套卷共</a:t>
            </a:r>
            <a:r>
              <a:rPr lang="en-US" altLang="zh-CN" sz="2600" b="1" dirty="0"/>
              <a:t>3</a:t>
            </a:r>
            <a:r>
              <a:rPr lang="zh-CN" altLang="en-US" sz="2600" b="1" dirty="0" smtClean="0"/>
              <a:t>个，</a:t>
            </a:r>
            <a:r>
              <a:rPr lang="en-US" altLang="zh-CN" sz="2600" b="1" dirty="0" smtClean="0"/>
              <a:t> 21</a:t>
            </a:r>
            <a:r>
              <a:rPr lang="zh-CN" altLang="en-US" sz="2600" b="1" dirty="0" smtClean="0"/>
              <a:t>年两套卷只有</a:t>
            </a:r>
            <a:r>
              <a:rPr lang="en-US" altLang="zh-CN" sz="2600" b="1" dirty="0" smtClean="0"/>
              <a:t>1</a:t>
            </a:r>
            <a:r>
              <a:rPr lang="zh-CN" altLang="en-US" sz="2600" b="1" dirty="0" smtClean="0"/>
              <a:t>个</a:t>
            </a:r>
            <a:endParaRPr lang="zh-CN" alt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0668" y="1068221"/>
          <a:ext cx="12001333" cy="518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97"/>
                <a:gridCol w="1297109"/>
                <a:gridCol w="1248139"/>
                <a:gridCol w="1632181"/>
                <a:gridCol w="1415675"/>
                <a:gridCol w="1227752"/>
                <a:gridCol w="1248139"/>
                <a:gridCol w="1728192"/>
                <a:gridCol w="1344149"/>
              </a:tblGrid>
              <a:tr h="4995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非选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2021</a:t>
                      </a:r>
                      <a:r>
                        <a:rPr lang="zh-CN" altLang="en-US" sz="2100" b="1" dirty="0" smtClean="0"/>
                        <a:t>年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2020</a:t>
                      </a:r>
                      <a:r>
                        <a:rPr lang="zh-CN" altLang="en-US" sz="2100" b="1" dirty="0" smtClean="0"/>
                        <a:t>年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2019</a:t>
                      </a:r>
                      <a:r>
                        <a:rPr lang="zh-CN" altLang="en-US" sz="2100" b="1" dirty="0" smtClean="0"/>
                        <a:t>年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786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题号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甲卷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乙卷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Ⅰ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Ⅱ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Ⅲ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Ⅰ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Ⅱ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Ⅲ</a:t>
                      </a:r>
                      <a:r>
                        <a:rPr lang="zh-CN" altLang="en-US" sz="2100" b="1" dirty="0" smtClean="0"/>
                        <a:t>卷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29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物质跨膜运输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实验：光合作用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细胞膜的结构功能、物质跨膜运输、光合作用、突触</a:t>
                      </a:r>
                      <a:endParaRPr lang="zh-CN" altLang="en-US" sz="16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基因表达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ATP</a:t>
                      </a:r>
                      <a:r>
                        <a:rPr lang="zh-CN" altLang="en-US" sz="2100" b="1" dirty="0" smtClean="0"/>
                        <a:t>、光合呼吸作用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水、激素与光合作用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生长素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植物矿质元素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30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实验：</a:t>
                      </a:r>
                      <a:r>
                        <a:rPr lang="en-US" altLang="zh-CN" sz="2100" b="1" dirty="0" smtClean="0"/>
                        <a:t>DNA</a:t>
                      </a:r>
                      <a:r>
                        <a:rPr lang="zh-CN" altLang="en-US" sz="2100" b="1" dirty="0" smtClean="0"/>
                        <a:t>、</a:t>
                      </a:r>
                      <a:r>
                        <a:rPr lang="en-US" altLang="zh-CN" sz="2100" b="1" dirty="0" smtClean="0"/>
                        <a:t>RNA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群落的结构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光合、呼吸作用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光合呼吸作用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/>
                        <a:t>动物生命活动调节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排尿反射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体液调节与减数分裂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免疫调节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3873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31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生态系统的功能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动物生命活动的调节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血糖平衡调节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细胞呼吸、体液调节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种群群落生态系统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种群群落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生态系统的能量流动与光合作用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种群数量变化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dirty="0" smtClean="0"/>
                        <a:t>32</a:t>
                      </a:r>
                      <a:endParaRPr lang="zh-CN" altLang="en-US" sz="21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遗传规律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遗传规律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变异和育种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遗传规律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遗传规律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遗传规律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1" dirty="0" smtClean="0"/>
                        <a:t>自由组合</a:t>
                      </a:r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/>
                        <a:t>分离定律</a:t>
                      </a:r>
                    </a:p>
                    <a:p>
                      <a:pPr algn="ctr"/>
                      <a:endParaRPr lang="zh-CN" altLang="en-US" sz="21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" y="948994"/>
          <a:ext cx="12191999" cy="537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185"/>
                <a:gridCol w="3344117"/>
                <a:gridCol w="3165305"/>
                <a:gridCol w="346539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非选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2021</a:t>
                      </a:r>
                      <a:r>
                        <a:rPr lang="zh-CN" altLang="en-US" sz="3200" b="1" dirty="0" smtClean="0"/>
                        <a:t>年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2020</a:t>
                      </a:r>
                      <a:r>
                        <a:rPr lang="zh-CN" altLang="en-US" sz="3200" b="1" dirty="0" smtClean="0"/>
                        <a:t>年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2019</a:t>
                      </a:r>
                      <a:r>
                        <a:rPr lang="zh-CN" altLang="en-US" sz="3200" b="1" dirty="0" smtClean="0"/>
                        <a:t>年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题号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甲卷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Ⅲ</a:t>
                      </a:r>
                      <a:r>
                        <a:rPr lang="zh-CN" altLang="en-US" sz="3200" b="1" dirty="0" smtClean="0"/>
                        <a:t>卷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Ⅲ</a:t>
                      </a:r>
                      <a:r>
                        <a:rPr lang="zh-CN" altLang="en-US" sz="3200" b="1" dirty="0" smtClean="0"/>
                        <a:t>卷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</a:tr>
              <a:tr h="12194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29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物质跨膜运输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ATP</a:t>
                      </a:r>
                      <a:r>
                        <a:rPr lang="zh-CN" altLang="en-US" sz="3200" b="1" dirty="0" smtClean="0"/>
                        <a:t>、光合呼吸作用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植物矿质元素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194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30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实验：遗传的物质基础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/>
                        <a:t>动物生命活动调节</a:t>
                      </a:r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免疫调节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31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生态系统的功能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种群群落生态系统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种群数量变化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245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32</a:t>
                      </a:r>
                      <a:endParaRPr lang="zh-CN" altLang="en-US" sz="3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遗传规律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遗传规律</a:t>
                      </a:r>
                      <a:endParaRPr lang="zh-CN" altLang="en-US" sz="32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/>
                        <a:t>分离定律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从所考查的知识细目表来看，呈现以下特点：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9600" y="1829676"/>
            <a:ext cx="11074399" cy="54938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600" b="1" dirty="0" smtClean="0"/>
              <a:t>1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600" b="1" dirty="0" smtClean="0"/>
              <a:t>考查重点多数仍是</a:t>
            </a:r>
            <a:r>
              <a:rPr lang="en-US" altLang="zh-CN" sz="2600" b="1" dirty="0">
                <a:solidFill>
                  <a:srgbClr val="FF0000"/>
                </a:solidFill>
              </a:rPr>
              <a:t>“</a:t>
            </a:r>
            <a:r>
              <a:rPr lang="zh-CN" altLang="en-US" sz="2600" b="1" dirty="0">
                <a:solidFill>
                  <a:srgbClr val="FF0000"/>
                </a:solidFill>
              </a:rPr>
              <a:t>四大金刚</a:t>
            </a:r>
            <a:r>
              <a:rPr lang="en-US" altLang="zh-CN" sz="2600" b="1" dirty="0">
                <a:solidFill>
                  <a:srgbClr val="FF0000"/>
                </a:solidFill>
              </a:rPr>
              <a:t>”</a:t>
            </a:r>
            <a:r>
              <a:rPr lang="zh-CN" altLang="en-US" sz="2600" b="1" dirty="0"/>
              <a:t>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600" b="1" dirty="0"/>
              <a:t>代谢、遗传、调节、生态</a:t>
            </a:r>
            <a:r>
              <a:rPr lang="zh-CN" altLang="en-US" sz="2600" b="1" dirty="0" smtClean="0"/>
              <a:t>；但</a:t>
            </a:r>
            <a:r>
              <a:rPr lang="en-US" altLang="zh-CN" sz="2600" b="1" dirty="0" smtClean="0"/>
              <a:t>21</a:t>
            </a:r>
            <a:r>
              <a:rPr lang="zh-CN" altLang="en-US" sz="2600" b="1" dirty="0" smtClean="0"/>
              <a:t>年的非选中没有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光合作用</a:t>
            </a:r>
            <a:r>
              <a:rPr lang="zh-CN" altLang="en-US" sz="2600" b="1" dirty="0" smtClean="0"/>
              <a:t>、没有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动植物生命活动调节</a:t>
            </a:r>
            <a:r>
              <a:rPr lang="zh-CN" altLang="en-US" sz="2600" b="1" dirty="0" smtClean="0"/>
              <a:t>，新增了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物质跨膜运输</a:t>
            </a:r>
            <a:r>
              <a:rPr lang="zh-CN" altLang="en-US" sz="2600" b="1" dirty="0" smtClean="0"/>
              <a:t>， 遗传物质基础中的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基因位置测定方法的实验</a:t>
            </a:r>
            <a:r>
              <a:rPr lang="zh-CN" altLang="en-US" sz="2600" b="1" dirty="0" smtClean="0"/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600" b="1" dirty="0" smtClean="0"/>
              <a:t>2</a:t>
            </a:r>
            <a:r>
              <a:rPr lang="en-US" altLang="zh-CN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2600" b="1" dirty="0" smtClean="0"/>
              <a:t>题目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综合性</a:t>
            </a:r>
            <a:r>
              <a:rPr lang="zh-CN" altLang="en-US" sz="2600" b="1" dirty="0" smtClean="0"/>
              <a:t>在增强，知识点不难，但能力要求较高。从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设计实验并预测实验结果得出结论</a:t>
            </a:r>
            <a:r>
              <a:rPr lang="zh-CN" altLang="en-US" sz="2600" b="1" dirty="0" smtClean="0"/>
              <a:t>，描述一个现象的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原因</a:t>
            </a:r>
            <a:r>
              <a:rPr lang="zh-CN" altLang="en-US" sz="2600" b="1" dirty="0" smtClean="0"/>
              <a:t>，说出某个对象的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功能</a:t>
            </a:r>
            <a:r>
              <a:rPr lang="zh-CN" altLang="en-US" sz="2600" b="1" dirty="0" smtClean="0"/>
              <a:t>等方面，着重考查学生的文字表述能力。充分体现高考试题考查学生的生物学素养的命题理念</a:t>
            </a:r>
            <a:r>
              <a:rPr lang="zh-CN" altLang="en-US" sz="2600" b="1" dirty="0" smtClean="0">
                <a:sym typeface="+mn-ea"/>
              </a:rPr>
              <a:t>，计算类问题的要求降低了</a:t>
            </a:r>
            <a:endParaRPr lang="zh-CN" altLang="en-US" sz="2600" b="1" dirty="0" smtClean="0"/>
          </a:p>
          <a:p>
            <a:pPr>
              <a:lnSpc>
                <a:spcPct val="150000"/>
              </a:lnSpc>
            </a:pPr>
            <a:endParaRPr lang="zh-CN" alt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1372" y="4293096"/>
            <a:ext cx="11137237" cy="22467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</a:t>
            </a:r>
            <a:r>
              <a:rPr lang="zh-CN" altLang="en-US" sz="3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这部分内容的考查特点也比较明显</a:t>
            </a:r>
            <a:r>
              <a:rPr lang="zh-CN" altLang="en-US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：历年</a:t>
            </a:r>
            <a:r>
              <a:rPr lang="zh-CN" altLang="en-US" sz="3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考查重点：</a:t>
            </a:r>
            <a:r>
              <a:rPr lang="zh-CN" altLang="en-US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“微生物培养与发酵”，但</a:t>
            </a:r>
            <a:r>
              <a:rPr lang="en-US" altLang="zh-CN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CN" altLang="en-US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lang="en-US" altLang="zh-CN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zh-CN" altLang="en-US" sz="35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年有涉及发酶技术的应用。总体，重点</a:t>
            </a:r>
            <a:r>
              <a:rPr lang="zh-CN" altLang="en-US" sz="35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知识重点考，重点知识年年考，非主干知识轮流考。</a:t>
            </a:r>
          </a:p>
        </p:txBody>
      </p:sp>
      <p:pic>
        <p:nvPicPr>
          <p:cNvPr id="7" name="内容占位符 3" descr="http://image109.360doc.com/DownloadImg/2020/08/1714/199533258_6_202008170214165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504" b="38384"/>
          <a:stretch>
            <a:fillRect/>
          </a:stretch>
        </p:blipFill>
        <p:spPr>
          <a:xfrm>
            <a:off x="47328" y="836714"/>
            <a:ext cx="3456384" cy="321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内容占位符 3" descr="http://image109.360doc.com/DownloadImg/2020/08/1714/199533258_6_2020081702141658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0" r="30564" b="38636"/>
          <a:stretch>
            <a:fillRect/>
          </a:stretch>
        </p:blipFill>
        <p:spPr>
          <a:xfrm>
            <a:off x="3407702" y="836714"/>
            <a:ext cx="8640961" cy="3215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719404" y="932724"/>
            <a:ext cx="1248139" cy="384043"/>
          </a:xfrm>
          <a:prstGeom prst="rect">
            <a:avLst/>
          </a:prstGeom>
          <a:solidFill>
            <a:srgbClr val="CB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altLang="zh-CN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zh-CN" altLang="en-US" sz="21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415" y="1604797"/>
            <a:ext cx="852917" cy="384043"/>
          </a:xfrm>
          <a:prstGeom prst="rect">
            <a:avLst/>
          </a:prstGeom>
          <a:solidFill>
            <a:srgbClr val="CB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zh-CN" altLang="en-US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甲卷</a:t>
            </a:r>
            <a:endParaRPr lang="zh-CN" altLang="en-US" sz="21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1584" y="1604797"/>
            <a:ext cx="852917" cy="384043"/>
          </a:xfrm>
          <a:prstGeom prst="rect">
            <a:avLst/>
          </a:prstGeom>
          <a:solidFill>
            <a:srgbClr val="CB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zh-CN" altLang="en-US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乙卷</a:t>
            </a:r>
            <a:endParaRPr lang="zh-CN" altLang="en-US" sz="21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9404" y="2372884"/>
            <a:ext cx="1344149" cy="1344149"/>
          </a:xfrm>
          <a:prstGeom prst="rect">
            <a:avLst/>
          </a:prstGeom>
          <a:solidFill>
            <a:srgbClr val="CB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zh-CN" altLang="en-US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加酶洗衣粉和固定化酶技术</a:t>
            </a:r>
            <a:endParaRPr lang="zh-CN" altLang="en-US" sz="21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51585" y="2468895"/>
            <a:ext cx="960107" cy="1056117"/>
          </a:xfrm>
          <a:prstGeom prst="rect">
            <a:avLst/>
          </a:prstGeom>
          <a:solidFill>
            <a:srgbClr val="CBF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zh-CN" altLang="en-US" sz="21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微生物发酵</a:t>
            </a:r>
            <a:endParaRPr lang="zh-CN" altLang="en-US" sz="21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9611" y="0"/>
            <a:ext cx="6250429" cy="7540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43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近三年高考生物试卷简析</a:t>
            </a:r>
            <a:endParaRPr lang="zh-CN" altLang="en-US" sz="43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2018年春期物理教研组工作计划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2658</Words>
  <Application>Microsoft Office PowerPoint</Application>
  <PresentationFormat>自定义</PresentationFormat>
  <Paragraphs>421</Paragraphs>
  <Slides>36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2018年春期物理教研组工作计划</vt:lpstr>
      <vt:lpstr>幻灯片 1</vt:lpstr>
      <vt:lpstr>幻灯片 2</vt:lpstr>
      <vt:lpstr>幻灯片 3</vt:lpstr>
      <vt:lpstr>幻灯片 4</vt:lpstr>
      <vt:lpstr>从所考查的知识细目表来看，呈现以下特点：</vt:lpstr>
      <vt:lpstr>幻灯片 6</vt:lpstr>
      <vt:lpstr>幻灯片 7</vt:lpstr>
      <vt:lpstr>从所考查的知识细目表来看，呈现以下特点：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31</cp:revision>
  <dcterms:created xsi:type="dcterms:W3CDTF">2022-04-06T03:22:00Z</dcterms:created>
  <dcterms:modified xsi:type="dcterms:W3CDTF">2022-06-30T11:04:30Z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5A0D21BC90FD421694AE3557BAD4BEE2</vt:lpwstr>
  </property>
  <property fmtid="{D5CDD505-2E9C-101B-9397-08002B2CF9AE}" pid="3" name="KSOProductBuildVer">
    <vt:lpwstr>2052-11.1.0.11365</vt:lpwstr>
  </property>
</Properties>
</file>