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47" r:id="rId2"/>
    <p:sldId id="348" r:id="rId3"/>
    <p:sldId id="367" r:id="rId4"/>
    <p:sldId id="257" r:id="rId5"/>
    <p:sldId id="303" r:id="rId6"/>
    <p:sldId id="332" r:id="rId7"/>
    <p:sldId id="320" r:id="rId8"/>
    <p:sldId id="321" r:id="rId9"/>
    <p:sldId id="327" r:id="rId10"/>
    <p:sldId id="324" r:id="rId11"/>
    <p:sldId id="326" r:id="rId12"/>
    <p:sldId id="333" r:id="rId13"/>
    <p:sldId id="334" r:id="rId14"/>
    <p:sldId id="328" r:id="rId15"/>
    <p:sldId id="330" r:id="rId16"/>
    <p:sldId id="329" r:id="rId17"/>
    <p:sldId id="335" r:id="rId18"/>
    <p:sldId id="336" r:id="rId19"/>
    <p:sldId id="337" r:id="rId20"/>
    <p:sldId id="294" r:id="rId21"/>
  </p:sldIdLst>
  <p:sldSz cx="12192000" cy="6858000"/>
  <p:notesSz cx="6858000" cy="9144000"/>
  <p:embeddedFontLst>
    <p:embeddedFont>
      <p:font typeface="楷体" pitchFamily="49" charset="-122"/>
      <p:regular r:id="rId23"/>
    </p:embeddedFont>
    <p:embeddedFont>
      <p:font typeface="微软雅黑" pitchFamily="34" charset="-122"/>
      <p:regular r:id="rId24"/>
      <p:bold r:id="rId25"/>
    </p:embeddedFont>
    <p:embeddedFont>
      <p:font typeface="黑体" pitchFamily="49" charset="-122"/>
      <p:regular r:id="rId26"/>
    </p:embeddedFont>
    <p:embeddedFont>
      <p:font typeface="Pinyin Adjust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1C450"/>
    <a:srgbClr val="EDAE11"/>
    <a:srgbClr val="FF33CC"/>
    <a:srgbClr val="D60093"/>
    <a:srgbClr val="EA6C16"/>
    <a:srgbClr val="4DE3DC"/>
    <a:srgbClr val="9F9B9B"/>
    <a:srgbClr val="F0771C"/>
    <a:srgbClr val="80808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6" y="-108"/>
      </p:cViewPr>
      <p:guideLst>
        <p:guide orient="horz" pos="2128"/>
        <p:guide pos="3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CB87-F10C-4328-9CC3-60BB9E3280B6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F1A5-6E22-4DCF-AC8F-0F8FA39B2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0103" y="1865138"/>
            <a:ext cx="3988592" cy="3869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雪衣雪发青玉嘴，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群捕鱼儿溪影中。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惊飞远映碧山去，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一树梨花落晚风。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——杜牧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40103" y="5107715"/>
            <a:ext cx="2959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打一动物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7622" y="5107715"/>
            <a:ext cx="906017" cy="63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3" name="图片 11272" descr="适宜（总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6565" y="2058035"/>
            <a:ext cx="2317115" cy="3475990"/>
          </a:xfrm>
          <a:prstGeom prst="round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95702" y="113879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读唐诗，猜谜语：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2880995" y="2736849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69615" y="5105955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</a:p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增添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9615" y="2106463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zēng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32525" y="2106463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kuàng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061075" y="2672000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zh-CN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49695" y="5105955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框架</a:t>
            </a:r>
          </a:p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框定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28342" y="3697740"/>
            <a:ext cx="304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28342" y="4413457"/>
            <a:ext cx="3591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水里的白鹭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了几只，好美的画面！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916293" y="1022308"/>
            <a:ext cx="294455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 bldLvl="0" animBg="1"/>
      <p:bldP spid="15" grpId="0"/>
      <p:bldP spid="16" grpId="0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178452" y="3122445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55007" y="5377886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澄清</a:t>
            </a:r>
          </a:p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澄澈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91812" y="2227651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chéng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37957" y="2227651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yùn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358532" y="3057596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7152" y="5377886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韵味</a:t>
            </a:r>
          </a:p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韵律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916293" y="1022308"/>
            <a:ext cx="294455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8342" y="3697740"/>
            <a:ext cx="304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澄清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28342" y="4413457"/>
            <a:ext cx="3591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这小河沙石太多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澄清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后方可用来灌溉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禾苗。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 bldLvl="0" animBg="1"/>
      <p:bldP spid="15" grpId="0"/>
      <p:bldP spid="18" grpId="0" bldLvl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855147" y="1736385"/>
            <a:ext cx="1571636" cy="2668607"/>
            <a:chOff x="2309786" y="974708"/>
            <a:chExt cx="1571636" cy="2668606"/>
          </a:xfrm>
        </p:grpSpPr>
        <p:grpSp>
          <p:nvGrpSpPr>
            <p:cNvPr id="3" name="组合 1"/>
            <p:cNvGrpSpPr/>
            <p:nvPr/>
          </p:nvGrpSpPr>
          <p:grpSpPr>
            <a:xfrm>
              <a:off x="2309786" y="2000240"/>
              <a:ext cx="1571636" cy="1643074"/>
              <a:chOff x="2437" y="2032"/>
              <a:chExt cx="1244" cy="1264"/>
            </a:xfrm>
          </p:grpSpPr>
          <p:sp>
            <p:nvSpPr>
              <p:cNvPr id="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" name="TextBox 5"/>
            <p:cNvSpPr txBox="1"/>
            <p:nvPr/>
          </p:nvSpPr>
          <p:spPr>
            <a:xfrm>
              <a:off x="2309787" y="1999913"/>
              <a:ext cx="1407160" cy="1568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600" dirty="0">
                  <a:latin typeface="楷体" panose="02010609060101010101" pitchFamily="49" charset="-122"/>
                  <a:ea typeface="楷体" panose="02010609060101010101" pitchFamily="49" charset="-122"/>
                </a:rPr>
                <a:t>配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2370433" y="974708"/>
              <a:ext cx="7857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b="1" dirty="0" err="1">
                  <a:solidFill>
                    <a:srgbClr val="FF0000"/>
                  </a:solidFill>
                  <a:latin typeface="Pinyin Adjust" panose="02000500000000000000" pitchFamily="2" charset="0"/>
                  <a:ea typeface="楷体" panose="02010609060101010101" pitchFamily="49" charset="-122"/>
                  <a:cs typeface="汉语拼音" pitchFamily="34" charset="0"/>
                </a:rPr>
                <a:t>pèi</a:t>
              </a:r>
            </a:p>
          </p:txBody>
        </p:sp>
      </p:grpSp>
      <p:sp>
        <p:nvSpPr>
          <p:cNvPr id="9" name="线形标注 2 8"/>
          <p:cNvSpPr/>
          <p:nvPr/>
        </p:nvSpPr>
        <p:spPr>
          <a:xfrm>
            <a:off x="4702508" y="2149137"/>
            <a:ext cx="2786083" cy="612648"/>
          </a:xfrm>
          <a:prstGeom prst="borderCallout2">
            <a:avLst>
              <a:gd name="adj1" fmla="val 18750"/>
              <a:gd name="adj2" fmla="val 2254"/>
              <a:gd name="adj3" fmla="val 18750"/>
              <a:gd name="adj4" fmla="val -16667"/>
              <a:gd name="adj5" fmla="val 151686"/>
              <a:gd name="adj6" fmla="val -72444"/>
            </a:avLst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4535" y="3045447"/>
            <a:ext cx="500067" cy="10001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54575" y="2148840"/>
            <a:ext cx="3023870" cy="5207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不要写成“西”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025401" y="3217219"/>
            <a:ext cx="1405890" cy="1567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配合</a:t>
            </a:r>
          </a:p>
          <a:p>
            <a:pPr algn="l"/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配备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795698" y="5238803"/>
            <a:ext cx="10734427" cy="783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班级管理需要大家配合，做起事情来才高效！</a:t>
            </a:r>
          </a:p>
        </p:txBody>
      </p:sp>
      <p:pic>
        <p:nvPicPr>
          <p:cNvPr id="15" name="图片 14" descr="1255334127345_mthum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160" y="2417445"/>
            <a:ext cx="1910715" cy="1962785"/>
          </a:xfrm>
          <a:prstGeom prst="round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657860" y="672465"/>
            <a:ext cx="277018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书写指导难字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891706" y="1937905"/>
            <a:ext cx="1571636" cy="2500331"/>
            <a:chOff x="1381092" y="1071546"/>
            <a:chExt cx="1571636" cy="2500330"/>
          </a:xfrm>
        </p:grpSpPr>
        <p:grpSp>
          <p:nvGrpSpPr>
            <p:cNvPr id="3" name="组合 1"/>
            <p:cNvGrpSpPr/>
            <p:nvPr/>
          </p:nvGrpSpPr>
          <p:grpSpPr>
            <a:xfrm>
              <a:off x="1381092" y="1928802"/>
              <a:ext cx="1571636" cy="1643074"/>
              <a:chOff x="2437" y="2032"/>
              <a:chExt cx="1244" cy="1264"/>
            </a:xfrm>
          </p:grpSpPr>
          <p:sp>
            <p:nvSpPr>
              <p:cNvPr id="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" name="TextBox 5"/>
            <p:cNvSpPr txBox="1"/>
            <p:nvPr/>
          </p:nvSpPr>
          <p:spPr>
            <a:xfrm>
              <a:off x="1523968" y="1911012"/>
              <a:ext cx="1317990" cy="1446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latin typeface="楷体" panose="02010609060101010101" pitchFamily="49" charset="-122"/>
                  <a:ea typeface="楷体" panose="02010609060101010101" pitchFamily="49" charset="-122"/>
                </a:rPr>
                <a:t>鹤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1595407" y="1071546"/>
              <a:ext cx="635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b="1" dirty="0" err="1">
                  <a:solidFill>
                    <a:srgbClr val="FF0000"/>
                  </a:solidFill>
                  <a:latin typeface="Pinyin Adjust" panose="02000500000000000000" pitchFamily="2" charset="0"/>
                  <a:ea typeface="楷体" panose="02010609060101010101" pitchFamily="49" charset="-122"/>
                  <a:cs typeface="汉语拼音" pitchFamily="34" charset="0"/>
                </a:rPr>
                <a:t>hè</a:t>
              </a:r>
            </a:p>
          </p:txBody>
        </p:sp>
      </p:grpSp>
      <p:sp>
        <p:nvSpPr>
          <p:cNvPr id="9" name="线形标注 2 8"/>
          <p:cNvSpPr/>
          <p:nvPr/>
        </p:nvSpPr>
        <p:spPr>
          <a:xfrm>
            <a:off x="4864100" y="2208530"/>
            <a:ext cx="3054350" cy="612775"/>
          </a:xfrm>
          <a:prstGeom prst="borderCallout2">
            <a:avLst>
              <a:gd name="adj1" fmla="val 47638"/>
              <a:gd name="adj2" fmla="val 903"/>
              <a:gd name="adj3" fmla="val 52452"/>
              <a:gd name="adj4" fmla="val -17210"/>
              <a:gd name="adj5" fmla="val 226447"/>
              <a:gd name="adj6" fmla="val -76623"/>
            </a:avLst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4100" y="2256790"/>
            <a:ext cx="3202305" cy="5207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不要写成“三横”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6295" y="5273040"/>
            <a:ext cx="7589520" cy="705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仙鹤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站在水中，身影好美呀！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34565" y="3229610"/>
            <a:ext cx="444500" cy="7499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11523" y="3250249"/>
            <a:ext cx="2659698" cy="1569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38" tIns="45719" rIns="91438" bIns="45719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仙鹤</a:t>
            </a:r>
          </a:p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鹤立鸡群</a:t>
            </a:r>
          </a:p>
        </p:txBody>
      </p:sp>
      <p:pic>
        <p:nvPicPr>
          <p:cNvPr id="14" name="图片 13" descr="1255334127345_mthum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1385" y="2610485"/>
            <a:ext cx="2099310" cy="1962785"/>
          </a:xfrm>
          <a:prstGeom prst="round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7860" y="672465"/>
            <a:ext cx="277018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书写指导难字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93035" y="2411730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93035" y="364045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嫌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8325" y="1430556"/>
            <a:ext cx="2216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找朋友记忆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86455" y="2473325"/>
            <a:ext cx="569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——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澄澈</a:t>
            </a:r>
            <a:r>
              <a:rPr lang="en-US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——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澄清</a:t>
            </a:r>
            <a:r>
              <a:rPr lang="en-US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——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澄莹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55135" y="3118485"/>
            <a:ext cx="246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换偏旁记忆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14007" y="369349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——赚——廉——谦</a:t>
            </a:r>
          </a:p>
        </p:txBody>
      </p:sp>
      <p:pic>
        <p:nvPicPr>
          <p:cNvPr id="9231" name="图片 9230" descr="_1090232811_200407190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2660" y="2473325"/>
            <a:ext cx="1782445" cy="1655445"/>
          </a:xfrm>
          <a:prstGeom prst="roundRect">
            <a:avLst/>
          </a:prstGeom>
        </p:spPr>
      </p:pic>
      <p:pic>
        <p:nvPicPr>
          <p:cNvPr id="12" name="图片 11" descr="t01b066b79148133b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230" y="2566670"/>
            <a:ext cx="1604645" cy="1626235"/>
          </a:xfrm>
          <a:prstGeom prst="round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57860" y="672465"/>
            <a:ext cx="2184492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我会记忆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9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954655" y="205342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54655" y="397239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19270" y="1499702"/>
            <a:ext cx="32175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40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隽永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juàn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）</a:t>
            </a:r>
            <a:endParaRPr kumimoji="1" lang="zh-CN" alt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1" lang="zh-CN" alt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 fontAlgn="base"/>
            <a:r>
              <a:rPr kumimoji="1" lang="zh-CN" altLang="en-US" sz="40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隽秀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jùn 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4" name="AutoShape 5"/>
          <p:cNvSpPr/>
          <p:nvPr/>
        </p:nvSpPr>
        <p:spPr bwMode="auto">
          <a:xfrm>
            <a:off x="3869690" y="1499702"/>
            <a:ext cx="228600" cy="1633855"/>
          </a:xfrm>
          <a:prstGeom prst="lef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5"/>
          <p:cNvSpPr/>
          <p:nvPr/>
        </p:nvSpPr>
        <p:spPr bwMode="auto">
          <a:xfrm>
            <a:off x="3869690" y="3508842"/>
            <a:ext cx="228600" cy="1633855"/>
          </a:xfrm>
          <a:prstGeom prst="lef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9270" y="3418037"/>
            <a:ext cx="35493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40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澄碧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chéng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）</a:t>
            </a:r>
            <a:endParaRPr kumimoji="1" lang="zh-CN" alt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1" lang="zh-CN" alt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 fontAlgn="base"/>
            <a:r>
              <a:rPr kumimoji="1" lang="zh-CN" altLang="en-US" sz="40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澄沙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dèng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r>
              <a:rPr kumimoji="1" lang="zh-CN" altLang="en-US" sz="3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1" name="图片 9230" descr="_1090232811_200407190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90" y="2955925"/>
            <a:ext cx="1782445" cy="1655445"/>
          </a:xfrm>
          <a:prstGeom prst="roundRect">
            <a:avLst/>
          </a:prstGeom>
        </p:spPr>
      </p:pic>
      <p:pic>
        <p:nvPicPr>
          <p:cNvPr id="13" name="图片 12" descr="t01b066b79148133b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340" y="2955925"/>
            <a:ext cx="1626235" cy="1656080"/>
          </a:xfrm>
          <a:prstGeom prst="round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657860" y="672465"/>
            <a:ext cx="2184492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多音字辨析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9" grpId="0"/>
      <p:bldP spid="14" grpId="0" bldLvl="0" animBg="1"/>
      <p:bldP spid="10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17258" y="1744727"/>
            <a:ext cx="7770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寥廓：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高远空旷。</a:t>
            </a: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隽永：（言语、诗文）意味深长。</a:t>
            </a: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婉约：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委婉含蓄。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恬淡：恬静、安适、淡薄。</a:t>
            </a: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博识睿智：学识丰富，英明有远见。</a:t>
            </a:r>
          </a:p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铿锵：形容金玉、乐器、人声等声音洪亮；形容作品音节流畅，言语有力。</a:t>
            </a:r>
          </a:p>
        </p:txBody>
      </p:sp>
      <p:pic>
        <p:nvPicPr>
          <p:cNvPr id="12" name="图片 11" descr="t01b066b79148133b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2919" y="3729419"/>
            <a:ext cx="1675474" cy="1698744"/>
          </a:xfrm>
          <a:prstGeom prst="roundRect">
            <a:avLst/>
          </a:prstGeom>
        </p:spPr>
      </p:pic>
      <p:pic>
        <p:nvPicPr>
          <p:cNvPr id="10249" name="图片 10248" descr="Xcb130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2919" y="1557020"/>
            <a:ext cx="1687830" cy="1821180"/>
          </a:xfrm>
          <a:prstGeom prst="round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57860" y="672465"/>
            <a:ext cx="424464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联系课文内容解释字词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8213" y="1291177"/>
            <a:ext cx="6376035" cy="68961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自己小声读课文，边读边想：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3160019" y="2799397"/>
            <a:ext cx="7321550" cy="12592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l"/>
            <a:r>
              <a:rPr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</a:t>
            </a:r>
            <a:r>
              <a:rPr lang="en-US"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</a:t>
            </a:r>
            <a:r>
              <a:rPr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画出描写白鹭独特的美的句子。</a:t>
            </a:r>
            <a:endParaRPr sz="3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sz="3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0019" y="4125896"/>
            <a:ext cx="6377940" cy="68961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l"/>
            <a:r>
              <a:rPr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en-US"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</a:t>
            </a:r>
            <a:r>
              <a:rPr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说说你对白鹭的整体印象。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25" y="3429000"/>
            <a:ext cx="1702389" cy="1777938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57860" y="672465"/>
            <a:ext cx="1468395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  <p:pic>
        <p:nvPicPr>
          <p:cNvPr id="2" name="1.白鹭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15055" y="1331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58315" y="2016125"/>
            <a:ext cx="6568440" cy="735965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sz="4000" dirty="0">
                <a:latin typeface="楷体" panose="02010609060101010101" pitchFamily="49" charset="-122"/>
                <a:ea typeface="楷体" panose="02010609060101010101" pitchFamily="49" charset="-122"/>
              </a:rPr>
              <a:t>白鹭是一首精巧的诗。</a:t>
            </a:r>
          </a:p>
        </p:txBody>
      </p:sp>
      <p:grpSp>
        <p:nvGrpSpPr>
          <p:cNvPr id="4" name="组合 14"/>
          <p:cNvGrpSpPr/>
          <p:nvPr/>
        </p:nvGrpSpPr>
        <p:grpSpPr>
          <a:xfrm>
            <a:off x="1398270" y="2877185"/>
            <a:ext cx="8598535" cy="1198880"/>
            <a:chOff x="665885" y="1928808"/>
            <a:chExt cx="7192263" cy="928165"/>
          </a:xfrm>
          <a:noFill/>
        </p:grpSpPr>
        <p:sp>
          <p:nvSpPr>
            <p:cNvPr id="5" name="圆角矩形 7"/>
            <p:cNvSpPr/>
            <p:nvPr/>
          </p:nvSpPr>
          <p:spPr>
            <a:xfrm>
              <a:off x="714348" y="1928808"/>
              <a:ext cx="7143800" cy="571504"/>
            </a:xfrm>
            <a:prstGeom prst="round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70C0"/>
                </a:solidFill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665885" y="1928808"/>
              <a:ext cx="7087844" cy="9281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起句用一个比喻从总体上赞美白鹭。比喻新奇、贴切。</a:t>
              </a:r>
            </a:p>
          </p:txBody>
        </p:sp>
      </p:grpSp>
      <p:grpSp>
        <p:nvGrpSpPr>
          <p:cNvPr id="7" name="组合 13"/>
          <p:cNvGrpSpPr/>
          <p:nvPr/>
        </p:nvGrpSpPr>
        <p:grpSpPr>
          <a:xfrm>
            <a:off x="920566" y="4038519"/>
            <a:ext cx="10477573" cy="1255394"/>
            <a:chOff x="714348" y="2571750"/>
            <a:chExt cx="7143800" cy="941546"/>
          </a:xfrm>
          <a:noFill/>
        </p:grpSpPr>
        <p:sp>
          <p:nvSpPr>
            <p:cNvPr id="8" name="圆角矩形 8"/>
            <p:cNvSpPr/>
            <p:nvPr/>
          </p:nvSpPr>
          <p:spPr>
            <a:xfrm>
              <a:off x="714348" y="2571750"/>
              <a:ext cx="7143800" cy="571504"/>
            </a:xfrm>
            <a:prstGeom prst="round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70C0"/>
                </a:solidFill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062011" y="2614136"/>
              <a:ext cx="6653213" cy="8991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   </a:t>
              </a:r>
              <a:r>
                <a:rPr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精巧 ：精致、小巧、美妙。</a:t>
              </a:r>
            </a:p>
            <a:p>
              <a:r>
                <a:rPr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   诗：富有韵味、极耐品味。</a:t>
              </a:r>
            </a:p>
          </p:txBody>
        </p:sp>
      </p:grpSp>
      <p:pic>
        <p:nvPicPr>
          <p:cNvPr id="12" name="图片 11" descr="Xcb13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4624" y="2752090"/>
            <a:ext cx="1800860" cy="1972945"/>
          </a:xfrm>
          <a:prstGeom prst="round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440675" y="698576"/>
            <a:ext cx="2765233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83467" y="1407816"/>
            <a:ext cx="7715304" cy="16871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“色素的配合”从哪里可以体现出？作者如何评价？</a:t>
            </a:r>
          </a:p>
        </p:txBody>
      </p:sp>
      <p:sp>
        <p:nvSpPr>
          <p:cNvPr id="5" name="矩形 4"/>
          <p:cNvSpPr/>
          <p:nvPr/>
        </p:nvSpPr>
        <p:spPr>
          <a:xfrm>
            <a:off x="3110410" y="3360516"/>
            <a:ext cx="8494215" cy="169783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37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雪白的蓑毛、铁色的长喙、青色的脚。素之一忽则嫌白，黛之一忽则嫌黑。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57860" y="672465"/>
            <a:ext cx="1844663" cy="561424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初读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议议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68805" y="5671592"/>
            <a:ext cx="248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ym typeface="+mn-ea"/>
              </a:rPr>
              <a:t>城西 学校 段艳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13052" y="5240705"/>
            <a:ext cx="4396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311215" y="2411055"/>
            <a:ext cx="727075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白鹭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5163345" y="3598862"/>
            <a:ext cx="1640840" cy="392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1</a:t>
            </a: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88055" y="2146212"/>
            <a:ext cx="7848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“身段的大小”从哪里可以体现出？作者如何评价？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8055" y="3796665"/>
            <a:ext cx="7350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全身的流线型结构，增之一分则嫌长，减之一分则嫌短。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57860" y="672465"/>
            <a:ext cx="1844663" cy="561424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初读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议议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7104" y="1393041"/>
            <a:ext cx="3929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  渔歌子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张志和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西塞山前白鹭飞，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桃花流水鳜鱼肥。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青箬笠，绿蓑衣。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斜风细雨不须归。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41114" y="66296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与古人一起欣赏诗歌：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t01d291f9949abcfe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847" y="2607356"/>
            <a:ext cx="2235200" cy="2139950"/>
          </a:xfrm>
          <a:prstGeom prst="roundRect">
            <a:avLst/>
          </a:prstGeom>
        </p:spPr>
      </p:pic>
      <p:pic>
        <p:nvPicPr>
          <p:cNvPr id="14" name="图片 13" descr="t01b066b79148133b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2798" y="2614395"/>
            <a:ext cx="2548255" cy="22999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888957" y="1991311"/>
            <a:ext cx="9882188" cy="3700463"/>
          </a:xfrm>
        </p:spPr>
        <p:txBody>
          <a:bodyPr>
            <a:noAutofit/>
          </a:bodyPr>
          <a:lstStyle/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会认本课生字，会写生字，理解生字组成的词语。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有感情地朗读课文，弄清本文主要讲了一件什么事情，理清课文层次。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能边读边想象课文描写白鹭的画面，初步感受作者喜欢白鹭的原因 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难点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sp>
        <p:nvSpPr>
          <p:cNvPr id="5" name="圆角矩形 4"/>
          <p:cNvSpPr/>
          <p:nvPr/>
        </p:nvSpPr>
        <p:spPr>
          <a:xfrm>
            <a:off x="4916293" y="1125178"/>
            <a:ext cx="294455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941538" y="1336676"/>
            <a:ext cx="9732010" cy="5075444"/>
          </a:xfrm>
          <a:prstGeom prst="flowChartAlternateProcess">
            <a:avLst/>
          </a:prstGeom>
          <a:ln w="28575"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10030" y="6879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简介作者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49685" y="1293402"/>
            <a:ext cx="9115715" cy="51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郭沫若（1892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--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1978）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现代作家、诗人、戏剧家、历史学家和古文字家。原名郭开贞，号尚武，后改名沫若。四川乐山人。1921年，出版诗集《女神》成为中国新诗的奠基人。创立了著名的《屈原》《虎符》《棠棣之花》等六部历史剧和大量诗文。郭沫若早期的诗文，感情炽热，语言激昂，而以后的作品则较多的是清新、俊逸。他极具天赋，在各种文学体裁的创作、翻译、史学、文字学等方面都有建树，是少有的全能型人才。</a:t>
            </a:r>
          </a:p>
        </p:txBody>
      </p:sp>
      <p:pic>
        <p:nvPicPr>
          <p:cNvPr id="6155" name="图片 6154" descr="郭沫若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53" y="2586037"/>
            <a:ext cx="1531891" cy="1850881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/>
          <p:cNvSpPr txBox="1"/>
          <p:nvPr/>
        </p:nvSpPr>
        <p:spPr>
          <a:xfrm>
            <a:off x="4195728" y="2403965"/>
            <a:ext cx="6197952" cy="32786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冷峻       真挚      淳厚                    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婉约       隽永      绮丽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寥廓       睿智       喙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铿锵       恬淡      蓑毛   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清澄       嗜好      镜匣</a:t>
            </a:r>
          </a:p>
        </p:txBody>
      </p:sp>
      <p:sp>
        <p:nvSpPr>
          <p:cNvPr id="3" name="未知"/>
          <p:cNvSpPr/>
          <p:nvPr/>
        </p:nvSpPr>
        <p:spPr bwMode="auto">
          <a:xfrm>
            <a:off x="1798320" y="1895402"/>
            <a:ext cx="8809355" cy="4295775"/>
          </a:xfrm>
          <a:custGeom>
            <a:avLst/>
            <a:gdLst>
              <a:gd name="T0" fmla="*/ 2147483647 w 3701"/>
              <a:gd name="T1" fmla="*/ 2147483647 h 772"/>
              <a:gd name="T2" fmla="*/ 2147483647 w 3701"/>
              <a:gd name="T3" fmla="*/ 2147483647 h 772"/>
              <a:gd name="T4" fmla="*/ 2147483647 w 3701"/>
              <a:gd name="T5" fmla="*/ 2147483647 h 772"/>
              <a:gd name="T6" fmla="*/ 2147483647 w 3701"/>
              <a:gd name="T7" fmla="*/ 2147483647 h 772"/>
              <a:gd name="T8" fmla="*/ 2147483647 w 3701"/>
              <a:gd name="T9" fmla="*/ 2147483647 h 772"/>
              <a:gd name="T10" fmla="*/ 2147483647 w 3701"/>
              <a:gd name="T11" fmla="*/ 2147483647 h 772"/>
              <a:gd name="T12" fmla="*/ 2147483647 w 3701"/>
              <a:gd name="T13" fmla="*/ 2147483647 h 772"/>
              <a:gd name="T14" fmla="*/ 2147483647 w 3701"/>
              <a:gd name="T15" fmla="*/ 2147483647 h 772"/>
              <a:gd name="T16" fmla="*/ 2147483647 w 3701"/>
              <a:gd name="T17" fmla="*/ 2147483647 h 772"/>
              <a:gd name="T18" fmla="*/ 2147483647 w 3701"/>
              <a:gd name="T19" fmla="*/ 0 h 772"/>
              <a:gd name="T20" fmla="*/ 2147483647 w 3701"/>
              <a:gd name="T21" fmla="*/ 2147483647 h 772"/>
              <a:gd name="T22" fmla="*/ 2147483647 w 3701"/>
              <a:gd name="T23" fmla="*/ 2147483647 h 772"/>
              <a:gd name="T24" fmla="*/ 2147483647 w 3701"/>
              <a:gd name="T25" fmla="*/ 0 h 772"/>
              <a:gd name="T26" fmla="*/ 2147483647 w 3701"/>
              <a:gd name="T27" fmla="*/ 2147483647 h 772"/>
              <a:gd name="T28" fmla="*/ 2147483647 w 3701"/>
              <a:gd name="T29" fmla="*/ 2147483647 h 772"/>
              <a:gd name="T30" fmla="*/ 2147483647 w 3701"/>
              <a:gd name="T31" fmla="*/ 0 h 772"/>
              <a:gd name="T32" fmla="*/ 2147483647 w 3701"/>
              <a:gd name="T33" fmla="*/ 2147483647 h 772"/>
              <a:gd name="T34" fmla="*/ 2147483647 w 3701"/>
              <a:gd name="T35" fmla="*/ 2147483647 h 772"/>
              <a:gd name="T36" fmla="*/ 2147483647 w 3701"/>
              <a:gd name="T37" fmla="*/ 0 h 772"/>
              <a:gd name="T38" fmla="*/ 2147483647 w 3701"/>
              <a:gd name="T39" fmla="*/ 2147483647 h 772"/>
              <a:gd name="T40" fmla="*/ 2147483647 w 3701"/>
              <a:gd name="T41" fmla="*/ 2147483647 h 772"/>
              <a:gd name="T42" fmla="*/ 2147483647 w 3701"/>
              <a:gd name="T43" fmla="*/ 2147483647 h 772"/>
              <a:gd name="T44" fmla="*/ 2147483647 w 3701"/>
              <a:gd name="T45" fmla="*/ 2147483647 h 772"/>
              <a:gd name="T46" fmla="*/ 2147483647 w 3701"/>
              <a:gd name="T47" fmla="*/ 2147483647 h 772"/>
              <a:gd name="T48" fmla="*/ 2147483647 w 3701"/>
              <a:gd name="T49" fmla="*/ 2147483647 h 772"/>
              <a:gd name="T50" fmla="*/ 2147483647 w 3701"/>
              <a:gd name="T51" fmla="*/ 2147483647 h 772"/>
              <a:gd name="T52" fmla="*/ 2147483647 w 3701"/>
              <a:gd name="T53" fmla="*/ 2147483647 h 772"/>
              <a:gd name="T54" fmla="*/ 2147483647 w 3701"/>
              <a:gd name="T55" fmla="*/ 2147483647 h 772"/>
              <a:gd name="T56" fmla="*/ 2147483647 w 3701"/>
              <a:gd name="T57" fmla="*/ 2147483647 h 772"/>
              <a:gd name="T58" fmla="*/ 2147483647 w 3701"/>
              <a:gd name="T59" fmla="*/ 2147483647 h 772"/>
              <a:gd name="T60" fmla="*/ 0 w 3701"/>
              <a:gd name="T61" fmla="*/ 2147483647 h 772"/>
              <a:gd name="T62" fmla="*/ 2147483647 w 3701"/>
              <a:gd name="T63" fmla="*/ 2147483647 h 772"/>
              <a:gd name="T64" fmla="*/ 2147483647 w 3701"/>
              <a:gd name="T65" fmla="*/ 2147483647 h 772"/>
              <a:gd name="T66" fmla="*/ 2147483647 w 3701"/>
              <a:gd name="T67" fmla="*/ 2147483647 h 772"/>
              <a:gd name="T68" fmla="*/ 2147483647 w 3701"/>
              <a:gd name="T69" fmla="*/ 2147483647 h 772"/>
              <a:gd name="T70" fmla="*/ 2147483647 w 3701"/>
              <a:gd name="T71" fmla="*/ 2147483647 h 772"/>
              <a:gd name="T72" fmla="*/ 2147483647 w 3701"/>
              <a:gd name="T73" fmla="*/ 2147483647 h 772"/>
              <a:gd name="T74" fmla="*/ 2147483647 w 3701"/>
              <a:gd name="T75" fmla="*/ 2147483647 h 772"/>
              <a:gd name="T76" fmla="*/ 2147483647 w 3701"/>
              <a:gd name="T77" fmla="*/ 2147483647 h 772"/>
              <a:gd name="T78" fmla="*/ 2147483647 w 3701"/>
              <a:gd name="T79" fmla="*/ 2147483647 h 772"/>
              <a:gd name="T80" fmla="*/ 2147483647 w 3701"/>
              <a:gd name="T81" fmla="*/ 2147483647 h 772"/>
              <a:gd name="T82" fmla="*/ 2147483647 w 3701"/>
              <a:gd name="T83" fmla="*/ 2147483647 h 772"/>
              <a:gd name="T84" fmla="*/ 2147483647 w 3701"/>
              <a:gd name="T85" fmla="*/ 2147483647 h 772"/>
              <a:gd name="T86" fmla="*/ 2147483647 w 3701"/>
              <a:gd name="T87" fmla="*/ 2147483647 h 772"/>
              <a:gd name="T88" fmla="*/ 2147483647 w 3701"/>
              <a:gd name="T89" fmla="*/ 2147483647 h 772"/>
              <a:gd name="T90" fmla="*/ 2147483647 w 3701"/>
              <a:gd name="T91" fmla="*/ 2147483647 h 772"/>
              <a:gd name="T92" fmla="*/ 2147483647 w 3701"/>
              <a:gd name="T93" fmla="*/ 2147483647 h 772"/>
              <a:gd name="T94" fmla="*/ 2147483647 w 3701"/>
              <a:gd name="T95" fmla="*/ 2147483647 h 772"/>
              <a:gd name="T96" fmla="*/ 2147483647 w 3701"/>
              <a:gd name="T97" fmla="*/ 2147483647 h 772"/>
              <a:gd name="T98" fmla="*/ 2147483647 w 3701"/>
              <a:gd name="T99" fmla="*/ 2147483647 h 772"/>
              <a:gd name="T100" fmla="*/ 2147483647 w 3701"/>
              <a:gd name="T101" fmla="*/ 2147483647 h 772"/>
              <a:gd name="T102" fmla="*/ 2147483647 w 3701"/>
              <a:gd name="T103" fmla="*/ 2147483647 h 772"/>
              <a:gd name="T104" fmla="*/ 2147483647 w 3701"/>
              <a:gd name="T105" fmla="*/ 2147483647 h 772"/>
              <a:gd name="T106" fmla="*/ 2147483647 w 3701"/>
              <a:gd name="T107" fmla="*/ 2147483647 h 772"/>
              <a:gd name="T108" fmla="*/ 2147483647 w 3701"/>
              <a:gd name="T109" fmla="*/ 2147483647 h 772"/>
              <a:gd name="T110" fmla="*/ 2147483647 w 3701"/>
              <a:gd name="T111" fmla="*/ 2147483647 h 772"/>
              <a:gd name="T112" fmla="*/ 2147483647 w 3701"/>
              <a:gd name="T113" fmla="*/ 2147483647 h 772"/>
              <a:gd name="T114" fmla="*/ 2147483647 w 3701"/>
              <a:gd name="T115" fmla="*/ 2147483647 h 772"/>
              <a:gd name="T116" fmla="*/ 2147483647 w 3701"/>
              <a:gd name="T117" fmla="*/ 2147483647 h 772"/>
              <a:gd name="T118" fmla="*/ 2147483647 w 3701"/>
              <a:gd name="T119" fmla="*/ 2147483647 h 772"/>
              <a:gd name="T120" fmla="*/ 2147483647 w 3701"/>
              <a:gd name="T121" fmla="*/ 2147483647 h 772"/>
              <a:gd name="T122" fmla="*/ 2147483647 w 3701"/>
              <a:gd name="T123" fmla="*/ 0 h 7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01"/>
              <a:gd name="T187" fmla="*/ 0 h 772"/>
              <a:gd name="T188" fmla="*/ 3701 w 3701"/>
              <a:gd name="T189" fmla="*/ 772 h 7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01" h="772">
                <a:moveTo>
                  <a:pt x="3315" y="0"/>
                </a:moveTo>
                <a:lnTo>
                  <a:pt x="3315" y="0"/>
                </a:lnTo>
                <a:lnTo>
                  <a:pt x="3298" y="0"/>
                </a:lnTo>
                <a:lnTo>
                  <a:pt x="3281" y="1"/>
                </a:lnTo>
                <a:lnTo>
                  <a:pt x="3264" y="4"/>
                </a:lnTo>
                <a:lnTo>
                  <a:pt x="3247" y="6"/>
                </a:lnTo>
                <a:lnTo>
                  <a:pt x="3230" y="9"/>
                </a:lnTo>
                <a:lnTo>
                  <a:pt x="3214" y="13"/>
                </a:lnTo>
                <a:lnTo>
                  <a:pt x="3199" y="17"/>
                </a:lnTo>
                <a:lnTo>
                  <a:pt x="3183" y="23"/>
                </a:lnTo>
                <a:lnTo>
                  <a:pt x="3080" y="23"/>
                </a:lnTo>
                <a:lnTo>
                  <a:pt x="3064" y="17"/>
                </a:lnTo>
                <a:lnTo>
                  <a:pt x="3048" y="13"/>
                </a:lnTo>
                <a:lnTo>
                  <a:pt x="3032" y="9"/>
                </a:lnTo>
                <a:lnTo>
                  <a:pt x="3016" y="6"/>
                </a:lnTo>
                <a:lnTo>
                  <a:pt x="2999" y="4"/>
                </a:lnTo>
                <a:lnTo>
                  <a:pt x="2983" y="1"/>
                </a:lnTo>
                <a:lnTo>
                  <a:pt x="2966" y="0"/>
                </a:lnTo>
                <a:lnTo>
                  <a:pt x="2949" y="0"/>
                </a:lnTo>
                <a:lnTo>
                  <a:pt x="2931" y="0"/>
                </a:lnTo>
                <a:lnTo>
                  <a:pt x="2914" y="1"/>
                </a:lnTo>
                <a:lnTo>
                  <a:pt x="2897" y="4"/>
                </a:lnTo>
                <a:lnTo>
                  <a:pt x="2881" y="6"/>
                </a:lnTo>
                <a:lnTo>
                  <a:pt x="2865" y="9"/>
                </a:lnTo>
                <a:lnTo>
                  <a:pt x="2849" y="13"/>
                </a:lnTo>
                <a:lnTo>
                  <a:pt x="2833" y="17"/>
                </a:lnTo>
                <a:lnTo>
                  <a:pt x="2817" y="23"/>
                </a:lnTo>
                <a:lnTo>
                  <a:pt x="2714" y="23"/>
                </a:lnTo>
                <a:lnTo>
                  <a:pt x="2698" y="17"/>
                </a:lnTo>
                <a:lnTo>
                  <a:pt x="2683" y="13"/>
                </a:lnTo>
                <a:lnTo>
                  <a:pt x="2666" y="9"/>
                </a:lnTo>
                <a:lnTo>
                  <a:pt x="2650" y="6"/>
                </a:lnTo>
                <a:lnTo>
                  <a:pt x="2634" y="4"/>
                </a:lnTo>
                <a:lnTo>
                  <a:pt x="2617" y="1"/>
                </a:lnTo>
                <a:lnTo>
                  <a:pt x="2599" y="0"/>
                </a:lnTo>
                <a:lnTo>
                  <a:pt x="2582" y="0"/>
                </a:lnTo>
                <a:lnTo>
                  <a:pt x="2565" y="0"/>
                </a:lnTo>
                <a:lnTo>
                  <a:pt x="2548" y="1"/>
                </a:lnTo>
                <a:lnTo>
                  <a:pt x="2532" y="4"/>
                </a:lnTo>
                <a:lnTo>
                  <a:pt x="2515" y="6"/>
                </a:lnTo>
                <a:lnTo>
                  <a:pt x="2499" y="9"/>
                </a:lnTo>
                <a:lnTo>
                  <a:pt x="2483" y="13"/>
                </a:lnTo>
                <a:lnTo>
                  <a:pt x="2467" y="17"/>
                </a:lnTo>
                <a:lnTo>
                  <a:pt x="2452" y="23"/>
                </a:lnTo>
                <a:lnTo>
                  <a:pt x="2347" y="23"/>
                </a:lnTo>
                <a:lnTo>
                  <a:pt x="2333" y="17"/>
                </a:lnTo>
                <a:lnTo>
                  <a:pt x="2317" y="13"/>
                </a:lnTo>
                <a:lnTo>
                  <a:pt x="2301" y="9"/>
                </a:lnTo>
                <a:lnTo>
                  <a:pt x="2284" y="6"/>
                </a:lnTo>
                <a:lnTo>
                  <a:pt x="2267" y="4"/>
                </a:lnTo>
                <a:lnTo>
                  <a:pt x="2250" y="1"/>
                </a:lnTo>
                <a:lnTo>
                  <a:pt x="2234" y="0"/>
                </a:lnTo>
                <a:lnTo>
                  <a:pt x="2217" y="0"/>
                </a:lnTo>
                <a:lnTo>
                  <a:pt x="2200" y="0"/>
                </a:lnTo>
                <a:lnTo>
                  <a:pt x="2183" y="1"/>
                </a:lnTo>
                <a:lnTo>
                  <a:pt x="2165" y="4"/>
                </a:lnTo>
                <a:lnTo>
                  <a:pt x="2149" y="6"/>
                </a:lnTo>
                <a:lnTo>
                  <a:pt x="2132" y="9"/>
                </a:lnTo>
                <a:lnTo>
                  <a:pt x="2116" y="13"/>
                </a:lnTo>
                <a:lnTo>
                  <a:pt x="2101" y="17"/>
                </a:lnTo>
                <a:lnTo>
                  <a:pt x="2085" y="23"/>
                </a:lnTo>
                <a:lnTo>
                  <a:pt x="1982" y="23"/>
                </a:lnTo>
                <a:lnTo>
                  <a:pt x="1966" y="17"/>
                </a:lnTo>
                <a:lnTo>
                  <a:pt x="1950" y="13"/>
                </a:lnTo>
                <a:lnTo>
                  <a:pt x="1934" y="9"/>
                </a:lnTo>
                <a:lnTo>
                  <a:pt x="1918" y="6"/>
                </a:lnTo>
                <a:lnTo>
                  <a:pt x="1901" y="4"/>
                </a:lnTo>
                <a:lnTo>
                  <a:pt x="1885" y="1"/>
                </a:lnTo>
                <a:lnTo>
                  <a:pt x="1868" y="0"/>
                </a:lnTo>
                <a:lnTo>
                  <a:pt x="1851" y="0"/>
                </a:lnTo>
                <a:lnTo>
                  <a:pt x="1833" y="0"/>
                </a:lnTo>
                <a:lnTo>
                  <a:pt x="1816" y="1"/>
                </a:lnTo>
                <a:lnTo>
                  <a:pt x="1799" y="4"/>
                </a:lnTo>
                <a:lnTo>
                  <a:pt x="1783" y="6"/>
                </a:lnTo>
                <a:lnTo>
                  <a:pt x="1767" y="9"/>
                </a:lnTo>
                <a:lnTo>
                  <a:pt x="1751" y="13"/>
                </a:lnTo>
                <a:lnTo>
                  <a:pt x="1735" y="17"/>
                </a:lnTo>
                <a:lnTo>
                  <a:pt x="1719" y="23"/>
                </a:lnTo>
                <a:lnTo>
                  <a:pt x="1616" y="23"/>
                </a:lnTo>
                <a:lnTo>
                  <a:pt x="1600" y="17"/>
                </a:lnTo>
                <a:lnTo>
                  <a:pt x="1584" y="13"/>
                </a:lnTo>
                <a:lnTo>
                  <a:pt x="1568" y="9"/>
                </a:lnTo>
                <a:lnTo>
                  <a:pt x="1552" y="6"/>
                </a:lnTo>
                <a:lnTo>
                  <a:pt x="1536" y="4"/>
                </a:lnTo>
                <a:lnTo>
                  <a:pt x="1518" y="1"/>
                </a:lnTo>
                <a:lnTo>
                  <a:pt x="1501" y="0"/>
                </a:lnTo>
                <a:lnTo>
                  <a:pt x="1484" y="0"/>
                </a:lnTo>
                <a:lnTo>
                  <a:pt x="1467" y="0"/>
                </a:lnTo>
                <a:lnTo>
                  <a:pt x="1450" y="1"/>
                </a:lnTo>
                <a:lnTo>
                  <a:pt x="1434" y="4"/>
                </a:lnTo>
                <a:lnTo>
                  <a:pt x="1417" y="6"/>
                </a:lnTo>
                <a:lnTo>
                  <a:pt x="1400" y="9"/>
                </a:lnTo>
                <a:lnTo>
                  <a:pt x="1384" y="13"/>
                </a:lnTo>
                <a:lnTo>
                  <a:pt x="1368" y="17"/>
                </a:lnTo>
                <a:lnTo>
                  <a:pt x="1354" y="23"/>
                </a:lnTo>
                <a:lnTo>
                  <a:pt x="1249" y="23"/>
                </a:lnTo>
                <a:lnTo>
                  <a:pt x="1234" y="17"/>
                </a:lnTo>
                <a:lnTo>
                  <a:pt x="1218" y="13"/>
                </a:lnTo>
                <a:lnTo>
                  <a:pt x="1202" y="9"/>
                </a:lnTo>
                <a:lnTo>
                  <a:pt x="1186" y="6"/>
                </a:lnTo>
                <a:lnTo>
                  <a:pt x="1169" y="4"/>
                </a:lnTo>
                <a:lnTo>
                  <a:pt x="1152" y="1"/>
                </a:lnTo>
                <a:lnTo>
                  <a:pt x="1136" y="0"/>
                </a:lnTo>
                <a:lnTo>
                  <a:pt x="1119" y="0"/>
                </a:lnTo>
                <a:lnTo>
                  <a:pt x="1102" y="0"/>
                </a:lnTo>
                <a:lnTo>
                  <a:pt x="1084" y="1"/>
                </a:lnTo>
                <a:lnTo>
                  <a:pt x="1067" y="4"/>
                </a:lnTo>
                <a:lnTo>
                  <a:pt x="1051" y="6"/>
                </a:lnTo>
                <a:lnTo>
                  <a:pt x="1034" y="9"/>
                </a:lnTo>
                <a:lnTo>
                  <a:pt x="1018" y="13"/>
                </a:lnTo>
                <a:lnTo>
                  <a:pt x="1003" y="17"/>
                </a:lnTo>
                <a:lnTo>
                  <a:pt x="987" y="23"/>
                </a:lnTo>
                <a:lnTo>
                  <a:pt x="883" y="23"/>
                </a:lnTo>
                <a:lnTo>
                  <a:pt x="868" y="17"/>
                </a:lnTo>
                <a:lnTo>
                  <a:pt x="852" y="13"/>
                </a:lnTo>
                <a:lnTo>
                  <a:pt x="836" y="9"/>
                </a:lnTo>
                <a:lnTo>
                  <a:pt x="820" y="6"/>
                </a:lnTo>
                <a:lnTo>
                  <a:pt x="803" y="4"/>
                </a:lnTo>
                <a:lnTo>
                  <a:pt x="787" y="1"/>
                </a:lnTo>
                <a:lnTo>
                  <a:pt x="770" y="0"/>
                </a:lnTo>
                <a:lnTo>
                  <a:pt x="752" y="0"/>
                </a:lnTo>
                <a:lnTo>
                  <a:pt x="735" y="0"/>
                </a:lnTo>
                <a:lnTo>
                  <a:pt x="718" y="1"/>
                </a:lnTo>
                <a:lnTo>
                  <a:pt x="701" y="4"/>
                </a:lnTo>
                <a:lnTo>
                  <a:pt x="685" y="6"/>
                </a:lnTo>
                <a:lnTo>
                  <a:pt x="669" y="9"/>
                </a:lnTo>
                <a:lnTo>
                  <a:pt x="653" y="13"/>
                </a:lnTo>
                <a:lnTo>
                  <a:pt x="637" y="17"/>
                </a:lnTo>
                <a:lnTo>
                  <a:pt x="621" y="23"/>
                </a:lnTo>
                <a:lnTo>
                  <a:pt x="518" y="23"/>
                </a:lnTo>
                <a:lnTo>
                  <a:pt x="502" y="17"/>
                </a:lnTo>
                <a:lnTo>
                  <a:pt x="486" y="13"/>
                </a:lnTo>
                <a:lnTo>
                  <a:pt x="470" y="9"/>
                </a:lnTo>
                <a:lnTo>
                  <a:pt x="454" y="6"/>
                </a:lnTo>
                <a:lnTo>
                  <a:pt x="437" y="4"/>
                </a:lnTo>
                <a:lnTo>
                  <a:pt x="420" y="1"/>
                </a:lnTo>
                <a:lnTo>
                  <a:pt x="403" y="0"/>
                </a:lnTo>
                <a:lnTo>
                  <a:pt x="386" y="0"/>
                </a:lnTo>
                <a:lnTo>
                  <a:pt x="366" y="0"/>
                </a:lnTo>
                <a:lnTo>
                  <a:pt x="347" y="2"/>
                </a:lnTo>
                <a:lnTo>
                  <a:pt x="328" y="5"/>
                </a:lnTo>
                <a:lnTo>
                  <a:pt x="308" y="8"/>
                </a:lnTo>
                <a:lnTo>
                  <a:pt x="290" y="12"/>
                </a:lnTo>
                <a:lnTo>
                  <a:pt x="271" y="17"/>
                </a:lnTo>
                <a:lnTo>
                  <a:pt x="253" y="23"/>
                </a:lnTo>
                <a:lnTo>
                  <a:pt x="236" y="30"/>
                </a:lnTo>
                <a:lnTo>
                  <a:pt x="219" y="38"/>
                </a:lnTo>
                <a:lnTo>
                  <a:pt x="202" y="47"/>
                </a:lnTo>
                <a:lnTo>
                  <a:pt x="186" y="56"/>
                </a:lnTo>
                <a:lnTo>
                  <a:pt x="171" y="65"/>
                </a:lnTo>
                <a:lnTo>
                  <a:pt x="155" y="77"/>
                </a:lnTo>
                <a:lnTo>
                  <a:pt x="141" y="88"/>
                </a:lnTo>
                <a:lnTo>
                  <a:pt x="126" y="100"/>
                </a:lnTo>
                <a:lnTo>
                  <a:pt x="113" y="113"/>
                </a:lnTo>
                <a:lnTo>
                  <a:pt x="100" y="126"/>
                </a:lnTo>
                <a:lnTo>
                  <a:pt x="88" y="141"/>
                </a:lnTo>
                <a:lnTo>
                  <a:pt x="77" y="155"/>
                </a:lnTo>
                <a:lnTo>
                  <a:pt x="65" y="171"/>
                </a:lnTo>
                <a:lnTo>
                  <a:pt x="56" y="186"/>
                </a:lnTo>
                <a:lnTo>
                  <a:pt x="47" y="202"/>
                </a:lnTo>
                <a:lnTo>
                  <a:pt x="38" y="219"/>
                </a:lnTo>
                <a:lnTo>
                  <a:pt x="30" y="236"/>
                </a:lnTo>
                <a:lnTo>
                  <a:pt x="23" y="253"/>
                </a:lnTo>
                <a:lnTo>
                  <a:pt x="17" y="271"/>
                </a:lnTo>
                <a:lnTo>
                  <a:pt x="12" y="290"/>
                </a:lnTo>
                <a:lnTo>
                  <a:pt x="8" y="308"/>
                </a:lnTo>
                <a:lnTo>
                  <a:pt x="5" y="328"/>
                </a:lnTo>
                <a:lnTo>
                  <a:pt x="2" y="347"/>
                </a:lnTo>
                <a:lnTo>
                  <a:pt x="0" y="367"/>
                </a:lnTo>
                <a:lnTo>
                  <a:pt x="0" y="386"/>
                </a:lnTo>
                <a:lnTo>
                  <a:pt x="0" y="407"/>
                </a:lnTo>
                <a:lnTo>
                  <a:pt x="2" y="426"/>
                </a:lnTo>
                <a:lnTo>
                  <a:pt x="5" y="446"/>
                </a:lnTo>
                <a:lnTo>
                  <a:pt x="8" y="464"/>
                </a:lnTo>
                <a:lnTo>
                  <a:pt x="12" y="482"/>
                </a:lnTo>
                <a:lnTo>
                  <a:pt x="17" y="501"/>
                </a:lnTo>
                <a:lnTo>
                  <a:pt x="23" y="519"/>
                </a:lnTo>
                <a:lnTo>
                  <a:pt x="30" y="536"/>
                </a:lnTo>
                <a:lnTo>
                  <a:pt x="38" y="553"/>
                </a:lnTo>
                <a:lnTo>
                  <a:pt x="47" y="570"/>
                </a:lnTo>
                <a:lnTo>
                  <a:pt x="56" y="586"/>
                </a:lnTo>
                <a:lnTo>
                  <a:pt x="65" y="602"/>
                </a:lnTo>
                <a:lnTo>
                  <a:pt x="77" y="617"/>
                </a:lnTo>
                <a:lnTo>
                  <a:pt x="88" y="632"/>
                </a:lnTo>
                <a:lnTo>
                  <a:pt x="100" y="646"/>
                </a:lnTo>
                <a:lnTo>
                  <a:pt x="113" y="660"/>
                </a:lnTo>
                <a:lnTo>
                  <a:pt x="126" y="672"/>
                </a:lnTo>
                <a:lnTo>
                  <a:pt x="141" y="684"/>
                </a:lnTo>
                <a:lnTo>
                  <a:pt x="155" y="695"/>
                </a:lnTo>
                <a:lnTo>
                  <a:pt x="171" y="707"/>
                </a:lnTo>
                <a:lnTo>
                  <a:pt x="186" y="717"/>
                </a:lnTo>
                <a:lnTo>
                  <a:pt x="202" y="726"/>
                </a:lnTo>
                <a:lnTo>
                  <a:pt x="219" y="734"/>
                </a:lnTo>
                <a:lnTo>
                  <a:pt x="236" y="742"/>
                </a:lnTo>
                <a:lnTo>
                  <a:pt x="253" y="749"/>
                </a:lnTo>
                <a:lnTo>
                  <a:pt x="271" y="755"/>
                </a:lnTo>
                <a:lnTo>
                  <a:pt x="290" y="760"/>
                </a:lnTo>
                <a:lnTo>
                  <a:pt x="308" y="765"/>
                </a:lnTo>
                <a:lnTo>
                  <a:pt x="328" y="768"/>
                </a:lnTo>
                <a:lnTo>
                  <a:pt x="347" y="771"/>
                </a:lnTo>
                <a:lnTo>
                  <a:pt x="366" y="772"/>
                </a:lnTo>
                <a:lnTo>
                  <a:pt x="386" y="772"/>
                </a:lnTo>
                <a:lnTo>
                  <a:pt x="416" y="771"/>
                </a:lnTo>
                <a:lnTo>
                  <a:pt x="444" y="768"/>
                </a:lnTo>
                <a:lnTo>
                  <a:pt x="473" y="763"/>
                </a:lnTo>
                <a:lnTo>
                  <a:pt x="500" y="755"/>
                </a:lnTo>
                <a:lnTo>
                  <a:pt x="638" y="755"/>
                </a:lnTo>
                <a:lnTo>
                  <a:pt x="665" y="763"/>
                </a:lnTo>
                <a:lnTo>
                  <a:pt x="694" y="768"/>
                </a:lnTo>
                <a:lnTo>
                  <a:pt x="723" y="771"/>
                </a:lnTo>
                <a:lnTo>
                  <a:pt x="752" y="772"/>
                </a:lnTo>
                <a:lnTo>
                  <a:pt x="782" y="771"/>
                </a:lnTo>
                <a:lnTo>
                  <a:pt x="811" y="768"/>
                </a:lnTo>
                <a:lnTo>
                  <a:pt x="839" y="763"/>
                </a:lnTo>
                <a:lnTo>
                  <a:pt x="867" y="755"/>
                </a:lnTo>
                <a:lnTo>
                  <a:pt x="1003" y="755"/>
                </a:lnTo>
                <a:lnTo>
                  <a:pt x="1032" y="763"/>
                </a:lnTo>
                <a:lnTo>
                  <a:pt x="1059" y="768"/>
                </a:lnTo>
                <a:lnTo>
                  <a:pt x="1089" y="771"/>
                </a:lnTo>
                <a:lnTo>
                  <a:pt x="1119" y="772"/>
                </a:lnTo>
                <a:lnTo>
                  <a:pt x="1147" y="771"/>
                </a:lnTo>
                <a:lnTo>
                  <a:pt x="1177" y="768"/>
                </a:lnTo>
                <a:lnTo>
                  <a:pt x="1206" y="763"/>
                </a:lnTo>
                <a:lnTo>
                  <a:pt x="1233" y="755"/>
                </a:lnTo>
                <a:lnTo>
                  <a:pt x="1370" y="755"/>
                </a:lnTo>
                <a:lnTo>
                  <a:pt x="1397" y="763"/>
                </a:lnTo>
                <a:lnTo>
                  <a:pt x="1426" y="768"/>
                </a:lnTo>
                <a:lnTo>
                  <a:pt x="1454" y="771"/>
                </a:lnTo>
                <a:lnTo>
                  <a:pt x="1484" y="772"/>
                </a:lnTo>
                <a:lnTo>
                  <a:pt x="1514" y="771"/>
                </a:lnTo>
                <a:lnTo>
                  <a:pt x="1544" y="768"/>
                </a:lnTo>
                <a:lnTo>
                  <a:pt x="1571" y="763"/>
                </a:lnTo>
                <a:lnTo>
                  <a:pt x="1599" y="755"/>
                </a:lnTo>
                <a:lnTo>
                  <a:pt x="1736" y="755"/>
                </a:lnTo>
                <a:lnTo>
                  <a:pt x="1763" y="763"/>
                </a:lnTo>
                <a:lnTo>
                  <a:pt x="1792" y="768"/>
                </a:lnTo>
                <a:lnTo>
                  <a:pt x="1821" y="771"/>
                </a:lnTo>
                <a:lnTo>
                  <a:pt x="1851" y="772"/>
                </a:lnTo>
                <a:lnTo>
                  <a:pt x="1880" y="771"/>
                </a:lnTo>
                <a:lnTo>
                  <a:pt x="1909" y="768"/>
                </a:lnTo>
                <a:lnTo>
                  <a:pt x="1938" y="763"/>
                </a:lnTo>
                <a:lnTo>
                  <a:pt x="1965" y="755"/>
                </a:lnTo>
                <a:lnTo>
                  <a:pt x="2101" y="755"/>
                </a:lnTo>
                <a:lnTo>
                  <a:pt x="2130" y="763"/>
                </a:lnTo>
                <a:lnTo>
                  <a:pt x="2157" y="768"/>
                </a:lnTo>
                <a:lnTo>
                  <a:pt x="2187" y="771"/>
                </a:lnTo>
                <a:lnTo>
                  <a:pt x="2217" y="772"/>
                </a:lnTo>
                <a:lnTo>
                  <a:pt x="2247" y="771"/>
                </a:lnTo>
                <a:lnTo>
                  <a:pt x="2275" y="768"/>
                </a:lnTo>
                <a:lnTo>
                  <a:pt x="2304" y="763"/>
                </a:lnTo>
                <a:lnTo>
                  <a:pt x="2331" y="755"/>
                </a:lnTo>
                <a:lnTo>
                  <a:pt x="2468" y="755"/>
                </a:lnTo>
                <a:lnTo>
                  <a:pt x="2495" y="763"/>
                </a:lnTo>
                <a:lnTo>
                  <a:pt x="2524" y="768"/>
                </a:lnTo>
                <a:lnTo>
                  <a:pt x="2552" y="771"/>
                </a:lnTo>
                <a:lnTo>
                  <a:pt x="2582" y="772"/>
                </a:lnTo>
                <a:lnTo>
                  <a:pt x="2612" y="771"/>
                </a:lnTo>
                <a:lnTo>
                  <a:pt x="2642" y="768"/>
                </a:lnTo>
                <a:lnTo>
                  <a:pt x="2669" y="763"/>
                </a:lnTo>
                <a:lnTo>
                  <a:pt x="2697" y="755"/>
                </a:lnTo>
                <a:lnTo>
                  <a:pt x="2834" y="755"/>
                </a:lnTo>
                <a:lnTo>
                  <a:pt x="2862" y="763"/>
                </a:lnTo>
                <a:lnTo>
                  <a:pt x="2890" y="768"/>
                </a:lnTo>
                <a:lnTo>
                  <a:pt x="2919" y="771"/>
                </a:lnTo>
                <a:lnTo>
                  <a:pt x="2949" y="772"/>
                </a:lnTo>
                <a:lnTo>
                  <a:pt x="2978" y="771"/>
                </a:lnTo>
                <a:lnTo>
                  <a:pt x="3007" y="768"/>
                </a:lnTo>
                <a:lnTo>
                  <a:pt x="3036" y="763"/>
                </a:lnTo>
                <a:lnTo>
                  <a:pt x="3063" y="755"/>
                </a:lnTo>
                <a:lnTo>
                  <a:pt x="3201" y="755"/>
                </a:lnTo>
                <a:lnTo>
                  <a:pt x="3228" y="763"/>
                </a:lnTo>
                <a:lnTo>
                  <a:pt x="3256" y="768"/>
                </a:lnTo>
                <a:lnTo>
                  <a:pt x="3285" y="771"/>
                </a:lnTo>
                <a:lnTo>
                  <a:pt x="3315" y="772"/>
                </a:lnTo>
                <a:lnTo>
                  <a:pt x="3335" y="772"/>
                </a:lnTo>
                <a:lnTo>
                  <a:pt x="3354" y="771"/>
                </a:lnTo>
                <a:lnTo>
                  <a:pt x="3373" y="768"/>
                </a:lnTo>
                <a:lnTo>
                  <a:pt x="3393" y="765"/>
                </a:lnTo>
                <a:lnTo>
                  <a:pt x="3411" y="760"/>
                </a:lnTo>
                <a:lnTo>
                  <a:pt x="3430" y="755"/>
                </a:lnTo>
                <a:lnTo>
                  <a:pt x="3448" y="749"/>
                </a:lnTo>
                <a:lnTo>
                  <a:pt x="3465" y="742"/>
                </a:lnTo>
                <a:lnTo>
                  <a:pt x="3482" y="734"/>
                </a:lnTo>
                <a:lnTo>
                  <a:pt x="3498" y="726"/>
                </a:lnTo>
                <a:lnTo>
                  <a:pt x="3515" y="717"/>
                </a:lnTo>
                <a:lnTo>
                  <a:pt x="3530" y="707"/>
                </a:lnTo>
                <a:lnTo>
                  <a:pt x="3545" y="695"/>
                </a:lnTo>
                <a:lnTo>
                  <a:pt x="3560" y="684"/>
                </a:lnTo>
                <a:lnTo>
                  <a:pt x="3574" y="672"/>
                </a:lnTo>
                <a:lnTo>
                  <a:pt x="3588" y="660"/>
                </a:lnTo>
                <a:lnTo>
                  <a:pt x="3600" y="646"/>
                </a:lnTo>
                <a:lnTo>
                  <a:pt x="3613" y="632"/>
                </a:lnTo>
                <a:lnTo>
                  <a:pt x="3624" y="617"/>
                </a:lnTo>
                <a:lnTo>
                  <a:pt x="3635" y="602"/>
                </a:lnTo>
                <a:lnTo>
                  <a:pt x="3645" y="586"/>
                </a:lnTo>
                <a:lnTo>
                  <a:pt x="3654" y="570"/>
                </a:lnTo>
                <a:lnTo>
                  <a:pt x="3663" y="553"/>
                </a:lnTo>
                <a:lnTo>
                  <a:pt x="3670" y="536"/>
                </a:lnTo>
                <a:lnTo>
                  <a:pt x="3677" y="519"/>
                </a:lnTo>
                <a:lnTo>
                  <a:pt x="3684" y="501"/>
                </a:lnTo>
                <a:lnTo>
                  <a:pt x="3688" y="482"/>
                </a:lnTo>
                <a:lnTo>
                  <a:pt x="3693" y="464"/>
                </a:lnTo>
                <a:lnTo>
                  <a:pt x="3696" y="446"/>
                </a:lnTo>
                <a:lnTo>
                  <a:pt x="3699" y="426"/>
                </a:lnTo>
                <a:lnTo>
                  <a:pt x="3701" y="407"/>
                </a:lnTo>
                <a:lnTo>
                  <a:pt x="3701" y="386"/>
                </a:lnTo>
                <a:lnTo>
                  <a:pt x="3701" y="367"/>
                </a:lnTo>
                <a:lnTo>
                  <a:pt x="3699" y="347"/>
                </a:lnTo>
                <a:lnTo>
                  <a:pt x="3696" y="328"/>
                </a:lnTo>
                <a:lnTo>
                  <a:pt x="3693" y="308"/>
                </a:lnTo>
                <a:lnTo>
                  <a:pt x="3688" y="290"/>
                </a:lnTo>
                <a:lnTo>
                  <a:pt x="3684" y="271"/>
                </a:lnTo>
                <a:lnTo>
                  <a:pt x="3677" y="253"/>
                </a:lnTo>
                <a:lnTo>
                  <a:pt x="3670" y="236"/>
                </a:lnTo>
                <a:lnTo>
                  <a:pt x="3663" y="219"/>
                </a:lnTo>
                <a:lnTo>
                  <a:pt x="3654" y="202"/>
                </a:lnTo>
                <a:lnTo>
                  <a:pt x="3645" y="186"/>
                </a:lnTo>
                <a:lnTo>
                  <a:pt x="3635" y="171"/>
                </a:lnTo>
                <a:lnTo>
                  <a:pt x="3624" y="155"/>
                </a:lnTo>
                <a:lnTo>
                  <a:pt x="3613" y="141"/>
                </a:lnTo>
                <a:lnTo>
                  <a:pt x="3600" y="126"/>
                </a:lnTo>
                <a:lnTo>
                  <a:pt x="3588" y="113"/>
                </a:lnTo>
                <a:lnTo>
                  <a:pt x="3574" y="100"/>
                </a:lnTo>
                <a:lnTo>
                  <a:pt x="3560" y="88"/>
                </a:lnTo>
                <a:lnTo>
                  <a:pt x="3545" y="77"/>
                </a:lnTo>
                <a:lnTo>
                  <a:pt x="3530" y="65"/>
                </a:lnTo>
                <a:lnTo>
                  <a:pt x="3515" y="56"/>
                </a:lnTo>
                <a:lnTo>
                  <a:pt x="3498" y="47"/>
                </a:lnTo>
                <a:lnTo>
                  <a:pt x="3482" y="38"/>
                </a:lnTo>
                <a:lnTo>
                  <a:pt x="3465" y="30"/>
                </a:lnTo>
                <a:lnTo>
                  <a:pt x="3448" y="23"/>
                </a:lnTo>
                <a:lnTo>
                  <a:pt x="3430" y="17"/>
                </a:lnTo>
                <a:lnTo>
                  <a:pt x="3411" y="12"/>
                </a:lnTo>
                <a:lnTo>
                  <a:pt x="3393" y="8"/>
                </a:lnTo>
                <a:lnTo>
                  <a:pt x="3373" y="5"/>
                </a:lnTo>
                <a:lnTo>
                  <a:pt x="3354" y="2"/>
                </a:lnTo>
                <a:lnTo>
                  <a:pt x="3335" y="0"/>
                </a:lnTo>
                <a:lnTo>
                  <a:pt x="3315" y="0"/>
                </a:lnTo>
                <a:close/>
              </a:path>
            </a:pathLst>
          </a:custGeom>
          <a:solidFill>
            <a:schemeClr val="accent2">
              <a:alpha val="9804"/>
            </a:schemeClr>
          </a:solidFill>
          <a:ln w="101600">
            <a:solidFill>
              <a:srgbClr val="A1C450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图片 4" descr="1255334127345_mthum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6749" y="562590"/>
            <a:ext cx="1740535" cy="1628140"/>
          </a:xfrm>
          <a:prstGeom prst="round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75026" y="773818"/>
            <a:ext cx="3123857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开火车认读生字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16325" y="1914797"/>
            <a:ext cx="4152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冷峻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</a:t>
            </a:r>
            <a:r>
              <a:rPr kumimoji="1"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jùn</a:t>
            </a:r>
            <a:r>
              <a:rPr kumimoji="1"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 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 fontAlgn="base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寥廓 </a:t>
            </a:r>
            <a:r>
              <a:rPr kumimoji="1"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liáo</a:t>
            </a:r>
            <a:r>
              <a:rPr lang="en-US" altLang="zh-CN" sz="4000" b="1" dirty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kuò</a:t>
            </a:r>
            <a:r>
              <a:rPr lang="en-US" altLang="zh-CN" sz="4000" b="1" dirty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 fontAlgn="base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清澄 </a:t>
            </a:r>
            <a:r>
              <a:rPr kumimoji="1"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chéng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7860" y="672465"/>
            <a:ext cx="3123857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带拼音认读正音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26049" y="1914796"/>
            <a:ext cx="2628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真挚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kumimoji="1"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zhì</a:t>
            </a:r>
            <a:r>
              <a:rPr lang="en-US" altLang="zh-CN" sz="4000" b="1" dirty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睿智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kumimoji="1"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ruì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</a:p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嗜好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shì</a:t>
            </a:r>
            <a:r>
              <a:rPr lang="en-US" altLang="zh-CN" sz="4000" b="1" dirty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kumimoji="1" lang="en-US" altLang="zh-CN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261005" y="189062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7309" y="2946404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9070" y="2946403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70664" y="2306119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43745" y="3780992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6508" y="3748758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21062" y="3028174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357148" y="1802125"/>
            <a:ext cx="5325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淳厚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(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chún</a:t>
            </a:r>
            <a:r>
              <a:rPr lang="en-US" altLang="zh-CN" sz="40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  <a:sym typeface="+mn-ea"/>
              </a:rPr>
              <a:t>)</a:t>
            </a: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              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嘴喙 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(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huì</a:t>
            </a:r>
            <a:r>
              <a:rPr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)</a:t>
            </a:r>
            <a:r>
              <a:rPr kumimoji="1" lang="en-US" altLang="zh-CN" sz="5400" dirty="0" smtClean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endParaRPr lang="en-US" altLang="zh-CN" sz="5400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镜匣</a:t>
            </a: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(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xiá</a:t>
            </a:r>
            <a:r>
              <a:rPr lang="en-US" altLang="zh-CN" sz="40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 </a:t>
            </a:r>
            <a:r>
              <a:rPr kumimoji="1"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)</a:t>
            </a:r>
            <a:endParaRPr kumimoji="1" lang="en-US" altLang="zh-CN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endParaRPr kumimoji="1" lang="en-US" altLang="zh-CN" sz="5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11" name="图片 10" descr="t01a710deea1c4351d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000" y="2046340"/>
            <a:ext cx="2005965" cy="2040748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4436" y="2046340"/>
            <a:ext cx="1902766" cy="2040748"/>
          </a:xfrm>
          <a:prstGeom prst="round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657860" y="672465"/>
            <a:ext cx="3123857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带拼音认读正音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22013" y="2046340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51291" y="3708334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29626" y="2877337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2880995" y="2736857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69615" y="5105963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宜昌</a:t>
            </a:r>
          </a:p>
          <a:p>
            <a:pPr algn="l"/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适宜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74633" y="2107650"/>
            <a:ext cx="79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微软雅黑" panose="020B0503020204020204" pitchFamily="34" charset="-122"/>
                <a:cs typeface="汉语拼音" pitchFamily="34" charset="0"/>
                <a:sym typeface="+mn-ea"/>
              </a:rPr>
              <a:t>yí</a:t>
            </a:r>
            <a:endParaRPr lang="en-US" altLang="zh-CN" sz="4000" b="1" dirty="0">
              <a:solidFill>
                <a:srgbClr val="FF0000"/>
              </a:solidFill>
              <a:latin typeface="Pinyin Adjust" panose="02000500000000000000" pitchFamily="2" charset="0"/>
              <a:ea typeface="微软雅黑" panose="020B0503020204020204" pitchFamily="34" charset="-122"/>
              <a:cs typeface="汉语拼音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9695" y="2121989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FF0000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itchFamily="34" charset="0"/>
                <a:sym typeface="+mn-ea"/>
              </a:rPr>
              <a:t>xián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055927" y="2815536"/>
            <a:ext cx="1981200" cy="2133600"/>
          </a:xfrm>
          <a:prstGeom prst="verticalScroll">
            <a:avLst>
              <a:gd name="adj" fmla="val 12500"/>
            </a:avLst>
          </a:prstGeom>
          <a:solidFill>
            <a:srgbClr val="A1C450"/>
          </a:solidFill>
          <a:ln w="9525">
            <a:solidFill>
              <a:srgbClr val="000000"/>
            </a:solidFill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115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49695" y="5105963"/>
            <a:ext cx="12039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嫌弃</a:t>
            </a:r>
            <a:endParaRPr lang="en-US" altLang="zh-CN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讨嫌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11696" y="3536950"/>
            <a:ext cx="301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适宜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1696" y="4263283"/>
            <a:ext cx="327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这里温度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柑橘。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3695628"/>
          <a:ext cx="914400" cy="215900"/>
        </p:xfrm>
        <a:graphic>
          <a:graphicData uri="http://schemas.openxmlformats.org/presentationml/2006/ole">
            <p:oleObj spid="_x0000_s1078" r:id="rId3" imgW="914400" imgH="215640" progId="Equation.3">
              <p:embed/>
            </p:oleObj>
          </a:graphicData>
        </a:graphic>
      </p:graphicFrame>
      <p:sp>
        <p:nvSpPr>
          <p:cNvPr id="18" name="圆角矩形 17"/>
          <p:cNvSpPr/>
          <p:nvPr/>
        </p:nvSpPr>
        <p:spPr>
          <a:xfrm>
            <a:off x="4916293" y="1022308"/>
            <a:ext cx="294455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720</Words>
  <Application>Microsoft Office PowerPoint</Application>
  <PresentationFormat>自定义</PresentationFormat>
  <Paragraphs>137</Paragraphs>
  <Slides>20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楷体</vt:lpstr>
      <vt:lpstr>楷体_GB2312</vt:lpstr>
      <vt:lpstr>微软雅黑</vt:lpstr>
      <vt:lpstr>黑体</vt:lpstr>
      <vt:lpstr>Pinyin Adjust</vt:lpstr>
      <vt:lpstr>汉语拼音</vt:lpstr>
      <vt:lpstr>Calibri</vt:lpstr>
      <vt:lpstr>自定义设计方案</vt:lpstr>
      <vt:lpstr>Microsoft Equation 3.0</vt:lpstr>
      <vt:lpstr>幻灯片 1</vt:lpstr>
      <vt:lpstr>1.白鹭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1.观潮</dc:title>
  <dc:creator>hP</dc:creator>
  <cp:lastModifiedBy>Anson</cp:lastModifiedBy>
  <cp:revision>138</cp:revision>
  <dcterms:created xsi:type="dcterms:W3CDTF">2019-01-28T06:44:00Z</dcterms:created>
  <dcterms:modified xsi:type="dcterms:W3CDTF">2022-09-02T13:58:04Z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