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44" r:id="rId2"/>
    <p:sldId id="328" r:id="rId3"/>
    <p:sldId id="326" r:id="rId4"/>
    <p:sldId id="362" r:id="rId5"/>
    <p:sldId id="284" r:id="rId6"/>
    <p:sldId id="283" r:id="rId7"/>
    <p:sldId id="323" r:id="rId8"/>
    <p:sldId id="298" r:id="rId9"/>
    <p:sldId id="289" r:id="rId10"/>
    <p:sldId id="324" r:id="rId11"/>
    <p:sldId id="325" r:id="rId12"/>
    <p:sldId id="363" r:id="rId13"/>
    <p:sldId id="329" r:id="rId14"/>
    <p:sldId id="332" r:id="rId15"/>
    <p:sldId id="333" r:id="rId16"/>
    <p:sldId id="364" r:id="rId17"/>
    <p:sldId id="292" r:id="rId18"/>
    <p:sldId id="361" r:id="rId19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EP" initials="D" lastIdx="3" clrIdx="0"/>
  <p:cmAuthor id="2" name="余 敏" initials="余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333CC"/>
    <a:srgbClr val="009900"/>
    <a:srgbClr val="996600"/>
    <a:srgbClr val="996633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8"/>
    <p:restoredTop sz="94653"/>
  </p:normalViewPr>
  <p:slideViewPr>
    <p:cSldViewPr showGuides="1">
      <p:cViewPr varScale="1">
        <p:scale>
          <a:sx n="63" d="100"/>
          <a:sy n="63" d="100"/>
        </p:scale>
        <p:origin x="780" y="48"/>
      </p:cViewPr>
      <p:guideLst>
        <p:guide orient="horz" pos="2181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页眉占位符 4710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r>
              <a:rPr lang="zh-CN" altLang="en-US" sz="120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http://lspjy.com绿色圃中小学教育网http://www.lspjy.com  绿色圃中学资源网http://cz.lspjy.com</a:t>
            </a:r>
            <a:endParaRPr lang="zh-CN" altLang="en-US" sz="1200" strike="noStrike" noProof="1"/>
          </a:p>
        </p:txBody>
      </p:sp>
      <p:sp>
        <p:nvSpPr>
          <p:cNvPr id="47107" name="日期占位符 4710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 fontAlgn="base"/>
            <a:fld id="{BB962C8B-B14F-4D97-AF65-F5344CB8AC3E}" type="datetime11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11:03:57</a:t>
            </a:fld>
            <a:endParaRPr lang="zh-CN" altLang="en-US" sz="1200" strike="noStrike" noProof="1"/>
          </a:p>
        </p:txBody>
      </p:sp>
      <p:sp>
        <p:nvSpPr>
          <p:cNvPr id="47108" name="页脚占位符 4710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fontAlgn="base"/>
            <a:r>
              <a:rPr lang="zh-CN" altLang="en-US" sz="120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http://lspjy.com绿色圃中小学教育网http://www.lspjy.com  绿色圃中学资源网http://cz.lspjy.com</a:t>
            </a:r>
            <a:endParaRPr lang="zh-CN" altLang="en-US" sz="1200" strike="noStrike" noProof="1"/>
          </a:p>
        </p:txBody>
      </p:sp>
      <p:sp>
        <p:nvSpPr>
          <p:cNvPr id="47109" name="灯片编号占位符 47108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fontAlgn="base"/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z="1200" strike="noStrike" noProof="1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fontAlgn="base"/>
            <a:r>
              <a:rPr lang="zh-CN" altLang="en-US" sz="120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http://lspjy.com绿色圃中小学教育网http://www.lspjy.com  绿色圃中学资源网http://cz.lspjy.com</a:t>
            </a:r>
            <a:endParaRPr lang="zh-CN" altLang="en-US" sz="1200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E8C9F39-F0A3-7649-9657-F96E3CE043F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2021/9/17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01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 indent="0"/>
            <a:r>
              <a:rPr lang="zh-CN" altLang="en-US" dirty="0"/>
              <a:t>第二级</a:t>
            </a:r>
          </a:p>
          <a:p>
            <a:pPr lvl="2" indent="0"/>
            <a:r>
              <a:rPr lang="zh-CN" altLang="en-US" dirty="0"/>
              <a:t>第三级</a:t>
            </a:r>
          </a:p>
          <a:p>
            <a:pPr lvl="3" indent="0"/>
            <a:r>
              <a:rPr lang="zh-CN" altLang="en-US" dirty="0"/>
              <a:t>第四级</a:t>
            </a:r>
          </a:p>
          <a:p>
            <a:pPr lvl="4" indent="0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fontAlgn="base"/>
            <a:r>
              <a:rPr lang="zh-CN" altLang="en-US" sz="120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http://lspjy.com绿色圃中小学教育网http://www.lspjy.com  绿色圃中学资源网http://cz.lspjy.com</a:t>
            </a:r>
            <a:endParaRPr lang="zh-CN" altLang="en-US" sz="1200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F4CCEF2-D1DA-E344-8D13-5001BF1F14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8C831-30F1-452C-B3B7-75A3B625C04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362960" y="3284855"/>
            <a:ext cx="5466715" cy="92075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第六单元</a:t>
            </a:r>
            <a:b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r>
              <a:rPr lang="zh-CN" altLang="en-US" sz="40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第</a:t>
            </a:r>
            <a:r>
              <a:rPr lang="en-US" altLang="zh-CN" sz="40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18</a:t>
            </a:r>
            <a:r>
              <a:rPr lang="zh-CN" altLang="en-US" sz="40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课</a:t>
            </a:r>
            <a:r>
              <a:rPr lang="en-US" altLang="zh-CN" sz="40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zh-CN" altLang="en-US" sz="40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古诗二首</a:t>
            </a:r>
            <a:r>
              <a:rPr lang="en-US" altLang="zh-CN" sz="40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</a:t>
            </a:r>
            <a:r>
              <a:rPr lang="zh-CN" altLang="en-US" sz="40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夜宿山寺</a:t>
            </a:r>
            <a:r>
              <a:rPr lang="en-US" altLang="zh-CN" sz="40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</a:t>
            </a:r>
            <a:endParaRPr lang="zh-CN" altLang="en-US" sz="40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504037" y="4869373"/>
            <a:ext cx="5143500" cy="416987"/>
          </a:xfrm>
        </p:spPr>
        <p:txBody>
          <a:bodyPr>
            <a:normAutofit/>
          </a:bodyPr>
          <a:lstStyle/>
          <a:p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四川省泸州市泸县实验学校  程洪梅</a:t>
            </a:r>
          </a:p>
        </p:txBody>
      </p:sp>
      <p:sp>
        <p:nvSpPr>
          <p:cNvPr id="4" name="矩形 3"/>
          <p:cNvSpPr/>
          <p:nvPr/>
        </p:nvSpPr>
        <p:spPr>
          <a:xfrm>
            <a:off x="683260" y="836771"/>
            <a:ext cx="3475673" cy="6661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1435" tIns="25717" rIns="51435" bIns="25717">
            <a:spAutoFit/>
          </a:bodyPr>
          <a:lstStyle/>
          <a:p>
            <a:r>
              <a:rPr lang="zh-CN" altLang="en-US" sz="2000" b="1" dirty="0">
                <a:solidFill>
                  <a:schemeClr val="accent5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统编</a:t>
            </a:r>
            <a:r>
              <a:rPr lang="zh-CN" altLang="en-US" sz="2000" b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语文二年级上册</a:t>
            </a:r>
            <a:endParaRPr kumimoji="0" lang="zh-CN" altLang="en-US" sz="2000" b="1" i="0" u="none" strike="noStrike" kern="1200" cap="none" spc="0" normalizeH="0" baseline="0" noProof="1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endParaRPr lang="zh-CN" altLang="en-US" sz="2000" b="1" dirty="0">
              <a:solidFill>
                <a:schemeClr val="accent5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095" y="1772920"/>
            <a:ext cx="4386263" cy="4733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8"/>
          <p:cNvSpPr txBox="1"/>
          <p:nvPr/>
        </p:nvSpPr>
        <p:spPr>
          <a:xfrm>
            <a:off x="6744072" y="4139882"/>
            <a:ext cx="343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defTabSz="914400" eaLnBrk="0" hangingPunct="0">
              <a:buClrTx/>
              <a:buSzTx/>
              <a:buFontTx/>
            </a:pPr>
            <a:r>
              <a:rPr kumimoji="0" lang="zh-CN" altLang="en-US" sz="4000" b="1" kern="1200" cap="none" spc="0" normalizeH="0" baseline="0" noProof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危楼：高楼。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82A660E-099F-4F57-803D-B929329407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311" r="17078" b="78034"/>
          <a:stretch/>
        </p:blipFill>
        <p:spPr>
          <a:xfrm>
            <a:off x="1842275" y="692696"/>
            <a:ext cx="8507449" cy="129614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3B5AF3F-A543-4AF0-AE4E-9DA6D1D4F9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40" y="2330361"/>
            <a:ext cx="1296144" cy="1436690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35DD3479-A7D5-4ECF-AF95-B4C31D297BB6}"/>
              </a:ext>
            </a:extLst>
          </p:cNvPr>
          <p:cNvGrpSpPr/>
          <p:nvPr/>
        </p:nvGrpSpPr>
        <p:grpSpPr>
          <a:xfrm>
            <a:off x="7768352" y="2422820"/>
            <a:ext cx="2410256" cy="1323439"/>
            <a:chOff x="7768352" y="2422820"/>
            <a:chExt cx="2410256" cy="1323439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7C87A1C4-8097-46E2-874E-513714467D9D}"/>
                </a:ext>
              </a:extLst>
            </p:cNvPr>
            <p:cNvSpPr txBox="1"/>
            <p:nvPr/>
          </p:nvSpPr>
          <p:spPr>
            <a:xfrm>
              <a:off x="8594432" y="2422820"/>
              <a:ext cx="158417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危</a:t>
              </a:r>
            </a:p>
          </p:txBody>
        </p:sp>
        <p:cxnSp>
          <p:nvCxnSpPr>
            <p:cNvPr id="8" name="直接箭头连接符 7">
              <a:extLst>
                <a:ext uri="{FF2B5EF4-FFF2-40B4-BE49-F238E27FC236}">
                  <a16:creationId xmlns:a16="http://schemas.microsoft.com/office/drawing/2014/main" id="{D902B08E-415D-4C04-A73A-0F52D9D6951F}"/>
                </a:ext>
              </a:extLst>
            </p:cNvPr>
            <p:cNvCxnSpPr>
              <a:cxnSpLocks/>
            </p:cNvCxnSpPr>
            <p:nvPr/>
          </p:nvCxnSpPr>
          <p:spPr>
            <a:xfrm>
              <a:off x="7768352" y="2978291"/>
              <a:ext cx="842248" cy="17416"/>
            </a:xfrm>
            <a:prstGeom prst="straightConnector1">
              <a:avLst/>
            </a:prstGeom>
            <a:ln w="698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CF7A622-6506-164F-A7D6-0BBA37BA6BC0}" type="slidenum">
              <a:rPr kumimoji="0" lang="en-US" altLang="zh-CN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11</a:t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3315" name="图片 11"/>
          <p:cNvPicPr/>
          <p:nvPr/>
        </p:nvPicPr>
        <p:blipFill>
          <a:blip r:embed="rId2"/>
          <a:stretch>
            <a:fillRect/>
          </a:stretch>
        </p:blipFill>
        <p:spPr>
          <a:xfrm>
            <a:off x="247650" y="274320"/>
            <a:ext cx="11695430" cy="63779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圆角矩形 12"/>
          <p:cNvSpPr/>
          <p:nvPr/>
        </p:nvSpPr>
        <p:spPr>
          <a:xfrm>
            <a:off x="5126038" y="1539875"/>
            <a:ext cx="5329238" cy="266541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000" b="1" i="0" u="none" strike="noStrike" kern="1200" cap="none" spc="0" normalizeH="0" baseline="0" noProof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</a:t>
            </a:r>
            <a:r>
              <a:rPr kumimoji="0" lang="zh-CN" altLang="en-US" sz="4000" b="1" i="0" u="none" strike="noStrike" kern="1200" cap="none" spc="0" normalizeH="0" baseline="0" noProof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桃花潭水深千尺</a:t>
            </a:r>
            <a:r>
              <a:rPr kumimoji="0" lang="en-US" altLang="zh-CN" sz="4000" b="1" i="0" u="none" strike="noStrike" kern="1200" cap="none" spc="0" normalizeH="0" baseline="0" noProof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”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4000" b="1" i="0" u="none" strike="noStrike" kern="1200" cap="none" spc="0" normalizeH="0" baseline="0" noProof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594995" y="3357275"/>
            <a:ext cx="4387205" cy="83099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危楼高</a:t>
            </a:r>
            <a:r>
              <a:rPr lang="zh-CN" altLang="en-US" sz="4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百尺</a:t>
            </a:r>
            <a:r>
              <a:rPr lang="en-US" altLang="zh-CN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CF7A622-6506-164F-A7D6-0BBA37BA6BC0}" type="slidenum">
              <a:rPr kumimoji="0" lang="en-US" altLang="zh-CN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12</a:t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3315" name="图片 11"/>
          <p:cNvPicPr/>
          <p:nvPr/>
        </p:nvPicPr>
        <p:blipFill>
          <a:blip r:embed="rId2"/>
          <a:stretch>
            <a:fillRect/>
          </a:stretch>
        </p:blipFill>
        <p:spPr>
          <a:xfrm>
            <a:off x="247650" y="274320"/>
            <a:ext cx="11695430" cy="63779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91E28DB-D515-40B5-895F-F0EF62BBD5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311" r="17078" b="78034"/>
          <a:stretch/>
        </p:blipFill>
        <p:spPr>
          <a:xfrm>
            <a:off x="4943872" y="1916832"/>
            <a:ext cx="6616903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642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内容占位符 10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20980" y="253048"/>
            <a:ext cx="11750040" cy="6401435"/>
          </a:xfr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CFEBDC6-098F-4025-86A3-58E30DDDF6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492" t="24030" r="15252" b="49939"/>
          <a:stretch/>
        </p:blipFill>
        <p:spPr>
          <a:xfrm>
            <a:off x="4727848" y="1628800"/>
            <a:ext cx="6744812" cy="116603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内容占位符 10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28282" y="203200"/>
            <a:ext cx="11735435" cy="6451600"/>
          </a:xfr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192EC79-8383-4319-9575-3E5B97A302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452" t="50641" r="17173" b="527"/>
          <a:stretch/>
        </p:blipFill>
        <p:spPr>
          <a:xfrm>
            <a:off x="4943872" y="1700808"/>
            <a:ext cx="5611544" cy="205026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pple\Desktop\古诗两首课件\4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56005" y="1701165"/>
            <a:ext cx="2740025" cy="42837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123" name="组合 2"/>
          <p:cNvGrpSpPr/>
          <p:nvPr/>
        </p:nvGrpSpPr>
        <p:grpSpPr>
          <a:xfrm>
            <a:off x="480695" y="332740"/>
            <a:ext cx="3247390" cy="975995"/>
            <a:chOff x="730521" y="1200116"/>
            <a:chExt cx="2904854" cy="666750"/>
          </a:xfrm>
        </p:grpSpPr>
        <p:sp>
          <p:nvSpPr>
            <p:cNvPr id="3" name="圆角矩形 2"/>
            <p:cNvSpPr/>
            <p:nvPr/>
          </p:nvSpPr>
          <p:spPr>
            <a:xfrm>
              <a:off x="1546420" y="1338229"/>
              <a:ext cx="2088955" cy="44926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ADDBE9"/>
                </a:gs>
                <a:gs pos="100000">
                  <a:schemeClr val="bg1"/>
                </a:gs>
              </a:gsLst>
            </a:gradFill>
            <a:ln>
              <a:solidFill>
                <a:srgbClr val="8FCEE4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 strike="noStrike" noProof="1"/>
            </a:p>
          </p:txBody>
        </p:sp>
        <p:pic>
          <p:nvPicPr>
            <p:cNvPr id="5125" name="图片 9" descr="book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0521" y="1200116"/>
              <a:ext cx="1087277" cy="66675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26" name="文本框 16"/>
            <p:cNvSpPr txBox="1"/>
            <p:nvPr/>
          </p:nvSpPr>
          <p:spPr>
            <a:xfrm>
              <a:off x="1805798" y="1357279"/>
              <a:ext cx="1752600" cy="44074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zh-CN" altLang="en-US" sz="36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读一读</a:t>
              </a: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3640" y="2348865"/>
            <a:ext cx="7901940" cy="35960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2125" y="1269365"/>
            <a:ext cx="1664970" cy="93281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pple\Desktop\古诗两首课件\4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11070" y="1735772"/>
            <a:ext cx="2740025" cy="42837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123" name="组合 2"/>
          <p:cNvGrpSpPr/>
          <p:nvPr/>
        </p:nvGrpSpPr>
        <p:grpSpPr>
          <a:xfrm>
            <a:off x="480695" y="332740"/>
            <a:ext cx="3247390" cy="975995"/>
            <a:chOff x="730521" y="1200116"/>
            <a:chExt cx="2904854" cy="666750"/>
          </a:xfrm>
        </p:grpSpPr>
        <p:sp>
          <p:nvSpPr>
            <p:cNvPr id="3" name="圆角矩形 2"/>
            <p:cNvSpPr/>
            <p:nvPr/>
          </p:nvSpPr>
          <p:spPr>
            <a:xfrm>
              <a:off x="1546420" y="1338229"/>
              <a:ext cx="2088955" cy="44926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ADDBE9"/>
                </a:gs>
                <a:gs pos="100000">
                  <a:schemeClr val="bg1"/>
                </a:gs>
              </a:gsLst>
            </a:gradFill>
            <a:ln>
              <a:solidFill>
                <a:srgbClr val="8FCEE4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 strike="noStrike" noProof="1"/>
            </a:p>
          </p:txBody>
        </p:sp>
        <p:pic>
          <p:nvPicPr>
            <p:cNvPr id="5125" name="图片 9" descr="book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0521" y="1200116"/>
              <a:ext cx="1087277" cy="66675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26" name="文本框 16"/>
            <p:cNvSpPr txBox="1"/>
            <p:nvPr/>
          </p:nvSpPr>
          <p:spPr>
            <a:xfrm>
              <a:off x="1805798" y="1357279"/>
              <a:ext cx="1752600" cy="44074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zh-CN" altLang="en-US" sz="36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吟一吟</a:t>
              </a: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2031" y="2276872"/>
            <a:ext cx="7901940" cy="35960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2125" y="1269365"/>
            <a:ext cx="1664970" cy="93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65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5" descr="C:\Users\apple\Desktop\古诗两首课件\5_副本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5460" y="174625"/>
            <a:ext cx="8641080" cy="6566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123" name="组合 2"/>
          <p:cNvGrpSpPr/>
          <p:nvPr/>
        </p:nvGrpSpPr>
        <p:grpSpPr>
          <a:xfrm>
            <a:off x="480695" y="332740"/>
            <a:ext cx="3247390" cy="975995"/>
            <a:chOff x="730521" y="1200116"/>
            <a:chExt cx="2904854" cy="666750"/>
          </a:xfrm>
        </p:grpSpPr>
        <p:sp>
          <p:nvSpPr>
            <p:cNvPr id="3" name="圆角矩形 2"/>
            <p:cNvSpPr/>
            <p:nvPr/>
          </p:nvSpPr>
          <p:spPr>
            <a:xfrm>
              <a:off x="1546420" y="1338229"/>
              <a:ext cx="2088955" cy="44926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ADDBE9"/>
                </a:gs>
                <a:gs pos="100000">
                  <a:schemeClr val="bg1"/>
                </a:gs>
              </a:gsLst>
            </a:gradFill>
            <a:ln>
              <a:solidFill>
                <a:srgbClr val="8FCEE4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 strike="noStrike" noProof="1"/>
            </a:p>
          </p:txBody>
        </p:sp>
        <p:pic>
          <p:nvPicPr>
            <p:cNvPr id="5125" name="图片 9" descr="book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0521" y="1200116"/>
              <a:ext cx="1087277" cy="66675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26" name="文本框 16"/>
            <p:cNvSpPr txBox="1"/>
            <p:nvPr/>
          </p:nvSpPr>
          <p:spPr>
            <a:xfrm>
              <a:off x="1805798" y="1357279"/>
              <a:ext cx="1752600" cy="44074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zh-CN" altLang="en-US" sz="36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背一背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7836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991995" y="2348865"/>
            <a:ext cx="7991475" cy="136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读诵</a:t>
            </a:r>
            <a:r>
              <a:rPr lang="en-US" altLang="zh-CN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夜宿山寺</a:t>
            </a:r>
            <a:r>
              <a:rPr lang="en-US" altLang="zh-CN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，并背诵。</a:t>
            </a:r>
            <a:endParaRPr lang="en-US" altLang="zh-CN" sz="3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想象诗中的画面，用自己的话描述给家长听。</a:t>
            </a:r>
            <a:endParaRPr lang="en-US" altLang="zh-CN" sz="3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5123" name="组合 2"/>
          <p:cNvGrpSpPr/>
          <p:nvPr/>
        </p:nvGrpSpPr>
        <p:grpSpPr>
          <a:xfrm>
            <a:off x="480695" y="332740"/>
            <a:ext cx="3247390" cy="975995"/>
            <a:chOff x="730521" y="1200116"/>
            <a:chExt cx="2904854" cy="666750"/>
          </a:xfrm>
        </p:grpSpPr>
        <p:sp>
          <p:nvSpPr>
            <p:cNvPr id="3" name="圆角矩形 2"/>
            <p:cNvSpPr/>
            <p:nvPr/>
          </p:nvSpPr>
          <p:spPr>
            <a:xfrm>
              <a:off x="1546420" y="1338229"/>
              <a:ext cx="2088955" cy="44926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ADDBE9"/>
                </a:gs>
                <a:gs pos="100000">
                  <a:schemeClr val="bg1"/>
                </a:gs>
              </a:gsLst>
            </a:gradFill>
            <a:ln>
              <a:solidFill>
                <a:srgbClr val="8FCEE4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 strike="noStrike" noProof="1"/>
            </a:p>
          </p:txBody>
        </p:sp>
        <p:pic>
          <p:nvPicPr>
            <p:cNvPr id="5125" name="图片 9" descr="book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0521" y="1200116"/>
              <a:ext cx="1087277" cy="66675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26" name="文本框 16"/>
            <p:cNvSpPr txBox="1"/>
            <p:nvPr/>
          </p:nvSpPr>
          <p:spPr>
            <a:xfrm>
              <a:off x="1805798" y="1357279"/>
              <a:ext cx="1752600" cy="44074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zh-CN" altLang="en-US" sz="36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作业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静夜思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399" y="1235842"/>
            <a:ext cx="6644640" cy="49949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9631556" y="1844824"/>
            <a:ext cx="861774" cy="2151380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 anchor="t">
            <a:spAutoFit/>
          </a:bodyPr>
          <a:lstStyle/>
          <a:p>
            <a:pPr eaLnBrk="0" hangingPunct="0"/>
            <a:r>
              <a:rPr lang="zh-CN" altLang="en-US" sz="4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静夜思</a:t>
            </a:r>
          </a:p>
        </p:txBody>
      </p:sp>
      <p:grpSp>
        <p:nvGrpSpPr>
          <p:cNvPr id="5123" name="组合 2"/>
          <p:cNvGrpSpPr/>
          <p:nvPr/>
        </p:nvGrpSpPr>
        <p:grpSpPr>
          <a:xfrm>
            <a:off x="480695" y="332740"/>
            <a:ext cx="3247390" cy="975995"/>
            <a:chOff x="730521" y="1200116"/>
            <a:chExt cx="2904854" cy="666750"/>
          </a:xfrm>
        </p:grpSpPr>
        <p:sp>
          <p:nvSpPr>
            <p:cNvPr id="15" name="圆角矩形 14"/>
            <p:cNvSpPr/>
            <p:nvPr/>
          </p:nvSpPr>
          <p:spPr>
            <a:xfrm>
              <a:off x="1546420" y="1338229"/>
              <a:ext cx="2088955" cy="44926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ADDBE9"/>
                </a:gs>
                <a:gs pos="100000">
                  <a:schemeClr val="bg1"/>
                </a:gs>
              </a:gsLst>
            </a:gradFill>
            <a:ln>
              <a:solidFill>
                <a:srgbClr val="8FCEE4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 strike="noStrike" noProof="1"/>
            </a:p>
          </p:txBody>
        </p:sp>
        <p:pic>
          <p:nvPicPr>
            <p:cNvPr id="5125" name="图片 9" descr="book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0521" y="1200116"/>
              <a:ext cx="1087277" cy="66675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26" name="文本框 16"/>
            <p:cNvSpPr txBox="1"/>
            <p:nvPr/>
          </p:nvSpPr>
          <p:spPr>
            <a:xfrm>
              <a:off x="1805798" y="1357279"/>
              <a:ext cx="1752600" cy="44074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zh-CN" altLang="en-US" sz="36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猜一猜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9408368" y="1772816"/>
            <a:ext cx="800219" cy="3006725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 anchor="t">
            <a:spAutoFit/>
          </a:bodyPr>
          <a:lstStyle/>
          <a:p>
            <a:pPr eaLnBrk="0" hangingPunct="0"/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古朗月行</a:t>
            </a:r>
          </a:p>
        </p:txBody>
      </p:sp>
      <p:grpSp>
        <p:nvGrpSpPr>
          <p:cNvPr id="5123" name="组合 2"/>
          <p:cNvGrpSpPr/>
          <p:nvPr/>
        </p:nvGrpSpPr>
        <p:grpSpPr>
          <a:xfrm>
            <a:off x="480695" y="332740"/>
            <a:ext cx="3247390" cy="975995"/>
            <a:chOff x="730521" y="1200116"/>
            <a:chExt cx="2904854" cy="666750"/>
          </a:xfrm>
        </p:grpSpPr>
        <p:sp>
          <p:nvSpPr>
            <p:cNvPr id="2" name="圆角矩形 1"/>
            <p:cNvSpPr/>
            <p:nvPr/>
          </p:nvSpPr>
          <p:spPr>
            <a:xfrm>
              <a:off x="1546420" y="1338229"/>
              <a:ext cx="2088955" cy="44926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ADDBE9"/>
                </a:gs>
                <a:gs pos="100000">
                  <a:schemeClr val="bg1"/>
                </a:gs>
              </a:gsLst>
            </a:gradFill>
            <a:ln>
              <a:solidFill>
                <a:srgbClr val="8FCEE4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 strike="noStrike" noProof="1"/>
            </a:p>
          </p:txBody>
        </p:sp>
        <p:pic>
          <p:nvPicPr>
            <p:cNvPr id="5125" name="图片 9" descr="book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0521" y="1200116"/>
              <a:ext cx="1087277" cy="66675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26" name="文本框 16"/>
            <p:cNvSpPr txBox="1"/>
            <p:nvPr/>
          </p:nvSpPr>
          <p:spPr>
            <a:xfrm>
              <a:off x="1805798" y="1357279"/>
              <a:ext cx="1752600" cy="44074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zh-CN" altLang="en-US" sz="36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猜一猜</a:t>
              </a: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B7C8B9B0-C1AB-448B-93CF-9592510852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06" b="4556"/>
          <a:stretch/>
        </p:blipFill>
        <p:spPr>
          <a:xfrm>
            <a:off x="2951642" y="1340247"/>
            <a:ext cx="6288715" cy="44965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FCA6B951-7A06-4633-A8EC-D5CF1E138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32" y="987574"/>
            <a:ext cx="4882852" cy="4882852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F9AEDCBD-ABE4-46BE-B7CB-752E7595FDA7}"/>
              </a:ext>
            </a:extLst>
          </p:cNvPr>
          <p:cNvSpPr txBox="1"/>
          <p:nvPr/>
        </p:nvSpPr>
        <p:spPr>
          <a:xfrm>
            <a:off x="1559496" y="1700808"/>
            <a:ext cx="58326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</a:rPr>
              <a:t>      李白</a:t>
            </a:r>
            <a:r>
              <a:rPr lang="zh-CN" altLang="en-US" sz="3600" b="1" dirty="0"/>
              <a:t>，</a:t>
            </a:r>
            <a:r>
              <a:rPr lang="zh-CN" altLang="en-US" sz="3600" b="1" i="0" dirty="0">
                <a:solidFill>
                  <a:srgbClr val="333333"/>
                </a:solidFill>
                <a:effectLst/>
                <a:latin typeface="Helvetica Neue"/>
              </a:rPr>
              <a:t>字太白，</a:t>
            </a:r>
            <a:r>
              <a:rPr lang="zh-CN" altLang="en-US" sz="3600" b="1" i="0" dirty="0">
                <a:effectLst/>
                <a:latin typeface="Helvetica Neue"/>
              </a:rPr>
              <a:t>号</a:t>
            </a:r>
            <a:r>
              <a:rPr lang="zh-CN" altLang="en-US" sz="3600" b="1" dirty="0">
                <a:latin typeface="Helvetica Neue"/>
              </a:rPr>
              <a:t>“青莲居士”，</a:t>
            </a:r>
            <a:r>
              <a:rPr lang="zh-CN" altLang="en-US" sz="3600" b="1" i="0" dirty="0">
                <a:solidFill>
                  <a:srgbClr val="333333"/>
                </a:solidFill>
                <a:effectLst/>
                <a:latin typeface="Helvetica Neue"/>
              </a:rPr>
              <a:t>被后人誉为“</a:t>
            </a:r>
            <a:r>
              <a:rPr lang="zh-CN" altLang="en-US" sz="3600" b="1" i="0" dirty="0">
                <a:solidFill>
                  <a:srgbClr val="0070C0"/>
                </a:solidFill>
                <a:effectLst/>
                <a:latin typeface="Helvetica Neue"/>
              </a:rPr>
              <a:t>诗仙</a:t>
            </a:r>
            <a:r>
              <a:rPr lang="zh-CN" altLang="en-US" sz="3600" b="1" i="0" dirty="0">
                <a:solidFill>
                  <a:srgbClr val="333333"/>
                </a:solidFill>
                <a:effectLst/>
                <a:latin typeface="Helvetica Neue"/>
              </a:rPr>
              <a:t>”。</a:t>
            </a:r>
            <a:endParaRPr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180142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3"/>
          <p:cNvSpPr/>
          <p:nvPr/>
        </p:nvSpPr>
        <p:spPr>
          <a:xfrm>
            <a:off x="4295800" y="4005064"/>
            <a:ext cx="3449320" cy="58356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200" b="1" i="0" u="none" strike="noStrike" kern="1200" cap="none" spc="0" normalizeH="0" baseline="0" noProof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rPr>
              <a:t>宿：住宿，过夜。</a:t>
            </a:r>
          </a:p>
        </p:txBody>
      </p:sp>
      <p:sp>
        <p:nvSpPr>
          <p:cNvPr id="7171" name="文本框 1"/>
          <p:cNvSpPr txBox="1"/>
          <p:nvPr/>
        </p:nvSpPr>
        <p:spPr>
          <a:xfrm>
            <a:off x="4120475" y="1397675"/>
            <a:ext cx="3605213" cy="2031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zh-CN" altLang="en-US" sz="6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夜宿山寺</a:t>
            </a:r>
          </a:p>
          <a:p>
            <a:pPr eaLnBrk="0" hangingPunct="0"/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</a:rPr>
              <a:t>           </a:t>
            </a:r>
            <a:endParaRPr lang="en-US" altLang="zh-CN" sz="28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0" hangingPunct="0"/>
            <a:r>
              <a:rPr lang="en-US" altLang="zh-CN" sz="2800" b="1" dirty="0"/>
              <a:t>         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唐   李白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6" descr="C:\Users\apple\Desktop\QQ图片2017080814025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2784" y="320675"/>
            <a:ext cx="4608195" cy="63195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0" name="Picture 2" descr="C:\Users\apple\Desktop\古诗两首课件\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3525" y="1341120"/>
            <a:ext cx="3867150" cy="53047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8195" name="矩形 20483"/>
          <p:cNvSpPr/>
          <p:nvPr/>
        </p:nvSpPr>
        <p:spPr>
          <a:xfrm>
            <a:off x="1703388" y="-1905"/>
            <a:ext cx="30988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0" hangingPunct="0"/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5123" name="组合 2"/>
          <p:cNvGrpSpPr/>
          <p:nvPr/>
        </p:nvGrpSpPr>
        <p:grpSpPr>
          <a:xfrm>
            <a:off x="480695" y="332740"/>
            <a:ext cx="3247390" cy="975995"/>
            <a:chOff x="730521" y="1200116"/>
            <a:chExt cx="2904854" cy="666750"/>
          </a:xfrm>
        </p:grpSpPr>
        <p:sp>
          <p:nvSpPr>
            <p:cNvPr id="2" name="圆角矩形 1"/>
            <p:cNvSpPr/>
            <p:nvPr/>
          </p:nvSpPr>
          <p:spPr>
            <a:xfrm>
              <a:off x="1546420" y="1338229"/>
              <a:ext cx="2088955" cy="44926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ADDBE9"/>
                </a:gs>
                <a:gs pos="100000">
                  <a:schemeClr val="bg1"/>
                </a:gs>
              </a:gsLst>
            </a:gradFill>
            <a:ln>
              <a:solidFill>
                <a:srgbClr val="8FCEE4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 strike="noStrike" noProof="1"/>
            </a:p>
          </p:txBody>
        </p:sp>
        <p:pic>
          <p:nvPicPr>
            <p:cNvPr id="5125" name="图片 9" descr="book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0521" y="1200116"/>
              <a:ext cx="1087277" cy="66675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26" name="文本框 16"/>
            <p:cNvSpPr txBox="1"/>
            <p:nvPr/>
          </p:nvSpPr>
          <p:spPr>
            <a:xfrm>
              <a:off x="1805798" y="1357279"/>
              <a:ext cx="1752600" cy="44074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zh-CN" altLang="en-US" sz="36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读一读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oup 8"/>
          <p:cNvGrpSpPr/>
          <p:nvPr/>
        </p:nvGrpSpPr>
        <p:grpSpPr>
          <a:xfrm>
            <a:off x="71755" y="433070"/>
            <a:ext cx="3392170" cy="730250"/>
            <a:chOff x="140" y="346"/>
            <a:chExt cx="4961" cy="318"/>
          </a:xfrm>
        </p:grpSpPr>
        <p:sp>
          <p:nvSpPr>
            <p:cNvPr id="66" name="AutoShape 6"/>
            <p:cNvSpPr>
              <a:spLocks noChangeArrowheads="1"/>
            </p:cNvSpPr>
            <p:nvPr/>
          </p:nvSpPr>
          <p:spPr bwMode="gray">
            <a:xfrm>
              <a:off x="476" y="346"/>
              <a:ext cx="3584" cy="31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2700000" scaled="0"/>
            </a:gradFill>
            <a:ln>
              <a:noFill/>
            </a:ln>
            <a:effectLst>
              <a:outerShdw blurRad="63500"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219" name="Text Box 7"/>
            <p:cNvSpPr txBox="1"/>
            <p:nvPr/>
          </p:nvSpPr>
          <p:spPr>
            <a:xfrm>
              <a:off x="140" y="365"/>
              <a:ext cx="4961" cy="28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dirty="0">
                  <a:latin typeface="Arial" panose="020B0604020202020204" pitchFamily="34" charset="0"/>
                  <a:ea typeface="楷体_GB2312" panose="02010609030101010101" pitchFamily="49" charset="-122"/>
                </a:rPr>
                <a:t> </a:t>
              </a:r>
              <a:r>
                <a:rPr lang="zh-CN" altLang="en-US" sz="3600" dirty="0">
                  <a:latin typeface="Arial" panose="020B0604020202020204" pitchFamily="34" charset="0"/>
                  <a:ea typeface="楷体_GB2312" panose="02010609030101010101" pitchFamily="49" charset="-122"/>
                </a:rPr>
                <a:t> </a:t>
              </a:r>
              <a:r>
                <a:rPr lang="en-US" altLang="zh-CN" sz="3600" dirty="0">
                  <a:latin typeface="Arial" panose="020B0604020202020204" pitchFamily="34" charset="0"/>
                  <a:ea typeface="楷体_GB2312" panose="02010609030101010101" pitchFamily="49" charset="-122"/>
                </a:rPr>
                <a:t>   </a:t>
              </a:r>
              <a:r>
                <a:rPr lang="zh-CN" altLang="en-US" sz="3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读出韵味</a:t>
              </a:r>
            </a:p>
          </p:txBody>
        </p:sp>
      </p:grpSp>
      <p:pic>
        <p:nvPicPr>
          <p:cNvPr id="9" name="Picture 2" descr="C:\Users\apple\Desktop\古诗两首课件\4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40105" y="1772920"/>
            <a:ext cx="2740025" cy="42837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0130" y="2348880"/>
            <a:ext cx="7901940" cy="35960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2125" y="1269365"/>
            <a:ext cx="1664970" cy="93281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pple\Desktop\古诗两首课件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0145" y="300355"/>
            <a:ext cx="4712335" cy="6305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242" name="Picture 3" descr="C:\Users\apple\Desktop\QQ图片2017080814074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678" y="3645535"/>
            <a:ext cx="2036762" cy="230346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243" name="组合 7"/>
          <p:cNvGrpSpPr/>
          <p:nvPr/>
        </p:nvGrpSpPr>
        <p:grpSpPr>
          <a:xfrm>
            <a:off x="1847850" y="1506220"/>
            <a:ext cx="4321175" cy="1995170"/>
            <a:chOff x="4572000" y="1340768"/>
            <a:chExt cx="4320480" cy="1944216"/>
          </a:xfrm>
        </p:grpSpPr>
        <p:pic>
          <p:nvPicPr>
            <p:cNvPr id="10244" name="Picture 2" descr="C:\Users\apple\Desktop\图片1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72000" y="1340768"/>
              <a:ext cx="4320480" cy="194421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245" name="TextBox 6"/>
            <p:cNvSpPr txBox="1"/>
            <p:nvPr/>
          </p:nvSpPr>
          <p:spPr>
            <a:xfrm>
              <a:off x="4788024" y="1842738"/>
              <a:ext cx="3888432" cy="104883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eaLnBrk="0" hangingPunct="0"/>
              <a:r>
                <a:rPr lang="en-US" altLang="zh-CN" sz="32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    </a:t>
              </a:r>
              <a:r>
                <a:rPr lang="zh-CN" altLang="en-US" sz="32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说说山寺给你怎样的感觉?</a:t>
              </a:r>
            </a:p>
          </p:txBody>
        </p:sp>
      </p:grpSp>
      <p:grpSp>
        <p:nvGrpSpPr>
          <p:cNvPr id="5123" name="组合 2"/>
          <p:cNvGrpSpPr/>
          <p:nvPr/>
        </p:nvGrpSpPr>
        <p:grpSpPr>
          <a:xfrm>
            <a:off x="480695" y="332740"/>
            <a:ext cx="3247390" cy="975995"/>
            <a:chOff x="730521" y="1200116"/>
            <a:chExt cx="2904854" cy="666750"/>
          </a:xfrm>
        </p:grpSpPr>
        <p:sp>
          <p:nvSpPr>
            <p:cNvPr id="2" name="圆角矩形 1"/>
            <p:cNvSpPr/>
            <p:nvPr/>
          </p:nvSpPr>
          <p:spPr>
            <a:xfrm>
              <a:off x="1546420" y="1338229"/>
              <a:ext cx="2088955" cy="44926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ADDBE9"/>
                </a:gs>
                <a:gs pos="100000">
                  <a:schemeClr val="bg1"/>
                </a:gs>
              </a:gsLst>
            </a:gradFill>
            <a:ln>
              <a:solidFill>
                <a:srgbClr val="8FCEE4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 strike="noStrike" noProof="1"/>
            </a:p>
          </p:txBody>
        </p:sp>
        <p:pic>
          <p:nvPicPr>
            <p:cNvPr id="5125" name="图片 9" descr="book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0521" y="1200116"/>
              <a:ext cx="1087277" cy="66675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26" name="文本框 16"/>
            <p:cNvSpPr txBox="1"/>
            <p:nvPr/>
          </p:nvSpPr>
          <p:spPr>
            <a:xfrm>
              <a:off x="1805798" y="1357279"/>
              <a:ext cx="1752600" cy="44074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zh-CN" altLang="en-US" sz="36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想一想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6" name="文本框 2"/>
          <p:cNvSpPr txBox="1"/>
          <p:nvPr/>
        </p:nvSpPr>
        <p:spPr>
          <a:xfrm>
            <a:off x="767715" y="1423035"/>
            <a:ext cx="4427855" cy="13220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</a:p>
          <a:p>
            <a:pPr eaLnBrk="0" hangingPunct="0"/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和你的同桌说一说：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0" hangingPunct="0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</a:p>
        </p:txBody>
      </p:sp>
      <p:grpSp>
        <p:nvGrpSpPr>
          <p:cNvPr id="10243" name="组合 7"/>
          <p:cNvGrpSpPr/>
          <p:nvPr/>
        </p:nvGrpSpPr>
        <p:grpSpPr>
          <a:xfrm>
            <a:off x="1127760" y="2364740"/>
            <a:ext cx="4901565" cy="2128520"/>
            <a:chOff x="4572000" y="1340768"/>
            <a:chExt cx="4320480" cy="1944216"/>
          </a:xfrm>
        </p:grpSpPr>
        <p:pic>
          <p:nvPicPr>
            <p:cNvPr id="10244" name="Picture 2" descr="C:\Users\apple\Desktop\图片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0" y="1340768"/>
              <a:ext cx="4320480" cy="194421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245" name="TextBox 6"/>
            <p:cNvSpPr txBox="1"/>
            <p:nvPr/>
          </p:nvSpPr>
          <p:spPr>
            <a:xfrm>
              <a:off x="4788024" y="1842738"/>
              <a:ext cx="3888432" cy="98312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eaLnBrk="0" hangingPunct="0"/>
              <a:r>
                <a:rPr lang="en-US" altLang="zh-CN" sz="32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    </a:t>
              </a:r>
              <a:r>
                <a:rPr lang="zh-CN" altLang="en-US" sz="3200" b="1" dirty="0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古诗中哪些地方让你感受到山寺很高？</a:t>
              </a:r>
              <a:endPara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</p:grpSp>
      <p:grpSp>
        <p:nvGrpSpPr>
          <p:cNvPr id="5123" name="组合 2"/>
          <p:cNvGrpSpPr/>
          <p:nvPr/>
        </p:nvGrpSpPr>
        <p:grpSpPr>
          <a:xfrm>
            <a:off x="480695" y="332740"/>
            <a:ext cx="3247390" cy="975995"/>
            <a:chOff x="730521" y="1200116"/>
            <a:chExt cx="2904854" cy="666750"/>
          </a:xfrm>
        </p:grpSpPr>
        <p:sp>
          <p:nvSpPr>
            <p:cNvPr id="2" name="圆角矩形 1"/>
            <p:cNvSpPr/>
            <p:nvPr/>
          </p:nvSpPr>
          <p:spPr>
            <a:xfrm>
              <a:off x="1546420" y="1338229"/>
              <a:ext cx="2088955" cy="44926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ADDBE9"/>
                </a:gs>
                <a:gs pos="100000">
                  <a:schemeClr val="bg1"/>
                </a:gs>
              </a:gsLst>
            </a:gradFill>
            <a:ln>
              <a:solidFill>
                <a:srgbClr val="8FCEE4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CN" altLang="en-US" strike="noStrike" noProof="1"/>
            </a:p>
          </p:txBody>
        </p:sp>
        <p:pic>
          <p:nvPicPr>
            <p:cNvPr id="5125" name="图片 9" descr="book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0521" y="1200116"/>
              <a:ext cx="1087277" cy="66675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26" name="文本框 16"/>
            <p:cNvSpPr txBox="1"/>
            <p:nvPr/>
          </p:nvSpPr>
          <p:spPr>
            <a:xfrm>
              <a:off x="1805798" y="1357279"/>
              <a:ext cx="1752600" cy="44074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zh-CN" altLang="en-US" sz="36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议一议</a:t>
              </a:r>
            </a:p>
          </p:txBody>
        </p:sp>
      </p:grpSp>
      <p:sp>
        <p:nvSpPr>
          <p:cNvPr id="5" name="副标题 4"/>
          <p:cNvSpPr>
            <a:spLocks noGrp="1"/>
          </p:cNvSpPr>
          <p:nvPr/>
        </p:nvSpPr>
        <p:spPr>
          <a:xfrm>
            <a:off x="5005679" y="820737"/>
            <a:ext cx="5770245" cy="508190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4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夜宿山寺</a:t>
            </a:r>
            <a:br>
              <a:rPr lang="en-US" altLang="zh-CN" sz="4800" dirty="0">
                <a:solidFill>
                  <a:prstClr val="black"/>
                </a:solidFill>
                <a:latin typeface="等线 Light" panose="02010600030101010101" charset="-122"/>
                <a:ea typeface="等线 Light" panose="02010600030101010101" charset="-122"/>
                <a:cs typeface="+mj-cs"/>
              </a:rPr>
            </a:br>
            <a:r>
              <a:rPr lang="zh-CN" altLang="en-US" sz="20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 </a:t>
            </a: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［唐］李白</a:t>
            </a:r>
          </a:p>
          <a:p>
            <a:pPr marL="0" indent="0" algn="ctr" fontAlgn="auto">
              <a:lnSpc>
                <a:spcPct val="150000"/>
              </a:lnSpc>
              <a:spcBef>
                <a:spcPts val="0"/>
              </a:spcBef>
              <a:buNone/>
            </a:pPr>
            <a:endParaRPr lang="en-US" altLang="zh-CN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 algn="ctr" fontAlgn="auto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危楼高百尺，</a:t>
            </a:r>
            <a:endParaRPr lang="en-US" altLang="zh-CN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 algn="ctr" fontAlgn="auto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手可摘星辰。</a:t>
            </a:r>
            <a:endParaRPr lang="en-US" altLang="zh-CN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 algn="ctr" fontAlgn="auto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不敢高声语，</a:t>
            </a:r>
            <a:endParaRPr lang="en-US" altLang="zh-CN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 algn="ctr" fontAlgn="auto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恐惊天上人。</a:t>
            </a:r>
            <a:endParaRPr lang="zh-CN" altLang="zh-CN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319.0110236220471,&quot;width&quot;:3401.9527559055118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319.0110236220471,&quot;width&quot;:3401.9527559055118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319.0110236220471,&quot;width&quot;:3401.9527559055118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191</Words>
  <Application>Microsoft Office PowerPoint</Application>
  <PresentationFormat>宽屏</PresentationFormat>
  <Paragraphs>40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Helvetica Neue</vt:lpstr>
      <vt:lpstr>等线 Light</vt:lpstr>
      <vt:lpstr>楷体</vt:lpstr>
      <vt:lpstr>楷体_GB2312</vt:lpstr>
      <vt:lpstr>Arial</vt:lpstr>
      <vt:lpstr>Calibri</vt:lpstr>
      <vt:lpstr>Office 主题</vt:lpstr>
      <vt:lpstr>第六单元 第18课  古诗二首   夜宿山寺    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http://lspjy.com绿色圃中小学教育网http://www.lspjy.com  绿色圃中学资源网http://cz.lspjy.com</Manager>
  <Company>http://lspjy.com绿色圃中小学教育网http://www.lspjy.com  绿色圃中学资源网http://cz.lspjy.com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http://lspjy.com绿色圃中小学教育网http://www.lspjy.com  绿色圃中学资源网http://cz.lspjy.com</dc:title>
  <dc:subject>http://lspjy.com绿色圃中小学教育网http://www.lspjy.com  绿色圃中学资源网http://cz.lspjy.com</dc:subject>
  <dc:creator>http://lspjy.com绿色圃中小学教育网http://www.lspjy.com  绿色圃中学资源网http://cz.lspjy.com;未知用户</dc:creator>
  <cp:keywords>http:/lspjy.com绿色圃中小学教育网http:/www.lspjy.com  绿色圃中学资源网http:/cz.lspjy.com</cp:keywords>
  <dc:description>http://lspjy.com绿色圃中小学教育网http://www.lspjy.com  绿色圃中学资源网http://cz.lspjy.com</dc:description>
  <cp:lastModifiedBy>余 敏</cp:lastModifiedBy>
  <cp:revision>106</cp:revision>
  <dcterms:created xsi:type="dcterms:W3CDTF">2017-08-05T08:39:00Z</dcterms:created>
  <dcterms:modified xsi:type="dcterms:W3CDTF">2021-09-17T03:04:36Z</dcterms:modified>
  <cp:category>http://lspjy.com绿色圃中小学教育网http://www.lspjy.com  绿色圃中学资源网http://cz.lspjy.com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2052-11.1.0.10577</vt:lpwstr>
  </property>
  <property fmtid="{D5CDD505-2E9C-101B-9397-08002B2CF9AE}" pid="3" name="ICV">
    <vt:lpwstr>49015803E96E497FBF26F8881A958039</vt:lpwstr>
  </property>
</Properties>
</file>