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58" r:id="rId5"/>
    <p:sldId id="261" r:id="rId6"/>
    <p:sldId id="262" r:id="rId7"/>
    <p:sldId id="311" r:id="rId8"/>
    <p:sldId id="267" r:id="rId9"/>
    <p:sldId id="266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310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09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6" r:id="rId54"/>
  </p:sldIdLst>
  <p:sldSz cx="9144000" cy="6858000" type="screen4x3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5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tags" Target="tags/tag1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6425B-77EA-4384-8678-B03FAC4EA5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295B-50EC-4418-849F-90ABB7EE48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file:///C:\Documents%20and%20Settings\Administrator\&#26700;&#38754;\&#20844;&#24320;&#35838;&#35838;&#20214;\&#25925;&#20065;&#30340;&#21407;&#39118;&#26223;.mp3" TargetMode="External"/><Relationship Id="rId2" Type="http://schemas.openxmlformats.org/officeDocument/2006/relationships/audio" Target="file:///C:\Documents%20and%20Settings\Administrator\&#26700;&#38754;\&#20844;&#24320;&#35838;&#35838;&#20214;\&#25925;&#20065;&#30340;&#21407;&#39118;&#26223;.mp3" TargetMode="Externa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ppt/slides/2007725938470.mp3" TargetMode="External"/><Relationship Id="rId2" Type="http://schemas.openxmlformats.org/officeDocument/2006/relationships/audio" Target="ppt/slides/2007725938470.mp3" TargetMode="Externa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file:///C:\Documents%20and%20Settings\Administrator\&#26700;&#38754;\&#26143;&#31354;&#32972;&#26223;&#38899;&#20048;.mp3" TargetMode="External"/><Relationship Id="rId2" Type="http://schemas.openxmlformats.org/officeDocument/2006/relationships/audio" Target="file:///C:\Documents%20and%20Settings\Administrator\&#26700;&#38754;\&#26143;&#31354;&#32972;&#26223;&#38899;&#20048;.mp3" TargetMode="Externa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7.xml"/><Relationship Id="rId2" Type="http://schemas.openxmlformats.org/officeDocument/2006/relationships/slide" Target="slide24.xml"/><Relationship Id="rId1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60523_072045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205232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瞬间的永恒_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95" y="602107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051008korea0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359900" cy="7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10"/>
          <p:cNvSpPr>
            <a:spLocks noChangeArrowheads="1"/>
          </p:cNvSpPr>
          <p:nvPr/>
        </p:nvSpPr>
        <p:spPr bwMode="auto">
          <a:xfrm>
            <a:off x="900113" y="765175"/>
            <a:ext cx="7704137" cy="283686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800" b="1">
                <a:solidFill>
                  <a:schemeClr val="tx2"/>
                </a:solidFill>
              </a:rPr>
              <a:t>   </a:t>
            </a:r>
            <a:endParaRPr lang="en-US" altLang="zh-CN" sz="4800" b="1">
              <a:solidFill>
                <a:schemeClr val="tx2"/>
              </a:solidFill>
            </a:endParaRPr>
          </a:p>
          <a:p>
            <a:r>
              <a:rPr lang="en-US" altLang="zh-CN" sz="4800" b="1">
                <a:solidFill>
                  <a:schemeClr val="tx2"/>
                </a:solidFill>
              </a:rPr>
              <a:t>   </a:t>
            </a:r>
            <a:r>
              <a:rPr lang="zh-CN" altLang="en-US" sz="66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多么</a:t>
            </a:r>
            <a:r>
              <a:rPr lang="zh-CN" altLang="en-US" sz="6600" b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奇丽</a:t>
            </a:r>
            <a:r>
              <a:rPr lang="zh-CN" altLang="en-US" sz="66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的景色！</a:t>
            </a:r>
            <a:endParaRPr lang="zh-CN" altLang="en-US" sz="6600" b="1">
              <a:solidFill>
                <a:srgbClr val="0000CC"/>
              </a:solidFill>
              <a:latin typeface="楷体_GB2312" pitchFamily="49" charset="-122"/>
              <a:ea typeface="楷体_GB2312" pitchFamily="49" charset="-122"/>
            </a:endParaRPr>
          </a:p>
          <a:p>
            <a:r>
              <a:rPr lang="zh-CN" altLang="en-US" sz="66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 多么</a:t>
            </a:r>
            <a:r>
              <a:rPr lang="zh-CN" altLang="en-US" sz="6600" b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奇特</a:t>
            </a:r>
            <a:r>
              <a:rPr lang="zh-CN" altLang="en-US" sz="66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的民族！</a:t>
            </a:r>
            <a:endParaRPr lang="zh-CN" altLang="en-US" sz="6600" b="1">
              <a:solidFill>
                <a:srgbClr val="0000CC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20091061838349124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1143000"/>
          </a:xfrm>
        </p:spPr>
        <p:txBody>
          <a:bodyPr/>
          <a:lstStyle/>
          <a:p>
            <a:pPr algn="l"/>
            <a:r>
              <a:rPr lang="zh-CN" altLang="en-US" b="1"/>
              <a:t>自学提示一：</a:t>
            </a:r>
            <a:endParaRPr lang="zh-CN" altLang="en-US" b="1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36838"/>
            <a:ext cx="8229600" cy="2333625"/>
          </a:xfrm>
        </p:spPr>
        <p:txBody>
          <a:bodyPr/>
          <a:lstStyle/>
          <a:p>
            <a:r>
              <a:rPr lang="zh-CN" altLang="en-US" sz="4400" b="1">
                <a:solidFill>
                  <a:srgbClr val="0000FF"/>
                </a:solidFill>
              </a:rPr>
              <a:t>找出描写景色</a:t>
            </a:r>
            <a:r>
              <a:rPr lang="zh-CN" altLang="en-US" sz="4400" b="1">
                <a:solidFill>
                  <a:srgbClr val="CC0066"/>
                </a:solidFill>
              </a:rPr>
              <a:t>奇丽</a:t>
            </a:r>
            <a:r>
              <a:rPr lang="zh-CN" altLang="en-US" sz="4400" b="1">
                <a:solidFill>
                  <a:srgbClr val="0000FF"/>
                </a:solidFill>
              </a:rPr>
              <a:t>的句子，画出能体现景色</a:t>
            </a:r>
            <a:r>
              <a:rPr lang="zh-CN" altLang="en-US" sz="4400" b="1">
                <a:solidFill>
                  <a:srgbClr val="CC0066"/>
                </a:solidFill>
              </a:rPr>
              <a:t>奇丽</a:t>
            </a:r>
            <a:r>
              <a:rPr lang="zh-CN" altLang="en-US" sz="4400" b="1">
                <a:solidFill>
                  <a:srgbClr val="0000FF"/>
                </a:solidFill>
              </a:rPr>
              <a:t>的词语。</a:t>
            </a:r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6630" name="故乡的原风景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5516563"/>
            <a:ext cx="1081088" cy="1081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28675" name="Picture 3" descr="BJ1202"/>
          <p:cNvPicPr>
            <a:picLocks noChangeAspect="1" noChangeArrowheads="1"/>
          </p:cNvPicPr>
          <p:nvPr>
            <p:ph type="body" idx="1"/>
          </p:nvPr>
        </p:nvPicPr>
        <p:blipFill>
          <a:blip r:embed="rId1" cstate="print">
            <a:lum bright="70000" contrast="-7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971550" y="1196975"/>
            <a:ext cx="7416800" cy="28384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lang="zh-CN" altLang="en-US" sz="3600" b="1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走过任何一条街，抬头向上看，家家户户的窗子前都是花团锦簇、姹紫嫣红。许多窗子连接在一起，汇成了一个花的海洋，让我们看的人如入山阴道上，应接不暇。</a:t>
            </a:r>
            <a:endParaRPr lang="zh-CN" altLang="en-US" sz="3600" b="1">
              <a:solidFill>
                <a:srgbClr val="CC006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29699" name="Picture 3" descr="BJ1202"/>
          <p:cNvPicPr>
            <a:picLocks noChangeAspect="1" noChangeArrowheads="1"/>
          </p:cNvPicPr>
          <p:nvPr>
            <p:ph type="body" idx="1"/>
          </p:nvPr>
        </p:nvPicPr>
        <p:blipFill>
          <a:blip r:embed="rId1" cstate="print">
            <a:lum bright="70000" contrast="-7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971550" y="1196975"/>
            <a:ext cx="7416800" cy="28384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lang="zh-CN" altLang="en-US" sz="3600" b="1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走过任何一条街，抬头向上看，家家户户的窗子前都是</a:t>
            </a:r>
            <a:r>
              <a:rPr lang="zh-CN" altLang="en-US" sz="3600" b="1" u="sng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花团锦簇、姹紫嫣红</a:t>
            </a:r>
            <a:r>
              <a:rPr lang="zh-CN" altLang="en-US" sz="3600" b="1">
                <a:solidFill>
                  <a:srgbClr val="CC0066"/>
                </a:solidFill>
                <a:latin typeface="黑体" panose="02010609060101010101" charset="-122"/>
                <a:ea typeface="黑体" panose="02010609060101010101" charset="-122"/>
              </a:rPr>
              <a:t>。许多窗子连接在一起，汇成了一个花的海洋，让我们看的人如入山阴道上，应接不暇。</a:t>
            </a:r>
            <a:endParaRPr lang="zh-CN" altLang="en-US" sz="3600" b="1">
              <a:solidFill>
                <a:srgbClr val="CC006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00432613485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59113" y="5734050"/>
            <a:ext cx="3168650" cy="914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5400" b="1">
                <a:solidFill>
                  <a:srgbClr val="0000FF"/>
                </a:solidFill>
              </a:rPr>
              <a:t>花团锦簇</a:t>
            </a:r>
            <a:endParaRPr lang="zh-CN" altLang="en-US" sz="5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37553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43213" y="5734050"/>
            <a:ext cx="3960812" cy="914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5400" b="1">
                <a:solidFill>
                  <a:srgbClr val="0000FF"/>
                </a:solidFill>
              </a:rPr>
              <a:t>姹紫嫣红</a:t>
            </a:r>
            <a:endParaRPr lang="zh-CN" altLang="en-US" sz="5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47108" name="Picture 4" descr="IMG_147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74sVfcZYKF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37891" name="Picture 3" descr="f4d28961abbea7fa5dcb89b80992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80975" y="-315913"/>
            <a:ext cx="9324975" cy="7642226"/>
          </a:xfrm>
          <a:prstGeom prst="rect">
            <a:avLst/>
          </a:prstGeom>
          <a:noFill/>
        </p:spPr>
      </p:pic>
      <p:pic>
        <p:nvPicPr>
          <p:cNvPr id="37892" name="2007725938470.mp3">
            <a:hlinkClick r:id="" action="ppaction://media"/>
          </p:cNvPr>
          <p:cNvPicPr>
            <a:picLocks noRot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48488" y="5589588"/>
            <a:ext cx="304800" cy="304800"/>
          </a:xfr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audio>
              <p:cMediaNode numSld="11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70425_125107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 descr="IMG_20170504_0912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45060" name="Picture 4" descr="21542359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396413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46084" name="Picture 4" descr="dicey,200610040252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00013"/>
            <a:ext cx="9144000" cy="70405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39940" name="Picture 4" descr="1867297_s_1867298_337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41" name="Picture 5" descr="1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7632700" cy="38893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b="1">
                <a:solidFill>
                  <a:srgbClr val="CC00FF"/>
                </a:solidFill>
              </a:rPr>
              <a:t>           </a:t>
            </a:r>
            <a:r>
              <a:rPr lang="zh-CN" altLang="en-US" sz="3600" b="1"/>
              <a:t>走过</a:t>
            </a:r>
            <a:r>
              <a:rPr lang="zh-CN" altLang="en-US" sz="3600" b="1">
                <a:solidFill>
                  <a:srgbClr val="CC0066"/>
                </a:solidFill>
              </a:rPr>
              <a:t>任何</a:t>
            </a:r>
            <a:r>
              <a:rPr lang="zh-CN" altLang="en-US" sz="3600" b="1"/>
              <a:t>一条街，抬头向上看，</a:t>
            </a:r>
            <a:r>
              <a:rPr lang="zh-CN" altLang="en-US" sz="3600" b="1">
                <a:solidFill>
                  <a:srgbClr val="CC0066"/>
                </a:solidFill>
              </a:rPr>
              <a:t>家家户户</a:t>
            </a:r>
            <a:r>
              <a:rPr lang="zh-CN" altLang="en-US" sz="3600" b="1"/>
              <a:t>的窗子前都是</a:t>
            </a:r>
            <a:r>
              <a:rPr lang="zh-CN" altLang="en-US" sz="3600" b="1">
                <a:solidFill>
                  <a:srgbClr val="CC0066"/>
                </a:solidFill>
              </a:rPr>
              <a:t>花团锦簇</a:t>
            </a:r>
            <a:r>
              <a:rPr lang="zh-CN" altLang="en-US" sz="3600" b="1"/>
              <a:t>、</a:t>
            </a:r>
            <a:r>
              <a:rPr lang="zh-CN" altLang="en-US" sz="3600" b="1">
                <a:solidFill>
                  <a:srgbClr val="CC0066"/>
                </a:solidFill>
              </a:rPr>
              <a:t>姹紫嫣红</a:t>
            </a:r>
            <a:r>
              <a:rPr lang="zh-CN" altLang="en-US" sz="3600" b="1"/>
              <a:t>。许多窗子连接在一起，汇成了一个</a:t>
            </a:r>
            <a:r>
              <a:rPr lang="zh-CN" altLang="en-US" sz="3600" b="1">
                <a:solidFill>
                  <a:srgbClr val="CC0066"/>
                </a:solidFill>
              </a:rPr>
              <a:t>花的海洋</a:t>
            </a:r>
            <a:r>
              <a:rPr lang="zh-CN" altLang="en-US" sz="3600" b="1"/>
              <a:t>，让我们看的人如入山阴道上，</a:t>
            </a:r>
            <a:r>
              <a:rPr lang="zh-CN" altLang="en-US" sz="3600" b="1">
                <a:solidFill>
                  <a:srgbClr val="CC0066"/>
                </a:solidFill>
              </a:rPr>
              <a:t>应接不暇</a:t>
            </a:r>
            <a:r>
              <a:rPr lang="zh-CN" altLang="en-US" sz="3600" b="1"/>
              <a:t>。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95288" y="908050"/>
            <a:ext cx="3600450" cy="4362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2800" b="1">
                <a:ea typeface="楷体_GB2312" pitchFamily="49" charset="-122"/>
              </a:rPr>
              <a:t>走过任何一条街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抬头向上看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家家户户的窗子前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都是花团锦簇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姹紫嫣红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许多窗子连接在一起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汇成了一个花的海洋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让我们看的人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如入山阴道上</a:t>
            </a:r>
            <a:endParaRPr lang="zh-CN" altLang="en-US" sz="2800" b="1">
              <a:ea typeface="楷体_GB2312" pitchFamily="49" charset="-122"/>
            </a:endParaRPr>
          </a:p>
          <a:p>
            <a:r>
              <a:rPr lang="zh-CN" altLang="en-US" sz="2800" b="1">
                <a:ea typeface="楷体_GB2312" pitchFamily="49" charset="-122"/>
              </a:rPr>
              <a:t>应接不暇</a:t>
            </a:r>
            <a:endParaRPr lang="zh-CN" altLang="en-US" sz="2800" b="1">
              <a:ea typeface="楷体_GB2312" pitchFamily="49" charset="-122"/>
            </a:endParaRPr>
          </a:p>
        </p:txBody>
      </p:sp>
      <p:pic>
        <p:nvPicPr>
          <p:cNvPr id="51203" name="Picture 3" descr="113919140714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851275" y="836613"/>
            <a:ext cx="5040313" cy="4718050"/>
          </a:xfrm>
          <a:prstGeom prst="rect">
            <a:avLst/>
          </a:prstGeom>
          <a:noFill/>
        </p:spPr>
      </p:pic>
      <p:pic>
        <p:nvPicPr>
          <p:cNvPr id="51205" name="星空背景音乐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5805488"/>
            <a:ext cx="574675" cy="574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20091061838349124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268413"/>
            <a:ext cx="8229600" cy="1143000"/>
          </a:xfrm>
        </p:spPr>
        <p:txBody>
          <a:bodyPr/>
          <a:lstStyle/>
          <a:p>
            <a:pPr algn="l"/>
            <a:r>
              <a:rPr lang="zh-CN" altLang="en-US" sz="4800" b="1">
                <a:solidFill>
                  <a:srgbClr val="0000FF"/>
                </a:solidFill>
              </a:rPr>
              <a:t>自学提示二：</a:t>
            </a:r>
            <a:endParaRPr lang="zh-CN" altLang="en-US" sz="4800" b="1">
              <a:solidFill>
                <a:srgbClr val="0000FF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708275"/>
            <a:ext cx="8229600" cy="1323975"/>
          </a:xfrm>
        </p:spPr>
        <p:txBody>
          <a:bodyPr/>
          <a:lstStyle/>
          <a:p>
            <a:pPr marL="609600" indent="-609600"/>
            <a:r>
              <a:rPr lang="zh-CN" altLang="en-US" sz="3600"/>
              <a:t>找出文章中描写民族</a:t>
            </a:r>
            <a:r>
              <a:rPr lang="zh-CN" altLang="en-US" sz="3600" b="1">
                <a:solidFill>
                  <a:srgbClr val="CC00FF"/>
                </a:solidFill>
              </a:rPr>
              <a:t>奇特</a:t>
            </a:r>
            <a:r>
              <a:rPr lang="zh-CN" altLang="en-US" sz="3600"/>
              <a:t>的句子，说一说让人感到</a:t>
            </a:r>
            <a:r>
              <a:rPr lang="zh-CN" altLang="en-US" sz="3600" b="1">
                <a:solidFill>
                  <a:srgbClr val="CC00FF"/>
                </a:solidFill>
              </a:rPr>
              <a:t>奇特</a:t>
            </a:r>
            <a:r>
              <a:rPr lang="zh-CN" altLang="en-US" sz="3600"/>
              <a:t>的理由是什么</a:t>
            </a:r>
            <a:r>
              <a:rPr lang="zh-CN" altLang="en-US" sz="3600" b="1"/>
              <a:t>。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20091129151214417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84213" y="981075"/>
            <a:ext cx="7561262" cy="2041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        </a:t>
            </a:r>
            <a:r>
              <a:rPr lang="zh-CN" altLang="en-US" sz="3200" b="1">
                <a:solidFill>
                  <a:srgbClr val="0000FF"/>
                </a:solidFill>
              </a:rPr>
              <a:t>家家户户都在养花。他们的花不像在中国那样，养在屋子里，他们是把花栽种在临街窗户的外面。花朵都朝外开，在屋子里只能看到花的脊梁。</a:t>
            </a:r>
            <a:endParaRPr lang="zh-CN" altLang="en-US" sz="240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042988" y="3068638"/>
            <a:ext cx="7343775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/>
          </a:p>
        </p:txBody>
      </p:sp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57563"/>
            <a:ext cx="3851275" cy="288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357563"/>
            <a:ext cx="38877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144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1300"/>
            <a:ext cx="9144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35375"/>
            <a:ext cx="91440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20091129151214417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b="1"/>
              <a:t>           </a:t>
            </a:r>
            <a:r>
              <a:rPr lang="zh-CN" altLang="en-US" sz="3600" b="1">
                <a:ea typeface="楷体_GB2312" pitchFamily="49" charset="-122"/>
              </a:rPr>
              <a:t>每一家都是这样，在屋子里的时候，自己的花是让别人看的；走在街上的时候，自己又看别人的花。人人为我，我为人人。我觉得这一种境界是颇耐人寻味的</a:t>
            </a:r>
            <a:r>
              <a:rPr lang="zh-CN" altLang="en-US" b="1">
                <a:ea typeface="楷体_GB2312" pitchFamily="49" charset="-122"/>
              </a:rPr>
              <a:t>。</a:t>
            </a:r>
            <a:endParaRPr lang="zh-CN" altLang="en-US" b="1">
              <a:ea typeface="楷体_GB2312" pitchFamily="49" charset="-122"/>
            </a:endParaRPr>
          </a:p>
          <a:p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70425_12505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20091129151214417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b="1"/>
              <a:t>           </a:t>
            </a:r>
            <a:r>
              <a:rPr lang="zh-CN" altLang="en-US" sz="3600" b="1">
                <a:ea typeface="楷体_GB2312" pitchFamily="49" charset="-122"/>
              </a:rPr>
              <a:t>每一家都是这样，在屋子里的时候，自己的花是让别人看的；走在街上的时候，自己又看别人的花。</a:t>
            </a:r>
            <a:r>
              <a:rPr lang="zh-CN" altLang="en-US" sz="3600" b="1">
                <a:ea typeface="楷体_GB2312" pitchFamily="49" charset="-122"/>
                <a:hlinkClick r:id="rId2" action="ppaction://hlinksldjump"/>
              </a:rPr>
              <a:t>人人为我</a:t>
            </a:r>
            <a:r>
              <a:rPr lang="zh-CN" altLang="en-US" sz="3600" b="1">
                <a:ea typeface="楷体_GB2312" pitchFamily="49" charset="-122"/>
              </a:rPr>
              <a:t>，</a:t>
            </a:r>
            <a:r>
              <a:rPr lang="zh-CN" altLang="en-US" sz="3600" b="1">
                <a:ea typeface="楷体_GB2312" pitchFamily="49" charset="-122"/>
                <a:hlinkClick r:id="rId3" action="ppaction://hlinksldjump"/>
              </a:rPr>
              <a:t>我为人人</a:t>
            </a:r>
            <a:r>
              <a:rPr lang="zh-CN" altLang="en-US" sz="3600" b="1">
                <a:ea typeface="楷体_GB2312" pitchFamily="49" charset="-122"/>
              </a:rPr>
              <a:t>。我觉得这一种境界是颇耐人寻味的</a:t>
            </a:r>
            <a:r>
              <a:rPr lang="zh-CN" altLang="en-US" b="1">
                <a:ea typeface="楷体_GB2312" pitchFamily="49" charset="-122"/>
              </a:rPr>
              <a:t>。</a:t>
            </a:r>
            <a:endParaRPr lang="zh-CN" altLang="en-US" b="1">
              <a:ea typeface="楷体_GB2312" pitchFamily="49" charset="-122"/>
            </a:endParaRPr>
          </a:p>
          <a:p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20091129151214417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b="1"/>
              <a:t>           </a:t>
            </a:r>
            <a:r>
              <a:rPr lang="zh-CN" altLang="en-US" sz="3600" b="1">
                <a:ea typeface="楷体_GB2312" pitchFamily="49" charset="-122"/>
              </a:rPr>
              <a:t>每一家都是这样，</a:t>
            </a:r>
            <a:r>
              <a:rPr lang="zh-CN" altLang="en-US" sz="3600" b="1" i="1">
                <a:solidFill>
                  <a:srgbClr val="CC0066"/>
                </a:solidFill>
                <a:ea typeface="楷体_GB2312" pitchFamily="49" charset="-122"/>
              </a:rPr>
              <a:t>在屋子里的时候，自己的花是让别人看的</a:t>
            </a:r>
            <a:r>
              <a:rPr lang="zh-CN" altLang="en-US" sz="3600" b="1">
                <a:ea typeface="楷体_GB2312" pitchFamily="49" charset="-122"/>
              </a:rPr>
              <a:t>；走在街上的时候，自己又看别人的花。人人为我，</a:t>
            </a:r>
            <a:r>
              <a:rPr lang="zh-CN" altLang="en-US" sz="3600" b="1" i="1" u="sng">
                <a:solidFill>
                  <a:srgbClr val="CC0066"/>
                </a:solidFill>
                <a:ea typeface="楷体_GB2312" pitchFamily="49" charset="-122"/>
              </a:rPr>
              <a:t>我为人人</a:t>
            </a:r>
            <a:r>
              <a:rPr lang="zh-CN" altLang="en-US" sz="3600" b="1">
                <a:ea typeface="楷体_GB2312" pitchFamily="49" charset="-122"/>
              </a:rPr>
              <a:t>。我觉得这一种境界是颇耐人寻味的</a:t>
            </a:r>
            <a:r>
              <a:rPr lang="zh-CN" altLang="en-US" b="1">
                <a:ea typeface="楷体_GB2312" pitchFamily="49" charset="-122"/>
              </a:rPr>
              <a:t>。</a:t>
            </a:r>
            <a:endParaRPr lang="zh-CN" altLang="en-US" b="1">
              <a:ea typeface="楷体_GB2312" pitchFamily="49" charset="-122"/>
            </a:endParaRPr>
          </a:p>
          <a:p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20091129151214417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b="1"/>
              <a:t>           </a:t>
            </a:r>
            <a:r>
              <a:rPr lang="zh-CN" altLang="en-US" sz="3600" b="1">
                <a:ea typeface="楷体_GB2312" pitchFamily="49" charset="-122"/>
              </a:rPr>
              <a:t>每一家都是这样，在屋子里的时候，自己的花是让别人看的；</a:t>
            </a:r>
            <a:r>
              <a:rPr lang="zh-CN" altLang="en-US" sz="3600" b="1" i="1">
                <a:solidFill>
                  <a:srgbClr val="CC00FF"/>
                </a:solidFill>
                <a:ea typeface="楷体_GB2312" pitchFamily="49" charset="-122"/>
              </a:rPr>
              <a:t>走在街上的时候，自己又看别人的花</a:t>
            </a:r>
            <a:r>
              <a:rPr lang="zh-CN" altLang="en-US" sz="3600" b="1" i="1">
                <a:ea typeface="楷体_GB2312" pitchFamily="49" charset="-122"/>
              </a:rPr>
              <a:t>。</a:t>
            </a:r>
            <a:r>
              <a:rPr lang="zh-CN" altLang="en-US" sz="3600" b="1" i="1" u="sng">
                <a:solidFill>
                  <a:srgbClr val="CC00FF"/>
                </a:solidFill>
                <a:ea typeface="楷体_GB2312" pitchFamily="49" charset="-122"/>
              </a:rPr>
              <a:t>人人为我</a:t>
            </a:r>
            <a:r>
              <a:rPr lang="zh-CN" altLang="en-US" sz="3600" b="1">
                <a:ea typeface="楷体_GB2312" pitchFamily="49" charset="-122"/>
              </a:rPr>
              <a:t>，我为人人。我觉得这一种境界是颇耐人寻味的</a:t>
            </a:r>
            <a:r>
              <a:rPr lang="zh-CN" altLang="en-US" b="1">
                <a:ea typeface="楷体_GB2312" pitchFamily="49" charset="-122"/>
              </a:rPr>
              <a:t>。</a:t>
            </a:r>
            <a:endParaRPr lang="zh-CN" altLang="en-US" b="1">
              <a:ea typeface="楷体_GB2312" pitchFamily="49" charset="-122"/>
            </a:endParaRPr>
          </a:p>
          <a:p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20091129151214417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b="1"/>
              <a:t>           </a:t>
            </a:r>
            <a:r>
              <a:rPr lang="zh-CN" altLang="en-US" sz="3600" b="1">
                <a:ea typeface="楷体_GB2312" pitchFamily="49" charset="-122"/>
              </a:rPr>
              <a:t>每一家都是这样，在屋子里的时候，自己的花是让别人看的；走在街上的时候，自己又看别人的花。人人为我，我为人人。</a:t>
            </a:r>
            <a:r>
              <a:rPr lang="zh-CN" altLang="en-US" sz="3600" b="1">
                <a:solidFill>
                  <a:srgbClr val="CC0066"/>
                </a:solidFill>
                <a:ea typeface="楷体_GB2312" pitchFamily="49" charset="-122"/>
              </a:rPr>
              <a:t>我觉得这一种境界是颇</a:t>
            </a:r>
            <a:r>
              <a:rPr lang="zh-CN" altLang="en-US" sz="3600" b="1" u="sng">
                <a:solidFill>
                  <a:srgbClr val="CC0066"/>
                </a:solidFill>
                <a:ea typeface="楷体_GB2312" pitchFamily="49" charset="-122"/>
              </a:rPr>
              <a:t>耐人寻味</a:t>
            </a:r>
            <a:r>
              <a:rPr lang="zh-CN" altLang="en-US" sz="3600" b="1">
                <a:solidFill>
                  <a:srgbClr val="CC0066"/>
                </a:solidFill>
                <a:ea typeface="楷体_GB2312" pitchFamily="49" charset="-122"/>
              </a:rPr>
              <a:t>的</a:t>
            </a:r>
            <a:r>
              <a:rPr lang="zh-CN" altLang="en-US" b="1">
                <a:solidFill>
                  <a:srgbClr val="CC0066"/>
                </a:solidFill>
                <a:ea typeface="楷体_GB2312" pitchFamily="49" charset="-122"/>
              </a:rPr>
              <a:t>。</a:t>
            </a:r>
            <a:endParaRPr lang="zh-CN" altLang="en-US" b="1">
              <a:solidFill>
                <a:srgbClr val="CC0066"/>
              </a:solidFill>
              <a:ea typeface="楷体_GB2312" pitchFamily="49" charset="-122"/>
            </a:endParaRPr>
          </a:p>
          <a:p>
            <a:endParaRPr lang="en-US" altLang="zh-CN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388" y="14288"/>
            <a:ext cx="8964612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4c39d9d0ffa69b50a08bb73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333500"/>
            <a:ext cx="8839200" cy="5524500"/>
          </a:xfrm>
          <a:prstGeom prst="rect">
            <a:avLst/>
          </a:prstGeo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09600" y="438150"/>
            <a:ext cx="8089900" cy="1190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b="1"/>
              <a:t>      </a:t>
            </a:r>
            <a:r>
              <a:rPr lang="zh-CN" altLang="en-US" sz="3600" b="1"/>
              <a:t>正是有了这样一种境界，使我们见识</a:t>
            </a:r>
            <a:endParaRPr lang="zh-CN" altLang="en-US" sz="3600" b="1"/>
          </a:p>
          <a:p>
            <a:r>
              <a:rPr lang="zh-CN" altLang="en-US" sz="3600" b="1"/>
              <a:t>到了这样奇特的民族：</a:t>
            </a:r>
            <a:endParaRPr lang="zh-CN" altLang="en-US" sz="3600" b="1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62000" y="1905000"/>
            <a:ext cx="7010400" cy="3749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/>
              <a:t>       </a:t>
            </a:r>
            <a:r>
              <a:rPr lang="zh-CN" altLang="en-US" sz="4000" b="1">
                <a:solidFill>
                  <a:srgbClr val="003399"/>
                </a:solidFill>
              </a:rPr>
              <a:t>家家户户都在养花。他们的花不像在中国那样，养在屋子里，他们是把花都栽种在临街窗户的外面。花朵都朝外开放，在屋子里只能看见花的脊梁。</a:t>
            </a:r>
            <a:endParaRPr lang="zh-CN" altLang="en-US" sz="4000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4c39d9d0ffa69b50a08bb73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333500"/>
            <a:ext cx="9144000" cy="5524500"/>
          </a:xfrm>
          <a:prstGeom prst="rect">
            <a:avLst/>
          </a:prstGeom>
          <a:noFill/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38200" y="914400"/>
            <a:ext cx="7086600" cy="1311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/>
              <a:t>       </a:t>
            </a:r>
            <a:r>
              <a:rPr lang="zh-CN" altLang="en-US" sz="4000" b="1"/>
              <a:t>正是有了这样的一种境界，也才有了这样奇特的景色：</a:t>
            </a:r>
            <a:endParaRPr lang="zh-CN" altLang="en-US" sz="4000" b="1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042988" y="2492375"/>
            <a:ext cx="6553200" cy="3749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            </a:t>
            </a:r>
            <a:r>
              <a:rPr lang="zh-CN" altLang="en-US" sz="4000" b="1">
                <a:solidFill>
                  <a:srgbClr val="003399"/>
                </a:solidFill>
              </a:rPr>
              <a:t>走过任何一条街，抬头向上看，家家户户的窗子前都是花团锦簇、姹紫嫣红。许多窗子连接在一起，汇成了一个花的海洋，让我们看的人如入山阴道上，应接不暇。</a:t>
            </a:r>
            <a:endParaRPr lang="zh-CN" altLang="en-US" sz="4000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70515_092728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4c39d9d0ffa69b50a08bb73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333500"/>
            <a:ext cx="8839200" cy="5524500"/>
          </a:xfrm>
          <a:prstGeom prst="rect">
            <a:avLst/>
          </a:prstGeom>
          <a:noFill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116013" y="711200"/>
            <a:ext cx="7296150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4000" b="1"/>
              <a:t>我为人人，家家户户都在养花：</a:t>
            </a:r>
            <a:endParaRPr lang="zh-CN" altLang="en-US" sz="4000" b="1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62000" y="1905000"/>
            <a:ext cx="7162800" cy="4111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/>
              <a:t>            </a:t>
            </a:r>
            <a:r>
              <a:rPr lang="zh-CN" altLang="en-US" sz="4400" b="1">
                <a:solidFill>
                  <a:srgbClr val="003399"/>
                </a:solidFill>
              </a:rPr>
              <a:t>家家户户都在养花。他们的花不像在中国那样，养在屋子里，他们是把花都栽种在临街窗户的外面。花朵都朝外开放，在屋子里只能看见花的脊梁。</a:t>
            </a:r>
            <a:endParaRPr lang="zh-CN" altLang="en-US" sz="4400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39750" y="3500438"/>
            <a:ext cx="7632700" cy="2101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>
                <a:solidFill>
                  <a:srgbClr val="0000FF"/>
                </a:solidFill>
              </a:rPr>
              <a:t>       </a:t>
            </a:r>
            <a:r>
              <a:rPr lang="zh-CN" altLang="en-US" sz="4400" b="1">
                <a:solidFill>
                  <a:srgbClr val="0000FF"/>
                </a:solidFill>
              </a:rPr>
              <a:t>我走在街上，抬头一看，又是家家户户的窗口上都开满了鲜花。</a:t>
            </a:r>
            <a:endParaRPr lang="zh-CN" altLang="en-US" sz="4400" b="1">
              <a:solidFill>
                <a:srgbClr val="0000FF"/>
              </a:solidFill>
            </a:endParaRPr>
          </a:p>
        </p:txBody>
      </p:sp>
      <p:pic>
        <p:nvPicPr>
          <p:cNvPr id="61443" name="Picture 3" descr="85684_97967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3132138" cy="2855913"/>
          </a:xfrm>
          <a:prstGeom prst="rect">
            <a:avLst/>
          </a:prstGeom>
          <a:noFill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0"/>
            <a:ext cx="3132137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20047261454179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0"/>
            <a:ext cx="2916237" cy="2852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6312564072"/>
          <p:cNvPicPr>
            <a:picLocks noChangeAspect="1" noChangeArrowheads="1"/>
          </p:cNvPicPr>
          <p:nvPr>
            <p:ph idx="1"/>
          </p:nvPr>
        </p:nvPicPr>
        <p:blipFill>
          <a:blip r:embed="rId1" cstate="print">
            <a:lum bright="30000" contrast="-42000"/>
          </a:blip>
          <a:srcRect/>
          <a:stretch>
            <a:fillRect/>
          </a:stretch>
        </p:blipFill>
        <p:spPr>
          <a:xfrm>
            <a:off x="0" y="-7938"/>
            <a:ext cx="9144000" cy="6865938"/>
          </a:xfrm>
          <a:noFill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976938"/>
          </a:xfrm>
        </p:spPr>
        <p:txBody>
          <a:bodyPr/>
          <a:lstStyle/>
          <a:p>
            <a:pPr algn="l"/>
            <a:r>
              <a:rPr lang="zh-CN" altLang="zh-CN" sz="2800" b="1">
                <a:solidFill>
                  <a:srgbClr val="FF3300"/>
                </a:solidFill>
                <a:latin typeface="华文楷体" pitchFamily="2" charset="-122"/>
                <a:ea typeface="华文楷体" pitchFamily="2" charset="-122"/>
              </a:rPr>
              <a:t>四五十年过去了</a:t>
            </a:r>
            <a:br>
              <a:rPr lang="zh-CN" altLang="en-US" sz="2800" b="1">
                <a:solidFill>
                  <a:srgbClr val="FF3300"/>
                </a:solidFill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solidFill>
                  <a:srgbClr val="FF3300"/>
                </a:solidFill>
                <a:latin typeface="华文楷体" pitchFamily="2" charset="-122"/>
                <a:ea typeface="华文楷体" pitchFamily="2" charset="-122"/>
              </a:rPr>
              <a:t>美丽</a:t>
            </a:r>
            <a:br>
              <a:rPr lang="zh-CN" altLang="en-US" sz="2800" b="1">
                <a:solidFill>
                  <a:srgbClr val="FF3300"/>
                </a:solidFill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solidFill>
                  <a:srgbClr val="FF3300"/>
                </a:solidFill>
                <a:latin typeface="华文楷体" pitchFamily="2" charset="-122"/>
                <a:ea typeface="华文楷体" pitchFamily="2" charset="-122"/>
              </a:rPr>
              <a:t>依然没有改变</a:t>
            </a:r>
            <a:br>
              <a:rPr lang="zh-CN" altLang="en-US" sz="2800" b="1">
                <a:solidFill>
                  <a:srgbClr val="FF3300"/>
                </a:solidFill>
                <a:latin typeface="华文楷体" pitchFamily="2" charset="-122"/>
                <a:ea typeface="华文楷体" pitchFamily="2" charset="-122"/>
              </a:rPr>
            </a:br>
            <a:br>
              <a:rPr lang="zh-CN" altLang="en-US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家家户户</a:t>
            </a:r>
            <a:br>
              <a:rPr lang="zh-CN" altLang="en-US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依然</a:t>
            </a:r>
            <a:r>
              <a:rPr lang="en-US" altLang="zh-CN" sz="2800" b="1" u="sng">
                <a:latin typeface="华文楷体" pitchFamily="2" charset="-122"/>
                <a:ea typeface="华文楷体" pitchFamily="2" charset="-122"/>
              </a:rPr>
              <a:t>_____    __</a:t>
            </a:r>
            <a:br>
              <a:rPr lang="en-US" altLang="zh-CN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迎接我们的主人</a:t>
            </a:r>
            <a:br>
              <a:rPr lang="zh-CN" altLang="en-US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依然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____________</a:t>
            </a:r>
            <a:br>
              <a:rPr lang="en-US" altLang="zh-CN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满街的窗子前</a:t>
            </a:r>
            <a:br>
              <a:rPr lang="zh-CN" altLang="en-US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依然</a:t>
            </a:r>
            <a:r>
              <a:rPr lang="en-US" altLang="zh-CN" sz="2800" b="1" u="sng">
                <a:latin typeface="华文楷体" pitchFamily="2" charset="-122"/>
                <a:ea typeface="华文楷体" pitchFamily="2" charset="-122"/>
              </a:rPr>
              <a:t>_____________________________</a:t>
            </a:r>
            <a:br>
              <a:rPr lang="en-US" altLang="zh-CN" sz="2800" b="1" u="sng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这境界</a:t>
            </a:r>
            <a:br>
              <a:rPr lang="zh-CN" altLang="en-US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依然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_____________</a:t>
            </a:r>
            <a:br>
              <a:rPr lang="en-US" altLang="zh-CN" sz="2800" b="1">
                <a:latin typeface="华文楷体" pitchFamily="2" charset="-122"/>
                <a:ea typeface="华文楷体" pitchFamily="2" charset="-122"/>
              </a:rPr>
            </a:b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那就是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______________________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403350" y="2565400"/>
            <a:ext cx="187166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都在养花</a:t>
            </a:r>
            <a:endParaRPr lang="zh-CN" altLang="en-US" sz="2800" b="1">
              <a:solidFill>
                <a:srgbClr val="CC0000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276600" y="3357563"/>
            <a:ext cx="32956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476375" y="3429000"/>
            <a:ext cx="16065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</a:rPr>
              <a:t>莞尔一笑</a:t>
            </a:r>
            <a:endParaRPr lang="zh-CN" altLang="en-US" sz="2800" b="1">
              <a:solidFill>
                <a:srgbClr val="CC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476375" y="4292600"/>
            <a:ext cx="6192838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花团锦簇  姹紫嫣红  汇成花的海洋</a:t>
            </a:r>
            <a:endParaRPr lang="zh-CN" altLang="en-US" sz="2800" b="1">
              <a:solidFill>
                <a:srgbClr val="CC0000"/>
              </a:solidFill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1403350" y="5084763"/>
            <a:ext cx="2663825" cy="519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没有改变</a:t>
            </a:r>
            <a:endParaRPr lang="zh-CN" altLang="en-US" sz="2800" b="1">
              <a:solidFill>
                <a:srgbClr val="CC0000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835150" y="5516563"/>
            <a:ext cx="3384550" cy="519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</a:rPr>
              <a:t>人人为我，我为人人</a:t>
            </a:r>
            <a:endParaRPr lang="zh-CN" altLang="en-US" sz="28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3" grpId="0"/>
      <p:bldP spid="65544" grpId="0"/>
      <p:bldP spid="65545" grpId="0"/>
      <p:bldP spid="6554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70616_221922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2000250" y="0"/>
            <a:ext cx="566809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61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051008korea1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784225" y="333375"/>
            <a:ext cx="7748588" cy="176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>
                <a:solidFill>
                  <a:srgbClr val="00CC00"/>
                </a:solidFill>
              </a:rPr>
              <a:t>联系生活实际说说</a:t>
            </a:r>
            <a:r>
              <a:rPr lang="zh-CN" altLang="en-US" sz="4400" b="1">
                <a:solidFill>
                  <a:srgbClr val="CC0000"/>
                </a:solidFill>
              </a:rPr>
              <a:t>“人人为我，</a:t>
            </a:r>
            <a:endParaRPr lang="zh-CN" altLang="en-US" sz="4400" b="1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zh-CN" altLang="en-US" sz="4400" b="1">
                <a:solidFill>
                  <a:srgbClr val="CC0000"/>
                </a:solidFill>
              </a:rPr>
              <a:t>我为人人”</a:t>
            </a:r>
            <a:r>
              <a:rPr lang="zh-CN" altLang="en-US" sz="4400" b="1">
                <a:solidFill>
                  <a:srgbClr val="00CC00"/>
                </a:solidFill>
              </a:rPr>
              <a:t>的含义</a:t>
            </a:r>
            <a:endParaRPr lang="zh-CN" altLang="en-US" sz="4400" b="1">
              <a:solidFill>
                <a:srgbClr val="00CC00"/>
              </a:solidFill>
            </a:endParaRP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415925" y="2719388"/>
            <a:ext cx="8589963" cy="2771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/>
              <a:t>学生轮流值日打扫教室卫生，每人</a:t>
            </a:r>
            <a:endParaRPr lang="zh-CN" altLang="en-US" sz="4400" b="1"/>
          </a:p>
          <a:p>
            <a:pPr>
              <a:spcBef>
                <a:spcPct val="50000"/>
              </a:spcBef>
            </a:pPr>
            <a:r>
              <a:rPr lang="zh-CN" altLang="en-US" sz="4400" b="1"/>
              <a:t>带课外书到班上建立图书角等等，</a:t>
            </a:r>
            <a:endParaRPr lang="zh-CN" altLang="en-US" sz="4400" b="1"/>
          </a:p>
          <a:p>
            <a:pPr>
              <a:spcBef>
                <a:spcPct val="50000"/>
              </a:spcBef>
            </a:pPr>
            <a:r>
              <a:rPr lang="zh-CN" altLang="en-US" sz="4400" b="1"/>
              <a:t>都是人人为我，我为人人。</a:t>
            </a:r>
            <a:r>
              <a:rPr lang="zh-CN" altLang="en-US" sz="4000"/>
              <a:t> </a:t>
            </a:r>
            <a:endParaRPr lang="zh-C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9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9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9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9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9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图片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80513" cy="6958013"/>
          </a:xfrm>
          <a:prstGeom prst="rect">
            <a:avLst/>
          </a:prstGeom>
          <a:noFill/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971550" y="2019300"/>
            <a:ext cx="762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60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28398" dir="17793903" algn="ctr" rotWithShape="0">
                    <a:srgbClr val="FFFF66">
                      <a:alpha val="8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自己的花是让别人看的</a:t>
            </a:r>
            <a:endParaRPr lang="zh-CN" altLang="en-US" sz="6000" b="1" kern="10">
              <a:ln w="9525">
                <a:solidFill>
                  <a:srgbClr val="FFFF00"/>
                </a:solidFill>
                <a:round/>
              </a:ln>
              <a:solidFill>
                <a:srgbClr val="0000FF"/>
              </a:solidFill>
              <a:effectLst>
                <a:outerShdw dist="28398" dir="17793903" algn="ctr" rotWithShape="0">
                  <a:srgbClr val="FFFF66">
                    <a:alpha val="80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836613"/>
            <a:ext cx="3527425" cy="5256212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en-US" altLang="zh-CN"/>
              <a:t>  </a:t>
            </a:r>
            <a:r>
              <a:rPr lang="zh-CN" altLang="en-US" sz="6000" b="1">
                <a:solidFill>
                  <a:srgbClr val="FF3300"/>
                </a:solidFill>
                <a:ea typeface="楷体_GB2312" pitchFamily="49" charset="-122"/>
              </a:rPr>
              <a:t>季羡林</a:t>
            </a:r>
            <a:endParaRPr lang="zh-CN" altLang="en-US" sz="6000" b="1">
              <a:solidFill>
                <a:srgbClr val="FF3300"/>
              </a:solidFill>
              <a:ea typeface="楷体_GB2312" pitchFamily="49" charset="-122"/>
            </a:endParaRPr>
          </a:p>
          <a:p>
            <a:pPr>
              <a:buFontTx/>
              <a:buNone/>
            </a:pPr>
            <a:r>
              <a:rPr lang="zh-CN" altLang="en-US" sz="2400" b="1">
                <a:solidFill>
                  <a:schemeClr val="tx2"/>
                </a:solidFill>
              </a:rPr>
              <a:t>    </a:t>
            </a:r>
            <a:endParaRPr lang="zh-CN" altLang="en-US" sz="2400" b="1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zh-CN" altLang="en-US" sz="2400" b="1">
                <a:solidFill>
                  <a:schemeClr val="tx2"/>
                </a:solidFill>
              </a:rPr>
              <a:t>          </a:t>
            </a:r>
            <a:r>
              <a:rPr lang="zh-CN" altLang="en-US" b="1">
                <a:solidFill>
                  <a:schemeClr val="tx2"/>
                </a:solidFill>
              </a:rPr>
              <a:t>我国著名的</a:t>
            </a:r>
            <a:r>
              <a:rPr lang="zh-CN" altLang="en-US" b="1"/>
              <a:t>国学大师 </a:t>
            </a:r>
            <a:r>
              <a:rPr lang="en-US" altLang="zh-CN" b="1"/>
              <a:t>,</a:t>
            </a:r>
            <a:r>
              <a:rPr lang="zh-CN" altLang="en-US" b="1"/>
              <a:t>学贯中</a:t>
            </a:r>
            <a:r>
              <a:rPr lang="zh-CN" altLang="en-US" b="1">
                <a:solidFill>
                  <a:schemeClr val="tx2"/>
                </a:solidFill>
              </a:rPr>
              <a:t>西，融汇古今，精通</a:t>
            </a:r>
            <a:r>
              <a:rPr lang="en-US" altLang="zh-CN" b="1">
                <a:solidFill>
                  <a:schemeClr val="tx2"/>
                </a:solidFill>
              </a:rPr>
              <a:t>12</a:t>
            </a:r>
            <a:r>
              <a:rPr lang="zh-CN" altLang="en-US" b="1">
                <a:solidFill>
                  <a:schemeClr val="tx2"/>
                </a:solidFill>
              </a:rPr>
              <a:t>国语言。</a:t>
            </a:r>
            <a:endParaRPr lang="zh-CN" altLang="en-US" b="1"/>
          </a:p>
          <a:p>
            <a:pPr>
              <a:buFontTx/>
              <a:buNone/>
            </a:pPr>
            <a:r>
              <a:rPr lang="zh-CN" altLang="en-US" b="1"/>
              <a:t>    年轻时曾留学德国十年，后著有留学回忆录</a:t>
            </a:r>
            <a:r>
              <a:rPr lang="en-US" altLang="zh-CN" b="1"/>
              <a:t>《</a:t>
            </a:r>
            <a:r>
              <a:rPr lang="zh-CN" altLang="en-US" b="1"/>
              <a:t>留德十年</a:t>
            </a:r>
            <a:r>
              <a:rPr lang="en-US" altLang="zh-CN" b="1"/>
              <a:t>》</a:t>
            </a:r>
            <a:r>
              <a:rPr lang="zh-CN" altLang="en-US" b="1"/>
              <a:t>。</a:t>
            </a:r>
            <a:endParaRPr lang="zh-CN" altLang="en-US">
              <a:ea typeface="楷体_GB2312" pitchFamily="49" charset="-122"/>
            </a:endParaRPr>
          </a:p>
        </p:txBody>
      </p:sp>
      <p:pic>
        <p:nvPicPr>
          <p:cNvPr id="19459" name="Picture 3" descr="20070220102009c927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14340" name="Picture 4" descr="U549P33T148D47395F2100DT2004070111191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484438" y="836613"/>
            <a:ext cx="4824412" cy="1006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/>
              <a:t>德国的莱茵河</a:t>
            </a:r>
            <a:endParaRPr lang="zh-CN" altLang="en-US" sz="6000" b="1"/>
          </a:p>
        </p:txBody>
      </p:sp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0061027_091936_921_66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55875" y="404813"/>
            <a:ext cx="4103688" cy="1006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蓝色多瑙河</a:t>
            </a:r>
            <a:endParaRPr lang="zh-CN" altLang="en-US" sz="6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MWFkOGZiZDFhMDE2MzYyODIzZDEzMTI4YjZhZDY0NW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1570</Words>
  <Application>WPS 演示</Application>
  <PresentationFormat>全屏显示(4:3)</PresentationFormat>
  <Paragraphs>95</Paragraphs>
  <Slides>52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Arial</vt:lpstr>
      <vt:lpstr>宋体</vt:lpstr>
      <vt:lpstr>Wingdings</vt:lpstr>
      <vt:lpstr>黑体</vt:lpstr>
      <vt:lpstr>楷体_GB2312</vt:lpstr>
      <vt:lpstr>新宋体</vt:lpstr>
      <vt:lpstr>微软雅黑</vt:lpstr>
      <vt:lpstr>Arial Unicode MS</vt:lpstr>
      <vt:lpstr>Calibri</vt:lpstr>
      <vt:lpstr>华文楷体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自学提示一：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自学提示二：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四五十年过去了 美丽 依然没有改变  家家户户 依然_____    __ 迎接我们的主人 依然____________ 满街的窗子前 依然_____________________________ 这境界 依然_____________ 那就是______________________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5</cp:revision>
  <dcterms:created xsi:type="dcterms:W3CDTF">2018-04-15T13:32:00Z</dcterms:created>
  <dcterms:modified xsi:type="dcterms:W3CDTF">2022-09-10T12:12:47Z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C1CDB31BA61F47078AD388192114C5C4</vt:lpwstr>
  </property>
  <property fmtid="{D5CDD505-2E9C-101B-9397-08002B2CF9AE}" pid="3" name="KSOProductBuildVer">
    <vt:lpwstr>2052-11.1.0.12358</vt:lpwstr>
  </property>
</Properties>
</file>