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90" r:id="rId4"/>
    <p:sldId id="291" r:id="rId5"/>
    <p:sldId id="279" r:id="rId6"/>
    <p:sldId id="261" r:id="rId7"/>
    <p:sldId id="262" r:id="rId8"/>
    <p:sldId id="287" r:id="rId9"/>
    <p:sldId id="267" r:id="rId10"/>
    <p:sldId id="269" r:id="rId11"/>
    <p:sldId id="288" r:id="rId12"/>
    <p:sldId id="289" r:id="rId13"/>
    <p:sldId id="272" r:id="rId14"/>
    <p:sldId id="273" r:id="rId15"/>
    <p:sldId id="286" r:id="rId16"/>
    <p:sldId id="275" r:id="rId17"/>
    <p:sldId id="276" r:id="rId18"/>
    <p:sldId id="277" r:id="rId19"/>
    <p:sldId id="29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5841-59D0-4E76-A0F6-781B506519D6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88102-3704-4849-BD6D-862C60F7F6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8102-3704-4849-BD6D-862C60F7F65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09F2-8B0D-4BA2-AF22-BB6684999A00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4808-9C40-4644-9D79-38A6236572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6148" name="Picture 5" descr="王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c3ad2535be61c130df3e3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276600" y="2209800"/>
            <a:ext cx="4535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</a:rPr>
              <a:t>右下半圆   </a:t>
            </a:r>
            <a:r>
              <a:rPr lang="en-US" altLang="zh-CN" sz="4800" b="1" dirty="0" err="1">
                <a:solidFill>
                  <a:srgbClr val="FF0000"/>
                </a:solidFill>
              </a:rPr>
              <a:t>bbb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76600" y="3048000"/>
            <a:ext cx="4535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</a:rPr>
              <a:t>右上半圆   </a:t>
            </a:r>
            <a:r>
              <a:rPr lang="en-US" altLang="zh-CN" sz="4800" b="1" dirty="0" err="1">
                <a:solidFill>
                  <a:srgbClr val="FF0000"/>
                </a:solidFill>
              </a:rPr>
              <a:t>ppp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00400" y="1295400"/>
            <a:ext cx="2449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6600FF"/>
                </a:solidFill>
              </a:rPr>
              <a:t>我发现：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276600" y="38100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</a:rPr>
              <a:t>左拇指朝上   </a:t>
            </a:r>
            <a:r>
              <a:rPr lang="en-US" altLang="zh-CN" sz="4800" b="1">
                <a:solidFill>
                  <a:srgbClr val="FF0000"/>
                </a:solidFill>
              </a:rPr>
              <a:t>bbb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200400" y="4648200"/>
            <a:ext cx="579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</a:rPr>
              <a:t>左拇指朝下   </a:t>
            </a:r>
            <a:r>
              <a:rPr lang="en-US" altLang="zh-CN" sz="4800" b="1">
                <a:solidFill>
                  <a:srgbClr val="FF0000"/>
                </a:solidFill>
              </a:rPr>
              <a:t>ppp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4" grpId="0"/>
      <p:bldP spid="63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258763" y="319618"/>
            <a:ext cx="2393950" cy="920749"/>
            <a:chOff x="258096" y="239299"/>
            <a:chExt cx="2394483" cy="691277"/>
          </a:xfrm>
        </p:grpSpPr>
        <p:sp>
          <p:nvSpPr>
            <p:cNvPr id="5" name="矩形 4"/>
            <p:cNvSpPr/>
            <p:nvPr/>
          </p:nvSpPr>
          <p:spPr>
            <a:xfrm>
              <a:off x="658235" y="375965"/>
              <a:ext cx="1803802" cy="505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" name="直接连接符 5"/>
            <p:cNvCxnSpPr>
              <a:cxnSpLocks/>
            </p:cNvCxnSpPr>
            <p:nvPr/>
          </p:nvCxnSpPr>
          <p:spPr>
            <a:xfrm>
              <a:off x="651884" y="325113"/>
              <a:ext cx="393788" cy="57050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cxnSpLocks/>
            </p:cNvCxnSpPr>
            <p:nvPr/>
          </p:nvCxnSpPr>
          <p:spPr>
            <a:xfrm>
              <a:off x="2068249" y="310810"/>
              <a:ext cx="393788" cy="57050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cxnSpLocks/>
            </p:cNvCxnSpPr>
            <p:nvPr/>
          </p:nvCxnSpPr>
          <p:spPr>
            <a:xfrm>
              <a:off x="2258791" y="239299"/>
              <a:ext cx="393788" cy="57050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2163520" y="274260"/>
              <a:ext cx="393788" cy="57050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文本框 9"/>
            <p:cNvSpPr txBox="1">
              <a:spLocks noChangeArrowheads="1"/>
            </p:cNvSpPr>
            <p:nvPr/>
          </p:nvSpPr>
          <p:spPr bwMode="auto">
            <a:xfrm>
              <a:off x="987743" y="357816"/>
              <a:ext cx="1569614" cy="39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pic>
          <p:nvPicPr>
            <p:cNvPr id="9238" name="图片 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096" y="310136"/>
              <a:ext cx="787922" cy="62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671889" y="1826685"/>
          <a:ext cx="4002087" cy="16996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2087">
                  <a:extLst>
                    <a:ext uri="{9D8B030D-6E8A-4147-A177-3AD203B41FA5}"/>
                  </a:extLst>
                </a:gridCol>
              </a:tblGrid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55577" y="3943351"/>
            <a:ext cx="7580388" cy="199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写法</a:t>
            </a:r>
            <a:r>
              <a:rPr lang="zh-CN" alt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写竖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，占中格和上格；再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写右半圆，占中格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600" b="1" dirty="0">
                <a:solidFill>
                  <a:srgbClr val="FF0000"/>
                </a:solidFill>
                <a:ea typeface="楷体"/>
              </a:rPr>
              <a:t>右下半圆   </a:t>
            </a:r>
            <a:r>
              <a:rPr lang="en-US" altLang="zh-CN" sz="3600" b="1" dirty="0" err="1">
                <a:solidFill>
                  <a:srgbClr val="FF0000"/>
                </a:solidFill>
                <a:ea typeface="楷体"/>
              </a:rPr>
              <a:t>bbb</a:t>
            </a:r>
            <a:endParaRPr lang="en-US" altLang="zh-CN" sz="3600" b="1" dirty="0">
              <a:solidFill>
                <a:srgbClr val="FF0000"/>
              </a:solidFill>
              <a:ea typeface="楷体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652120" y="1700808"/>
            <a:ext cx="1216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endParaRPr lang="zh-CN" altLang="en-US" sz="9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1913467"/>
            <a:ext cx="1155700" cy="155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67" r="69673"/>
          <a:stretch>
            <a:fillRect/>
          </a:stretch>
        </p:blipFill>
        <p:spPr bwMode="auto">
          <a:xfrm>
            <a:off x="4699001" y="1991784"/>
            <a:ext cx="106363" cy="10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671889" y="1826685"/>
          <a:ext cx="4002087" cy="16996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2087">
                  <a:extLst>
                    <a:ext uri="{9D8B030D-6E8A-4147-A177-3AD203B41FA5}"/>
                  </a:extLst>
                </a:gridCol>
              </a:tblGrid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55575" y="3943351"/>
            <a:ext cx="7580389" cy="199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写法：</a:t>
            </a:r>
            <a:r>
              <a:rPr lang="zh-CN" altLang="en-US" sz="3600" b="1" dirty="0">
                <a:latin typeface="楷体" panose="02010609060101010101" pitchFamily="49" charset="-122"/>
                <a:ea typeface="楷体"/>
              </a:rPr>
              <a:t>先写竖，占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/>
              </a:rPr>
              <a:t>中格和下格；再</a:t>
            </a:r>
            <a:r>
              <a:rPr lang="zh-CN" altLang="en-US" sz="3600" b="1" dirty="0">
                <a:latin typeface="楷体" panose="02010609060101010101" pitchFamily="49" charset="-122"/>
                <a:ea typeface="楷体"/>
              </a:rPr>
              <a:t>写右半圆，占中格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/>
              </a:rPr>
              <a:t>。</a:t>
            </a:r>
            <a:r>
              <a:rPr lang="zh-CN" altLang="en-US" sz="3600" b="1" dirty="0">
                <a:solidFill>
                  <a:srgbClr val="FF0000"/>
                </a:solidFill>
                <a:ea typeface="楷体"/>
              </a:rPr>
              <a:t>右上半圆   </a:t>
            </a:r>
            <a:r>
              <a:rPr lang="en-US" altLang="zh-CN" sz="3600" b="1" dirty="0" err="1">
                <a:solidFill>
                  <a:srgbClr val="FF0000"/>
                </a:solidFill>
                <a:ea typeface="楷体"/>
              </a:rPr>
              <a:t>ppp</a:t>
            </a:r>
            <a:endParaRPr lang="en-US" altLang="zh-CN" sz="3600" b="1" dirty="0">
              <a:solidFill>
                <a:srgbClr val="FF0000"/>
              </a:solidFill>
              <a:ea typeface="楷体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67" r="69673"/>
          <a:stretch>
            <a:fillRect/>
          </a:stretch>
        </p:blipFill>
        <p:spPr bwMode="auto">
          <a:xfrm>
            <a:off x="4713289" y="2353733"/>
            <a:ext cx="179261" cy="100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796136" y="1700808"/>
            <a:ext cx="1216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p</a:t>
            </a:r>
            <a:endParaRPr lang="zh-CN" altLang="en-US" sz="9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1127125" cy="15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2c80f817a793551ec93d6da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257800" y="3124200"/>
            <a:ext cx="388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dirty="0">
                <a:solidFill>
                  <a:srgbClr val="FF0000"/>
                </a:solidFill>
              </a:rPr>
              <a:t>m </a:t>
            </a:r>
            <a:r>
              <a:rPr lang="en-US" altLang="zh-CN" sz="8000" dirty="0" err="1">
                <a:solidFill>
                  <a:srgbClr val="FF0000"/>
                </a:solidFill>
              </a:rPr>
              <a:t>m</a:t>
            </a:r>
            <a:r>
              <a:rPr lang="en-US" altLang="zh-CN" sz="8000" dirty="0">
                <a:solidFill>
                  <a:srgbClr val="FF0000"/>
                </a:solidFill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</a:rPr>
              <a:t>m</a:t>
            </a:r>
            <a:endParaRPr lang="en-US" altLang="zh-CN" sz="8000" dirty="0">
              <a:solidFill>
                <a:srgbClr val="FF000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48200" y="2438400"/>
            <a:ext cx="2546350" cy="1538288"/>
            <a:chOff x="3072" y="1440"/>
            <a:chExt cx="1604" cy="969"/>
          </a:xfrm>
        </p:grpSpPr>
        <p:sp>
          <p:nvSpPr>
            <p:cNvPr id="20488" name="Text Box 13"/>
            <p:cNvSpPr txBox="1">
              <a:spLocks noChangeArrowheads="1"/>
            </p:cNvSpPr>
            <p:nvPr/>
          </p:nvSpPr>
          <p:spPr bwMode="auto">
            <a:xfrm>
              <a:off x="3072" y="1886"/>
              <a:ext cx="11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sz="4800">
                <a:ea typeface="楷体_GB2312" pitchFamily="49" charset="-122"/>
              </a:endParaRPr>
            </a:p>
          </p:txBody>
        </p:sp>
        <p:sp>
          <p:nvSpPr>
            <p:cNvPr id="20489" name="Text Box 14"/>
            <p:cNvSpPr txBox="1">
              <a:spLocks noChangeArrowheads="1"/>
            </p:cNvSpPr>
            <p:nvPr/>
          </p:nvSpPr>
          <p:spPr bwMode="auto">
            <a:xfrm>
              <a:off x="3360" y="1440"/>
              <a:ext cx="11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5400"/>
            </a:p>
          </p:txBody>
        </p:sp>
        <p:sp>
          <p:nvSpPr>
            <p:cNvPr id="20490" name="Text Box 15"/>
            <p:cNvSpPr txBox="1">
              <a:spLocks noChangeArrowheads="1"/>
            </p:cNvSpPr>
            <p:nvPr/>
          </p:nvSpPr>
          <p:spPr bwMode="auto">
            <a:xfrm>
              <a:off x="4560" y="1440"/>
              <a:ext cx="11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5400"/>
            </a:p>
          </p:txBody>
        </p:sp>
      </p:grp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5257800" y="1828800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>
                <a:latin typeface="黑体" pitchFamily="49" charset="-122"/>
                <a:ea typeface="黑体" pitchFamily="49" charset="-122"/>
              </a:rPr>
              <a:t>两个门洞</a:t>
            </a:r>
          </a:p>
        </p:txBody>
      </p:sp>
      <p:pic>
        <p:nvPicPr>
          <p:cNvPr id="20487" name="图片 9" descr="IMG_20160925_21581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671889" y="1826685"/>
          <a:ext cx="4002087" cy="16996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2087">
                  <a:extLst>
                    <a:ext uri="{9D8B030D-6E8A-4147-A177-3AD203B41FA5}"/>
                  </a:extLst>
                </a:gridCol>
              </a:tblGrid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27584" y="3930651"/>
            <a:ext cx="759251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写法：</a:t>
            </a:r>
            <a:r>
              <a:rPr lang="zh-CN" altLang="en-US" sz="3600" b="1" dirty="0">
                <a:latin typeface="楷体" panose="02010609060101010101" pitchFamily="49" charset="-122"/>
                <a:ea typeface="楷体"/>
              </a:rPr>
              <a:t>先写竖，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/>
              </a:rPr>
              <a:t>再写两</a:t>
            </a:r>
            <a:r>
              <a:rPr lang="zh-CN" altLang="en-US" sz="3600" b="1" dirty="0">
                <a:latin typeface="楷体" panose="02010609060101010101" pitchFamily="49" charset="-122"/>
                <a:ea typeface="楷体"/>
              </a:rPr>
              <a:t>个左弯竖，三笔写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/>
              </a:rPr>
              <a:t>成，占中格。两个门洞</a:t>
            </a:r>
            <a:r>
              <a:rPr lang="en-US" altLang="zh-CN" sz="3600" b="1" dirty="0">
                <a:solidFill>
                  <a:srgbClr val="FF0000"/>
                </a:solidFill>
                <a:ea typeface="楷体"/>
              </a:rPr>
              <a:t>m </a:t>
            </a:r>
            <a:r>
              <a:rPr lang="en-US" altLang="zh-CN" sz="3600" b="1" dirty="0" err="1">
                <a:solidFill>
                  <a:srgbClr val="FF0000"/>
                </a:solidFill>
                <a:ea typeface="楷体"/>
              </a:rPr>
              <a:t>m</a:t>
            </a:r>
            <a:r>
              <a:rPr lang="en-US" altLang="zh-CN" sz="3600" b="1" dirty="0">
                <a:solidFill>
                  <a:srgbClr val="FF0000"/>
                </a:solidFill>
                <a:ea typeface="楷体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a typeface="楷体"/>
              </a:rPr>
              <a:t>m</a:t>
            </a:r>
            <a:endParaRPr lang="en-US" altLang="zh-CN" sz="3600" b="1" dirty="0">
              <a:solidFill>
                <a:srgbClr val="FF0000"/>
              </a:solidFill>
              <a:ea typeface="楷体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67" r="69673"/>
          <a:stretch>
            <a:fillRect/>
          </a:stretch>
        </p:blipFill>
        <p:spPr bwMode="auto">
          <a:xfrm>
            <a:off x="4522789" y="2353734"/>
            <a:ext cx="104775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220072" y="1700808"/>
            <a:ext cx="1216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</a:t>
            </a:r>
            <a:endParaRPr lang="zh-CN" altLang="en-US" sz="9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372200" y="1700808"/>
            <a:ext cx="1216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m</a:t>
            </a:r>
            <a:endParaRPr lang="zh-CN" altLang="en-US" sz="9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2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6" y="1843617"/>
            <a:ext cx="1141413" cy="144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c80f817a793551ec93d6da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932040" y="1124744"/>
            <a:ext cx="38877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6600CC"/>
                </a:solidFill>
              </a:rPr>
              <a:t>爸爸手里拿的是什么呀？</a:t>
            </a:r>
            <a:endParaRPr lang="zh-CN" altLang="en-US" sz="4400" b="1" dirty="0">
              <a:solidFill>
                <a:srgbClr val="6600CC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43686" y="1340769"/>
            <a:ext cx="4500563" cy="2979738"/>
            <a:chOff x="3085" y="1488"/>
            <a:chExt cx="2835" cy="1877"/>
          </a:xfrm>
        </p:grpSpPr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085" y="2667"/>
              <a:ext cx="283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6600" b="1" dirty="0" smtClean="0">
                  <a:solidFill>
                    <a:srgbClr val="FF0000"/>
                  </a:solidFill>
                  <a:ea typeface="楷体_GB2312" pitchFamily="49" charset="-122"/>
                </a:rPr>
                <a:t>一根拐杖</a:t>
              </a:r>
              <a:r>
                <a:rPr lang="en-US" altLang="zh-CN" sz="6600" b="1" dirty="0" err="1" smtClean="0">
                  <a:solidFill>
                    <a:srgbClr val="FF0000"/>
                  </a:solidFill>
                  <a:ea typeface="楷体_GB2312" pitchFamily="49" charset="-122"/>
                </a:rPr>
                <a:t>fff</a:t>
              </a:r>
              <a:endParaRPr lang="zh-CN" altLang="en-US" sz="6600" b="1" dirty="0">
                <a:solidFill>
                  <a:srgbClr val="FF0000"/>
                </a:solidFill>
                <a:ea typeface="楷体_GB2312" pitchFamily="49" charset="-122"/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3360" y="1488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5400" b="1" dirty="0"/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86600" y="19050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5400" b="1" dirty="0"/>
          </a:p>
        </p:txBody>
      </p:sp>
      <p:pic>
        <p:nvPicPr>
          <p:cNvPr id="14" name="图片 13" descr="IMG_20160925_2157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671889" y="1826685"/>
          <a:ext cx="4002087" cy="16996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2087">
                  <a:extLst>
                    <a:ext uri="{9D8B030D-6E8A-4147-A177-3AD203B41FA5}"/>
                  </a:extLst>
                </a:gridCol>
              </a:tblGrid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6561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91445" marR="91445" marT="41624" marB="416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63639" y="3943351"/>
            <a:ext cx="7172325" cy="133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写法</a:t>
            </a:r>
            <a:r>
              <a:rPr lang="zh-CN" alt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/>
              </a:rPr>
              <a:t>先写右弯竖，占中格和上格，再写横，横比较短。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/>
              </a:rPr>
              <a:t>一根拐杖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楷体" pitchFamily="49" charset="-122"/>
                <a:ea typeface="楷体"/>
              </a:rPr>
              <a:t>fff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652120" y="1628800"/>
            <a:ext cx="1216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</a:t>
            </a:r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300" name="Picture 5"/>
          <p:cNvPicPr>
            <a:picLocks noChangeAspect="1" noChangeArrowheads="1"/>
          </p:cNvPicPr>
          <p:nvPr/>
        </p:nvPicPr>
        <p:blipFill>
          <a:blip r:embed="rId2" cstate="print"/>
          <a:srcRect l="3178" t="4807" r="88914" b="4840"/>
          <a:stretch>
            <a:fillRect/>
          </a:stretch>
        </p:blipFill>
        <p:spPr bwMode="auto">
          <a:xfrm>
            <a:off x="2120900" y="1826684"/>
            <a:ext cx="7223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63" y="1983318"/>
            <a:ext cx="355600" cy="97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4400">
              <a:solidFill>
                <a:schemeClr val="tx2"/>
              </a:solidFill>
            </a:endParaRPr>
          </a:p>
          <a:p>
            <a:endParaRPr lang="en-US" altLang="zh-CN" sz="4400">
              <a:solidFill>
                <a:schemeClr val="tx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2363" y="2924175"/>
            <a:ext cx="1762125" cy="1762125"/>
            <a:chOff x="2688" y="1968"/>
            <a:chExt cx="1110" cy="1110"/>
          </a:xfrm>
        </p:grpSpPr>
        <p:pic>
          <p:nvPicPr>
            <p:cNvPr id="21527" name="Picture 4" descr="w00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968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3024" y="2016"/>
              <a:ext cx="547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64163" y="5029200"/>
            <a:ext cx="1762125" cy="1828800"/>
            <a:chOff x="3168" y="3168"/>
            <a:chExt cx="1110" cy="1152"/>
          </a:xfrm>
        </p:grpSpPr>
        <p:pic>
          <p:nvPicPr>
            <p:cNvPr id="21525" name="Picture 7" descr="w00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3210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3312" y="3168"/>
              <a:ext cx="763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059113" y="4508500"/>
            <a:ext cx="1762125" cy="1766888"/>
            <a:chOff x="0" y="1581"/>
            <a:chExt cx="1110" cy="1113"/>
          </a:xfrm>
        </p:grpSpPr>
        <p:pic>
          <p:nvPicPr>
            <p:cNvPr id="21523" name="Picture 10" descr="w00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374" y="1581"/>
              <a:ext cx="331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09600" y="4572000"/>
            <a:ext cx="1762125" cy="1990725"/>
            <a:chOff x="384" y="2880"/>
            <a:chExt cx="1110" cy="1254"/>
          </a:xfrm>
        </p:grpSpPr>
        <p:pic>
          <p:nvPicPr>
            <p:cNvPr id="21521" name="Picture 19" descr="w00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024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2" name="Text Box 20"/>
            <p:cNvSpPr txBox="1">
              <a:spLocks noChangeArrowheads="1"/>
            </p:cNvSpPr>
            <p:nvPr/>
          </p:nvSpPr>
          <p:spPr bwMode="auto">
            <a:xfrm>
              <a:off x="672" y="2880"/>
              <a:ext cx="61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9600" dirty="0">
                  <a:solidFill>
                    <a:srgbClr val="FF0000"/>
                  </a:solidFill>
                </a:rPr>
                <a:t>p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-304800" y="0"/>
            <a:ext cx="6400800" cy="2179638"/>
            <a:chOff x="-192" y="0"/>
            <a:chExt cx="4032" cy="1373"/>
          </a:xfrm>
        </p:grpSpPr>
        <p:sp>
          <p:nvSpPr>
            <p:cNvPr id="2151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440" y="0"/>
              <a:ext cx="2400" cy="124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4806"/>
                </a:avLst>
              </a:prstTxWarp>
            </a:bodyPr>
            <a:lstStyle/>
            <a:p>
              <a:pPr algn="ctr"/>
              <a:r>
                <a:rPr lang="zh-CN" altLang="en-US" sz="5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latin typeface="隶书"/>
                </a:rPr>
                <a:t>你会了吗？</a:t>
              </a:r>
            </a:p>
          </p:txBody>
        </p:sp>
        <p:pic>
          <p:nvPicPr>
            <p:cNvPr id="21520" name="Picture 29" descr="1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2" y="68"/>
              <a:ext cx="1584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2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381875" y="3933825"/>
            <a:ext cx="1762125" cy="1828800"/>
            <a:chOff x="3168" y="3168"/>
            <a:chExt cx="1110" cy="1152"/>
          </a:xfrm>
        </p:grpSpPr>
        <p:pic>
          <p:nvPicPr>
            <p:cNvPr id="21517" name="Picture 32" descr="w00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3210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3312" y="3168"/>
              <a:ext cx="763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547813" y="2997200"/>
            <a:ext cx="1762125" cy="1762125"/>
            <a:chOff x="2688" y="1968"/>
            <a:chExt cx="1110" cy="1110"/>
          </a:xfrm>
        </p:grpSpPr>
        <p:pic>
          <p:nvPicPr>
            <p:cNvPr id="21515" name="Picture 35" descr="w00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968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2" name="Text Box 36"/>
            <p:cNvSpPr txBox="1">
              <a:spLocks noChangeArrowheads="1"/>
            </p:cNvSpPr>
            <p:nvPr/>
          </p:nvSpPr>
          <p:spPr bwMode="auto">
            <a:xfrm>
              <a:off x="3024" y="2016"/>
              <a:ext cx="547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e1774d8a8bc4bf738012f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2276872"/>
            <a:ext cx="8748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 dirty="0" smtClean="0">
                <a:solidFill>
                  <a:srgbClr val="FF0000"/>
                </a:solidFill>
                <a:ea typeface="楷体_GB2312" pitchFamily="49" charset="-122"/>
              </a:rPr>
              <a:t>作业：</a:t>
            </a:r>
            <a:endParaRPr lang="en-US" altLang="zh-CN" sz="7200" b="1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7200" b="1" dirty="0" smtClean="0">
                <a:solidFill>
                  <a:srgbClr val="FF0000"/>
                </a:solidFill>
                <a:ea typeface="楷体_GB2312" pitchFamily="49" charset="-122"/>
              </a:rPr>
              <a:t>    </a:t>
            </a:r>
            <a:r>
              <a:rPr lang="en-US" altLang="zh-CN" sz="6000" b="1" dirty="0" smtClean="0">
                <a:solidFill>
                  <a:srgbClr val="FF0000"/>
                </a:solidFill>
                <a:ea typeface="楷体_GB2312" pitchFamily="49" charset="-122"/>
              </a:rPr>
              <a:t>b</a:t>
            </a:r>
            <a:r>
              <a:rPr lang="zh-CN" altLang="en-US" sz="6000" b="1" dirty="0" smtClean="0">
                <a:solidFill>
                  <a:srgbClr val="FF0000"/>
                </a:solidFill>
                <a:ea typeface="楷体_GB2312" pitchFamily="49" charset="-122"/>
              </a:rPr>
              <a:t>、</a:t>
            </a:r>
            <a:r>
              <a:rPr lang="en-US" altLang="zh-CN" sz="6000" b="1" dirty="0" smtClean="0">
                <a:solidFill>
                  <a:srgbClr val="FF0000"/>
                </a:solidFill>
                <a:ea typeface="楷体_GB2312" pitchFamily="49" charset="-122"/>
              </a:rPr>
              <a:t>p</a:t>
            </a:r>
            <a:r>
              <a:rPr lang="zh-CN" altLang="en-US" sz="6000" b="1" dirty="0" smtClean="0">
                <a:solidFill>
                  <a:srgbClr val="FF0000"/>
                </a:solidFill>
                <a:ea typeface="楷体_GB2312" pitchFamily="49" charset="-122"/>
              </a:rPr>
              <a:t>、</a:t>
            </a:r>
            <a:r>
              <a:rPr lang="en-US" altLang="zh-CN" sz="6000" b="1" dirty="0" smtClean="0">
                <a:solidFill>
                  <a:srgbClr val="FF0000"/>
                </a:solidFill>
                <a:ea typeface="楷体_GB2312" pitchFamily="49" charset="-122"/>
              </a:rPr>
              <a:t>m</a:t>
            </a:r>
            <a:r>
              <a:rPr lang="zh-CN" altLang="en-US" sz="6000" b="1" dirty="0" smtClean="0">
                <a:solidFill>
                  <a:srgbClr val="FF0000"/>
                </a:solidFill>
                <a:ea typeface="楷体_GB2312" pitchFamily="49" charset="-122"/>
              </a:rPr>
              <a:t>、</a:t>
            </a:r>
            <a:r>
              <a:rPr lang="en-US" altLang="zh-CN" sz="6000" b="1" smtClean="0">
                <a:solidFill>
                  <a:srgbClr val="FF0000"/>
                </a:solidFill>
                <a:ea typeface="楷体_GB2312" pitchFamily="49" charset="-122"/>
              </a:rPr>
              <a:t>f </a:t>
            </a:r>
            <a:r>
              <a:rPr lang="zh-CN" altLang="en-US" sz="6000" b="1" smtClean="0">
                <a:solidFill>
                  <a:srgbClr val="FF0000"/>
                </a:solidFill>
                <a:ea typeface="楷体_GB2312" pitchFamily="49" charset="-122"/>
              </a:rPr>
              <a:t>各</a:t>
            </a:r>
            <a:r>
              <a:rPr lang="zh-CN" altLang="en-US" sz="6000" b="1" dirty="0" smtClean="0">
                <a:solidFill>
                  <a:srgbClr val="FF0000"/>
                </a:solidFill>
                <a:ea typeface="楷体_GB2312" pitchFamily="49" charset="-122"/>
              </a:rPr>
              <a:t>写一排。</a:t>
            </a:r>
            <a:endParaRPr lang="zh-CN" altLang="en-US" sz="60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e1774d8a8bc4bf738012f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475656" y="3429000"/>
            <a:ext cx="55451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 dirty="0">
                <a:solidFill>
                  <a:srgbClr val="FF6600"/>
                </a:solidFill>
                <a:ea typeface="楷体_GB2312" pitchFamily="49" charset="-122"/>
              </a:rPr>
              <a:t>  </a:t>
            </a:r>
            <a:r>
              <a:rPr lang="zh-CN" altLang="en-US" sz="9600" b="1" dirty="0" smtClean="0">
                <a:solidFill>
                  <a:srgbClr val="FF6600"/>
                </a:solidFill>
                <a:ea typeface="楷体_GB2312" pitchFamily="49" charset="-122"/>
              </a:rPr>
              <a:t>谢 谢！</a:t>
            </a:r>
            <a:endParaRPr lang="zh-CN" altLang="en-US" sz="9600" b="1" dirty="0">
              <a:solidFill>
                <a:srgbClr val="FF66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1"/>
            <a:ext cx="9144000" cy="4365104"/>
            <a:chOff x="0" y="0"/>
            <a:chExt cx="5760" cy="3099"/>
          </a:xfrm>
        </p:grpSpPr>
        <p:pic>
          <p:nvPicPr>
            <p:cNvPr id="7179" name="Picture 4" descr="2007052810594114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5760" cy="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40" y="1584"/>
              <a:ext cx="957" cy="845"/>
              <a:chOff x="240" y="1584"/>
              <a:chExt cx="957" cy="845"/>
            </a:xfrm>
          </p:grpSpPr>
          <p:sp>
            <p:nvSpPr>
              <p:cNvPr id="7181" name="Text Box 7"/>
              <p:cNvSpPr txBox="1">
                <a:spLocks noChangeArrowheads="1"/>
              </p:cNvSpPr>
              <p:nvPr/>
            </p:nvSpPr>
            <p:spPr bwMode="auto">
              <a:xfrm>
                <a:off x="240" y="1584"/>
                <a:ext cx="23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000" b="1"/>
                  <a:t>ɑ</a:t>
                </a:r>
              </a:p>
            </p:txBody>
          </p:sp>
          <p:sp>
            <p:nvSpPr>
              <p:cNvPr id="7182" name="Text Box 12"/>
              <p:cNvSpPr txBox="1">
                <a:spLocks noChangeArrowheads="1"/>
              </p:cNvSpPr>
              <p:nvPr/>
            </p:nvSpPr>
            <p:spPr bwMode="auto">
              <a:xfrm>
                <a:off x="528" y="2064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/>
                  <a:t>u</a:t>
                </a:r>
              </a:p>
            </p:txBody>
          </p:sp>
          <p:sp>
            <p:nvSpPr>
              <p:cNvPr id="7183" name="Text Box 9"/>
              <p:cNvSpPr txBox="1">
                <a:spLocks noChangeArrowheads="1"/>
              </p:cNvSpPr>
              <p:nvPr/>
            </p:nvSpPr>
            <p:spPr bwMode="auto">
              <a:xfrm>
                <a:off x="576" y="1728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o</a:t>
                </a:r>
              </a:p>
            </p:txBody>
          </p:sp>
          <p:sp>
            <p:nvSpPr>
              <p:cNvPr id="7184" name="Text Box 10"/>
              <p:cNvSpPr txBox="1">
                <a:spLocks noChangeArrowheads="1"/>
              </p:cNvSpPr>
              <p:nvPr/>
            </p:nvSpPr>
            <p:spPr bwMode="auto">
              <a:xfrm>
                <a:off x="806" y="1642"/>
                <a:ext cx="25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/>
                  <a:t>e</a:t>
                </a:r>
              </a:p>
            </p:txBody>
          </p:sp>
          <p:sp>
            <p:nvSpPr>
              <p:cNvPr id="7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950"/>
                <a:ext cx="44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/>
                  <a:t>ⅰ</a:t>
                </a:r>
                <a:r>
                  <a:rPr lang="en-US" altLang="zh-CN" sz="1800"/>
                  <a:t> </a:t>
                </a:r>
              </a:p>
            </p:txBody>
          </p:sp>
          <p:sp>
            <p:nvSpPr>
              <p:cNvPr id="7186" name="Text Box 13"/>
              <p:cNvSpPr txBox="1">
                <a:spLocks noChangeArrowheads="1"/>
              </p:cNvSpPr>
              <p:nvPr/>
            </p:nvSpPr>
            <p:spPr bwMode="auto">
              <a:xfrm>
                <a:off x="854" y="1930"/>
                <a:ext cx="34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/>
                  <a:t>ü </a:t>
                </a:r>
              </a:p>
            </p:txBody>
          </p:sp>
        </p:grpSp>
      </p:grp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1800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09600" y="4343400"/>
            <a:ext cx="8382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900" b="1">
                <a:latin typeface="黑体" pitchFamily="49" charset="-122"/>
                <a:ea typeface="黑体" pitchFamily="49" charset="-122"/>
              </a:rPr>
              <a:t>ɑ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041525" y="3962400"/>
            <a:ext cx="101758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900" b="1">
                <a:latin typeface="黑体" pitchFamily="49" charset="-122"/>
                <a:ea typeface="黑体" pitchFamily="49" charset="-122"/>
              </a:rPr>
              <a:t>o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429000" y="4572000"/>
            <a:ext cx="101758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900" b="1">
                <a:latin typeface="黑体" pitchFamily="49" charset="-122"/>
                <a:ea typeface="黑体" pitchFamily="49" charset="-122"/>
              </a:rPr>
              <a:t>e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343400" y="4495800"/>
            <a:ext cx="18446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900" b="1">
                <a:latin typeface="黑体" pitchFamily="49" charset="-122"/>
                <a:ea typeface="黑体" pitchFamily="49" charset="-122"/>
              </a:rPr>
              <a:t>ⅰ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699125" y="5092700"/>
            <a:ext cx="9286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9600" b="1"/>
              <a:t>u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7543800" y="4572000"/>
            <a:ext cx="8667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800" b="1"/>
              <a:t>ü</a:t>
            </a:r>
          </a:p>
        </p:txBody>
      </p:sp>
      <p:sp>
        <p:nvSpPr>
          <p:cNvPr id="7178" name="Text Box 25"/>
          <p:cNvSpPr txBox="1">
            <a:spLocks noChangeArrowheads="1"/>
          </p:cNvSpPr>
          <p:nvPr/>
        </p:nvSpPr>
        <p:spPr bwMode="auto">
          <a:xfrm>
            <a:off x="381000" y="476671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0F76D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楷体_GB2312"/>
                <a:ea typeface="楷体_GB2312"/>
              </a:rPr>
              <a:t>你还记得吗</a:t>
            </a:r>
            <a:r>
              <a:rPr lang="en-US" altLang="zh-CN" sz="4800" b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0F76D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楷体_GB2312"/>
                <a:ea typeface="楷体_GB2312"/>
              </a:rPr>
              <a:t>?</a:t>
            </a:r>
            <a:r>
              <a:rPr lang="zh-CN" altLang="en-US" sz="4800" b="1" dirty="0" smtClean="0">
                <a:ln w="9525">
                  <a:round/>
                  <a:headEnd/>
                  <a:tailEnd/>
                </a:ln>
                <a:latin typeface="楷体_GB2312"/>
                <a:ea typeface="楷体_GB2312"/>
              </a:rPr>
              <a:t>单</a:t>
            </a:r>
            <a:r>
              <a:rPr lang="zh-CN" altLang="en-US" sz="4800" b="1" dirty="0" smtClean="0">
                <a:ea typeface="楷体_GB2312" pitchFamily="49" charset="-122"/>
              </a:rPr>
              <a:t>韵</a:t>
            </a:r>
            <a:r>
              <a:rPr lang="zh-CN" altLang="en-US" sz="4800" b="1" dirty="0">
                <a:ea typeface="楷体_GB2312" pitchFamily="49" charset="-122"/>
              </a:rPr>
              <a:t>母专列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火车鸣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5" grpId="0"/>
      <p:bldP spid="4116" grpId="0"/>
      <p:bldP spid="4117" grpId="0"/>
      <p:bldP spid="4119" grpId="0"/>
      <p:bldP spid="4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花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995738" y="549275"/>
            <a:ext cx="4392612" cy="1022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91"/>
              </a:avLst>
            </a:prstTxWarp>
            <a:scene3d>
              <a:camera prst="legacyPerspectiveFront">
                <a:rot lat="20519997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60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0F76D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楷体_GB2312"/>
                <a:ea typeface="楷体_GB2312"/>
              </a:rPr>
              <a:t>你还记得吗！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60525" y="1506538"/>
            <a:ext cx="18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1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123728" y="1916832"/>
            <a:ext cx="3810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é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99792" y="1584325"/>
            <a:ext cx="3810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ò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483768" y="1844824"/>
            <a:ext cx="3429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ǐ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2628800" y="2564904"/>
            <a:ext cx="46482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</a:t>
            </a:r>
            <a:endParaRPr lang="en-US" sz="34000" b="1" dirty="0">
              <a:effectLst>
                <a:outerShdw blurRad="38100" dist="38100" dir="2700000" algn="tl">
                  <a:srgbClr val="FFFFFF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195736" y="1584325"/>
            <a:ext cx="3810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è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051720" y="1584325"/>
            <a:ext cx="4191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ǒ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339752" y="1584325"/>
            <a:ext cx="4191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</a:t>
            </a:r>
            <a:r>
              <a:rPr lang="en-US" sz="3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ì</a:t>
            </a:r>
            <a:endParaRPr lang="en-US" sz="34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华文细黑" pitchFamily="2" charset="-122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123728" y="1584325"/>
            <a:ext cx="4191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ó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195736" y="1916832"/>
            <a:ext cx="4191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</a:t>
            </a: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ǚ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051720" y="1556792"/>
            <a:ext cx="4191000" cy="10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细黑" pitchFamily="2" charset="-122"/>
              </a:rPr>
              <a:t> </a:t>
            </a:r>
            <a:r>
              <a:rPr lang="en-US" altLang="zh-CN" sz="34000" b="1" dirty="0" smtClean="0">
                <a:latin typeface="黑体" pitchFamily="49" charset="-122"/>
                <a:ea typeface="黑体" pitchFamily="49" charset="-122"/>
              </a:rPr>
              <a:t>ǎ</a:t>
            </a:r>
            <a:endParaRPr lang="en-US" altLang="zh-CN" sz="34000" b="1" dirty="0" smtClean="0"/>
          </a:p>
          <a:p>
            <a:pPr>
              <a:defRPr/>
            </a:pPr>
            <a:endParaRPr lang="en-US" sz="34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04864"/>
            <a:ext cx="184731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en-US" altLang="zh-CN" sz="3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200705281059411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81400" y="2438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1800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907704" y="4581128"/>
            <a:ext cx="8370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9600" b="1" dirty="0"/>
              <a:t>y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304800" y="2667000"/>
            <a:ext cx="1514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/>
              <a:t>  y   w</a:t>
            </a:r>
          </a:p>
          <a:p>
            <a:r>
              <a:rPr lang="en-US" altLang="zh-CN" sz="3200" b="1"/>
              <a:t>b p m f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381000" y="1124744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ea typeface="楷体_GB2312" pitchFamily="49" charset="-122"/>
              </a:rPr>
              <a:t>声母专列</a:t>
            </a:r>
            <a:endParaRPr lang="zh-CN" altLang="en-US" sz="4800" b="1" dirty="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283968" y="4581128"/>
            <a:ext cx="11576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9600" b="1" dirty="0"/>
              <a:t>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IMG_20160925_2159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IMG_20160925_2157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IMG_20160925_2158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00400"/>
            <a:ext cx="42119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993904"/>
            <a:ext cx="8229600" cy="864096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zh-CN" altLang="en-US" sz="3600" b="1" dirty="0" smtClean="0"/>
              <a:t>云龙镇学校：王平堂</a:t>
            </a:r>
            <a:endParaRPr lang="zh-CN" altLang="zh-CN" sz="3600" b="1" dirty="0" smtClean="0"/>
          </a:p>
        </p:txBody>
      </p:sp>
      <p:pic>
        <p:nvPicPr>
          <p:cNvPr id="10243" name="Picture 4" descr="200911095589900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66124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c80f817a793551ec93d6da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907704" y="1124744"/>
            <a:ext cx="5832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</a:rPr>
              <a:t>图</a:t>
            </a:r>
            <a:r>
              <a:rPr lang="zh-CN" altLang="en-US" sz="4000" b="1" dirty="0" smtClean="0">
                <a:solidFill>
                  <a:srgbClr val="6600CC"/>
                </a:solidFill>
              </a:rPr>
              <a:t>上的小朋友在什</a:t>
            </a:r>
            <a:r>
              <a:rPr lang="zh-CN" altLang="en-US" sz="4000" b="1" dirty="0">
                <a:solidFill>
                  <a:srgbClr val="6600CC"/>
                </a:solidFill>
              </a:rPr>
              <a:t>么</a:t>
            </a:r>
            <a:r>
              <a:rPr lang="en-US" altLang="zh-CN" sz="4000" b="1" dirty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200400" y="2819400"/>
            <a:ext cx="863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CC3300"/>
                </a:solidFill>
              </a:rPr>
              <a:t>b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43439" y="1989138"/>
            <a:ext cx="4243388" cy="2116138"/>
            <a:chOff x="2925" y="1253"/>
            <a:chExt cx="2673" cy="1333"/>
          </a:xfrm>
        </p:grpSpPr>
        <p:sp>
          <p:nvSpPr>
            <p:cNvPr id="13321" name="Text Box 11"/>
            <p:cNvSpPr txBox="1">
              <a:spLocks noChangeArrowheads="1"/>
            </p:cNvSpPr>
            <p:nvPr/>
          </p:nvSpPr>
          <p:spPr bwMode="auto">
            <a:xfrm>
              <a:off x="2925" y="1752"/>
              <a:ext cx="262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ea typeface="楷体_GB2312" pitchFamily="49" charset="-122"/>
                </a:rPr>
                <a:t>   </a:t>
              </a:r>
              <a:r>
                <a:rPr lang="zh-CN" altLang="en-US" sz="8000" dirty="0" smtClean="0">
                  <a:ea typeface="楷体_GB2312" pitchFamily="49" charset="-122"/>
                </a:rPr>
                <a:t>听广</a:t>
              </a:r>
              <a:r>
                <a:rPr lang="zh-CN" altLang="en-US" sz="8000" dirty="0">
                  <a:solidFill>
                    <a:srgbClr val="FF0000"/>
                  </a:solidFill>
                  <a:ea typeface="楷体_GB2312" pitchFamily="49" charset="-122"/>
                </a:rPr>
                <a:t>播</a:t>
              </a:r>
            </a:p>
          </p:txBody>
        </p:sp>
        <p:sp>
          <p:nvSpPr>
            <p:cNvPr id="13322" name="Text Box 12"/>
            <p:cNvSpPr txBox="1">
              <a:spLocks noChangeArrowheads="1"/>
            </p:cNvSpPr>
            <p:nvPr/>
          </p:nvSpPr>
          <p:spPr bwMode="auto">
            <a:xfrm>
              <a:off x="4830" y="1253"/>
              <a:ext cx="7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en-US" altLang="zh-CN" sz="5400" b="1" dirty="0" err="1">
                  <a:latin typeface="楷体_GB2312" pitchFamily="49" charset="-122"/>
                  <a:ea typeface="楷体_GB2312" pitchFamily="49" charset="-122"/>
                </a:rPr>
                <a:t>ō</a:t>
              </a:r>
              <a:endParaRPr lang="en-US" altLang="zh-CN" sz="5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084168" y="4149080"/>
            <a:ext cx="1079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dirty="0">
                <a:solidFill>
                  <a:srgbClr val="CC3300"/>
                </a:solidFill>
              </a:rPr>
              <a:t>b</a:t>
            </a:r>
          </a:p>
        </p:txBody>
      </p:sp>
      <p:pic>
        <p:nvPicPr>
          <p:cNvPr id="13319" name="Picture 15" descr="图片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44824"/>
            <a:ext cx="41148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c80f817a793551ec93d6da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876800" y="609600"/>
            <a:ext cx="38877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</a:rPr>
              <a:t>图上</a:t>
            </a:r>
            <a:r>
              <a:rPr lang="zh-CN" altLang="en-US" sz="4000" b="1" dirty="0" smtClean="0">
                <a:solidFill>
                  <a:srgbClr val="6600CC"/>
                </a:solidFill>
              </a:rPr>
              <a:t>画的父子俩在</a:t>
            </a:r>
            <a:r>
              <a:rPr lang="zh-CN" altLang="en-US" sz="4000" b="1" dirty="0">
                <a:solidFill>
                  <a:srgbClr val="6600CC"/>
                </a:solidFill>
              </a:rPr>
              <a:t>干什么？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934200" y="3733800"/>
            <a:ext cx="1079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</a:rPr>
              <a:t>p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76800" y="1905000"/>
            <a:ext cx="3276600" cy="2133600"/>
            <a:chOff x="3312" y="1488"/>
            <a:chExt cx="2064" cy="1344"/>
          </a:xfrm>
        </p:grpSpPr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312" y="2006"/>
              <a:ext cx="206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8000" dirty="0">
                  <a:solidFill>
                    <a:srgbClr val="FF0000"/>
                  </a:solidFill>
                  <a:ea typeface="楷体_GB2312" pitchFamily="49" charset="-122"/>
                </a:rPr>
                <a:t>爬</a:t>
              </a:r>
              <a:r>
                <a:rPr lang="zh-CN" altLang="en-US" sz="8000" dirty="0">
                  <a:ea typeface="楷体_GB2312" pitchFamily="49" charset="-122"/>
                </a:rPr>
                <a:t>山</a:t>
              </a:r>
              <a:r>
                <a:rPr lang="zh-CN" altLang="en-US" sz="8000" dirty="0">
                  <a:solidFill>
                    <a:srgbClr val="FF0000"/>
                  </a:solidFill>
                  <a:ea typeface="楷体_GB2312" pitchFamily="49" charset="-122"/>
                </a:rPr>
                <a:t>坡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3360" y="1488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5400" b="1">
                  <a:solidFill>
                    <a:schemeClr val="tx2"/>
                  </a:solidFill>
                  <a:latin typeface="宋体" pitchFamily="2" charset="-122"/>
                </a:rPr>
                <a:t>p</a:t>
              </a:r>
              <a:r>
                <a:rPr lang="en-US" altLang="zh-CN" sz="5400" b="1">
                  <a:latin typeface="宋体" pitchFamily="2" charset="-122"/>
                </a:rPr>
                <a:t>á</a:t>
              </a:r>
              <a:endParaRPr lang="en-US" altLang="zh-CN" sz="5400" b="1"/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86600" y="19050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chemeClr val="tx2"/>
                </a:solidFill>
                <a:latin typeface="宋体" pitchFamily="2" charset="-122"/>
              </a:rPr>
              <a:t>p</a:t>
            </a:r>
            <a:r>
              <a:rPr lang="en-US" altLang="zh-CN" sz="5400" b="1"/>
              <a:t>ō</a:t>
            </a:r>
          </a:p>
        </p:txBody>
      </p:sp>
      <p:pic>
        <p:nvPicPr>
          <p:cNvPr id="14" name="图片 13" descr="IMG_20160925_2157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6247e4a7613743409f7ef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23729" y="1557338"/>
            <a:ext cx="453650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1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b  </a:t>
            </a:r>
            <a:r>
              <a:rPr lang="en-US" altLang="zh-CN" sz="11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p</a:t>
            </a:r>
            <a:endParaRPr lang="en-US" altLang="zh-CN" sz="11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331640" y="3645024"/>
            <a:ext cx="6480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/>
              <a:t>它们有什么不一样？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47813" y="692150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i="1" dirty="0">
                <a:solidFill>
                  <a:srgbClr val="CC3300"/>
                </a:solidFill>
                <a:ea typeface="楷体_GB2312" pitchFamily="49" charset="-122"/>
              </a:rPr>
              <a:t>想一想</a:t>
            </a:r>
            <a:r>
              <a:rPr lang="en-US" altLang="zh-CN" sz="4000" b="1" i="1" dirty="0">
                <a:solidFill>
                  <a:srgbClr val="CC3300"/>
                </a:solidFill>
                <a:ea typeface="楷体_GB2312" pitchFamily="49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24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329</Words>
  <Application>Microsoft Office PowerPoint</Application>
  <PresentationFormat>全屏显示(4:3)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 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64</cp:revision>
  <dcterms:created xsi:type="dcterms:W3CDTF">2018-09-23T08:32:51Z</dcterms:created>
  <dcterms:modified xsi:type="dcterms:W3CDTF">2022-09-05T08:53:19Z</dcterms:modified>
</cp:coreProperties>
</file>