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7" r:id="rId6"/>
    <p:sldId id="270" r:id="rId7"/>
    <p:sldId id="271" r:id="rId8"/>
    <p:sldId id="274" r:id="rId9"/>
    <p:sldId id="264" r:id="rId10"/>
    <p:sldId id="282" r:id="rId11"/>
    <p:sldId id="275" r:id="rId12"/>
    <p:sldId id="281" r:id="rId13"/>
    <p:sldId id="280" r:id="rId14"/>
    <p:sldId id="284" r:id="rId15"/>
    <p:sldId id="266" r:id="rId16"/>
    <p:sldId id="261" r:id="rId17"/>
    <p:sldId id="258" r:id="rId18"/>
    <p:sldId id="285" r:id="rId19"/>
    <p:sldId id="267" r:id="rId20"/>
    <p:sldId id="268" r:id="rId21"/>
    <p:sldId id="27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DA8B-4242-44BE-99C2-02851C7461C0}" type="datetimeFigureOut">
              <a:rPr lang="zh-CN" altLang="en-US" smtClean="0"/>
              <a:pPr/>
              <a:t>2019\10\7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C113-44F3-4EE6-A6B4-A1C5F8EF92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4800" b="1" dirty="0" smtClean="0"/>
              <a:t>初识</a:t>
            </a:r>
            <a:r>
              <a:rPr lang="en-US" altLang="zh-CN" sz="4800" b="1" dirty="0"/>
              <a:t>S</a:t>
            </a:r>
            <a:r>
              <a:rPr lang="en-US" altLang="zh-CN" sz="4800" b="1" dirty="0" smtClean="0"/>
              <a:t>cratch</a:t>
            </a:r>
            <a:endParaRPr lang="zh-CN" alt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422108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泸县云龙镇学校   熊文健</a:t>
            </a:r>
            <a:endParaRPr lang="zh-CN" altLang="en-US" sz="4000" b="1" dirty="0"/>
          </a:p>
        </p:txBody>
      </p:sp>
      <p:pic>
        <p:nvPicPr>
          <p:cNvPr id="5" name="Picture 2" descr="C:\Users\kangjie\Desktop\u=1929598790,1139386072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838200"/>
            <a:ext cx="1809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1340768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3.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Scratch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特点</a:t>
            </a:r>
            <a:endParaRPr lang="en-US" altLang="zh-CN" sz="3200" b="1" dirty="0" smtClean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476672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任务一</a:t>
            </a:r>
            <a:endParaRPr lang="en-US" altLang="zh-CN" sz="40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59569" y="3196133"/>
            <a:ext cx="62767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</a:rPr>
              <a:t>b.  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可以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编写出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游戏、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动画等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作品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。</a:t>
            </a:r>
            <a:endParaRPr lang="en-US" altLang="zh-CN" sz="3200" b="1" dirty="0" smtClean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9569" y="4221088"/>
            <a:ext cx="76448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</a:rPr>
              <a:t>c. 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Scratch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程序称为脚本，脚本是由积木式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指令搭设</a:t>
            </a:r>
            <a:r>
              <a:rPr lang="zh-CN" altLang="zh-CN" sz="3200" b="1" dirty="0" smtClean="0">
                <a:solidFill>
                  <a:srgbClr val="C00000"/>
                </a:solidFill>
              </a:rPr>
              <a:t>而成。 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 </a:t>
            </a:r>
            <a:endParaRPr lang="zh-CN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99592" y="2165955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 smtClean="0">
                <a:solidFill>
                  <a:srgbClr val="C00000"/>
                </a:solidFill>
              </a:rPr>
              <a:t>a.  Scratch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是一款适合少儿使用的编程软件。</a:t>
            </a:r>
            <a:endParaRPr lang="en-US" altLang="zh-CN" sz="32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69269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1.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 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拖一拖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119675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把左边的积木拖到脚本搭建区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pic>
        <p:nvPicPr>
          <p:cNvPr id="15" name="图片 14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8664208" cy="3744416"/>
          </a:xfrm>
          <a:prstGeom prst="rect">
            <a:avLst/>
          </a:prstGeom>
        </p:spPr>
      </p:pic>
      <p:pic>
        <p:nvPicPr>
          <p:cNvPr id="16" name="图片 15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645024"/>
            <a:ext cx="1440160" cy="69580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3608" y="56818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</a:rPr>
              <a:t>任务二</a:t>
            </a:r>
            <a:endParaRPr lang="en-US" altLang="zh-CN" sz="4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272E-6 L 0.51979 -0.008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单击脚本搭建区的积木，看看舞台上的角色（小猫）有无变化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1720" y="5229200"/>
            <a:ext cx="52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积木中的数字可以更改吗？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51720" y="5949280"/>
            <a:ext cx="4168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小猫可以向左移动吗？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pic>
        <p:nvPicPr>
          <p:cNvPr id="9" name="图片 8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18588"/>
            <a:ext cx="8424936" cy="3494588"/>
          </a:xfrm>
          <a:prstGeom prst="rect">
            <a:avLst/>
          </a:prstGeom>
        </p:spPr>
      </p:pic>
      <p:pic>
        <p:nvPicPr>
          <p:cNvPr id="10" name="Picture 2" descr="C:\Users\kangjie\Desktop\u=1929598790,1139386072&amp;fm=21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204864"/>
            <a:ext cx="1250052" cy="144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无标题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636912"/>
            <a:ext cx="1407427" cy="720080"/>
          </a:xfrm>
          <a:prstGeom prst="rect">
            <a:avLst/>
          </a:prstGeom>
        </p:spPr>
      </p:pic>
      <p:sp>
        <p:nvSpPr>
          <p:cNvPr id="8" name="动作按钮: 帮助 7">
            <a:hlinkClick r:id="" action="ppaction://noaction" highlightClick="1"/>
          </p:cNvPr>
          <p:cNvSpPr/>
          <p:nvPr/>
        </p:nvSpPr>
        <p:spPr>
          <a:xfrm>
            <a:off x="323528" y="5157192"/>
            <a:ext cx="1008112" cy="1080120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8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2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74838E-6 L 0.05764 -0.00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4896544" cy="47313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59632" y="26064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2.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 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连一连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7624" y="908720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尝试把积木搭建区的积木连在一起，你发现了什么规律？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pic>
        <p:nvPicPr>
          <p:cNvPr id="21" name="图片 20" descr="无标题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708920"/>
            <a:ext cx="1407427" cy="720080"/>
          </a:xfrm>
          <a:prstGeom prst="rect">
            <a:avLst/>
          </a:prstGeom>
        </p:spPr>
      </p:pic>
      <p:pic>
        <p:nvPicPr>
          <p:cNvPr id="23" name="图片 22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636912"/>
            <a:ext cx="1800200" cy="1297440"/>
          </a:xfrm>
          <a:prstGeom prst="rect">
            <a:avLst/>
          </a:prstGeom>
        </p:spPr>
      </p:pic>
      <p:pic>
        <p:nvPicPr>
          <p:cNvPr id="22" name="图片 21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5229200"/>
            <a:ext cx="1549738" cy="648072"/>
          </a:xfrm>
          <a:prstGeom prst="rect">
            <a:avLst/>
          </a:prstGeom>
        </p:spPr>
      </p:pic>
      <p:pic>
        <p:nvPicPr>
          <p:cNvPr id="24" name="图片 23" descr="1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708920"/>
            <a:ext cx="1656184" cy="12303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8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8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17299E-6 L -0.00608 -0.1940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59632" y="260648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2.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 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连一连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pic>
        <p:nvPicPr>
          <p:cNvPr id="9" name="图片 8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8866"/>
            <a:ext cx="6984776" cy="37363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87624" y="900009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我们从“事件”类里拖出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624" y="1484784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放置在顶端，就可以通过点击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80312" y="1476073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运行了。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pic>
        <p:nvPicPr>
          <p:cNvPr id="13" name="图片 12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908720"/>
            <a:ext cx="838539" cy="524087"/>
          </a:xfrm>
          <a:prstGeom prst="rect">
            <a:avLst/>
          </a:prstGeom>
        </p:spPr>
      </p:pic>
      <p:pic>
        <p:nvPicPr>
          <p:cNvPr id="14" name="图片 13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484784"/>
            <a:ext cx="704162" cy="50297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19672" y="6012577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我们可以单击角色运行脚本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吗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？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16" name="动作按钮: 帮助 15">
            <a:hlinkClick r:id="" action="ppaction://noaction" highlightClick="1"/>
          </p:cNvPr>
          <p:cNvSpPr/>
          <p:nvPr/>
        </p:nvSpPr>
        <p:spPr>
          <a:xfrm>
            <a:off x="323528" y="5949280"/>
            <a:ext cx="1008112" cy="864096"/>
          </a:xfrm>
          <a:prstGeom prst="actionButtonHelp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8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4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4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事件驱动脚本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784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保存文件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1905266" cy="1562318"/>
          </a:xfrm>
          <a:prstGeom prst="rect">
            <a:avLst/>
          </a:prstGeom>
        </p:spPr>
      </p:pic>
      <p:pic>
        <p:nvPicPr>
          <p:cNvPr id="13" name="图片 12" descr="保存文件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804" y="260648"/>
            <a:ext cx="1838582" cy="1514687"/>
          </a:xfrm>
          <a:prstGeom prst="rect">
            <a:avLst/>
          </a:prstGeom>
        </p:spPr>
      </p:pic>
      <p:pic>
        <p:nvPicPr>
          <p:cNvPr id="14" name="图片 13" descr="保存文件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268760"/>
            <a:ext cx="6506484" cy="4572638"/>
          </a:xfrm>
          <a:prstGeom prst="rect">
            <a:avLst/>
          </a:prstGeom>
        </p:spPr>
      </p:pic>
      <p:pic>
        <p:nvPicPr>
          <p:cNvPr id="15" name="图片 14" descr="保存文件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58004" y="1268760"/>
            <a:ext cx="6506484" cy="457263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1520" y="2420888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3.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存一存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988241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a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.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保存文件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3920" y="6012577"/>
            <a:ext cx="7552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请把文件保存到桌面，文件名为“小猫”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打开文件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340768"/>
            <a:ext cx="6506484" cy="4572638"/>
          </a:xfrm>
          <a:prstGeom prst="rect">
            <a:avLst/>
          </a:prstGeom>
        </p:spPr>
      </p:pic>
      <p:pic>
        <p:nvPicPr>
          <p:cNvPr id="6" name="图片 5" descr="打开文件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340768"/>
            <a:ext cx="6506484" cy="4572638"/>
          </a:xfrm>
          <a:prstGeom prst="rect">
            <a:avLst/>
          </a:prstGeom>
        </p:spPr>
      </p:pic>
      <p:pic>
        <p:nvPicPr>
          <p:cNvPr id="7" name="图片 6" descr="保存文件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60648"/>
            <a:ext cx="1905266" cy="1562318"/>
          </a:xfrm>
          <a:prstGeom prst="rect">
            <a:avLst/>
          </a:prstGeom>
        </p:spPr>
      </p:pic>
      <p:pic>
        <p:nvPicPr>
          <p:cNvPr id="8" name="图片 7" descr="打开文件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0648"/>
            <a:ext cx="1838582" cy="152421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51520" y="2492896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3.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存一存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3060249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b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.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打开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文件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920" y="6012577"/>
            <a:ext cx="7192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请打开“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D:\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初识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Scratch\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打地鼠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.sb3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”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5616" y="548680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</a:rPr>
              <a:t>4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.</a:t>
            </a:r>
            <a:r>
              <a:rPr lang="en-US" altLang="zh-CN" sz="3200" b="1" dirty="0" smtClean="0">
                <a:solidFill>
                  <a:srgbClr val="002060"/>
                </a:solidFill>
              </a:rPr>
              <a:t>  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删一删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pic>
        <p:nvPicPr>
          <p:cNvPr id="15" name="图片 14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8664208" cy="3744416"/>
          </a:xfrm>
          <a:prstGeom prst="rect">
            <a:avLst/>
          </a:prstGeom>
        </p:spPr>
      </p:pic>
      <p:pic>
        <p:nvPicPr>
          <p:cNvPr id="16" name="图片 15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573016"/>
            <a:ext cx="1440160" cy="69580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43608" y="1260049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我们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不需要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pic>
        <p:nvPicPr>
          <p:cNvPr id="8" name="图片 7" descr="无标题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268760"/>
            <a:ext cx="1152128" cy="5894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27984" y="126876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直接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将积木拖回积木</a:t>
            </a:r>
            <a:r>
              <a:rPr lang="zh-CN" altLang="en-US" sz="3200" b="1" dirty="0" smtClean="0">
                <a:solidFill>
                  <a:srgbClr val="002060"/>
                </a:solidFill>
              </a:rPr>
              <a:t>区。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2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0694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2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1628800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1. 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Scratch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有很多积木，请尝试将它们拖到“脚本搭建区”然后点一点积木；与其他积木组合后，再点一点，观察舞台中角色的变化。</a:t>
            </a:r>
            <a:endParaRPr lang="zh-CN" altLang="en-US" sz="3200" b="1" dirty="0" smtClean="0">
              <a:solidFill>
                <a:srgbClr val="7030A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692696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7030A0"/>
                </a:solidFill>
              </a:rPr>
              <a:t>任务三</a:t>
            </a:r>
            <a:endParaRPr lang="en-US" altLang="zh-CN" sz="4000" b="1" dirty="0" smtClean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407707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2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. 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参考桌面“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键盘控制小猫</a:t>
            </a:r>
            <a:r>
              <a:rPr lang="en-US" altLang="zh-CN" sz="3200" b="1" dirty="0" smtClean="0">
                <a:solidFill>
                  <a:srgbClr val="7030A0"/>
                </a:solidFill>
              </a:rPr>
              <a:t> </a:t>
            </a:r>
            <a:r>
              <a:rPr lang="zh-CN" altLang="en-US" sz="3200" b="1" dirty="0" smtClean="0">
                <a:solidFill>
                  <a:srgbClr val="7030A0"/>
                </a:solidFill>
              </a:rPr>
              <a:t>”图片，尝试搭建脚本。</a:t>
            </a:r>
            <a:endParaRPr lang="zh-CN" altLang="en-US" sz="32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628800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一、激趣导入</a:t>
            </a:r>
            <a:endParaRPr lang="zh-CN" alt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924944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         通过观看使用</a:t>
            </a:r>
            <a:r>
              <a:rPr lang="en-US" altLang="zh-CN" sz="4000" b="1" dirty="0" smtClean="0"/>
              <a:t>Scratch</a:t>
            </a:r>
            <a:r>
              <a:rPr lang="zh-CN" altLang="en-US" sz="4000" b="1" dirty="0" smtClean="0"/>
              <a:t>创作的“游动的鱼”动画及玩“打地鼠”游戏，激发小朋友的求知欲。</a:t>
            </a:r>
            <a:endParaRPr lang="zh-CN" alt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234888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          通过学习，你对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Scratch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有哪些认识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，你还发现了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Scratch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的哪些功能？</a:t>
            </a:r>
            <a:endParaRPr lang="zh-CN" alt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484784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四、分享快乐，说一说</a:t>
            </a:r>
            <a:endParaRPr lang="en-US" altLang="zh-CN" sz="32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03848" y="2492896"/>
            <a:ext cx="35121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谢谢！</a:t>
            </a:r>
            <a:endParaRPr lang="zh-CN" alt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908720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二、布置任务</a:t>
            </a:r>
            <a:endParaRPr lang="zh-CN" alt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14096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二、趣味搭建，试一试</a:t>
            </a:r>
            <a:endParaRPr lang="en-US" altLang="zh-CN" sz="32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20608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</a:rPr>
              <a:t>一、初识软件，试一试</a:t>
            </a:r>
            <a:endParaRPr lang="en-US" altLang="zh-CN" sz="3200" b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4140369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7030A0"/>
                </a:solidFill>
              </a:rPr>
              <a:t>三、互帮互助，做一做</a:t>
            </a:r>
            <a:endParaRPr lang="en-US" altLang="zh-CN" sz="3200" b="1" dirty="0" smtClean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5220489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四、分享快乐，说一说</a:t>
            </a:r>
            <a:endParaRPr lang="en-US" altLang="zh-CN" sz="32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/>
              <a:t>三、新课教学：</a:t>
            </a:r>
            <a:endParaRPr lang="zh-CN" altLang="en-US" sz="4400" b="1" dirty="0"/>
          </a:p>
        </p:txBody>
      </p:sp>
      <p:sp>
        <p:nvSpPr>
          <p:cNvPr id="6" name="矩形 5"/>
          <p:cNvSpPr/>
          <p:nvPr/>
        </p:nvSpPr>
        <p:spPr>
          <a:xfrm>
            <a:off x="539552" y="1484784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任务一</a:t>
            </a:r>
            <a:endParaRPr lang="en-US" altLang="zh-CN" sz="4000" b="1" dirty="0" smtClean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9552" y="2276872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1.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打开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Scratch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软件</a:t>
            </a:r>
            <a:endParaRPr lang="en-US" altLang="zh-CN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328498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a.</a:t>
            </a:r>
            <a:r>
              <a:rPr lang="zh-CN" altLang="en-US" sz="3200" b="1" dirty="0" smtClean="0"/>
              <a:t>认准</a:t>
            </a:r>
            <a:r>
              <a:rPr lang="en-US" altLang="zh-CN" sz="3200" b="1" dirty="0" smtClean="0"/>
              <a:t>Scratch</a:t>
            </a:r>
            <a:r>
              <a:rPr lang="zh-CN" altLang="en-US" sz="3200" b="1" dirty="0" smtClean="0"/>
              <a:t>图标</a:t>
            </a:r>
            <a:endParaRPr lang="zh-CN" altLang="en-US" sz="3200" b="1" dirty="0"/>
          </a:p>
        </p:txBody>
      </p:sp>
      <p:pic>
        <p:nvPicPr>
          <p:cNvPr id="11" name="图片 10" descr="Scratchdesk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70072"/>
            <a:ext cx="4427984" cy="61118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429309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b.</a:t>
            </a:r>
            <a:r>
              <a:rPr lang="zh-CN" altLang="en-US" sz="3200" b="1" dirty="0" smtClean="0"/>
              <a:t>双击图标打开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Scratch各功能分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6842"/>
            <a:ext cx="9186842" cy="5160510"/>
          </a:xfrm>
          <a:prstGeom prst="rect">
            <a:avLst/>
          </a:prstGeom>
        </p:spPr>
      </p:pic>
      <p:sp>
        <p:nvSpPr>
          <p:cNvPr id="5" name="圆角矩形标注 4"/>
          <p:cNvSpPr/>
          <p:nvPr/>
        </p:nvSpPr>
        <p:spPr>
          <a:xfrm>
            <a:off x="7884368" y="2780928"/>
            <a:ext cx="1080120" cy="432048"/>
          </a:xfrm>
          <a:prstGeom prst="wedgeRoundRectCallout">
            <a:avLst>
              <a:gd name="adj1" fmla="val -45411"/>
              <a:gd name="adj2" fmla="val 11370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舞台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444208" y="5949280"/>
            <a:ext cx="1584176" cy="432048"/>
          </a:xfrm>
          <a:prstGeom prst="wedgeRoundRectCallout">
            <a:avLst>
              <a:gd name="adj1" fmla="val -73216"/>
              <a:gd name="adj2" fmla="val -8940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角色列表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2699792" y="3284984"/>
            <a:ext cx="2016224" cy="432048"/>
          </a:xfrm>
          <a:prstGeom prst="wedgeRoundRectCallout">
            <a:avLst>
              <a:gd name="adj1" fmla="val 53398"/>
              <a:gd name="adj2" fmla="val 14613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脚本搭建区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24128" y="2348880"/>
            <a:ext cx="3312368" cy="2448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6660232" y="1340768"/>
            <a:ext cx="1656184" cy="432048"/>
          </a:xfrm>
          <a:prstGeom prst="wedgeRoundRectCallout">
            <a:avLst>
              <a:gd name="adj1" fmla="val 46251"/>
              <a:gd name="adj2" fmla="val 96636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舞台模式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876256" y="5085184"/>
            <a:ext cx="1584176" cy="432048"/>
          </a:xfrm>
          <a:prstGeom prst="wedgeRoundRectCallout">
            <a:avLst>
              <a:gd name="adj1" fmla="val -67816"/>
              <a:gd name="adj2" fmla="val 105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角色信息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172400" y="1988840"/>
            <a:ext cx="936104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532440" y="4869160"/>
            <a:ext cx="584448" cy="15841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24128" y="5661248"/>
            <a:ext cx="2736304" cy="7920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267744" y="2348880"/>
            <a:ext cx="3312368" cy="41044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7164288" y="4221088"/>
            <a:ext cx="1584176" cy="432048"/>
          </a:xfrm>
          <a:prstGeom prst="wedgeRoundRectCallout">
            <a:avLst>
              <a:gd name="adj1" fmla="val 53398"/>
              <a:gd name="adj2" fmla="val 14613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舞台背景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52120" y="5013176"/>
            <a:ext cx="2808312" cy="5760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39552" y="2348880"/>
            <a:ext cx="1512168" cy="41764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1331640" y="2564904"/>
            <a:ext cx="1152128" cy="432048"/>
          </a:xfrm>
          <a:prstGeom prst="wedgeRoundRectCallout">
            <a:avLst>
              <a:gd name="adj1" fmla="val -53665"/>
              <a:gd name="adj2" fmla="val 115412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积木区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008" y="2276872"/>
            <a:ext cx="395536" cy="2880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683568" y="4941168"/>
            <a:ext cx="1080120" cy="432048"/>
          </a:xfrm>
          <a:prstGeom prst="wedgeRoundRectCallout">
            <a:avLst>
              <a:gd name="adj1" fmla="val -83208"/>
              <a:gd name="adj2" fmla="val -225949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</a:rPr>
              <a:t>分类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9592" y="75599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</a:rPr>
              <a:t>2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.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认识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Scratch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功能区</a:t>
            </a:r>
            <a:endParaRPr lang="en-US" altLang="zh-CN" sz="3200" b="1" dirty="0" smtClean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27584" y="128826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</a:rPr>
              <a:t>任务一</a:t>
            </a:r>
            <a:endParaRPr lang="en-US" altLang="zh-CN" sz="4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  <p:bldP spid="18" grpId="0" animBg="1"/>
      <p:bldP spid="19" grpId="0" animBg="1"/>
      <p:bldP spid="9" grpId="0" animBg="1"/>
      <p:bldP spid="20" grpId="0" animBg="1"/>
      <p:bldP spid="10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添加角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0"/>
            <a:ext cx="6012160" cy="68485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添加舞台背景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6336704" cy="68346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添加声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65012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代码块分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0"/>
            <a:ext cx="3960440" cy="6799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388</Words>
  <Application>Microsoft Office PowerPoint</Application>
  <PresentationFormat>全屏显示(4:3)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初识Scratch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初识Scratch</dc:title>
  <dc:creator>User</dc:creator>
  <cp:lastModifiedBy>User</cp:lastModifiedBy>
  <cp:revision>145</cp:revision>
  <dcterms:created xsi:type="dcterms:W3CDTF">2019-09-15T15:26:57Z</dcterms:created>
  <dcterms:modified xsi:type="dcterms:W3CDTF">2019-10-07T10:10:02Z</dcterms:modified>
</cp:coreProperties>
</file>