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3"/>
    <p:sldId id="258" r:id="rId4"/>
    <p:sldId id="333" r:id="rId5"/>
    <p:sldId id="297" r:id="rId6"/>
    <p:sldId id="262" r:id="rId7"/>
    <p:sldId id="298" r:id="rId8"/>
    <p:sldId id="379" r:id="rId9"/>
    <p:sldId id="320" r:id="rId10"/>
    <p:sldId id="373" r:id="rId11"/>
    <p:sldId id="374" r:id="rId12"/>
    <p:sldId id="375" r:id="rId13"/>
    <p:sldId id="376" r:id="rId14"/>
    <p:sldId id="377" r:id="rId15"/>
    <p:sldId id="378" r:id="rId16"/>
    <p:sldId id="267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8FF"/>
    <a:srgbClr val="133879"/>
    <a:srgbClr val="153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3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E11A-4D7A-45C8-AA86-2B80410A397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1FE54-26D5-4593-93A7-6193FFD5CF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9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272415" y="2343785"/>
            <a:ext cx="61906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信息及其特征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93363" y="4402840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rush Script Std" panose="03060802040607070404" charset="0"/>
              </a:rPr>
              <a:t>陈胜斌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rush Script Std" panose="03060802040607070404" charset="0"/>
            </a:endParaRPr>
          </a:p>
        </p:txBody>
      </p:sp>
      <p:pic>
        <p:nvPicPr>
          <p:cNvPr id="2" name="高科技产品宣传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3462" y="-16425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04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、依附性和可处理性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230" y="842645"/>
            <a:ext cx="10476865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各种信息依附一定的图像、文字、声音等符号才能表现出来，为人们接受。信息经过分析处理，产生新的信息，使信息得到增值。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 descr="11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5" y="2381250"/>
            <a:ext cx="10477500" cy="4019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05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、时效性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8100" y="812165"/>
            <a:ext cx="1047686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信息不是一成不变的，会随客观事物的变化而变化。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折角形 2"/>
          <p:cNvSpPr/>
          <p:nvPr/>
        </p:nvSpPr>
        <p:spPr>
          <a:xfrm>
            <a:off x="5449570" y="2154555"/>
            <a:ext cx="6335395" cy="3721100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11495" y="2416175"/>
            <a:ext cx="60121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sym typeface="+mn-ea"/>
              </a:rPr>
              <a:t>如果信息不能够反映事物的最新变化状态，他的效用就会降低，一旦超过“生命周期”，信息就会失去原来的效用。</a:t>
            </a:r>
            <a:endParaRPr lang="zh-CN" altLang="en-US" sz="2800" b="1" smtClean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7" name="图片 6" descr="2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732915"/>
            <a:ext cx="3987165" cy="4747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06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、真伪性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230" y="842645"/>
            <a:ext cx="10476865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人们接受到的信息，并不是对事物的真实反映，因此，信息具有真伪性。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728470" y="3044190"/>
            <a:ext cx="2444750" cy="20294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13890" y="3460115"/>
            <a:ext cx="19970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+mn-ea"/>
              </a:rPr>
              <a:t>产生真伪性原因</a:t>
            </a:r>
            <a:endParaRPr lang="zh-CN" altLang="en-US" sz="32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173220" y="2219325"/>
            <a:ext cx="1169670" cy="3890010"/>
          </a:xfrm>
          <a:prstGeom prst="leftBrac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终止 7"/>
          <p:cNvSpPr/>
          <p:nvPr/>
        </p:nvSpPr>
        <p:spPr>
          <a:xfrm>
            <a:off x="5664835" y="1952625"/>
            <a:ext cx="5922010" cy="1321435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95340" y="2091055"/>
            <a:ext cx="51669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被人故意窜改、捏造、欺骗、夸大等手段人为制造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0" name="流程图: 终止 9"/>
          <p:cNvSpPr/>
          <p:nvPr/>
        </p:nvSpPr>
        <p:spPr>
          <a:xfrm>
            <a:off x="5639435" y="3527425"/>
            <a:ext cx="5922010" cy="1321435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95340" y="3926840"/>
            <a:ext cx="5691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由于认识能力或表达能力不足导致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2" name="流程图: 终止 11"/>
          <p:cNvSpPr/>
          <p:nvPr/>
        </p:nvSpPr>
        <p:spPr>
          <a:xfrm>
            <a:off x="5766435" y="5193665"/>
            <a:ext cx="5922010" cy="1321435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22340" y="5593080"/>
            <a:ext cx="5691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传递过程中的失误造成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07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、价值相对性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725" y="1167765"/>
            <a:ext cx="3996055" cy="4523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信息作为中特殊的资源，具有相应的使用价值，能够满足人们某些方面的需要。但信息使用兼职的大小是相对的，取决于接收信息者的需求及其对信息的理解、认识和利用的能力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 descr="3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210" y="664845"/>
            <a:ext cx="4984115" cy="5981700"/>
          </a:xfrm>
          <a:prstGeom prst="rect">
            <a:avLst/>
          </a:prstGeom>
        </p:spPr>
      </p:pic>
      <p:sp>
        <p:nvSpPr>
          <p:cNvPr id="5" name="剪去对角的矩形 4"/>
          <p:cNvSpPr/>
          <p:nvPr/>
        </p:nvSpPr>
        <p:spPr>
          <a:xfrm>
            <a:off x="9848215" y="1729740"/>
            <a:ext cx="1921510" cy="3398520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108565" y="2091055"/>
            <a:ext cx="15220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一千个读者有一千个哈姆雷特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课堂小结</a:t>
            </a:r>
            <a:endParaRPr lang="zh-CN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饼形 6"/>
          <p:cNvSpPr/>
          <p:nvPr/>
        </p:nvSpPr>
        <p:spPr>
          <a:xfrm rot="3120000">
            <a:off x="1521460" y="1888490"/>
            <a:ext cx="2088515" cy="2602230"/>
          </a:xfrm>
          <a:prstGeom prst="pie">
            <a:avLst>
              <a:gd name="adj1" fmla="val 21449641"/>
              <a:gd name="adj2" fmla="val 16200000"/>
            </a:avLst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24990" y="2413635"/>
            <a:ext cx="5245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本课内容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3794125" y="1731010"/>
            <a:ext cx="6874510" cy="125412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24630" y="2127885"/>
            <a:ext cx="6412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信息是经过加工处理的，具有意义的数据</a:t>
            </a:r>
            <a:endParaRPr lang="zh-CN" altLang="en-US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3481705" y="3554730"/>
            <a:ext cx="6955790" cy="125857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98545" y="3958590"/>
            <a:ext cx="6722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信息基本特征</a:t>
            </a:r>
            <a:endParaRPr lang="zh-CN" altLang="en-US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2263" y="2675508"/>
            <a:ext cx="5240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7525" y="2195830"/>
            <a:ext cx="25527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89325" y="1581785"/>
            <a:ext cx="1638300" cy="828016"/>
            <a:chOff x="6391621" y="1211527"/>
            <a:chExt cx="1201290" cy="827990"/>
          </a:xfrm>
        </p:grpSpPr>
        <p:sp>
          <p:nvSpPr>
            <p:cNvPr id="5" name="任意多边形 83"/>
            <p:cNvSpPr/>
            <p:nvPr/>
          </p:nvSpPr>
          <p:spPr bwMode="auto">
            <a:xfrm rot="16377237">
              <a:off x="6641486" y="1212289"/>
              <a:ext cx="755738" cy="754214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6" name="TextBox 47"/>
            <p:cNvSpPr txBox="1"/>
            <p:nvPr/>
          </p:nvSpPr>
          <p:spPr>
            <a:xfrm>
              <a:off x="6391621" y="1271191"/>
              <a:ext cx="1201290" cy="768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spc="-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01</a:t>
              </a:r>
              <a:endParaRPr lang="en-US" altLang="zh-CN" sz="44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84880" y="3686810"/>
            <a:ext cx="1638300" cy="810972"/>
            <a:chOff x="6387233" y="1211527"/>
            <a:chExt cx="1201290" cy="811053"/>
          </a:xfrm>
        </p:grpSpPr>
        <p:sp>
          <p:nvSpPr>
            <p:cNvPr id="8" name="任意多边形 83"/>
            <p:cNvSpPr/>
            <p:nvPr/>
          </p:nvSpPr>
          <p:spPr bwMode="auto">
            <a:xfrm rot="16377237">
              <a:off x="6641486" y="1212289"/>
              <a:ext cx="755738" cy="754214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9" name="TextBox 53"/>
            <p:cNvSpPr txBox="1"/>
            <p:nvPr/>
          </p:nvSpPr>
          <p:spPr>
            <a:xfrm>
              <a:off x="6387233" y="1254153"/>
              <a:ext cx="1201290" cy="76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spc="-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微软雅黑" panose="020B0503020204020204" pitchFamily="34" charset="-122"/>
                </a:rPr>
                <a:t>02</a:t>
              </a:r>
              <a:endParaRPr lang="en-US" altLang="zh-CN" sz="44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984750" y="1762760"/>
            <a:ext cx="575881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认识信息的含义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84750" y="3876040"/>
            <a:ext cx="5418455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掌握信息的基本特征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43225" y="118110"/>
            <a:ext cx="45980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课堂导入</a:t>
            </a:r>
            <a:endParaRPr 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33740" y="798195"/>
            <a:ext cx="31254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20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同学们，都说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世纪是信息技术的世纪，请同学们结合我们的实际生活，说说我们身边有哪些信息呢？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1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" y="1363345"/>
            <a:ext cx="7746365" cy="4820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一、什么是信息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9725" y="934085"/>
            <a:ext cx="11513185" cy="1383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信息论的奠基人之一香浓从通信工程的角度，认为</a:t>
            </a: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</a:t>
            </a:r>
            <a:r>
              <a:rPr lang="zh-CN" altLang="en-US" sz="28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信息是用来消除不确定的东西</a:t>
            </a: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”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，指的是有新内容或新知识的消息。</a:t>
            </a:r>
            <a:endParaRPr lang="zh-CN" altLang="en-US" sz="2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0045" y="2493645"/>
            <a:ext cx="11513185" cy="1383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控制论的奠基人维纳提出：</a:t>
            </a: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”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信息就是信息，不是物质，也不是能量</a:t>
            </a: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，它是区别于物质和能量的第三类资源。</a:t>
            </a:r>
            <a:endParaRPr lang="zh-CN" altLang="en-US" sz="2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5930" y="4154805"/>
            <a:ext cx="11513185" cy="1383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我国信息论学者钟义信教授认为：</a:t>
            </a: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”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事物运行的状态和方式，也就是事物内部结构和外部联系的状态和方式</a:t>
            </a: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</a:t>
            </a:r>
            <a:endParaRPr lang="zh-CN" altLang="en-US" sz="2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9760" y="836930"/>
            <a:ext cx="10936605" cy="17532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信息是</a:t>
            </a:r>
            <a:r>
              <a:rPr lang="zh-CN" sz="24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经过加工处理的，具有意义的数据</a:t>
            </a:r>
            <a:r>
              <a:rPr 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。信息是对客观世界中各种事物的运行状态和变化的反映，是客观事物之间相互联系和相互作用的表征。</a:t>
            </a:r>
            <a:endParaRPr lang="zh-CN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/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一、什么是信息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9" name="图片 8" descr="2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757805"/>
            <a:ext cx="10922000" cy="397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二、信息的基本特征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81100" y="3282315"/>
            <a:ext cx="888746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信息的基本特征</a:t>
            </a:r>
            <a:endParaRPr lang="zh-CN" sz="28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4100195" y="1276985"/>
            <a:ext cx="673735" cy="4533900"/>
          </a:xfrm>
          <a:prstGeom prst="leftBrace">
            <a:avLst>
              <a:gd name="adj1" fmla="val 32429"/>
              <a:gd name="adj2" fmla="val 50000"/>
            </a:avLst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25390" y="815975"/>
            <a:ext cx="533844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、普遍性</a:t>
            </a:r>
            <a:endParaRPr lang="zh-CN" sz="3200" b="1">
              <a:solidFill>
                <a:schemeClr val="bg1"/>
              </a:solidFill>
              <a:latin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、传递性</a:t>
            </a:r>
            <a:endParaRPr lang="zh-CN" altLang="en-US" sz="3200" b="1">
              <a:solidFill>
                <a:schemeClr val="bg1"/>
              </a:solidFill>
              <a:latin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</a:t>
            </a:r>
            <a:r>
              <a:rPr lang="zh-CN" sz="3200" b="1">
                <a:solidFill>
                  <a:schemeClr val="bg1"/>
                </a:solidFill>
                <a:latin typeface="+mn-ea"/>
              </a:rPr>
              <a:t>共享性</a:t>
            </a:r>
            <a:endParaRPr lang="zh-CN" sz="3200" b="1">
              <a:solidFill>
                <a:schemeClr val="bg1"/>
              </a:solidFill>
              <a:latin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、依附性和可处理性</a:t>
            </a:r>
            <a:endParaRPr lang="zh-CN" altLang="en-US" sz="3200" b="1">
              <a:solidFill>
                <a:schemeClr val="bg1"/>
              </a:solidFill>
              <a:latin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、时效性</a:t>
            </a:r>
            <a:endParaRPr lang="zh-CN" altLang="en-US" sz="3200" b="1">
              <a:solidFill>
                <a:schemeClr val="bg1"/>
              </a:solidFill>
              <a:latin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6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、真伪性</a:t>
            </a:r>
            <a:endParaRPr lang="zh-CN" altLang="en-US" sz="3200" b="1">
              <a:solidFill>
                <a:schemeClr val="bg1"/>
              </a:solidFill>
              <a:latin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+mn-ea"/>
              </a:rPr>
              <a:t>7</a:t>
            </a:r>
            <a:r>
              <a:rPr lang="zh-CN" altLang="en-US" sz="3200" b="1">
                <a:solidFill>
                  <a:schemeClr val="bg1"/>
                </a:solidFill>
                <a:latin typeface="+mn-ea"/>
              </a:rPr>
              <a:t>、价值相对性</a:t>
            </a:r>
            <a:endParaRPr lang="zh-CN" altLang="en-US" sz="3200" b="1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01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、普遍性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0865" y="1480185"/>
            <a:ext cx="2897505" cy="42462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信息不是虚无缥缈的东西，只要有事物运动，有数据存在，就会有信息存在。信息普遍存在于自然界和人类社会发展的始终，可以被人们感知、获取、传递和利用。</a:t>
            </a:r>
            <a:endParaRPr lang="zh-CN" altLang="en-US" sz="2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 descr="3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940" y="1250950"/>
            <a:ext cx="7965440" cy="493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02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、传递性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7505" y="1090930"/>
            <a:ext cx="3326130" cy="52622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信息的传递</a:t>
            </a:r>
            <a:r>
              <a:rPr lang="zh-CN" altLang="en-US" sz="28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打破了时间和空间的限制</a:t>
            </a:r>
            <a:r>
              <a:rPr lang="zh-CN" altLang="en-US" sz="2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。例如，我们可以借助计算机、 网络、手机等工具了解发生在世界各地的许多事情。</a:t>
            </a:r>
            <a:endParaRPr lang="zh-CN" altLang="en-US" sz="2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8" name="图片 7" descr="4.web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290" y="805815"/>
            <a:ext cx="7777480" cy="5833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84170" y="204153"/>
            <a:ext cx="5915660" cy="460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l"/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03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、共享性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545" y="645478"/>
            <a:ext cx="11395710" cy="23069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lvl="0" algn="l" fontAlgn="auto">
              <a:lnSpc>
                <a:spcPct val="150000"/>
              </a:lnSpc>
            </a:pPr>
            <a:r>
              <a:rPr lang="en-US" altLang="zh-CN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	</a:t>
            </a:r>
            <a:r>
              <a:rPr lang="zh-CN" altLang="en-US" sz="2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信息作为一种资源，通过交流可以在不同个体或群体间共享。信息交流与实物交流有本质上的不同；实物交流，一方有所得，另一方必有所失。而信息交流则不然，两个人信息交换后都拥有了两份信息。因此，人们悟出一个道理：分享、沟通与行动是将知识转化为智慧的关键。</a:t>
            </a:r>
            <a:endParaRPr lang="zh-CN" altLang="en-US" sz="2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3205480"/>
            <a:ext cx="3296920" cy="3390900"/>
          </a:xfrm>
          <a:prstGeom prst="rect">
            <a:avLst/>
          </a:prstGeom>
        </p:spPr>
      </p:pic>
      <p:sp>
        <p:nvSpPr>
          <p:cNvPr id="5" name="云形 4"/>
          <p:cNvSpPr/>
          <p:nvPr/>
        </p:nvSpPr>
        <p:spPr>
          <a:xfrm>
            <a:off x="6614160" y="3059430"/>
            <a:ext cx="5719445" cy="379793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260590" y="3643630"/>
            <a:ext cx="41503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英国作家萧伯纳说：如果你有一个苹果，我有一个苹果，彼此交换，那么每人只有一个苹果；如果你有一种思想，我有一种思想，彼此交换，每个人都有两种甚至多于两种思想。</a:t>
            </a:r>
            <a:endParaRPr lang="zh-CN" altLang="en-US" sz="240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3.xml><?xml version="1.0" encoding="utf-8"?>
<p:tagLst xmlns:p="http://schemas.openxmlformats.org/presentationml/2006/main">
  <p:tag name="COMMONDATA" val="eyJoZGlkIjoiYTA5OTcxMTcyN2ZiZTAwNzQxZTk5NzZmOGIxNjI3OT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WPS 演示</Application>
  <PresentationFormat>宽屏</PresentationFormat>
  <Paragraphs>95</Paragraphs>
  <Slides>15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Brush Script Std</vt:lpstr>
      <vt:lpstr>Mongolian Baiti</vt:lpstr>
      <vt:lpstr>Calibri</vt:lpstr>
      <vt:lpstr>黑体</vt:lpstr>
      <vt:lpstr>Arial Unicode MS</vt:lpstr>
      <vt:lpstr>Calibri Light</vt:lpstr>
      <vt:lpstr>Wingdings 2</vt:lpstr>
      <vt:lpstr>Wingdings</vt:lpstr>
      <vt:lpstr>楷体_GB2312</vt:lpstr>
      <vt:lpstr>新宋体</vt:lpstr>
      <vt:lpstr>Arial</vt:lpstr>
      <vt:lpstr>Wingdings</vt:lpstr>
      <vt:lpstr>FZSSJW--GB1-0</vt:lpstr>
      <vt:lpstr>Segoe Print</vt:lpstr>
      <vt:lpstr>Cambria Math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Administrator</cp:lastModifiedBy>
  <cp:revision>41</cp:revision>
  <dcterms:created xsi:type="dcterms:W3CDTF">2019-03-11T00:47:00Z</dcterms:created>
  <dcterms:modified xsi:type="dcterms:W3CDTF">2022-09-15T00:15:11Z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787C45D0619E4DE7BC6AD880C4DE094F</vt:lpwstr>
  </property>
  <property fmtid="{D5CDD505-2E9C-101B-9397-08002B2CF9AE}" pid="3" name="KSOProductBuildVer">
    <vt:lpwstr>2052-11.1.0.12358</vt:lpwstr>
  </property>
</Properties>
</file>