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69" r:id="rId3"/>
    <p:sldId id="257" r:id="rId5"/>
    <p:sldId id="258" r:id="rId6"/>
    <p:sldId id="335" r:id="rId7"/>
    <p:sldId id="263" r:id="rId8"/>
    <p:sldId id="305" r:id="rId9"/>
    <p:sldId id="336" r:id="rId10"/>
    <p:sldId id="306" r:id="rId11"/>
    <p:sldId id="337" r:id="rId12"/>
    <p:sldId id="338" r:id="rId13"/>
    <p:sldId id="307" r:id="rId14"/>
    <p:sldId id="309" r:id="rId15"/>
    <p:sldId id="339" r:id="rId16"/>
    <p:sldId id="261" r:id="rId17"/>
    <p:sldId id="310" r:id="rId18"/>
    <p:sldId id="315" r:id="rId19"/>
    <p:sldId id="311" r:id="rId20"/>
    <p:sldId id="340" r:id="rId21"/>
    <p:sldId id="317" r:id="rId22"/>
    <p:sldId id="312" r:id="rId23"/>
    <p:sldId id="320" r:id="rId24"/>
    <p:sldId id="341" r:id="rId25"/>
    <p:sldId id="342" r:id="rId26"/>
    <p:sldId id="364" r:id="rId27"/>
    <p:sldId id="371" r:id="rId28"/>
    <p:sldId id="365" r:id="rId29"/>
    <p:sldId id="368" r:id="rId30"/>
    <p:sldId id="367" r:id="rId31"/>
    <p:sldId id="369" r:id="rId32"/>
    <p:sldId id="366" r:id="rId33"/>
    <p:sldId id="313" r:id="rId34"/>
    <p:sldId id="321" r:id="rId35"/>
    <p:sldId id="386" r:id="rId36"/>
    <p:sldId id="322" r:id="rId37"/>
    <p:sldId id="325" r:id="rId38"/>
    <p:sldId id="327" r:id="rId39"/>
    <p:sldId id="329" r:id="rId40"/>
    <p:sldId id="332" r:id="rId41"/>
    <p:sldId id="330" r:id="rId42"/>
    <p:sldId id="285" r:id="rId43"/>
  </p:sldIdLst>
  <p:sldSz cx="9144000" cy="5715000" type="screen16x10"/>
  <p:notesSz cx="6858000" cy="9144000"/>
  <p:embeddedFontLst>
    <p:embeddedFont>
      <p:font typeface="Calibri" panose="020F0502020204030204" pitchFamily="34" charset="0"/>
      <p:regular r:id="rId47"/>
      <p:bold r:id="rId48"/>
      <p:italic r:id="rId49"/>
      <p:boldItalic r:id="rId50"/>
    </p:embeddedFont>
    <p:embeddedFont>
      <p:font typeface="方正兰亭特黑_GBK" panose="02000000000000000000" pitchFamily="2" charset="-122"/>
      <p:regular r:id="rId51"/>
    </p:embeddedFont>
    <p:embeddedFont>
      <p:font typeface="方正兰亭黑_GBK" panose="02000000000000000000" pitchFamily="2" charset="-122"/>
      <p:regular r:id="rId52"/>
    </p:embeddedFont>
    <p:embeddedFont>
      <p:font typeface="方正兰亭粗黑简体" panose="02000000000000000000" pitchFamily="2" charset="-122"/>
      <p:regular r:id="rId53"/>
    </p:embeddedFont>
    <p:embeddedFont>
      <p:font typeface="微软雅黑" panose="020B0503020204020204" charset="-122"/>
      <p:regular r:id="rId54"/>
    </p:embeddedFont>
  </p:embeddedFontLst>
  <p:custDataLst>
    <p:tags r:id="rId55"/>
  </p:custDataLst>
  <p:defaultTextStyle>
    <a:defPPr>
      <a:defRPr lang="zh-CN"/>
    </a:defPPr>
    <a:lvl1pPr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D18"/>
    <a:srgbClr val="FF66FF"/>
    <a:srgbClr val="C0C3C8"/>
    <a:srgbClr val="BABDC2"/>
    <a:srgbClr val="BCE8F2"/>
    <a:srgbClr val="007DA4"/>
    <a:srgbClr val="4EC3DE"/>
    <a:srgbClr val="30B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13" autoAdjust="0"/>
    <p:restoredTop sz="94982" autoAdjust="0"/>
  </p:normalViewPr>
  <p:slideViewPr>
    <p:cSldViewPr>
      <p:cViewPr varScale="1">
        <p:scale>
          <a:sx n="84" d="100"/>
          <a:sy n="84" d="100"/>
        </p:scale>
        <p:origin x="-1350" y="-78"/>
      </p:cViewPr>
      <p:guideLst>
        <p:guide orient="horz" pos="3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gs" Target="tags/tag2.xml"/><Relationship Id="rId54" Type="http://schemas.openxmlformats.org/officeDocument/2006/relationships/font" Target="fonts/font8.fntdata"/><Relationship Id="rId53" Type="http://schemas.openxmlformats.org/officeDocument/2006/relationships/font" Target="fonts/font7.fntdata"/><Relationship Id="rId52" Type="http://schemas.openxmlformats.org/officeDocument/2006/relationships/font" Target="fonts/font6.fntdata"/><Relationship Id="rId51" Type="http://schemas.openxmlformats.org/officeDocument/2006/relationships/font" Target="fonts/font5.fntdata"/><Relationship Id="rId50" Type="http://schemas.openxmlformats.org/officeDocument/2006/relationships/font" Target="fonts/font4.fntdata"/><Relationship Id="rId5" Type="http://schemas.openxmlformats.org/officeDocument/2006/relationships/slide" Target="slides/slide2.xml"/><Relationship Id="rId49" Type="http://schemas.openxmlformats.org/officeDocument/2006/relationships/font" Target="fonts/font3.fntdata"/><Relationship Id="rId48" Type="http://schemas.openxmlformats.org/officeDocument/2006/relationships/font" Target="fonts/font2.fntdata"/><Relationship Id="rId47" Type="http://schemas.openxmlformats.org/officeDocument/2006/relationships/font" Target="fonts/font1.fntdata"/><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anose="02010600030101010101" pitchFamily="2" charset="-122"/>
              </a:defRPr>
            </a:lvl1pPr>
          </a:lstStyle>
          <a:p>
            <a:pPr>
              <a:defRPr/>
            </a:pPr>
            <a:fld id="{9D7E46E7-273B-4320-A019-445528E70968}" type="datetimeFigureOut">
              <a:rPr lang="zh-CN" altLang="en-US"/>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panose="02010600030101010101" pitchFamily="2" charset="-122"/>
              </a:defRPr>
            </a:lvl1pPr>
          </a:lstStyle>
          <a:p>
            <a:pPr>
              <a:defRPr/>
            </a:pPr>
            <a:fld id="{D7EDC3D2-8C0D-42D5-BAD7-F34AC935506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bwMode="auto">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noFill/>
          <a:ln>
            <a:miter lim="800000"/>
          </a:ln>
        </p:spPr>
        <p:txBody>
          <a:bodyPr wrap="square" numCol="1" anchorCtr="0" compatLnSpc="1"/>
          <a:lstStyle/>
          <a:p>
            <a:fld id="{2628FEC3-F43D-46C0-8D11-6172D2A5BE44}"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bwMode="auto">
          <a:noFill/>
          <a:ln>
            <a:solidFill>
              <a:srgbClr val="000000"/>
            </a:solidFill>
            <a:miter lim="800000"/>
          </a:ln>
        </p:spPr>
      </p:sp>
      <p:sp>
        <p:nvSpPr>
          <p:cNvPr id="1945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9459" name="灯片编号占位符 3"/>
          <p:cNvSpPr>
            <a:spLocks noGrp="1"/>
          </p:cNvSpPr>
          <p:nvPr>
            <p:ph type="sldNum" sz="quarter" idx="5"/>
          </p:nvPr>
        </p:nvSpPr>
        <p:spPr bwMode="auto">
          <a:noFill/>
          <a:ln>
            <a:miter lim="800000"/>
          </a:ln>
        </p:spPr>
        <p:txBody>
          <a:bodyPr wrap="square" numCol="1" anchorCtr="0" compatLnSpc="1"/>
          <a:lstStyle/>
          <a:p>
            <a:fld id="{6B990EB2-C282-48B4-A76F-3F9FAD3A169D}"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bwMode="auto">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7411" name="灯片编号占位符 3"/>
          <p:cNvSpPr>
            <a:spLocks noGrp="1"/>
          </p:cNvSpPr>
          <p:nvPr>
            <p:ph type="sldNum" sz="quarter" idx="5"/>
          </p:nvPr>
        </p:nvSpPr>
        <p:spPr bwMode="auto">
          <a:noFill/>
          <a:ln>
            <a:miter lim="800000"/>
          </a:ln>
        </p:spPr>
        <p:txBody>
          <a:bodyPr wrap="square" numCol="1" anchorCtr="0" compatLnSpc="1"/>
          <a:lstStyle/>
          <a:p>
            <a:fld id="{9A714154-18F0-4432-A788-A0A0169A367F}"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fld id="{D4DB7081-FBE6-42B1-A617-CFB08BAB6F49}"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1507" name="灯片编号占位符 3"/>
          <p:cNvSpPr>
            <a:spLocks noGrp="1"/>
          </p:cNvSpPr>
          <p:nvPr>
            <p:ph type="sldNum" sz="quarter" idx="5"/>
          </p:nvPr>
        </p:nvSpPr>
        <p:spPr bwMode="auto">
          <a:noFill/>
          <a:ln>
            <a:miter lim="800000"/>
          </a:ln>
        </p:spPr>
        <p:txBody>
          <a:bodyPr wrap="square" numCol="1" anchorCtr="0" compatLnSpc="1"/>
          <a:lstStyle/>
          <a:p>
            <a:fld id="{69E88A4B-5E00-4148-AB59-8FE775E93C9C}"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ln>
        </p:spPr>
        <p:txBody>
          <a:bodyPr wrap="square" numCol="1" anchorCtr="0" compatLnSpc="1"/>
          <a:lstStyle/>
          <a:p>
            <a:fld id="{C3F2E80E-3A29-4D1B-9CBD-6F588EB5B245}"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0" y="0"/>
            <a:ext cx="9131840" cy="5715000"/>
          </a:xfrm>
          <a:prstGeom prst="rect">
            <a:avLst/>
          </a:prstGeom>
        </p:spPr>
      </p:pic>
      <p:sp>
        <p:nvSpPr>
          <p:cNvPr id="3" name="矩形 2"/>
          <p:cNvSpPr/>
          <p:nvPr userDrawn="1"/>
        </p:nvSpPr>
        <p:spPr>
          <a:xfrm>
            <a:off x="6080" y="0"/>
            <a:ext cx="9030416" cy="5715000"/>
          </a:xfrm>
          <a:prstGeom prst="rect">
            <a:avLst/>
          </a:prstGeom>
          <a:solidFill>
            <a:srgbClr val="000D1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871"/>
          <p:cNvPicPr>
            <a:picLocks noChangeAspect="1"/>
          </p:cNvPicPr>
          <p:nvPr userDrawn="1"/>
        </p:nvPicPr>
        <p:blipFill>
          <a:blip r:embed="rId2"/>
          <a:stretch>
            <a:fillRect/>
          </a:stretch>
        </p:blipFill>
        <p:spPr bwMode="auto">
          <a:xfrm>
            <a:off x="0" y="4095750"/>
            <a:ext cx="9144000" cy="16192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8"/>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6"/>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926"/>
            <a:ext cx="4040188" cy="3292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33" y="1279526"/>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33" y="1812926"/>
            <a:ext cx="4041775" cy="3292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同侧圆角矩形 869"/>
          <p:cNvSpPr/>
          <p:nvPr userDrawn="1"/>
        </p:nvSpPr>
        <p:spPr>
          <a:xfrm flipV="1">
            <a:off x="0" y="0"/>
            <a:ext cx="9144000" cy="609600"/>
          </a:xfrm>
          <a:prstGeom prst="round2SameRect">
            <a:avLst>
              <a:gd name="adj1" fmla="val 0"/>
              <a:gd name="adj2" fmla="val 0"/>
            </a:avLst>
          </a:prstGeom>
          <a:gradFill flip="none" rotWithShape="1">
            <a:gsLst>
              <a:gs pos="0">
                <a:schemeClr val="accent1">
                  <a:alpha val="39000"/>
                </a:schemeClr>
              </a:gs>
              <a:gs pos="100000">
                <a:schemeClr val="accent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 name="图片 868"/>
          <p:cNvPicPr>
            <a:picLocks noChangeAspect="1"/>
          </p:cNvPicPr>
          <p:nvPr userDrawn="1"/>
        </p:nvPicPr>
        <p:blipFill>
          <a:blip r:embed="rId2"/>
          <a:stretch>
            <a:fillRect/>
          </a:stretch>
        </p:blipFill>
        <p:spPr bwMode="auto">
          <a:xfrm>
            <a:off x="0" y="4713288"/>
            <a:ext cx="9144000" cy="10017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8" y="227014"/>
            <a:ext cx="3008313" cy="96837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8"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1"/>
            <a:ext cx="5486400" cy="473076"/>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473579"/>
            <a:ext cx="5486400" cy="669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5.jpeg"/><Relationship Id="rId12" Type="http://schemas.openxmlformats.org/officeDocument/2006/relationships/image" Target="../media/image4.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28600"/>
            <a:ext cx="8229600" cy="9525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文本占位符 2"/>
          <p:cNvSpPr>
            <a:spLocks noGrp="1" noChangeArrowheads="1"/>
          </p:cNvSpPr>
          <p:nvPr>
            <p:ph type="body" idx="1"/>
          </p:nvPr>
        </p:nvSpPr>
        <p:spPr bwMode="auto">
          <a:xfrm>
            <a:off x="457200" y="1333500"/>
            <a:ext cx="8229600" cy="3771900"/>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pic>
        <p:nvPicPr>
          <p:cNvPr id="2" name="图片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80" y="0"/>
            <a:ext cx="9131840" cy="5715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9"/>
            <a:ext cx="9131840" cy="5715000"/>
          </a:xfrm>
          <a:prstGeom prst="rect">
            <a:avLst/>
          </a:prstGeom>
          <a:noFill/>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385" y="1568450"/>
            <a:ext cx="9055100" cy="4769485"/>
          </a:xfrm>
          <a:prstGeom prst="rect">
            <a:avLst/>
          </a:prstGeom>
        </p:spPr>
      </p:pic>
      <p:pic>
        <p:nvPicPr>
          <p:cNvPr id="43" name="图片 42"/>
          <p:cNvPicPr>
            <a:picLocks noChangeAspect="1"/>
          </p:cNvPicPr>
          <p:nvPr/>
        </p:nvPicPr>
        <p:blipFill>
          <a:blip r:embed="rId4"/>
          <a:stretch>
            <a:fillRect/>
          </a:stretch>
        </p:blipFill>
        <p:spPr bwMode="auto">
          <a:xfrm>
            <a:off x="0" y="4148138"/>
            <a:ext cx="9144000" cy="1566862"/>
          </a:xfrm>
          <a:prstGeom prst="rect">
            <a:avLst/>
          </a:prstGeom>
          <a:noFill/>
          <a:ln w="9525">
            <a:noFill/>
            <a:miter lim="800000"/>
            <a:headEnd/>
            <a:tailEnd/>
          </a:ln>
        </p:spPr>
      </p:pic>
      <p:sp>
        <p:nvSpPr>
          <p:cNvPr id="5156" name="TextBox 42" descr="6A3013BADB884660B194CAD3FEF2932C# #TextBox 42"/>
          <p:cNvSpPr txBox="1">
            <a:spLocks noChangeArrowheads="1"/>
          </p:cNvSpPr>
          <p:nvPr/>
        </p:nvSpPr>
        <p:spPr bwMode="auto">
          <a:xfrm>
            <a:off x="698500" y="1640840"/>
            <a:ext cx="7260590" cy="1861185"/>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zh-CN" altLang="en-US" sz="11500" spc="300" smtClean="0">
                <a:solidFill>
                  <a:schemeClr val="bg1"/>
                </a:solidFill>
                <a:effectLst>
                  <a:glow rad="127000">
                    <a:schemeClr val="accent1">
                      <a:satMod val="175000"/>
                      <a:alpha val="30000"/>
                    </a:schemeClr>
                  </a:glow>
                </a:effectLst>
                <a:latin typeface="方正兰亭特黑_GBK" panose="02000000000000000000" pitchFamily="2" charset="-122"/>
                <a:ea typeface="方正兰亭特黑_GBK" panose="02000000000000000000" pitchFamily="2" charset="-122"/>
              </a:rPr>
              <a:t>人工智能</a:t>
            </a:r>
            <a:endParaRPr lang="zh-CN" altLang="en-US" sz="11500" spc="300" smtClean="0">
              <a:solidFill>
                <a:schemeClr val="bg1"/>
              </a:solidFill>
              <a:effectLst>
                <a:glow rad="127000">
                  <a:schemeClr val="accent1">
                    <a:satMod val="175000"/>
                    <a:alpha val="30000"/>
                  </a:schemeClr>
                </a:glow>
              </a:effectLst>
              <a:latin typeface="方正兰亭特黑_GBK" panose="02000000000000000000" pitchFamily="2" charset="-122"/>
              <a:ea typeface="方正兰亭特黑_GBK" panose="02000000000000000000" pitchFamily="2" charset="-122"/>
            </a:endParaRPr>
          </a:p>
        </p:txBody>
      </p:sp>
      <p:sp>
        <p:nvSpPr>
          <p:cNvPr id="5158" name="TextBox 44" descr="6C3FA372396F463c81AB3CDF6D7CE186# #TextBox 44"/>
          <p:cNvSpPr txBox="1">
            <a:spLocks noChangeArrowheads="1"/>
          </p:cNvSpPr>
          <p:nvPr/>
        </p:nvSpPr>
        <p:spPr bwMode="auto">
          <a:xfrm>
            <a:off x="1482090" y="3564890"/>
            <a:ext cx="6167120" cy="583565"/>
          </a:xfrm>
          <a:prstGeom prst="rect">
            <a:avLst/>
          </a:prstGeom>
          <a:noFill/>
          <a:ln>
            <a:noFill/>
          </a:ln>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a:buFont typeface="Arial" panose="020B0604020202020204"/>
              <a:defRPr sz="2000">
                <a:solidFill>
                  <a:schemeClr val="tx1"/>
                </a:solidFill>
                <a:latin typeface="Calibri" panose="020F0502020204030204" pitchFamily="34" charset="0"/>
                <a:ea typeface="宋体" panose="02010600030101010101" pitchFamily="2" charset="-122"/>
              </a:defRPr>
            </a:lvl6pPr>
            <a:lvl7pPr>
              <a:buFont typeface="Arial" panose="020B0604020202020204"/>
              <a:defRPr sz="2000">
                <a:solidFill>
                  <a:schemeClr val="tx1"/>
                </a:solidFill>
                <a:latin typeface="Calibri" panose="020F0502020204030204" pitchFamily="34" charset="0"/>
                <a:ea typeface="宋体" panose="02010600030101010101" pitchFamily="2" charset="-122"/>
              </a:defRPr>
            </a:lvl7pPr>
            <a:lvl8pPr>
              <a:buFont typeface="Arial" panose="020B0604020202020204"/>
              <a:defRPr sz="2000">
                <a:solidFill>
                  <a:schemeClr val="tx1"/>
                </a:solidFill>
                <a:latin typeface="Calibri" panose="020F0502020204030204" pitchFamily="34" charset="0"/>
                <a:ea typeface="宋体" panose="02010600030101010101" pitchFamily="2" charset="-122"/>
              </a:defRPr>
            </a:lvl8pPr>
            <a:lvl9pPr>
              <a:buFont typeface="Arial" panose="020B0604020202020204"/>
              <a:defRPr sz="2000">
                <a:solidFill>
                  <a:schemeClr val="tx1"/>
                </a:solidFill>
                <a:latin typeface="Calibri" panose="020F0502020204030204" pitchFamily="34" charset="0"/>
                <a:ea typeface="宋体" panose="02010600030101010101" pitchFamily="2" charset="-122"/>
              </a:defRPr>
            </a:lvl9pPr>
          </a:lstStyle>
          <a:p>
            <a:pPr algn="ctr">
              <a:defRPr/>
            </a:pPr>
            <a:r>
              <a:rPr lang="zh-CN" b="1">
                <a:solidFill>
                  <a:schemeClr val="accent3">
                    <a:lumMod val="40000"/>
                    <a:lumOff val="60000"/>
                  </a:schemeClr>
                </a:solidFill>
                <a:latin typeface="方正兰亭黑_GBK" panose="02000000000000000000" pitchFamily="2" charset="-122"/>
                <a:ea typeface="方正兰亭黑_GBK" panose="02000000000000000000" pitchFamily="2" charset="-122"/>
              </a:rPr>
              <a:t>四川省泸县第五中学   陈胜斌</a:t>
            </a:r>
            <a:endParaRPr lang="zh-CN" b="1">
              <a:solidFill>
                <a:schemeClr val="accent3">
                  <a:lumMod val="40000"/>
                  <a:lumOff val="60000"/>
                </a:schemeClr>
              </a:solidFill>
              <a:latin typeface="方正兰亭黑_GBK" panose="02000000000000000000" pitchFamily="2" charset="-122"/>
              <a:ea typeface="方正兰亭黑_GBK" panose="02000000000000000000" pitchFamily="2" charset="-122"/>
            </a:endParaRPr>
          </a:p>
        </p:txBody>
      </p:sp>
      <p:sp>
        <p:nvSpPr>
          <p:cNvPr id="14341" name="Freeform 5820"/>
          <p:cNvSpPr/>
          <p:nvPr/>
        </p:nvSpPr>
        <p:spPr bwMode="auto">
          <a:xfrm>
            <a:off x="2271713" y="6200775"/>
            <a:ext cx="644525" cy="1651000"/>
          </a:xfrm>
          <a:custGeom>
            <a:avLst/>
            <a:gdLst>
              <a:gd name="T0" fmla="*/ 420688 w 406"/>
              <a:gd name="T1" fmla="*/ 0 h 1040"/>
              <a:gd name="T2" fmla="*/ 0 w 406"/>
              <a:gd name="T3" fmla="*/ 1644650 h 1040"/>
              <a:gd name="T4" fmla="*/ 22225 w 406"/>
              <a:gd name="T5" fmla="*/ 1651000 h 1040"/>
              <a:gd name="T6" fmla="*/ 644525 w 406"/>
              <a:gd name="T7" fmla="*/ 71437 h 1040"/>
              <a:gd name="T8" fmla="*/ 420688 w 406"/>
              <a:gd name="T9" fmla="*/ 0 h 1040"/>
              <a:gd name="T10" fmla="*/ 0 60000 65536"/>
              <a:gd name="T11" fmla="*/ 0 60000 65536"/>
              <a:gd name="T12" fmla="*/ 0 60000 65536"/>
              <a:gd name="T13" fmla="*/ 0 60000 65536"/>
              <a:gd name="T14" fmla="*/ 0 60000 65536"/>
              <a:gd name="T15" fmla="*/ 0 w 406"/>
              <a:gd name="T16" fmla="*/ 0 h 1040"/>
              <a:gd name="T17" fmla="*/ 406 w 406"/>
              <a:gd name="T18" fmla="*/ 1040 h 1040"/>
            </a:gdLst>
            <a:ahLst/>
            <a:cxnLst>
              <a:cxn ang="T10">
                <a:pos x="T0" y="T1"/>
              </a:cxn>
              <a:cxn ang="T11">
                <a:pos x="T2" y="T3"/>
              </a:cxn>
              <a:cxn ang="T12">
                <a:pos x="T4" y="T5"/>
              </a:cxn>
              <a:cxn ang="T13">
                <a:pos x="T6" y="T7"/>
              </a:cxn>
              <a:cxn ang="T14">
                <a:pos x="T8" y="T9"/>
              </a:cxn>
            </a:cxnLst>
            <a:rect l="T15" t="T16" r="T17" b="T18"/>
            <a:pathLst>
              <a:path w="406" h="1040">
                <a:moveTo>
                  <a:pt x="265" y="0"/>
                </a:moveTo>
                <a:lnTo>
                  <a:pt x="0" y="1036"/>
                </a:lnTo>
                <a:lnTo>
                  <a:pt x="14" y="1040"/>
                </a:lnTo>
                <a:lnTo>
                  <a:pt x="406" y="45"/>
                </a:lnTo>
                <a:lnTo>
                  <a:pt x="265" y="0"/>
                </a:lnTo>
              </a:path>
            </a:pathLst>
          </a:custGeom>
          <a:noFill/>
          <a:ln w="9525">
            <a:noFill/>
            <a:round/>
          </a:ln>
        </p:spPr>
        <p:txBody>
          <a:bodyPr/>
          <a:lstStyle/>
          <a:p>
            <a:endParaRPr lang="zh-CN" altLang="en-US"/>
          </a:p>
        </p:txBody>
      </p:sp>
      <p:grpSp>
        <p:nvGrpSpPr>
          <p:cNvPr id="46" name="组合 45"/>
          <p:cNvGrpSpPr/>
          <p:nvPr/>
        </p:nvGrpSpPr>
        <p:grpSpPr>
          <a:xfrm>
            <a:off x="-357188" y="303213"/>
            <a:ext cx="9779001" cy="3984625"/>
            <a:chOff x="-717603" y="303795"/>
            <a:chExt cx="9779403" cy="3983462"/>
          </a:xfrm>
        </p:grpSpPr>
        <p:sp>
          <p:nvSpPr>
            <p:cNvPr id="14344" name="Freeform 5796"/>
            <p:cNvSpPr/>
            <p:nvPr/>
          </p:nvSpPr>
          <p:spPr bwMode="auto">
            <a:xfrm>
              <a:off x="8195397" y="1683070"/>
              <a:ext cx="59752" cy="62243"/>
            </a:xfrm>
            <a:custGeom>
              <a:avLst/>
              <a:gdLst>
                <a:gd name="T0" fmla="*/ 2490 w 24"/>
                <a:gd name="T1" fmla="*/ 0 h 25"/>
                <a:gd name="T2" fmla="*/ 29876 w 24"/>
                <a:gd name="T3" fmla="*/ 27387 h 25"/>
                <a:gd name="T4" fmla="*/ 59752 w 24"/>
                <a:gd name="T5" fmla="*/ 4979 h 25"/>
                <a:gd name="T6" fmla="*/ 34855 w 24"/>
                <a:gd name="T7" fmla="*/ 32366 h 25"/>
                <a:gd name="T8" fmla="*/ 59752 w 24"/>
                <a:gd name="T9" fmla="*/ 62243 h 25"/>
                <a:gd name="T10" fmla="*/ 29876 w 24"/>
                <a:gd name="T11" fmla="*/ 37346 h 25"/>
                <a:gd name="T12" fmla="*/ 0 w 24"/>
                <a:gd name="T13" fmla="*/ 62243 h 25"/>
                <a:gd name="T14" fmla="*/ 24897 w 24"/>
                <a:gd name="T15" fmla="*/ 32366 h 25"/>
                <a:gd name="T16" fmla="*/ 2490 w 2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5"/>
                <a:gd name="T29" fmla="*/ 24 w 2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5">
                  <a:moveTo>
                    <a:pt x="1" y="0"/>
                  </a:moveTo>
                  <a:lnTo>
                    <a:pt x="12" y="11"/>
                  </a:lnTo>
                  <a:lnTo>
                    <a:pt x="24" y="2"/>
                  </a:lnTo>
                  <a:lnTo>
                    <a:pt x="14" y="13"/>
                  </a:lnTo>
                  <a:lnTo>
                    <a:pt x="24" y="25"/>
                  </a:lnTo>
                  <a:lnTo>
                    <a:pt x="12" y="15"/>
                  </a:lnTo>
                  <a:lnTo>
                    <a:pt x="0" y="25"/>
                  </a:lnTo>
                  <a:lnTo>
                    <a:pt x="10" y="13"/>
                  </a:lnTo>
                  <a:lnTo>
                    <a:pt x="1" y="0"/>
                  </a:lnTo>
                  <a:close/>
                </a:path>
              </a:pathLst>
            </a:custGeom>
            <a:solidFill>
              <a:schemeClr val="accent1"/>
            </a:solidFill>
            <a:ln w="9525">
              <a:noFill/>
              <a:round/>
            </a:ln>
          </p:spPr>
          <p:txBody>
            <a:bodyPr/>
            <a:lstStyle/>
            <a:p>
              <a:endParaRPr lang="zh-CN" altLang="en-US"/>
            </a:p>
          </p:txBody>
        </p:sp>
        <p:sp>
          <p:nvSpPr>
            <p:cNvPr id="14345" name="Freeform 5797"/>
            <p:cNvSpPr/>
            <p:nvPr/>
          </p:nvSpPr>
          <p:spPr bwMode="auto">
            <a:xfrm>
              <a:off x="1226828" y="3112137"/>
              <a:ext cx="62241" cy="62243"/>
            </a:xfrm>
            <a:custGeom>
              <a:avLst/>
              <a:gdLst>
                <a:gd name="T0" fmla="*/ 0 w 25"/>
                <a:gd name="T1" fmla="*/ 14938 h 25"/>
                <a:gd name="T2" fmla="*/ 27386 w 25"/>
                <a:gd name="T3" fmla="*/ 27387 h 25"/>
                <a:gd name="T4" fmla="*/ 47303 w 25"/>
                <a:gd name="T5" fmla="*/ 0 h 25"/>
                <a:gd name="T6" fmla="*/ 32365 w 25"/>
                <a:gd name="T7" fmla="*/ 29877 h 25"/>
                <a:gd name="T8" fmla="*/ 62241 w 25"/>
                <a:gd name="T9" fmla="*/ 47305 h 25"/>
                <a:gd name="T10" fmla="*/ 29876 w 25"/>
                <a:gd name="T11" fmla="*/ 34856 h 25"/>
                <a:gd name="T12" fmla="*/ 14938 w 25"/>
                <a:gd name="T13" fmla="*/ 62243 h 25"/>
                <a:gd name="T14" fmla="*/ 24896 w 25"/>
                <a:gd name="T15" fmla="*/ 32366 h 25"/>
                <a:gd name="T16" fmla="*/ 0 w 25"/>
                <a:gd name="T17" fmla="*/ 1493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0" y="6"/>
                  </a:moveTo>
                  <a:lnTo>
                    <a:pt x="11" y="11"/>
                  </a:lnTo>
                  <a:lnTo>
                    <a:pt x="19" y="0"/>
                  </a:lnTo>
                  <a:lnTo>
                    <a:pt x="13" y="12"/>
                  </a:lnTo>
                  <a:lnTo>
                    <a:pt x="25" y="19"/>
                  </a:lnTo>
                  <a:lnTo>
                    <a:pt x="12" y="14"/>
                  </a:lnTo>
                  <a:lnTo>
                    <a:pt x="6" y="25"/>
                  </a:lnTo>
                  <a:lnTo>
                    <a:pt x="10" y="13"/>
                  </a:lnTo>
                  <a:lnTo>
                    <a:pt x="0" y="6"/>
                  </a:lnTo>
                  <a:close/>
                </a:path>
              </a:pathLst>
            </a:custGeom>
            <a:solidFill>
              <a:schemeClr val="accent1"/>
            </a:solidFill>
            <a:ln w="9525">
              <a:noFill/>
              <a:round/>
            </a:ln>
          </p:spPr>
          <p:txBody>
            <a:bodyPr/>
            <a:lstStyle/>
            <a:p>
              <a:endParaRPr lang="zh-CN" altLang="en-US"/>
            </a:p>
          </p:txBody>
        </p:sp>
        <p:sp>
          <p:nvSpPr>
            <p:cNvPr id="14346" name="Freeform 5798"/>
            <p:cNvSpPr/>
            <p:nvPr/>
          </p:nvSpPr>
          <p:spPr bwMode="auto">
            <a:xfrm>
              <a:off x="2932249" y="1471448"/>
              <a:ext cx="67221" cy="69710"/>
            </a:xfrm>
            <a:custGeom>
              <a:avLst/>
              <a:gdLst>
                <a:gd name="T0" fmla="*/ 62242 w 27"/>
                <a:gd name="T1" fmla="*/ 0 h 28"/>
                <a:gd name="T2" fmla="*/ 34855 w 27"/>
                <a:gd name="T3" fmla="*/ 29876 h 28"/>
                <a:gd name="T4" fmla="*/ 0 w 27"/>
                <a:gd name="T5" fmla="*/ 4979 h 28"/>
                <a:gd name="T6" fmla="*/ 29876 w 27"/>
                <a:gd name="T7" fmla="*/ 34855 h 28"/>
                <a:gd name="T8" fmla="*/ 4979 w 27"/>
                <a:gd name="T9" fmla="*/ 69710 h 28"/>
                <a:gd name="T10" fmla="*/ 34855 w 27"/>
                <a:gd name="T11" fmla="*/ 39834 h 28"/>
                <a:gd name="T12" fmla="*/ 67221 w 27"/>
                <a:gd name="T13" fmla="*/ 62241 h 28"/>
                <a:gd name="T14" fmla="*/ 39835 w 27"/>
                <a:gd name="T15" fmla="*/ 34855 h 28"/>
                <a:gd name="T16" fmla="*/ 62242 w 2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8"/>
                <a:gd name="T29" fmla="*/ 27 w 2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8">
                  <a:moveTo>
                    <a:pt x="25" y="0"/>
                  </a:moveTo>
                  <a:lnTo>
                    <a:pt x="14" y="12"/>
                  </a:lnTo>
                  <a:lnTo>
                    <a:pt x="0" y="2"/>
                  </a:lnTo>
                  <a:lnTo>
                    <a:pt x="12" y="14"/>
                  </a:lnTo>
                  <a:lnTo>
                    <a:pt x="2" y="28"/>
                  </a:lnTo>
                  <a:lnTo>
                    <a:pt x="14" y="16"/>
                  </a:lnTo>
                  <a:lnTo>
                    <a:pt x="27" y="25"/>
                  </a:lnTo>
                  <a:lnTo>
                    <a:pt x="16" y="14"/>
                  </a:lnTo>
                  <a:lnTo>
                    <a:pt x="25" y="0"/>
                  </a:lnTo>
                  <a:close/>
                </a:path>
              </a:pathLst>
            </a:custGeom>
            <a:solidFill>
              <a:schemeClr val="accent1"/>
            </a:solidFill>
            <a:ln w="9525">
              <a:noFill/>
              <a:round/>
            </a:ln>
          </p:spPr>
          <p:txBody>
            <a:bodyPr/>
            <a:lstStyle/>
            <a:p>
              <a:endParaRPr lang="zh-CN" altLang="en-US"/>
            </a:p>
          </p:txBody>
        </p:sp>
        <p:sp>
          <p:nvSpPr>
            <p:cNvPr id="14347" name="Freeform 5799"/>
            <p:cNvSpPr/>
            <p:nvPr/>
          </p:nvSpPr>
          <p:spPr bwMode="auto">
            <a:xfrm>
              <a:off x="2932249" y="1471448"/>
              <a:ext cx="67221" cy="69710"/>
            </a:xfrm>
            <a:custGeom>
              <a:avLst/>
              <a:gdLst>
                <a:gd name="T0" fmla="*/ 62242 w 27"/>
                <a:gd name="T1" fmla="*/ 0 h 28"/>
                <a:gd name="T2" fmla="*/ 34855 w 27"/>
                <a:gd name="T3" fmla="*/ 29876 h 28"/>
                <a:gd name="T4" fmla="*/ 0 w 27"/>
                <a:gd name="T5" fmla="*/ 4979 h 28"/>
                <a:gd name="T6" fmla="*/ 29876 w 27"/>
                <a:gd name="T7" fmla="*/ 34855 h 28"/>
                <a:gd name="T8" fmla="*/ 4979 w 27"/>
                <a:gd name="T9" fmla="*/ 69710 h 28"/>
                <a:gd name="T10" fmla="*/ 34855 w 27"/>
                <a:gd name="T11" fmla="*/ 39834 h 28"/>
                <a:gd name="T12" fmla="*/ 67221 w 27"/>
                <a:gd name="T13" fmla="*/ 62241 h 28"/>
                <a:gd name="T14" fmla="*/ 39835 w 27"/>
                <a:gd name="T15" fmla="*/ 34855 h 28"/>
                <a:gd name="T16" fmla="*/ 62242 w 2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8"/>
                <a:gd name="T29" fmla="*/ 27 w 2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8">
                  <a:moveTo>
                    <a:pt x="25" y="0"/>
                  </a:moveTo>
                  <a:lnTo>
                    <a:pt x="14" y="12"/>
                  </a:lnTo>
                  <a:lnTo>
                    <a:pt x="0" y="2"/>
                  </a:lnTo>
                  <a:lnTo>
                    <a:pt x="12" y="14"/>
                  </a:lnTo>
                  <a:lnTo>
                    <a:pt x="2" y="28"/>
                  </a:lnTo>
                  <a:lnTo>
                    <a:pt x="14" y="16"/>
                  </a:lnTo>
                  <a:lnTo>
                    <a:pt x="27" y="25"/>
                  </a:lnTo>
                  <a:lnTo>
                    <a:pt x="16" y="14"/>
                  </a:lnTo>
                  <a:lnTo>
                    <a:pt x="25" y="0"/>
                  </a:lnTo>
                </a:path>
              </a:pathLst>
            </a:custGeom>
            <a:solidFill>
              <a:schemeClr val="accent1"/>
            </a:solidFill>
            <a:ln w="9525">
              <a:noFill/>
              <a:round/>
            </a:ln>
          </p:spPr>
          <p:txBody>
            <a:bodyPr/>
            <a:lstStyle/>
            <a:p>
              <a:endParaRPr lang="zh-CN" altLang="en-US"/>
            </a:p>
          </p:txBody>
        </p:sp>
        <p:sp>
          <p:nvSpPr>
            <p:cNvPr id="14348" name="Freeform 5800"/>
            <p:cNvSpPr/>
            <p:nvPr/>
          </p:nvSpPr>
          <p:spPr bwMode="auto">
            <a:xfrm>
              <a:off x="577026" y="2151126"/>
              <a:ext cx="109545" cy="104566"/>
            </a:xfrm>
            <a:custGeom>
              <a:avLst/>
              <a:gdLst>
                <a:gd name="T0" fmla="*/ 0 w 44"/>
                <a:gd name="T1" fmla="*/ 39835 h 42"/>
                <a:gd name="T2" fmla="*/ 49793 w 44"/>
                <a:gd name="T3" fmla="*/ 47304 h 42"/>
                <a:gd name="T4" fmla="*/ 67221 w 44"/>
                <a:gd name="T5" fmla="*/ 0 h 42"/>
                <a:gd name="T6" fmla="*/ 59752 w 44"/>
                <a:gd name="T7" fmla="*/ 49793 h 42"/>
                <a:gd name="T8" fmla="*/ 109545 w 44"/>
                <a:gd name="T9" fmla="*/ 64731 h 42"/>
                <a:gd name="T10" fmla="*/ 59752 w 44"/>
                <a:gd name="T11" fmla="*/ 57262 h 42"/>
                <a:gd name="T12" fmla="*/ 42324 w 44"/>
                <a:gd name="T13" fmla="*/ 104566 h 42"/>
                <a:gd name="T14" fmla="*/ 49793 w 44"/>
                <a:gd name="T15" fmla="*/ 54773 h 42"/>
                <a:gd name="T16" fmla="*/ 0 w 44"/>
                <a:gd name="T17" fmla="*/ 3983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2"/>
                <a:gd name="T29" fmla="*/ 44 w 4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2">
                  <a:moveTo>
                    <a:pt x="0" y="16"/>
                  </a:moveTo>
                  <a:lnTo>
                    <a:pt x="20" y="19"/>
                  </a:lnTo>
                  <a:lnTo>
                    <a:pt x="27" y="0"/>
                  </a:lnTo>
                  <a:lnTo>
                    <a:pt x="24" y="20"/>
                  </a:lnTo>
                  <a:lnTo>
                    <a:pt x="44" y="26"/>
                  </a:lnTo>
                  <a:lnTo>
                    <a:pt x="24" y="23"/>
                  </a:lnTo>
                  <a:lnTo>
                    <a:pt x="17" y="42"/>
                  </a:lnTo>
                  <a:lnTo>
                    <a:pt x="20" y="22"/>
                  </a:lnTo>
                  <a:lnTo>
                    <a:pt x="0" y="16"/>
                  </a:lnTo>
                  <a:close/>
                </a:path>
              </a:pathLst>
            </a:custGeom>
            <a:solidFill>
              <a:schemeClr val="accent1"/>
            </a:solidFill>
            <a:ln w="9525">
              <a:noFill/>
              <a:round/>
            </a:ln>
          </p:spPr>
          <p:txBody>
            <a:bodyPr/>
            <a:lstStyle/>
            <a:p>
              <a:endParaRPr lang="zh-CN" altLang="en-US"/>
            </a:p>
          </p:txBody>
        </p:sp>
        <p:sp>
          <p:nvSpPr>
            <p:cNvPr id="14349" name="Freeform 5801"/>
            <p:cNvSpPr/>
            <p:nvPr/>
          </p:nvSpPr>
          <p:spPr bwMode="auto">
            <a:xfrm>
              <a:off x="1025163" y="1895935"/>
              <a:ext cx="44814" cy="47306"/>
            </a:xfrm>
            <a:custGeom>
              <a:avLst/>
              <a:gdLst>
                <a:gd name="T0" fmla="*/ 0 w 18"/>
                <a:gd name="T1" fmla="*/ 22408 h 19"/>
                <a:gd name="T2" fmla="*/ 22407 w 18"/>
                <a:gd name="T3" fmla="*/ 22408 h 19"/>
                <a:gd name="T4" fmla="*/ 27386 w 18"/>
                <a:gd name="T5" fmla="*/ 0 h 19"/>
                <a:gd name="T6" fmla="*/ 24897 w 18"/>
                <a:gd name="T7" fmla="*/ 22408 h 19"/>
                <a:gd name="T8" fmla="*/ 44814 w 18"/>
                <a:gd name="T9" fmla="*/ 27388 h 19"/>
                <a:gd name="T10" fmla="*/ 24897 w 18"/>
                <a:gd name="T11" fmla="*/ 27388 h 19"/>
                <a:gd name="T12" fmla="*/ 17428 w 18"/>
                <a:gd name="T13" fmla="*/ 47306 h 19"/>
                <a:gd name="T14" fmla="*/ 22407 w 18"/>
                <a:gd name="T15" fmla="*/ 27388 h 19"/>
                <a:gd name="T16" fmla="*/ 0 w 18"/>
                <a:gd name="T17" fmla="*/ 2240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0" y="9"/>
                  </a:moveTo>
                  <a:lnTo>
                    <a:pt x="9" y="9"/>
                  </a:lnTo>
                  <a:lnTo>
                    <a:pt x="11" y="0"/>
                  </a:lnTo>
                  <a:lnTo>
                    <a:pt x="10" y="9"/>
                  </a:lnTo>
                  <a:lnTo>
                    <a:pt x="18" y="11"/>
                  </a:lnTo>
                  <a:lnTo>
                    <a:pt x="10" y="11"/>
                  </a:lnTo>
                  <a:lnTo>
                    <a:pt x="7" y="19"/>
                  </a:lnTo>
                  <a:lnTo>
                    <a:pt x="9" y="11"/>
                  </a:lnTo>
                  <a:lnTo>
                    <a:pt x="0" y="9"/>
                  </a:lnTo>
                  <a:close/>
                </a:path>
              </a:pathLst>
            </a:custGeom>
            <a:solidFill>
              <a:schemeClr val="accent1"/>
            </a:solidFill>
            <a:ln w="9525">
              <a:noFill/>
              <a:round/>
            </a:ln>
          </p:spPr>
          <p:txBody>
            <a:bodyPr/>
            <a:lstStyle/>
            <a:p>
              <a:endParaRPr lang="zh-CN" altLang="en-US"/>
            </a:p>
          </p:txBody>
        </p:sp>
        <p:sp>
          <p:nvSpPr>
            <p:cNvPr id="14350" name="Freeform 5802"/>
            <p:cNvSpPr/>
            <p:nvPr/>
          </p:nvSpPr>
          <p:spPr bwMode="auto">
            <a:xfrm>
              <a:off x="338019" y="971025"/>
              <a:ext cx="47303" cy="47306"/>
            </a:xfrm>
            <a:custGeom>
              <a:avLst/>
              <a:gdLst>
                <a:gd name="T0" fmla="*/ 29876 w 19"/>
                <a:gd name="T1" fmla="*/ 0 h 19"/>
                <a:gd name="T2" fmla="*/ 24896 w 19"/>
                <a:gd name="T3" fmla="*/ 19918 h 19"/>
                <a:gd name="T4" fmla="*/ 0 w 19"/>
                <a:gd name="T5" fmla="*/ 19918 h 19"/>
                <a:gd name="T6" fmla="*/ 22407 w 19"/>
                <a:gd name="T7" fmla="*/ 24898 h 19"/>
                <a:gd name="T8" fmla="*/ 22407 w 19"/>
                <a:gd name="T9" fmla="*/ 47306 h 19"/>
                <a:gd name="T10" fmla="*/ 27386 w 19"/>
                <a:gd name="T11" fmla="*/ 24898 h 19"/>
                <a:gd name="T12" fmla="*/ 47303 w 19"/>
                <a:gd name="T13" fmla="*/ 24898 h 19"/>
                <a:gd name="T14" fmla="*/ 27386 w 19"/>
                <a:gd name="T15" fmla="*/ 22408 h 19"/>
                <a:gd name="T16" fmla="*/ 29876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2" y="0"/>
                  </a:moveTo>
                  <a:lnTo>
                    <a:pt x="10" y="8"/>
                  </a:lnTo>
                  <a:lnTo>
                    <a:pt x="0" y="8"/>
                  </a:lnTo>
                  <a:lnTo>
                    <a:pt x="9" y="10"/>
                  </a:lnTo>
                  <a:lnTo>
                    <a:pt x="9" y="19"/>
                  </a:lnTo>
                  <a:lnTo>
                    <a:pt x="11" y="10"/>
                  </a:lnTo>
                  <a:lnTo>
                    <a:pt x="19" y="10"/>
                  </a:lnTo>
                  <a:lnTo>
                    <a:pt x="11" y="9"/>
                  </a:lnTo>
                  <a:lnTo>
                    <a:pt x="12" y="0"/>
                  </a:lnTo>
                  <a:close/>
                </a:path>
              </a:pathLst>
            </a:custGeom>
            <a:solidFill>
              <a:schemeClr val="accent1"/>
            </a:solidFill>
            <a:ln w="9525">
              <a:noFill/>
              <a:round/>
            </a:ln>
          </p:spPr>
          <p:txBody>
            <a:bodyPr/>
            <a:lstStyle/>
            <a:p>
              <a:endParaRPr lang="zh-CN" altLang="en-US"/>
            </a:p>
          </p:txBody>
        </p:sp>
        <p:sp>
          <p:nvSpPr>
            <p:cNvPr id="14351" name="Freeform 5803"/>
            <p:cNvSpPr/>
            <p:nvPr/>
          </p:nvSpPr>
          <p:spPr bwMode="auto">
            <a:xfrm>
              <a:off x="338019" y="971025"/>
              <a:ext cx="47303" cy="47306"/>
            </a:xfrm>
            <a:custGeom>
              <a:avLst/>
              <a:gdLst>
                <a:gd name="T0" fmla="*/ 29876 w 19"/>
                <a:gd name="T1" fmla="*/ 0 h 19"/>
                <a:gd name="T2" fmla="*/ 24896 w 19"/>
                <a:gd name="T3" fmla="*/ 19918 h 19"/>
                <a:gd name="T4" fmla="*/ 0 w 19"/>
                <a:gd name="T5" fmla="*/ 19918 h 19"/>
                <a:gd name="T6" fmla="*/ 22407 w 19"/>
                <a:gd name="T7" fmla="*/ 24898 h 19"/>
                <a:gd name="T8" fmla="*/ 22407 w 19"/>
                <a:gd name="T9" fmla="*/ 47306 h 19"/>
                <a:gd name="T10" fmla="*/ 27386 w 19"/>
                <a:gd name="T11" fmla="*/ 24898 h 19"/>
                <a:gd name="T12" fmla="*/ 47303 w 19"/>
                <a:gd name="T13" fmla="*/ 24898 h 19"/>
                <a:gd name="T14" fmla="*/ 27386 w 19"/>
                <a:gd name="T15" fmla="*/ 22408 h 19"/>
                <a:gd name="T16" fmla="*/ 29876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2" y="0"/>
                  </a:moveTo>
                  <a:lnTo>
                    <a:pt x="10" y="8"/>
                  </a:lnTo>
                  <a:lnTo>
                    <a:pt x="0" y="8"/>
                  </a:lnTo>
                  <a:lnTo>
                    <a:pt x="9" y="10"/>
                  </a:lnTo>
                  <a:lnTo>
                    <a:pt x="9" y="19"/>
                  </a:lnTo>
                  <a:lnTo>
                    <a:pt x="11" y="10"/>
                  </a:lnTo>
                  <a:lnTo>
                    <a:pt x="19" y="10"/>
                  </a:lnTo>
                  <a:lnTo>
                    <a:pt x="11" y="9"/>
                  </a:lnTo>
                  <a:lnTo>
                    <a:pt x="12" y="0"/>
                  </a:lnTo>
                </a:path>
              </a:pathLst>
            </a:custGeom>
            <a:solidFill>
              <a:schemeClr val="accent1"/>
            </a:solidFill>
            <a:ln w="9525">
              <a:noFill/>
              <a:round/>
            </a:ln>
          </p:spPr>
          <p:txBody>
            <a:bodyPr/>
            <a:lstStyle/>
            <a:p>
              <a:endParaRPr lang="zh-CN" altLang="en-US"/>
            </a:p>
          </p:txBody>
        </p:sp>
        <p:sp>
          <p:nvSpPr>
            <p:cNvPr id="14352" name="Freeform 5804"/>
            <p:cNvSpPr/>
            <p:nvPr/>
          </p:nvSpPr>
          <p:spPr bwMode="auto">
            <a:xfrm>
              <a:off x="3081626" y="3216702"/>
              <a:ext cx="67221" cy="69710"/>
            </a:xfrm>
            <a:custGeom>
              <a:avLst/>
              <a:gdLst>
                <a:gd name="T0" fmla="*/ 32366 w 27"/>
                <a:gd name="T1" fmla="*/ 0 h 28"/>
                <a:gd name="T2" fmla="*/ 37345 w 27"/>
                <a:gd name="T3" fmla="*/ 32365 h 28"/>
                <a:gd name="T4" fmla="*/ 67221 w 27"/>
                <a:gd name="T5" fmla="*/ 29876 h 28"/>
                <a:gd name="T6" fmla="*/ 37345 w 27"/>
                <a:gd name="T7" fmla="*/ 37345 h 28"/>
                <a:gd name="T8" fmla="*/ 37345 w 27"/>
                <a:gd name="T9" fmla="*/ 69710 h 28"/>
                <a:gd name="T10" fmla="*/ 32366 w 27"/>
                <a:gd name="T11" fmla="*/ 37345 h 28"/>
                <a:gd name="T12" fmla="*/ 0 w 27"/>
                <a:gd name="T13" fmla="*/ 37345 h 28"/>
                <a:gd name="T14" fmla="*/ 32366 w 27"/>
                <a:gd name="T15" fmla="*/ 32365 h 28"/>
                <a:gd name="T16" fmla="*/ 32366 w 2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8"/>
                <a:gd name="T29" fmla="*/ 27 w 2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8">
                  <a:moveTo>
                    <a:pt x="13" y="0"/>
                  </a:moveTo>
                  <a:lnTo>
                    <a:pt x="15" y="13"/>
                  </a:lnTo>
                  <a:lnTo>
                    <a:pt x="27" y="12"/>
                  </a:lnTo>
                  <a:lnTo>
                    <a:pt x="15" y="15"/>
                  </a:lnTo>
                  <a:lnTo>
                    <a:pt x="15" y="28"/>
                  </a:lnTo>
                  <a:lnTo>
                    <a:pt x="13" y="15"/>
                  </a:lnTo>
                  <a:lnTo>
                    <a:pt x="0" y="15"/>
                  </a:lnTo>
                  <a:lnTo>
                    <a:pt x="13" y="13"/>
                  </a:lnTo>
                  <a:lnTo>
                    <a:pt x="13" y="0"/>
                  </a:lnTo>
                  <a:close/>
                </a:path>
              </a:pathLst>
            </a:custGeom>
            <a:solidFill>
              <a:schemeClr val="accent1"/>
            </a:solidFill>
            <a:ln w="9525">
              <a:noFill/>
              <a:round/>
            </a:ln>
          </p:spPr>
          <p:txBody>
            <a:bodyPr/>
            <a:lstStyle/>
            <a:p>
              <a:endParaRPr lang="zh-CN" altLang="en-US"/>
            </a:p>
          </p:txBody>
        </p:sp>
        <p:sp>
          <p:nvSpPr>
            <p:cNvPr id="14353" name="Freeform 5805"/>
            <p:cNvSpPr/>
            <p:nvPr/>
          </p:nvSpPr>
          <p:spPr bwMode="auto">
            <a:xfrm>
              <a:off x="4846802" y="1568545"/>
              <a:ext cx="69711" cy="72201"/>
            </a:xfrm>
            <a:custGeom>
              <a:avLst/>
              <a:gdLst>
                <a:gd name="T0" fmla="*/ 32366 w 28"/>
                <a:gd name="T1" fmla="*/ 0 h 29"/>
                <a:gd name="T2" fmla="*/ 32366 w 28"/>
                <a:gd name="T3" fmla="*/ 32366 h 29"/>
                <a:gd name="T4" fmla="*/ 0 w 28"/>
                <a:gd name="T5" fmla="*/ 39835 h 29"/>
                <a:gd name="T6" fmla="*/ 32366 w 28"/>
                <a:gd name="T7" fmla="*/ 37345 h 29"/>
                <a:gd name="T8" fmla="*/ 37345 w 28"/>
                <a:gd name="T9" fmla="*/ 72201 h 29"/>
                <a:gd name="T10" fmla="*/ 37345 w 28"/>
                <a:gd name="T11" fmla="*/ 37345 h 29"/>
                <a:gd name="T12" fmla="*/ 69711 w 28"/>
                <a:gd name="T13" fmla="*/ 32366 h 29"/>
                <a:gd name="T14" fmla="*/ 37345 w 28"/>
                <a:gd name="T15" fmla="*/ 32366 h 29"/>
                <a:gd name="T16" fmla="*/ 32366 w 28"/>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9"/>
                <a:gd name="T29" fmla="*/ 28 w 28"/>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8">
                  <a:moveTo>
                    <a:pt x="13" y="0"/>
                  </a:moveTo>
                  <a:lnTo>
                    <a:pt x="13" y="13"/>
                  </a:lnTo>
                  <a:lnTo>
                    <a:pt x="0" y="16"/>
                  </a:lnTo>
                  <a:lnTo>
                    <a:pt x="13" y="15"/>
                  </a:lnTo>
                  <a:lnTo>
                    <a:pt x="15" y="29"/>
                  </a:lnTo>
                  <a:lnTo>
                    <a:pt x="15" y="15"/>
                  </a:lnTo>
                  <a:lnTo>
                    <a:pt x="28" y="13"/>
                  </a:lnTo>
                  <a:lnTo>
                    <a:pt x="15" y="13"/>
                  </a:lnTo>
                  <a:lnTo>
                    <a:pt x="13" y="0"/>
                  </a:lnTo>
                  <a:close/>
                </a:path>
              </a:pathLst>
            </a:custGeom>
            <a:solidFill>
              <a:schemeClr val="accent1"/>
            </a:solidFill>
            <a:ln w="9525">
              <a:noFill/>
              <a:round/>
            </a:ln>
          </p:spPr>
          <p:txBody>
            <a:bodyPr/>
            <a:lstStyle/>
            <a:p>
              <a:endParaRPr lang="zh-CN" altLang="en-US"/>
            </a:p>
          </p:txBody>
        </p:sp>
        <p:sp>
          <p:nvSpPr>
            <p:cNvPr id="14354" name="Freeform 5806"/>
            <p:cNvSpPr/>
            <p:nvPr/>
          </p:nvSpPr>
          <p:spPr bwMode="auto">
            <a:xfrm>
              <a:off x="4846802" y="1568545"/>
              <a:ext cx="69711" cy="72201"/>
            </a:xfrm>
            <a:custGeom>
              <a:avLst/>
              <a:gdLst>
                <a:gd name="T0" fmla="*/ 32366 w 28"/>
                <a:gd name="T1" fmla="*/ 0 h 29"/>
                <a:gd name="T2" fmla="*/ 32366 w 28"/>
                <a:gd name="T3" fmla="*/ 32366 h 29"/>
                <a:gd name="T4" fmla="*/ 0 w 28"/>
                <a:gd name="T5" fmla="*/ 39835 h 29"/>
                <a:gd name="T6" fmla="*/ 32366 w 28"/>
                <a:gd name="T7" fmla="*/ 37345 h 29"/>
                <a:gd name="T8" fmla="*/ 37345 w 28"/>
                <a:gd name="T9" fmla="*/ 72201 h 29"/>
                <a:gd name="T10" fmla="*/ 37345 w 28"/>
                <a:gd name="T11" fmla="*/ 37345 h 29"/>
                <a:gd name="T12" fmla="*/ 69711 w 28"/>
                <a:gd name="T13" fmla="*/ 32366 h 29"/>
                <a:gd name="T14" fmla="*/ 37345 w 28"/>
                <a:gd name="T15" fmla="*/ 32366 h 29"/>
                <a:gd name="T16" fmla="*/ 32366 w 28"/>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9"/>
                <a:gd name="T29" fmla="*/ 28 w 28"/>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8">
                  <a:moveTo>
                    <a:pt x="13" y="0"/>
                  </a:moveTo>
                  <a:lnTo>
                    <a:pt x="13" y="13"/>
                  </a:lnTo>
                  <a:lnTo>
                    <a:pt x="0" y="16"/>
                  </a:lnTo>
                  <a:lnTo>
                    <a:pt x="13" y="15"/>
                  </a:lnTo>
                  <a:lnTo>
                    <a:pt x="15" y="29"/>
                  </a:lnTo>
                  <a:lnTo>
                    <a:pt x="15" y="15"/>
                  </a:lnTo>
                  <a:lnTo>
                    <a:pt x="28" y="13"/>
                  </a:lnTo>
                  <a:lnTo>
                    <a:pt x="15" y="13"/>
                  </a:lnTo>
                  <a:lnTo>
                    <a:pt x="13" y="0"/>
                  </a:lnTo>
                </a:path>
              </a:pathLst>
            </a:custGeom>
            <a:solidFill>
              <a:schemeClr val="accent1"/>
            </a:solidFill>
            <a:ln w="9525">
              <a:noFill/>
              <a:round/>
            </a:ln>
          </p:spPr>
          <p:txBody>
            <a:bodyPr/>
            <a:lstStyle/>
            <a:p>
              <a:endParaRPr lang="zh-CN" altLang="en-US"/>
            </a:p>
          </p:txBody>
        </p:sp>
        <p:sp>
          <p:nvSpPr>
            <p:cNvPr id="14355" name="Freeform 5807"/>
            <p:cNvSpPr/>
            <p:nvPr/>
          </p:nvSpPr>
          <p:spPr bwMode="auto">
            <a:xfrm>
              <a:off x="4124800" y="1180158"/>
              <a:ext cx="39835" cy="42326"/>
            </a:xfrm>
            <a:custGeom>
              <a:avLst/>
              <a:gdLst>
                <a:gd name="T0" fmla="*/ 19918 w 16"/>
                <a:gd name="T1" fmla="*/ 0 h 17"/>
                <a:gd name="T2" fmla="*/ 22407 w 16"/>
                <a:gd name="T3" fmla="*/ 17428 h 17"/>
                <a:gd name="T4" fmla="*/ 39835 w 16"/>
                <a:gd name="T5" fmla="*/ 17428 h 17"/>
                <a:gd name="T6" fmla="*/ 22407 w 16"/>
                <a:gd name="T7" fmla="*/ 22408 h 17"/>
                <a:gd name="T8" fmla="*/ 22407 w 16"/>
                <a:gd name="T9" fmla="*/ 42326 h 17"/>
                <a:gd name="T10" fmla="*/ 19918 w 16"/>
                <a:gd name="T11" fmla="*/ 22408 h 17"/>
                <a:gd name="T12" fmla="*/ 0 w 16"/>
                <a:gd name="T13" fmla="*/ 22408 h 17"/>
                <a:gd name="T14" fmla="*/ 19918 w 16"/>
                <a:gd name="T15" fmla="*/ 17428 h 17"/>
                <a:gd name="T16" fmla="*/ 19918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8" y="0"/>
                  </a:moveTo>
                  <a:lnTo>
                    <a:pt x="9" y="7"/>
                  </a:lnTo>
                  <a:lnTo>
                    <a:pt x="16" y="7"/>
                  </a:lnTo>
                  <a:lnTo>
                    <a:pt x="9" y="9"/>
                  </a:lnTo>
                  <a:lnTo>
                    <a:pt x="9" y="17"/>
                  </a:lnTo>
                  <a:lnTo>
                    <a:pt x="8" y="9"/>
                  </a:lnTo>
                  <a:lnTo>
                    <a:pt x="0" y="9"/>
                  </a:lnTo>
                  <a:lnTo>
                    <a:pt x="8" y="7"/>
                  </a:lnTo>
                  <a:lnTo>
                    <a:pt x="8" y="0"/>
                  </a:lnTo>
                  <a:close/>
                </a:path>
              </a:pathLst>
            </a:custGeom>
            <a:solidFill>
              <a:schemeClr val="accent1"/>
            </a:solidFill>
            <a:ln w="9525">
              <a:noFill/>
              <a:round/>
            </a:ln>
          </p:spPr>
          <p:txBody>
            <a:bodyPr/>
            <a:lstStyle/>
            <a:p>
              <a:endParaRPr lang="zh-CN" altLang="en-US"/>
            </a:p>
          </p:txBody>
        </p:sp>
        <p:sp>
          <p:nvSpPr>
            <p:cNvPr id="14356" name="Freeform 5808"/>
            <p:cNvSpPr/>
            <p:nvPr/>
          </p:nvSpPr>
          <p:spPr bwMode="auto">
            <a:xfrm>
              <a:off x="8578809" y="1018328"/>
              <a:ext cx="69711" cy="67222"/>
            </a:xfrm>
            <a:custGeom>
              <a:avLst/>
              <a:gdLst>
                <a:gd name="T0" fmla="*/ 29876 w 28"/>
                <a:gd name="T1" fmla="*/ 0 h 27"/>
                <a:gd name="T2" fmla="*/ 37345 w 28"/>
                <a:gd name="T3" fmla="*/ 29876 h 27"/>
                <a:gd name="T4" fmla="*/ 69711 w 28"/>
                <a:gd name="T5" fmla="*/ 29876 h 27"/>
                <a:gd name="T6" fmla="*/ 37345 w 28"/>
                <a:gd name="T7" fmla="*/ 34856 h 27"/>
                <a:gd name="T8" fmla="*/ 37345 w 28"/>
                <a:gd name="T9" fmla="*/ 67222 h 27"/>
                <a:gd name="T10" fmla="*/ 32366 w 28"/>
                <a:gd name="T11" fmla="*/ 34856 h 27"/>
                <a:gd name="T12" fmla="*/ 0 w 28"/>
                <a:gd name="T13" fmla="*/ 34856 h 27"/>
                <a:gd name="T14" fmla="*/ 32366 w 28"/>
                <a:gd name="T15" fmla="*/ 29876 h 27"/>
                <a:gd name="T16" fmla="*/ 29876 w 28"/>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7"/>
                <a:gd name="T29" fmla="*/ 28 w 28"/>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7">
                  <a:moveTo>
                    <a:pt x="12" y="0"/>
                  </a:moveTo>
                  <a:lnTo>
                    <a:pt x="15" y="12"/>
                  </a:lnTo>
                  <a:lnTo>
                    <a:pt x="28" y="12"/>
                  </a:lnTo>
                  <a:lnTo>
                    <a:pt x="15" y="14"/>
                  </a:lnTo>
                  <a:lnTo>
                    <a:pt x="15" y="27"/>
                  </a:lnTo>
                  <a:lnTo>
                    <a:pt x="13" y="14"/>
                  </a:lnTo>
                  <a:lnTo>
                    <a:pt x="0" y="14"/>
                  </a:lnTo>
                  <a:lnTo>
                    <a:pt x="13" y="12"/>
                  </a:lnTo>
                  <a:lnTo>
                    <a:pt x="12" y="0"/>
                  </a:lnTo>
                  <a:close/>
                </a:path>
              </a:pathLst>
            </a:custGeom>
            <a:solidFill>
              <a:schemeClr val="accent1"/>
            </a:solidFill>
            <a:ln w="9525">
              <a:noFill/>
              <a:round/>
            </a:ln>
          </p:spPr>
          <p:txBody>
            <a:bodyPr/>
            <a:lstStyle/>
            <a:p>
              <a:endParaRPr lang="zh-CN" altLang="en-US"/>
            </a:p>
          </p:txBody>
        </p:sp>
        <p:sp>
          <p:nvSpPr>
            <p:cNvPr id="14357" name="Freeform 5809"/>
            <p:cNvSpPr/>
            <p:nvPr/>
          </p:nvSpPr>
          <p:spPr bwMode="auto">
            <a:xfrm>
              <a:off x="5762998" y="1060653"/>
              <a:ext cx="52283" cy="54773"/>
            </a:xfrm>
            <a:custGeom>
              <a:avLst/>
              <a:gdLst>
                <a:gd name="T0" fmla="*/ 0 w 21"/>
                <a:gd name="T1" fmla="*/ 4979 h 22"/>
                <a:gd name="T2" fmla="*/ 27386 w 21"/>
                <a:gd name="T3" fmla="*/ 22407 h 22"/>
                <a:gd name="T4" fmla="*/ 49793 w 21"/>
                <a:gd name="T5" fmla="*/ 0 h 22"/>
                <a:gd name="T6" fmla="*/ 32366 w 21"/>
                <a:gd name="T7" fmla="*/ 24897 h 22"/>
                <a:gd name="T8" fmla="*/ 52283 w 21"/>
                <a:gd name="T9" fmla="*/ 49794 h 22"/>
                <a:gd name="T10" fmla="*/ 27386 w 21"/>
                <a:gd name="T11" fmla="*/ 29876 h 22"/>
                <a:gd name="T12" fmla="*/ 4979 w 21"/>
                <a:gd name="T13" fmla="*/ 54773 h 22"/>
                <a:gd name="T14" fmla="*/ 24897 w 21"/>
                <a:gd name="T15" fmla="*/ 24897 h 22"/>
                <a:gd name="T16" fmla="*/ 0 w 21"/>
                <a:gd name="T17" fmla="*/ 4979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0" y="2"/>
                  </a:moveTo>
                  <a:lnTo>
                    <a:pt x="11" y="9"/>
                  </a:lnTo>
                  <a:lnTo>
                    <a:pt x="20" y="0"/>
                  </a:lnTo>
                  <a:lnTo>
                    <a:pt x="13" y="10"/>
                  </a:lnTo>
                  <a:lnTo>
                    <a:pt x="21" y="20"/>
                  </a:lnTo>
                  <a:lnTo>
                    <a:pt x="11" y="12"/>
                  </a:lnTo>
                  <a:lnTo>
                    <a:pt x="2" y="22"/>
                  </a:lnTo>
                  <a:lnTo>
                    <a:pt x="10" y="10"/>
                  </a:lnTo>
                  <a:lnTo>
                    <a:pt x="0" y="2"/>
                  </a:lnTo>
                  <a:close/>
                </a:path>
              </a:pathLst>
            </a:custGeom>
            <a:solidFill>
              <a:schemeClr val="accent1"/>
            </a:solidFill>
            <a:ln w="9525">
              <a:noFill/>
              <a:round/>
            </a:ln>
          </p:spPr>
          <p:txBody>
            <a:bodyPr/>
            <a:lstStyle/>
            <a:p>
              <a:endParaRPr lang="zh-CN" altLang="en-US"/>
            </a:p>
          </p:txBody>
        </p:sp>
        <p:sp>
          <p:nvSpPr>
            <p:cNvPr id="14358" name="Freeform 5810"/>
            <p:cNvSpPr/>
            <p:nvPr/>
          </p:nvSpPr>
          <p:spPr bwMode="auto">
            <a:xfrm>
              <a:off x="8265111" y="2845743"/>
              <a:ext cx="69711" cy="69710"/>
            </a:xfrm>
            <a:custGeom>
              <a:avLst/>
              <a:gdLst>
                <a:gd name="T0" fmla="*/ 32366 w 28"/>
                <a:gd name="T1" fmla="*/ 0 h 28"/>
                <a:gd name="T2" fmla="*/ 39835 w 28"/>
                <a:gd name="T3" fmla="*/ 32365 h 28"/>
                <a:gd name="T4" fmla="*/ 69711 w 28"/>
                <a:gd name="T5" fmla="*/ 32365 h 28"/>
                <a:gd name="T6" fmla="*/ 39835 w 28"/>
                <a:gd name="T7" fmla="*/ 37345 h 28"/>
                <a:gd name="T8" fmla="*/ 39835 w 28"/>
                <a:gd name="T9" fmla="*/ 69710 h 28"/>
                <a:gd name="T10" fmla="*/ 34856 w 28"/>
                <a:gd name="T11" fmla="*/ 37345 h 28"/>
                <a:gd name="T12" fmla="*/ 0 w 28"/>
                <a:gd name="T13" fmla="*/ 39834 h 28"/>
                <a:gd name="T14" fmla="*/ 34856 w 28"/>
                <a:gd name="T15" fmla="*/ 32365 h 28"/>
                <a:gd name="T16" fmla="*/ 32366 w 28"/>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8"/>
                <a:gd name="T29" fmla="*/ 28 w 2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8">
                  <a:moveTo>
                    <a:pt x="13" y="0"/>
                  </a:moveTo>
                  <a:lnTo>
                    <a:pt x="16" y="13"/>
                  </a:lnTo>
                  <a:lnTo>
                    <a:pt x="28" y="13"/>
                  </a:lnTo>
                  <a:lnTo>
                    <a:pt x="16" y="15"/>
                  </a:lnTo>
                  <a:lnTo>
                    <a:pt x="16" y="28"/>
                  </a:lnTo>
                  <a:lnTo>
                    <a:pt x="14" y="15"/>
                  </a:lnTo>
                  <a:lnTo>
                    <a:pt x="0" y="16"/>
                  </a:lnTo>
                  <a:lnTo>
                    <a:pt x="14" y="13"/>
                  </a:lnTo>
                  <a:lnTo>
                    <a:pt x="13" y="0"/>
                  </a:lnTo>
                  <a:close/>
                </a:path>
              </a:pathLst>
            </a:custGeom>
            <a:solidFill>
              <a:schemeClr val="accent1"/>
            </a:solidFill>
            <a:ln w="9525">
              <a:noFill/>
              <a:round/>
            </a:ln>
          </p:spPr>
          <p:txBody>
            <a:bodyPr/>
            <a:lstStyle/>
            <a:p>
              <a:endParaRPr lang="zh-CN" altLang="en-US"/>
            </a:p>
          </p:txBody>
        </p:sp>
        <p:sp>
          <p:nvSpPr>
            <p:cNvPr id="14359" name="Freeform 5811"/>
            <p:cNvSpPr/>
            <p:nvPr/>
          </p:nvSpPr>
          <p:spPr bwMode="auto">
            <a:xfrm>
              <a:off x="3666701" y="2143657"/>
              <a:ext cx="69711" cy="67222"/>
            </a:xfrm>
            <a:custGeom>
              <a:avLst/>
              <a:gdLst>
                <a:gd name="T0" fmla="*/ 29876 w 28"/>
                <a:gd name="T1" fmla="*/ 0 h 27"/>
                <a:gd name="T2" fmla="*/ 37345 w 28"/>
                <a:gd name="T3" fmla="*/ 32366 h 27"/>
                <a:gd name="T4" fmla="*/ 69711 w 28"/>
                <a:gd name="T5" fmla="*/ 32366 h 27"/>
                <a:gd name="T6" fmla="*/ 37345 w 28"/>
                <a:gd name="T7" fmla="*/ 37346 h 27"/>
                <a:gd name="T8" fmla="*/ 37345 w 28"/>
                <a:gd name="T9" fmla="*/ 67222 h 27"/>
                <a:gd name="T10" fmla="*/ 32366 w 28"/>
                <a:gd name="T11" fmla="*/ 37346 h 27"/>
                <a:gd name="T12" fmla="*/ 0 w 28"/>
                <a:gd name="T13" fmla="*/ 37346 h 27"/>
                <a:gd name="T14" fmla="*/ 32366 w 28"/>
                <a:gd name="T15" fmla="*/ 32366 h 27"/>
                <a:gd name="T16" fmla="*/ 29876 w 28"/>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7"/>
                <a:gd name="T29" fmla="*/ 28 w 28"/>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7">
                  <a:moveTo>
                    <a:pt x="12" y="0"/>
                  </a:moveTo>
                  <a:lnTo>
                    <a:pt x="15" y="13"/>
                  </a:lnTo>
                  <a:lnTo>
                    <a:pt x="28" y="13"/>
                  </a:lnTo>
                  <a:lnTo>
                    <a:pt x="15" y="15"/>
                  </a:lnTo>
                  <a:lnTo>
                    <a:pt x="15" y="27"/>
                  </a:lnTo>
                  <a:lnTo>
                    <a:pt x="13" y="15"/>
                  </a:lnTo>
                  <a:lnTo>
                    <a:pt x="0" y="15"/>
                  </a:lnTo>
                  <a:lnTo>
                    <a:pt x="13" y="13"/>
                  </a:lnTo>
                  <a:lnTo>
                    <a:pt x="12" y="0"/>
                  </a:lnTo>
                  <a:close/>
                </a:path>
              </a:pathLst>
            </a:custGeom>
            <a:solidFill>
              <a:schemeClr val="accent1"/>
            </a:solidFill>
            <a:ln w="9525">
              <a:noFill/>
              <a:round/>
            </a:ln>
          </p:spPr>
          <p:txBody>
            <a:bodyPr/>
            <a:lstStyle/>
            <a:p>
              <a:endParaRPr lang="zh-CN" altLang="en-US"/>
            </a:p>
          </p:txBody>
        </p:sp>
        <p:sp>
          <p:nvSpPr>
            <p:cNvPr id="14360" name="Freeform 5813"/>
            <p:cNvSpPr/>
            <p:nvPr/>
          </p:nvSpPr>
          <p:spPr bwMode="auto">
            <a:xfrm>
              <a:off x="4635180" y="3351144"/>
              <a:ext cx="67221" cy="69710"/>
            </a:xfrm>
            <a:custGeom>
              <a:avLst/>
              <a:gdLst>
                <a:gd name="T0" fmla="*/ 32366 w 27"/>
                <a:gd name="T1" fmla="*/ 0 h 28"/>
                <a:gd name="T2" fmla="*/ 37345 w 27"/>
                <a:gd name="T3" fmla="*/ 32365 h 28"/>
                <a:gd name="T4" fmla="*/ 67221 w 27"/>
                <a:gd name="T5" fmla="*/ 32365 h 28"/>
                <a:gd name="T6" fmla="*/ 37345 w 27"/>
                <a:gd name="T7" fmla="*/ 37345 h 28"/>
                <a:gd name="T8" fmla="*/ 37345 w 27"/>
                <a:gd name="T9" fmla="*/ 69710 h 28"/>
                <a:gd name="T10" fmla="*/ 32366 w 27"/>
                <a:gd name="T11" fmla="*/ 39834 h 28"/>
                <a:gd name="T12" fmla="*/ 0 w 27"/>
                <a:gd name="T13" fmla="*/ 39834 h 28"/>
                <a:gd name="T14" fmla="*/ 32366 w 27"/>
                <a:gd name="T15" fmla="*/ 34855 h 28"/>
                <a:gd name="T16" fmla="*/ 32366 w 2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8"/>
                <a:gd name="T29" fmla="*/ 27 w 2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8">
                  <a:moveTo>
                    <a:pt x="13" y="0"/>
                  </a:moveTo>
                  <a:lnTo>
                    <a:pt x="15" y="13"/>
                  </a:lnTo>
                  <a:lnTo>
                    <a:pt x="27" y="13"/>
                  </a:lnTo>
                  <a:lnTo>
                    <a:pt x="15" y="15"/>
                  </a:lnTo>
                  <a:lnTo>
                    <a:pt x="15" y="28"/>
                  </a:lnTo>
                  <a:lnTo>
                    <a:pt x="13" y="16"/>
                  </a:lnTo>
                  <a:lnTo>
                    <a:pt x="0" y="16"/>
                  </a:lnTo>
                  <a:lnTo>
                    <a:pt x="13" y="14"/>
                  </a:lnTo>
                  <a:lnTo>
                    <a:pt x="13" y="0"/>
                  </a:lnTo>
                  <a:close/>
                </a:path>
              </a:pathLst>
            </a:custGeom>
            <a:solidFill>
              <a:schemeClr val="accent1"/>
            </a:solidFill>
            <a:ln w="9525">
              <a:noFill/>
              <a:round/>
            </a:ln>
          </p:spPr>
          <p:txBody>
            <a:bodyPr/>
            <a:lstStyle/>
            <a:p>
              <a:endParaRPr lang="zh-CN" altLang="en-US"/>
            </a:p>
          </p:txBody>
        </p:sp>
        <p:sp>
          <p:nvSpPr>
            <p:cNvPr id="14361" name="Freeform 5814"/>
            <p:cNvSpPr/>
            <p:nvPr/>
          </p:nvSpPr>
          <p:spPr bwMode="auto">
            <a:xfrm>
              <a:off x="5352203" y="2756114"/>
              <a:ext cx="87137" cy="84648"/>
            </a:xfrm>
            <a:custGeom>
              <a:avLst/>
              <a:gdLst>
                <a:gd name="T0" fmla="*/ 19917 w 35"/>
                <a:gd name="T1" fmla="*/ 0 h 34"/>
                <a:gd name="T2" fmla="*/ 44813 w 35"/>
                <a:gd name="T3" fmla="*/ 34855 h 34"/>
                <a:gd name="T4" fmla="*/ 87137 w 35"/>
                <a:gd name="T5" fmla="*/ 19917 h 34"/>
                <a:gd name="T6" fmla="*/ 47303 w 35"/>
                <a:gd name="T7" fmla="*/ 44814 h 34"/>
                <a:gd name="T8" fmla="*/ 64730 w 35"/>
                <a:gd name="T9" fmla="*/ 84648 h 34"/>
                <a:gd name="T10" fmla="*/ 42324 w 35"/>
                <a:gd name="T11" fmla="*/ 47303 h 34"/>
                <a:gd name="T12" fmla="*/ 0 w 35"/>
                <a:gd name="T13" fmla="*/ 64731 h 34"/>
                <a:gd name="T14" fmla="*/ 37344 w 35"/>
                <a:gd name="T15" fmla="*/ 39834 h 34"/>
                <a:gd name="T16" fmla="*/ 19917 w 3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4"/>
                <a:gd name="T29" fmla="*/ 35 w 3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4">
                  <a:moveTo>
                    <a:pt x="8" y="0"/>
                  </a:moveTo>
                  <a:lnTo>
                    <a:pt x="18" y="14"/>
                  </a:lnTo>
                  <a:lnTo>
                    <a:pt x="35" y="8"/>
                  </a:lnTo>
                  <a:lnTo>
                    <a:pt x="19" y="18"/>
                  </a:lnTo>
                  <a:lnTo>
                    <a:pt x="26" y="34"/>
                  </a:lnTo>
                  <a:lnTo>
                    <a:pt x="17" y="19"/>
                  </a:lnTo>
                  <a:lnTo>
                    <a:pt x="0" y="26"/>
                  </a:lnTo>
                  <a:lnTo>
                    <a:pt x="15" y="16"/>
                  </a:lnTo>
                  <a:lnTo>
                    <a:pt x="8" y="0"/>
                  </a:lnTo>
                  <a:close/>
                </a:path>
              </a:pathLst>
            </a:custGeom>
            <a:solidFill>
              <a:schemeClr val="accent1"/>
            </a:solidFill>
            <a:ln w="9525">
              <a:noFill/>
              <a:round/>
            </a:ln>
          </p:spPr>
          <p:txBody>
            <a:bodyPr/>
            <a:lstStyle/>
            <a:p>
              <a:endParaRPr lang="zh-CN" altLang="en-US"/>
            </a:p>
          </p:txBody>
        </p:sp>
        <p:sp>
          <p:nvSpPr>
            <p:cNvPr id="14362" name="Freeform 5815"/>
            <p:cNvSpPr/>
            <p:nvPr/>
          </p:nvSpPr>
          <p:spPr bwMode="auto">
            <a:xfrm>
              <a:off x="7080030" y="1371860"/>
              <a:ext cx="67221" cy="67222"/>
            </a:xfrm>
            <a:custGeom>
              <a:avLst/>
              <a:gdLst>
                <a:gd name="T0" fmla="*/ 37345 w 27"/>
                <a:gd name="T1" fmla="*/ 0 h 27"/>
                <a:gd name="T2" fmla="*/ 34855 w 27"/>
                <a:gd name="T3" fmla="*/ 32366 h 27"/>
                <a:gd name="T4" fmla="*/ 67221 w 27"/>
                <a:gd name="T5" fmla="*/ 39835 h 27"/>
                <a:gd name="T6" fmla="*/ 34855 w 27"/>
                <a:gd name="T7" fmla="*/ 37346 h 27"/>
                <a:gd name="T8" fmla="*/ 27386 w 27"/>
                <a:gd name="T9" fmla="*/ 67222 h 27"/>
                <a:gd name="T10" fmla="*/ 29876 w 27"/>
                <a:gd name="T11" fmla="*/ 37346 h 27"/>
                <a:gd name="T12" fmla="*/ 0 w 27"/>
                <a:gd name="T13" fmla="*/ 29876 h 27"/>
                <a:gd name="T14" fmla="*/ 29876 w 27"/>
                <a:gd name="T15" fmla="*/ 32366 h 27"/>
                <a:gd name="T16" fmla="*/ 37345 w 27"/>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7"/>
                <a:gd name="T29" fmla="*/ 27 w 2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7">
                  <a:moveTo>
                    <a:pt x="15" y="0"/>
                  </a:moveTo>
                  <a:lnTo>
                    <a:pt x="14" y="13"/>
                  </a:lnTo>
                  <a:lnTo>
                    <a:pt x="27" y="16"/>
                  </a:lnTo>
                  <a:lnTo>
                    <a:pt x="14" y="15"/>
                  </a:lnTo>
                  <a:lnTo>
                    <a:pt x="11" y="27"/>
                  </a:lnTo>
                  <a:lnTo>
                    <a:pt x="12" y="15"/>
                  </a:lnTo>
                  <a:lnTo>
                    <a:pt x="0" y="12"/>
                  </a:lnTo>
                  <a:lnTo>
                    <a:pt x="12" y="13"/>
                  </a:lnTo>
                  <a:lnTo>
                    <a:pt x="15" y="0"/>
                  </a:lnTo>
                  <a:close/>
                </a:path>
              </a:pathLst>
            </a:custGeom>
            <a:solidFill>
              <a:schemeClr val="accent1"/>
            </a:solidFill>
            <a:ln w="9525">
              <a:noFill/>
              <a:round/>
            </a:ln>
          </p:spPr>
          <p:txBody>
            <a:bodyPr/>
            <a:lstStyle/>
            <a:p>
              <a:endParaRPr lang="zh-CN" altLang="en-US"/>
            </a:p>
          </p:txBody>
        </p:sp>
        <p:sp>
          <p:nvSpPr>
            <p:cNvPr id="14363" name="Freeform 5816"/>
            <p:cNvSpPr/>
            <p:nvPr/>
          </p:nvSpPr>
          <p:spPr bwMode="auto">
            <a:xfrm>
              <a:off x="4707381" y="2429967"/>
              <a:ext cx="67221" cy="67222"/>
            </a:xfrm>
            <a:custGeom>
              <a:avLst/>
              <a:gdLst>
                <a:gd name="T0" fmla="*/ 37345 w 27"/>
                <a:gd name="T1" fmla="*/ 0 h 27"/>
                <a:gd name="T2" fmla="*/ 34855 w 27"/>
                <a:gd name="T3" fmla="*/ 32366 h 27"/>
                <a:gd name="T4" fmla="*/ 67221 w 27"/>
                <a:gd name="T5" fmla="*/ 39835 h 27"/>
                <a:gd name="T6" fmla="*/ 34855 w 27"/>
                <a:gd name="T7" fmla="*/ 37346 h 27"/>
                <a:gd name="T8" fmla="*/ 27386 w 27"/>
                <a:gd name="T9" fmla="*/ 67222 h 27"/>
                <a:gd name="T10" fmla="*/ 29876 w 27"/>
                <a:gd name="T11" fmla="*/ 37346 h 27"/>
                <a:gd name="T12" fmla="*/ 0 w 27"/>
                <a:gd name="T13" fmla="*/ 27387 h 27"/>
                <a:gd name="T14" fmla="*/ 29876 w 27"/>
                <a:gd name="T15" fmla="*/ 27387 h 27"/>
                <a:gd name="T16" fmla="*/ 37345 w 27"/>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7"/>
                <a:gd name="T29" fmla="*/ 27 w 2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7">
                  <a:moveTo>
                    <a:pt x="15" y="0"/>
                  </a:moveTo>
                  <a:lnTo>
                    <a:pt x="14" y="13"/>
                  </a:lnTo>
                  <a:lnTo>
                    <a:pt x="27" y="16"/>
                  </a:lnTo>
                  <a:lnTo>
                    <a:pt x="14" y="15"/>
                  </a:lnTo>
                  <a:lnTo>
                    <a:pt x="11" y="27"/>
                  </a:lnTo>
                  <a:lnTo>
                    <a:pt x="12" y="15"/>
                  </a:lnTo>
                  <a:lnTo>
                    <a:pt x="0" y="11"/>
                  </a:lnTo>
                  <a:lnTo>
                    <a:pt x="12" y="11"/>
                  </a:lnTo>
                  <a:lnTo>
                    <a:pt x="15" y="0"/>
                  </a:lnTo>
                  <a:close/>
                </a:path>
              </a:pathLst>
            </a:custGeom>
            <a:solidFill>
              <a:schemeClr val="accent1"/>
            </a:solidFill>
            <a:ln w="9525">
              <a:noFill/>
              <a:round/>
            </a:ln>
          </p:spPr>
          <p:txBody>
            <a:bodyPr/>
            <a:lstStyle/>
            <a:p>
              <a:endParaRPr lang="zh-CN" altLang="en-US"/>
            </a:p>
          </p:txBody>
        </p:sp>
        <p:sp>
          <p:nvSpPr>
            <p:cNvPr id="14364" name="Freeform 5821"/>
            <p:cNvSpPr/>
            <p:nvPr/>
          </p:nvSpPr>
          <p:spPr bwMode="auto">
            <a:xfrm>
              <a:off x="1814387" y="572679"/>
              <a:ext cx="37344" cy="34856"/>
            </a:xfrm>
            <a:custGeom>
              <a:avLst/>
              <a:gdLst>
                <a:gd name="T0" fmla="*/ 14938 w 15"/>
                <a:gd name="T1" fmla="*/ 0 h 14"/>
                <a:gd name="T2" fmla="*/ 19917 w 15"/>
                <a:gd name="T3" fmla="*/ 17428 h 14"/>
                <a:gd name="T4" fmla="*/ 37344 w 15"/>
                <a:gd name="T5" fmla="*/ 17428 h 14"/>
                <a:gd name="T6" fmla="*/ 19917 w 15"/>
                <a:gd name="T7" fmla="*/ 19918 h 14"/>
                <a:gd name="T8" fmla="*/ 19917 w 15"/>
                <a:gd name="T9" fmla="*/ 34856 h 14"/>
                <a:gd name="T10" fmla="*/ 17427 w 15"/>
                <a:gd name="T11" fmla="*/ 19918 h 14"/>
                <a:gd name="T12" fmla="*/ 0 w 15"/>
                <a:gd name="T13" fmla="*/ 19918 h 14"/>
                <a:gd name="T14" fmla="*/ 14938 w 15"/>
                <a:gd name="T15" fmla="*/ 17428 h 14"/>
                <a:gd name="T16" fmla="*/ 14938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6" y="0"/>
                  </a:moveTo>
                  <a:lnTo>
                    <a:pt x="8" y="7"/>
                  </a:lnTo>
                  <a:lnTo>
                    <a:pt x="15" y="7"/>
                  </a:lnTo>
                  <a:lnTo>
                    <a:pt x="8" y="8"/>
                  </a:lnTo>
                  <a:lnTo>
                    <a:pt x="8" y="14"/>
                  </a:lnTo>
                  <a:lnTo>
                    <a:pt x="7" y="8"/>
                  </a:lnTo>
                  <a:lnTo>
                    <a:pt x="0" y="8"/>
                  </a:lnTo>
                  <a:lnTo>
                    <a:pt x="6" y="7"/>
                  </a:lnTo>
                  <a:lnTo>
                    <a:pt x="6" y="0"/>
                  </a:lnTo>
                  <a:close/>
                </a:path>
              </a:pathLst>
            </a:custGeom>
            <a:solidFill>
              <a:schemeClr val="accent1"/>
            </a:solidFill>
            <a:ln w="9525">
              <a:noFill/>
              <a:round/>
            </a:ln>
          </p:spPr>
          <p:txBody>
            <a:bodyPr/>
            <a:lstStyle/>
            <a:p>
              <a:endParaRPr lang="zh-CN" altLang="en-US"/>
            </a:p>
          </p:txBody>
        </p:sp>
        <p:sp>
          <p:nvSpPr>
            <p:cNvPr id="14365" name="Freeform 5822"/>
            <p:cNvSpPr/>
            <p:nvPr/>
          </p:nvSpPr>
          <p:spPr bwMode="auto">
            <a:xfrm>
              <a:off x="2292403" y="306285"/>
              <a:ext cx="27386" cy="29876"/>
            </a:xfrm>
            <a:custGeom>
              <a:avLst/>
              <a:gdLst>
                <a:gd name="T0" fmla="*/ 0 w 11"/>
                <a:gd name="T1" fmla="*/ 2490 h 12"/>
                <a:gd name="T2" fmla="*/ 14938 w 11"/>
                <a:gd name="T3" fmla="*/ 12448 h 12"/>
                <a:gd name="T4" fmla="*/ 24896 w 11"/>
                <a:gd name="T5" fmla="*/ 0 h 12"/>
                <a:gd name="T6" fmla="*/ 14938 w 11"/>
                <a:gd name="T7" fmla="*/ 12448 h 12"/>
                <a:gd name="T8" fmla="*/ 27386 w 11"/>
                <a:gd name="T9" fmla="*/ 27386 h 12"/>
                <a:gd name="T10" fmla="*/ 14938 w 11"/>
                <a:gd name="T11" fmla="*/ 14938 h 12"/>
                <a:gd name="T12" fmla="*/ 2490 w 11"/>
                <a:gd name="T13" fmla="*/ 29876 h 12"/>
                <a:gd name="T14" fmla="*/ 12448 w 11"/>
                <a:gd name="T15" fmla="*/ 14938 h 12"/>
                <a:gd name="T16" fmla="*/ 0 w 11"/>
                <a:gd name="T17" fmla="*/ 249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0" y="1"/>
                  </a:moveTo>
                  <a:lnTo>
                    <a:pt x="6" y="5"/>
                  </a:lnTo>
                  <a:lnTo>
                    <a:pt x="10" y="0"/>
                  </a:lnTo>
                  <a:lnTo>
                    <a:pt x="6" y="5"/>
                  </a:lnTo>
                  <a:lnTo>
                    <a:pt x="11" y="11"/>
                  </a:lnTo>
                  <a:lnTo>
                    <a:pt x="6" y="6"/>
                  </a:lnTo>
                  <a:lnTo>
                    <a:pt x="1" y="12"/>
                  </a:lnTo>
                  <a:lnTo>
                    <a:pt x="5" y="6"/>
                  </a:lnTo>
                  <a:lnTo>
                    <a:pt x="0" y="1"/>
                  </a:lnTo>
                  <a:close/>
                </a:path>
              </a:pathLst>
            </a:custGeom>
            <a:solidFill>
              <a:schemeClr val="accent1"/>
            </a:solidFill>
            <a:ln w="9525">
              <a:noFill/>
              <a:round/>
            </a:ln>
          </p:spPr>
          <p:txBody>
            <a:bodyPr/>
            <a:lstStyle/>
            <a:p>
              <a:endParaRPr lang="zh-CN" altLang="en-US"/>
            </a:p>
          </p:txBody>
        </p:sp>
        <p:sp>
          <p:nvSpPr>
            <p:cNvPr id="14366" name="Freeform 5823"/>
            <p:cNvSpPr/>
            <p:nvPr/>
          </p:nvSpPr>
          <p:spPr bwMode="auto">
            <a:xfrm>
              <a:off x="1196950" y="873930"/>
              <a:ext cx="37344" cy="32367"/>
            </a:xfrm>
            <a:custGeom>
              <a:avLst/>
              <a:gdLst>
                <a:gd name="T0" fmla="*/ 14938 w 15"/>
                <a:gd name="T1" fmla="*/ 0 h 13"/>
                <a:gd name="T2" fmla="*/ 22406 w 15"/>
                <a:gd name="T3" fmla="*/ 14939 h 13"/>
                <a:gd name="T4" fmla="*/ 37344 w 15"/>
                <a:gd name="T5" fmla="*/ 14939 h 13"/>
                <a:gd name="T6" fmla="*/ 22406 w 15"/>
                <a:gd name="T7" fmla="*/ 17428 h 13"/>
                <a:gd name="T8" fmla="*/ 22406 w 15"/>
                <a:gd name="T9" fmla="*/ 32367 h 13"/>
                <a:gd name="T10" fmla="*/ 19917 w 15"/>
                <a:gd name="T11" fmla="*/ 17428 h 13"/>
                <a:gd name="T12" fmla="*/ 0 w 15"/>
                <a:gd name="T13" fmla="*/ 17428 h 13"/>
                <a:gd name="T14" fmla="*/ 14938 w 15"/>
                <a:gd name="T15" fmla="*/ 14939 h 13"/>
                <a:gd name="T16" fmla="*/ 14938 w 15"/>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6" y="0"/>
                  </a:moveTo>
                  <a:lnTo>
                    <a:pt x="9" y="6"/>
                  </a:lnTo>
                  <a:lnTo>
                    <a:pt x="15" y="6"/>
                  </a:lnTo>
                  <a:lnTo>
                    <a:pt x="9" y="7"/>
                  </a:lnTo>
                  <a:lnTo>
                    <a:pt x="9" y="13"/>
                  </a:lnTo>
                  <a:lnTo>
                    <a:pt x="8" y="7"/>
                  </a:lnTo>
                  <a:lnTo>
                    <a:pt x="0" y="7"/>
                  </a:lnTo>
                  <a:lnTo>
                    <a:pt x="6" y="6"/>
                  </a:lnTo>
                  <a:lnTo>
                    <a:pt x="6" y="0"/>
                  </a:lnTo>
                  <a:close/>
                </a:path>
              </a:pathLst>
            </a:custGeom>
            <a:solidFill>
              <a:schemeClr val="accent1"/>
            </a:solidFill>
            <a:ln w="9525">
              <a:noFill/>
              <a:round/>
            </a:ln>
          </p:spPr>
          <p:txBody>
            <a:bodyPr/>
            <a:lstStyle/>
            <a:p>
              <a:endParaRPr lang="zh-CN" altLang="en-US"/>
            </a:p>
          </p:txBody>
        </p:sp>
        <p:sp>
          <p:nvSpPr>
            <p:cNvPr id="14367" name="Freeform 5824"/>
            <p:cNvSpPr/>
            <p:nvPr/>
          </p:nvSpPr>
          <p:spPr bwMode="auto">
            <a:xfrm>
              <a:off x="1470813" y="647370"/>
              <a:ext cx="27386" cy="32367"/>
            </a:xfrm>
            <a:custGeom>
              <a:avLst/>
              <a:gdLst>
                <a:gd name="T0" fmla="*/ 0 w 11"/>
                <a:gd name="T1" fmla="*/ 7469 h 13"/>
                <a:gd name="T2" fmla="*/ 12448 w 11"/>
                <a:gd name="T3" fmla="*/ 14939 h 13"/>
                <a:gd name="T4" fmla="*/ 22407 w 11"/>
                <a:gd name="T5" fmla="*/ 0 h 13"/>
                <a:gd name="T6" fmla="*/ 14938 w 11"/>
                <a:gd name="T7" fmla="*/ 14939 h 13"/>
                <a:gd name="T8" fmla="*/ 27386 w 11"/>
                <a:gd name="T9" fmla="*/ 27387 h 13"/>
                <a:gd name="T10" fmla="*/ 14938 w 11"/>
                <a:gd name="T11" fmla="*/ 17428 h 13"/>
                <a:gd name="T12" fmla="*/ 4979 w 11"/>
                <a:gd name="T13" fmla="*/ 32367 h 13"/>
                <a:gd name="T14" fmla="*/ 12448 w 11"/>
                <a:gd name="T15" fmla="*/ 14939 h 13"/>
                <a:gd name="T16" fmla="*/ 0 w 11"/>
                <a:gd name="T17" fmla="*/ 74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0" y="3"/>
                  </a:moveTo>
                  <a:lnTo>
                    <a:pt x="5" y="6"/>
                  </a:lnTo>
                  <a:lnTo>
                    <a:pt x="9" y="0"/>
                  </a:lnTo>
                  <a:lnTo>
                    <a:pt x="6" y="6"/>
                  </a:lnTo>
                  <a:lnTo>
                    <a:pt x="11" y="11"/>
                  </a:lnTo>
                  <a:lnTo>
                    <a:pt x="6" y="7"/>
                  </a:lnTo>
                  <a:lnTo>
                    <a:pt x="2" y="13"/>
                  </a:lnTo>
                  <a:lnTo>
                    <a:pt x="5" y="6"/>
                  </a:lnTo>
                  <a:lnTo>
                    <a:pt x="0" y="3"/>
                  </a:lnTo>
                  <a:close/>
                </a:path>
              </a:pathLst>
            </a:custGeom>
            <a:solidFill>
              <a:schemeClr val="accent1"/>
            </a:solidFill>
            <a:ln w="9525">
              <a:noFill/>
              <a:round/>
            </a:ln>
          </p:spPr>
          <p:txBody>
            <a:bodyPr/>
            <a:lstStyle/>
            <a:p>
              <a:endParaRPr lang="zh-CN" altLang="en-US"/>
            </a:p>
          </p:txBody>
        </p:sp>
        <p:sp>
          <p:nvSpPr>
            <p:cNvPr id="14368" name="Freeform 5825"/>
            <p:cNvSpPr/>
            <p:nvPr/>
          </p:nvSpPr>
          <p:spPr bwMode="auto">
            <a:xfrm>
              <a:off x="1704842" y="1503814"/>
              <a:ext cx="34856" cy="37346"/>
            </a:xfrm>
            <a:custGeom>
              <a:avLst/>
              <a:gdLst>
                <a:gd name="T0" fmla="*/ 14938 w 14"/>
                <a:gd name="T1" fmla="*/ 0 h 15"/>
                <a:gd name="T2" fmla="*/ 14938 w 14"/>
                <a:gd name="T3" fmla="*/ 14938 h 15"/>
                <a:gd name="T4" fmla="*/ 0 w 14"/>
                <a:gd name="T5" fmla="*/ 17428 h 15"/>
                <a:gd name="T6" fmla="*/ 14938 w 14"/>
                <a:gd name="T7" fmla="*/ 17428 h 15"/>
                <a:gd name="T8" fmla="*/ 17428 w 14"/>
                <a:gd name="T9" fmla="*/ 37346 h 15"/>
                <a:gd name="T10" fmla="*/ 17428 w 14"/>
                <a:gd name="T11" fmla="*/ 17428 h 15"/>
                <a:gd name="T12" fmla="*/ 34856 w 14"/>
                <a:gd name="T13" fmla="*/ 14938 h 15"/>
                <a:gd name="T14" fmla="*/ 17428 w 14"/>
                <a:gd name="T15" fmla="*/ 14938 h 15"/>
                <a:gd name="T16" fmla="*/ 14938 w 1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6" y="0"/>
                  </a:moveTo>
                  <a:lnTo>
                    <a:pt x="6" y="6"/>
                  </a:lnTo>
                  <a:lnTo>
                    <a:pt x="0" y="7"/>
                  </a:lnTo>
                  <a:lnTo>
                    <a:pt x="6" y="7"/>
                  </a:lnTo>
                  <a:lnTo>
                    <a:pt x="7" y="15"/>
                  </a:lnTo>
                  <a:lnTo>
                    <a:pt x="7" y="7"/>
                  </a:lnTo>
                  <a:lnTo>
                    <a:pt x="14" y="6"/>
                  </a:lnTo>
                  <a:lnTo>
                    <a:pt x="7" y="6"/>
                  </a:lnTo>
                  <a:lnTo>
                    <a:pt x="6" y="0"/>
                  </a:lnTo>
                  <a:close/>
                </a:path>
              </a:pathLst>
            </a:custGeom>
            <a:solidFill>
              <a:schemeClr val="accent1"/>
            </a:solidFill>
            <a:ln w="9525">
              <a:noFill/>
              <a:round/>
            </a:ln>
          </p:spPr>
          <p:txBody>
            <a:bodyPr/>
            <a:lstStyle/>
            <a:p>
              <a:endParaRPr lang="zh-CN" altLang="en-US"/>
            </a:p>
          </p:txBody>
        </p:sp>
        <p:sp>
          <p:nvSpPr>
            <p:cNvPr id="14369" name="Freeform 5826"/>
            <p:cNvSpPr/>
            <p:nvPr/>
          </p:nvSpPr>
          <p:spPr bwMode="auto">
            <a:xfrm>
              <a:off x="1704842" y="1503814"/>
              <a:ext cx="34856" cy="37346"/>
            </a:xfrm>
            <a:custGeom>
              <a:avLst/>
              <a:gdLst>
                <a:gd name="T0" fmla="*/ 14938 w 14"/>
                <a:gd name="T1" fmla="*/ 0 h 15"/>
                <a:gd name="T2" fmla="*/ 14938 w 14"/>
                <a:gd name="T3" fmla="*/ 14938 h 15"/>
                <a:gd name="T4" fmla="*/ 0 w 14"/>
                <a:gd name="T5" fmla="*/ 17428 h 15"/>
                <a:gd name="T6" fmla="*/ 14938 w 14"/>
                <a:gd name="T7" fmla="*/ 17428 h 15"/>
                <a:gd name="T8" fmla="*/ 17428 w 14"/>
                <a:gd name="T9" fmla="*/ 37346 h 15"/>
                <a:gd name="T10" fmla="*/ 17428 w 14"/>
                <a:gd name="T11" fmla="*/ 17428 h 15"/>
                <a:gd name="T12" fmla="*/ 34856 w 14"/>
                <a:gd name="T13" fmla="*/ 14938 h 15"/>
                <a:gd name="T14" fmla="*/ 17428 w 14"/>
                <a:gd name="T15" fmla="*/ 14938 h 15"/>
                <a:gd name="T16" fmla="*/ 14938 w 1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6" y="0"/>
                  </a:moveTo>
                  <a:lnTo>
                    <a:pt x="6" y="6"/>
                  </a:lnTo>
                  <a:lnTo>
                    <a:pt x="0" y="7"/>
                  </a:lnTo>
                  <a:lnTo>
                    <a:pt x="6" y="7"/>
                  </a:lnTo>
                  <a:lnTo>
                    <a:pt x="7" y="15"/>
                  </a:lnTo>
                  <a:lnTo>
                    <a:pt x="7" y="7"/>
                  </a:lnTo>
                  <a:lnTo>
                    <a:pt x="14" y="6"/>
                  </a:lnTo>
                  <a:lnTo>
                    <a:pt x="7" y="6"/>
                  </a:lnTo>
                  <a:lnTo>
                    <a:pt x="6" y="0"/>
                  </a:lnTo>
                </a:path>
              </a:pathLst>
            </a:custGeom>
            <a:solidFill>
              <a:schemeClr val="accent1"/>
            </a:solidFill>
            <a:ln w="9525">
              <a:noFill/>
              <a:round/>
            </a:ln>
          </p:spPr>
          <p:txBody>
            <a:bodyPr/>
            <a:lstStyle/>
            <a:p>
              <a:endParaRPr lang="zh-CN" altLang="en-US"/>
            </a:p>
          </p:txBody>
        </p:sp>
        <p:sp>
          <p:nvSpPr>
            <p:cNvPr id="14370" name="Freeform 5827"/>
            <p:cNvSpPr/>
            <p:nvPr/>
          </p:nvSpPr>
          <p:spPr bwMode="auto">
            <a:xfrm>
              <a:off x="2075805" y="1190116"/>
              <a:ext cx="47303" cy="44814"/>
            </a:xfrm>
            <a:custGeom>
              <a:avLst/>
              <a:gdLst>
                <a:gd name="T0" fmla="*/ 14938 w 19"/>
                <a:gd name="T1" fmla="*/ 0 h 18"/>
                <a:gd name="T2" fmla="*/ 24896 w 19"/>
                <a:gd name="T3" fmla="*/ 22407 h 18"/>
                <a:gd name="T4" fmla="*/ 47303 w 19"/>
                <a:gd name="T5" fmla="*/ 12448 h 18"/>
                <a:gd name="T6" fmla="*/ 27386 w 19"/>
                <a:gd name="T7" fmla="*/ 24897 h 18"/>
                <a:gd name="T8" fmla="*/ 34855 w 19"/>
                <a:gd name="T9" fmla="*/ 44814 h 18"/>
                <a:gd name="T10" fmla="*/ 24896 w 19"/>
                <a:gd name="T11" fmla="*/ 27386 h 18"/>
                <a:gd name="T12" fmla="*/ 0 w 19"/>
                <a:gd name="T13" fmla="*/ 34855 h 18"/>
                <a:gd name="T14" fmla="*/ 22407 w 19"/>
                <a:gd name="T15" fmla="*/ 22407 h 18"/>
                <a:gd name="T16" fmla="*/ 14938 w 19"/>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8"/>
                <a:gd name="T29" fmla="*/ 19 w 1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8">
                  <a:moveTo>
                    <a:pt x="6" y="0"/>
                  </a:moveTo>
                  <a:lnTo>
                    <a:pt x="10" y="9"/>
                  </a:lnTo>
                  <a:lnTo>
                    <a:pt x="19" y="5"/>
                  </a:lnTo>
                  <a:lnTo>
                    <a:pt x="11" y="10"/>
                  </a:lnTo>
                  <a:lnTo>
                    <a:pt x="14" y="18"/>
                  </a:lnTo>
                  <a:lnTo>
                    <a:pt x="10" y="11"/>
                  </a:lnTo>
                  <a:lnTo>
                    <a:pt x="0" y="14"/>
                  </a:lnTo>
                  <a:lnTo>
                    <a:pt x="9" y="9"/>
                  </a:lnTo>
                  <a:lnTo>
                    <a:pt x="6" y="0"/>
                  </a:lnTo>
                  <a:close/>
                </a:path>
              </a:pathLst>
            </a:custGeom>
            <a:solidFill>
              <a:schemeClr val="accent1"/>
            </a:solidFill>
            <a:ln w="9525">
              <a:noFill/>
              <a:round/>
            </a:ln>
          </p:spPr>
          <p:txBody>
            <a:bodyPr/>
            <a:lstStyle/>
            <a:p>
              <a:endParaRPr lang="zh-CN" altLang="en-US"/>
            </a:p>
          </p:txBody>
        </p:sp>
        <p:sp>
          <p:nvSpPr>
            <p:cNvPr id="14371" name="Freeform 5828"/>
            <p:cNvSpPr/>
            <p:nvPr/>
          </p:nvSpPr>
          <p:spPr bwMode="auto">
            <a:xfrm>
              <a:off x="2979550" y="468114"/>
              <a:ext cx="34856" cy="37346"/>
            </a:xfrm>
            <a:custGeom>
              <a:avLst/>
              <a:gdLst>
                <a:gd name="T0" fmla="*/ 17428 w 14"/>
                <a:gd name="T1" fmla="*/ 0 h 15"/>
                <a:gd name="T2" fmla="*/ 17428 w 14"/>
                <a:gd name="T3" fmla="*/ 19918 h 15"/>
                <a:gd name="T4" fmla="*/ 34856 w 14"/>
                <a:gd name="T5" fmla="*/ 22408 h 15"/>
                <a:gd name="T6" fmla="*/ 17428 w 14"/>
                <a:gd name="T7" fmla="*/ 22408 h 15"/>
                <a:gd name="T8" fmla="*/ 12449 w 14"/>
                <a:gd name="T9" fmla="*/ 37346 h 15"/>
                <a:gd name="T10" fmla="*/ 14938 w 14"/>
                <a:gd name="T11" fmla="*/ 22408 h 15"/>
                <a:gd name="T12" fmla="*/ 0 w 14"/>
                <a:gd name="T13" fmla="*/ 17428 h 15"/>
                <a:gd name="T14" fmla="*/ 14938 w 14"/>
                <a:gd name="T15" fmla="*/ 17428 h 15"/>
                <a:gd name="T16" fmla="*/ 17428 w 1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7" y="0"/>
                  </a:moveTo>
                  <a:lnTo>
                    <a:pt x="7" y="8"/>
                  </a:lnTo>
                  <a:lnTo>
                    <a:pt x="14" y="9"/>
                  </a:lnTo>
                  <a:lnTo>
                    <a:pt x="7" y="9"/>
                  </a:lnTo>
                  <a:lnTo>
                    <a:pt x="5" y="15"/>
                  </a:lnTo>
                  <a:lnTo>
                    <a:pt x="6" y="9"/>
                  </a:lnTo>
                  <a:lnTo>
                    <a:pt x="0" y="7"/>
                  </a:lnTo>
                  <a:lnTo>
                    <a:pt x="6" y="7"/>
                  </a:lnTo>
                  <a:lnTo>
                    <a:pt x="7" y="0"/>
                  </a:lnTo>
                  <a:close/>
                </a:path>
              </a:pathLst>
            </a:custGeom>
            <a:solidFill>
              <a:schemeClr val="accent1"/>
            </a:solidFill>
            <a:ln w="9525">
              <a:noFill/>
              <a:round/>
            </a:ln>
          </p:spPr>
          <p:txBody>
            <a:bodyPr/>
            <a:lstStyle/>
            <a:p>
              <a:endParaRPr lang="zh-CN" altLang="en-US"/>
            </a:p>
          </p:txBody>
        </p:sp>
        <p:sp>
          <p:nvSpPr>
            <p:cNvPr id="14372" name="Freeform 5829"/>
            <p:cNvSpPr/>
            <p:nvPr/>
          </p:nvSpPr>
          <p:spPr bwMode="auto">
            <a:xfrm>
              <a:off x="1739697" y="1020819"/>
              <a:ext cx="37344" cy="37346"/>
            </a:xfrm>
            <a:custGeom>
              <a:avLst/>
              <a:gdLst>
                <a:gd name="T0" fmla="*/ 22406 w 15"/>
                <a:gd name="T1" fmla="*/ 0 h 15"/>
                <a:gd name="T2" fmla="*/ 17427 w 15"/>
                <a:gd name="T3" fmla="*/ 14938 h 15"/>
                <a:gd name="T4" fmla="*/ 0 w 15"/>
                <a:gd name="T5" fmla="*/ 14938 h 15"/>
                <a:gd name="T6" fmla="*/ 17427 w 15"/>
                <a:gd name="T7" fmla="*/ 19918 h 15"/>
                <a:gd name="T8" fmla="*/ 17427 w 15"/>
                <a:gd name="T9" fmla="*/ 37346 h 15"/>
                <a:gd name="T10" fmla="*/ 19917 w 15"/>
                <a:gd name="T11" fmla="*/ 19918 h 15"/>
                <a:gd name="T12" fmla="*/ 37344 w 15"/>
                <a:gd name="T13" fmla="*/ 19918 h 15"/>
                <a:gd name="T14" fmla="*/ 19917 w 15"/>
                <a:gd name="T15" fmla="*/ 17428 h 15"/>
                <a:gd name="T16" fmla="*/ 22406 w 15"/>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0"/>
                  </a:moveTo>
                  <a:lnTo>
                    <a:pt x="7" y="6"/>
                  </a:lnTo>
                  <a:lnTo>
                    <a:pt x="0" y="6"/>
                  </a:lnTo>
                  <a:lnTo>
                    <a:pt x="7" y="8"/>
                  </a:lnTo>
                  <a:lnTo>
                    <a:pt x="7" y="15"/>
                  </a:lnTo>
                  <a:lnTo>
                    <a:pt x="8" y="8"/>
                  </a:lnTo>
                  <a:lnTo>
                    <a:pt x="15" y="8"/>
                  </a:lnTo>
                  <a:lnTo>
                    <a:pt x="8" y="7"/>
                  </a:lnTo>
                  <a:lnTo>
                    <a:pt x="9" y="0"/>
                  </a:lnTo>
                  <a:close/>
                </a:path>
              </a:pathLst>
            </a:custGeom>
            <a:solidFill>
              <a:schemeClr val="accent1"/>
            </a:solidFill>
            <a:ln w="9525">
              <a:noFill/>
              <a:round/>
            </a:ln>
          </p:spPr>
          <p:txBody>
            <a:bodyPr/>
            <a:lstStyle/>
            <a:p>
              <a:endParaRPr lang="zh-CN" altLang="en-US"/>
            </a:p>
          </p:txBody>
        </p:sp>
        <p:sp>
          <p:nvSpPr>
            <p:cNvPr id="14373" name="Freeform 5830"/>
            <p:cNvSpPr/>
            <p:nvPr/>
          </p:nvSpPr>
          <p:spPr bwMode="auto">
            <a:xfrm>
              <a:off x="1739697" y="1020819"/>
              <a:ext cx="37344" cy="37346"/>
            </a:xfrm>
            <a:custGeom>
              <a:avLst/>
              <a:gdLst>
                <a:gd name="T0" fmla="*/ 22406 w 15"/>
                <a:gd name="T1" fmla="*/ 0 h 15"/>
                <a:gd name="T2" fmla="*/ 17427 w 15"/>
                <a:gd name="T3" fmla="*/ 14938 h 15"/>
                <a:gd name="T4" fmla="*/ 0 w 15"/>
                <a:gd name="T5" fmla="*/ 14938 h 15"/>
                <a:gd name="T6" fmla="*/ 17427 w 15"/>
                <a:gd name="T7" fmla="*/ 19918 h 15"/>
                <a:gd name="T8" fmla="*/ 17427 w 15"/>
                <a:gd name="T9" fmla="*/ 37346 h 15"/>
                <a:gd name="T10" fmla="*/ 19917 w 15"/>
                <a:gd name="T11" fmla="*/ 19918 h 15"/>
                <a:gd name="T12" fmla="*/ 37344 w 15"/>
                <a:gd name="T13" fmla="*/ 19918 h 15"/>
                <a:gd name="T14" fmla="*/ 19917 w 15"/>
                <a:gd name="T15" fmla="*/ 17428 h 15"/>
                <a:gd name="T16" fmla="*/ 22406 w 15"/>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0"/>
                  </a:moveTo>
                  <a:lnTo>
                    <a:pt x="7" y="6"/>
                  </a:lnTo>
                  <a:lnTo>
                    <a:pt x="0" y="6"/>
                  </a:lnTo>
                  <a:lnTo>
                    <a:pt x="7" y="8"/>
                  </a:lnTo>
                  <a:lnTo>
                    <a:pt x="7" y="15"/>
                  </a:lnTo>
                  <a:lnTo>
                    <a:pt x="8" y="8"/>
                  </a:lnTo>
                  <a:lnTo>
                    <a:pt x="15" y="8"/>
                  </a:lnTo>
                  <a:lnTo>
                    <a:pt x="8" y="7"/>
                  </a:lnTo>
                  <a:lnTo>
                    <a:pt x="9" y="0"/>
                  </a:lnTo>
                </a:path>
              </a:pathLst>
            </a:custGeom>
            <a:solidFill>
              <a:schemeClr val="accent1"/>
            </a:solidFill>
            <a:ln w="9525">
              <a:noFill/>
              <a:round/>
            </a:ln>
          </p:spPr>
          <p:txBody>
            <a:bodyPr/>
            <a:lstStyle/>
            <a:p>
              <a:endParaRPr lang="zh-CN" altLang="en-US"/>
            </a:p>
          </p:txBody>
        </p:sp>
        <p:sp>
          <p:nvSpPr>
            <p:cNvPr id="14374" name="Freeform 5831"/>
            <p:cNvSpPr/>
            <p:nvPr/>
          </p:nvSpPr>
          <p:spPr bwMode="auto">
            <a:xfrm>
              <a:off x="8003693" y="537823"/>
              <a:ext cx="29876" cy="29876"/>
            </a:xfrm>
            <a:custGeom>
              <a:avLst/>
              <a:gdLst>
                <a:gd name="T0" fmla="*/ 14938 w 12"/>
                <a:gd name="T1" fmla="*/ 0 h 12"/>
                <a:gd name="T2" fmla="*/ 17428 w 12"/>
                <a:gd name="T3" fmla="*/ 14938 h 12"/>
                <a:gd name="T4" fmla="*/ 29876 w 12"/>
                <a:gd name="T5" fmla="*/ 14938 h 12"/>
                <a:gd name="T6" fmla="*/ 17428 w 12"/>
                <a:gd name="T7" fmla="*/ 17428 h 12"/>
                <a:gd name="T8" fmla="*/ 17428 w 12"/>
                <a:gd name="T9" fmla="*/ 29876 h 12"/>
                <a:gd name="T10" fmla="*/ 14938 w 12"/>
                <a:gd name="T11" fmla="*/ 17428 h 12"/>
                <a:gd name="T12" fmla="*/ 0 w 12"/>
                <a:gd name="T13" fmla="*/ 17428 h 12"/>
                <a:gd name="T14" fmla="*/ 14938 w 12"/>
                <a:gd name="T15" fmla="*/ 14938 h 12"/>
                <a:gd name="T16" fmla="*/ 14938 w 1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6" y="0"/>
                  </a:moveTo>
                  <a:lnTo>
                    <a:pt x="7" y="6"/>
                  </a:lnTo>
                  <a:lnTo>
                    <a:pt x="12" y="6"/>
                  </a:lnTo>
                  <a:lnTo>
                    <a:pt x="7" y="7"/>
                  </a:lnTo>
                  <a:lnTo>
                    <a:pt x="7" y="12"/>
                  </a:lnTo>
                  <a:lnTo>
                    <a:pt x="6" y="7"/>
                  </a:lnTo>
                  <a:lnTo>
                    <a:pt x="0" y="7"/>
                  </a:lnTo>
                  <a:lnTo>
                    <a:pt x="6" y="6"/>
                  </a:lnTo>
                  <a:lnTo>
                    <a:pt x="6" y="0"/>
                  </a:lnTo>
                  <a:close/>
                </a:path>
              </a:pathLst>
            </a:custGeom>
            <a:solidFill>
              <a:schemeClr val="accent1"/>
            </a:solidFill>
            <a:ln w="9525">
              <a:noFill/>
              <a:round/>
            </a:ln>
          </p:spPr>
          <p:txBody>
            <a:bodyPr/>
            <a:lstStyle/>
            <a:p>
              <a:endParaRPr lang="zh-CN" altLang="en-US"/>
            </a:p>
          </p:txBody>
        </p:sp>
        <p:sp>
          <p:nvSpPr>
            <p:cNvPr id="14375" name="Freeform 5832"/>
            <p:cNvSpPr/>
            <p:nvPr/>
          </p:nvSpPr>
          <p:spPr bwMode="auto">
            <a:xfrm>
              <a:off x="8424449" y="303795"/>
              <a:ext cx="24897" cy="22408"/>
            </a:xfrm>
            <a:custGeom>
              <a:avLst/>
              <a:gdLst>
                <a:gd name="T0" fmla="*/ 0 w 10"/>
                <a:gd name="T1" fmla="*/ 2490 h 9"/>
                <a:gd name="T2" fmla="*/ 14938 w 10"/>
                <a:gd name="T3" fmla="*/ 9959 h 9"/>
                <a:gd name="T4" fmla="*/ 24897 w 10"/>
                <a:gd name="T5" fmla="*/ 0 h 9"/>
                <a:gd name="T6" fmla="*/ 14938 w 10"/>
                <a:gd name="T7" fmla="*/ 9959 h 9"/>
                <a:gd name="T8" fmla="*/ 24897 w 10"/>
                <a:gd name="T9" fmla="*/ 19918 h 9"/>
                <a:gd name="T10" fmla="*/ 14938 w 10"/>
                <a:gd name="T11" fmla="*/ 12449 h 9"/>
                <a:gd name="T12" fmla="*/ 2490 w 10"/>
                <a:gd name="T13" fmla="*/ 22408 h 9"/>
                <a:gd name="T14" fmla="*/ 12449 w 10"/>
                <a:gd name="T15" fmla="*/ 12449 h 9"/>
                <a:gd name="T16" fmla="*/ 0 w 10"/>
                <a:gd name="T17" fmla="*/ 249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9"/>
                <a:gd name="T29" fmla="*/ 10 w 10"/>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9">
                  <a:moveTo>
                    <a:pt x="0" y="1"/>
                  </a:moveTo>
                  <a:lnTo>
                    <a:pt x="6" y="4"/>
                  </a:lnTo>
                  <a:lnTo>
                    <a:pt x="10" y="0"/>
                  </a:lnTo>
                  <a:lnTo>
                    <a:pt x="6" y="4"/>
                  </a:lnTo>
                  <a:lnTo>
                    <a:pt x="10" y="8"/>
                  </a:lnTo>
                  <a:lnTo>
                    <a:pt x="6" y="5"/>
                  </a:lnTo>
                  <a:lnTo>
                    <a:pt x="1" y="9"/>
                  </a:lnTo>
                  <a:lnTo>
                    <a:pt x="5" y="5"/>
                  </a:lnTo>
                  <a:lnTo>
                    <a:pt x="0" y="1"/>
                  </a:lnTo>
                  <a:close/>
                </a:path>
              </a:pathLst>
            </a:custGeom>
            <a:solidFill>
              <a:schemeClr val="accent1"/>
            </a:solidFill>
            <a:ln w="9525">
              <a:noFill/>
              <a:round/>
            </a:ln>
          </p:spPr>
          <p:txBody>
            <a:bodyPr/>
            <a:lstStyle/>
            <a:p>
              <a:endParaRPr lang="zh-CN" altLang="en-US"/>
            </a:p>
          </p:txBody>
        </p:sp>
        <p:sp>
          <p:nvSpPr>
            <p:cNvPr id="14376" name="Freeform 5833"/>
            <p:cNvSpPr/>
            <p:nvPr/>
          </p:nvSpPr>
          <p:spPr bwMode="auto">
            <a:xfrm>
              <a:off x="7455967" y="801727"/>
              <a:ext cx="34856" cy="32367"/>
            </a:xfrm>
            <a:custGeom>
              <a:avLst/>
              <a:gdLst>
                <a:gd name="T0" fmla="*/ 17428 w 14"/>
                <a:gd name="T1" fmla="*/ 0 h 13"/>
                <a:gd name="T2" fmla="*/ 19918 w 14"/>
                <a:gd name="T3" fmla="*/ 17428 h 13"/>
                <a:gd name="T4" fmla="*/ 34856 w 14"/>
                <a:gd name="T5" fmla="*/ 17428 h 13"/>
                <a:gd name="T6" fmla="*/ 19918 w 14"/>
                <a:gd name="T7" fmla="*/ 19918 h 13"/>
                <a:gd name="T8" fmla="*/ 19918 w 14"/>
                <a:gd name="T9" fmla="*/ 32367 h 13"/>
                <a:gd name="T10" fmla="*/ 17428 w 14"/>
                <a:gd name="T11" fmla="*/ 19918 h 13"/>
                <a:gd name="T12" fmla="*/ 0 w 14"/>
                <a:gd name="T13" fmla="*/ 19918 h 13"/>
                <a:gd name="T14" fmla="*/ 17428 w 14"/>
                <a:gd name="T15" fmla="*/ 17428 h 13"/>
                <a:gd name="T16" fmla="*/ 17428 w 1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7" y="0"/>
                  </a:moveTo>
                  <a:lnTo>
                    <a:pt x="8" y="7"/>
                  </a:lnTo>
                  <a:lnTo>
                    <a:pt x="14" y="7"/>
                  </a:lnTo>
                  <a:lnTo>
                    <a:pt x="8" y="8"/>
                  </a:lnTo>
                  <a:lnTo>
                    <a:pt x="8" y="13"/>
                  </a:lnTo>
                  <a:lnTo>
                    <a:pt x="7" y="8"/>
                  </a:lnTo>
                  <a:lnTo>
                    <a:pt x="0" y="8"/>
                  </a:lnTo>
                  <a:lnTo>
                    <a:pt x="7" y="7"/>
                  </a:lnTo>
                  <a:lnTo>
                    <a:pt x="7" y="0"/>
                  </a:lnTo>
                  <a:close/>
                </a:path>
              </a:pathLst>
            </a:custGeom>
            <a:solidFill>
              <a:schemeClr val="accent1"/>
            </a:solidFill>
            <a:ln w="9525">
              <a:noFill/>
              <a:round/>
            </a:ln>
          </p:spPr>
          <p:txBody>
            <a:bodyPr/>
            <a:lstStyle/>
            <a:p>
              <a:endParaRPr lang="zh-CN" altLang="en-US"/>
            </a:p>
          </p:txBody>
        </p:sp>
        <p:sp>
          <p:nvSpPr>
            <p:cNvPr id="14377" name="Freeform 5834"/>
            <p:cNvSpPr/>
            <p:nvPr/>
          </p:nvSpPr>
          <p:spPr bwMode="auto">
            <a:xfrm>
              <a:off x="7697463" y="605045"/>
              <a:ext cx="27386" cy="27387"/>
            </a:xfrm>
            <a:custGeom>
              <a:avLst/>
              <a:gdLst>
                <a:gd name="T0" fmla="*/ 0 w 11"/>
                <a:gd name="T1" fmla="*/ 4979 h 11"/>
                <a:gd name="T2" fmla="*/ 14938 w 11"/>
                <a:gd name="T3" fmla="*/ 9959 h 11"/>
                <a:gd name="T4" fmla="*/ 22407 w 11"/>
                <a:gd name="T5" fmla="*/ 0 h 11"/>
                <a:gd name="T6" fmla="*/ 17427 w 11"/>
                <a:gd name="T7" fmla="*/ 14938 h 11"/>
                <a:gd name="T8" fmla="*/ 27386 w 11"/>
                <a:gd name="T9" fmla="*/ 22408 h 11"/>
                <a:gd name="T10" fmla="*/ 14938 w 11"/>
                <a:gd name="T11" fmla="*/ 17428 h 11"/>
                <a:gd name="T12" fmla="*/ 4979 w 11"/>
                <a:gd name="T13" fmla="*/ 27387 h 11"/>
                <a:gd name="T14" fmla="*/ 12448 w 11"/>
                <a:gd name="T15" fmla="*/ 14938 h 11"/>
                <a:gd name="T16" fmla="*/ 0 w 11"/>
                <a:gd name="T17" fmla="*/ 497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0" y="2"/>
                  </a:moveTo>
                  <a:lnTo>
                    <a:pt x="6" y="4"/>
                  </a:lnTo>
                  <a:lnTo>
                    <a:pt x="9" y="0"/>
                  </a:lnTo>
                  <a:lnTo>
                    <a:pt x="7" y="6"/>
                  </a:lnTo>
                  <a:lnTo>
                    <a:pt x="11" y="9"/>
                  </a:lnTo>
                  <a:lnTo>
                    <a:pt x="6" y="7"/>
                  </a:lnTo>
                  <a:lnTo>
                    <a:pt x="2" y="11"/>
                  </a:lnTo>
                  <a:lnTo>
                    <a:pt x="5" y="6"/>
                  </a:lnTo>
                  <a:lnTo>
                    <a:pt x="0" y="2"/>
                  </a:lnTo>
                  <a:close/>
                </a:path>
              </a:pathLst>
            </a:custGeom>
            <a:solidFill>
              <a:schemeClr val="accent1"/>
            </a:solidFill>
            <a:ln w="9525">
              <a:noFill/>
              <a:round/>
            </a:ln>
          </p:spPr>
          <p:txBody>
            <a:bodyPr/>
            <a:lstStyle/>
            <a:p>
              <a:endParaRPr lang="zh-CN" altLang="en-US"/>
            </a:p>
          </p:txBody>
        </p:sp>
        <p:sp>
          <p:nvSpPr>
            <p:cNvPr id="14378" name="Freeform 5835"/>
            <p:cNvSpPr/>
            <p:nvPr/>
          </p:nvSpPr>
          <p:spPr bwMode="auto">
            <a:xfrm>
              <a:off x="7906596" y="1359411"/>
              <a:ext cx="29876" cy="29876"/>
            </a:xfrm>
            <a:custGeom>
              <a:avLst/>
              <a:gdLst>
                <a:gd name="T0" fmla="*/ 12448 w 12"/>
                <a:gd name="T1" fmla="*/ 0 h 12"/>
                <a:gd name="T2" fmla="*/ 14938 w 12"/>
                <a:gd name="T3" fmla="*/ 14938 h 12"/>
                <a:gd name="T4" fmla="*/ 29876 w 12"/>
                <a:gd name="T5" fmla="*/ 14938 h 12"/>
                <a:gd name="T6" fmla="*/ 14938 w 12"/>
                <a:gd name="T7" fmla="*/ 17428 h 12"/>
                <a:gd name="T8" fmla="*/ 14938 w 12"/>
                <a:gd name="T9" fmla="*/ 29876 h 12"/>
                <a:gd name="T10" fmla="*/ 12448 w 12"/>
                <a:gd name="T11" fmla="*/ 17428 h 12"/>
                <a:gd name="T12" fmla="*/ 0 w 12"/>
                <a:gd name="T13" fmla="*/ 17428 h 12"/>
                <a:gd name="T14" fmla="*/ 12448 w 12"/>
                <a:gd name="T15" fmla="*/ 14938 h 12"/>
                <a:gd name="T16" fmla="*/ 12448 w 1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5" y="0"/>
                  </a:moveTo>
                  <a:lnTo>
                    <a:pt x="6" y="6"/>
                  </a:lnTo>
                  <a:lnTo>
                    <a:pt x="12" y="6"/>
                  </a:lnTo>
                  <a:lnTo>
                    <a:pt x="6" y="7"/>
                  </a:lnTo>
                  <a:lnTo>
                    <a:pt x="6" y="12"/>
                  </a:lnTo>
                  <a:lnTo>
                    <a:pt x="5" y="7"/>
                  </a:lnTo>
                  <a:lnTo>
                    <a:pt x="0" y="7"/>
                  </a:lnTo>
                  <a:lnTo>
                    <a:pt x="5" y="6"/>
                  </a:lnTo>
                  <a:lnTo>
                    <a:pt x="5" y="0"/>
                  </a:lnTo>
                  <a:close/>
                </a:path>
              </a:pathLst>
            </a:custGeom>
            <a:solidFill>
              <a:schemeClr val="accent1"/>
            </a:solidFill>
            <a:ln w="9525">
              <a:noFill/>
              <a:round/>
            </a:ln>
          </p:spPr>
          <p:txBody>
            <a:bodyPr/>
            <a:lstStyle/>
            <a:p>
              <a:endParaRPr lang="zh-CN" altLang="en-US"/>
            </a:p>
          </p:txBody>
        </p:sp>
        <p:sp>
          <p:nvSpPr>
            <p:cNvPr id="14379" name="Freeform 5836"/>
            <p:cNvSpPr/>
            <p:nvPr/>
          </p:nvSpPr>
          <p:spPr bwMode="auto">
            <a:xfrm>
              <a:off x="8235234" y="1083060"/>
              <a:ext cx="39835" cy="42326"/>
            </a:xfrm>
            <a:custGeom>
              <a:avLst/>
              <a:gdLst>
                <a:gd name="T0" fmla="*/ 9959 w 16"/>
                <a:gd name="T1" fmla="*/ 0 h 17"/>
                <a:gd name="T2" fmla="*/ 17428 w 16"/>
                <a:gd name="T3" fmla="*/ 22408 h 17"/>
                <a:gd name="T4" fmla="*/ 0 w 16"/>
                <a:gd name="T5" fmla="*/ 32367 h 17"/>
                <a:gd name="T6" fmla="*/ 19918 w 16"/>
                <a:gd name="T7" fmla="*/ 24898 h 17"/>
                <a:gd name="T8" fmla="*/ 29876 w 16"/>
                <a:gd name="T9" fmla="*/ 42326 h 17"/>
                <a:gd name="T10" fmla="*/ 22407 w 16"/>
                <a:gd name="T11" fmla="*/ 22408 h 17"/>
                <a:gd name="T12" fmla="*/ 39835 w 16"/>
                <a:gd name="T13" fmla="*/ 9959 h 17"/>
                <a:gd name="T14" fmla="*/ 19918 w 16"/>
                <a:gd name="T15" fmla="*/ 17428 h 17"/>
                <a:gd name="T16" fmla="*/ 995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4" y="0"/>
                  </a:moveTo>
                  <a:lnTo>
                    <a:pt x="7" y="9"/>
                  </a:lnTo>
                  <a:lnTo>
                    <a:pt x="0" y="13"/>
                  </a:lnTo>
                  <a:lnTo>
                    <a:pt x="8" y="10"/>
                  </a:lnTo>
                  <a:lnTo>
                    <a:pt x="12" y="17"/>
                  </a:lnTo>
                  <a:lnTo>
                    <a:pt x="9" y="9"/>
                  </a:lnTo>
                  <a:lnTo>
                    <a:pt x="16" y="4"/>
                  </a:lnTo>
                  <a:lnTo>
                    <a:pt x="8" y="7"/>
                  </a:lnTo>
                  <a:lnTo>
                    <a:pt x="4" y="0"/>
                  </a:lnTo>
                  <a:close/>
                </a:path>
              </a:pathLst>
            </a:custGeom>
            <a:solidFill>
              <a:schemeClr val="accent1"/>
            </a:solidFill>
            <a:ln w="9525">
              <a:noFill/>
              <a:round/>
            </a:ln>
          </p:spPr>
          <p:txBody>
            <a:bodyPr/>
            <a:lstStyle/>
            <a:p>
              <a:endParaRPr lang="zh-CN" altLang="en-US"/>
            </a:p>
          </p:txBody>
        </p:sp>
        <p:sp>
          <p:nvSpPr>
            <p:cNvPr id="14380" name="Freeform 5837"/>
            <p:cNvSpPr/>
            <p:nvPr/>
          </p:nvSpPr>
          <p:spPr bwMode="auto">
            <a:xfrm>
              <a:off x="8235234" y="1083060"/>
              <a:ext cx="39835" cy="42326"/>
            </a:xfrm>
            <a:custGeom>
              <a:avLst/>
              <a:gdLst>
                <a:gd name="T0" fmla="*/ 9959 w 16"/>
                <a:gd name="T1" fmla="*/ 0 h 17"/>
                <a:gd name="T2" fmla="*/ 17428 w 16"/>
                <a:gd name="T3" fmla="*/ 22408 h 17"/>
                <a:gd name="T4" fmla="*/ 0 w 16"/>
                <a:gd name="T5" fmla="*/ 32367 h 17"/>
                <a:gd name="T6" fmla="*/ 19918 w 16"/>
                <a:gd name="T7" fmla="*/ 24898 h 17"/>
                <a:gd name="T8" fmla="*/ 29876 w 16"/>
                <a:gd name="T9" fmla="*/ 42326 h 17"/>
                <a:gd name="T10" fmla="*/ 22407 w 16"/>
                <a:gd name="T11" fmla="*/ 22408 h 17"/>
                <a:gd name="T12" fmla="*/ 39835 w 16"/>
                <a:gd name="T13" fmla="*/ 9959 h 17"/>
                <a:gd name="T14" fmla="*/ 19918 w 16"/>
                <a:gd name="T15" fmla="*/ 17428 h 17"/>
                <a:gd name="T16" fmla="*/ 9959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4" y="0"/>
                  </a:moveTo>
                  <a:lnTo>
                    <a:pt x="7" y="9"/>
                  </a:lnTo>
                  <a:lnTo>
                    <a:pt x="0" y="13"/>
                  </a:lnTo>
                  <a:lnTo>
                    <a:pt x="8" y="10"/>
                  </a:lnTo>
                  <a:lnTo>
                    <a:pt x="12" y="17"/>
                  </a:lnTo>
                  <a:lnTo>
                    <a:pt x="9" y="9"/>
                  </a:lnTo>
                  <a:lnTo>
                    <a:pt x="16" y="4"/>
                  </a:lnTo>
                  <a:lnTo>
                    <a:pt x="8" y="7"/>
                  </a:lnTo>
                  <a:lnTo>
                    <a:pt x="4" y="0"/>
                  </a:lnTo>
                </a:path>
              </a:pathLst>
            </a:custGeom>
            <a:solidFill>
              <a:schemeClr val="accent1"/>
            </a:solidFill>
            <a:ln w="9525">
              <a:noFill/>
              <a:round/>
            </a:ln>
          </p:spPr>
          <p:txBody>
            <a:bodyPr/>
            <a:lstStyle/>
            <a:p>
              <a:endParaRPr lang="zh-CN" altLang="en-US"/>
            </a:p>
          </p:txBody>
        </p:sp>
        <p:sp>
          <p:nvSpPr>
            <p:cNvPr id="14381" name="Freeform 5838"/>
            <p:cNvSpPr/>
            <p:nvPr/>
          </p:nvSpPr>
          <p:spPr bwMode="auto">
            <a:xfrm>
              <a:off x="9031924" y="448196"/>
              <a:ext cx="29876" cy="32367"/>
            </a:xfrm>
            <a:custGeom>
              <a:avLst/>
              <a:gdLst>
                <a:gd name="T0" fmla="*/ 17428 w 12"/>
                <a:gd name="T1" fmla="*/ 0 h 13"/>
                <a:gd name="T2" fmla="*/ 14938 w 12"/>
                <a:gd name="T3" fmla="*/ 12449 h 13"/>
                <a:gd name="T4" fmla="*/ 29876 w 12"/>
                <a:gd name="T5" fmla="*/ 17428 h 13"/>
                <a:gd name="T6" fmla="*/ 14938 w 12"/>
                <a:gd name="T7" fmla="*/ 14939 h 13"/>
                <a:gd name="T8" fmla="*/ 12448 w 12"/>
                <a:gd name="T9" fmla="*/ 32367 h 13"/>
                <a:gd name="T10" fmla="*/ 12448 w 12"/>
                <a:gd name="T11" fmla="*/ 14939 h 13"/>
                <a:gd name="T12" fmla="*/ 0 w 12"/>
                <a:gd name="T13" fmla="*/ 12449 h 13"/>
                <a:gd name="T14" fmla="*/ 12448 w 12"/>
                <a:gd name="T15" fmla="*/ 12449 h 13"/>
                <a:gd name="T16" fmla="*/ 17428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7" y="0"/>
                  </a:moveTo>
                  <a:lnTo>
                    <a:pt x="6" y="5"/>
                  </a:lnTo>
                  <a:lnTo>
                    <a:pt x="12" y="7"/>
                  </a:lnTo>
                  <a:lnTo>
                    <a:pt x="6" y="6"/>
                  </a:lnTo>
                  <a:lnTo>
                    <a:pt x="5" y="13"/>
                  </a:lnTo>
                  <a:lnTo>
                    <a:pt x="5" y="6"/>
                  </a:lnTo>
                  <a:lnTo>
                    <a:pt x="0" y="5"/>
                  </a:lnTo>
                  <a:lnTo>
                    <a:pt x="5" y="5"/>
                  </a:lnTo>
                  <a:lnTo>
                    <a:pt x="7" y="0"/>
                  </a:lnTo>
                  <a:close/>
                </a:path>
              </a:pathLst>
            </a:custGeom>
            <a:solidFill>
              <a:schemeClr val="accent1"/>
            </a:solidFill>
            <a:ln w="9525">
              <a:noFill/>
              <a:round/>
            </a:ln>
          </p:spPr>
          <p:txBody>
            <a:bodyPr/>
            <a:lstStyle/>
            <a:p>
              <a:endParaRPr lang="zh-CN" altLang="en-US"/>
            </a:p>
          </p:txBody>
        </p:sp>
        <p:sp>
          <p:nvSpPr>
            <p:cNvPr id="14382" name="Freeform 5839"/>
            <p:cNvSpPr/>
            <p:nvPr/>
          </p:nvSpPr>
          <p:spPr bwMode="auto">
            <a:xfrm>
              <a:off x="7936475" y="933681"/>
              <a:ext cx="32365" cy="32367"/>
            </a:xfrm>
            <a:custGeom>
              <a:avLst/>
              <a:gdLst>
                <a:gd name="T0" fmla="*/ 19917 w 13"/>
                <a:gd name="T1" fmla="*/ 0 h 13"/>
                <a:gd name="T2" fmla="*/ 19917 w 13"/>
                <a:gd name="T3" fmla="*/ 14939 h 13"/>
                <a:gd name="T4" fmla="*/ 32365 w 13"/>
                <a:gd name="T5" fmla="*/ 17428 h 13"/>
                <a:gd name="T6" fmla="*/ 19917 w 13"/>
                <a:gd name="T7" fmla="*/ 17428 h 13"/>
                <a:gd name="T8" fmla="*/ 12448 w 13"/>
                <a:gd name="T9" fmla="*/ 32367 h 13"/>
                <a:gd name="T10" fmla="*/ 17427 w 13"/>
                <a:gd name="T11" fmla="*/ 17428 h 13"/>
                <a:gd name="T12" fmla="*/ 0 w 13"/>
                <a:gd name="T13" fmla="*/ 12449 h 13"/>
                <a:gd name="T14" fmla="*/ 17427 w 13"/>
                <a:gd name="T15" fmla="*/ 14939 h 13"/>
                <a:gd name="T16" fmla="*/ 19917 w 13"/>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8" y="0"/>
                  </a:moveTo>
                  <a:lnTo>
                    <a:pt x="8" y="6"/>
                  </a:lnTo>
                  <a:lnTo>
                    <a:pt x="13" y="7"/>
                  </a:lnTo>
                  <a:lnTo>
                    <a:pt x="8" y="7"/>
                  </a:lnTo>
                  <a:lnTo>
                    <a:pt x="5" y="13"/>
                  </a:lnTo>
                  <a:lnTo>
                    <a:pt x="7" y="7"/>
                  </a:lnTo>
                  <a:lnTo>
                    <a:pt x="0" y="5"/>
                  </a:lnTo>
                  <a:lnTo>
                    <a:pt x="7" y="6"/>
                  </a:lnTo>
                  <a:lnTo>
                    <a:pt x="8" y="0"/>
                  </a:lnTo>
                  <a:close/>
                </a:path>
              </a:pathLst>
            </a:custGeom>
            <a:solidFill>
              <a:schemeClr val="accent1"/>
            </a:solidFill>
            <a:ln w="9525">
              <a:noFill/>
              <a:round/>
            </a:ln>
          </p:spPr>
          <p:txBody>
            <a:bodyPr/>
            <a:lstStyle/>
            <a:p>
              <a:endParaRPr lang="zh-CN" altLang="en-US"/>
            </a:p>
          </p:txBody>
        </p:sp>
        <p:sp>
          <p:nvSpPr>
            <p:cNvPr id="14383" name="Freeform 5841"/>
            <p:cNvSpPr/>
            <p:nvPr/>
          </p:nvSpPr>
          <p:spPr bwMode="auto">
            <a:xfrm>
              <a:off x="1094873" y="4227505"/>
              <a:ext cx="59752" cy="59752"/>
            </a:xfrm>
            <a:custGeom>
              <a:avLst/>
              <a:gdLst>
                <a:gd name="T0" fmla="*/ 12448 w 24"/>
                <a:gd name="T1" fmla="*/ 59752 h 24"/>
                <a:gd name="T2" fmla="*/ 32366 w 24"/>
                <a:gd name="T3" fmla="*/ 34855 h 24"/>
                <a:gd name="T4" fmla="*/ 59752 w 24"/>
                <a:gd name="T5" fmla="*/ 49793 h 24"/>
                <a:gd name="T6" fmla="*/ 34855 w 24"/>
                <a:gd name="T7" fmla="*/ 29876 h 24"/>
                <a:gd name="T8" fmla="*/ 49793 w 24"/>
                <a:gd name="T9" fmla="*/ 0 h 24"/>
                <a:gd name="T10" fmla="*/ 29876 w 24"/>
                <a:gd name="T11" fmla="*/ 27386 h 24"/>
                <a:gd name="T12" fmla="*/ 0 w 24"/>
                <a:gd name="T13" fmla="*/ 12448 h 24"/>
                <a:gd name="T14" fmla="*/ 27386 w 24"/>
                <a:gd name="T15" fmla="*/ 32366 h 24"/>
                <a:gd name="T16" fmla="*/ 12448 w 24"/>
                <a:gd name="T17" fmla="*/ 5975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5" y="24"/>
                  </a:moveTo>
                  <a:lnTo>
                    <a:pt x="13" y="14"/>
                  </a:lnTo>
                  <a:lnTo>
                    <a:pt x="24" y="20"/>
                  </a:lnTo>
                  <a:lnTo>
                    <a:pt x="14" y="12"/>
                  </a:lnTo>
                  <a:lnTo>
                    <a:pt x="20" y="0"/>
                  </a:lnTo>
                  <a:lnTo>
                    <a:pt x="12" y="11"/>
                  </a:lnTo>
                  <a:lnTo>
                    <a:pt x="0" y="5"/>
                  </a:lnTo>
                  <a:lnTo>
                    <a:pt x="11" y="13"/>
                  </a:lnTo>
                  <a:lnTo>
                    <a:pt x="5" y="24"/>
                  </a:lnTo>
                  <a:close/>
                </a:path>
              </a:pathLst>
            </a:custGeom>
            <a:solidFill>
              <a:schemeClr val="accent1"/>
            </a:solidFill>
            <a:ln w="9525">
              <a:noFill/>
              <a:round/>
            </a:ln>
          </p:spPr>
          <p:txBody>
            <a:bodyPr/>
            <a:lstStyle/>
            <a:p>
              <a:endParaRPr lang="zh-CN" altLang="en-US"/>
            </a:p>
          </p:txBody>
        </p:sp>
        <p:sp>
          <p:nvSpPr>
            <p:cNvPr id="14384" name="Freeform 5842"/>
            <p:cNvSpPr/>
            <p:nvPr/>
          </p:nvSpPr>
          <p:spPr bwMode="auto">
            <a:xfrm>
              <a:off x="2170408" y="3657374"/>
              <a:ext cx="57262" cy="57263"/>
            </a:xfrm>
            <a:custGeom>
              <a:avLst/>
              <a:gdLst>
                <a:gd name="T0" fmla="*/ 9959 w 23"/>
                <a:gd name="T1" fmla="*/ 57263 h 23"/>
                <a:gd name="T2" fmla="*/ 29876 w 23"/>
                <a:gd name="T3" fmla="*/ 32366 h 23"/>
                <a:gd name="T4" fmla="*/ 57262 w 23"/>
                <a:gd name="T5" fmla="*/ 47304 h 23"/>
                <a:gd name="T6" fmla="*/ 32365 w 23"/>
                <a:gd name="T7" fmla="*/ 29876 h 23"/>
                <a:gd name="T8" fmla="*/ 47303 w 23"/>
                <a:gd name="T9" fmla="*/ 0 h 23"/>
                <a:gd name="T10" fmla="*/ 29876 w 23"/>
                <a:gd name="T11" fmla="*/ 24897 h 23"/>
                <a:gd name="T12" fmla="*/ 0 w 23"/>
                <a:gd name="T13" fmla="*/ 9959 h 23"/>
                <a:gd name="T14" fmla="*/ 27386 w 23"/>
                <a:gd name="T15" fmla="*/ 29876 h 23"/>
                <a:gd name="T16" fmla="*/ 9959 w 23"/>
                <a:gd name="T17" fmla="*/ 5726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3"/>
                <a:gd name="T29" fmla="*/ 23 w 2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3">
                  <a:moveTo>
                    <a:pt x="4" y="23"/>
                  </a:moveTo>
                  <a:lnTo>
                    <a:pt x="12" y="13"/>
                  </a:lnTo>
                  <a:lnTo>
                    <a:pt x="23" y="19"/>
                  </a:lnTo>
                  <a:lnTo>
                    <a:pt x="13" y="12"/>
                  </a:lnTo>
                  <a:lnTo>
                    <a:pt x="19" y="0"/>
                  </a:lnTo>
                  <a:lnTo>
                    <a:pt x="12" y="10"/>
                  </a:lnTo>
                  <a:lnTo>
                    <a:pt x="0" y="4"/>
                  </a:lnTo>
                  <a:lnTo>
                    <a:pt x="11" y="12"/>
                  </a:lnTo>
                  <a:lnTo>
                    <a:pt x="4" y="23"/>
                  </a:lnTo>
                  <a:close/>
                </a:path>
              </a:pathLst>
            </a:custGeom>
            <a:solidFill>
              <a:schemeClr val="accent1"/>
            </a:solidFill>
            <a:ln w="9525">
              <a:noFill/>
              <a:round/>
            </a:ln>
          </p:spPr>
          <p:txBody>
            <a:bodyPr/>
            <a:lstStyle/>
            <a:p>
              <a:endParaRPr lang="zh-CN" altLang="en-US"/>
            </a:p>
          </p:txBody>
        </p:sp>
        <p:sp>
          <p:nvSpPr>
            <p:cNvPr id="14385" name="Freeform 5844"/>
            <p:cNvSpPr/>
            <p:nvPr/>
          </p:nvSpPr>
          <p:spPr bwMode="auto">
            <a:xfrm>
              <a:off x="3945542" y="4112980"/>
              <a:ext cx="69711" cy="67222"/>
            </a:xfrm>
            <a:custGeom>
              <a:avLst/>
              <a:gdLst>
                <a:gd name="T0" fmla="*/ 27386 w 28"/>
                <a:gd name="T1" fmla="*/ 67222 h 27"/>
                <a:gd name="T2" fmla="*/ 37345 w 28"/>
                <a:gd name="T3" fmla="*/ 37346 h 27"/>
                <a:gd name="T4" fmla="*/ 69711 w 28"/>
                <a:gd name="T5" fmla="*/ 37346 h 27"/>
                <a:gd name="T6" fmla="*/ 39835 w 28"/>
                <a:gd name="T7" fmla="*/ 29876 h 27"/>
                <a:gd name="T8" fmla="*/ 39835 w 28"/>
                <a:gd name="T9" fmla="*/ 0 h 27"/>
                <a:gd name="T10" fmla="*/ 29876 w 28"/>
                <a:gd name="T11" fmla="*/ 29876 h 27"/>
                <a:gd name="T12" fmla="*/ 0 w 28"/>
                <a:gd name="T13" fmla="*/ 27387 h 27"/>
                <a:gd name="T14" fmla="*/ 29876 w 28"/>
                <a:gd name="T15" fmla="*/ 34856 h 27"/>
                <a:gd name="T16" fmla="*/ 27386 w 28"/>
                <a:gd name="T17" fmla="*/ 6722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7"/>
                <a:gd name="T29" fmla="*/ 28 w 28"/>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7">
                  <a:moveTo>
                    <a:pt x="11" y="27"/>
                  </a:moveTo>
                  <a:lnTo>
                    <a:pt x="15" y="15"/>
                  </a:lnTo>
                  <a:lnTo>
                    <a:pt x="28" y="15"/>
                  </a:lnTo>
                  <a:lnTo>
                    <a:pt x="16" y="12"/>
                  </a:lnTo>
                  <a:lnTo>
                    <a:pt x="16" y="0"/>
                  </a:lnTo>
                  <a:lnTo>
                    <a:pt x="12" y="12"/>
                  </a:lnTo>
                  <a:lnTo>
                    <a:pt x="0" y="11"/>
                  </a:lnTo>
                  <a:lnTo>
                    <a:pt x="12" y="14"/>
                  </a:lnTo>
                  <a:lnTo>
                    <a:pt x="11" y="27"/>
                  </a:lnTo>
                  <a:close/>
                </a:path>
              </a:pathLst>
            </a:custGeom>
            <a:solidFill>
              <a:schemeClr val="accent1"/>
            </a:solidFill>
            <a:ln w="9525">
              <a:noFill/>
              <a:round/>
            </a:ln>
          </p:spPr>
          <p:txBody>
            <a:bodyPr/>
            <a:lstStyle/>
            <a:p>
              <a:endParaRPr lang="zh-CN" altLang="en-US"/>
            </a:p>
          </p:txBody>
        </p:sp>
        <p:sp>
          <p:nvSpPr>
            <p:cNvPr id="14386" name="Freeform 6620"/>
            <p:cNvSpPr/>
            <p:nvPr/>
          </p:nvSpPr>
          <p:spPr bwMode="auto">
            <a:xfrm>
              <a:off x="-174855" y="3351143"/>
              <a:ext cx="29876" cy="32367"/>
            </a:xfrm>
            <a:custGeom>
              <a:avLst/>
              <a:gdLst>
                <a:gd name="T0" fmla="*/ 14938 w 12"/>
                <a:gd name="T1" fmla="*/ 14939 h 13"/>
                <a:gd name="T2" fmla="*/ 17428 w 12"/>
                <a:gd name="T3" fmla="*/ 32367 h 13"/>
                <a:gd name="T4" fmla="*/ 17428 w 12"/>
                <a:gd name="T5" fmla="*/ 14939 h 13"/>
                <a:gd name="T6" fmla="*/ 29876 w 12"/>
                <a:gd name="T7" fmla="*/ 12449 h 13"/>
                <a:gd name="T8" fmla="*/ 17428 w 12"/>
                <a:gd name="T9" fmla="*/ 12449 h 13"/>
                <a:gd name="T10" fmla="*/ 14938 w 12"/>
                <a:gd name="T11" fmla="*/ 0 h 13"/>
                <a:gd name="T12" fmla="*/ 14938 w 12"/>
                <a:gd name="T13" fmla="*/ 14939 h 13"/>
                <a:gd name="T14" fmla="*/ 0 w 12"/>
                <a:gd name="T15" fmla="*/ 17428 h 13"/>
                <a:gd name="T16" fmla="*/ 14938 w 12"/>
                <a:gd name="T17" fmla="*/ 1493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6" y="6"/>
                  </a:moveTo>
                  <a:lnTo>
                    <a:pt x="7" y="13"/>
                  </a:lnTo>
                  <a:lnTo>
                    <a:pt x="7" y="6"/>
                  </a:lnTo>
                  <a:lnTo>
                    <a:pt x="12" y="5"/>
                  </a:lnTo>
                  <a:lnTo>
                    <a:pt x="7" y="5"/>
                  </a:lnTo>
                  <a:lnTo>
                    <a:pt x="6" y="0"/>
                  </a:lnTo>
                  <a:lnTo>
                    <a:pt x="6" y="6"/>
                  </a:lnTo>
                  <a:lnTo>
                    <a:pt x="0" y="7"/>
                  </a:lnTo>
                  <a:lnTo>
                    <a:pt x="6" y="6"/>
                  </a:lnTo>
                  <a:close/>
                </a:path>
              </a:pathLst>
            </a:custGeom>
            <a:solidFill>
              <a:schemeClr val="accent1"/>
            </a:solidFill>
            <a:ln w="9525">
              <a:noFill/>
              <a:round/>
            </a:ln>
          </p:spPr>
          <p:txBody>
            <a:bodyPr/>
            <a:lstStyle/>
            <a:p>
              <a:endParaRPr lang="zh-CN" altLang="en-US"/>
            </a:p>
          </p:txBody>
        </p:sp>
        <p:sp>
          <p:nvSpPr>
            <p:cNvPr id="14387" name="Freeform 6621"/>
            <p:cNvSpPr/>
            <p:nvPr/>
          </p:nvSpPr>
          <p:spPr bwMode="auto">
            <a:xfrm>
              <a:off x="248389" y="3114627"/>
              <a:ext cx="24897" cy="27387"/>
            </a:xfrm>
            <a:custGeom>
              <a:avLst/>
              <a:gdLst>
                <a:gd name="T0" fmla="*/ 2490 w 10"/>
                <a:gd name="T1" fmla="*/ 27387 h 11"/>
                <a:gd name="T2" fmla="*/ 12449 w 10"/>
                <a:gd name="T3" fmla="*/ 14938 h 11"/>
                <a:gd name="T4" fmla="*/ 24897 w 10"/>
                <a:gd name="T5" fmla="*/ 24897 h 11"/>
                <a:gd name="T6" fmla="*/ 14938 w 10"/>
                <a:gd name="T7" fmla="*/ 12449 h 11"/>
                <a:gd name="T8" fmla="*/ 22407 w 10"/>
                <a:gd name="T9" fmla="*/ 0 h 11"/>
                <a:gd name="T10" fmla="*/ 12449 w 10"/>
                <a:gd name="T11" fmla="*/ 9959 h 11"/>
                <a:gd name="T12" fmla="*/ 0 w 10"/>
                <a:gd name="T13" fmla="*/ 2490 h 11"/>
                <a:gd name="T14" fmla="*/ 9959 w 10"/>
                <a:gd name="T15" fmla="*/ 12449 h 11"/>
                <a:gd name="T16" fmla="*/ 2490 w 10"/>
                <a:gd name="T17" fmla="*/ 2738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1" y="11"/>
                  </a:moveTo>
                  <a:lnTo>
                    <a:pt x="5" y="6"/>
                  </a:lnTo>
                  <a:lnTo>
                    <a:pt x="10" y="10"/>
                  </a:lnTo>
                  <a:lnTo>
                    <a:pt x="6" y="5"/>
                  </a:lnTo>
                  <a:lnTo>
                    <a:pt x="9" y="0"/>
                  </a:lnTo>
                  <a:lnTo>
                    <a:pt x="5" y="4"/>
                  </a:lnTo>
                  <a:lnTo>
                    <a:pt x="0" y="1"/>
                  </a:lnTo>
                  <a:lnTo>
                    <a:pt x="4" y="5"/>
                  </a:lnTo>
                  <a:lnTo>
                    <a:pt x="1" y="11"/>
                  </a:lnTo>
                  <a:close/>
                </a:path>
              </a:pathLst>
            </a:custGeom>
            <a:solidFill>
              <a:schemeClr val="accent1"/>
            </a:solidFill>
            <a:ln w="9525">
              <a:noFill/>
              <a:round/>
            </a:ln>
          </p:spPr>
          <p:txBody>
            <a:bodyPr/>
            <a:lstStyle/>
            <a:p>
              <a:endParaRPr lang="zh-CN" altLang="en-US"/>
            </a:p>
          </p:txBody>
        </p:sp>
        <p:sp>
          <p:nvSpPr>
            <p:cNvPr id="14388" name="Freeform 6622"/>
            <p:cNvSpPr/>
            <p:nvPr/>
          </p:nvSpPr>
          <p:spPr bwMode="auto">
            <a:xfrm>
              <a:off x="-717603" y="3615048"/>
              <a:ext cx="29876" cy="32367"/>
            </a:xfrm>
            <a:custGeom>
              <a:avLst/>
              <a:gdLst>
                <a:gd name="T0" fmla="*/ 12448 w 12"/>
                <a:gd name="T1" fmla="*/ 17428 h 13"/>
                <a:gd name="T2" fmla="*/ 14938 w 12"/>
                <a:gd name="T3" fmla="*/ 32367 h 13"/>
                <a:gd name="T4" fmla="*/ 14938 w 12"/>
                <a:gd name="T5" fmla="*/ 17428 h 13"/>
                <a:gd name="T6" fmla="*/ 29876 w 12"/>
                <a:gd name="T7" fmla="*/ 14939 h 13"/>
                <a:gd name="T8" fmla="*/ 14938 w 12"/>
                <a:gd name="T9" fmla="*/ 14939 h 13"/>
                <a:gd name="T10" fmla="*/ 12448 w 12"/>
                <a:gd name="T11" fmla="*/ 0 h 13"/>
                <a:gd name="T12" fmla="*/ 12448 w 12"/>
                <a:gd name="T13" fmla="*/ 14939 h 13"/>
                <a:gd name="T14" fmla="*/ 0 w 12"/>
                <a:gd name="T15" fmla="*/ 17428 h 13"/>
                <a:gd name="T16" fmla="*/ 12448 w 12"/>
                <a:gd name="T17" fmla="*/ 1742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5" y="7"/>
                  </a:moveTo>
                  <a:lnTo>
                    <a:pt x="6" y="13"/>
                  </a:lnTo>
                  <a:lnTo>
                    <a:pt x="6" y="7"/>
                  </a:lnTo>
                  <a:lnTo>
                    <a:pt x="12" y="6"/>
                  </a:lnTo>
                  <a:lnTo>
                    <a:pt x="6" y="6"/>
                  </a:lnTo>
                  <a:lnTo>
                    <a:pt x="5" y="0"/>
                  </a:lnTo>
                  <a:lnTo>
                    <a:pt x="5" y="6"/>
                  </a:lnTo>
                  <a:lnTo>
                    <a:pt x="0" y="7"/>
                  </a:lnTo>
                  <a:lnTo>
                    <a:pt x="5" y="7"/>
                  </a:lnTo>
                  <a:close/>
                </a:path>
              </a:pathLst>
            </a:custGeom>
            <a:solidFill>
              <a:schemeClr val="accent1"/>
            </a:solidFill>
            <a:ln w="9525">
              <a:noFill/>
              <a:round/>
            </a:ln>
          </p:spPr>
          <p:txBody>
            <a:bodyPr/>
            <a:lstStyle/>
            <a:p>
              <a:endParaRPr lang="zh-CN" altLang="en-US"/>
            </a:p>
          </p:txBody>
        </p:sp>
        <p:sp>
          <p:nvSpPr>
            <p:cNvPr id="14389" name="Freeform 6623"/>
            <p:cNvSpPr/>
            <p:nvPr/>
          </p:nvSpPr>
          <p:spPr bwMode="auto">
            <a:xfrm>
              <a:off x="-478595" y="3418366"/>
              <a:ext cx="24897" cy="27387"/>
            </a:xfrm>
            <a:custGeom>
              <a:avLst/>
              <a:gdLst>
                <a:gd name="T0" fmla="*/ 4979 w 10"/>
                <a:gd name="T1" fmla="*/ 27387 h 11"/>
                <a:gd name="T2" fmla="*/ 12449 w 10"/>
                <a:gd name="T3" fmla="*/ 14938 h 11"/>
                <a:gd name="T4" fmla="*/ 24897 w 10"/>
                <a:gd name="T5" fmla="*/ 22408 h 11"/>
                <a:gd name="T6" fmla="*/ 14938 w 10"/>
                <a:gd name="T7" fmla="*/ 14938 h 11"/>
                <a:gd name="T8" fmla="*/ 19918 w 10"/>
                <a:gd name="T9" fmla="*/ 0 h 11"/>
                <a:gd name="T10" fmla="*/ 12449 w 10"/>
                <a:gd name="T11" fmla="*/ 12449 h 11"/>
                <a:gd name="T12" fmla="*/ 0 w 10"/>
                <a:gd name="T13" fmla="*/ 2490 h 11"/>
                <a:gd name="T14" fmla="*/ 12449 w 10"/>
                <a:gd name="T15" fmla="*/ 14938 h 11"/>
                <a:gd name="T16" fmla="*/ 4979 w 10"/>
                <a:gd name="T17" fmla="*/ 2738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2" y="11"/>
                  </a:moveTo>
                  <a:lnTo>
                    <a:pt x="5" y="6"/>
                  </a:lnTo>
                  <a:lnTo>
                    <a:pt x="10" y="9"/>
                  </a:lnTo>
                  <a:lnTo>
                    <a:pt x="6" y="6"/>
                  </a:lnTo>
                  <a:lnTo>
                    <a:pt x="8" y="0"/>
                  </a:lnTo>
                  <a:lnTo>
                    <a:pt x="5" y="5"/>
                  </a:lnTo>
                  <a:lnTo>
                    <a:pt x="0" y="1"/>
                  </a:lnTo>
                  <a:lnTo>
                    <a:pt x="5" y="6"/>
                  </a:lnTo>
                  <a:lnTo>
                    <a:pt x="2" y="11"/>
                  </a:lnTo>
                  <a:close/>
                </a:path>
              </a:pathLst>
            </a:custGeom>
            <a:solidFill>
              <a:schemeClr val="accent1"/>
            </a:solidFill>
            <a:ln w="9525">
              <a:noFill/>
              <a:round/>
            </a:ln>
          </p:spPr>
          <p:txBody>
            <a:bodyPr/>
            <a:lstStyle/>
            <a:p>
              <a:endParaRPr lang="zh-CN" altLang="en-US"/>
            </a:p>
          </p:txBody>
        </p:sp>
        <p:sp>
          <p:nvSpPr>
            <p:cNvPr id="14390" name="Freeform 6624"/>
            <p:cNvSpPr/>
            <p:nvPr/>
          </p:nvSpPr>
          <p:spPr bwMode="auto">
            <a:xfrm>
              <a:off x="-271952" y="4172732"/>
              <a:ext cx="29876" cy="32367"/>
            </a:xfrm>
            <a:custGeom>
              <a:avLst/>
              <a:gdLst>
                <a:gd name="T0" fmla="*/ 14938 w 12"/>
                <a:gd name="T1" fmla="*/ 17428 h 13"/>
                <a:gd name="T2" fmla="*/ 17428 w 12"/>
                <a:gd name="T3" fmla="*/ 32367 h 13"/>
                <a:gd name="T4" fmla="*/ 14938 w 12"/>
                <a:gd name="T5" fmla="*/ 14939 h 13"/>
                <a:gd name="T6" fmla="*/ 29876 w 12"/>
                <a:gd name="T7" fmla="*/ 12449 h 13"/>
                <a:gd name="T8" fmla="*/ 14938 w 12"/>
                <a:gd name="T9" fmla="*/ 12449 h 13"/>
                <a:gd name="T10" fmla="*/ 12448 w 12"/>
                <a:gd name="T11" fmla="*/ 0 h 13"/>
                <a:gd name="T12" fmla="*/ 12448 w 12"/>
                <a:gd name="T13" fmla="*/ 14939 h 13"/>
                <a:gd name="T14" fmla="*/ 0 w 12"/>
                <a:gd name="T15" fmla="*/ 17428 h 13"/>
                <a:gd name="T16" fmla="*/ 14938 w 12"/>
                <a:gd name="T17" fmla="*/ 1742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6" y="7"/>
                  </a:moveTo>
                  <a:lnTo>
                    <a:pt x="7" y="13"/>
                  </a:lnTo>
                  <a:lnTo>
                    <a:pt x="6" y="6"/>
                  </a:lnTo>
                  <a:lnTo>
                    <a:pt x="12" y="5"/>
                  </a:lnTo>
                  <a:lnTo>
                    <a:pt x="6" y="5"/>
                  </a:lnTo>
                  <a:lnTo>
                    <a:pt x="5" y="0"/>
                  </a:lnTo>
                  <a:lnTo>
                    <a:pt x="5" y="6"/>
                  </a:lnTo>
                  <a:lnTo>
                    <a:pt x="0" y="7"/>
                  </a:lnTo>
                  <a:lnTo>
                    <a:pt x="6" y="7"/>
                  </a:lnTo>
                  <a:close/>
                </a:path>
              </a:pathLst>
            </a:custGeom>
            <a:solidFill>
              <a:schemeClr val="accent1"/>
            </a:solidFill>
            <a:ln w="9525">
              <a:noFill/>
              <a:round/>
            </a:ln>
          </p:spPr>
          <p:txBody>
            <a:bodyPr/>
            <a:lstStyle/>
            <a:p>
              <a:endParaRPr lang="zh-CN" altLang="en-US"/>
            </a:p>
          </p:txBody>
        </p:sp>
        <p:sp>
          <p:nvSpPr>
            <p:cNvPr id="14391" name="Freeform 6625"/>
            <p:cNvSpPr/>
            <p:nvPr/>
          </p:nvSpPr>
          <p:spPr bwMode="auto">
            <a:xfrm>
              <a:off x="59173" y="3896380"/>
              <a:ext cx="37344" cy="39836"/>
            </a:xfrm>
            <a:custGeom>
              <a:avLst/>
              <a:gdLst>
                <a:gd name="T0" fmla="*/ 17427 w 15"/>
                <a:gd name="T1" fmla="*/ 24897 h 16"/>
                <a:gd name="T2" fmla="*/ 27386 w 15"/>
                <a:gd name="T3" fmla="*/ 39836 h 16"/>
                <a:gd name="T4" fmla="*/ 19917 w 15"/>
                <a:gd name="T5" fmla="*/ 22408 h 16"/>
                <a:gd name="T6" fmla="*/ 37344 w 15"/>
                <a:gd name="T7" fmla="*/ 9959 h 16"/>
                <a:gd name="T8" fmla="*/ 19917 w 15"/>
                <a:gd name="T9" fmla="*/ 19918 h 16"/>
                <a:gd name="T10" fmla="*/ 7469 w 15"/>
                <a:gd name="T11" fmla="*/ 0 h 16"/>
                <a:gd name="T12" fmla="*/ 14938 w 15"/>
                <a:gd name="T13" fmla="*/ 19918 h 16"/>
                <a:gd name="T14" fmla="*/ 0 w 15"/>
                <a:gd name="T15" fmla="*/ 32367 h 16"/>
                <a:gd name="T16" fmla="*/ 17427 w 15"/>
                <a:gd name="T17" fmla="*/ 2489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7" y="10"/>
                  </a:moveTo>
                  <a:lnTo>
                    <a:pt x="11" y="16"/>
                  </a:lnTo>
                  <a:lnTo>
                    <a:pt x="8" y="9"/>
                  </a:lnTo>
                  <a:lnTo>
                    <a:pt x="15" y="4"/>
                  </a:lnTo>
                  <a:lnTo>
                    <a:pt x="8" y="8"/>
                  </a:lnTo>
                  <a:lnTo>
                    <a:pt x="3" y="0"/>
                  </a:lnTo>
                  <a:lnTo>
                    <a:pt x="6" y="8"/>
                  </a:lnTo>
                  <a:lnTo>
                    <a:pt x="0" y="13"/>
                  </a:lnTo>
                  <a:lnTo>
                    <a:pt x="7" y="10"/>
                  </a:lnTo>
                  <a:close/>
                </a:path>
              </a:pathLst>
            </a:custGeom>
            <a:solidFill>
              <a:schemeClr val="accent1"/>
            </a:solidFill>
            <a:ln w="9525">
              <a:noFill/>
              <a:round/>
            </a:ln>
          </p:spPr>
          <p:txBody>
            <a:bodyPr/>
            <a:lstStyle/>
            <a:p>
              <a:endParaRPr lang="zh-CN" altLang="en-US"/>
            </a:p>
          </p:txBody>
        </p:sp>
        <p:sp>
          <p:nvSpPr>
            <p:cNvPr id="14392" name="Freeform 6626"/>
            <p:cNvSpPr/>
            <p:nvPr/>
          </p:nvSpPr>
          <p:spPr bwMode="auto">
            <a:xfrm>
              <a:off x="853381" y="3259027"/>
              <a:ext cx="32365" cy="32367"/>
            </a:xfrm>
            <a:custGeom>
              <a:avLst/>
              <a:gdLst>
                <a:gd name="T0" fmla="*/ 12448 w 13"/>
                <a:gd name="T1" fmla="*/ 32367 h 13"/>
                <a:gd name="T2" fmla="*/ 14938 w 13"/>
                <a:gd name="T3" fmla="*/ 17428 h 13"/>
                <a:gd name="T4" fmla="*/ 32365 w 13"/>
                <a:gd name="T5" fmla="*/ 17428 h 13"/>
                <a:gd name="T6" fmla="*/ 17427 w 13"/>
                <a:gd name="T7" fmla="*/ 14939 h 13"/>
                <a:gd name="T8" fmla="*/ 17427 w 13"/>
                <a:gd name="T9" fmla="*/ 0 h 13"/>
                <a:gd name="T10" fmla="*/ 14938 w 13"/>
                <a:gd name="T11" fmla="*/ 14939 h 13"/>
                <a:gd name="T12" fmla="*/ 0 w 13"/>
                <a:gd name="T13" fmla="*/ 12449 h 13"/>
                <a:gd name="T14" fmla="*/ 12448 w 13"/>
                <a:gd name="T15" fmla="*/ 17428 h 13"/>
                <a:gd name="T16" fmla="*/ 12448 w 13"/>
                <a:gd name="T17" fmla="*/ 3236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5" y="13"/>
                  </a:moveTo>
                  <a:lnTo>
                    <a:pt x="6" y="7"/>
                  </a:lnTo>
                  <a:lnTo>
                    <a:pt x="13" y="7"/>
                  </a:lnTo>
                  <a:lnTo>
                    <a:pt x="7" y="6"/>
                  </a:lnTo>
                  <a:lnTo>
                    <a:pt x="7" y="0"/>
                  </a:lnTo>
                  <a:lnTo>
                    <a:pt x="6" y="6"/>
                  </a:lnTo>
                  <a:lnTo>
                    <a:pt x="0" y="5"/>
                  </a:lnTo>
                  <a:lnTo>
                    <a:pt x="5" y="7"/>
                  </a:lnTo>
                  <a:lnTo>
                    <a:pt x="5" y="13"/>
                  </a:lnTo>
                  <a:close/>
                </a:path>
              </a:pathLst>
            </a:custGeom>
            <a:solidFill>
              <a:schemeClr val="accent1"/>
            </a:solidFill>
            <a:ln w="9525">
              <a:noFill/>
              <a:round/>
            </a:ln>
          </p:spPr>
          <p:txBody>
            <a:bodyPr/>
            <a:lstStyle/>
            <a:p>
              <a:endParaRPr lang="zh-CN" altLang="en-US"/>
            </a:p>
          </p:txBody>
        </p:sp>
        <p:sp>
          <p:nvSpPr>
            <p:cNvPr id="14393" name="Freeform 6627"/>
            <p:cNvSpPr/>
            <p:nvPr/>
          </p:nvSpPr>
          <p:spPr bwMode="auto">
            <a:xfrm>
              <a:off x="-242076" y="3747002"/>
              <a:ext cx="32365" cy="32367"/>
            </a:xfrm>
            <a:custGeom>
              <a:avLst/>
              <a:gdLst>
                <a:gd name="T0" fmla="*/ 17427 w 13"/>
                <a:gd name="T1" fmla="*/ 32367 h 13"/>
                <a:gd name="T2" fmla="*/ 19917 w 13"/>
                <a:gd name="T3" fmla="*/ 14939 h 13"/>
                <a:gd name="T4" fmla="*/ 32365 w 13"/>
                <a:gd name="T5" fmla="*/ 17428 h 13"/>
                <a:gd name="T6" fmla="*/ 19917 w 13"/>
                <a:gd name="T7" fmla="*/ 12449 h 13"/>
                <a:gd name="T8" fmla="*/ 19917 w 13"/>
                <a:gd name="T9" fmla="*/ 0 h 13"/>
                <a:gd name="T10" fmla="*/ 17427 w 13"/>
                <a:gd name="T11" fmla="*/ 12449 h 13"/>
                <a:gd name="T12" fmla="*/ 0 w 13"/>
                <a:gd name="T13" fmla="*/ 12449 h 13"/>
                <a:gd name="T14" fmla="*/ 17427 w 13"/>
                <a:gd name="T15" fmla="*/ 14939 h 13"/>
                <a:gd name="T16" fmla="*/ 17427 w 13"/>
                <a:gd name="T17" fmla="*/ 3236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7" y="13"/>
                  </a:moveTo>
                  <a:lnTo>
                    <a:pt x="8" y="6"/>
                  </a:lnTo>
                  <a:lnTo>
                    <a:pt x="13" y="7"/>
                  </a:lnTo>
                  <a:lnTo>
                    <a:pt x="8" y="5"/>
                  </a:lnTo>
                  <a:lnTo>
                    <a:pt x="8" y="0"/>
                  </a:lnTo>
                  <a:lnTo>
                    <a:pt x="7" y="5"/>
                  </a:lnTo>
                  <a:lnTo>
                    <a:pt x="0" y="5"/>
                  </a:lnTo>
                  <a:lnTo>
                    <a:pt x="7" y="6"/>
                  </a:lnTo>
                  <a:lnTo>
                    <a:pt x="7" y="13"/>
                  </a:lnTo>
                  <a:close/>
                </a:path>
              </a:pathLst>
            </a:custGeom>
            <a:solidFill>
              <a:schemeClr val="accent1"/>
            </a:solidFill>
            <a:ln w="9525">
              <a:noFill/>
              <a:round/>
            </a:ln>
          </p:spPr>
          <p:txBody>
            <a:bodyPr/>
            <a:lstStyle/>
            <a:p>
              <a:endParaRPr lang="zh-CN" altLang="en-US"/>
            </a:p>
          </p:txBody>
        </p:sp>
        <p:sp>
          <p:nvSpPr>
            <p:cNvPr id="14394" name="Freeform 5812"/>
            <p:cNvSpPr/>
            <p:nvPr/>
          </p:nvSpPr>
          <p:spPr bwMode="auto">
            <a:xfrm>
              <a:off x="7581448" y="3973257"/>
              <a:ext cx="104242" cy="104243"/>
            </a:xfrm>
            <a:custGeom>
              <a:avLst/>
              <a:gdLst>
                <a:gd name="T0" fmla="*/ 0 w 23"/>
                <a:gd name="T1" fmla="*/ 18129 h 23"/>
                <a:gd name="T2" fmla="*/ 49855 w 23"/>
                <a:gd name="T3" fmla="*/ 49855 h 23"/>
                <a:gd name="T4" fmla="*/ 86113 w 23"/>
                <a:gd name="T5" fmla="*/ 0 h 23"/>
                <a:gd name="T6" fmla="*/ 63452 w 23"/>
                <a:gd name="T7" fmla="*/ 54388 h 23"/>
                <a:gd name="T8" fmla="*/ 104242 w 23"/>
                <a:gd name="T9" fmla="*/ 86114 h 23"/>
                <a:gd name="T10" fmla="*/ 49855 w 23"/>
                <a:gd name="T11" fmla="*/ 58920 h 23"/>
                <a:gd name="T12" fmla="*/ 18129 w 23"/>
                <a:gd name="T13" fmla="*/ 104243 h 23"/>
                <a:gd name="T14" fmla="*/ 45323 w 23"/>
                <a:gd name="T15" fmla="*/ 54388 h 23"/>
                <a:gd name="T16" fmla="*/ 0 w 23"/>
                <a:gd name="T17" fmla="*/ 1812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3"/>
                <a:gd name="T29" fmla="*/ 23 w 2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3">
                  <a:moveTo>
                    <a:pt x="0" y="4"/>
                  </a:moveTo>
                  <a:lnTo>
                    <a:pt x="11" y="11"/>
                  </a:lnTo>
                  <a:lnTo>
                    <a:pt x="19" y="0"/>
                  </a:lnTo>
                  <a:lnTo>
                    <a:pt x="14" y="12"/>
                  </a:lnTo>
                  <a:lnTo>
                    <a:pt x="23" y="19"/>
                  </a:lnTo>
                  <a:lnTo>
                    <a:pt x="11" y="13"/>
                  </a:lnTo>
                  <a:lnTo>
                    <a:pt x="4" y="23"/>
                  </a:lnTo>
                  <a:lnTo>
                    <a:pt x="10" y="12"/>
                  </a:lnTo>
                  <a:lnTo>
                    <a:pt x="0" y="4"/>
                  </a:lnTo>
                  <a:close/>
                </a:path>
              </a:pathLst>
            </a:custGeom>
            <a:solidFill>
              <a:schemeClr val="accent1"/>
            </a:solidFill>
            <a:ln w="9525">
              <a:noFill/>
              <a:round/>
            </a:ln>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58"/>
                                        </p:tgtEl>
                                        <p:attrNameLst>
                                          <p:attrName>style.visibility</p:attrName>
                                        </p:attrNameLst>
                                      </p:cBhvr>
                                      <p:to>
                                        <p:strVal val="visible"/>
                                      </p:to>
                                    </p:set>
                                    <p:animEffect transition="in" filter="fade">
                                      <p:cBhvr>
                                        <p:cTn id="11" dur="1000"/>
                                        <p:tgtEl>
                                          <p:spTgt spid="5158"/>
                                        </p:tgtEl>
                                      </p:cBhvr>
                                    </p:animEffect>
                                    <p:anim calcmode="lin" valueType="num">
                                      <p:cBhvr>
                                        <p:cTn id="12" dur="1000" fill="hold"/>
                                        <p:tgtEl>
                                          <p:spTgt spid="5158"/>
                                        </p:tgtEl>
                                        <p:attrNameLst>
                                          <p:attrName>ppt_x</p:attrName>
                                        </p:attrNameLst>
                                      </p:cBhvr>
                                      <p:tavLst>
                                        <p:tav tm="0">
                                          <p:val>
                                            <p:strVal val="#ppt_x"/>
                                          </p:val>
                                        </p:tav>
                                        <p:tav tm="100000">
                                          <p:val>
                                            <p:strVal val="#ppt_x"/>
                                          </p:val>
                                        </p:tav>
                                      </p:tavLst>
                                    </p:anim>
                                    <p:anim calcmode="lin" valueType="num">
                                      <p:cBhvr>
                                        <p:cTn id="13" dur="1000" fill="hold"/>
                                        <p:tgtEl>
                                          <p:spTgt spid="5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156"/>
                                        </p:tgtEl>
                                        <p:attrNameLst>
                                          <p:attrName>style.visibility</p:attrName>
                                        </p:attrNameLst>
                                      </p:cBhvr>
                                      <p:to>
                                        <p:strVal val="visible"/>
                                      </p:to>
                                    </p:set>
                                    <p:animEffect transition="in" filter="barn(inVertical)">
                                      <p:cBhvr>
                                        <p:cTn id="17" dur="1000"/>
                                        <p:tgtEl>
                                          <p:spTgt spid="5156"/>
                                        </p:tgtEl>
                                      </p:cBhvr>
                                    </p:animEffect>
                                  </p:childTnLst>
                                </p:cTn>
                              </p:par>
                            </p:childTnLst>
                          </p:cTn>
                        </p:par>
                        <p:par>
                          <p:cTn id="18" fill="hold">
                            <p:stCondLst>
                              <p:cond delay="2500"/>
                            </p:stCondLst>
                            <p:childTnLst>
                              <p:par>
                                <p:cTn id="19" presetID="26" presetClass="emph" presetSubtype="0" fill="hold" nodeType="afterEffect">
                                  <p:stCondLst>
                                    <p:cond delay="0"/>
                                  </p:stCondLst>
                                  <p:childTnLst>
                                    <p:animEffect transition="out" filter="fade">
                                      <p:cBhvr>
                                        <p:cTn id="20" dur="500" tmFilter="0, 0; .2, .5; .8, .5; 1, 0"/>
                                        <p:tgtEl>
                                          <p:spTgt spid="5156"/>
                                        </p:tgtEl>
                                      </p:cBhvr>
                                    </p:animEffect>
                                    <p:animScale>
                                      <p:cBhvr>
                                        <p:cTn id="21" dur="250" autoRev="1" fill="hold"/>
                                        <p:tgtEl>
                                          <p:spTgt spid="5156"/>
                                        </p:tgtEl>
                                      </p:cBhvr>
                                      <p:by x="105000" y="105000"/>
                                    </p:animScale>
                                  </p:childTnLst>
                                </p:cTn>
                              </p:par>
                            </p:childTnLst>
                          </p:cTn>
                        </p:par>
                        <p:par>
                          <p:cTn id="22" fill="hold">
                            <p:stCondLst>
                              <p:cond delay="3000"/>
                            </p:stCondLst>
                            <p:childTnLst>
                              <p:par>
                                <p:cTn id="23" presetID="26" presetClass="emph" presetSubtype="0" fill="hold" grpId="1" nodeType="afterEffect">
                                  <p:stCondLst>
                                    <p:cond delay="0"/>
                                  </p:stCondLst>
                                  <p:childTnLst>
                                    <p:animEffect transition="out" filter="fade">
                                      <p:cBhvr>
                                        <p:cTn id="24" dur="500" tmFilter="0, 0; .2, .5; .8, .5; 1, 0"/>
                                        <p:tgtEl>
                                          <p:spTgt spid="5158"/>
                                        </p:tgtEl>
                                      </p:cBhvr>
                                    </p:animEffect>
                                    <p:animScale>
                                      <p:cBhvr>
                                        <p:cTn id="25" dur="250" autoRev="1" fill="hold"/>
                                        <p:tgtEl>
                                          <p:spTgt spid="5158"/>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8" grpId="0" autoUpdateAnimBg="0"/>
      <p:bldP spid="515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b="1">
                <a:solidFill>
                  <a:schemeClr val="bg1"/>
                </a:solidFill>
                <a:latin typeface="方正兰亭黑_GBK" panose="02000000000000000000" pitchFamily="2" charset="-122"/>
                <a:ea typeface="方正兰亭黑_GBK" panose="02000000000000000000" pitchFamily="2" charset="-122"/>
                <a:sym typeface="+mn-ea"/>
              </a:rPr>
              <a:t>二、人工智能的孕育期</a:t>
            </a:r>
            <a:endParaRPr lang="zh-CN" altLang="en-US" smtClean="0"/>
          </a:p>
        </p:txBody>
      </p:sp>
      <p:sp>
        <p:nvSpPr>
          <p:cNvPr id="11315" name="TextBox 146"/>
          <p:cNvSpPr txBox="1">
            <a:spLocks noChangeArrowheads="1"/>
          </p:cNvSpPr>
          <p:nvPr/>
        </p:nvSpPr>
        <p:spPr bwMode="auto">
          <a:xfrm>
            <a:off x="570230" y="625475"/>
            <a:ext cx="8439150" cy="1938020"/>
          </a:xfrm>
          <a:prstGeom prst="rect">
            <a:avLst/>
          </a:prstGeom>
          <a:noFill/>
          <a:ln w="9525">
            <a:noFill/>
            <a:miter lim="800000"/>
          </a:ln>
        </p:spPr>
        <p:txBody>
          <a:bodyPr wrap="square">
            <a:spAutoFit/>
          </a:bodyPr>
          <a:lstStyle/>
          <a:p>
            <a:pPr indent="457200" eaLnBrk="1" latinLnBrk="0" hangingPunct="1">
              <a:lnSpc>
                <a:spcPct val="150000"/>
              </a:lnSpc>
            </a:pPr>
            <a:r>
              <a:rPr lang="zh-CN" altLang="en-US" sz="2000">
                <a:solidFill>
                  <a:srgbClr val="BCE8F2"/>
                </a:solidFill>
                <a:latin typeface="方正兰亭黑_GBK" panose="02000000000000000000" pitchFamily="2" charset="-122"/>
                <a:ea typeface="方正兰亭黑_GBK" panose="02000000000000000000" pitchFamily="2" charset="-122"/>
              </a:rPr>
              <a:t>1950年，图灵来到曼彻斯特大学任教，并被指定为该大学自动计算机项目的负责人。就在这一年10月，他的又一篇划时代论文《计算机与智能》发表。这篇文章后来被改名为《</a:t>
            </a:r>
            <a:r>
              <a:rPr lang="zh-CN" altLang="en-US" sz="2000">
                <a:solidFill>
                  <a:srgbClr val="C00000"/>
                </a:solidFill>
                <a:highlight>
                  <a:srgbClr val="FFFF00"/>
                </a:highlight>
                <a:latin typeface="方正兰亭黑_GBK" panose="02000000000000000000" pitchFamily="2" charset="-122"/>
                <a:ea typeface="方正兰亭黑_GBK" panose="02000000000000000000" pitchFamily="2" charset="-122"/>
              </a:rPr>
              <a:t>机器能思维吗？</a:t>
            </a:r>
            <a:r>
              <a:rPr lang="zh-CN" altLang="en-US" sz="2000">
                <a:solidFill>
                  <a:srgbClr val="BCE8F2"/>
                </a:solidFill>
                <a:latin typeface="方正兰亭黑_GBK" panose="02000000000000000000" pitchFamily="2" charset="-122"/>
                <a:ea typeface="方正兰亭黑_GBK" panose="02000000000000000000" pitchFamily="2" charset="-122"/>
              </a:rPr>
              <a:t>》，它引来的惊雷，今天还在震撼着电脑的世纪。</a:t>
            </a:r>
            <a:endParaRPr lang="zh-CN" altLang="en-US" sz="2000">
              <a:solidFill>
                <a:srgbClr val="BCE8F2"/>
              </a:solidFill>
              <a:latin typeface="方正兰亭黑_GBK" panose="02000000000000000000" pitchFamily="2" charset="-122"/>
              <a:ea typeface="方正兰亭黑_GBK" panose="02000000000000000000" pitchFamily="2" charset="-122"/>
            </a:endParaRPr>
          </a:p>
        </p:txBody>
      </p:sp>
      <p:pic>
        <p:nvPicPr>
          <p:cNvPr id="2" name="图片 1" descr="去"/>
          <p:cNvPicPr>
            <a:picLocks noChangeAspect="1"/>
          </p:cNvPicPr>
          <p:nvPr/>
        </p:nvPicPr>
        <p:blipFill>
          <a:blip r:embed="rId1"/>
          <a:stretch>
            <a:fillRect/>
          </a:stretch>
        </p:blipFill>
        <p:spPr>
          <a:xfrm>
            <a:off x="3636010" y="2281555"/>
            <a:ext cx="4762500" cy="3200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b="1">
                <a:solidFill>
                  <a:schemeClr val="bg1"/>
                </a:solidFill>
                <a:latin typeface="方正兰亭黑_GBK" panose="02000000000000000000" pitchFamily="2" charset="-122"/>
                <a:ea typeface="方正兰亭黑_GBK" panose="02000000000000000000" pitchFamily="2" charset="-122"/>
                <a:sym typeface="+mn-ea"/>
              </a:rPr>
              <a:t>二、人工智能的孕育期</a:t>
            </a:r>
            <a:endParaRPr lang="zh-CN" altLang="en-US" smtClean="0"/>
          </a:p>
        </p:txBody>
      </p:sp>
      <p:sp>
        <p:nvSpPr>
          <p:cNvPr id="11315" name="TextBox 146"/>
          <p:cNvSpPr txBox="1">
            <a:spLocks noChangeArrowheads="1"/>
          </p:cNvSpPr>
          <p:nvPr/>
        </p:nvSpPr>
        <p:spPr bwMode="auto">
          <a:xfrm>
            <a:off x="683895" y="1273175"/>
            <a:ext cx="8218170" cy="2861310"/>
          </a:xfrm>
          <a:prstGeom prst="rect">
            <a:avLst/>
          </a:prstGeom>
          <a:noFill/>
          <a:ln w="9525">
            <a:noFill/>
            <a:miter lim="800000"/>
          </a:ln>
        </p:spPr>
        <p:txBody>
          <a:bodyPr wrap="square">
            <a:spAutoFit/>
          </a:bodyPr>
          <a:lstStyle/>
          <a:p>
            <a:pPr indent="457200" eaLnBrk="1" latinLnBrk="0" hangingPunct="1">
              <a:lnSpc>
                <a:spcPct val="150000"/>
              </a:lnSpc>
            </a:pPr>
            <a:r>
              <a:rPr lang="zh-CN" altLang="en-US" sz="2000">
                <a:solidFill>
                  <a:srgbClr val="BCE8F2"/>
                </a:solidFill>
                <a:latin typeface="方正兰亭黑_GBK" panose="02000000000000000000" pitchFamily="2" charset="-122"/>
                <a:ea typeface="方正兰亭黑_GBK" panose="02000000000000000000" pitchFamily="2" charset="-122"/>
              </a:rPr>
              <a:t>此外，美国数学家维纳创立了</a:t>
            </a:r>
            <a:r>
              <a:rPr lang="zh-CN" altLang="en-US" sz="2000">
                <a:solidFill>
                  <a:srgbClr val="C00000"/>
                </a:solidFill>
                <a:highlight>
                  <a:srgbClr val="FFFF00"/>
                </a:highlight>
                <a:latin typeface="方正兰亭黑_GBK" panose="02000000000000000000" pitchFamily="2" charset="-122"/>
                <a:ea typeface="方正兰亭黑_GBK" panose="02000000000000000000" pitchFamily="2" charset="-122"/>
              </a:rPr>
              <a:t>控制论</a:t>
            </a:r>
            <a:r>
              <a:rPr lang="zh-CN" altLang="en-US" sz="2000">
                <a:solidFill>
                  <a:srgbClr val="BCE8F2"/>
                </a:solidFill>
                <a:latin typeface="方正兰亭黑_GBK" panose="02000000000000000000" pitchFamily="2" charset="-122"/>
                <a:ea typeface="方正兰亭黑_GBK" panose="02000000000000000000" pitchFamily="2" charset="-122"/>
              </a:rPr>
              <a:t>，美国应用数学家香农创立了</a:t>
            </a:r>
            <a:r>
              <a:rPr lang="zh-CN" altLang="en-US" sz="2000">
                <a:solidFill>
                  <a:srgbClr val="C00000"/>
                </a:solidFill>
                <a:highlight>
                  <a:srgbClr val="FFFF00"/>
                </a:highlight>
                <a:latin typeface="方正兰亭黑_GBK" panose="02000000000000000000" pitchFamily="2" charset="-122"/>
                <a:ea typeface="方正兰亭黑_GBK" panose="02000000000000000000" pitchFamily="2" charset="-122"/>
              </a:rPr>
              <a:t>信息论</a:t>
            </a:r>
            <a:r>
              <a:rPr lang="zh-CN" altLang="en-US" sz="2000">
                <a:solidFill>
                  <a:srgbClr val="BCE8F2"/>
                </a:solidFill>
                <a:latin typeface="方正兰亭黑_GBK" panose="02000000000000000000" pitchFamily="2" charset="-122"/>
                <a:ea typeface="方正兰亭黑_GBK" panose="02000000000000000000" pitchFamily="2" charset="-122"/>
              </a:rPr>
              <a:t>，美籍奥地利生物学家贝塔朗菲创立了</a:t>
            </a:r>
            <a:r>
              <a:rPr lang="zh-CN" altLang="en-US" sz="2000">
                <a:solidFill>
                  <a:srgbClr val="C00000"/>
                </a:solidFill>
                <a:highlight>
                  <a:srgbClr val="FFFF00"/>
                </a:highlight>
                <a:latin typeface="方正兰亭黑_GBK" panose="02000000000000000000" pitchFamily="2" charset="-122"/>
                <a:ea typeface="方正兰亭黑_GBK" panose="02000000000000000000" pitchFamily="2" charset="-122"/>
              </a:rPr>
              <a:t>系统论</a:t>
            </a:r>
            <a:r>
              <a:rPr lang="zh-CN" altLang="en-US" sz="2000">
                <a:solidFill>
                  <a:srgbClr val="BCE8F2"/>
                </a:solidFill>
                <a:latin typeface="方正兰亭黑_GBK" panose="02000000000000000000" pitchFamily="2" charset="-122"/>
                <a:ea typeface="方正兰亭黑_GBK" panose="02000000000000000000" pitchFamily="2" charset="-122"/>
              </a:rPr>
              <a:t>，美国神经生物学家麦克卡洛奇和皮特斯建立了第一个</a:t>
            </a:r>
            <a:r>
              <a:rPr lang="zh-CN" altLang="en-US" sz="2000">
                <a:solidFill>
                  <a:srgbClr val="C00000"/>
                </a:solidFill>
                <a:highlight>
                  <a:srgbClr val="FFFF00"/>
                </a:highlight>
                <a:latin typeface="方正兰亭黑_GBK" panose="02000000000000000000" pitchFamily="2" charset="-122"/>
                <a:ea typeface="方正兰亭黑_GBK" panose="02000000000000000000" pitchFamily="2" charset="-122"/>
              </a:rPr>
              <a:t>神经网络模型</a:t>
            </a:r>
            <a:r>
              <a:rPr lang="zh-CN" altLang="en-US" sz="2000">
                <a:solidFill>
                  <a:srgbClr val="BCE8F2"/>
                </a:solidFill>
                <a:latin typeface="方正兰亭黑_GBK" panose="02000000000000000000" pitchFamily="2" charset="-122"/>
                <a:ea typeface="方正兰亭黑_GBK" panose="02000000000000000000" pitchFamily="2" charset="-122"/>
              </a:rPr>
              <a:t>等理论成果，这些学科与计算机科学，心理学，数学和哲学等领域多种学科相互渗透和交叉取得了一系列令人振奋的研究成果，都为人工智能的诞生奠定了理论，技术和物质基础。</a:t>
            </a:r>
            <a:endParaRPr lang="zh-CN" altLang="en-US" sz="2000">
              <a:solidFill>
                <a:srgbClr val="BCE8F2"/>
              </a:solidFill>
              <a:latin typeface="方正兰亭黑_GBK" panose="02000000000000000000" pitchFamily="2" charset="-122"/>
              <a:ea typeface="方正兰亭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lang="zh-CN" b="1">
                <a:solidFill>
                  <a:schemeClr val="bg1"/>
                </a:solidFill>
                <a:latin typeface="方正兰亭黑_GBK" panose="02000000000000000000" pitchFamily="2" charset="-122"/>
                <a:ea typeface="方正兰亭黑_GBK" panose="02000000000000000000" pitchFamily="2" charset="-122"/>
                <a:sym typeface="+mn-ea"/>
              </a:rPr>
              <a:t>三</a:t>
            </a:r>
            <a:r>
              <a:rPr b="1">
                <a:solidFill>
                  <a:schemeClr val="bg1"/>
                </a:solidFill>
                <a:latin typeface="方正兰亭黑_GBK" panose="02000000000000000000" pitchFamily="2" charset="-122"/>
                <a:ea typeface="方正兰亭黑_GBK" panose="02000000000000000000" pitchFamily="2" charset="-122"/>
                <a:sym typeface="+mn-ea"/>
              </a:rPr>
              <a:t>、</a:t>
            </a:r>
            <a:r>
              <a:rPr b="1">
                <a:solidFill>
                  <a:schemeClr val="bg1"/>
                </a:solidFill>
                <a:latin typeface="方正兰亭黑_GBK" panose="02000000000000000000" pitchFamily="2" charset="-122"/>
                <a:ea typeface="方正兰亭黑_GBK" panose="02000000000000000000" pitchFamily="2" charset="-122"/>
                <a:sym typeface="+mn-ea"/>
              </a:rPr>
              <a:t>人工智能的诞生</a:t>
            </a:r>
            <a:endParaRPr b="1">
              <a:solidFill>
                <a:schemeClr val="bg1"/>
              </a:solidFill>
              <a:latin typeface="方正兰亭黑_GBK" panose="02000000000000000000" pitchFamily="2" charset="-122"/>
              <a:ea typeface="方正兰亭黑_GBK" panose="02000000000000000000" pitchFamily="2" charset="-122"/>
              <a:sym typeface="+mn-ea"/>
            </a:endParaRPr>
          </a:p>
        </p:txBody>
      </p:sp>
      <p:sp>
        <p:nvSpPr>
          <p:cNvPr id="11315" name="TextBox 146"/>
          <p:cNvSpPr txBox="1">
            <a:spLocks noChangeArrowheads="1"/>
          </p:cNvSpPr>
          <p:nvPr/>
        </p:nvSpPr>
        <p:spPr bwMode="auto">
          <a:xfrm>
            <a:off x="3997325" y="841375"/>
            <a:ext cx="4754245" cy="4338320"/>
          </a:xfrm>
          <a:prstGeom prst="rect">
            <a:avLst/>
          </a:prstGeom>
          <a:noFill/>
          <a:ln w="9525">
            <a:noFill/>
            <a:miter lim="800000"/>
          </a:ln>
        </p:spPr>
        <p:txBody>
          <a:bodyPr wrap="square">
            <a:spAutoFit/>
          </a:bodyPr>
          <a:lstStyle/>
          <a:p>
            <a:pPr indent="457200" eaLnBrk="1" latinLnBrk="0" hangingPunct="1">
              <a:lnSpc>
                <a:spcPct val="150000"/>
              </a:lnSpc>
            </a:pPr>
            <a:r>
              <a:rPr lang="zh-CN" altLang="en-US" sz="2400">
                <a:solidFill>
                  <a:srgbClr val="BCE8F2"/>
                </a:solidFill>
                <a:latin typeface="方正兰亭黑_GBK" panose="02000000000000000000" pitchFamily="2" charset="-122"/>
                <a:ea typeface="方正兰亭黑_GBK" panose="02000000000000000000" pitchFamily="2" charset="-122"/>
              </a:rPr>
              <a:t>人工智能在五六十年代时正式提出，1950年，一位名叫</a:t>
            </a:r>
            <a:r>
              <a:rPr lang="zh-CN" altLang="en-US" sz="2400">
                <a:solidFill>
                  <a:srgbClr val="C00000"/>
                </a:solidFill>
                <a:highlight>
                  <a:srgbClr val="FFFF00"/>
                </a:highlight>
                <a:latin typeface="方正兰亭黑_GBK" panose="02000000000000000000" pitchFamily="2" charset="-122"/>
                <a:ea typeface="方正兰亭黑_GBK" panose="02000000000000000000" pitchFamily="2" charset="-122"/>
              </a:rPr>
              <a:t>马文·明斯基</a:t>
            </a:r>
            <a:r>
              <a:rPr lang="zh-CN" altLang="en-US" sz="2400">
                <a:solidFill>
                  <a:srgbClr val="BCE8F2"/>
                </a:solidFill>
                <a:latin typeface="方正兰亭黑_GBK" panose="02000000000000000000" pitchFamily="2" charset="-122"/>
                <a:ea typeface="方正兰亭黑_GBK" panose="02000000000000000000" pitchFamily="2" charset="-122"/>
              </a:rPr>
              <a:t>(后被人称为“人工智能之父”)的大四学生与他的同学</a:t>
            </a:r>
            <a:r>
              <a:rPr lang="zh-CN" altLang="en-US" sz="2400">
                <a:solidFill>
                  <a:srgbClr val="C00000"/>
                </a:solidFill>
                <a:highlight>
                  <a:srgbClr val="FFFF00"/>
                </a:highlight>
                <a:latin typeface="方正兰亭黑_GBK" panose="02000000000000000000" pitchFamily="2" charset="-122"/>
                <a:ea typeface="方正兰亭黑_GBK" panose="02000000000000000000" pitchFamily="2" charset="-122"/>
              </a:rPr>
              <a:t>邓恩·埃德蒙</a:t>
            </a:r>
            <a:r>
              <a:rPr lang="zh-CN" altLang="en-US" sz="2400">
                <a:solidFill>
                  <a:srgbClr val="BCE8F2"/>
                </a:solidFill>
                <a:latin typeface="方正兰亭黑_GBK" panose="02000000000000000000" pitchFamily="2" charset="-122"/>
                <a:ea typeface="方正兰亭黑_GBK" panose="02000000000000000000" pitchFamily="2" charset="-122"/>
              </a:rPr>
              <a:t>一起，建造了世界上</a:t>
            </a:r>
            <a:r>
              <a:rPr lang="zh-CN" altLang="en-US" sz="2400">
                <a:solidFill>
                  <a:srgbClr val="C00000"/>
                </a:solidFill>
                <a:highlight>
                  <a:srgbClr val="FFFF00"/>
                </a:highlight>
                <a:latin typeface="方正兰亭黑_GBK" panose="02000000000000000000" pitchFamily="2" charset="-122"/>
                <a:ea typeface="方正兰亭黑_GBK" panose="02000000000000000000" pitchFamily="2" charset="-122"/>
              </a:rPr>
              <a:t>第一台神经网络计算机</a:t>
            </a:r>
            <a:r>
              <a:rPr lang="zh-CN" altLang="en-US" sz="2400">
                <a:solidFill>
                  <a:srgbClr val="BCE8F2"/>
                </a:solidFill>
                <a:latin typeface="方正兰亭黑_GBK" panose="02000000000000000000" pitchFamily="2" charset="-122"/>
                <a:ea typeface="方正兰亭黑_GBK" panose="02000000000000000000" pitchFamily="2" charset="-122"/>
              </a:rPr>
              <a:t>。这也被看做是人工智能的一个起点和前奏。</a:t>
            </a:r>
            <a:endParaRPr lang="zh-CN" altLang="en-US" sz="2400">
              <a:solidFill>
                <a:srgbClr val="BCE8F2"/>
              </a:solidFill>
              <a:latin typeface="方正兰亭黑_GBK" panose="02000000000000000000" pitchFamily="2" charset="-122"/>
              <a:ea typeface="方正兰亭黑_GBK" panose="02000000000000000000" pitchFamily="2" charset="-122"/>
            </a:endParaRPr>
          </a:p>
          <a:p>
            <a:r>
              <a:rPr lang="zh-CN" altLang="en-US" sz="2400">
                <a:solidFill>
                  <a:srgbClr val="BCE8F2"/>
                </a:solidFill>
                <a:latin typeface="方正兰亭黑_GBK" panose="02000000000000000000" pitchFamily="2" charset="-122"/>
                <a:ea typeface="方正兰亭黑_GBK" panose="02000000000000000000" pitchFamily="2" charset="-122"/>
              </a:rPr>
              <a:t>     </a:t>
            </a:r>
            <a:endParaRPr lang="zh-CN" altLang="en-US" sz="2400">
              <a:solidFill>
                <a:srgbClr val="BCE8F2"/>
              </a:solidFill>
              <a:latin typeface="方正兰亭黑_GBK" panose="02000000000000000000" pitchFamily="2" charset="-122"/>
              <a:ea typeface="方正兰亭黑_GBK" panose="02000000000000000000" pitchFamily="2" charset="-122"/>
            </a:endParaRPr>
          </a:p>
        </p:txBody>
      </p:sp>
      <p:pic>
        <p:nvPicPr>
          <p:cNvPr id="2" name="图片 1" descr="1"/>
          <p:cNvPicPr>
            <a:picLocks noChangeAspect="1"/>
          </p:cNvPicPr>
          <p:nvPr/>
        </p:nvPicPr>
        <p:blipFill>
          <a:blip r:embed="rId1"/>
          <a:stretch>
            <a:fillRect/>
          </a:stretch>
        </p:blipFill>
        <p:spPr>
          <a:xfrm>
            <a:off x="323850" y="1129665"/>
            <a:ext cx="3373120" cy="2529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lang="zh-CN" b="1">
                <a:solidFill>
                  <a:schemeClr val="bg1"/>
                </a:solidFill>
                <a:latin typeface="方正兰亭黑_GBK" panose="02000000000000000000" pitchFamily="2" charset="-122"/>
                <a:ea typeface="方正兰亭黑_GBK" panose="02000000000000000000" pitchFamily="2" charset="-122"/>
                <a:sym typeface="+mn-ea"/>
              </a:rPr>
              <a:t>三</a:t>
            </a:r>
            <a:r>
              <a:rPr b="1">
                <a:solidFill>
                  <a:schemeClr val="bg1"/>
                </a:solidFill>
                <a:latin typeface="方正兰亭黑_GBK" panose="02000000000000000000" pitchFamily="2" charset="-122"/>
                <a:ea typeface="方正兰亭黑_GBK" panose="02000000000000000000" pitchFamily="2" charset="-122"/>
                <a:sym typeface="+mn-ea"/>
              </a:rPr>
              <a:t>、</a:t>
            </a:r>
            <a:r>
              <a:rPr b="1">
                <a:solidFill>
                  <a:schemeClr val="bg1"/>
                </a:solidFill>
                <a:latin typeface="方正兰亭黑_GBK" panose="02000000000000000000" pitchFamily="2" charset="-122"/>
                <a:ea typeface="方正兰亭黑_GBK" panose="02000000000000000000" pitchFamily="2" charset="-122"/>
                <a:sym typeface="+mn-ea"/>
              </a:rPr>
              <a:t>人工智能的诞生</a:t>
            </a:r>
            <a:endParaRPr b="1">
              <a:solidFill>
                <a:schemeClr val="bg1"/>
              </a:solidFill>
              <a:latin typeface="方正兰亭黑_GBK" panose="02000000000000000000" pitchFamily="2" charset="-122"/>
              <a:ea typeface="方正兰亭黑_GBK" panose="02000000000000000000" pitchFamily="2" charset="-122"/>
              <a:sym typeface="+mn-ea"/>
            </a:endParaRPr>
          </a:p>
        </p:txBody>
      </p:sp>
      <p:sp>
        <p:nvSpPr>
          <p:cNvPr id="11315" name="TextBox 146"/>
          <p:cNvSpPr txBox="1">
            <a:spLocks noChangeArrowheads="1"/>
          </p:cNvSpPr>
          <p:nvPr/>
        </p:nvSpPr>
        <p:spPr bwMode="auto">
          <a:xfrm>
            <a:off x="257175" y="841375"/>
            <a:ext cx="8494395" cy="1568450"/>
          </a:xfrm>
          <a:prstGeom prst="rect">
            <a:avLst/>
          </a:prstGeom>
          <a:noFill/>
          <a:ln w="9525">
            <a:noFill/>
            <a:miter lim="800000"/>
          </a:ln>
        </p:spPr>
        <p:txBody>
          <a:bodyPr wrap="square">
            <a:spAutoFit/>
          </a:bodyPr>
          <a:lstStyle/>
          <a:p>
            <a:r>
              <a:rPr lang="zh-CN" altLang="en-US" sz="2400">
                <a:solidFill>
                  <a:srgbClr val="BCE8F2"/>
                </a:solidFill>
                <a:latin typeface="方正兰亭黑_GBK" panose="02000000000000000000" pitchFamily="2" charset="-122"/>
                <a:ea typeface="方正兰亭黑_GBK" panose="02000000000000000000" pitchFamily="2" charset="-122"/>
              </a:rPr>
              <a:t>     人工智能诞生于一次历史性会议——</a:t>
            </a:r>
            <a:r>
              <a:rPr lang="zh-CN" altLang="en-US" sz="2400">
                <a:solidFill>
                  <a:srgbClr val="FF0000"/>
                </a:solidFill>
                <a:effectLst/>
                <a:highlight>
                  <a:srgbClr val="FFFF00"/>
                </a:highlight>
                <a:latin typeface="方正兰亭黑_GBK" panose="02000000000000000000" pitchFamily="2" charset="-122"/>
                <a:ea typeface="方正兰亭黑_GBK" panose="02000000000000000000" pitchFamily="2" charset="-122"/>
              </a:rPr>
              <a:t>达特茅斯会议</a:t>
            </a:r>
            <a:r>
              <a:rPr lang="zh-CN" altLang="en-US" sz="2400">
                <a:solidFill>
                  <a:srgbClr val="BCE8F2"/>
                </a:solidFill>
                <a:latin typeface="方正兰亭黑_GBK" panose="02000000000000000000" pitchFamily="2" charset="-122"/>
                <a:ea typeface="方正兰亭黑_GBK" panose="02000000000000000000" pitchFamily="2" charset="-122"/>
              </a:rPr>
              <a:t>。这次会议后不久，麦卡锡从达特茅斯搬到了麻省理工学院。同年，明斯基也搬到了这里，之后两人共同创建了世界上第一座人工智能实验室——麻省理工学院 AI LAB实验室。</a:t>
            </a:r>
            <a:endParaRPr lang="zh-CN" altLang="en-US" sz="2400">
              <a:solidFill>
                <a:srgbClr val="BCE8F2"/>
              </a:solidFill>
              <a:latin typeface="方正兰亭黑_GBK" panose="02000000000000000000" pitchFamily="2" charset="-122"/>
              <a:ea typeface="方正兰亭黑_GBK" panose="02000000000000000000" pitchFamily="2" charset="-122"/>
            </a:endParaRPr>
          </a:p>
        </p:txBody>
      </p:sp>
      <p:grpSp>
        <p:nvGrpSpPr>
          <p:cNvPr id="18" name="组合 17"/>
          <p:cNvGrpSpPr/>
          <p:nvPr/>
        </p:nvGrpSpPr>
        <p:grpSpPr>
          <a:xfrm>
            <a:off x="-549910" y="2425065"/>
            <a:ext cx="6543675" cy="2987590"/>
            <a:chOff x="351364" y="2915869"/>
            <a:chExt cx="5179856" cy="3823778"/>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9074" y="2915869"/>
              <a:ext cx="4432146" cy="3696215"/>
            </a:xfrm>
            <a:prstGeom prst="rect">
              <a:avLst/>
            </a:prstGeom>
          </p:spPr>
        </p:pic>
        <p:sp>
          <p:nvSpPr>
            <p:cNvPr id="15" name="文本框 14"/>
            <p:cNvSpPr txBox="1"/>
            <p:nvPr/>
          </p:nvSpPr>
          <p:spPr>
            <a:xfrm>
              <a:off x="351364" y="6150419"/>
              <a:ext cx="5179856" cy="589228"/>
            </a:xfrm>
            <a:prstGeom prst="rect">
              <a:avLst/>
            </a:prstGeom>
            <a:solidFill>
              <a:schemeClr val="accent5">
                <a:lumMod val="75000"/>
                <a:alpha val="50000"/>
              </a:schemeClr>
            </a:solidFill>
          </p:spPr>
          <p:txBody>
            <a:bodyPr wrap="square">
              <a:spAutoFit/>
            </a:bodyPr>
            <a:p>
              <a:pPr algn="ctr"/>
              <a:r>
                <a:rPr lang="zh-CN" altLang="en-US" sz="2400" b="1" i="0">
                  <a:solidFill>
                    <a:schemeClr val="bg1"/>
                  </a:solidFill>
                  <a:effectLst/>
                  <a:latin typeface="微软雅黑" panose="020B0503020204020204" charset="-122"/>
                  <a:ea typeface="微软雅黑" panose="020B0503020204020204" charset="-122"/>
                </a:rPr>
                <a:t>达特茅斯学院</a:t>
              </a:r>
              <a:endParaRPr lang="zh-CN" altLang="en-US" sz="2400">
                <a:solidFill>
                  <a:schemeClr val="bg1"/>
                </a:solidFill>
                <a:latin typeface="微软雅黑" panose="020B0503020204020204" charset="-122"/>
                <a:ea typeface="微软雅黑" panose="020B0503020204020204" charset="-122"/>
              </a:endParaRPr>
            </a:p>
          </p:txBody>
        </p:sp>
      </p:grpSp>
      <p:sp>
        <p:nvSpPr>
          <p:cNvPr id="3" name="TextBox 146"/>
          <p:cNvSpPr txBox="1">
            <a:spLocks noChangeArrowheads="1"/>
          </p:cNvSpPr>
          <p:nvPr/>
        </p:nvSpPr>
        <p:spPr bwMode="auto">
          <a:xfrm>
            <a:off x="6313170" y="2497455"/>
            <a:ext cx="2421255" cy="2676525"/>
          </a:xfrm>
          <a:prstGeom prst="rect">
            <a:avLst/>
          </a:prstGeom>
          <a:noFill/>
          <a:ln w="9525">
            <a:noFill/>
            <a:miter lim="800000"/>
          </a:ln>
        </p:spPr>
        <p:txBody>
          <a:bodyPr wrap="square">
            <a:spAutoFit/>
          </a:bodyPr>
          <a:p>
            <a:r>
              <a:rPr lang="zh-CN" altLang="en-US" sz="2400">
                <a:solidFill>
                  <a:srgbClr val="BCE8F2"/>
                </a:solidFill>
                <a:latin typeface="方正兰亭黑_GBK" panose="02000000000000000000" pitchFamily="2" charset="-122"/>
                <a:ea typeface="方正兰亭黑_GBK" panose="02000000000000000000" pitchFamily="2" charset="-122"/>
              </a:rPr>
              <a:t>值得追的是，茅斯会议正式确立了</a:t>
            </a:r>
            <a:r>
              <a:rPr lang="zh-CN" altLang="en-US" sz="2400">
                <a:solidFill>
                  <a:srgbClr val="FF0000"/>
                </a:solidFill>
                <a:highlight>
                  <a:srgbClr val="FFFF00"/>
                </a:highlight>
                <a:latin typeface="方正兰亭黑_GBK" panose="02000000000000000000" pitchFamily="2" charset="-122"/>
                <a:ea typeface="方正兰亭黑_GBK" panose="02000000000000000000" pitchFamily="2" charset="-122"/>
              </a:rPr>
              <a:t>AI</a:t>
            </a:r>
            <a:r>
              <a:rPr lang="zh-CN" altLang="en-US" sz="2400">
                <a:solidFill>
                  <a:srgbClr val="BCE8F2"/>
                </a:solidFill>
                <a:latin typeface="方正兰亭黑_GBK" panose="02000000000000000000" pitchFamily="2" charset="-122"/>
                <a:ea typeface="方正兰亭黑_GBK" panose="02000000000000000000" pitchFamily="2" charset="-122"/>
              </a:rPr>
              <a:t>这一术语，并且开始从学术角度对AI展开了严肃而精专的研究。 </a:t>
            </a:r>
            <a:endParaRPr lang="zh-CN" altLang="en-US" sz="2400">
              <a:solidFill>
                <a:srgbClr val="BCE8F2"/>
              </a:solidFill>
              <a:latin typeface="方正兰亭黑_GBK" panose="02000000000000000000" pitchFamily="2" charset="-122"/>
              <a:ea typeface="方正兰亭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 grpId="0" autoUpdateAnimBg="0"/>
      <p:bldP spid="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40017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1.</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形成期与发展期</a:t>
            </a:r>
            <a:endParaRPr lang="zh-CN" altLang="en-US">
              <a:solidFill>
                <a:schemeClr val="bg1"/>
              </a:solidFill>
            </a:endParaRPr>
          </a:p>
        </p:txBody>
      </p:sp>
      <p:sp>
        <p:nvSpPr>
          <p:cNvPr id="7" name="文本框 6"/>
          <p:cNvSpPr txBox="1"/>
          <p:nvPr/>
        </p:nvSpPr>
        <p:spPr>
          <a:xfrm>
            <a:off x="259080" y="1568450"/>
            <a:ext cx="8696960" cy="3830955"/>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1956年，塞缪尔在IBM计算机上研制成功了具有自学习、自组织和自适应能力的西洋跳棋程序， </a:t>
            </a:r>
            <a:endParaRPr lang="zh-CN" altLang="en-US">
              <a:solidFill>
                <a:schemeClr val="bg1"/>
              </a:solidFill>
            </a:endParaRPr>
          </a:p>
          <a:p>
            <a:pPr indent="457200" eaLnBrk="1" latinLnBrk="0" hangingPunct="1">
              <a:lnSpc>
                <a:spcPct val="150000"/>
              </a:lnSpc>
            </a:pPr>
            <a:r>
              <a:rPr lang="zh-CN" altLang="en-US">
                <a:solidFill>
                  <a:schemeClr val="bg1"/>
                </a:solidFill>
              </a:rPr>
              <a:t>1956年，纽厄尔，肖和西蒙等研制了一个称为逻辑理论机（LT）的数学定理证明程序。</a:t>
            </a:r>
            <a:endParaRPr lang="zh-CN" altLang="en-US">
              <a:solidFill>
                <a:schemeClr val="bg1"/>
              </a:solidFill>
            </a:endParaRPr>
          </a:p>
          <a:p>
            <a:pPr indent="457200" eaLnBrk="1" latinLnBrk="0" hangingPunct="1">
              <a:lnSpc>
                <a:spcPct val="150000"/>
              </a:lnSpc>
            </a:pPr>
            <a:r>
              <a:rPr lang="zh-CN" altLang="en-US">
                <a:solidFill>
                  <a:schemeClr val="bg1"/>
                </a:solidFill>
              </a:rPr>
              <a:t>1960年纽厄尔等研制了通用问题求解（GPS）程序，另外他们还发明了编程的表处理技术和NSS国际象棋机。</a:t>
            </a:r>
            <a:endParaRPr lang="zh-CN" altLang="en-US">
              <a:solidFill>
                <a:schemeClr val="bg1"/>
              </a:solidFill>
            </a:endParaRPr>
          </a:p>
          <a:p>
            <a:pPr indent="457200" eaLnBrk="1" latinLnBrk="0" hangingPunct="1">
              <a:lnSpc>
                <a:spcPct val="150000"/>
              </a:lnSpc>
            </a:pPr>
            <a:r>
              <a:rPr lang="zh-CN" altLang="en-US">
                <a:solidFill>
                  <a:schemeClr val="bg1"/>
                </a:solidFill>
              </a:rPr>
              <a:t>1961年，明斯基发表了“走向人工智能”的论文，推动了人工智能的发展。</a:t>
            </a:r>
            <a:endParaRPr lang="zh-CN" altLang="en-US">
              <a:solidFill>
                <a:schemeClr val="bg1"/>
              </a:solidFill>
            </a:endParaRPr>
          </a:p>
          <a:p>
            <a:pPr indent="457200" eaLnBrk="1" latinLnBrk="0" hangingPunct="1">
              <a:lnSpc>
                <a:spcPct val="150000"/>
              </a:lnSpc>
            </a:pPr>
            <a:r>
              <a:rPr lang="zh-CN" altLang="en-US">
                <a:solidFill>
                  <a:schemeClr val="bg1"/>
                </a:solidFill>
              </a:rPr>
              <a:t>1965年，鲁滨逊提出了归结（消解）原理。这些早期的成果，充分表明人工智能作为一门新兴学科正在茁壮成长，人工智能也迎来第一次高峰。</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2.</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暗淡期</a:t>
            </a:r>
            <a:endParaRPr lang="zh-CN" altLang="en-US">
              <a:solidFill>
                <a:schemeClr val="bg1"/>
              </a:solidFill>
            </a:endParaRPr>
          </a:p>
        </p:txBody>
      </p:sp>
      <p:sp>
        <p:nvSpPr>
          <p:cNvPr id="2" name="文本框 1"/>
          <p:cNvSpPr txBox="1"/>
          <p:nvPr/>
        </p:nvSpPr>
        <p:spPr>
          <a:xfrm>
            <a:off x="258445" y="1568450"/>
            <a:ext cx="8811895" cy="3830955"/>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70年代，人工智能进入了一段痛苦而艰难岁月。由于科研人员在人工智能的研究中对项目难度预估不足，过高预言的失败，给AI的声誉造成了重大伤害，与此同时，社会舆论的压力也开始慢慢压向人工智能这边,导致很多研究经费被转移到了其他项目上。 </a:t>
            </a:r>
            <a:endParaRPr lang="zh-CN" altLang="en-US">
              <a:solidFill>
                <a:schemeClr val="bg1"/>
              </a:solidFill>
            </a:endParaRPr>
          </a:p>
          <a:p>
            <a:pPr indent="457200" eaLnBrk="1" latinLnBrk="0" hangingPunct="1">
              <a:lnSpc>
                <a:spcPct val="150000"/>
              </a:lnSpc>
            </a:pPr>
            <a:r>
              <a:rPr lang="zh-CN" altLang="en-US">
                <a:solidFill>
                  <a:schemeClr val="bg1"/>
                </a:solidFill>
              </a:rPr>
              <a:t>在当时，人工智能面临的技术瓶颈主要是三个方面，第一,</a:t>
            </a:r>
            <a:r>
              <a:rPr lang="zh-CN" altLang="en-US">
                <a:solidFill>
                  <a:srgbClr val="FF0000"/>
                </a:solidFill>
                <a:highlight>
                  <a:srgbClr val="FFFF00"/>
                </a:highlight>
              </a:rPr>
              <a:t>计算机性能不足</a:t>
            </a:r>
            <a:r>
              <a:rPr lang="zh-CN" altLang="en-US">
                <a:solidFill>
                  <a:schemeClr val="bg1"/>
                </a:solidFill>
              </a:rPr>
              <a:t>，导致早期很多程序无法在人工智能领域得到应用；第二，</a:t>
            </a:r>
            <a:r>
              <a:rPr lang="zh-CN" altLang="en-US">
                <a:solidFill>
                  <a:srgbClr val="FF0000"/>
                </a:solidFill>
                <a:highlight>
                  <a:srgbClr val="FFFF00"/>
                </a:highlight>
              </a:rPr>
              <a:t>问题的复杂性</a:t>
            </a:r>
            <a:r>
              <a:rPr lang="zh-CN" altLang="en-US">
                <a:solidFill>
                  <a:schemeClr val="bg1"/>
                </a:solidFill>
              </a:rPr>
              <a:t>，早期人工智能程序主要是解决特定的问题，因为特定的问题对象少，复杂性低，可一旦问题上升维度，程序立马就不堪重负了；第三，</a:t>
            </a:r>
            <a:r>
              <a:rPr lang="zh-CN" altLang="en-US">
                <a:solidFill>
                  <a:srgbClr val="FF0000"/>
                </a:solidFill>
                <a:highlight>
                  <a:srgbClr val="FFFF00"/>
                </a:highlight>
              </a:rPr>
              <a:t>数据量严重缺失</a:t>
            </a:r>
            <a:r>
              <a:rPr lang="zh-CN" altLang="en-US">
                <a:solidFill>
                  <a:schemeClr val="bg1"/>
                </a:solidFill>
              </a:rPr>
              <a:t>，在当时不可能找到足够大的数据库来支撑程序进行深度学习，这很容易导致机器无法读取足够量的数据进行智能化。</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sz="2000" smtClean="0">
                  <a:solidFill>
                    <a:schemeClr val="bg1"/>
                  </a:solidFill>
                  <a:latin typeface="方正兰亭黑_GBK" panose="02000000000000000000" pitchFamily="2" charset="-122"/>
                  <a:ea typeface="方正兰亭黑_GBK" panose="02000000000000000000" pitchFamily="2" charset="-122"/>
                </a:rPr>
                <a:t>3</a:t>
              </a:r>
              <a:endParaRPr 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暗淡期</a:t>
            </a:r>
            <a:endParaRPr lang="zh-CN" altLang="en-US">
              <a:solidFill>
                <a:schemeClr val="bg1"/>
              </a:solidFill>
            </a:endParaRPr>
          </a:p>
        </p:txBody>
      </p:sp>
      <p:sp>
        <p:nvSpPr>
          <p:cNvPr id="2" name="文本框 1"/>
          <p:cNvSpPr txBox="1"/>
          <p:nvPr/>
        </p:nvSpPr>
        <p:spPr>
          <a:xfrm>
            <a:off x="258445" y="1568450"/>
            <a:ext cx="8811895" cy="3830955"/>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在当时，比较出名而且影响巨大的人工智能失败事件有：</a:t>
            </a:r>
            <a:endParaRPr lang="zh-CN" altLang="en-US">
              <a:solidFill>
                <a:schemeClr val="bg1"/>
              </a:solidFill>
            </a:endParaRPr>
          </a:p>
          <a:p>
            <a:pPr indent="457200" eaLnBrk="1" latinLnBrk="0" hangingPunct="1">
              <a:lnSpc>
                <a:spcPct val="150000"/>
              </a:lnSpc>
            </a:pPr>
            <a:r>
              <a:rPr lang="zh-CN" altLang="en-US">
                <a:solidFill>
                  <a:schemeClr val="bg1"/>
                </a:solidFill>
              </a:rPr>
              <a:t>塞缪尔的下棋程序与世界冠军对弈时，以1:4告负。</a:t>
            </a:r>
            <a:endParaRPr lang="zh-CN" altLang="en-US">
              <a:solidFill>
                <a:schemeClr val="bg1"/>
              </a:solidFill>
            </a:endParaRPr>
          </a:p>
          <a:p>
            <a:pPr indent="457200" eaLnBrk="1" latinLnBrk="0" hangingPunct="1">
              <a:lnSpc>
                <a:spcPct val="150000"/>
              </a:lnSpc>
            </a:pPr>
            <a:r>
              <a:rPr lang="zh-CN" altLang="en-US">
                <a:solidFill>
                  <a:schemeClr val="bg1"/>
                </a:solidFill>
              </a:rPr>
              <a:t>消解法的能力是有限的，当用归结原理证明“两个连续函数之和仍然是连续函数”时，推了10万步也没证明出结果来等等，除了消解法推理能力有限外，机器翻译也较为失败，例如把“心有余而力不足”（The spirit is willing but the flesh is weak）的英语句子翻译成俄语，，再翻译回来时竟然变成了“酒是好的，肉变质了”等机器翻译不可靠。</a:t>
            </a:r>
            <a:endParaRPr lang="zh-CN" altLang="en-US">
              <a:solidFill>
                <a:schemeClr val="bg1"/>
              </a:solidFill>
            </a:endParaRPr>
          </a:p>
          <a:p>
            <a:pPr indent="457200" eaLnBrk="1" latinLnBrk="0" hangingPunct="1">
              <a:lnSpc>
                <a:spcPct val="150000"/>
              </a:lnSpc>
            </a:pPr>
            <a:r>
              <a:rPr lang="zh-CN" altLang="en-US">
                <a:solidFill>
                  <a:schemeClr val="bg1"/>
                </a:solidFill>
              </a:rPr>
              <a:t>这些案例，使人工智能走进了低谷。这一阶段的特点是：</a:t>
            </a:r>
            <a:r>
              <a:rPr lang="zh-CN" altLang="en-US">
                <a:solidFill>
                  <a:srgbClr val="FF0000"/>
                </a:solidFill>
                <a:highlight>
                  <a:srgbClr val="FFFF00"/>
                </a:highlight>
              </a:rPr>
              <a:t>重视问题求解的方法，忽视知识重要性。</a:t>
            </a:r>
            <a:endParaRPr lang="zh-CN" altLang="en-US">
              <a:solidFill>
                <a:srgbClr val="FF0000"/>
              </a:solidFill>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3.</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人工智能的知识应用期</a:t>
            </a:r>
            <a:endParaRPr lang="zh-CN" altLang="en-US">
              <a:solidFill>
                <a:schemeClr val="bg1"/>
              </a:solidFill>
            </a:endParaRPr>
          </a:p>
        </p:txBody>
      </p:sp>
      <p:sp>
        <p:nvSpPr>
          <p:cNvPr id="2" name="文本框 1"/>
          <p:cNvSpPr txBox="1"/>
          <p:nvPr/>
        </p:nvSpPr>
        <p:spPr>
          <a:xfrm>
            <a:off x="259080" y="1466850"/>
            <a:ext cx="8669655" cy="2584450"/>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1974年尼尔森对发展时期的一些工作写过一篇综述论文，他把人工智能的研究归纳为</a:t>
            </a:r>
            <a:r>
              <a:rPr lang="zh-CN" altLang="en-US">
                <a:solidFill>
                  <a:srgbClr val="FF0000"/>
                </a:solidFill>
                <a:highlight>
                  <a:srgbClr val="FFFF00"/>
                </a:highlight>
              </a:rPr>
              <a:t>四个核心课题和八个应用课题</a:t>
            </a:r>
            <a:r>
              <a:rPr lang="zh-CN" altLang="en-US">
                <a:solidFill>
                  <a:schemeClr val="bg1"/>
                </a:solidFill>
              </a:rPr>
              <a:t>；</a:t>
            </a:r>
            <a:endParaRPr lang="zh-CN" altLang="en-US">
              <a:solidFill>
                <a:schemeClr val="bg1"/>
              </a:solidFill>
            </a:endParaRPr>
          </a:p>
          <a:p>
            <a:pPr indent="457200" eaLnBrk="1" latinLnBrk="0" hangingPunct="1">
              <a:lnSpc>
                <a:spcPct val="150000"/>
              </a:lnSpc>
            </a:pPr>
            <a:r>
              <a:rPr lang="zh-CN" altLang="en-US">
                <a:solidFill>
                  <a:schemeClr val="bg1"/>
                </a:solidFill>
              </a:rPr>
              <a:t>四个核心：知识的模型化和表示方法，启发式搜索理论，各种推理方法（演绎推理、规划、常识性推理，归纳推理）;人工智能系统结构和语音语言</a:t>
            </a:r>
            <a:endParaRPr lang="zh-CN" altLang="en-US">
              <a:solidFill>
                <a:schemeClr val="bg1"/>
              </a:solidFill>
            </a:endParaRPr>
          </a:p>
          <a:p>
            <a:pPr indent="457200" eaLnBrk="1" latinLnBrk="0" hangingPunct="1">
              <a:lnSpc>
                <a:spcPct val="150000"/>
              </a:lnSpc>
            </a:pPr>
            <a:r>
              <a:rPr lang="zh-CN" altLang="en-US">
                <a:solidFill>
                  <a:schemeClr val="bg1"/>
                </a:solidFill>
              </a:rPr>
              <a:t>八个课题：自然语言理解，数据库的智能检索，专家咨询系统，博弈，机器人学，自动程序设计，组合调度问题，感知问题</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3.</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人工智能的知识应用期</a:t>
            </a:r>
            <a:endParaRPr lang="zh-CN" altLang="en-US">
              <a:solidFill>
                <a:schemeClr val="bg1"/>
              </a:solidFill>
            </a:endParaRPr>
          </a:p>
        </p:txBody>
      </p:sp>
      <p:sp>
        <p:nvSpPr>
          <p:cNvPr id="2" name="文本框 1"/>
          <p:cNvSpPr txBox="1"/>
          <p:nvPr/>
        </p:nvSpPr>
        <p:spPr>
          <a:xfrm>
            <a:off x="3683635" y="1273810"/>
            <a:ext cx="5257165" cy="2584450"/>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1980年，卡内基梅隆大学为数字设备公司设计了一套名为</a:t>
            </a:r>
            <a:r>
              <a:rPr lang="zh-CN" altLang="en-US">
                <a:solidFill>
                  <a:srgbClr val="FF0000"/>
                </a:solidFill>
                <a:highlight>
                  <a:srgbClr val="FFFF00"/>
                </a:highlight>
              </a:rPr>
              <a:t>XCON的“专家系统”</a:t>
            </a:r>
            <a:r>
              <a:rPr lang="zh-CN" altLang="en-US">
                <a:solidFill>
                  <a:schemeClr val="bg1"/>
                </a:solidFill>
              </a:rPr>
              <a:t>。专家系统实现了人工智能从理论研究走向专门知识应用，是AI发展史上的一次重大突破和转折。</a:t>
            </a:r>
            <a:endParaRPr lang="zh-CN" altLang="en-US">
              <a:solidFill>
                <a:schemeClr val="bg1"/>
              </a:solidFill>
            </a:endParaRPr>
          </a:p>
          <a:p>
            <a:pPr indent="457200" eaLnBrk="1" latinLnBrk="0" hangingPunct="1">
              <a:lnSpc>
                <a:spcPct val="150000"/>
              </a:lnSpc>
            </a:pPr>
            <a:r>
              <a:rPr lang="zh-CN" altLang="en-US">
                <a:solidFill>
                  <a:schemeClr val="bg1"/>
                </a:solidFill>
              </a:rPr>
              <a:t>1972年至1976年，费根堡姆研制</a:t>
            </a:r>
            <a:r>
              <a:rPr lang="zh-CN" altLang="en-US">
                <a:solidFill>
                  <a:srgbClr val="FF0000"/>
                </a:solidFill>
                <a:highlight>
                  <a:srgbClr val="FFFF00"/>
                </a:highlight>
              </a:rPr>
              <a:t>MYCIN专家系统</a:t>
            </a:r>
            <a:r>
              <a:rPr lang="zh-CN" altLang="en-US">
                <a:solidFill>
                  <a:schemeClr val="bg1"/>
                </a:solidFill>
              </a:rPr>
              <a:t>，用于协助内科医生诊断细菌感染疾病，并提</a:t>
            </a:r>
            <a:endParaRPr lang="zh-CN" altLang="en-US">
              <a:solidFill>
                <a:schemeClr val="bg1"/>
              </a:solidFill>
            </a:endParaRPr>
          </a:p>
        </p:txBody>
      </p:sp>
      <p:pic>
        <p:nvPicPr>
          <p:cNvPr id="3" name="图片 2" descr="2"/>
          <p:cNvPicPr>
            <a:picLocks noChangeAspect="1"/>
          </p:cNvPicPr>
          <p:nvPr/>
        </p:nvPicPr>
        <p:blipFill>
          <a:blip r:embed="rId1"/>
          <a:stretch>
            <a:fillRect/>
          </a:stretch>
        </p:blipFill>
        <p:spPr>
          <a:xfrm>
            <a:off x="179705" y="1778000"/>
            <a:ext cx="3503930" cy="1894840"/>
          </a:xfrm>
          <a:prstGeom prst="rect">
            <a:avLst/>
          </a:prstGeom>
        </p:spPr>
      </p:pic>
      <p:sp>
        <p:nvSpPr>
          <p:cNvPr id="4" name="文本框 3"/>
          <p:cNvSpPr txBox="1"/>
          <p:nvPr/>
        </p:nvSpPr>
        <p:spPr>
          <a:xfrm>
            <a:off x="179705" y="3794125"/>
            <a:ext cx="8502650" cy="1337945"/>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供最佳处方。</a:t>
            </a:r>
            <a:endParaRPr lang="zh-CN" altLang="en-US">
              <a:solidFill>
                <a:schemeClr val="bg1"/>
              </a:solidFill>
            </a:endParaRPr>
          </a:p>
          <a:p>
            <a:pPr indent="457200" eaLnBrk="1" latinLnBrk="0" hangingPunct="1">
              <a:lnSpc>
                <a:spcPct val="150000"/>
              </a:lnSpc>
            </a:pPr>
            <a:r>
              <a:rPr lang="zh-CN" altLang="en-US">
                <a:solidFill>
                  <a:schemeClr val="bg1"/>
                </a:solidFill>
              </a:rPr>
              <a:t>1976年，斯坦福大学的杜达等人研制地质勘探专家系统</a:t>
            </a:r>
            <a:r>
              <a:rPr lang="zh-CN" altLang="en-US">
                <a:solidFill>
                  <a:srgbClr val="FF0000"/>
                </a:solidFill>
                <a:highlight>
                  <a:srgbClr val="FFFF00"/>
                </a:highlight>
              </a:rPr>
              <a:t>PROSPECTOR</a:t>
            </a:r>
            <a:r>
              <a:rPr lang="zh-CN" altLang="en-US">
                <a:solidFill>
                  <a:schemeClr val="bg1"/>
                </a:solidFill>
              </a:rPr>
              <a:t>，与此同时，计算机视觉，机器人，自然语言理解，机器翻译等的应用研究也获得发展。</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3.</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人工智能的知识应用期</a:t>
            </a:r>
            <a:endParaRPr lang="zh-CN" altLang="en-US">
              <a:solidFill>
                <a:schemeClr val="bg1"/>
              </a:solidFill>
            </a:endParaRPr>
          </a:p>
        </p:txBody>
      </p:sp>
      <p:sp>
        <p:nvSpPr>
          <p:cNvPr id="2" name="文本框 1"/>
          <p:cNvSpPr txBox="1"/>
          <p:nvPr/>
        </p:nvSpPr>
        <p:spPr>
          <a:xfrm>
            <a:off x="259080" y="1466850"/>
            <a:ext cx="8669655" cy="2584450"/>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专家系统在医疗、化学、地质等领域取得成功，推动人工智能走入应用发展的新高潮。这是一种采用人工智能程序的系统，可以简单的理解为“</a:t>
            </a:r>
            <a:r>
              <a:rPr lang="zh-CN" altLang="en-US">
                <a:solidFill>
                  <a:srgbClr val="FF0000"/>
                </a:solidFill>
                <a:highlight>
                  <a:srgbClr val="FFFF00"/>
                </a:highlight>
              </a:rPr>
              <a:t>知识库+推理机</a:t>
            </a:r>
            <a:r>
              <a:rPr lang="zh-CN" altLang="en-US">
                <a:solidFill>
                  <a:schemeClr val="bg1"/>
                </a:solidFill>
              </a:rPr>
              <a:t>”的组合，XCON是一套具有完整专业知识和经验的计算机智能系统。</a:t>
            </a:r>
            <a:endParaRPr lang="zh-CN" altLang="en-US">
              <a:solidFill>
                <a:schemeClr val="bg1"/>
              </a:solidFill>
            </a:endParaRPr>
          </a:p>
          <a:p>
            <a:pPr indent="457200" eaLnBrk="1" latinLnBrk="0" hangingPunct="1">
              <a:lnSpc>
                <a:spcPct val="150000"/>
              </a:lnSpc>
            </a:pPr>
            <a:r>
              <a:rPr lang="zh-CN" altLang="en-US">
                <a:solidFill>
                  <a:schemeClr val="bg1"/>
                </a:solidFill>
              </a:rPr>
              <a:t>1987年，苹果和IBM公司生产的台式机机电脑的性能和便捷性都超过了Symbolics等厂商生产的通用计算机，从此，专家系统风光不再，尤其是1987年LISP机市场的崩塌，人工智能领域再次进入寒冬。</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p:nvPr/>
        </p:nvGrpSpPr>
        <p:grpSpPr>
          <a:xfrm>
            <a:off x="1355725" y="847090"/>
            <a:ext cx="6432550" cy="475615"/>
            <a:chOff x="64331" y="0"/>
            <a:chExt cx="6433094" cy="482482"/>
          </a:xfrm>
        </p:grpSpPr>
        <p:sp>
          <p:nvSpPr>
            <p:cNvPr id="5139" name="AutoShape 3"/>
            <p:cNvSpPr>
              <a:spLocks noChangeArrowheads="1"/>
            </p:cNvSpPr>
            <p:nvPr/>
          </p:nvSpPr>
          <p:spPr bwMode="auto">
            <a:xfrm>
              <a:off x="64331" y="0"/>
              <a:ext cx="6433094" cy="482482"/>
            </a:xfrm>
            <a:prstGeom prst="roundRect">
              <a:avLst>
                <a:gd name="adj" fmla="val 50000"/>
              </a:avLst>
            </a:prstGeom>
            <a:noFill/>
            <a:ln w="12700">
              <a:solidFill>
                <a:srgbClr val="30B8D8"/>
              </a:solidFill>
              <a:miter lim="800000"/>
            </a:ln>
            <a:effectLst>
              <a:glow rad="393700">
                <a:schemeClr val="accent1">
                  <a:satMod val="175000"/>
                  <a:alpha val="35000"/>
                </a:schemeClr>
              </a:glow>
            </a:effectLst>
          </p:spPr>
          <p:txBody>
            <a:bodyPr wrap="none"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defRPr/>
              </a:pPr>
              <a:endParaRPr lang="zh-CN" altLang="en-US" sz="2000" smtClean="0">
                <a:solidFill>
                  <a:schemeClr val="bg1"/>
                </a:solidFill>
                <a:latin typeface="Arial" panose="020B0604020202020204"/>
                <a:ea typeface="方正兰亭黑_GBK" panose="02000000000000000000" pitchFamily="2" charset="-122"/>
              </a:endParaRPr>
            </a:p>
          </p:txBody>
        </p:sp>
        <p:sp>
          <p:nvSpPr>
            <p:cNvPr id="18453" name="Rectangle 13"/>
            <p:cNvSpPr>
              <a:spLocks noChangeArrowheads="1"/>
            </p:cNvSpPr>
            <p:nvPr/>
          </p:nvSpPr>
          <p:spPr bwMode="auto">
            <a:xfrm>
              <a:off x="119581" y="85030"/>
              <a:ext cx="4581277" cy="373618"/>
            </a:xfrm>
            <a:prstGeom prst="rect">
              <a:avLst/>
            </a:prstGeom>
            <a:noFill/>
            <a:ln w="9525">
              <a:noFill/>
              <a:miter lim="800000"/>
            </a:ln>
          </p:spPr>
          <p:txBody>
            <a:bodyPr wrap="square">
              <a:spAutoFit/>
            </a:bodyPr>
            <a:lstStyle/>
            <a:p>
              <a:pPr algn="l"/>
              <a:r>
                <a:rPr lang="en-US" altLang="zh-CN">
                  <a:solidFill>
                    <a:schemeClr val="bg1"/>
                  </a:solidFill>
                  <a:latin typeface="方正兰亭黑_GBK" panose="02000000000000000000" pitchFamily="2" charset="-122"/>
                  <a:ea typeface="方正兰亭黑_GBK" panose="02000000000000000000" pitchFamily="2" charset="-122"/>
                </a:rPr>
                <a:t>2</a:t>
              </a:r>
              <a:r>
                <a:rPr lang="zh-CN" altLang="en-US">
                  <a:solidFill>
                    <a:schemeClr val="bg1"/>
                  </a:solidFill>
                  <a:latin typeface="方正兰亭黑_GBK" panose="02000000000000000000" pitchFamily="2" charset="-122"/>
                  <a:ea typeface="方正兰亭黑_GBK" panose="02000000000000000000" pitchFamily="2" charset="-122"/>
                </a:rPr>
                <a:t>、人工智能的孕育期</a:t>
              </a:r>
              <a:endParaRPr lang="zh-CN" altLang="en-US">
                <a:solidFill>
                  <a:schemeClr val="bg1"/>
                </a:solidFill>
                <a:latin typeface="方正兰亭黑_GBK" panose="02000000000000000000" pitchFamily="2" charset="-122"/>
                <a:ea typeface="方正兰亭黑_GBK" panose="02000000000000000000" pitchFamily="2" charset="-122"/>
              </a:endParaRPr>
            </a:p>
          </p:txBody>
        </p:sp>
      </p:grpSp>
      <p:grpSp>
        <p:nvGrpSpPr>
          <p:cNvPr id="7174" name="Group 6"/>
          <p:cNvGrpSpPr/>
          <p:nvPr/>
        </p:nvGrpSpPr>
        <p:grpSpPr>
          <a:xfrm>
            <a:off x="1355725" y="1426210"/>
            <a:ext cx="6432550" cy="482600"/>
            <a:chOff x="65077" y="0"/>
            <a:chExt cx="6431600" cy="482565"/>
          </a:xfrm>
        </p:grpSpPr>
        <p:sp>
          <p:nvSpPr>
            <p:cNvPr id="5137" name="AutoShape 3"/>
            <p:cNvSpPr>
              <a:spLocks noChangeArrowheads="1"/>
            </p:cNvSpPr>
            <p:nvPr/>
          </p:nvSpPr>
          <p:spPr bwMode="auto">
            <a:xfrm>
              <a:off x="65077" y="0"/>
              <a:ext cx="6431600" cy="482565"/>
            </a:xfrm>
            <a:prstGeom prst="roundRect">
              <a:avLst>
                <a:gd name="adj" fmla="val 50000"/>
              </a:avLst>
            </a:prstGeom>
            <a:noFill/>
            <a:ln w="12700">
              <a:solidFill>
                <a:srgbClr val="30B8D8"/>
              </a:solidFill>
              <a:miter lim="800000"/>
            </a:ln>
            <a:effectLst>
              <a:glow rad="88900">
                <a:schemeClr val="accent1">
                  <a:satMod val="175000"/>
                  <a:alpha val="30000"/>
                </a:schemeClr>
              </a:glow>
            </a:effectLst>
          </p:spPr>
          <p:txBody>
            <a:bodyPr wrap="none" anchor="ctr"/>
            <a:lstStyle/>
            <a:p>
              <a:pPr algn="ctr" eaLnBrk="0" hangingPunct="0">
                <a:defRPr/>
              </a:pPr>
              <a:endParaRPr lang="zh-CN" altLang="en-US" sz="2000">
                <a:solidFill>
                  <a:schemeClr val="bg1"/>
                </a:solidFill>
                <a:latin typeface="Calibri" panose="020F0502020204030204" pitchFamily="34" charset="0"/>
                <a:ea typeface="方正兰亭黑_GBK" panose="02000000000000000000" pitchFamily="2" charset="-122"/>
              </a:endParaRPr>
            </a:p>
          </p:txBody>
        </p:sp>
        <p:sp>
          <p:nvSpPr>
            <p:cNvPr id="18449" name="Rectangle 13"/>
            <p:cNvSpPr>
              <a:spLocks noChangeArrowheads="1"/>
            </p:cNvSpPr>
            <p:nvPr/>
          </p:nvSpPr>
          <p:spPr bwMode="auto">
            <a:xfrm>
              <a:off x="119679" y="85084"/>
              <a:ext cx="6283032" cy="368273"/>
            </a:xfrm>
            <a:prstGeom prst="rect">
              <a:avLst/>
            </a:prstGeom>
            <a:noFill/>
            <a:ln w="9525">
              <a:noFill/>
              <a:miter lim="800000"/>
            </a:ln>
          </p:spPr>
          <p:txBody>
            <a:bodyPr wrap="square">
              <a:spAutoFit/>
            </a:bodyPr>
            <a:lstStyle/>
            <a:p>
              <a:pPr algn="l"/>
              <a:r>
                <a:rPr lang="en-US" altLang="zh-CN">
                  <a:solidFill>
                    <a:schemeClr val="bg1"/>
                  </a:solidFill>
                  <a:latin typeface="方正兰亭黑_GBK" panose="02000000000000000000" pitchFamily="2" charset="-122"/>
                  <a:ea typeface="方正兰亭黑_GBK" panose="02000000000000000000" pitchFamily="2" charset="-122"/>
                </a:rPr>
                <a:t>3</a:t>
              </a:r>
              <a:r>
                <a:rPr lang="zh-CN" altLang="en-US">
                  <a:solidFill>
                    <a:schemeClr val="bg1"/>
                  </a:solidFill>
                  <a:latin typeface="方正兰亭黑_GBK" panose="02000000000000000000" pitchFamily="2" charset="-122"/>
                  <a:ea typeface="方正兰亭黑_GBK" panose="02000000000000000000" pitchFamily="2" charset="-122"/>
                </a:rPr>
                <a:t>、人工智能的诞生</a:t>
              </a:r>
              <a:endParaRPr lang="zh-CN" altLang="en-US">
                <a:solidFill>
                  <a:schemeClr val="bg1"/>
                </a:solidFill>
                <a:latin typeface="方正兰亭黑_GBK" panose="02000000000000000000" pitchFamily="2" charset="-122"/>
                <a:ea typeface="方正兰亭黑_GBK" panose="02000000000000000000" pitchFamily="2" charset="-122"/>
              </a:endParaRPr>
            </a:p>
          </p:txBody>
        </p:sp>
      </p:grpSp>
      <p:grpSp>
        <p:nvGrpSpPr>
          <p:cNvPr id="7179" name="Group 11"/>
          <p:cNvGrpSpPr/>
          <p:nvPr/>
        </p:nvGrpSpPr>
        <p:grpSpPr>
          <a:xfrm>
            <a:off x="1355725" y="2010728"/>
            <a:ext cx="6432550" cy="482600"/>
            <a:chOff x="64331" y="0"/>
            <a:chExt cx="6433094" cy="482482"/>
          </a:xfrm>
        </p:grpSpPr>
        <p:sp>
          <p:nvSpPr>
            <p:cNvPr id="5132" name="AutoShape 3"/>
            <p:cNvSpPr>
              <a:spLocks noChangeArrowheads="1"/>
            </p:cNvSpPr>
            <p:nvPr/>
          </p:nvSpPr>
          <p:spPr bwMode="auto">
            <a:xfrm>
              <a:off x="64331" y="0"/>
              <a:ext cx="6433094" cy="482482"/>
            </a:xfrm>
            <a:prstGeom prst="roundRect">
              <a:avLst>
                <a:gd name="adj" fmla="val 50000"/>
              </a:avLst>
            </a:prstGeom>
            <a:noFill/>
            <a:ln w="12700">
              <a:solidFill>
                <a:srgbClr val="30B8D8"/>
              </a:solidFill>
              <a:miter lim="800000"/>
            </a:ln>
            <a:effectLst>
              <a:glow rad="88900">
                <a:schemeClr val="accent1">
                  <a:satMod val="175000"/>
                  <a:alpha val="30000"/>
                </a:schemeClr>
              </a:glow>
            </a:effectLst>
          </p:spPr>
          <p:txBody>
            <a:bodyPr wrap="none"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defRPr/>
              </a:pPr>
              <a:endParaRPr lang="zh-CN" altLang="en-US" sz="2000" smtClean="0">
                <a:solidFill>
                  <a:schemeClr val="tx2"/>
                </a:solidFill>
                <a:latin typeface="Arial" panose="020B0604020202020204"/>
                <a:ea typeface="方正兰亭黑_GBK" panose="02000000000000000000" pitchFamily="2" charset="-122"/>
              </a:endParaRPr>
            </a:p>
          </p:txBody>
        </p:sp>
        <p:sp>
          <p:nvSpPr>
            <p:cNvPr id="18445" name="Rectangle 13"/>
            <p:cNvSpPr>
              <a:spLocks noChangeArrowheads="1"/>
            </p:cNvSpPr>
            <p:nvPr/>
          </p:nvSpPr>
          <p:spPr bwMode="auto">
            <a:xfrm>
              <a:off x="64331" y="85069"/>
              <a:ext cx="6432459" cy="368210"/>
            </a:xfrm>
            <a:prstGeom prst="rect">
              <a:avLst/>
            </a:prstGeom>
            <a:noFill/>
            <a:ln w="9525">
              <a:noFill/>
              <a:miter lim="800000"/>
            </a:ln>
          </p:spPr>
          <p:txBody>
            <a:bodyPr wrap="square">
              <a:spAutoFit/>
            </a:bodyPr>
            <a:lstStyle/>
            <a:p>
              <a:pPr algn="l"/>
              <a:r>
                <a:rPr lang="en-US" altLang="zh-CN">
                  <a:solidFill>
                    <a:srgbClr val="BCE8F2"/>
                  </a:solidFill>
                  <a:latin typeface="方正兰亭黑_GBK" panose="02000000000000000000" pitchFamily="2" charset="-122"/>
                  <a:ea typeface="方正兰亭黑_GBK" panose="02000000000000000000" pitchFamily="2" charset="-122"/>
                </a:rPr>
                <a:t>4</a:t>
              </a:r>
              <a:r>
                <a:rPr lang="zh-CN" altLang="en-US">
                  <a:solidFill>
                    <a:srgbClr val="BCE8F2"/>
                  </a:solidFill>
                  <a:latin typeface="方正兰亭黑_GBK" panose="02000000000000000000" pitchFamily="2" charset="-122"/>
                  <a:ea typeface="方正兰亭黑_GBK" panose="02000000000000000000" pitchFamily="2" charset="-122"/>
                </a:rPr>
                <a:t>、</a:t>
              </a:r>
              <a:r>
                <a:rPr lang="zh-CN" altLang="en-US">
                  <a:solidFill>
                    <a:srgbClr val="BCE8F2"/>
                  </a:solidFill>
                  <a:latin typeface="方正兰亭黑_GBK" panose="02000000000000000000" pitchFamily="2" charset="-122"/>
                  <a:ea typeface="方正兰亭黑_GBK" panose="02000000000000000000" pitchFamily="2" charset="-122"/>
                </a:rPr>
                <a:t>人工智能的发展</a:t>
              </a:r>
              <a:endParaRPr lang="zh-CN" altLang="en-US">
                <a:solidFill>
                  <a:srgbClr val="BCE8F2"/>
                </a:solidFill>
                <a:latin typeface="方正兰亭黑_GBK" panose="02000000000000000000" pitchFamily="2" charset="-122"/>
                <a:ea typeface="方正兰亭黑_GBK" panose="02000000000000000000" pitchFamily="2" charset="-122"/>
              </a:endParaRPr>
            </a:p>
          </p:txBody>
        </p:sp>
      </p:grpSp>
      <p:grpSp>
        <p:nvGrpSpPr>
          <p:cNvPr id="7183" name="Group 15"/>
          <p:cNvGrpSpPr/>
          <p:nvPr/>
        </p:nvGrpSpPr>
        <p:grpSpPr>
          <a:xfrm>
            <a:off x="1355725" y="3170873"/>
            <a:ext cx="6433185" cy="482600"/>
            <a:chOff x="65077" y="0"/>
            <a:chExt cx="6432235" cy="482564"/>
          </a:xfrm>
        </p:grpSpPr>
        <p:sp>
          <p:nvSpPr>
            <p:cNvPr id="5130" name="AutoShape 3"/>
            <p:cNvSpPr>
              <a:spLocks noChangeArrowheads="1"/>
            </p:cNvSpPr>
            <p:nvPr/>
          </p:nvSpPr>
          <p:spPr bwMode="auto">
            <a:xfrm>
              <a:off x="65077" y="0"/>
              <a:ext cx="6431600" cy="482564"/>
            </a:xfrm>
            <a:prstGeom prst="roundRect">
              <a:avLst>
                <a:gd name="adj" fmla="val 50000"/>
              </a:avLst>
            </a:prstGeom>
            <a:noFill/>
            <a:ln w="12700">
              <a:solidFill>
                <a:srgbClr val="30B8D8"/>
              </a:solidFill>
              <a:miter lim="800000"/>
            </a:ln>
            <a:effectLst>
              <a:glow rad="88900">
                <a:schemeClr val="accent1">
                  <a:satMod val="175000"/>
                  <a:alpha val="30000"/>
                </a:schemeClr>
              </a:glow>
            </a:effectLst>
          </p:spPr>
          <p:txBody>
            <a:bodyPr wrap="none"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defRPr/>
              </a:pPr>
              <a:endParaRPr lang="zh-CN" altLang="en-US" sz="2000" smtClean="0">
                <a:solidFill>
                  <a:schemeClr val="bg1"/>
                </a:solidFill>
                <a:ea typeface="方正兰亭黑_GBK" panose="02000000000000000000" pitchFamily="2" charset="-122"/>
              </a:endParaRPr>
            </a:p>
          </p:txBody>
        </p:sp>
        <p:sp>
          <p:nvSpPr>
            <p:cNvPr id="18441" name="Rectangle 13"/>
            <p:cNvSpPr>
              <a:spLocks noChangeArrowheads="1"/>
            </p:cNvSpPr>
            <p:nvPr/>
          </p:nvSpPr>
          <p:spPr bwMode="auto">
            <a:xfrm>
              <a:off x="119679" y="85084"/>
              <a:ext cx="6377633" cy="368273"/>
            </a:xfrm>
            <a:prstGeom prst="rect">
              <a:avLst/>
            </a:prstGeom>
            <a:noFill/>
            <a:ln w="9525">
              <a:noFill/>
              <a:miter lim="800000"/>
            </a:ln>
          </p:spPr>
          <p:txBody>
            <a:bodyPr wrap="square">
              <a:spAutoFit/>
            </a:bodyPr>
            <a:lstStyle/>
            <a:p>
              <a:pPr algn="l"/>
              <a:r>
                <a:rPr lang="en-US" altLang="zh-CN">
                  <a:solidFill>
                    <a:schemeClr val="bg1"/>
                  </a:solidFill>
                  <a:latin typeface="方正兰亭黑_GBK" panose="02000000000000000000" pitchFamily="2" charset="-122"/>
                  <a:ea typeface="方正兰亭黑_GBK" panose="02000000000000000000" pitchFamily="2" charset="-122"/>
                </a:rPr>
                <a:t>6</a:t>
              </a:r>
              <a:r>
                <a:rPr lang="zh-CN" altLang="en-US">
                  <a:solidFill>
                    <a:schemeClr val="bg1"/>
                  </a:solidFill>
                  <a:latin typeface="方正兰亭黑_GBK" panose="02000000000000000000" pitchFamily="2" charset="-122"/>
                  <a:ea typeface="方正兰亭黑_GBK" panose="02000000000000000000" pitchFamily="2" charset="-122"/>
                </a:rPr>
                <a:t>、人工智能的研究目标，研究途径和主要方法</a:t>
              </a:r>
              <a:endParaRPr lang="zh-CN" altLang="en-US">
                <a:solidFill>
                  <a:schemeClr val="bg1"/>
                </a:solidFill>
                <a:latin typeface="方正兰亭黑_GBK" panose="02000000000000000000" pitchFamily="2" charset="-122"/>
                <a:ea typeface="方正兰亭黑_GBK" panose="02000000000000000000" pitchFamily="2" charset="-122"/>
              </a:endParaRPr>
            </a:p>
          </p:txBody>
        </p:sp>
      </p:grpSp>
      <p:sp>
        <p:nvSpPr>
          <p:cNvPr id="7188" name="TextBox 13"/>
          <p:cNvSpPr txBox="1">
            <a:spLocks noChangeArrowheads="1"/>
          </p:cNvSpPr>
          <p:nvPr/>
        </p:nvSpPr>
        <p:spPr bwMode="auto">
          <a:xfrm>
            <a:off x="323850" y="1489075"/>
            <a:ext cx="785495" cy="2589530"/>
          </a:xfrm>
          <a:prstGeom prst="rect">
            <a:avLst/>
          </a:prstGeom>
          <a:noFill/>
          <a:ln>
            <a:noFill/>
          </a:ln>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lang="zh-CN" altLang="en-US" smtClean="0">
                <a:latin typeface="方正兰亭粗黑简体" panose="02000000000000000000" pitchFamily="2" charset="-122"/>
                <a:ea typeface="方正兰亭粗黑简体" panose="02000000000000000000" pitchFamily="2" charset="-122"/>
              </a:rPr>
              <a:t>目 </a:t>
            </a:r>
            <a:endParaRPr lang="zh-CN" altLang="en-US" smtClean="0">
              <a:latin typeface="方正兰亭粗黑简体" panose="02000000000000000000" pitchFamily="2" charset="-122"/>
              <a:ea typeface="方正兰亭粗黑简体" panose="02000000000000000000" pitchFamily="2" charset="-122"/>
            </a:endParaRPr>
          </a:p>
          <a:p>
            <a:pPr>
              <a:defRPr/>
            </a:pPr>
            <a:endParaRPr lang="zh-CN" altLang="en-US" smtClean="0">
              <a:latin typeface="方正兰亭粗黑简体" panose="02000000000000000000" pitchFamily="2" charset="-122"/>
              <a:ea typeface="方正兰亭粗黑简体" panose="02000000000000000000" pitchFamily="2" charset="-122"/>
            </a:endParaRPr>
          </a:p>
          <a:p>
            <a:pPr>
              <a:defRPr/>
            </a:pPr>
            <a:r>
              <a:rPr lang="zh-CN" altLang="en-US" smtClean="0">
                <a:latin typeface="方正兰亭粗黑简体" panose="02000000000000000000" pitchFamily="2" charset="-122"/>
                <a:ea typeface="方正兰亭粗黑简体" panose="02000000000000000000" pitchFamily="2" charset="-122"/>
              </a:rPr>
              <a:t>    录</a:t>
            </a:r>
            <a:endParaRPr lang="zh-CN" altLang="en-US" smtClean="0">
              <a:latin typeface="方正兰亭粗黑简体" panose="02000000000000000000" pitchFamily="2" charset="-122"/>
              <a:ea typeface="方正兰亭粗黑简体" panose="02000000000000000000" pitchFamily="2" charset="-122"/>
            </a:endParaRPr>
          </a:p>
        </p:txBody>
      </p:sp>
      <p:grpSp>
        <p:nvGrpSpPr>
          <p:cNvPr id="2" name="Group 2"/>
          <p:cNvGrpSpPr/>
          <p:nvPr/>
        </p:nvGrpSpPr>
        <p:grpSpPr>
          <a:xfrm>
            <a:off x="1384935" y="299720"/>
            <a:ext cx="6432550" cy="475615"/>
            <a:chOff x="64331" y="0"/>
            <a:chExt cx="6433094" cy="482482"/>
          </a:xfrm>
        </p:grpSpPr>
        <p:sp>
          <p:nvSpPr>
            <p:cNvPr id="3" name="AutoShape 3"/>
            <p:cNvSpPr>
              <a:spLocks noChangeArrowheads="1"/>
            </p:cNvSpPr>
            <p:nvPr/>
          </p:nvSpPr>
          <p:spPr bwMode="auto">
            <a:xfrm>
              <a:off x="64331" y="0"/>
              <a:ext cx="6433094" cy="482482"/>
            </a:xfrm>
            <a:prstGeom prst="roundRect">
              <a:avLst>
                <a:gd name="adj" fmla="val 50000"/>
              </a:avLst>
            </a:prstGeom>
            <a:noFill/>
            <a:ln w="12700">
              <a:solidFill>
                <a:srgbClr val="30B8D8"/>
              </a:solidFill>
              <a:miter lim="800000"/>
            </a:ln>
            <a:effectLst>
              <a:glow rad="393700">
                <a:schemeClr val="accent1">
                  <a:satMod val="175000"/>
                  <a:alpha val="35000"/>
                </a:schemeClr>
              </a:glow>
            </a:effectLst>
          </p:spPr>
          <p:txBody>
            <a:bodyPr wrap="none"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defRPr/>
              </a:pPr>
              <a:endParaRPr lang="zh-CN" altLang="en-US" sz="2000" smtClean="0">
                <a:solidFill>
                  <a:schemeClr val="tx2"/>
                </a:solidFill>
                <a:latin typeface="Arial" panose="020B0604020202020204"/>
                <a:ea typeface="方正兰亭黑_GBK" panose="02000000000000000000" pitchFamily="2" charset="-122"/>
              </a:endParaRPr>
            </a:p>
          </p:txBody>
        </p:sp>
        <p:sp>
          <p:nvSpPr>
            <p:cNvPr id="4" name="Rectangle 13"/>
            <p:cNvSpPr>
              <a:spLocks noChangeArrowheads="1"/>
            </p:cNvSpPr>
            <p:nvPr/>
          </p:nvSpPr>
          <p:spPr bwMode="auto">
            <a:xfrm>
              <a:off x="90368" y="85030"/>
              <a:ext cx="4610490" cy="373618"/>
            </a:xfrm>
            <a:prstGeom prst="rect">
              <a:avLst/>
            </a:prstGeom>
            <a:noFill/>
            <a:ln w="9525">
              <a:noFill/>
              <a:miter lim="800000"/>
            </a:ln>
          </p:spPr>
          <p:txBody>
            <a:bodyPr wrap="square">
              <a:spAutoFit/>
            </a:bodyPr>
            <a:lstStyle/>
            <a:p>
              <a:pPr algn="l"/>
              <a:r>
                <a:rPr lang="en-US" altLang="zh-CN">
                  <a:solidFill>
                    <a:srgbClr val="BCE8F2"/>
                  </a:solidFill>
                  <a:latin typeface="方正兰亭黑_GBK" panose="02000000000000000000" pitchFamily="2" charset="-122"/>
                  <a:ea typeface="方正兰亭黑_GBK" panose="02000000000000000000" pitchFamily="2" charset="-122"/>
                </a:rPr>
                <a:t>1</a:t>
              </a:r>
              <a:r>
                <a:rPr lang="zh-CN" altLang="en-US">
                  <a:solidFill>
                    <a:srgbClr val="BCE8F2"/>
                  </a:solidFill>
                  <a:latin typeface="方正兰亭黑_GBK" panose="02000000000000000000" pitchFamily="2" charset="-122"/>
                  <a:ea typeface="方正兰亭黑_GBK" panose="02000000000000000000" pitchFamily="2" charset="-122"/>
                </a:rPr>
                <a:t>、</a:t>
              </a:r>
              <a:r>
                <a:rPr lang="zh-CN" altLang="en-US">
                  <a:solidFill>
                    <a:srgbClr val="BCE8F2"/>
                  </a:solidFill>
                  <a:latin typeface="方正兰亭黑_GBK" panose="02000000000000000000" pitchFamily="2" charset="-122"/>
                  <a:ea typeface="方正兰亭黑_GBK" panose="02000000000000000000" pitchFamily="2" charset="-122"/>
                </a:rPr>
                <a:t>人工智能简介</a:t>
              </a:r>
              <a:endParaRPr lang="zh-CN" altLang="en-US">
                <a:solidFill>
                  <a:srgbClr val="BCE8F2"/>
                </a:solidFill>
                <a:latin typeface="方正兰亭黑_GBK" panose="02000000000000000000" pitchFamily="2" charset="-122"/>
                <a:ea typeface="方正兰亭黑_GBK" panose="02000000000000000000" pitchFamily="2" charset="-122"/>
              </a:endParaRPr>
            </a:p>
          </p:txBody>
        </p:sp>
      </p:grpSp>
      <p:grpSp>
        <p:nvGrpSpPr>
          <p:cNvPr id="5" name="Group 15"/>
          <p:cNvGrpSpPr/>
          <p:nvPr/>
        </p:nvGrpSpPr>
        <p:grpSpPr>
          <a:xfrm>
            <a:off x="1410970" y="3800158"/>
            <a:ext cx="6432550" cy="482600"/>
            <a:chOff x="65077" y="0"/>
            <a:chExt cx="6431600" cy="482564"/>
          </a:xfrm>
        </p:grpSpPr>
        <p:sp>
          <p:nvSpPr>
            <p:cNvPr id="6" name="AutoShape 3"/>
            <p:cNvSpPr>
              <a:spLocks noChangeArrowheads="1"/>
            </p:cNvSpPr>
            <p:nvPr/>
          </p:nvSpPr>
          <p:spPr bwMode="auto">
            <a:xfrm>
              <a:off x="65077" y="0"/>
              <a:ext cx="6431600" cy="482564"/>
            </a:xfrm>
            <a:prstGeom prst="roundRect">
              <a:avLst>
                <a:gd name="adj" fmla="val 50000"/>
              </a:avLst>
            </a:prstGeom>
            <a:noFill/>
            <a:ln w="12700">
              <a:solidFill>
                <a:srgbClr val="30B8D8"/>
              </a:solidFill>
              <a:miter lim="800000"/>
            </a:ln>
            <a:effectLst>
              <a:glow rad="88900">
                <a:schemeClr val="accent1">
                  <a:satMod val="175000"/>
                  <a:alpha val="30000"/>
                </a:schemeClr>
              </a:glow>
            </a:effectLst>
          </p:spPr>
          <p:txBody>
            <a:bodyPr wrap="none"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defRPr/>
              </a:pPr>
              <a:endParaRPr lang="zh-CN" altLang="en-US" sz="2000" smtClean="0">
                <a:solidFill>
                  <a:schemeClr val="bg1"/>
                </a:solidFill>
                <a:ea typeface="方正兰亭黑_GBK" panose="02000000000000000000" pitchFamily="2" charset="-122"/>
              </a:endParaRPr>
            </a:p>
          </p:txBody>
        </p:sp>
        <p:sp>
          <p:nvSpPr>
            <p:cNvPr id="7" name="Rectangle 13"/>
            <p:cNvSpPr>
              <a:spLocks noChangeArrowheads="1"/>
            </p:cNvSpPr>
            <p:nvPr/>
          </p:nvSpPr>
          <p:spPr bwMode="auto">
            <a:xfrm>
              <a:off x="65077" y="85084"/>
              <a:ext cx="6133829" cy="368273"/>
            </a:xfrm>
            <a:prstGeom prst="rect">
              <a:avLst/>
            </a:prstGeom>
            <a:noFill/>
            <a:ln w="9525">
              <a:noFill/>
              <a:miter lim="800000"/>
            </a:ln>
          </p:spPr>
          <p:txBody>
            <a:bodyPr wrap="square">
              <a:spAutoFit/>
            </a:bodyPr>
            <a:lstStyle/>
            <a:p>
              <a:pPr algn="l"/>
              <a:r>
                <a:rPr lang="en-US" altLang="zh-CN">
                  <a:solidFill>
                    <a:schemeClr val="bg1"/>
                  </a:solidFill>
                  <a:latin typeface="方正兰亭黑_GBK" panose="02000000000000000000" pitchFamily="2" charset="-122"/>
                  <a:ea typeface="方正兰亭黑_GBK" panose="02000000000000000000" pitchFamily="2" charset="-122"/>
                </a:rPr>
                <a:t>7</a:t>
              </a:r>
              <a:r>
                <a:rPr lang="zh-CN" altLang="en-US">
                  <a:solidFill>
                    <a:schemeClr val="bg1"/>
                  </a:solidFill>
                  <a:latin typeface="方正兰亭黑_GBK" panose="02000000000000000000" pitchFamily="2" charset="-122"/>
                  <a:ea typeface="方正兰亭黑_GBK" panose="02000000000000000000" pitchFamily="2" charset="-122"/>
                </a:rPr>
                <a:t>、人工智能的发展趋势</a:t>
              </a:r>
              <a:endParaRPr lang="zh-CN" altLang="en-US">
                <a:solidFill>
                  <a:schemeClr val="bg1"/>
                </a:solidFill>
                <a:latin typeface="方正兰亭黑_GBK" panose="02000000000000000000" pitchFamily="2" charset="-122"/>
                <a:ea typeface="方正兰亭黑_GBK" panose="02000000000000000000" pitchFamily="2" charset="-122"/>
              </a:endParaRPr>
            </a:p>
          </p:txBody>
        </p:sp>
      </p:grpSp>
      <p:grpSp>
        <p:nvGrpSpPr>
          <p:cNvPr id="8" name="Group 15"/>
          <p:cNvGrpSpPr/>
          <p:nvPr/>
        </p:nvGrpSpPr>
        <p:grpSpPr>
          <a:xfrm>
            <a:off x="1394460" y="4357688"/>
            <a:ext cx="6432550" cy="482600"/>
            <a:chOff x="65077" y="0"/>
            <a:chExt cx="6431600" cy="482564"/>
          </a:xfrm>
        </p:grpSpPr>
        <p:sp>
          <p:nvSpPr>
            <p:cNvPr id="9" name="AutoShape 3"/>
            <p:cNvSpPr>
              <a:spLocks noChangeArrowheads="1"/>
            </p:cNvSpPr>
            <p:nvPr/>
          </p:nvSpPr>
          <p:spPr bwMode="auto">
            <a:xfrm>
              <a:off x="65077" y="0"/>
              <a:ext cx="6431600" cy="482564"/>
            </a:xfrm>
            <a:prstGeom prst="roundRect">
              <a:avLst>
                <a:gd name="adj" fmla="val 50000"/>
              </a:avLst>
            </a:prstGeom>
            <a:noFill/>
            <a:ln w="12700">
              <a:solidFill>
                <a:srgbClr val="30B8D8"/>
              </a:solidFill>
              <a:miter lim="800000"/>
            </a:ln>
            <a:effectLst>
              <a:glow rad="88900">
                <a:schemeClr val="accent1">
                  <a:satMod val="175000"/>
                  <a:alpha val="30000"/>
                </a:schemeClr>
              </a:glow>
            </a:effectLst>
          </p:spPr>
          <p:txBody>
            <a:bodyPr wrap="none"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defRPr/>
              </a:pPr>
              <a:endParaRPr lang="zh-CN" altLang="en-US" sz="2000" smtClean="0">
                <a:solidFill>
                  <a:schemeClr val="tx2"/>
                </a:solidFill>
                <a:ea typeface="方正兰亭黑_GBK" panose="02000000000000000000" pitchFamily="2" charset="-122"/>
              </a:endParaRPr>
            </a:p>
          </p:txBody>
        </p:sp>
        <p:sp>
          <p:nvSpPr>
            <p:cNvPr id="10" name="Rectangle 13"/>
            <p:cNvSpPr>
              <a:spLocks noChangeArrowheads="1"/>
            </p:cNvSpPr>
            <p:nvPr/>
          </p:nvSpPr>
          <p:spPr bwMode="auto">
            <a:xfrm>
              <a:off x="81585" y="85084"/>
              <a:ext cx="4619578" cy="368273"/>
            </a:xfrm>
            <a:prstGeom prst="rect">
              <a:avLst/>
            </a:prstGeom>
            <a:noFill/>
            <a:ln w="9525">
              <a:noFill/>
              <a:miter lim="800000"/>
            </a:ln>
          </p:spPr>
          <p:txBody>
            <a:bodyPr wrap="square">
              <a:spAutoFit/>
            </a:bodyPr>
            <a:lstStyle/>
            <a:p>
              <a:pPr algn="l"/>
              <a:r>
                <a:rPr lang="en-US" altLang="zh-CN">
                  <a:solidFill>
                    <a:srgbClr val="BCE8F2"/>
                  </a:solidFill>
                  <a:latin typeface="方正兰亭黑_GBK" panose="02000000000000000000" pitchFamily="2" charset="-122"/>
                  <a:ea typeface="方正兰亭黑_GBK" panose="02000000000000000000" pitchFamily="2" charset="-122"/>
                </a:rPr>
                <a:t>8</a:t>
              </a:r>
              <a:r>
                <a:rPr lang="zh-CN" altLang="en-US">
                  <a:solidFill>
                    <a:srgbClr val="BCE8F2"/>
                  </a:solidFill>
                  <a:latin typeface="方正兰亭黑_GBK" panose="02000000000000000000" pitchFamily="2" charset="-122"/>
                  <a:ea typeface="方正兰亭黑_GBK" panose="02000000000000000000" pitchFamily="2" charset="-122"/>
                </a:rPr>
                <a:t>、对人工智能发展新方向的思考</a:t>
              </a:r>
              <a:endParaRPr lang="zh-CN" altLang="en-US">
                <a:solidFill>
                  <a:srgbClr val="BCE8F2"/>
                </a:solidFill>
                <a:latin typeface="方正兰亭黑_GBK" panose="02000000000000000000" pitchFamily="2" charset="-122"/>
                <a:ea typeface="方正兰亭黑_GBK" panose="02000000000000000000" pitchFamily="2" charset="-122"/>
              </a:endParaRPr>
            </a:p>
          </p:txBody>
        </p:sp>
      </p:grpSp>
      <p:grpSp>
        <p:nvGrpSpPr>
          <p:cNvPr id="11" name="Group 15"/>
          <p:cNvGrpSpPr/>
          <p:nvPr/>
        </p:nvGrpSpPr>
        <p:grpSpPr>
          <a:xfrm>
            <a:off x="1377950" y="4915218"/>
            <a:ext cx="6432550" cy="482600"/>
            <a:chOff x="65077" y="0"/>
            <a:chExt cx="6431600" cy="482564"/>
          </a:xfrm>
        </p:grpSpPr>
        <p:sp>
          <p:nvSpPr>
            <p:cNvPr id="12" name="AutoShape 3"/>
            <p:cNvSpPr>
              <a:spLocks noChangeArrowheads="1"/>
            </p:cNvSpPr>
            <p:nvPr/>
          </p:nvSpPr>
          <p:spPr bwMode="auto">
            <a:xfrm>
              <a:off x="65077" y="0"/>
              <a:ext cx="6431600" cy="482564"/>
            </a:xfrm>
            <a:prstGeom prst="roundRect">
              <a:avLst>
                <a:gd name="adj" fmla="val 50000"/>
              </a:avLst>
            </a:prstGeom>
            <a:noFill/>
            <a:ln w="12700">
              <a:solidFill>
                <a:srgbClr val="30B8D8"/>
              </a:solidFill>
              <a:miter lim="800000"/>
            </a:ln>
            <a:effectLst>
              <a:glow rad="88900">
                <a:schemeClr val="accent1">
                  <a:satMod val="175000"/>
                  <a:alpha val="30000"/>
                </a:schemeClr>
              </a:glow>
            </a:effectLst>
          </p:spPr>
          <p:txBody>
            <a:bodyPr wrap="none"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defRPr/>
              </a:pPr>
              <a:endParaRPr lang="zh-CN" altLang="en-US" sz="2000" smtClean="0">
                <a:solidFill>
                  <a:schemeClr val="tx2"/>
                </a:solidFill>
                <a:ea typeface="方正兰亭黑_GBK" panose="02000000000000000000" pitchFamily="2" charset="-122"/>
              </a:endParaRPr>
            </a:p>
          </p:txBody>
        </p:sp>
        <p:sp>
          <p:nvSpPr>
            <p:cNvPr id="13" name="Rectangle 13"/>
            <p:cNvSpPr>
              <a:spLocks noChangeArrowheads="1"/>
            </p:cNvSpPr>
            <p:nvPr/>
          </p:nvSpPr>
          <p:spPr bwMode="auto">
            <a:xfrm>
              <a:off x="98092" y="85084"/>
              <a:ext cx="4603070" cy="368273"/>
            </a:xfrm>
            <a:prstGeom prst="rect">
              <a:avLst/>
            </a:prstGeom>
            <a:noFill/>
            <a:ln w="9525">
              <a:noFill/>
              <a:miter lim="800000"/>
            </a:ln>
          </p:spPr>
          <p:txBody>
            <a:bodyPr wrap="square">
              <a:spAutoFit/>
            </a:bodyPr>
            <a:lstStyle/>
            <a:p>
              <a:pPr algn="l"/>
              <a:r>
                <a:rPr lang="en-US" altLang="zh-CN">
                  <a:solidFill>
                    <a:srgbClr val="BCE8F2"/>
                  </a:solidFill>
                  <a:latin typeface="方正兰亭黑_GBK" panose="02000000000000000000" pitchFamily="2" charset="-122"/>
                  <a:ea typeface="方正兰亭黑_GBK" panose="02000000000000000000" pitchFamily="2" charset="-122"/>
                </a:rPr>
                <a:t>9</a:t>
              </a:r>
              <a:r>
                <a:rPr lang="zh-CN" altLang="en-US">
                  <a:solidFill>
                    <a:srgbClr val="BCE8F2"/>
                  </a:solidFill>
                  <a:latin typeface="方正兰亭黑_GBK" panose="02000000000000000000" pitchFamily="2" charset="-122"/>
                  <a:ea typeface="方正兰亭黑_GBK" panose="02000000000000000000" pitchFamily="2" charset="-122"/>
                </a:rPr>
                <a:t>、结束语</a:t>
              </a:r>
              <a:endParaRPr lang="zh-CN" altLang="en-US">
                <a:solidFill>
                  <a:srgbClr val="BCE8F2"/>
                </a:solidFill>
                <a:latin typeface="方正兰亭黑_GBK" panose="02000000000000000000" pitchFamily="2" charset="-122"/>
                <a:ea typeface="方正兰亭黑_GBK" panose="02000000000000000000" pitchFamily="2" charset="-122"/>
              </a:endParaRPr>
            </a:p>
          </p:txBody>
        </p:sp>
      </p:grpSp>
      <p:grpSp>
        <p:nvGrpSpPr>
          <p:cNvPr id="14" name="Group 11"/>
          <p:cNvGrpSpPr/>
          <p:nvPr/>
        </p:nvGrpSpPr>
        <p:grpSpPr>
          <a:xfrm>
            <a:off x="1339215" y="2568258"/>
            <a:ext cx="6432550" cy="482600"/>
            <a:chOff x="64331" y="0"/>
            <a:chExt cx="6433094" cy="482482"/>
          </a:xfrm>
        </p:grpSpPr>
        <p:sp>
          <p:nvSpPr>
            <p:cNvPr id="15" name="AutoShape 3"/>
            <p:cNvSpPr>
              <a:spLocks noChangeArrowheads="1"/>
            </p:cNvSpPr>
            <p:nvPr/>
          </p:nvSpPr>
          <p:spPr bwMode="auto">
            <a:xfrm>
              <a:off x="64331" y="0"/>
              <a:ext cx="6433094" cy="482482"/>
            </a:xfrm>
            <a:prstGeom prst="roundRect">
              <a:avLst>
                <a:gd name="adj" fmla="val 50000"/>
              </a:avLst>
            </a:prstGeom>
            <a:noFill/>
            <a:ln w="12700">
              <a:solidFill>
                <a:srgbClr val="30B8D8"/>
              </a:solidFill>
              <a:miter lim="800000"/>
            </a:ln>
            <a:effectLst>
              <a:glow rad="88900">
                <a:schemeClr val="accent1">
                  <a:satMod val="175000"/>
                  <a:alpha val="30000"/>
                </a:schemeClr>
              </a:glow>
            </a:effectLst>
          </p:spPr>
          <p:txBody>
            <a:bodyPr wrap="none"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defRPr/>
              </a:pPr>
              <a:endParaRPr lang="zh-CN" altLang="en-US" sz="2000" smtClean="0">
                <a:solidFill>
                  <a:schemeClr val="tx2"/>
                </a:solidFill>
                <a:latin typeface="Arial" panose="020B0604020202020204"/>
                <a:ea typeface="方正兰亭黑_GBK" panose="02000000000000000000" pitchFamily="2" charset="-122"/>
              </a:endParaRPr>
            </a:p>
          </p:txBody>
        </p:sp>
        <p:sp>
          <p:nvSpPr>
            <p:cNvPr id="16" name="Rectangle 13"/>
            <p:cNvSpPr>
              <a:spLocks noChangeArrowheads="1"/>
            </p:cNvSpPr>
            <p:nvPr/>
          </p:nvSpPr>
          <p:spPr bwMode="auto">
            <a:xfrm>
              <a:off x="64331" y="85069"/>
              <a:ext cx="6432459" cy="368210"/>
            </a:xfrm>
            <a:prstGeom prst="rect">
              <a:avLst/>
            </a:prstGeom>
            <a:noFill/>
            <a:ln w="9525">
              <a:noFill/>
              <a:miter lim="800000"/>
            </a:ln>
          </p:spPr>
          <p:txBody>
            <a:bodyPr wrap="square">
              <a:spAutoFit/>
            </a:bodyPr>
            <a:lstStyle/>
            <a:p>
              <a:pPr algn="l"/>
              <a:r>
                <a:rPr lang="en-US" altLang="zh-CN">
                  <a:solidFill>
                    <a:srgbClr val="BCE8F2"/>
                  </a:solidFill>
                  <a:latin typeface="方正兰亭黑_GBK" panose="02000000000000000000" pitchFamily="2" charset="-122"/>
                  <a:ea typeface="方正兰亭黑_GBK" panose="02000000000000000000" pitchFamily="2" charset="-122"/>
                </a:rPr>
                <a:t>5</a:t>
              </a:r>
              <a:r>
                <a:rPr lang="zh-CN" altLang="en-US">
                  <a:solidFill>
                    <a:srgbClr val="BCE8F2"/>
                  </a:solidFill>
                  <a:latin typeface="方正兰亭黑_GBK" panose="02000000000000000000" pitchFamily="2" charset="-122"/>
                  <a:ea typeface="方正兰亭黑_GBK" panose="02000000000000000000" pitchFamily="2" charset="-122"/>
                </a:rPr>
                <a:t>、人工智能在生活中的常见应用</a:t>
              </a:r>
              <a:endParaRPr lang="zh-CN" altLang="en-US">
                <a:solidFill>
                  <a:srgbClr val="BCE8F2"/>
                </a:solidFill>
                <a:latin typeface="方正兰亭黑_GBK" panose="02000000000000000000" pitchFamily="2" charset="-122"/>
                <a:ea typeface="方正兰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ppt_x"/>
                                          </p:val>
                                        </p:tav>
                                        <p:tav tm="100000">
                                          <p:val>
                                            <p:strVal val="#ppt_x"/>
                                          </p:val>
                                        </p:tav>
                                      </p:tavLst>
                                    </p:anim>
                                    <p:anim calcmode="lin" valueType="num">
                                      <p:cBhvr additive="base">
                                        <p:cTn id="8" dur="500" fill="hold"/>
                                        <p:tgtEl>
                                          <p:spTgt spid="718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additive="base">
                                        <p:cTn id="24" dur="500" fill="hold"/>
                                        <p:tgtEl>
                                          <p:spTgt spid="7170"/>
                                        </p:tgtEl>
                                        <p:attrNameLst>
                                          <p:attrName>ppt_x</p:attrName>
                                        </p:attrNameLst>
                                      </p:cBhvr>
                                      <p:tavLst>
                                        <p:tav tm="0">
                                          <p:val>
                                            <p:strVal val="#ppt_x"/>
                                          </p:val>
                                        </p:tav>
                                        <p:tav tm="100000">
                                          <p:val>
                                            <p:strVal val="#ppt_x"/>
                                          </p:val>
                                        </p:tav>
                                      </p:tavLst>
                                    </p:anim>
                                    <p:anim calcmode="lin" valueType="num">
                                      <p:cBhvr additive="base">
                                        <p:cTn id="25" dur="500" fill="hold"/>
                                        <p:tgtEl>
                                          <p:spTgt spid="717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170"/>
                                        </p:tgtEl>
                                        <p:attrNameLst>
                                          <p:attrName>style.visibility</p:attrName>
                                        </p:attrNameLst>
                                      </p:cBhvr>
                                      <p:to>
                                        <p:strVal val="visible"/>
                                      </p:to>
                                    </p:set>
                                    <p:anim calcmode="lin" valueType="num">
                                      <p:cBhvr additive="base">
                                        <p:cTn id="28" dur="500" fill="hold"/>
                                        <p:tgtEl>
                                          <p:spTgt spid="7170"/>
                                        </p:tgtEl>
                                        <p:attrNameLst>
                                          <p:attrName>ppt_x</p:attrName>
                                        </p:attrNameLst>
                                      </p:cBhvr>
                                      <p:tavLst>
                                        <p:tav tm="0">
                                          <p:val>
                                            <p:strVal val="#ppt_x"/>
                                          </p:val>
                                        </p:tav>
                                        <p:tav tm="100000">
                                          <p:val>
                                            <p:strVal val="#ppt_x"/>
                                          </p:val>
                                        </p:tav>
                                      </p:tavLst>
                                    </p:anim>
                                    <p:anim calcmode="lin" valueType="num">
                                      <p:cBhvr additive="base">
                                        <p:cTn id="29" dur="500" fill="hold"/>
                                        <p:tgtEl>
                                          <p:spTgt spid="717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100"/>
                                  </p:stCondLst>
                                  <p:childTnLst>
                                    <p:set>
                                      <p:cBhvr>
                                        <p:cTn id="31" dur="1" fill="hold">
                                          <p:stCondLst>
                                            <p:cond delay="0"/>
                                          </p:stCondLst>
                                        </p:cTn>
                                        <p:tgtEl>
                                          <p:spTgt spid="7174"/>
                                        </p:tgtEl>
                                        <p:attrNameLst>
                                          <p:attrName>style.visibility</p:attrName>
                                        </p:attrNameLst>
                                      </p:cBhvr>
                                      <p:to>
                                        <p:strVal val="visible"/>
                                      </p:to>
                                    </p:set>
                                    <p:anim calcmode="lin" valueType="num">
                                      <p:cBhvr additive="base">
                                        <p:cTn id="32" dur="500" fill="hold"/>
                                        <p:tgtEl>
                                          <p:spTgt spid="7174"/>
                                        </p:tgtEl>
                                        <p:attrNameLst>
                                          <p:attrName>ppt_x</p:attrName>
                                        </p:attrNameLst>
                                      </p:cBhvr>
                                      <p:tavLst>
                                        <p:tav tm="0">
                                          <p:val>
                                            <p:strVal val="#ppt_x"/>
                                          </p:val>
                                        </p:tav>
                                        <p:tav tm="100000">
                                          <p:val>
                                            <p:strVal val="#ppt_x"/>
                                          </p:val>
                                        </p:tav>
                                      </p:tavLst>
                                    </p:anim>
                                    <p:anim calcmode="lin" valueType="num">
                                      <p:cBhvr additive="base">
                                        <p:cTn id="33" dur="500" fill="hold"/>
                                        <p:tgtEl>
                                          <p:spTgt spid="717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100"/>
                                  </p:stCondLst>
                                  <p:childTnLst>
                                    <p:set>
                                      <p:cBhvr>
                                        <p:cTn id="35" dur="1" fill="hold">
                                          <p:stCondLst>
                                            <p:cond delay="0"/>
                                          </p:stCondLst>
                                        </p:cTn>
                                        <p:tgtEl>
                                          <p:spTgt spid="7174"/>
                                        </p:tgtEl>
                                        <p:attrNameLst>
                                          <p:attrName>style.visibility</p:attrName>
                                        </p:attrNameLst>
                                      </p:cBhvr>
                                      <p:to>
                                        <p:strVal val="visible"/>
                                      </p:to>
                                    </p:set>
                                    <p:anim calcmode="lin" valueType="num">
                                      <p:cBhvr additive="base">
                                        <p:cTn id="36" dur="500" fill="hold"/>
                                        <p:tgtEl>
                                          <p:spTgt spid="7174"/>
                                        </p:tgtEl>
                                        <p:attrNameLst>
                                          <p:attrName>ppt_x</p:attrName>
                                        </p:attrNameLst>
                                      </p:cBhvr>
                                      <p:tavLst>
                                        <p:tav tm="0">
                                          <p:val>
                                            <p:strVal val="#ppt_x"/>
                                          </p:val>
                                        </p:tav>
                                        <p:tav tm="100000">
                                          <p:val>
                                            <p:strVal val="#ppt_x"/>
                                          </p:val>
                                        </p:tav>
                                      </p:tavLst>
                                    </p:anim>
                                    <p:anim calcmode="lin" valueType="num">
                                      <p:cBhvr additive="base">
                                        <p:cTn id="37" dur="500" fill="hold"/>
                                        <p:tgtEl>
                                          <p:spTgt spid="717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00"/>
                                  </p:stCondLst>
                                  <p:childTnLst>
                                    <p:set>
                                      <p:cBhvr>
                                        <p:cTn id="39" dur="1" fill="hold">
                                          <p:stCondLst>
                                            <p:cond delay="0"/>
                                          </p:stCondLst>
                                        </p:cTn>
                                        <p:tgtEl>
                                          <p:spTgt spid="7179"/>
                                        </p:tgtEl>
                                        <p:attrNameLst>
                                          <p:attrName>style.visibility</p:attrName>
                                        </p:attrNameLst>
                                      </p:cBhvr>
                                      <p:to>
                                        <p:strVal val="visible"/>
                                      </p:to>
                                    </p:set>
                                    <p:anim calcmode="lin" valueType="num">
                                      <p:cBhvr additive="base">
                                        <p:cTn id="40" dur="500" fill="hold"/>
                                        <p:tgtEl>
                                          <p:spTgt spid="7179"/>
                                        </p:tgtEl>
                                        <p:attrNameLst>
                                          <p:attrName>ppt_x</p:attrName>
                                        </p:attrNameLst>
                                      </p:cBhvr>
                                      <p:tavLst>
                                        <p:tav tm="0">
                                          <p:val>
                                            <p:strVal val="#ppt_x"/>
                                          </p:val>
                                        </p:tav>
                                        <p:tav tm="100000">
                                          <p:val>
                                            <p:strVal val="#ppt_x"/>
                                          </p:val>
                                        </p:tav>
                                      </p:tavLst>
                                    </p:anim>
                                    <p:anim calcmode="lin" valueType="num">
                                      <p:cBhvr additive="base">
                                        <p:cTn id="41" dur="500" fill="hold"/>
                                        <p:tgtEl>
                                          <p:spTgt spid="717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7179"/>
                                        </p:tgtEl>
                                        <p:attrNameLst>
                                          <p:attrName>style.visibility</p:attrName>
                                        </p:attrNameLst>
                                      </p:cBhvr>
                                      <p:to>
                                        <p:strVal val="visible"/>
                                      </p:to>
                                    </p:set>
                                    <p:anim calcmode="lin" valueType="num">
                                      <p:cBhvr additive="base">
                                        <p:cTn id="44" dur="500" fill="hold"/>
                                        <p:tgtEl>
                                          <p:spTgt spid="7179"/>
                                        </p:tgtEl>
                                        <p:attrNameLst>
                                          <p:attrName>ppt_x</p:attrName>
                                        </p:attrNameLst>
                                      </p:cBhvr>
                                      <p:tavLst>
                                        <p:tav tm="0">
                                          <p:val>
                                            <p:strVal val="#ppt_x"/>
                                          </p:val>
                                        </p:tav>
                                        <p:tav tm="100000">
                                          <p:val>
                                            <p:strVal val="#ppt_x"/>
                                          </p:val>
                                        </p:tav>
                                      </p:tavLst>
                                    </p:anim>
                                    <p:anim calcmode="lin" valueType="num">
                                      <p:cBhvr additive="base">
                                        <p:cTn id="45" dur="500" fill="hold"/>
                                        <p:tgtEl>
                                          <p:spTgt spid="717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300"/>
                                  </p:stCondLst>
                                  <p:childTnLst>
                                    <p:set>
                                      <p:cBhvr>
                                        <p:cTn id="47" dur="1" fill="hold">
                                          <p:stCondLst>
                                            <p:cond delay="0"/>
                                          </p:stCondLst>
                                        </p:cTn>
                                        <p:tgtEl>
                                          <p:spTgt spid="7183"/>
                                        </p:tgtEl>
                                        <p:attrNameLst>
                                          <p:attrName>style.visibility</p:attrName>
                                        </p:attrNameLst>
                                      </p:cBhvr>
                                      <p:to>
                                        <p:strVal val="visible"/>
                                      </p:to>
                                    </p:set>
                                    <p:anim calcmode="lin" valueType="num">
                                      <p:cBhvr additive="base">
                                        <p:cTn id="48" dur="500" fill="hold"/>
                                        <p:tgtEl>
                                          <p:spTgt spid="7183"/>
                                        </p:tgtEl>
                                        <p:attrNameLst>
                                          <p:attrName>ppt_x</p:attrName>
                                        </p:attrNameLst>
                                      </p:cBhvr>
                                      <p:tavLst>
                                        <p:tav tm="0">
                                          <p:val>
                                            <p:strVal val="#ppt_x"/>
                                          </p:val>
                                        </p:tav>
                                        <p:tav tm="100000">
                                          <p:val>
                                            <p:strVal val="#ppt_x"/>
                                          </p:val>
                                        </p:tav>
                                      </p:tavLst>
                                    </p:anim>
                                    <p:anim calcmode="lin" valueType="num">
                                      <p:cBhvr additive="base">
                                        <p:cTn id="49" dur="500" fill="hold"/>
                                        <p:tgtEl>
                                          <p:spTgt spid="7183"/>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300"/>
                                  </p:stCondLst>
                                  <p:childTnLst>
                                    <p:set>
                                      <p:cBhvr>
                                        <p:cTn id="51" dur="1" fill="hold">
                                          <p:stCondLst>
                                            <p:cond delay="0"/>
                                          </p:stCondLst>
                                        </p:cTn>
                                        <p:tgtEl>
                                          <p:spTgt spid="7183"/>
                                        </p:tgtEl>
                                        <p:attrNameLst>
                                          <p:attrName>style.visibility</p:attrName>
                                        </p:attrNameLst>
                                      </p:cBhvr>
                                      <p:to>
                                        <p:strVal val="visible"/>
                                      </p:to>
                                    </p:set>
                                    <p:anim calcmode="lin" valueType="num">
                                      <p:cBhvr additive="base">
                                        <p:cTn id="52" dur="500" fill="hold"/>
                                        <p:tgtEl>
                                          <p:spTgt spid="7183"/>
                                        </p:tgtEl>
                                        <p:attrNameLst>
                                          <p:attrName>ppt_x</p:attrName>
                                        </p:attrNameLst>
                                      </p:cBhvr>
                                      <p:tavLst>
                                        <p:tav tm="0">
                                          <p:val>
                                            <p:strVal val="#ppt_x"/>
                                          </p:val>
                                        </p:tav>
                                        <p:tav tm="100000">
                                          <p:val>
                                            <p:strVal val="#ppt_x"/>
                                          </p:val>
                                        </p:tav>
                                      </p:tavLst>
                                    </p:anim>
                                    <p:anim calcmode="lin" valueType="num">
                                      <p:cBhvr additive="base">
                                        <p:cTn id="53" dur="500" fill="hold"/>
                                        <p:tgtEl>
                                          <p:spTgt spid="7183"/>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1000"/>
                                  </p:stCondLst>
                                  <p:childTnLst>
                                    <p:set>
                                      <p:cBhvr>
                                        <p:cTn id="56" dur="1" fill="hold">
                                          <p:stCondLst>
                                            <p:cond delay="0"/>
                                          </p:stCondLst>
                                        </p:cTn>
                                        <p:tgtEl>
                                          <p:spTgt spid="7170"/>
                                        </p:tgtEl>
                                        <p:attrNameLst>
                                          <p:attrName>style.visibility</p:attrName>
                                        </p:attrNameLst>
                                      </p:cBhvr>
                                      <p:to>
                                        <p:strVal val="visible"/>
                                      </p:to>
                                    </p:set>
                                    <p:anim calcmode="lin" valueType="num">
                                      <p:cBhvr additive="base">
                                        <p:cTn id="57" dur="500" fill="hold"/>
                                        <p:tgtEl>
                                          <p:spTgt spid="7170"/>
                                        </p:tgtEl>
                                        <p:attrNameLst>
                                          <p:attrName>ppt_x</p:attrName>
                                        </p:attrNameLst>
                                      </p:cBhvr>
                                      <p:tavLst>
                                        <p:tav tm="0">
                                          <p:val>
                                            <p:strVal val="#ppt_x"/>
                                          </p:val>
                                        </p:tav>
                                        <p:tav tm="100000">
                                          <p:val>
                                            <p:strVal val="#ppt_x"/>
                                          </p:val>
                                        </p:tav>
                                      </p:tavLst>
                                    </p:anim>
                                    <p:anim calcmode="lin" valueType="num">
                                      <p:cBhvr additive="base">
                                        <p:cTn id="58" dur="500" fill="hold"/>
                                        <p:tgtEl>
                                          <p:spTgt spid="717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1000"/>
                                  </p:stCondLst>
                                  <p:childTnLst>
                                    <p:set>
                                      <p:cBhvr>
                                        <p:cTn id="60" dur="1" fill="hold">
                                          <p:stCondLst>
                                            <p:cond delay="0"/>
                                          </p:stCondLst>
                                        </p:cTn>
                                        <p:tgtEl>
                                          <p:spTgt spid="7170"/>
                                        </p:tgtEl>
                                        <p:attrNameLst>
                                          <p:attrName>style.visibility</p:attrName>
                                        </p:attrNameLst>
                                      </p:cBhvr>
                                      <p:to>
                                        <p:strVal val="visible"/>
                                      </p:to>
                                    </p:set>
                                    <p:anim calcmode="lin" valueType="num">
                                      <p:cBhvr additive="base">
                                        <p:cTn id="61" dur="500" fill="hold"/>
                                        <p:tgtEl>
                                          <p:spTgt spid="7170"/>
                                        </p:tgtEl>
                                        <p:attrNameLst>
                                          <p:attrName>ppt_x</p:attrName>
                                        </p:attrNameLst>
                                      </p:cBhvr>
                                      <p:tavLst>
                                        <p:tav tm="0">
                                          <p:val>
                                            <p:strVal val="#ppt_x"/>
                                          </p:val>
                                        </p:tav>
                                        <p:tav tm="100000">
                                          <p:val>
                                            <p:strVal val="#ppt_x"/>
                                          </p:val>
                                        </p:tav>
                                      </p:tavLst>
                                    </p:anim>
                                    <p:anim calcmode="lin" valueType="num">
                                      <p:cBhvr additive="base">
                                        <p:cTn id="62" dur="500" fill="hold"/>
                                        <p:tgtEl>
                                          <p:spTgt spid="717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1100"/>
                                  </p:stCondLst>
                                  <p:childTnLst>
                                    <p:set>
                                      <p:cBhvr>
                                        <p:cTn id="64" dur="1" fill="hold">
                                          <p:stCondLst>
                                            <p:cond delay="0"/>
                                          </p:stCondLst>
                                        </p:cTn>
                                        <p:tgtEl>
                                          <p:spTgt spid="7174"/>
                                        </p:tgtEl>
                                        <p:attrNameLst>
                                          <p:attrName>style.visibility</p:attrName>
                                        </p:attrNameLst>
                                      </p:cBhvr>
                                      <p:to>
                                        <p:strVal val="visible"/>
                                      </p:to>
                                    </p:set>
                                    <p:anim calcmode="lin" valueType="num">
                                      <p:cBhvr additive="base">
                                        <p:cTn id="65" dur="500" fill="hold"/>
                                        <p:tgtEl>
                                          <p:spTgt spid="7174"/>
                                        </p:tgtEl>
                                        <p:attrNameLst>
                                          <p:attrName>ppt_x</p:attrName>
                                        </p:attrNameLst>
                                      </p:cBhvr>
                                      <p:tavLst>
                                        <p:tav tm="0">
                                          <p:val>
                                            <p:strVal val="#ppt_x"/>
                                          </p:val>
                                        </p:tav>
                                        <p:tav tm="100000">
                                          <p:val>
                                            <p:strVal val="#ppt_x"/>
                                          </p:val>
                                        </p:tav>
                                      </p:tavLst>
                                    </p:anim>
                                    <p:anim calcmode="lin" valueType="num">
                                      <p:cBhvr additive="base">
                                        <p:cTn id="66" dur="500" fill="hold"/>
                                        <p:tgtEl>
                                          <p:spTgt spid="717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1100"/>
                                  </p:stCondLst>
                                  <p:childTnLst>
                                    <p:set>
                                      <p:cBhvr>
                                        <p:cTn id="68" dur="1" fill="hold">
                                          <p:stCondLst>
                                            <p:cond delay="0"/>
                                          </p:stCondLst>
                                        </p:cTn>
                                        <p:tgtEl>
                                          <p:spTgt spid="7174"/>
                                        </p:tgtEl>
                                        <p:attrNameLst>
                                          <p:attrName>style.visibility</p:attrName>
                                        </p:attrNameLst>
                                      </p:cBhvr>
                                      <p:to>
                                        <p:strVal val="visible"/>
                                      </p:to>
                                    </p:set>
                                    <p:anim calcmode="lin" valueType="num">
                                      <p:cBhvr additive="base">
                                        <p:cTn id="69" dur="500" fill="hold"/>
                                        <p:tgtEl>
                                          <p:spTgt spid="7174"/>
                                        </p:tgtEl>
                                        <p:attrNameLst>
                                          <p:attrName>ppt_x</p:attrName>
                                        </p:attrNameLst>
                                      </p:cBhvr>
                                      <p:tavLst>
                                        <p:tav tm="0">
                                          <p:val>
                                            <p:strVal val="#ppt_x"/>
                                          </p:val>
                                        </p:tav>
                                        <p:tav tm="100000">
                                          <p:val>
                                            <p:strVal val="#ppt_x"/>
                                          </p:val>
                                        </p:tav>
                                      </p:tavLst>
                                    </p:anim>
                                    <p:anim calcmode="lin" valueType="num">
                                      <p:cBhvr additive="base">
                                        <p:cTn id="70" dur="500" fill="hold"/>
                                        <p:tgtEl>
                                          <p:spTgt spid="717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1200"/>
                                  </p:stCondLst>
                                  <p:childTnLst>
                                    <p:set>
                                      <p:cBhvr>
                                        <p:cTn id="72" dur="1" fill="hold">
                                          <p:stCondLst>
                                            <p:cond delay="0"/>
                                          </p:stCondLst>
                                        </p:cTn>
                                        <p:tgtEl>
                                          <p:spTgt spid="7179"/>
                                        </p:tgtEl>
                                        <p:attrNameLst>
                                          <p:attrName>style.visibility</p:attrName>
                                        </p:attrNameLst>
                                      </p:cBhvr>
                                      <p:to>
                                        <p:strVal val="visible"/>
                                      </p:to>
                                    </p:set>
                                    <p:anim calcmode="lin" valueType="num">
                                      <p:cBhvr additive="base">
                                        <p:cTn id="73" dur="500" fill="hold"/>
                                        <p:tgtEl>
                                          <p:spTgt spid="7179"/>
                                        </p:tgtEl>
                                        <p:attrNameLst>
                                          <p:attrName>ppt_x</p:attrName>
                                        </p:attrNameLst>
                                      </p:cBhvr>
                                      <p:tavLst>
                                        <p:tav tm="0">
                                          <p:val>
                                            <p:strVal val="#ppt_x"/>
                                          </p:val>
                                        </p:tav>
                                        <p:tav tm="100000">
                                          <p:val>
                                            <p:strVal val="#ppt_x"/>
                                          </p:val>
                                        </p:tav>
                                      </p:tavLst>
                                    </p:anim>
                                    <p:anim calcmode="lin" valueType="num">
                                      <p:cBhvr additive="base">
                                        <p:cTn id="74" dur="500" fill="hold"/>
                                        <p:tgtEl>
                                          <p:spTgt spid="71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1200"/>
                                  </p:stCondLst>
                                  <p:childTnLst>
                                    <p:set>
                                      <p:cBhvr>
                                        <p:cTn id="76" dur="1" fill="hold">
                                          <p:stCondLst>
                                            <p:cond delay="0"/>
                                          </p:stCondLst>
                                        </p:cTn>
                                        <p:tgtEl>
                                          <p:spTgt spid="7179"/>
                                        </p:tgtEl>
                                        <p:attrNameLst>
                                          <p:attrName>style.visibility</p:attrName>
                                        </p:attrNameLst>
                                      </p:cBhvr>
                                      <p:to>
                                        <p:strVal val="visible"/>
                                      </p:to>
                                    </p:set>
                                    <p:anim calcmode="lin" valueType="num">
                                      <p:cBhvr additive="base">
                                        <p:cTn id="77" dur="500" fill="hold"/>
                                        <p:tgtEl>
                                          <p:spTgt spid="7179"/>
                                        </p:tgtEl>
                                        <p:attrNameLst>
                                          <p:attrName>ppt_x</p:attrName>
                                        </p:attrNameLst>
                                      </p:cBhvr>
                                      <p:tavLst>
                                        <p:tav tm="0">
                                          <p:val>
                                            <p:strVal val="#ppt_x"/>
                                          </p:val>
                                        </p:tav>
                                        <p:tav tm="100000">
                                          <p:val>
                                            <p:strVal val="#ppt_x"/>
                                          </p:val>
                                        </p:tav>
                                      </p:tavLst>
                                    </p:anim>
                                    <p:anim calcmode="lin" valueType="num">
                                      <p:cBhvr additive="base">
                                        <p:cTn id="78" dur="500" fill="hold"/>
                                        <p:tgtEl>
                                          <p:spTgt spid="7179"/>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1300"/>
                                  </p:stCondLst>
                                  <p:childTnLst>
                                    <p:set>
                                      <p:cBhvr>
                                        <p:cTn id="80" dur="1" fill="hold">
                                          <p:stCondLst>
                                            <p:cond delay="0"/>
                                          </p:stCondLst>
                                        </p:cTn>
                                        <p:tgtEl>
                                          <p:spTgt spid="7183"/>
                                        </p:tgtEl>
                                        <p:attrNameLst>
                                          <p:attrName>style.visibility</p:attrName>
                                        </p:attrNameLst>
                                      </p:cBhvr>
                                      <p:to>
                                        <p:strVal val="visible"/>
                                      </p:to>
                                    </p:set>
                                    <p:anim calcmode="lin" valueType="num">
                                      <p:cBhvr additive="base">
                                        <p:cTn id="81" dur="500" fill="hold"/>
                                        <p:tgtEl>
                                          <p:spTgt spid="7183"/>
                                        </p:tgtEl>
                                        <p:attrNameLst>
                                          <p:attrName>ppt_x</p:attrName>
                                        </p:attrNameLst>
                                      </p:cBhvr>
                                      <p:tavLst>
                                        <p:tav tm="0">
                                          <p:val>
                                            <p:strVal val="#ppt_x"/>
                                          </p:val>
                                        </p:tav>
                                        <p:tav tm="100000">
                                          <p:val>
                                            <p:strVal val="#ppt_x"/>
                                          </p:val>
                                        </p:tav>
                                      </p:tavLst>
                                    </p:anim>
                                    <p:anim calcmode="lin" valueType="num">
                                      <p:cBhvr additive="base">
                                        <p:cTn id="82" dur="500" fill="hold"/>
                                        <p:tgtEl>
                                          <p:spTgt spid="7183"/>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1300"/>
                                  </p:stCondLst>
                                  <p:childTnLst>
                                    <p:set>
                                      <p:cBhvr>
                                        <p:cTn id="84" dur="1" fill="hold">
                                          <p:stCondLst>
                                            <p:cond delay="0"/>
                                          </p:stCondLst>
                                        </p:cTn>
                                        <p:tgtEl>
                                          <p:spTgt spid="7183"/>
                                        </p:tgtEl>
                                        <p:attrNameLst>
                                          <p:attrName>style.visibility</p:attrName>
                                        </p:attrNameLst>
                                      </p:cBhvr>
                                      <p:to>
                                        <p:strVal val="visible"/>
                                      </p:to>
                                    </p:set>
                                    <p:anim calcmode="lin" valueType="num">
                                      <p:cBhvr additive="base">
                                        <p:cTn id="85" dur="500" fill="hold"/>
                                        <p:tgtEl>
                                          <p:spTgt spid="7183"/>
                                        </p:tgtEl>
                                        <p:attrNameLst>
                                          <p:attrName>ppt_x</p:attrName>
                                        </p:attrNameLst>
                                      </p:cBhvr>
                                      <p:tavLst>
                                        <p:tav tm="0">
                                          <p:val>
                                            <p:strVal val="#ppt_x"/>
                                          </p:val>
                                        </p:tav>
                                        <p:tav tm="100000">
                                          <p:val>
                                            <p:strVal val="#ppt_x"/>
                                          </p:val>
                                        </p:tav>
                                      </p:tavLst>
                                    </p:anim>
                                    <p:anim calcmode="lin" valueType="num">
                                      <p:cBhvr additive="base">
                                        <p:cTn id="86" dur="500" fill="hold"/>
                                        <p:tgtEl>
                                          <p:spTgt spid="718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100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300"/>
                                  </p:stCondLst>
                                  <p:childTnLst>
                                    <p:set>
                                      <p:cBhvr>
                                        <p:cTn id="92" dur="1" fill="hold">
                                          <p:stCondLst>
                                            <p:cond delay="0"/>
                                          </p:stCondLst>
                                        </p:cTn>
                                        <p:tgtEl>
                                          <p:spTgt spid="5"/>
                                        </p:tgtEl>
                                        <p:attrNameLst>
                                          <p:attrName>style.visibility</p:attrName>
                                        </p:attrNameLst>
                                      </p:cBhvr>
                                      <p:to>
                                        <p:strVal val="visible"/>
                                      </p:to>
                                    </p:set>
                                    <p:anim calcmode="lin" valueType="num">
                                      <p:cBhvr additive="base">
                                        <p:cTn id="93" dur="500" fill="hold"/>
                                        <p:tgtEl>
                                          <p:spTgt spid="5"/>
                                        </p:tgtEl>
                                        <p:attrNameLst>
                                          <p:attrName>ppt_x</p:attrName>
                                        </p:attrNameLst>
                                      </p:cBhvr>
                                      <p:tavLst>
                                        <p:tav tm="0">
                                          <p:val>
                                            <p:strVal val="#ppt_x"/>
                                          </p:val>
                                        </p:tav>
                                        <p:tav tm="100000">
                                          <p:val>
                                            <p:strVal val="#ppt_x"/>
                                          </p:val>
                                        </p:tav>
                                      </p:tavLst>
                                    </p:anim>
                                    <p:anim calcmode="lin" valueType="num">
                                      <p:cBhvr additive="base">
                                        <p:cTn id="94" dur="500" fill="hold"/>
                                        <p:tgtEl>
                                          <p:spTgt spid="5"/>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30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1300"/>
                                  </p:stCondLst>
                                  <p:childTnLst>
                                    <p:set>
                                      <p:cBhvr>
                                        <p:cTn id="100" dur="1" fill="hold">
                                          <p:stCondLst>
                                            <p:cond delay="0"/>
                                          </p:stCondLst>
                                        </p:cTn>
                                        <p:tgtEl>
                                          <p:spTgt spid="5"/>
                                        </p:tgtEl>
                                        <p:attrNameLst>
                                          <p:attrName>style.visibility</p:attrName>
                                        </p:attrNameLst>
                                      </p:cBhvr>
                                      <p:to>
                                        <p:strVal val="visible"/>
                                      </p:to>
                                    </p:set>
                                    <p:anim calcmode="lin" valueType="num">
                                      <p:cBhvr additive="base">
                                        <p:cTn id="101" dur="500" fill="hold"/>
                                        <p:tgtEl>
                                          <p:spTgt spid="5"/>
                                        </p:tgtEl>
                                        <p:attrNameLst>
                                          <p:attrName>ppt_x</p:attrName>
                                        </p:attrNameLst>
                                      </p:cBhvr>
                                      <p:tavLst>
                                        <p:tav tm="0">
                                          <p:val>
                                            <p:strVal val="#ppt_x"/>
                                          </p:val>
                                        </p:tav>
                                        <p:tav tm="100000">
                                          <p:val>
                                            <p:strVal val="#ppt_x"/>
                                          </p:val>
                                        </p:tav>
                                      </p:tavLst>
                                    </p:anim>
                                    <p:anim calcmode="lin" valueType="num">
                                      <p:cBhvr additive="base">
                                        <p:cTn id="102" dur="500" fill="hold"/>
                                        <p:tgtEl>
                                          <p:spTgt spid="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1300"/>
                                  </p:stCondLst>
                                  <p:childTnLst>
                                    <p:set>
                                      <p:cBhvr>
                                        <p:cTn id="104" dur="1" fill="hold">
                                          <p:stCondLst>
                                            <p:cond delay="0"/>
                                          </p:stCondLst>
                                        </p:cTn>
                                        <p:tgtEl>
                                          <p:spTgt spid="5"/>
                                        </p:tgtEl>
                                        <p:attrNameLst>
                                          <p:attrName>style.visibility</p:attrName>
                                        </p:attrNameLst>
                                      </p:cBhvr>
                                      <p:to>
                                        <p:strVal val="visible"/>
                                      </p:to>
                                    </p:set>
                                    <p:anim calcmode="lin" valueType="num">
                                      <p:cBhvr additive="base">
                                        <p:cTn id="105" dur="500" fill="hold"/>
                                        <p:tgtEl>
                                          <p:spTgt spid="5"/>
                                        </p:tgtEl>
                                        <p:attrNameLst>
                                          <p:attrName>ppt_x</p:attrName>
                                        </p:attrNameLst>
                                      </p:cBhvr>
                                      <p:tavLst>
                                        <p:tav tm="0">
                                          <p:val>
                                            <p:strVal val="#ppt_x"/>
                                          </p:val>
                                        </p:tav>
                                        <p:tav tm="100000">
                                          <p:val>
                                            <p:strVal val="#ppt_x"/>
                                          </p:val>
                                        </p:tav>
                                      </p:tavLst>
                                    </p:anim>
                                    <p:anim calcmode="lin" valueType="num">
                                      <p:cBhvr additive="base">
                                        <p:cTn id="106" dur="500" fill="hold"/>
                                        <p:tgtEl>
                                          <p:spTgt spid="5"/>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30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ppt_x"/>
                                          </p:val>
                                        </p:tav>
                                        <p:tav tm="100000">
                                          <p:val>
                                            <p:strVal val="#ppt_x"/>
                                          </p:val>
                                        </p:tav>
                                      </p:tavLst>
                                    </p:anim>
                                    <p:anim calcmode="lin" valueType="num">
                                      <p:cBhvr additive="base">
                                        <p:cTn id="110" dur="500" fill="hold"/>
                                        <p:tgtEl>
                                          <p:spTgt spid="8"/>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300"/>
                                  </p:stCondLst>
                                  <p:childTnLst>
                                    <p:set>
                                      <p:cBhvr>
                                        <p:cTn id="112" dur="1" fill="hold">
                                          <p:stCondLst>
                                            <p:cond delay="0"/>
                                          </p:stCondLst>
                                        </p:cTn>
                                        <p:tgtEl>
                                          <p:spTgt spid="8"/>
                                        </p:tgtEl>
                                        <p:attrNameLst>
                                          <p:attrName>style.visibility</p:attrName>
                                        </p:attrNameLst>
                                      </p:cBhvr>
                                      <p:to>
                                        <p:strVal val="visible"/>
                                      </p:to>
                                    </p:set>
                                    <p:anim calcmode="lin" valueType="num">
                                      <p:cBhvr additive="base">
                                        <p:cTn id="113" dur="500" fill="hold"/>
                                        <p:tgtEl>
                                          <p:spTgt spid="8"/>
                                        </p:tgtEl>
                                        <p:attrNameLst>
                                          <p:attrName>ppt_x</p:attrName>
                                        </p:attrNameLst>
                                      </p:cBhvr>
                                      <p:tavLst>
                                        <p:tav tm="0">
                                          <p:val>
                                            <p:strVal val="#ppt_x"/>
                                          </p:val>
                                        </p:tav>
                                        <p:tav tm="100000">
                                          <p:val>
                                            <p:strVal val="#ppt_x"/>
                                          </p:val>
                                        </p:tav>
                                      </p:tavLst>
                                    </p:anim>
                                    <p:anim calcmode="lin" valueType="num">
                                      <p:cBhvr additive="base">
                                        <p:cTn id="114" dur="500" fill="hold"/>
                                        <p:tgtEl>
                                          <p:spTgt spid="8"/>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1300"/>
                                  </p:stCondLst>
                                  <p:childTnLst>
                                    <p:set>
                                      <p:cBhvr>
                                        <p:cTn id="116" dur="1" fill="hold">
                                          <p:stCondLst>
                                            <p:cond delay="0"/>
                                          </p:stCondLst>
                                        </p:cTn>
                                        <p:tgtEl>
                                          <p:spTgt spid="8"/>
                                        </p:tgtEl>
                                        <p:attrNameLst>
                                          <p:attrName>style.visibility</p:attrName>
                                        </p:attrNameLst>
                                      </p:cBhvr>
                                      <p:to>
                                        <p:strVal val="visible"/>
                                      </p:to>
                                    </p:set>
                                    <p:anim calcmode="lin" valueType="num">
                                      <p:cBhvr additive="base">
                                        <p:cTn id="117" dur="500" fill="hold"/>
                                        <p:tgtEl>
                                          <p:spTgt spid="8"/>
                                        </p:tgtEl>
                                        <p:attrNameLst>
                                          <p:attrName>ppt_x</p:attrName>
                                        </p:attrNameLst>
                                      </p:cBhvr>
                                      <p:tavLst>
                                        <p:tav tm="0">
                                          <p:val>
                                            <p:strVal val="#ppt_x"/>
                                          </p:val>
                                        </p:tav>
                                        <p:tav tm="100000">
                                          <p:val>
                                            <p:strVal val="#ppt_x"/>
                                          </p:val>
                                        </p:tav>
                                      </p:tavLst>
                                    </p:anim>
                                    <p:anim calcmode="lin" valueType="num">
                                      <p:cBhvr additive="base">
                                        <p:cTn id="118" dur="500" fill="hold"/>
                                        <p:tgtEl>
                                          <p:spTgt spid="8"/>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1300"/>
                                  </p:stCondLst>
                                  <p:childTnLst>
                                    <p:set>
                                      <p:cBhvr>
                                        <p:cTn id="120" dur="1" fill="hold">
                                          <p:stCondLst>
                                            <p:cond delay="0"/>
                                          </p:stCondLst>
                                        </p:cTn>
                                        <p:tgtEl>
                                          <p:spTgt spid="8"/>
                                        </p:tgtEl>
                                        <p:attrNameLst>
                                          <p:attrName>style.visibility</p:attrName>
                                        </p:attrNameLst>
                                      </p:cBhvr>
                                      <p:to>
                                        <p:strVal val="visible"/>
                                      </p:to>
                                    </p:set>
                                    <p:anim calcmode="lin" valueType="num">
                                      <p:cBhvr additive="base">
                                        <p:cTn id="121" dur="500" fill="hold"/>
                                        <p:tgtEl>
                                          <p:spTgt spid="8"/>
                                        </p:tgtEl>
                                        <p:attrNameLst>
                                          <p:attrName>ppt_x</p:attrName>
                                        </p:attrNameLst>
                                      </p:cBhvr>
                                      <p:tavLst>
                                        <p:tav tm="0">
                                          <p:val>
                                            <p:strVal val="#ppt_x"/>
                                          </p:val>
                                        </p:tav>
                                        <p:tav tm="100000">
                                          <p:val>
                                            <p:strVal val="#ppt_x"/>
                                          </p:val>
                                        </p:tav>
                                      </p:tavLst>
                                    </p:anim>
                                    <p:anim calcmode="lin" valueType="num">
                                      <p:cBhvr additive="base">
                                        <p:cTn id="122" dur="500" fill="hold"/>
                                        <p:tgtEl>
                                          <p:spTgt spid="8"/>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300"/>
                                  </p:stCondLst>
                                  <p:childTnLst>
                                    <p:set>
                                      <p:cBhvr>
                                        <p:cTn id="124" dur="1" fill="hold">
                                          <p:stCondLst>
                                            <p:cond delay="0"/>
                                          </p:stCondLst>
                                        </p:cTn>
                                        <p:tgtEl>
                                          <p:spTgt spid="11"/>
                                        </p:tgtEl>
                                        <p:attrNameLst>
                                          <p:attrName>style.visibility</p:attrName>
                                        </p:attrNameLst>
                                      </p:cBhvr>
                                      <p:to>
                                        <p:strVal val="visible"/>
                                      </p:to>
                                    </p:set>
                                    <p:anim calcmode="lin" valueType="num">
                                      <p:cBhvr additive="base">
                                        <p:cTn id="125" dur="500" fill="hold"/>
                                        <p:tgtEl>
                                          <p:spTgt spid="11"/>
                                        </p:tgtEl>
                                        <p:attrNameLst>
                                          <p:attrName>ppt_x</p:attrName>
                                        </p:attrNameLst>
                                      </p:cBhvr>
                                      <p:tavLst>
                                        <p:tav tm="0">
                                          <p:val>
                                            <p:strVal val="#ppt_x"/>
                                          </p:val>
                                        </p:tav>
                                        <p:tav tm="100000">
                                          <p:val>
                                            <p:strVal val="#ppt_x"/>
                                          </p:val>
                                        </p:tav>
                                      </p:tavLst>
                                    </p:anim>
                                    <p:anim calcmode="lin" valueType="num">
                                      <p:cBhvr additive="base">
                                        <p:cTn id="126" dur="500" fill="hold"/>
                                        <p:tgtEl>
                                          <p:spTgt spid="11"/>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300"/>
                                  </p:stCondLst>
                                  <p:childTnLst>
                                    <p:set>
                                      <p:cBhvr>
                                        <p:cTn id="128" dur="1" fill="hold">
                                          <p:stCondLst>
                                            <p:cond delay="0"/>
                                          </p:stCondLst>
                                        </p:cTn>
                                        <p:tgtEl>
                                          <p:spTgt spid="11"/>
                                        </p:tgtEl>
                                        <p:attrNameLst>
                                          <p:attrName>style.visibility</p:attrName>
                                        </p:attrNameLst>
                                      </p:cBhvr>
                                      <p:to>
                                        <p:strVal val="visible"/>
                                      </p:to>
                                    </p:set>
                                    <p:anim calcmode="lin" valueType="num">
                                      <p:cBhvr additive="base">
                                        <p:cTn id="129" dur="500" fill="hold"/>
                                        <p:tgtEl>
                                          <p:spTgt spid="11"/>
                                        </p:tgtEl>
                                        <p:attrNameLst>
                                          <p:attrName>ppt_x</p:attrName>
                                        </p:attrNameLst>
                                      </p:cBhvr>
                                      <p:tavLst>
                                        <p:tav tm="0">
                                          <p:val>
                                            <p:strVal val="#ppt_x"/>
                                          </p:val>
                                        </p:tav>
                                        <p:tav tm="100000">
                                          <p:val>
                                            <p:strVal val="#ppt_x"/>
                                          </p:val>
                                        </p:tav>
                                      </p:tavLst>
                                    </p:anim>
                                    <p:anim calcmode="lin" valueType="num">
                                      <p:cBhvr additive="base">
                                        <p:cTn id="130" dur="500" fill="hold"/>
                                        <p:tgtEl>
                                          <p:spTgt spid="11"/>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1300"/>
                                  </p:stCondLst>
                                  <p:childTnLst>
                                    <p:set>
                                      <p:cBhvr>
                                        <p:cTn id="132" dur="1" fill="hold">
                                          <p:stCondLst>
                                            <p:cond delay="0"/>
                                          </p:stCondLst>
                                        </p:cTn>
                                        <p:tgtEl>
                                          <p:spTgt spid="11"/>
                                        </p:tgtEl>
                                        <p:attrNameLst>
                                          <p:attrName>style.visibility</p:attrName>
                                        </p:attrNameLst>
                                      </p:cBhvr>
                                      <p:to>
                                        <p:strVal val="visible"/>
                                      </p:to>
                                    </p:set>
                                    <p:anim calcmode="lin" valueType="num">
                                      <p:cBhvr additive="base">
                                        <p:cTn id="133" dur="500" fill="hold"/>
                                        <p:tgtEl>
                                          <p:spTgt spid="11"/>
                                        </p:tgtEl>
                                        <p:attrNameLst>
                                          <p:attrName>ppt_x</p:attrName>
                                        </p:attrNameLst>
                                      </p:cBhvr>
                                      <p:tavLst>
                                        <p:tav tm="0">
                                          <p:val>
                                            <p:strVal val="#ppt_x"/>
                                          </p:val>
                                        </p:tav>
                                        <p:tav tm="100000">
                                          <p:val>
                                            <p:strVal val="#ppt_x"/>
                                          </p:val>
                                        </p:tav>
                                      </p:tavLst>
                                    </p:anim>
                                    <p:anim calcmode="lin" valueType="num">
                                      <p:cBhvr additive="base">
                                        <p:cTn id="134" dur="500" fill="hold"/>
                                        <p:tgtEl>
                                          <p:spTgt spid="11"/>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1300"/>
                                  </p:stCondLst>
                                  <p:childTnLst>
                                    <p:set>
                                      <p:cBhvr>
                                        <p:cTn id="136" dur="1" fill="hold">
                                          <p:stCondLst>
                                            <p:cond delay="0"/>
                                          </p:stCondLst>
                                        </p:cTn>
                                        <p:tgtEl>
                                          <p:spTgt spid="11"/>
                                        </p:tgtEl>
                                        <p:attrNameLst>
                                          <p:attrName>style.visibility</p:attrName>
                                        </p:attrNameLst>
                                      </p:cBhvr>
                                      <p:to>
                                        <p:strVal val="visible"/>
                                      </p:to>
                                    </p:set>
                                    <p:anim calcmode="lin" valueType="num">
                                      <p:cBhvr additive="base">
                                        <p:cTn id="137" dur="500" fill="hold"/>
                                        <p:tgtEl>
                                          <p:spTgt spid="11"/>
                                        </p:tgtEl>
                                        <p:attrNameLst>
                                          <p:attrName>ppt_x</p:attrName>
                                        </p:attrNameLst>
                                      </p:cBhvr>
                                      <p:tavLst>
                                        <p:tav tm="0">
                                          <p:val>
                                            <p:strVal val="#ppt_x"/>
                                          </p:val>
                                        </p:tav>
                                        <p:tav tm="100000">
                                          <p:val>
                                            <p:strVal val="#ppt_x"/>
                                          </p:val>
                                        </p:tav>
                                      </p:tavLst>
                                    </p:anim>
                                    <p:anim calcmode="lin" valueType="num">
                                      <p:cBhvr additive="base">
                                        <p:cTn id="138" dur="500" fill="hold"/>
                                        <p:tgtEl>
                                          <p:spTgt spid="11"/>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200"/>
                                  </p:stCondLst>
                                  <p:childTnLst>
                                    <p:set>
                                      <p:cBhvr>
                                        <p:cTn id="140" dur="1" fill="hold">
                                          <p:stCondLst>
                                            <p:cond delay="0"/>
                                          </p:stCondLst>
                                        </p:cTn>
                                        <p:tgtEl>
                                          <p:spTgt spid="14"/>
                                        </p:tgtEl>
                                        <p:attrNameLst>
                                          <p:attrName>style.visibility</p:attrName>
                                        </p:attrNameLst>
                                      </p:cBhvr>
                                      <p:to>
                                        <p:strVal val="visible"/>
                                      </p:to>
                                    </p:set>
                                    <p:anim calcmode="lin" valueType="num">
                                      <p:cBhvr additive="base">
                                        <p:cTn id="141" dur="500" fill="hold"/>
                                        <p:tgtEl>
                                          <p:spTgt spid="14"/>
                                        </p:tgtEl>
                                        <p:attrNameLst>
                                          <p:attrName>ppt_x</p:attrName>
                                        </p:attrNameLst>
                                      </p:cBhvr>
                                      <p:tavLst>
                                        <p:tav tm="0">
                                          <p:val>
                                            <p:strVal val="#ppt_x"/>
                                          </p:val>
                                        </p:tav>
                                        <p:tav tm="100000">
                                          <p:val>
                                            <p:strVal val="#ppt_x"/>
                                          </p:val>
                                        </p:tav>
                                      </p:tavLst>
                                    </p:anim>
                                    <p:anim calcmode="lin" valueType="num">
                                      <p:cBhvr additive="base">
                                        <p:cTn id="142" dur="500" fill="hold"/>
                                        <p:tgtEl>
                                          <p:spTgt spid="14"/>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200"/>
                                  </p:stCondLst>
                                  <p:childTnLst>
                                    <p:set>
                                      <p:cBhvr>
                                        <p:cTn id="144" dur="1" fill="hold">
                                          <p:stCondLst>
                                            <p:cond delay="0"/>
                                          </p:stCondLst>
                                        </p:cTn>
                                        <p:tgtEl>
                                          <p:spTgt spid="14"/>
                                        </p:tgtEl>
                                        <p:attrNameLst>
                                          <p:attrName>style.visibility</p:attrName>
                                        </p:attrNameLst>
                                      </p:cBhvr>
                                      <p:to>
                                        <p:strVal val="visible"/>
                                      </p:to>
                                    </p:set>
                                    <p:anim calcmode="lin" valueType="num">
                                      <p:cBhvr additive="base">
                                        <p:cTn id="145" dur="500" fill="hold"/>
                                        <p:tgtEl>
                                          <p:spTgt spid="14"/>
                                        </p:tgtEl>
                                        <p:attrNameLst>
                                          <p:attrName>ppt_x</p:attrName>
                                        </p:attrNameLst>
                                      </p:cBhvr>
                                      <p:tavLst>
                                        <p:tav tm="0">
                                          <p:val>
                                            <p:strVal val="#ppt_x"/>
                                          </p:val>
                                        </p:tav>
                                        <p:tav tm="100000">
                                          <p:val>
                                            <p:strVal val="#ppt_x"/>
                                          </p:val>
                                        </p:tav>
                                      </p:tavLst>
                                    </p:anim>
                                    <p:anim calcmode="lin" valueType="num">
                                      <p:cBhvr additive="base">
                                        <p:cTn id="146" dur="500" fill="hold"/>
                                        <p:tgtEl>
                                          <p:spTgt spid="14"/>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1200"/>
                                  </p:stCondLst>
                                  <p:childTnLst>
                                    <p:set>
                                      <p:cBhvr>
                                        <p:cTn id="148" dur="1" fill="hold">
                                          <p:stCondLst>
                                            <p:cond delay="0"/>
                                          </p:stCondLst>
                                        </p:cTn>
                                        <p:tgtEl>
                                          <p:spTgt spid="14"/>
                                        </p:tgtEl>
                                        <p:attrNameLst>
                                          <p:attrName>style.visibility</p:attrName>
                                        </p:attrNameLst>
                                      </p:cBhvr>
                                      <p:to>
                                        <p:strVal val="visible"/>
                                      </p:to>
                                    </p:set>
                                    <p:anim calcmode="lin" valueType="num">
                                      <p:cBhvr additive="base">
                                        <p:cTn id="149" dur="500" fill="hold"/>
                                        <p:tgtEl>
                                          <p:spTgt spid="14"/>
                                        </p:tgtEl>
                                        <p:attrNameLst>
                                          <p:attrName>ppt_x</p:attrName>
                                        </p:attrNameLst>
                                      </p:cBhvr>
                                      <p:tavLst>
                                        <p:tav tm="0">
                                          <p:val>
                                            <p:strVal val="#ppt_x"/>
                                          </p:val>
                                        </p:tav>
                                        <p:tav tm="100000">
                                          <p:val>
                                            <p:strVal val="#ppt_x"/>
                                          </p:val>
                                        </p:tav>
                                      </p:tavLst>
                                    </p:anim>
                                    <p:anim calcmode="lin" valueType="num">
                                      <p:cBhvr additive="base">
                                        <p:cTn id="150" dur="500" fill="hold"/>
                                        <p:tgtEl>
                                          <p:spTgt spid="14"/>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1200"/>
                                  </p:stCondLst>
                                  <p:childTnLst>
                                    <p:set>
                                      <p:cBhvr>
                                        <p:cTn id="152" dur="1" fill="hold">
                                          <p:stCondLst>
                                            <p:cond delay="0"/>
                                          </p:stCondLst>
                                        </p:cTn>
                                        <p:tgtEl>
                                          <p:spTgt spid="14"/>
                                        </p:tgtEl>
                                        <p:attrNameLst>
                                          <p:attrName>style.visibility</p:attrName>
                                        </p:attrNameLst>
                                      </p:cBhvr>
                                      <p:to>
                                        <p:strVal val="visible"/>
                                      </p:to>
                                    </p:set>
                                    <p:anim calcmode="lin" valueType="num">
                                      <p:cBhvr additive="base">
                                        <p:cTn id="153" dur="500" fill="hold"/>
                                        <p:tgtEl>
                                          <p:spTgt spid="14"/>
                                        </p:tgtEl>
                                        <p:attrNameLst>
                                          <p:attrName>ppt_x</p:attrName>
                                        </p:attrNameLst>
                                      </p:cBhvr>
                                      <p:tavLst>
                                        <p:tav tm="0">
                                          <p:val>
                                            <p:strVal val="#ppt_x"/>
                                          </p:val>
                                        </p:tav>
                                        <p:tav tm="100000">
                                          <p:val>
                                            <p:strVal val="#ppt_x"/>
                                          </p:val>
                                        </p:tav>
                                      </p:tavLst>
                                    </p:anim>
                                    <p:anim calcmode="lin" valueType="num">
                                      <p:cBhvr additive="base">
                                        <p:cTn id="1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4.</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人工智能的集成发展期</a:t>
            </a:r>
            <a:endParaRPr lang="zh-CN" altLang="en-US">
              <a:solidFill>
                <a:schemeClr val="bg1"/>
              </a:solidFill>
            </a:endParaRPr>
          </a:p>
        </p:txBody>
      </p:sp>
      <p:sp>
        <p:nvSpPr>
          <p:cNvPr id="2" name="文本框 1"/>
          <p:cNvSpPr txBox="1"/>
          <p:nvPr/>
        </p:nvSpPr>
        <p:spPr>
          <a:xfrm>
            <a:off x="112395" y="1357630"/>
            <a:ext cx="8936355" cy="1938020"/>
          </a:xfrm>
          <a:prstGeom prst="rect">
            <a:avLst/>
          </a:prstGeom>
          <a:noFill/>
        </p:spPr>
        <p:txBody>
          <a:bodyPr wrap="square" rtlCol="0">
            <a:spAutoFit/>
          </a:bodyPr>
          <a:p>
            <a:pPr indent="457200" eaLnBrk="1" latinLnBrk="0" hangingPunct="1">
              <a:lnSpc>
                <a:spcPct val="150000"/>
              </a:lnSpc>
            </a:pPr>
            <a:r>
              <a:rPr lang="zh-CN" altLang="en-US" sz="1600">
                <a:solidFill>
                  <a:schemeClr val="bg1"/>
                </a:solidFill>
              </a:rPr>
              <a:t>1986年至今为人工智能的集成发展期，首先是前面提到的专家系统问题越来越凸显； 其次是机器学习，人工神经网络，智能机器人和行为主义研究趋向热烈和深入。最后是智能计算（CI）弥补了人工智能在数学理论和计算上的不足，更新和丰富了人工智能理论框架，使人工智能进入一个新的发展时期。</a:t>
            </a:r>
            <a:endParaRPr lang="zh-CN" altLang="en-US" sz="1600">
              <a:solidFill>
                <a:schemeClr val="bg1"/>
              </a:solidFill>
            </a:endParaRPr>
          </a:p>
          <a:p>
            <a:pPr indent="457200" eaLnBrk="1" latinLnBrk="0" hangingPunct="1">
              <a:lnSpc>
                <a:spcPct val="150000"/>
              </a:lnSpc>
            </a:pPr>
            <a:r>
              <a:rPr lang="zh-CN" altLang="en-US" sz="1600">
                <a:solidFill>
                  <a:schemeClr val="bg1"/>
                </a:solidFill>
              </a:rPr>
              <a:t> </a:t>
            </a:r>
            <a:endParaRPr lang="zh-CN" altLang="en-US" sz="1600">
              <a:solidFill>
                <a:schemeClr val="bg1"/>
              </a:solidFill>
            </a:endParaRPr>
          </a:p>
        </p:txBody>
      </p:sp>
      <p:pic>
        <p:nvPicPr>
          <p:cNvPr id="3" name="图片 2" descr="1"/>
          <p:cNvPicPr>
            <a:picLocks noChangeAspect="1"/>
          </p:cNvPicPr>
          <p:nvPr/>
        </p:nvPicPr>
        <p:blipFill>
          <a:blip r:embed="rId1"/>
          <a:stretch>
            <a:fillRect/>
          </a:stretch>
        </p:blipFill>
        <p:spPr>
          <a:xfrm>
            <a:off x="5076190" y="2569210"/>
            <a:ext cx="3775710" cy="3068955"/>
          </a:xfrm>
          <a:prstGeom prst="rect">
            <a:avLst/>
          </a:prstGeom>
        </p:spPr>
      </p:pic>
      <p:sp>
        <p:nvSpPr>
          <p:cNvPr id="4" name="文本框 3"/>
          <p:cNvSpPr txBox="1"/>
          <p:nvPr/>
        </p:nvSpPr>
        <p:spPr>
          <a:xfrm>
            <a:off x="179705" y="2929255"/>
            <a:ext cx="4744720" cy="2306955"/>
          </a:xfrm>
          <a:prstGeom prst="rect">
            <a:avLst/>
          </a:prstGeom>
          <a:noFill/>
        </p:spPr>
        <p:txBody>
          <a:bodyPr wrap="square" rtlCol="0">
            <a:spAutoFit/>
          </a:bodyPr>
          <a:p>
            <a:pPr indent="457200" eaLnBrk="1" latinLnBrk="0" hangingPunct="1">
              <a:lnSpc>
                <a:spcPct val="150000"/>
              </a:lnSpc>
            </a:pPr>
            <a:r>
              <a:rPr lang="zh-CN" altLang="en-US" sz="1600">
                <a:solidFill>
                  <a:schemeClr val="bg1"/>
                </a:solidFill>
              </a:rPr>
              <a:t>90年代，计算机发展趋势为小型化，并行化，网络化，智能化。</a:t>
            </a:r>
            <a:endParaRPr lang="zh-CN" altLang="en-US" sz="1600">
              <a:solidFill>
                <a:schemeClr val="bg1"/>
              </a:solidFill>
            </a:endParaRPr>
          </a:p>
          <a:p>
            <a:pPr indent="457200" eaLnBrk="1" latinLnBrk="0" hangingPunct="1">
              <a:lnSpc>
                <a:spcPct val="150000"/>
              </a:lnSpc>
            </a:pPr>
            <a:r>
              <a:rPr lang="zh-CN" altLang="en-US" sz="1600">
                <a:solidFill>
                  <a:schemeClr val="bg1"/>
                </a:solidFill>
              </a:rPr>
              <a:t>另外，由于Hopfield</a:t>
            </a:r>
            <a:r>
              <a:rPr lang="zh-CN" altLang="en-US" sz="1600">
                <a:solidFill>
                  <a:srgbClr val="FF0000"/>
                </a:solidFill>
                <a:highlight>
                  <a:srgbClr val="FFFF00"/>
                </a:highlight>
              </a:rPr>
              <a:t>多层神经网络模型</a:t>
            </a:r>
            <a:r>
              <a:rPr lang="zh-CN" altLang="en-US" sz="1600">
                <a:solidFill>
                  <a:schemeClr val="bg1"/>
                </a:solidFill>
              </a:rPr>
              <a:t>的提出，使人工神经网络研究与应用出现了欣欣向荣的景象，人工智能已深入到我们生活中的许多领域。</a:t>
            </a:r>
            <a:endParaRPr lang="zh-CN" altLang="en-US" sz="1600">
              <a:solidFill>
                <a:schemeClr val="bg1"/>
              </a:solidFill>
            </a:endParaRPr>
          </a:p>
          <a:p>
            <a:pPr indent="457200" eaLnBrk="1" latinLnBrk="0" hangingPunct="1">
              <a:lnSpc>
                <a:spcPct val="150000"/>
              </a:lnSpc>
            </a:pPr>
            <a:r>
              <a:rPr lang="zh-CN" altLang="en-US" sz="1600">
                <a:solidFill>
                  <a:schemeClr val="bg1"/>
                </a:solidFill>
              </a:rPr>
              <a:t> </a:t>
            </a:r>
            <a:endParaRPr lang="zh-CN" altLang="en-US" sz="16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4.</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人工智能的集成发展期</a:t>
            </a:r>
            <a:endParaRPr lang="zh-CN" altLang="en-US">
              <a:solidFill>
                <a:schemeClr val="bg1"/>
              </a:solidFill>
            </a:endParaRPr>
          </a:p>
        </p:txBody>
      </p:sp>
      <p:sp>
        <p:nvSpPr>
          <p:cNvPr id="2" name="文本框 1"/>
          <p:cNvSpPr txBox="1"/>
          <p:nvPr/>
        </p:nvSpPr>
        <p:spPr>
          <a:xfrm>
            <a:off x="5363845" y="1849120"/>
            <a:ext cx="3839845" cy="2584450"/>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1997年5月11日，IBM的计算机系统“深蓝”战胜了国际象棋世界冠军卡斯帕罗夫，又一次在公众领域引发了现象级的AI话题讨论。这是人工智能发展的一个重要里程。</a:t>
            </a:r>
            <a:endParaRPr lang="zh-CN" altLang="en-US">
              <a:solidFill>
                <a:schemeClr val="bg1"/>
              </a:solidFill>
            </a:endParaRPr>
          </a:p>
          <a:p>
            <a:pPr indent="457200" eaLnBrk="1" latinLnBrk="0" hangingPunct="1">
              <a:lnSpc>
                <a:spcPct val="150000"/>
              </a:lnSpc>
            </a:pPr>
            <a:endParaRPr lang="zh-CN" altLang="en-US">
              <a:solidFill>
                <a:schemeClr val="bg1"/>
              </a:solidFill>
            </a:endParaRPr>
          </a:p>
        </p:txBody>
      </p:sp>
      <p:pic>
        <p:nvPicPr>
          <p:cNvPr id="3" name="图片 2" descr="3"/>
          <p:cNvPicPr>
            <a:picLocks noChangeAspect="1"/>
          </p:cNvPicPr>
          <p:nvPr/>
        </p:nvPicPr>
        <p:blipFill>
          <a:blip r:embed="rId1"/>
          <a:stretch>
            <a:fillRect/>
          </a:stretch>
        </p:blipFill>
        <p:spPr>
          <a:xfrm>
            <a:off x="539115" y="1777365"/>
            <a:ext cx="4455795" cy="3342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4.</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人工智能的集成发展期</a:t>
            </a:r>
            <a:endParaRPr lang="zh-CN" altLang="en-US">
              <a:solidFill>
                <a:schemeClr val="bg1"/>
              </a:solidFill>
            </a:endParaRPr>
          </a:p>
        </p:txBody>
      </p:sp>
      <p:sp>
        <p:nvSpPr>
          <p:cNvPr id="2" name="文本框 1"/>
          <p:cNvSpPr txBox="1"/>
          <p:nvPr/>
        </p:nvSpPr>
        <p:spPr>
          <a:xfrm>
            <a:off x="4499610" y="1705610"/>
            <a:ext cx="3840480" cy="3415030"/>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2006年，Hinton在神经网络的</a:t>
            </a:r>
            <a:r>
              <a:rPr lang="zh-CN" altLang="en-US">
                <a:solidFill>
                  <a:srgbClr val="FF0000"/>
                </a:solidFill>
                <a:highlight>
                  <a:srgbClr val="FFFF00"/>
                </a:highlight>
              </a:rPr>
              <a:t>深度学习</a:t>
            </a:r>
            <a:r>
              <a:rPr lang="zh-CN" altLang="en-US">
                <a:solidFill>
                  <a:schemeClr val="bg1"/>
                </a:solidFill>
              </a:rPr>
              <a:t>领域取得突破，人类又一次看到机器赶超人类的希望,也是标志性的技术进步。</a:t>
            </a:r>
            <a:endParaRPr lang="zh-CN" altLang="en-US">
              <a:solidFill>
                <a:schemeClr val="bg1"/>
              </a:solidFill>
            </a:endParaRPr>
          </a:p>
          <a:p>
            <a:pPr indent="457200" eaLnBrk="1" latinLnBrk="0" hangingPunct="1">
              <a:lnSpc>
                <a:spcPct val="150000"/>
              </a:lnSpc>
            </a:pPr>
            <a:r>
              <a:rPr lang="zh-CN" altLang="en-US">
                <a:solidFill>
                  <a:schemeClr val="bg1"/>
                </a:solidFill>
              </a:rPr>
              <a:t>Hinton的论文《A fast learning algorithm for deep belief nets》（深度信念网的快速学习算法） ，在最近三年引爆了一场商业革命。 </a:t>
            </a:r>
            <a:endParaRPr lang="zh-CN" altLang="en-US">
              <a:solidFill>
                <a:schemeClr val="bg1"/>
              </a:solidFill>
            </a:endParaRPr>
          </a:p>
        </p:txBody>
      </p:sp>
      <p:pic>
        <p:nvPicPr>
          <p:cNvPr id="3" name="图片 2" descr="5"/>
          <p:cNvPicPr>
            <a:picLocks noChangeAspect="1"/>
          </p:cNvPicPr>
          <p:nvPr/>
        </p:nvPicPr>
        <p:blipFill>
          <a:blip r:embed="rId1"/>
          <a:stretch>
            <a:fillRect/>
          </a:stretch>
        </p:blipFill>
        <p:spPr>
          <a:xfrm>
            <a:off x="251460" y="1993265"/>
            <a:ext cx="3764280" cy="26727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四、人工智能的发展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4.</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人工智能的集成发展期</a:t>
            </a:r>
            <a:endParaRPr lang="zh-CN" altLang="en-US">
              <a:solidFill>
                <a:schemeClr val="bg1"/>
              </a:solidFill>
            </a:endParaRPr>
          </a:p>
        </p:txBody>
      </p:sp>
      <p:sp>
        <p:nvSpPr>
          <p:cNvPr id="2" name="文本框 1"/>
          <p:cNvSpPr txBox="1"/>
          <p:nvPr/>
        </p:nvSpPr>
        <p:spPr>
          <a:xfrm>
            <a:off x="4716145" y="1529715"/>
            <a:ext cx="4051935" cy="2999740"/>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随着计算机性能的提升和互联网技术的快速普及，</a:t>
            </a:r>
            <a:r>
              <a:rPr lang="en-US" altLang="zh-CN">
                <a:solidFill>
                  <a:schemeClr val="bg1"/>
                </a:solidFill>
              </a:rPr>
              <a:t>2010</a:t>
            </a:r>
            <a:r>
              <a:rPr lang="zh-CN" altLang="en-US">
                <a:solidFill>
                  <a:schemeClr val="bg1"/>
                </a:solidFill>
              </a:rPr>
              <a:t>年，大数据时代到来，进一步推动了人工智能的研究与应用。</a:t>
            </a:r>
            <a:endParaRPr lang="zh-CN" altLang="en-US">
              <a:solidFill>
                <a:schemeClr val="bg1"/>
              </a:solidFill>
            </a:endParaRPr>
          </a:p>
          <a:p>
            <a:pPr indent="457200" eaLnBrk="1" latinLnBrk="0" hangingPunct="1">
              <a:lnSpc>
                <a:spcPct val="150000"/>
              </a:lnSpc>
            </a:pPr>
            <a:r>
              <a:rPr lang="zh-CN" altLang="en-US">
                <a:solidFill>
                  <a:schemeClr val="bg1"/>
                </a:solidFill>
              </a:rPr>
              <a:t>尤其是2016年</a:t>
            </a:r>
            <a:r>
              <a:rPr lang="zh-CN" altLang="en-US">
                <a:solidFill>
                  <a:srgbClr val="FF0000"/>
                </a:solidFill>
                <a:highlight>
                  <a:srgbClr val="FFFF00"/>
                </a:highlight>
              </a:rPr>
              <a:t>AlphaGo以4:1战胜世界围棋冠军李世石</a:t>
            </a:r>
            <a:r>
              <a:rPr lang="zh-CN" altLang="en-US">
                <a:solidFill>
                  <a:schemeClr val="bg1"/>
                </a:solidFill>
              </a:rPr>
              <a:t>，标志着人工智能进入一个新高度。</a:t>
            </a:r>
            <a:endParaRPr lang="zh-CN" altLang="en-US">
              <a:solidFill>
                <a:schemeClr val="bg1"/>
              </a:solidFill>
            </a:endParaRPr>
          </a:p>
        </p:txBody>
      </p:sp>
      <p:pic>
        <p:nvPicPr>
          <p:cNvPr id="3" name="图片 2" descr="6"/>
          <p:cNvPicPr>
            <a:picLocks noChangeAspect="1"/>
          </p:cNvPicPr>
          <p:nvPr/>
        </p:nvPicPr>
        <p:blipFill>
          <a:blip r:embed="rId1"/>
          <a:stretch>
            <a:fillRect/>
          </a:stretch>
        </p:blipFill>
        <p:spPr>
          <a:xfrm>
            <a:off x="258445" y="1849120"/>
            <a:ext cx="4093845" cy="3219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1.</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智能制造</a:t>
            </a:r>
            <a:endParaRPr lang="zh-CN" altLang="en-US">
              <a:solidFill>
                <a:schemeClr val="bg1"/>
              </a:solidFill>
            </a:endParaRPr>
          </a:p>
        </p:txBody>
      </p:sp>
      <p:pic>
        <p:nvPicPr>
          <p:cNvPr id="4" name="图片 3" descr="1"/>
          <p:cNvPicPr>
            <a:picLocks noChangeAspect="1"/>
          </p:cNvPicPr>
          <p:nvPr/>
        </p:nvPicPr>
        <p:blipFill>
          <a:blip r:embed="rId1"/>
          <a:stretch>
            <a:fillRect/>
          </a:stretch>
        </p:blipFill>
        <p:spPr>
          <a:xfrm rot="10800000" flipH="1" flipV="1">
            <a:off x="258445" y="2544445"/>
            <a:ext cx="3954145" cy="2487930"/>
          </a:xfrm>
          <a:prstGeom prst="rect">
            <a:avLst/>
          </a:prstGeom>
        </p:spPr>
      </p:pic>
      <p:sp>
        <p:nvSpPr>
          <p:cNvPr id="24" name="文本框 23"/>
          <p:cNvSpPr txBox="1"/>
          <p:nvPr/>
        </p:nvSpPr>
        <p:spPr>
          <a:xfrm>
            <a:off x="320040" y="1345565"/>
            <a:ext cx="8638540" cy="1198880"/>
          </a:xfrm>
          <a:prstGeom prst="rect">
            <a:avLst/>
          </a:prstGeom>
          <a:noFill/>
        </p:spPr>
        <p:txBody>
          <a:bodyPr wrap="square" rtlCol="0">
            <a:spAutoFit/>
          </a:bodyPr>
          <a:p>
            <a:pPr indent="457200" eaLnBrk="1" latinLnBrk="0" hangingPunct="1">
              <a:lnSpc>
                <a:spcPct val="150000"/>
              </a:lnSpc>
            </a:pPr>
            <a:r>
              <a:rPr lang="zh-CN" sz="1600">
                <a:solidFill>
                  <a:schemeClr val="bg1"/>
                </a:solidFill>
              </a:rPr>
              <a:t>智能制造</a:t>
            </a:r>
            <a:r>
              <a:rPr sz="1600">
                <a:solidFill>
                  <a:schemeClr val="bg1"/>
                </a:solidFill>
              </a:rPr>
              <a:t>是基于新一代信息通信技术与先进制造技术深度融合，贯穿于设计、生产、管理、服务等制造活动的各个环节，具有自感知、自学习、自决策、自执行、自适应等功能的新型生产方式。</a:t>
            </a:r>
            <a:endParaRPr sz="1600">
              <a:solidFill>
                <a:schemeClr val="bg1"/>
              </a:solidFill>
            </a:endParaRPr>
          </a:p>
        </p:txBody>
      </p:sp>
      <p:sp>
        <p:nvSpPr>
          <p:cNvPr id="2" name="文本框 1"/>
          <p:cNvSpPr txBox="1"/>
          <p:nvPr/>
        </p:nvSpPr>
        <p:spPr>
          <a:xfrm>
            <a:off x="4572000" y="2497455"/>
            <a:ext cx="4051935" cy="1568450"/>
          </a:xfrm>
          <a:prstGeom prst="rect">
            <a:avLst/>
          </a:prstGeom>
          <a:noFill/>
        </p:spPr>
        <p:txBody>
          <a:bodyPr wrap="square" rtlCol="0">
            <a:spAutoFit/>
          </a:bodyPr>
          <a:p>
            <a:pPr indent="457200" eaLnBrk="1" latinLnBrk="0" hangingPunct="1">
              <a:lnSpc>
                <a:spcPct val="150000"/>
              </a:lnSpc>
            </a:pPr>
            <a:r>
              <a:rPr lang="zh-CN" sz="1600">
                <a:solidFill>
                  <a:schemeClr val="bg1"/>
                </a:solidFill>
              </a:rPr>
              <a:t>智能制造主要表现在以下三个方面：</a:t>
            </a:r>
            <a:endParaRPr lang="zh-CN" sz="1600">
              <a:solidFill>
                <a:schemeClr val="bg1"/>
              </a:solidFill>
            </a:endParaRPr>
          </a:p>
          <a:p>
            <a:pPr indent="457200" eaLnBrk="1" latinLnBrk="0" hangingPunct="1">
              <a:lnSpc>
                <a:spcPct val="150000"/>
              </a:lnSpc>
            </a:pPr>
            <a:r>
              <a:rPr sz="1600">
                <a:solidFill>
                  <a:schemeClr val="bg1"/>
                </a:solidFill>
              </a:rPr>
              <a:t>1、智能装备。</a:t>
            </a:r>
            <a:endParaRPr sz="1600">
              <a:solidFill>
                <a:schemeClr val="bg1"/>
              </a:solidFill>
            </a:endParaRPr>
          </a:p>
          <a:p>
            <a:pPr indent="457200" eaLnBrk="1" latinLnBrk="0" hangingPunct="1">
              <a:lnSpc>
                <a:spcPct val="150000"/>
              </a:lnSpc>
            </a:pPr>
            <a:r>
              <a:rPr sz="1600">
                <a:solidFill>
                  <a:schemeClr val="bg1"/>
                </a:solidFill>
              </a:rPr>
              <a:t>2、智能工厂。</a:t>
            </a:r>
            <a:endParaRPr sz="1600">
              <a:solidFill>
                <a:schemeClr val="bg1"/>
              </a:solidFill>
            </a:endParaRPr>
          </a:p>
          <a:p>
            <a:pPr indent="457200" eaLnBrk="1" latinLnBrk="0" hangingPunct="1">
              <a:lnSpc>
                <a:spcPct val="150000"/>
              </a:lnSpc>
            </a:pPr>
            <a:r>
              <a:rPr sz="1600">
                <a:solidFill>
                  <a:schemeClr val="bg1"/>
                </a:solidFill>
              </a:rPr>
              <a:t>3、智能服务。</a:t>
            </a:r>
            <a:endParaRPr sz="16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2.</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智能家居</a:t>
            </a:r>
            <a:endParaRPr lang="zh-CN" altLang="en-US">
              <a:solidFill>
                <a:schemeClr val="bg1"/>
              </a:solidFill>
            </a:endParaRPr>
          </a:p>
        </p:txBody>
      </p:sp>
      <p:pic>
        <p:nvPicPr>
          <p:cNvPr id="7" name="图片 6" descr="2"/>
          <p:cNvPicPr>
            <a:picLocks noChangeAspect="1"/>
          </p:cNvPicPr>
          <p:nvPr/>
        </p:nvPicPr>
        <p:blipFill>
          <a:blip r:embed="rId1"/>
          <a:stretch>
            <a:fillRect/>
          </a:stretch>
        </p:blipFill>
        <p:spPr>
          <a:xfrm rot="10800000" flipH="1" flipV="1">
            <a:off x="251460" y="2065655"/>
            <a:ext cx="3357880" cy="2229485"/>
          </a:xfrm>
          <a:prstGeom prst="rect">
            <a:avLst/>
          </a:prstGeom>
        </p:spPr>
      </p:pic>
      <p:sp>
        <p:nvSpPr>
          <p:cNvPr id="19" name="文本框 18"/>
          <p:cNvSpPr txBox="1"/>
          <p:nvPr/>
        </p:nvSpPr>
        <p:spPr>
          <a:xfrm>
            <a:off x="3636010" y="1561465"/>
            <a:ext cx="5259070" cy="2999740"/>
          </a:xfrm>
          <a:prstGeom prst="rect">
            <a:avLst/>
          </a:prstGeom>
          <a:noFill/>
        </p:spPr>
        <p:txBody>
          <a:bodyPr wrap="square" rtlCol="0">
            <a:spAutoFit/>
          </a:bodyPr>
          <a:p>
            <a:pPr indent="457200" eaLnBrk="1" latinLnBrk="0" hangingPunct="1">
              <a:lnSpc>
                <a:spcPct val="150000"/>
              </a:lnSpc>
            </a:pPr>
            <a:r>
              <a:rPr>
                <a:solidFill>
                  <a:schemeClr val="bg1"/>
                </a:solidFill>
              </a:rPr>
              <a:t>以住宅为平台，基于物联网技术，是由硬件（智能家电、智能硬件、安防控制设备、“家具”等）、软件系统、云计算平台构成的家居生态圈，实现人远程控制设备、设备间互联互通、设备自我学习等功能，并通过搜集、分析用户行为数据为用户提供个性化生活服务，使家居生活安全、节能、便捷等</a:t>
            </a:r>
            <a:r>
              <a:rPr lang="zh-CN">
                <a:solidFill>
                  <a:schemeClr val="bg1"/>
                </a:solidFill>
              </a:rPr>
              <a:t>。</a:t>
            </a:r>
            <a:endParaRPr 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3</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智能教育</a:t>
            </a:r>
            <a:endParaRPr lang="zh-CN" altLang="en-US">
              <a:solidFill>
                <a:schemeClr val="bg1"/>
              </a:solidFill>
            </a:endParaRPr>
          </a:p>
        </p:txBody>
      </p:sp>
      <p:pic>
        <p:nvPicPr>
          <p:cNvPr id="8" name="图片 7" descr="3"/>
          <p:cNvPicPr>
            <a:picLocks noChangeAspect="1"/>
          </p:cNvPicPr>
          <p:nvPr/>
        </p:nvPicPr>
        <p:blipFill>
          <a:blip r:embed="rId1"/>
          <a:stretch>
            <a:fillRect/>
          </a:stretch>
        </p:blipFill>
        <p:spPr>
          <a:xfrm rot="10800000" flipH="1" flipV="1">
            <a:off x="539750" y="1640205"/>
            <a:ext cx="2386965" cy="1470025"/>
          </a:xfrm>
          <a:prstGeom prst="rect">
            <a:avLst/>
          </a:prstGeom>
        </p:spPr>
      </p:pic>
      <p:pic>
        <p:nvPicPr>
          <p:cNvPr id="21" name="图片 20" descr="2"/>
          <p:cNvPicPr>
            <a:picLocks noChangeAspect="1"/>
          </p:cNvPicPr>
          <p:nvPr/>
        </p:nvPicPr>
        <p:blipFill>
          <a:blip r:embed="rId2"/>
          <a:stretch>
            <a:fillRect/>
          </a:stretch>
        </p:blipFill>
        <p:spPr>
          <a:xfrm>
            <a:off x="539115" y="3289300"/>
            <a:ext cx="3056255" cy="2011045"/>
          </a:xfrm>
          <a:prstGeom prst="rect">
            <a:avLst/>
          </a:prstGeom>
        </p:spPr>
      </p:pic>
      <p:sp>
        <p:nvSpPr>
          <p:cNvPr id="24" name="文本框 23"/>
          <p:cNvSpPr txBox="1"/>
          <p:nvPr/>
        </p:nvSpPr>
        <p:spPr>
          <a:xfrm>
            <a:off x="4283710" y="1529715"/>
            <a:ext cx="4051935" cy="3046095"/>
          </a:xfrm>
          <a:prstGeom prst="rect">
            <a:avLst/>
          </a:prstGeom>
          <a:noFill/>
        </p:spPr>
        <p:txBody>
          <a:bodyPr wrap="square" rtlCol="0">
            <a:spAutoFit/>
          </a:bodyPr>
          <a:p>
            <a:pPr indent="457200" eaLnBrk="1" latinLnBrk="0" hangingPunct="1">
              <a:lnSpc>
                <a:spcPct val="150000"/>
              </a:lnSpc>
            </a:pPr>
            <a:r>
              <a:rPr sz="1600">
                <a:solidFill>
                  <a:schemeClr val="bg1"/>
                </a:solidFill>
              </a:rPr>
              <a:t>随着人工智能的发展，越来越多的人工智能工具被应用与教育领域，成为教师教学和学生学习的得力助手。</a:t>
            </a:r>
            <a:r>
              <a:rPr sz="1600">
                <a:solidFill>
                  <a:srgbClr val="FF0000"/>
                </a:solidFill>
                <a:highlight>
                  <a:srgbClr val="FFFF00"/>
                </a:highlight>
              </a:rPr>
              <a:t>智能导师</a:t>
            </a:r>
            <a:r>
              <a:rPr sz="1600">
                <a:solidFill>
                  <a:schemeClr val="bg1"/>
                </a:solidFill>
              </a:rPr>
              <a:t>是人工智能在教育领域的一个重要应用，他主要是通过自然语言处理和语音识别技术，由计算机模拟教师教学的经验和方法，对学生实施一对一的教学，并向具有不同需求和特征的学习者传递知识。</a:t>
            </a:r>
            <a:endParaRPr sz="16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4.</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智能交通</a:t>
            </a:r>
            <a:endParaRPr lang="zh-CN" altLang="en-US">
              <a:solidFill>
                <a:schemeClr val="bg1"/>
              </a:solidFill>
            </a:endParaRPr>
          </a:p>
        </p:txBody>
      </p:sp>
      <p:pic>
        <p:nvPicPr>
          <p:cNvPr id="9" name="图片 8" descr="4"/>
          <p:cNvPicPr>
            <a:picLocks noChangeAspect="1"/>
          </p:cNvPicPr>
          <p:nvPr/>
        </p:nvPicPr>
        <p:blipFill>
          <a:blip r:embed="rId1"/>
          <a:stretch>
            <a:fillRect/>
          </a:stretch>
        </p:blipFill>
        <p:spPr>
          <a:xfrm rot="10800000" flipH="1" flipV="1">
            <a:off x="258445" y="2209800"/>
            <a:ext cx="3460115" cy="2154555"/>
          </a:xfrm>
          <a:prstGeom prst="rect">
            <a:avLst/>
          </a:prstGeom>
        </p:spPr>
      </p:pic>
      <p:sp>
        <p:nvSpPr>
          <p:cNvPr id="17" name="文本框 16"/>
          <p:cNvSpPr txBox="1"/>
          <p:nvPr/>
        </p:nvSpPr>
        <p:spPr>
          <a:xfrm>
            <a:off x="3851910" y="1633220"/>
            <a:ext cx="4907280" cy="2999740"/>
          </a:xfrm>
          <a:prstGeom prst="rect">
            <a:avLst/>
          </a:prstGeom>
          <a:noFill/>
        </p:spPr>
        <p:txBody>
          <a:bodyPr wrap="square" rtlCol="0">
            <a:spAutoFit/>
          </a:bodyPr>
          <a:p>
            <a:pPr indent="457200" eaLnBrk="1" latinLnBrk="0" hangingPunct="1">
              <a:lnSpc>
                <a:spcPct val="150000"/>
              </a:lnSpc>
            </a:pPr>
            <a:r>
              <a:rPr>
                <a:solidFill>
                  <a:schemeClr val="bg1"/>
                </a:solidFill>
              </a:rPr>
              <a:t>智能交通系统（ITS）是通信、信息和控制技术在交通系统中集成应用的产物、ITS借助现代科技手段和设备，将各个核心交通元素联通，实现信息互通及各个交通元素的彼此协调、优化配置和高效使用，形成人、车和交通的一个高效协同环境，建立安全、高效、便捷和低碳的交通运输管理系统。例如ETC收费系统。</a:t>
            </a:r>
            <a:endParaRPr>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5.</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智能</a:t>
            </a:r>
            <a:r>
              <a:rPr lang="zh-CN">
                <a:solidFill>
                  <a:schemeClr val="bg1"/>
                </a:solidFill>
                <a:sym typeface="+mn-ea"/>
              </a:rPr>
              <a:t>安防</a:t>
            </a:r>
            <a:endParaRPr lang="zh-CN" altLang="en-US">
              <a:solidFill>
                <a:schemeClr val="bg1"/>
              </a:solidFill>
            </a:endParaRPr>
          </a:p>
        </p:txBody>
      </p:sp>
      <p:pic>
        <p:nvPicPr>
          <p:cNvPr id="11" name="图片 10" descr="7"/>
          <p:cNvPicPr>
            <a:picLocks noChangeAspect="1"/>
          </p:cNvPicPr>
          <p:nvPr/>
        </p:nvPicPr>
        <p:blipFill>
          <a:blip r:embed="rId1"/>
          <a:stretch>
            <a:fillRect/>
          </a:stretch>
        </p:blipFill>
        <p:spPr>
          <a:xfrm rot="10800000" flipH="1" flipV="1">
            <a:off x="107315" y="2209800"/>
            <a:ext cx="3769995" cy="2121535"/>
          </a:xfrm>
          <a:prstGeom prst="rect">
            <a:avLst/>
          </a:prstGeom>
        </p:spPr>
      </p:pic>
      <p:sp>
        <p:nvSpPr>
          <p:cNvPr id="24" name="文本框 23"/>
          <p:cNvSpPr txBox="1"/>
          <p:nvPr/>
        </p:nvSpPr>
        <p:spPr>
          <a:xfrm>
            <a:off x="4283710" y="1529715"/>
            <a:ext cx="4051935" cy="3784600"/>
          </a:xfrm>
          <a:prstGeom prst="rect">
            <a:avLst/>
          </a:prstGeom>
          <a:noFill/>
        </p:spPr>
        <p:txBody>
          <a:bodyPr wrap="square" rtlCol="0">
            <a:spAutoFit/>
          </a:bodyPr>
          <a:p>
            <a:pPr indent="457200" eaLnBrk="1" latinLnBrk="0" hangingPunct="1">
              <a:lnSpc>
                <a:spcPct val="150000"/>
              </a:lnSpc>
            </a:pPr>
            <a:r>
              <a:rPr sz="1600">
                <a:solidFill>
                  <a:schemeClr val="bg1"/>
                </a:solidFill>
              </a:rPr>
              <a:t>利用人工智能对视频、图像进行存储和分析，从中识别安全隐患并对其进行处理的技术。</a:t>
            </a:r>
            <a:endParaRPr sz="1600">
              <a:solidFill>
                <a:schemeClr val="bg1"/>
              </a:solidFill>
            </a:endParaRPr>
          </a:p>
          <a:p>
            <a:pPr indent="457200" eaLnBrk="1" latinLnBrk="0" hangingPunct="1">
              <a:lnSpc>
                <a:spcPct val="150000"/>
              </a:lnSpc>
            </a:pPr>
            <a:r>
              <a:rPr sz="1600">
                <a:solidFill>
                  <a:schemeClr val="bg1"/>
                </a:solidFill>
              </a:rPr>
              <a:t>1、采用画面分割前景提取等方法对视频画面中的目标进行提取检测，通过不同的规则来区分不同的事件，从而实现不同的判断并产生相应的报警联动等。 </a:t>
            </a:r>
            <a:endParaRPr sz="1600">
              <a:solidFill>
                <a:schemeClr val="bg1"/>
              </a:solidFill>
            </a:endParaRPr>
          </a:p>
          <a:p>
            <a:pPr indent="457200" eaLnBrk="1" latinLnBrk="0" hangingPunct="1">
              <a:lnSpc>
                <a:spcPct val="150000"/>
              </a:lnSpc>
            </a:pPr>
            <a:r>
              <a:rPr sz="1600">
                <a:solidFill>
                  <a:schemeClr val="bg1"/>
                </a:solidFill>
              </a:rPr>
              <a:t>2、利用模式识别技术，对画面中特定的物体进行建模，并通过大量样本进行训练，从而达到对视频画面中的特定物体进行识别。</a:t>
            </a:r>
            <a:endParaRPr sz="16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6.</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835785" y="841375"/>
            <a:ext cx="4938395" cy="368300"/>
          </a:xfrm>
          <a:prstGeom prst="rect">
            <a:avLst/>
          </a:prstGeom>
          <a:noFill/>
        </p:spPr>
        <p:txBody>
          <a:bodyPr wrap="square" rtlCol="0">
            <a:spAutoFit/>
          </a:bodyPr>
          <a:p>
            <a:r>
              <a:rPr lang="zh-CN" altLang="en-US">
                <a:solidFill>
                  <a:schemeClr val="bg1"/>
                </a:solidFill>
              </a:rPr>
              <a:t>智能医疗</a:t>
            </a:r>
            <a:endParaRPr lang="zh-CN" altLang="en-US">
              <a:solidFill>
                <a:schemeClr val="bg1"/>
              </a:solidFill>
            </a:endParaRPr>
          </a:p>
        </p:txBody>
      </p:sp>
      <p:pic>
        <p:nvPicPr>
          <p:cNvPr id="10" name="图片 9" descr="5"/>
          <p:cNvPicPr>
            <a:picLocks noChangeAspect="1"/>
          </p:cNvPicPr>
          <p:nvPr/>
        </p:nvPicPr>
        <p:blipFill>
          <a:blip r:embed="rId1"/>
          <a:stretch>
            <a:fillRect/>
          </a:stretch>
        </p:blipFill>
        <p:spPr>
          <a:xfrm rot="10800000" flipH="1" flipV="1">
            <a:off x="539750" y="2065655"/>
            <a:ext cx="3124835" cy="2286635"/>
          </a:xfrm>
          <a:prstGeom prst="rect">
            <a:avLst/>
          </a:prstGeom>
        </p:spPr>
      </p:pic>
      <p:sp>
        <p:nvSpPr>
          <p:cNvPr id="18" name="文本框 17"/>
          <p:cNvSpPr txBox="1"/>
          <p:nvPr/>
        </p:nvSpPr>
        <p:spPr>
          <a:xfrm>
            <a:off x="4283710" y="1633220"/>
            <a:ext cx="4388485" cy="2999740"/>
          </a:xfrm>
          <a:prstGeom prst="rect">
            <a:avLst/>
          </a:prstGeom>
          <a:noFill/>
        </p:spPr>
        <p:txBody>
          <a:bodyPr wrap="square" rtlCol="0">
            <a:spAutoFit/>
          </a:bodyPr>
          <a:p>
            <a:pPr indent="457200" eaLnBrk="1" latinLnBrk="0" hangingPunct="1">
              <a:lnSpc>
                <a:spcPct val="150000"/>
              </a:lnSpc>
            </a:pPr>
            <a:r>
              <a:rPr>
                <a:solidFill>
                  <a:schemeClr val="bg1"/>
                </a:solidFill>
              </a:rPr>
              <a:t>首先是专家系统的应用。</a:t>
            </a:r>
            <a:endParaRPr>
              <a:solidFill>
                <a:schemeClr val="bg1"/>
              </a:solidFill>
            </a:endParaRPr>
          </a:p>
          <a:p>
            <a:pPr indent="457200" eaLnBrk="1" latinLnBrk="0" hangingPunct="1">
              <a:lnSpc>
                <a:spcPct val="150000"/>
              </a:lnSpc>
            </a:pPr>
            <a:r>
              <a:rPr>
                <a:solidFill>
                  <a:schemeClr val="bg1"/>
                </a:solidFill>
              </a:rPr>
              <a:t>其次是人工智能技术在辅助诊断，疾病预测，医疗影像辅助诊断、药物开发等方面的应用。</a:t>
            </a:r>
            <a:endParaRPr>
              <a:solidFill>
                <a:schemeClr val="bg1"/>
              </a:solidFill>
            </a:endParaRPr>
          </a:p>
          <a:p>
            <a:pPr indent="457200" eaLnBrk="1" latinLnBrk="0" hangingPunct="1">
              <a:lnSpc>
                <a:spcPct val="150000"/>
              </a:lnSpc>
            </a:pPr>
            <a:r>
              <a:rPr>
                <a:solidFill>
                  <a:schemeClr val="bg1"/>
                </a:solidFill>
              </a:rPr>
              <a:t>第三是生物特征识别技术的应用。如指纹识别，人脸识别，指静脉识别，声纹识别等</a:t>
            </a:r>
            <a:endParaRPr>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80" y="0"/>
            <a:ext cx="9131840" cy="5715000"/>
          </a:xfrm>
          <a:prstGeom prst="rect">
            <a:avLst/>
          </a:prstGeom>
        </p:spPr>
      </p:pic>
      <p:sp>
        <p:nvSpPr>
          <p:cNvPr id="6" name="矩形 5"/>
          <p:cNvSpPr/>
          <p:nvPr/>
        </p:nvSpPr>
        <p:spPr>
          <a:xfrm>
            <a:off x="6080" y="5398"/>
            <a:ext cx="9030416" cy="5715000"/>
          </a:xfrm>
          <a:prstGeom prst="rect">
            <a:avLst/>
          </a:prstGeom>
          <a:solidFill>
            <a:srgbClr val="000D1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63600" y="-317"/>
            <a:ext cx="7315200" cy="608012"/>
            <a:chOff x="914400" y="553244"/>
            <a:chExt cx="7315200" cy="609399"/>
          </a:xfrm>
        </p:grpSpPr>
        <p:sp>
          <p:nvSpPr>
            <p:cNvPr id="6146" name="TextBox 13" descr="B56F103BB23E47beACAB404F50AF11BD# #TextBox 13"/>
            <p:cNvSpPr txBox="1">
              <a:spLocks noChangeArrowheads="1"/>
            </p:cNvSpPr>
            <p:nvPr/>
          </p:nvSpPr>
          <p:spPr bwMode="auto">
            <a:xfrm>
              <a:off x="4013200" y="553244"/>
              <a:ext cx="1117600" cy="609398"/>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lang="zh-CN" altLang="en-US" smtClean="0"/>
                <a:t>前 言</a:t>
              </a:r>
              <a:endParaRPr lang="zh-CN" altLang="en-US" smtClean="0"/>
            </a:p>
          </p:txBody>
        </p:sp>
        <p:sp>
          <p:nvSpPr>
            <p:cNvPr id="7" name="AutoShape 3"/>
            <p:cNvSpPr>
              <a:spLocks noChangeArrowheads="1"/>
            </p:cNvSpPr>
            <p:nvPr/>
          </p:nvSpPr>
          <p:spPr bwMode="auto">
            <a:xfrm>
              <a:off x="914400" y="616643"/>
              <a:ext cx="7315200" cy="546000"/>
            </a:xfrm>
            <a:prstGeom prst="roundRect">
              <a:avLst>
                <a:gd name="adj" fmla="val 50000"/>
              </a:avLst>
            </a:prstGeom>
            <a:gradFill>
              <a:gsLst>
                <a:gs pos="40000">
                  <a:schemeClr val="accent2">
                    <a:lumMod val="60000"/>
                    <a:lumOff val="40000"/>
                  </a:schemeClr>
                </a:gs>
                <a:gs pos="100000">
                  <a:schemeClr val="tx2">
                    <a:lumMod val="60000"/>
                    <a:lumOff val="40000"/>
                  </a:schemeClr>
                </a:gs>
              </a:gsLst>
              <a:lin ang="5400000" scaled="1"/>
            </a:gradFill>
            <a:ln w="12700">
              <a:solidFill>
                <a:srgbClr val="30B8D8"/>
              </a:solidFill>
              <a:miter lim="800000"/>
            </a:ln>
            <a:effectLst>
              <a:glow rad="88900">
                <a:schemeClr val="accent1">
                  <a:satMod val="175000"/>
                  <a:alpha val="30000"/>
                </a:schemeClr>
              </a:glow>
            </a:effectLst>
          </p:spPr>
          <p:txBody>
            <a:bodyPr wrap="none"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50000"/>
                </a:spcBef>
                <a:buNone/>
                <a:defRPr/>
              </a:pPr>
              <a:r>
                <a:rPr lang="zh-CN" altLang="en-US" sz="2800" smtClean="0">
                  <a:solidFill>
                    <a:schemeClr val="bg1"/>
                  </a:solidFill>
                  <a:effectLst>
                    <a:outerShdw blurRad="38100" dist="38100" dir="2700000" algn="tl">
                      <a:srgbClr val="000000">
                        <a:alpha val="43137"/>
                      </a:srgbClr>
                    </a:outerShdw>
                  </a:effectLst>
                  <a:latin typeface="方正兰亭中粗黑_GBK" panose="02000000000000000000" pitchFamily="2" charset="-122"/>
                  <a:ea typeface="方正兰亭中粗黑_GBK" panose="02000000000000000000" pitchFamily="2" charset="-122"/>
                </a:rPr>
                <a:t>一、人工智能简介</a:t>
              </a:r>
              <a:endParaRPr lang="zh-CN" altLang="en-US" sz="2800" smtClean="0">
                <a:solidFill>
                  <a:schemeClr val="bg1"/>
                </a:solidFill>
                <a:effectLst>
                  <a:outerShdw blurRad="38100" dist="38100" dir="2700000" algn="tl">
                    <a:srgbClr val="000000">
                      <a:alpha val="43137"/>
                    </a:srgbClr>
                  </a:outerShdw>
                </a:effectLst>
                <a:latin typeface="方正兰亭中粗黑_GBK" panose="02000000000000000000" pitchFamily="2" charset="-122"/>
                <a:ea typeface="方正兰亭中粗黑_GBK" panose="02000000000000000000" pitchFamily="2" charset="-122"/>
              </a:endParaRPr>
            </a:p>
          </p:txBody>
        </p:sp>
      </p:grpSp>
      <p:grpSp>
        <p:nvGrpSpPr>
          <p:cNvPr id="4" name="组合 3"/>
          <p:cNvGrpSpPr/>
          <p:nvPr/>
        </p:nvGrpSpPr>
        <p:grpSpPr>
          <a:xfrm>
            <a:off x="140335" y="739775"/>
            <a:ext cx="8895715" cy="4730115"/>
            <a:chOff x="914400" y="1489348"/>
            <a:chExt cx="7315200" cy="3384375"/>
          </a:xfrm>
        </p:grpSpPr>
        <p:sp>
          <p:nvSpPr>
            <p:cNvPr id="6148" name="AutoShape 3"/>
            <p:cNvSpPr>
              <a:spLocks noChangeArrowheads="1"/>
            </p:cNvSpPr>
            <p:nvPr/>
          </p:nvSpPr>
          <p:spPr bwMode="auto">
            <a:xfrm>
              <a:off x="914400" y="1489348"/>
              <a:ext cx="7315200" cy="3384375"/>
            </a:xfrm>
            <a:prstGeom prst="roundRect">
              <a:avLst>
                <a:gd name="adj" fmla="val 7054"/>
              </a:avLst>
            </a:prstGeom>
            <a:noFill/>
            <a:ln w="19050">
              <a:solidFill>
                <a:srgbClr val="30B8D8"/>
              </a:solidFill>
              <a:miter lim="800000"/>
            </a:ln>
            <a:effectLst>
              <a:glow rad="88900">
                <a:schemeClr val="accent1">
                  <a:satMod val="175000"/>
                  <a:alpha val="30000"/>
                </a:schemeClr>
              </a:glo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sz="2000" smtClean="0">
                <a:solidFill>
                  <a:schemeClr val="tx2"/>
                </a:solidFill>
                <a:ea typeface="方正兰亭黑_GBK" panose="02000000000000000000" pitchFamily="2" charset="-122"/>
              </a:endParaRPr>
            </a:p>
          </p:txBody>
        </p:sp>
        <p:sp>
          <p:nvSpPr>
            <p:cNvPr id="16394" name="Rectangle 13" descr="FD1DDF730CE4456e89755B07FE1653D0# #Rectangle 13"/>
            <p:cNvSpPr>
              <a:spLocks noChangeArrowheads="1"/>
            </p:cNvSpPr>
            <p:nvPr/>
          </p:nvSpPr>
          <p:spPr bwMode="auto">
            <a:xfrm>
              <a:off x="4098645" y="2077264"/>
              <a:ext cx="3426014" cy="1650615"/>
            </a:xfrm>
            <a:prstGeom prst="rect">
              <a:avLst/>
            </a:prstGeom>
            <a:noFill/>
            <a:ln w="9525">
              <a:noFill/>
              <a:miter lim="800000"/>
            </a:ln>
          </p:spPr>
          <p:txBody>
            <a:bodyPr wrap="square">
              <a:spAutoFit/>
            </a:bodyPr>
            <a:lstStyle/>
            <a:p>
              <a:pPr algn="just"/>
              <a:r>
                <a:rPr lang="zh-CN" altLang="en-US" sz="2400">
                  <a:solidFill>
                    <a:srgbClr val="BCE8F2"/>
                  </a:solidFill>
                  <a:latin typeface="方正兰亭黑_GBK" panose="02000000000000000000" pitchFamily="2" charset="-122"/>
                  <a:ea typeface="方正兰亭黑_GBK" panose="02000000000000000000" pitchFamily="2" charset="-122"/>
                </a:rPr>
                <a:t>      人工智能(Artificial  Intelligence)，英文缩写AI，它是研究、开发用于模拟，延伸和扩展人的智能的理论，方法，技术及应用系统的一门新的技术科学。</a:t>
              </a:r>
              <a:endParaRPr lang="zh-CN" altLang="en-US" sz="2400">
                <a:solidFill>
                  <a:srgbClr val="BCE8F2"/>
                </a:solidFill>
                <a:latin typeface="方正兰亭黑_GBK" panose="02000000000000000000" pitchFamily="2" charset="-122"/>
                <a:ea typeface="方正兰亭黑_GBK" panose="02000000000000000000" pitchFamily="2" charset="-122"/>
              </a:endParaRPr>
            </a:p>
          </p:txBody>
        </p:sp>
      </p:gr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 y="913130"/>
            <a:ext cx="3196590" cy="412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633671" y="49188"/>
            <a:ext cx="3876675" cy="521970"/>
          </a:xfrm>
          <a:prstGeom prst="rect">
            <a:avLst/>
          </a:prstGeom>
          <a:noFill/>
          <a:ln>
            <a:noFill/>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五、人工智能的发展</a:t>
            </a:r>
            <a:endParaRPr lang="zh-CN" altLang="en-US" sz="2800" smtClean="0">
              <a:solidFill>
                <a:schemeClr val="bg1"/>
              </a:solidFill>
              <a:latin typeface="方正兰亭中粗黑_GBK" panose="02000000000000000000" pitchFamily="2" charset="-122"/>
              <a:ea typeface="方正兰亭中粗黑_GBK" panose="02000000000000000000" pitchFamily="2" charset="-122"/>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7.</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智能物流</a:t>
            </a:r>
            <a:endParaRPr lang="zh-CN" altLang="en-US">
              <a:solidFill>
                <a:schemeClr val="bg1"/>
              </a:solidFill>
            </a:endParaRPr>
          </a:p>
        </p:txBody>
      </p:sp>
      <p:pic>
        <p:nvPicPr>
          <p:cNvPr id="12" name="图片 11" descr="6"/>
          <p:cNvPicPr>
            <a:picLocks noChangeAspect="1"/>
          </p:cNvPicPr>
          <p:nvPr/>
        </p:nvPicPr>
        <p:blipFill>
          <a:blip r:embed="rId1"/>
          <a:stretch>
            <a:fillRect/>
          </a:stretch>
        </p:blipFill>
        <p:spPr>
          <a:xfrm rot="10800000" flipH="1" flipV="1">
            <a:off x="611505" y="1993265"/>
            <a:ext cx="3224530" cy="2279650"/>
          </a:xfrm>
          <a:prstGeom prst="rect">
            <a:avLst/>
          </a:prstGeom>
        </p:spPr>
      </p:pic>
      <p:sp>
        <p:nvSpPr>
          <p:cNvPr id="24" name="文本框 23"/>
          <p:cNvSpPr txBox="1"/>
          <p:nvPr/>
        </p:nvSpPr>
        <p:spPr>
          <a:xfrm>
            <a:off x="4283710" y="1529715"/>
            <a:ext cx="4051935" cy="2676525"/>
          </a:xfrm>
          <a:prstGeom prst="rect">
            <a:avLst/>
          </a:prstGeom>
          <a:noFill/>
        </p:spPr>
        <p:txBody>
          <a:bodyPr wrap="square" rtlCol="0">
            <a:spAutoFit/>
          </a:bodyPr>
          <a:p>
            <a:pPr indent="457200" eaLnBrk="1" latinLnBrk="0" hangingPunct="1">
              <a:lnSpc>
                <a:spcPct val="150000"/>
              </a:lnSpc>
            </a:pPr>
            <a:r>
              <a:rPr sz="1600">
                <a:solidFill>
                  <a:schemeClr val="bg1"/>
                </a:solidFill>
              </a:rPr>
              <a:t>智能物流就是利用条形码、射频识别技术、传感器、全球定位系统等方面优化改善运输、仓储、配送装卸等物流的基本活动，同时也在尝试使用智能搜索，推理规划、计算机视觉以及智能机器人等技术，实现货物运输过程的自动化和高效率优化管理，提高物流效率。</a:t>
            </a:r>
            <a:endParaRPr sz="16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602615" y="48895"/>
            <a:ext cx="8231505" cy="521970"/>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五、人工智能的研究目标，研究途径和主要方法</a:t>
            </a:r>
            <a:endParaRPr lang="zh-CN" altLang="en-US" sz="2800" smtClean="0">
              <a:solidFill>
                <a:schemeClr val="bg1"/>
              </a:solidFill>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40017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1.</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研究目标</a:t>
            </a:r>
            <a:endParaRPr lang="zh-CN" altLang="en-US">
              <a:solidFill>
                <a:schemeClr val="bg1"/>
              </a:solidFill>
            </a:endParaRPr>
          </a:p>
        </p:txBody>
      </p:sp>
      <p:sp>
        <p:nvSpPr>
          <p:cNvPr id="2" name="文本框 1"/>
          <p:cNvSpPr txBox="1"/>
          <p:nvPr/>
        </p:nvSpPr>
        <p:spPr>
          <a:xfrm>
            <a:off x="258445" y="1357630"/>
            <a:ext cx="8295005" cy="3830955"/>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1、通过视觉、听觉、触觉等感官活动，接受并理解文字、图像、声音、语言等各种外界的“自然信息”，这就是认识和理解世界环境的能力。</a:t>
            </a:r>
            <a:endParaRPr lang="zh-CN" altLang="en-US">
              <a:solidFill>
                <a:schemeClr val="bg1"/>
              </a:solidFill>
            </a:endParaRPr>
          </a:p>
          <a:p>
            <a:pPr indent="457200" eaLnBrk="1" latinLnBrk="0" hangingPunct="1">
              <a:lnSpc>
                <a:spcPct val="150000"/>
              </a:lnSpc>
            </a:pPr>
            <a:r>
              <a:rPr lang="zh-CN" altLang="en-US">
                <a:solidFill>
                  <a:schemeClr val="bg1"/>
                </a:solidFill>
              </a:rPr>
              <a:t>2、通过人脑的生理和心理活动以及有关的信息处理过程，将感性知识抽象为理性知识，并能对事物运行的规律进行分析，判断和推理，这就是提出概念，建立方法，进行演绎和归纳推理，作出决策的能力。</a:t>
            </a:r>
            <a:endParaRPr lang="zh-CN" altLang="en-US">
              <a:solidFill>
                <a:schemeClr val="bg1"/>
              </a:solidFill>
            </a:endParaRPr>
          </a:p>
          <a:p>
            <a:pPr indent="457200" eaLnBrk="1" latinLnBrk="0" hangingPunct="1">
              <a:lnSpc>
                <a:spcPct val="150000"/>
              </a:lnSpc>
            </a:pPr>
            <a:r>
              <a:rPr lang="zh-CN" altLang="en-US">
                <a:solidFill>
                  <a:schemeClr val="bg1"/>
                </a:solidFill>
              </a:rPr>
              <a:t>3、通过教育、训练和学习过程，日益丰富自身的知识和技能，这就是学习的能力。</a:t>
            </a:r>
            <a:endParaRPr lang="zh-CN" altLang="en-US">
              <a:solidFill>
                <a:schemeClr val="bg1"/>
              </a:solidFill>
            </a:endParaRPr>
          </a:p>
          <a:p>
            <a:pPr indent="457200" eaLnBrk="1" latinLnBrk="0" hangingPunct="1">
              <a:lnSpc>
                <a:spcPct val="150000"/>
              </a:lnSpc>
            </a:pPr>
            <a:r>
              <a:rPr lang="zh-CN" altLang="en-US">
                <a:solidFill>
                  <a:schemeClr val="bg1"/>
                </a:solidFill>
              </a:rPr>
              <a:t>4、对变化多端的外界环境条件下，如干扰、刺激等作用能灵活地作出反应，这就是自我适应能力。</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602615" y="48895"/>
            <a:ext cx="8231505" cy="521970"/>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五、人工智能的研究目标，研究途径和主要方法</a:t>
            </a:r>
            <a:endParaRPr lang="zh-CN" altLang="en-US" sz="2800" smtClean="0">
              <a:solidFill>
                <a:schemeClr val="bg1"/>
              </a:solidFill>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2.</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研究途径</a:t>
            </a:r>
            <a:endParaRPr lang="zh-CN" altLang="en-US">
              <a:solidFill>
                <a:schemeClr val="bg1"/>
              </a:solidFill>
            </a:endParaRPr>
          </a:p>
        </p:txBody>
      </p:sp>
      <p:sp>
        <p:nvSpPr>
          <p:cNvPr id="2" name="文本框 1"/>
          <p:cNvSpPr txBox="1"/>
          <p:nvPr/>
        </p:nvSpPr>
        <p:spPr>
          <a:xfrm>
            <a:off x="424180" y="1568450"/>
            <a:ext cx="8409940" cy="3415030"/>
          </a:xfrm>
          <a:prstGeom prst="rect">
            <a:avLst/>
          </a:prstGeom>
          <a:noFill/>
        </p:spPr>
        <p:txBody>
          <a:bodyPr wrap="square" rtlCol="0">
            <a:spAutoFit/>
          </a:bodyPr>
          <a:p>
            <a:pPr indent="457200" eaLnBrk="1" latinLnBrk="0" hangingPunct="1">
              <a:lnSpc>
                <a:spcPct val="150000"/>
              </a:lnSpc>
            </a:pPr>
            <a:r>
              <a:rPr lang="en-US" altLang="zh-CN">
                <a:solidFill>
                  <a:schemeClr val="bg1"/>
                </a:solidFill>
              </a:rPr>
              <a:t>(</a:t>
            </a:r>
            <a:r>
              <a:rPr lang="zh-CN" altLang="en-US">
                <a:solidFill>
                  <a:schemeClr val="bg1"/>
                </a:solidFill>
              </a:rPr>
              <a:t>一</a:t>
            </a:r>
            <a:r>
              <a:rPr lang="en-US" altLang="zh-CN">
                <a:solidFill>
                  <a:schemeClr val="bg1"/>
                </a:solidFill>
              </a:rPr>
              <a:t>)</a:t>
            </a:r>
            <a:r>
              <a:rPr lang="zh-CN" altLang="en-US">
                <a:solidFill>
                  <a:schemeClr val="bg1"/>
                </a:solidFill>
              </a:rPr>
              <a:t>心理学家、生理学家们希望</a:t>
            </a:r>
            <a:r>
              <a:rPr lang="zh-CN" altLang="en-US">
                <a:solidFill>
                  <a:srgbClr val="FF0000"/>
                </a:solidFill>
                <a:effectLst/>
                <a:highlight>
                  <a:srgbClr val="FFFF00"/>
                </a:highlight>
              </a:rPr>
              <a:t>搞清大脑信息处理过程的机理</a:t>
            </a:r>
            <a:r>
              <a:rPr lang="zh-CN" altLang="en-US">
                <a:solidFill>
                  <a:schemeClr val="bg1"/>
                </a:solidFill>
              </a:rPr>
              <a:t>。他们认为大脑是智能活动的物质基础，要揭示人类智能的奥秘，就必须弄清大脑的结构，也就是从大脑的神经元模型入手研究。</a:t>
            </a:r>
            <a:endParaRPr lang="zh-CN" altLang="en-US">
              <a:solidFill>
                <a:schemeClr val="bg1"/>
              </a:solidFill>
            </a:endParaRPr>
          </a:p>
          <a:p>
            <a:pPr indent="457200" eaLnBrk="1" latinLnBrk="0" hangingPunct="1">
              <a:lnSpc>
                <a:spcPct val="150000"/>
              </a:lnSpc>
            </a:pPr>
            <a:r>
              <a:rPr lang="zh-CN" altLang="en-US">
                <a:solidFill>
                  <a:schemeClr val="bg1"/>
                </a:solidFill>
              </a:rPr>
              <a:t>（二）计算机科学家们提出的</a:t>
            </a:r>
            <a:r>
              <a:rPr lang="zh-CN" altLang="en-US">
                <a:solidFill>
                  <a:srgbClr val="FF0000"/>
                </a:solidFill>
                <a:highlight>
                  <a:srgbClr val="FFFF00"/>
                </a:highlight>
              </a:rPr>
              <a:t>从模拟人脑功能的角度实现人工智能</a:t>
            </a:r>
            <a:r>
              <a:rPr lang="zh-CN" altLang="en-US">
                <a:solidFill>
                  <a:schemeClr val="bg1"/>
                </a:solidFill>
              </a:rPr>
              <a:t>，也就是通过计算机程序的运行，从效果上达到和人们智能活动过程相类似作为研究目标，因而这派学者只是局限于“建造智能机器或系统为工程目标的有关原理和技术”作为实现人工智能的近期目标，这个观点比较实际，目前引起较多人的注意。在人工智能50年的研究过程中，围绕人工智能的基础理论和方法问题。</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602615" y="48895"/>
            <a:ext cx="8231505" cy="521970"/>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五、人工智能的研究目标，研究途径和主要方法</a:t>
            </a:r>
            <a:endParaRPr lang="zh-CN" altLang="en-US" sz="2800" smtClean="0">
              <a:solidFill>
                <a:schemeClr val="bg1"/>
              </a:solidFill>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2.</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研究途径</a:t>
            </a:r>
            <a:endParaRPr lang="zh-CN" altLang="en-US">
              <a:solidFill>
                <a:schemeClr val="bg1"/>
              </a:solidFill>
            </a:endParaRPr>
          </a:p>
        </p:txBody>
      </p:sp>
      <p:sp>
        <p:nvSpPr>
          <p:cNvPr id="2" name="文本框 1"/>
          <p:cNvSpPr txBox="1"/>
          <p:nvPr/>
        </p:nvSpPr>
        <p:spPr>
          <a:xfrm>
            <a:off x="424180" y="1568450"/>
            <a:ext cx="8409940" cy="3415030"/>
          </a:xfrm>
          <a:prstGeom prst="rect">
            <a:avLst/>
          </a:prstGeom>
          <a:noFill/>
        </p:spPr>
        <p:txBody>
          <a:bodyPr wrap="square" rtlCol="0">
            <a:spAutoFit/>
          </a:bodyPr>
          <a:p>
            <a:pPr indent="457200" eaLnBrk="1" latinLnBrk="0" hangingPunct="1">
              <a:lnSpc>
                <a:spcPct val="150000"/>
              </a:lnSpc>
            </a:pPr>
            <a:r>
              <a:rPr lang="zh-CN" altLang="en-US">
                <a:solidFill>
                  <a:schemeClr val="bg1"/>
                </a:solidFill>
              </a:rPr>
              <a:t>由上述两条研究途径，人工智能的研究主要出现以下三个学派：</a:t>
            </a:r>
            <a:endParaRPr lang="zh-CN" altLang="en-US">
              <a:solidFill>
                <a:schemeClr val="bg1"/>
              </a:solidFill>
            </a:endParaRPr>
          </a:p>
          <a:p>
            <a:pPr indent="457200" eaLnBrk="1" latinLnBrk="0" hangingPunct="1">
              <a:lnSpc>
                <a:spcPct val="150000"/>
              </a:lnSpc>
            </a:pPr>
            <a:r>
              <a:rPr lang="zh-CN" altLang="en-US">
                <a:solidFill>
                  <a:schemeClr val="bg1"/>
                </a:solidFill>
              </a:rPr>
              <a:t>1、</a:t>
            </a:r>
            <a:r>
              <a:rPr lang="zh-CN" altLang="en-US">
                <a:solidFill>
                  <a:srgbClr val="FF0000"/>
                </a:solidFill>
                <a:highlight>
                  <a:srgbClr val="FFFF00"/>
                </a:highlight>
              </a:rPr>
              <a:t>符号主义</a:t>
            </a:r>
            <a:r>
              <a:rPr lang="zh-CN" altLang="en-US">
                <a:solidFill>
                  <a:schemeClr val="bg1"/>
                </a:solidFill>
              </a:rPr>
              <a:t>。这一学派认为人的认知基元是符号，认知过程即符号操作过程。</a:t>
            </a:r>
            <a:endParaRPr lang="zh-CN" altLang="en-US">
              <a:solidFill>
                <a:schemeClr val="bg1"/>
              </a:solidFill>
            </a:endParaRPr>
          </a:p>
          <a:p>
            <a:pPr indent="457200" eaLnBrk="1" latinLnBrk="0" hangingPunct="1">
              <a:lnSpc>
                <a:spcPct val="150000"/>
              </a:lnSpc>
            </a:pPr>
            <a:r>
              <a:rPr lang="zh-CN" altLang="en-US">
                <a:solidFill>
                  <a:schemeClr val="bg1"/>
                </a:solidFill>
              </a:rPr>
              <a:t>2、</a:t>
            </a:r>
            <a:r>
              <a:rPr lang="zh-CN" altLang="en-US">
                <a:solidFill>
                  <a:srgbClr val="FF0000"/>
                </a:solidFill>
                <a:highlight>
                  <a:srgbClr val="FFFF00"/>
                </a:highlight>
              </a:rPr>
              <a:t>连接主义</a:t>
            </a:r>
            <a:r>
              <a:rPr lang="zh-CN" altLang="en-US">
                <a:solidFill>
                  <a:schemeClr val="bg1"/>
                </a:solidFill>
              </a:rPr>
              <a:t>。这一学派认为人的思维基元是神经元，而不是符号。对物理符号系统假设提出了异议，连接主义的大脑工作模式，是大量的，分层的，并行方式工作的人工神经元连接成的网络去模拟人脑。</a:t>
            </a:r>
            <a:endParaRPr lang="zh-CN" altLang="en-US">
              <a:solidFill>
                <a:schemeClr val="bg1"/>
              </a:solidFill>
            </a:endParaRPr>
          </a:p>
          <a:p>
            <a:pPr indent="457200" eaLnBrk="1" latinLnBrk="0" hangingPunct="1">
              <a:lnSpc>
                <a:spcPct val="150000"/>
              </a:lnSpc>
            </a:pPr>
            <a:r>
              <a:rPr lang="zh-CN" altLang="en-US">
                <a:solidFill>
                  <a:schemeClr val="bg1"/>
                </a:solidFill>
              </a:rPr>
              <a:t>3、</a:t>
            </a:r>
            <a:r>
              <a:rPr lang="zh-CN" altLang="en-US">
                <a:solidFill>
                  <a:srgbClr val="FF0000"/>
                </a:solidFill>
                <a:highlight>
                  <a:srgbClr val="FFFF00"/>
                </a:highlight>
              </a:rPr>
              <a:t>行为主义。</a:t>
            </a:r>
            <a:r>
              <a:rPr lang="zh-CN" altLang="en-US">
                <a:solidFill>
                  <a:schemeClr val="bg1"/>
                </a:solidFill>
              </a:rPr>
              <a:t>这一学派认为智能取决于感知和行动，提出智能行为的“感知——动作”模式，智能未必需要知识，知识表示和知识推理。智能行为可以通过现实世界与周围环境的交互作用而表现出来。</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602615" y="48895"/>
            <a:ext cx="8231505" cy="521970"/>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五、人工智能的研究目标，研究途径和主要方法</a:t>
            </a:r>
            <a:endParaRPr lang="zh-CN" altLang="en-US" sz="2800" smtClean="0">
              <a:solidFill>
                <a:schemeClr val="bg1"/>
              </a:solidFill>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3.</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研究主要方法</a:t>
            </a:r>
            <a:endParaRPr lang="zh-CN" altLang="en-US">
              <a:solidFill>
                <a:schemeClr val="bg1"/>
              </a:solidFill>
            </a:endParaRPr>
          </a:p>
        </p:txBody>
      </p:sp>
      <p:sp>
        <p:nvSpPr>
          <p:cNvPr id="2" name="文本框 1"/>
          <p:cNvSpPr txBox="1"/>
          <p:nvPr/>
        </p:nvSpPr>
        <p:spPr>
          <a:xfrm>
            <a:off x="269875" y="1357630"/>
            <a:ext cx="8604250" cy="3415030"/>
          </a:xfrm>
          <a:prstGeom prst="rect">
            <a:avLst/>
          </a:prstGeom>
          <a:noFill/>
        </p:spPr>
        <p:txBody>
          <a:bodyPr wrap="square" rtlCol="0">
            <a:spAutoFit/>
          </a:bodyPr>
          <a:p>
            <a:pPr indent="457200" eaLnBrk="1" latinLnBrk="0" hangingPunct="1">
              <a:lnSpc>
                <a:spcPct val="150000"/>
              </a:lnSpc>
            </a:pPr>
            <a:r>
              <a:rPr lang="zh-CN" altLang="en-US" sz="2400">
                <a:solidFill>
                  <a:schemeClr val="bg1"/>
                </a:solidFill>
              </a:rPr>
              <a:t>1、结构模拟，神经计算。</a:t>
            </a:r>
            <a:endParaRPr lang="zh-CN" altLang="en-US" sz="2400">
              <a:solidFill>
                <a:schemeClr val="bg1"/>
              </a:solidFill>
            </a:endParaRPr>
          </a:p>
          <a:p>
            <a:pPr indent="457200" eaLnBrk="1" latinLnBrk="0" hangingPunct="1">
              <a:lnSpc>
                <a:spcPct val="150000"/>
              </a:lnSpc>
            </a:pPr>
            <a:r>
              <a:rPr lang="zh-CN" altLang="en-US" sz="2400">
                <a:solidFill>
                  <a:schemeClr val="bg1"/>
                </a:solidFill>
              </a:rPr>
              <a:t>2、功能模拟，符号推演。</a:t>
            </a:r>
            <a:endParaRPr lang="zh-CN" altLang="en-US" sz="2400">
              <a:solidFill>
                <a:schemeClr val="bg1"/>
              </a:solidFill>
            </a:endParaRPr>
          </a:p>
          <a:p>
            <a:pPr indent="457200" eaLnBrk="1" latinLnBrk="0" hangingPunct="1">
              <a:lnSpc>
                <a:spcPct val="150000"/>
              </a:lnSpc>
            </a:pPr>
            <a:r>
              <a:rPr lang="zh-CN" altLang="en-US" sz="2400">
                <a:solidFill>
                  <a:schemeClr val="bg1"/>
                </a:solidFill>
              </a:rPr>
              <a:t>3、行为模拟，控制进化。</a:t>
            </a:r>
            <a:endParaRPr lang="zh-CN" altLang="en-US" sz="2400">
              <a:solidFill>
                <a:schemeClr val="bg1"/>
              </a:solidFill>
            </a:endParaRPr>
          </a:p>
          <a:p>
            <a:pPr indent="457200" eaLnBrk="1" latinLnBrk="0" hangingPunct="1">
              <a:lnSpc>
                <a:spcPct val="150000"/>
              </a:lnSpc>
            </a:pPr>
            <a:r>
              <a:rPr lang="zh-CN" altLang="en-US" sz="2400">
                <a:solidFill>
                  <a:schemeClr val="bg1"/>
                </a:solidFill>
              </a:rPr>
              <a:t>除此之外，科学家们又提出“群体模拟，仿生计算”“博采广鉴，自然计算”“原理分析，数学建模”等方法，这些方法进一步丰富了人工智能的应用，推动了人工智能的发展。</a:t>
            </a:r>
            <a:endParaRPr lang="zh-CN" alt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602615" y="48895"/>
            <a:ext cx="8231505" cy="521970"/>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六、人工智能的发展趋势</a:t>
            </a:r>
            <a:endParaRPr lang="zh-CN" altLang="en-US" sz="2800" smtClean="0">
              <a:solidFill>
                <a:schemeClr val="bg1"/>
              </a:solidFill>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40017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1.</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人工智能研究的三个热点</a:t>
            </a:r>
            <a:endParaRPr lang="zh-CN" altLang="en-US">
              <a:solidFill>
                <a:schemeClr val="bg1"/>
              </a:solidFill>
            </a:endParaRPr>
          </a:p>
        </p:txBody>
      </p:sp>
      <p:sp>
        <p:nvSpPr>
          <p:cNvPr id="2" name="文本框 1"/>
          <p:cNvSpPr txBox="1"/>
          <p:nvPr/>
        </p:nvSpPr>
        <p:spPr>
          <a:xfrm>
            <a:off x="1250315" y="1704340"/>
            <a:ext cx="5619750" cy="2306955"/>
          </a:xfrm>
          <a:prstGeom prst="rect">
            <a:avLst/>
          </a:prstGeom>
          <a:noFill/>
        </p:spPr>
        <p:txBody>
          <a:bodyPr wrap="square" rtlCol="0">
            <a:spAutoFit/>
          </a:bodyPr>
          <a:p>
            <a:pPr eaLnBrk="1" latinLnBrk="0" hangingPunct="1">
              <a:lnSpc>
                <a:spcPct val="150000"/>
              </a:lnSpc>
            </a:pPr>
            <a:r>
              <a:rPr lang="en-US" altLang="zh-CN" sz="3200">
                <a:solidFill>
                  <a:schemeClr val="bg1"/>
                </a:solidFill>
              </a:rPr>
              <a:t>1</a:t>
            </a:r>
            <a:r>
              <a:rPr lang="zh-CN" altLang="en-US" sz="3200">
                <a:solidFill>
                  <a:schemeClr val="bg1"/>
                </a:solidFill>
              </a:rPr>
              <a:t>、智能接口</a:t>
            </a:r>
            <a:endParaRPr lang="zh-CN" altLang="en-US" sz="3200">
              <a:solidFill>
                <a:schemeClr val="bg1"/>
              </a:solidFill>
            </a:endParaRPr>
          </a:p>
          <a:p>
            <a:pPr eaLnBrk="1" latinLnBrk="0" hangingPunct="1">
              <a:lnSpc>
                <a:spcPct val="150000"/>
              </a:lnSpc>
            </a:pPr>
            <a:r>
              <a:rPr lang="en-US" altLang="zh-CN" sz="3200">
                <a:solidFill>
                  <a:schemeClr val="bg1"/>
                </a:solidFill>
              </a:rPr>
              <a:t>2</a:t>
            </a:r>
            <a:r>
              <a:rPr lang="zh-CN" altLang="en-US" sz="3200">
                <a:solidFill>
                  <a:schemeClr val="bg1"/>
                </a:solidFill>
              </a:rPr>
              <a:t>、数据挖掘</a:t>
            </a:r>
            <a:endParaRPr lang="zh-CN" altLang="en-US" sz="3200">
              <a:solidFill>
                <a:schemeClr val="bg1"/>
              </a:solidFill>
            </a:endParaRPr>
          </a:p>
          <a:p>
            <a:pPr eaLnBrk="1" latinLnBrk="0" hangingPunct="1">
              <a:lnSpc>
                <a:spcPct val="150000"/>
              </a:lnSpc>
            </a:pPr>
            <a:r>
              <a:rPr lang="en-US" altLang="zh-CN" sz="3200">
                <a:solidFill>
                  <a:schemeClr val="bg1"/>
                </a:solidFill>
              </a:rPr>
              <a:t>3</a:t>
            </a:r>
            <a:r>
              <a:rPr lang="zh-CN" altLang="en-US" sz="3200">
                <a:solidFill>
                  <a:schemeClr val="bg1"/>
                </a:solidFill>
              </a:rPr>
              <a:t>、主体及多主体系统</a:t>
            </a:r>
            <a:endParaRPr lang="zh-CN" altLang="en-US" sz="3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602615" y="48895"/>
            <a:ext cx="8231505" cy="521970"/>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六、人工智能的发展趋势</a:t>
            </a:r>
            <a:endParaRPr lang="zh-CN" altLang="en-US" sz="2800" smtClean="0">
              <a:solidFill>
                <a:schemeClr val="bg1"/>
              </a:solidFill>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2.</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未来人工智能可能发展方向</a:t>
            </a:r>
            <a:endParaRPr lang="zh-CN" altLang="en-US">
              <a:solidFill>
                <a:schemeClr val="bg1"/>
              </a:solidFill>
            </a:endParaRPr>
          </a:p>
        </p:txBody>
      </p:sp>
      <p:sp>
        <p:nvSpPr>
          <p:cNvPr id="2" name="文本框 1"/>
          <p:cNvSpPr txBox="1"/>
          <p:nvPr/>
        </p:nvSpPr>
        <p:spPr>
          <a:xfrm>
            <a:off x="901065" y="1714500"/>
            <a:ext cx="6842760" cy="3107690"/>
          </a:xfrm>
          <a:prstGeom prst="rect">
            <a:avLst/>
          </a:prstGeom>
          <a:noFill/>
        </p:spPr>
        <p:txBody>
          <a:bodyPr wrap="square" rtlCol="0">
            <a:spAutoFit/>
          </a:bodyPr>
          <a:p>
            <a:pPr eaLnBrk="1" latinLnBrk="0" hangingPunct="1">
              <a:lnSpc>
                <a:spcPct val="150000"/>
              </a:lnSpc>
            </a:pPr>
            <a:r>
              <a:rPr lang="zh-CN" altLang="en-US" sz="2800">
                <a:solidFill>
                  <a:schemeClr val="bg1"/>
                </a:solidFill>
              </a:rPr>
              <a:t>1、符号计算。</a:t>
            </a:r>
            <a:endParaRPr lang="zh-CN" altLang="en-US" sz="2800">
              <a:solidFill>
                <a:schemeClr val="bg1"/>
              </a:solidFill>
            </a:endParaRPr>
          </a:p>
          <a:p>
            <a:pPr eaLnBrk="1" latinLnBrk="0" hangingPunct="1">
              <a:lnSpc>
                <a:spcPct val="150000"/>
              </a:lnSpc>
            </a:pPr>
            <a:r>
              <a:rPr lang="zh-CN" altLang="en-US" sz="2800">
                <a:solidFill>
                  <a:schemeClr val="bg1"/>
                </a:solidFill>
              </a:rPr>
              <a:t>2、模式识别。</a:t>
            </a:r>
            <a:endParaRPr lang="zh-CN" altLang="en-US" sz="2800">
              <a:solidFill>
                <a:schemeClr val="bg1"/>
              </a:solidFill>
            </a:endParaRPr>
          </a:p>
          <a:p>
            <a:pPr eaLnBrk="1" latinLnBrk="0" hangingPunct="1">
              <a:lnSpc>
                <a:spcPct val="150000"/>
              </a:lnSpc>
            </a:pPr>
            <a:r>
              <a:rPr lang="zh-CN" altLang="en-US" sz="2800">
                <a:solidFill>
                  <a:schemeClr val="bg1"/>
                </a:solidFill>
              </a:rPr>
              <a:t>3、专家系统。</a:t>
            </a:r>
            <a:endParaRPr lang="zh-CN" altLang="en-US" sz="2800">
              <a:solidFill>
                <a:schemeClr val="bg1"/>
              </a:solidFill>
            </a:endParaRPr>
          </a:p>
          <a:p>
            <a:pPr eaLnBrk="1" latinLnBrk="0" hangingPunct="1">
              <a:lnSpc>
                <a:spcPct val="150000"/>
              </a:lnSpc>
            </a:pPr>
            <a:r>
              <a:rPr lang="zh-CN" altLang="en-US" sz="2800">
                <a:solidFill>
                  <a:schemeClr val="bg1"/>
                </a:solidFill>
              </a:rPr>
              <a:t>4、人工神经网络和机器情感</a:t>
            </a:r>
            <a:endParaRPr lang="zh-CN" altLang="en-US" sz="2800">
              <a:solidFill>
                <a:schemeClr val="bg1"/>
              </a:solidFill>
            </a:endParaRPr>
          </a:p>
          <a:p>
            <a:endParaRPr lang="zh-CN" altLang="en-US" sz="2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602615" y="48895"/>
            <a:ext cx="8231505" cy="521970"/>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七、对人工智能发展新方向的思考</a:t>
            </a:r>
            <a:endParaRPr lang="zh-CN" altLang="en-US" sz="2800" smtClean="0">
              <a:solidFill>
                <a:schemeClr val="bg1"/>
              </a:solidFill>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40017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1.</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sym typeface="+mn-ea"/>
              </a:rPr>
              <a:t>目前人工智能研究方法不足</a:t>
            </a:r>
            <a:endParaRPr lang="zh-CN" altLang="en-US">
              <a:solidFill>
                <a:schemeClr val="bg1"/>
              </a:solidFill>
            </a:endParaRPr>
          </a:p>
        </p:txBody>
      </p:sp>
      <p:sp>
        <p:nvSpPr>
          <p:cNvPr id="2" name="文本框 1"/>
          <p:cNvSpPr txBox="1"/>
          <p:nvPr/>
        </p:nvSpPr>
        <p:spPr>
          <a:xfrm>
            <a:off x="336550" y="1568450"/>
            <a:ext cx="8573770" cy="2861310"/>
          </a:xfrm>
          <a:prstGeom prst="rect">
            <a:avLst/>
          </a:prstGeom>
          <a:noFill/>
        </p:spPr>
        <p:txBody>
          <a:bodyPr wrap="square" rtlCol="0">
            <a:spAutoFit/>
          </a:bodyPr>
          <a:p>
            <a:pPr indent="457200" eaLnBrk="1" latinLnBrk="0" hangingPunct="1">
              <a:lnSpc>
                <a:spcPct val="150000"/>
              </a:lnSpc>
            </a:pPr>
            <a:r>
              <a:rPr lang="zh-CN" altLang="en-US" sz="2400">
                <a:solidFill>
                  <a:schemeClr val="bg1"/>
                </a:solidFill>
                <a:sym typeface="+mn-ea"/>
              </a:rPr>
              <a:t>（1）人类对人脑结构和工作模式的认识还不全面，不深入。</a:t>
            </a:r>
            <a:endParaRPr lang="zh-CN" altLang="en-US" sz="2400">
              <a:solidFill>
                <a:schemeClr val="bg1"/>
              </a:solidFill>
              <a:sym typeface="+mn-ea"/>
            </a:endParaRPr>
          </a:p>
          <a:p>
            <a:pPr indent="457200" eaLnBrk="1" latinLnBrk="0" hangingPunct="1">
              <a:lnSpc>
                <a:spcPct val="150000"/>
              </a:lnSpc>
            </a:pPr>
            <a:r>
              <a:rPr lang="zh-CN" altLang="en-US" sz="2400">
                <a:solidFill>
                  <a:schemeClr val="bg1"/>
                </a:solidFill>
                <a:sym typeface="+mn-ea"/>
              </a:rPr>
              <a:t>（2）即便对人脑的结构和工作模式有了全面深入的了解也不意味着神经网络模型就能实现对人脑的模拟。</a:t>
            </a:r>
            <a:endParaRPr lang="zh-CN" altLang="en-US" sz="2400">
              <a:solidFill>
                <a:schemeClr val="bg1"/>
              </a:solidFill>
              <a:sym typeface="+mn-ea"/>
            </a:endParaRPr>
          </a:p>
          <a:p>
            <a:pPr indent="457200" eaLnBrk="1" latinLnBrk="0" hangingPunct="1">
              <a:lnSpc>
                <a:spcPct val="150000"/>
              </a:lnSpc>
            </a:pPr>
            <a:r>
              <a:rPr lang="zh-CN" altLang="en-US" sz="2400">
                <a:solidFill>
                  <a:schemeClr val="bg1"/>
                </a:solidFill>
                <a:sym typeface="+mn-ea"/>
              </a:rPr>
              <a:t>（3）人脑是人类长期劳动实践的产物，绝不是能靠在实验室里电子器件以及线路的排列组合就能实现的。</a:t>
            </a:r>
            <a:endParaRPr lang="zh-CN" altLang="en-US" sz="2400">
              <a:solidFill>
                <a:schemeClr val="bg1"/>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602615" y="48895"/>
            <a:ext cx="8231505" cy="521970"/>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七、对人工智能发展新方向的思考</a:t>
            </a:r>
            <a:endParaRPr lang="zh-CN" altLang="en-US" sz="2800" smtClean="0">
              <a:solidFill>
                <a:schemeClr val="bg1"/>
              </a:solidFill>
              <a:sym typeface="+mn-ea"/>
            </a:endParaRPr>
          </a:p>
        </p:txBody>
      </p:sp>
      <p:grpSp>
        <p:nvGrpSpPr>
          <p:cNvPr id="9219" name="Group 3"/>
          <p:cNvGrpSpPr/>
          <p:nvPr/>
        </p:nvGrpSpPr>
        <p:grpSpPr>
          <a:xfrm>
            <a:off x="26986" y="532411"/>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ln>
          </p:spPr>
          <p:txBody>
            <a:bodyPr wrap="none" anchor="ctr"/>
            <a:lstStyle/>
            <a:p>
              <a:pPr>
                <a:defRPr/>
              </a:pPr>
              <a:endParaRPr lang="zh-CN" altLang="en-US">
                <a:ea typeface="宋体" panose="02010600030101010101" pitchFamily="2" charset="-122"/>
              </a:endParaRPr>
            </a:p>
          </p:txBody>
        </p:sp>
        <p:sp>
          <p:nvSpPr>
            <p:cNvPr id="7217" name="Rectangle 13"/>
            <p:cNvSpPr>
              <a:spLocks noChangeArrowheads="1"/>
            </p:cNvSpPr>
            <p:nvPr/>
          </p:nvSpPr>
          <p:spPr bwMode="auto">
            <a:xfrm>
              <a:off x="231811" y="350892"/>
              <a:ext cx="643038" cy="398843"/>
            </a:xfrm>
            <a:prstGeom prst="rect">
              <a:avLst/>
            </a:prstGeom>
            <a:noFill/>
            <a:ln w="9525">
              <a:noFill/>
              <a:miter lim="800000"/>
            </a:ln>
          </p:spPr>
          <p:txBody>
            <a:bodyPr>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000" smtClean="0">
                  <a:solidFill>
                    <a:schemeClr val="bg1"/>
                  </a:solidFill>
                  <a:latin typeface="方正兰亭黑_GBK" panose="02000000000000000000" pitchFamily="2" charset="-122"/>
                  <a:ea typeface="方正兰亭黑_GBK" panose="02000000000000000000" pitchFamily="2" charset="-122"/>
                </a:rPr>
                <a:t>2.</a:t>
              </a:r>
              <a:endParaRPr lang="zh-CN" altLang="en-US" sz="2000" smtClean="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a:xfrm rot="16500000">
            <a:off x="1092905" y="919324"/>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ln>
          </p:spPr>
          <p:txBody>
            <a:bodyPr anchor="ct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800" smtClean="0"/>
            </a:p>
          </p:txBody>
        </p:sp>
      </p:grpSp>
      <p:sp>
        <p:nvSpPr>
          <p:cNvPr id="7195" name="矩形 42"/>
          <p:cNvSpPr>
            <a:spLocks noChangeArrowheads="1"/>
          </p:cNvSpPr>
          <p:nvPr/>
        </p:nvSpPr>
        <p:spPr bwMode="auto">
          <a:xfrm>
            <a:off x="1607820" y="742950"/>
            <a:ext cx="5189220" cy="614680"/>
          </a:xfrm>
          <a:prstGeom prst="rect">
            <a:avLst/>
          </a:prstGeom>
          <a:noFill/>
          <a:ln w="12700" cmpd="sng">
            <a:solidFill>
              <a:schemeClr val="accent2"/>
            </a:solidFill>
            <a:round/>
          </a:ln>
          <a:effectLst>
            <a:glow rad="88900">
              <a:schemeClr val="accent1">
                <a:alpha val="30000"/>
              </a:schemeClr>
            </a:glow>
          </a:effectLst>
        </p:spPr>
        <p:txBody>
          <a:bodyPr/>
          <a:lstStyle/>
          <a:p>
            <a:pPr>
              <a:defRPr/>
            </a:pPr>
            <a:endParaRPr lang="zh-CN" altLang="en-US">
              <a:ea typeface="宋体" panose="02010600030101010101" pitchFamily="2" charset="-122"/>
            </a:endParaRPr>
          </a:p>
        </p:txBody>
      </p:sp>
      <p:sp>
        <p:nvSpPr>
          <p:cNvPr id="6" name="文本框 5"/>
          <p:cNvSpPr txBox="1"/>
          <p:nvPr/>
        </p:nvSpPr>
        <p:spPr>
          <a:xfrm>
            <a:off x="1721485" y="812800"/>
            <a:ext cx="4938395" cy="368300"/>
          </a:xfrm>
          <a:prstGeom prst="rect">
            <a:avLst/>
          </a:prstGeom>
          <a:noFill/>
        </p:spPr>
        <p:txBody>
          <a:bodyPr wrap="square" rtlCol="0">
            <a:spAutoFit/>
          </a:bodyPr>
          <a:p>
            <a:r>
              <a:rPr lang="zh-CN" altLang="en-US">
                <a:solidFill>
                  <a:schemeClr val="bg1"/>
                </a:solidFill>
              </a:rPr>
              <a:t>在人工智能的研究中引入目标元素</a:t>
            </a:r>
            <a:endParaRPr lang="zh-CN" altLang="en-US">
              <a:solidFill>
                <a:schemeClr val="bg1"/>
              </a:solidFill>
            </a:endParaRPr>
          </a:p>
        </p:txBody>
      </p:sp>
      <p:sp>
        <p:nvSpPr>
          <p:cNvPr id="2" name="文本框 1"/>
          <p:cNvSpPr txBox="1"/>
          <p:nvPr/>
        </p:nvSpPr>
        <p:spPr>
          <a:xfrm>
            <a:off x="258445" y="1357630"/>
            <a:ext cx="8575675" cy="3169285"/>
          </a:xfrm>
          <a:prstGeom prst="rect">
            <a:avLst/>
          </a:prstGeom>
          <a:noFill/>
        </p:spPr>
        <p:txBody>
          <a:bodyPr wrap="square" rtlCol="0">
            <a:spAutoFit/>
          </a:bodyPr>
          <a:p>
            <a:pPr indent="457200" eaLnBrk="1" latinLnBrk="0" hangingPunct="1">
              <a:lnSpc>
                <a:spcPct val="150000"/>
              </a:lnSpc>
            </a:pPr>
            <a:r>
              <a:rPr lang="zh-CN" altLang="en-US" sz="2000">
                <a:solidFill>
                  <a:schemeClr val="bg1"/>
                </a:solidFill>
                <a:sym typeface="+mn-ea"/>
              </a:rPr>
              <a:t>人工智能的研究中必须引入目标元素，对一个人工智能模型应设置一个目标参数，按照现阶段人工智能的发展水平该参数应该由人工设定且是可变的，它被用来告诉人工智能模型它要做什么，在此基础上人工智能模型再综合利用已有的推理分析方法输出结果，并把其参与目标参数进行对比，如果相差程度太大就重复上述过程，直到与目标参数吻合程度符合要求为止，同时实现这一目标的推理分析方法的集合要被作为学习经验记录存储下来。</a:t>
            </a:r>
            <a:endParaRPr lang="zh-CN" altLang="en-US" sz="2000">
              <a:solidFill>
                <a:schemeClr val="bg1"/>
              </a:solidFill>
            </a:endParaRPr>
          </a:p>
          <a:p>
            <a:endParaRPr lang="zh-CN" altLang="en-US" sz="2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34"/>
                                        </p:tgtEl>
                                        <p:attrNameLst>
                                          <p:attrName>style.visibility</p:attrName>
                                        </p:attrNameLst>
                                      </p:cBhvr>
                                      <p:to>
                                        <p:strVal val="visible"/>
                                      </p:to>
                                    </p:set>
                                    <p:animEffect transition="in" filter="slide(fromTop)">
                                      <p:cBhvr>
                                        <p:cTn id="20" dur="500"/>
                                        <p:tgtEl>
                                          <p:spTgt spid="9234"/>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195"/>
                                        </p:tgtEl>
                                        <p:attrNameLst>
                                          <p:attrName>style.visibility</p:attrName>
                                        </p:attrNameLst>
                                      </p:cBhvr>
                                      <p:to>
                                        <p:strVal val="visible"/>
                                      </p:to>
                                    </p:set>
                                    <p:animEffect transition="in" filter="wheel(1)">
                                      <p:cBhvr>
                                        <p:cTn id="24" dur="2000"/>
                                        <p:tgtEl>
                                          <p:spTgt spid="7195"/>
                                        </p:tgtEl>
                                      </p:cBhvr>
                                    </p:animEffect>
                                  </p:childTnLst>
                                </p:cTn>
                              </p:par>
                            </p:childTnLst>
                          </p:cTn>
                        </p:par>
                        <p:par>
                          <p:cTn id="25" fill="hold">
                            <p:stCondLst>
                              <p:cond delay="4000"/>
                            </p:stCondLst>
                            <p:childTnLst>
                              <p:par>
                                <p:cTn id="26" presetID="10" presetClass="entr" presetSubtype="0" repeatCount="2000" fill="hold" nodeType="after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fade">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3365" cy="5715000"/>
          </a:xfrm>
          <a:prstGeom prst="rect">
            <a:avLst/>
          </a:prstGeom>
        </p:spPr>
      </p:pic>
      <p:sp>
        <p:nvSpPr>
          <p:cNvPr id="9218" name="TextBox 13"/>
          <p:cNvSpPr txBox="1">
            <a:spLocks noChangeArrowheads="1"/>
          </p:cNvSpPr>
          <p:nvPr/>
        </p:nvSpPr>
        <p:spPr bwMode="auto">
          <a:xfrm>
            <a:off x="602615" y="48895"/>
            <a:ext cx="8231505" cy="521970"/>
          </a:xfrm>
          <a:prstGeom prst="rect">
            <a:avLst/>
          </a:prstGeom>
          <a:noFill/>
          <a:ln>
            <a:noFill/>
          </a:ln>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defRPr/>
            </a:pPr>
            <a:r>
              <a:rPr lang="zh-CN" altLang="en-US" sz="2800" smtClean="0">
                <a:solidFill>
                  <a:schemeClr val="bg1"/>
                </a:solidFill>
                <a:sym typeface="+mn-ea"/>
              </a:rPr>
              <a:t>八、结束语</a:t>
            </a:r>
            <a:endParaRPr lang="zh-CN" altLang="en-US" sz="2800" smtClean="0">
              <a:solidFill>
                <a:schemeClr val="bg1"/>
              </a:solidFill>
              <a:sym typeface="+mn-ea"/>
            </a:endParaRPr>
          </a:p>
        </p:txBody>
      </p:sp>
      <p:sp>
        <p:nvSpPr>
          <p:cNvPr id="2" name="文本框 1"/>
          <p:cNvSpPr txBox="1"/>
          <p:nvPr/>
        </p:nvSpPr>
        <p:spPr>
          <a:xfrm>
            <a:off x="3708400" y="570865"/>
            <a:ext cx="5233035" cy="4523105"/>
          </a:xfrm>
          <a:prstGeom prst="rect">
            <a:avLst/>
          </a:prstGeom>
          <a:noFill/>
        </p:spPr>
        <p:txBody>
          <a:bodyPr wrap="square" rtlCol="0">
            <a:spAutoFit/>
          </a:bodyPr>
          <a:p>
            <a:pPr indent="457200" eaLnBrk="1" latinLnBrk="0" hangingPunct="1">
              <a:lnSpc>
                <a:spcPct val="150000"/>
              </a:lnSpc>
            </a:pPr>
            <a:r>
              <a:rPr lang="zh-CN" altLang="en-US" sz="1600">
                <a:solidFill>
                  <a:schemeClr val="bg1"/>
                </a:solidFill>
                <a:sym typeface="+mn-ea"/>
              </a:rPr>
              <a:t>从人工智能的诞生史来看，经历了漫长的孕育期，蕴含了无数数学大师的呕心沥血，人工智能的诞生史，可以说是某一分支数学的发展史。</a:t>
            </a:r>
            <a:endParaRPr lang="zh-CN" altLang="en-US" sz="1600">
              <a:solidFill>
                <a:schemeClr val="bg1"/>
              </a:solidFill>
              <a:sym typeface="+mn-ea"/>
            </a:endParaRPr>
          </a:p>
          <a:p>
            <a:pPr indent="457200" eaLnBrk="1" latinLnBrk="0" hangingPunct="1">
              <a:lnSpc>
                <a:spcPct val="150000"/>
              </a:lnSpc>
            </a:pPr>
            <a:r>
              <a:rPr lang="zh-CN" altLang="en-US" sz="1600">
                <a:solidFill>
                  <a:schemeClr val="bg1"/>
                </a:solidFill>
                <a:sym typeface="+mn-ea"/>
              </a:rPr>
              <a:t>而人工智能的发展，虽然经历了不同的繁荣期和低谷期，但每一次繁荣，使得人工智能的应用进一步渗透和服务于社会与人类，而每一次低谷，却都带来技术的革新、领域的开拓和研究的更深入，为下一次繁荣做了充分必要的准备。</a:t>
            </a:r>
            <a:endParaRPr lang="zh-CN" altLang="en-US" sz="1600">
              <a:solidFill>
                <a:schemeClr val="bg1"/>
              </a:solidFill>
              <a:sym typeface="+mn-ea"/>
            </a:endParaRPr>
          </a:p>
          <a:p>
            <a:pPr indent="457200" eaLnBrk="1" latinLnBrk="0" hangingPunct="1">
              <a:lnSpc>
                <a:spcPct val="150000"/>
              </a:lnSpc>
            </a:pPr>
            <a:r>
              <a:rPr lang="zh-CN" altLang="en-US" sz="1600">
                <a:solidFill>
                  <a:schemeClr val="bg1"/>
                </a:solidFill>
                <a:sym typeface="+mn-ea"/>
              </a:rPr>
              <a:t>目前人工智能的应用领域相当广泛，而且还取得了一定的成效。无论是学术界还是应用领域对人工智能都高度重视，更加推动了人工智能深层次的研究，良好的发展和更加广泛的应用。</a:t>
            </a:r>
            <a:endParaRPr lang="zh-CN" altLang="en-US" sz="1600">
              <a:solidFill>
                <a:schemeClr val="bg1"/>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b="1">
                <a:solidFill>
                  <a:schemeClr val="bg1"/>
                </a:solidFill>
                <a:latin typeface="方正兰亭黑_GBK" panose="02000000000000000000" pitchFamily="2" charset="-122"/>
                <a:ea typeface="方正兰亭黑_GBK" panose="02000000000000000000" pitchFamily="2" charset="-122"/>
                <a:sym typeface="+mn-ea"/>
              </a:rPr>
              <a:t>二、人工智能的孕育期</a:t>
            </a:r>
            <a:endParaRPr lang="zh-CN" altLang="en-US" smtClean="0"/>
          </a:p>
        </p:txBody>
      </p:sp>
      <p:sp>
        <p:nvSpPr>
          <p:cNvPr id="11315" name="TextBox 146"/>
          <p:cNvSpPr txBox="1">
            <a:spLocks noChangeArrowheads="1"/>
          </p:cNvSpPr>
          <p:nvPr/>
        </p:nvSpPr>
        <p:spPr bwMode="auto">
          <a:xfrm>
            <a:off x="3903980" y="841375"/>
            <a:ext cx="4937125" cy="3830955"/>
          </a:xfrm>
          <a:prstGeom prst="rect">
            <a:avLst/>
          </a:prstGeom>
          <a:noFill/>
          <a:ln w="9525">
            <a:noFill/>
            <a:miter lim="800000"/>
          </a:ln>
        </p:spPr>
        <p:txBody>
          <a:bodyPr wrap="square">
            <a:spAutoFit/>
          </a:bodyPr>
          <a:lstStyle/>
          <a:p>
            <a:pPr indent="457200" eaLnBrk="1" latinLnBrk="0" hangingPunct="1">
              <a:lnSpc>
                <a:spcPct val="150000"/>
              </a:lnSpc>
            </a:pPr>
            <a:r>
              <a:rPr lang="zh-CN" altLang="en-US" sz="1800">
                <a:solidFill>
                  <a:srgbClr val="BCE8F2"/>
                </a:solidFill>
                <a:latin typeface="方正兰亭黑_GBK" panose="02000000000000000000" pitchFamily="2" charset="-122"/>
                <a:ea typeface="方正兰亭黑_GBK" panose="02000000000000000000" pitchFamily="2" charset="-122"/>
              </a:rPr>
              <a:t>古希腊哲学家亚里士多德就提出了</a:t>
            </a:r>
            <a:r>
              <a:rPr lang="zh-CN" altLang="en-US" sz="1800" b="1">
                <a:solidFill>
                  <a:srgbClr val="FF0000"/>
                </a:solidFill>
                <a:highlight>
                  <a:srgbClr val="FFFF00"/>
                </a:highlight>
                <a:latin typeface="方正兰亭黑_GBK" panose="02000000000000000000" pitchFamily="2" charset="-122"/>
                <a:ea typeface="方正兰亭黑_GBK" panose="02000000000000000000" pitchFamily="2" charset="-122"/>
              </a:rPr>
              <a:t>形式逻辑</a:t>
            </a:r>
            <a:r>
              <a:rPr lang="zh-CN" altLang="en-US" sz="1800">
                <a:solidFill>
                  <a:srgbClr val="BCE8F2"/>
                </a:solidFill>
                <a:latin typeface="方正兰亭黑_GBK" panose="02000000000000000000" pitchFamily="2" charset="-122"/>
                <a:ea typeface="方正兰亭黑_GBK" panose="02000000000000000000" pitchFamily="2" charset="-122"/>
              </a:rPr>
              <a:t>问题。</a:t>
            </a:r>
            <a:endParaRPr lang="zh-CN" altLang="en-US" sz="1800">
              <a:solidFill>
                <a:srgbClr val="BCE8F2"/>
              </a:solidFill>
              <a:latin typeface="方正兰亭黑_GBK" panose="02000000000000000000" pitchFamily="2" charset="-122"/>
              <a:ea typeface="方正兰亭黑_GBK" panose="02000000000000000000" pitchFamily="2" charset="-122"/>
            </a:endParaRPr>
          </a:p>
          <a:p>
            <a:pPr indent="457200" eaLnBrk="1" latinLnBrk="0" hangingPunct="1">
              <a:lnSpc>
                <a:spcPct val="150000"/>
              </a:lnSpc>
            </a:pPr>
            <a:r>
              <a:rPr lang="zh-CN" altLang="en-US" sz="1800">
                <a:solidFill>
                  <a:srgbClr val="BCE8F2"/>
                </a:solidFill>
                <a:latin typeface="方正兰亭黑_GBK" panose="02000000000000000000" pitchFamily="2" charset="-122"/>
                <a:ea typeface="方正兰亭黑_GBK" panose="02000000000000000000" pitchFamily="2" charset="-122"/>
              </a:rPr>
              <a:t>12世纪末至13世纪初，西班牙逻辑学家卢乐提提出了制造可以解决各种问题的</a:t>
            </a:r>
            <a:r>
              <a:rPr lang="zh-CN" altLang="en-US" sz="1800">
                <a:solidFill>
                  <a:srgbClr val="FF0000"/>
                </a:solidFill>
                <a:highlight>
                  <a:srgbClr val="FFFF00"/>
                </a:highlight>
                <a:latin typeface="方正兰亭黑_GBK" panose="02000000000000000000" pitchFamily="2" charset="-122"/>
                <a:ea typeface="方正兰亭黑_GBK" panose="02000000000000000000" pitchFamily="2" charset="-122"/>
              </a:rPr>
              <a:t>通用逻辑机</a:t>
            </a:r>
            <a:r>
              <a:rPr lang="zh-CN" altLang="en-US" sz="1800">
                <a:solidFill>
                  <a:srgbClr val="BCE8F2"/>
                </a:solidFill>
                <a:latin typeface="方正兰亭黑_GBK" panose="02000000000000000000" pitchFamily="2" charset="-122"/>
                <a:ea typeface="方正兰亭黑_GBK" panose="02000000000000000000" pitchFamily="2" charset="-122"/>
              </a:rPr>
              <a:t>。</a:t>
            </a:r>
            <a:endParaRPr lang="zh-CN" altLang="en-US" sz="1800">
              <a:solidFill>
                <a:srgbClr val="BCE8F2"/>
              </a:solidFill>
              <a:latin typeface="方正兰亭黑_GBK" panose="02000000000000000000" pitchFamily="2" charset="-122"/>
              <a:ea typeface="方正兰亭黑_GBK" panose="02000000000000000000" pitchFamily="2" charset="-122"/>
            </a:endParaRPr>
          </a:p>
          <a:p>
            <a:pPr indent="457200" eaLnBrk="1" latinLnBrk="0" hangingPunct="1">
              <a:lnSpc>
                <a:spcPct val="150000"/>
              </a:lnSpc>
            </a:pPr>
            <a:r>
              <a:rPr lang="zh-CN" altLang="en-US" sz="1800">
                <a:solidFill>
                  <a:srgbClr val="BCE8F2"/>
                </a:solidFill>
                <a:latin typeface="方正兰亭黑_GBK" panose="02000000000000000000" pitchFamily="2" charset="-122"/>
                <a:ea typeface="方正兰亭黑_GBK" panose="02000000000000000000" pitchFamily="2" charset="-122"/>
              </a:rPr>
              <a:t>17世纪初，法国物理学家和数学家帕斯卡制造出了世界上第一台</a:t>
            </a:r>
            <a:r>
              <a:rPr lang="zh-CN" altLang="en-US" sz="1800">
                <a:solidFill>
                  <a:srgbClr val="FF0000"/>
                </a:solidFill>
                <a:highlight>
                  <a:srgbClr val="FFFF00"/>
                </a:highlight>
                <a:latin typeface="方正兰亭黑_GBK" panose="02000000000000000000" pitchFamily="2" charset="-122"/>
                <a:ea typeface="方正兰亭黑_GBK" panose="02000000000000000000" pitchFamily="2" charset="-122"/>
              </a:rPr>
              <a:t>机械式加法器</a:t>
            </a:r>
            <a:r>
              <a:rPr lang="zh-CN" altLang="en-US" sz="1800">
                <a:solidFill>
                  <a:srgbClr val="BCE8F2"/>
                </a:solidFill>
                <a:latin typeface="方正兰亭黑_GBK" panose="02000000000000000000" pitchFamily="2" charset="-122"/>
                <a:ea typeface="方正兰亭黑_GBK" panose="02000000000000000000" pitchFamily="2" charset="-122"/>
              </a:rPr>
              <a:t>，并得到广泛应用。</a:t>
            </a:r>
            <a:endParaRPr lang="zh-CN" altLang="en-US" sz="1800">
              <a:solidFill>
                <a:srgbClr val="BCE8F2"/>
              </a:solidFill>
              <a:latin typeface="方正兰亭黑_GBK" panose="02000000000000000000" pitchFamily="2" charset="-122"/>
              <a:ea typeface="方正兰亭黑_GBK" panose="02000000000000000000" pitchFamily="2" charset="-122"/>
            </a:endParaRPr>
          </a:p>
          <a:p>
            <a:pPr indent="457200" eaLnBrk="1" latinLnBrk="0" hangingPunct="1">
              <a:lnSpc>
                <a:spcPct val="150000"/>
              </a:lnSpc>
            </a:pPr>
            <a:endParaRPr lang="zh-CN" altLang="en-US" sz="1800">
              <a:solidFill>
                <a:srgbClr val="BCE8F2"/>
              </a:solidFill>
              <a:latin typeface="方正兰亭黑_GBK" panose="02000000000000000000" pitchFamily="2" charset="-122"/>
              <a:ea typeface="方正兰亭黑_GBK" panose="02000000000000000000" pitchFamily="2" charset="-122"/>
            </a:endParaRPr>
          </a:p>
        </p:txBody>
      </p:sp>
      <p:pic>
        <p:nvPicPr>
          <p:cNvPr id="4" name="图片 3" descr="1"/>
          <p:cNvPicPr>
            <a:picLocks noChangeAspect="1"/>
          </p:cNvPicPr>
          <p:nvPr>
            <p:custDataLst>
              <p:tags r:id="rId1"/>
            </p:custDataLst>
          </p:nvPr>
        </p:nvPicPr>
        <p:blipFill>
          <a:blip r:embed="rId2"/>
          <a:stretch>
            <a:fillRect/>
          </a:stretch>
        </p:blipFill>
        <p:spPr>
          <a:xfrm>
            <a:off x="323850" y="1273175"/>
            <a:ext cx="3425825" cy="2919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80" y="0"/>
            <a:ext cx="9131840" cy="5715000"/>
          </a:xfrm>
          <a:prstGeom prst="rect">
            <a:avLst/>
          </a:prstGeom>
        </p:spPr>
      </p:pic>
      <p:sp>
        <p:nvSpPr>
          <p:cNvPr id="3" name="矩形 2"/>
          <p:cNvSpPr/>
          <p:nvPr/>
        </p:nvSpPr>
        <p:spPr>
          <a:xfrm>
            <a:off x="1258888" y="1561465"/>
            <a:ext cx="7513955" cy="1861185"/>
          </a:xfrm>
          <a:prstGeom prst="rect">
            <a:avLst/>
          </a:prstGeom>
          <a:noFill/>
          <a:ln>
            <a:noFill/>
          </a:ln>
        </p:spPr>
        <p:txBody>
          <a:bodyPr wrap="none" rtlCol="0" anchor="t">
            <a:spAutoFit/>
          </a:bodyPr>
          <a:p>
            <a:pPr algn="ctr"/>
            <a:r>
              <a:rPr lang="zh-CN" altLang="en-US" sz="11500" b="1">
                <a:ln w="22225">
                  <a:solidFill>
                    <a:schemeClr val="accent2"/>
                  </a:solidFill>
                  <a:prstDash val="solid"/>
                </a:ln>
                <a:solidFill>
                  <a:srgbClr val="FF0000"/>
                </a:solidFill>
                <a:effectLst/>
              </a:rPr>
              <a:t>谢谢聆听！</a:t>
            </a:r>
            <a:endParaRPr lang="zh-CN" altLang="en-US" sz="11500" b="1">
              <a:ln w="22225">
                <a:solidFill>
                  <a:schemeClr val="accent2"/>
                </a:solidFill>
                <a:prstDash val="solid"/>
              </a:ln>
              <a:solidFill>
                <a:srgbClr val="FF0000"/>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b="1">
                <a:solidFill>
                  <a:schemeClr val="bg1"/>
                </a:solidFill>
                <a:latin typeface="方正兰亭黑_GBK" panose="02000000000000000000" pitchFamily="2" charset="-122"/>
                <a:ea typeface="方正兰亭黑_GBK" panose="02000000000000000000" pitchFamily="2" charset="-122"/>
                <a:sym typeface="+mn-ea"/>
              </a:rPr>
              <a:t>二、人工智能的孕育期</a:t>
            </a:r>
            <a:endParaRPr lang="zh-CN" altLang="en-US" smtClean="0"/>
          </a:p>
        </p:txBody>
      </p:sp>
      <p:sp>
        <p:nvSpPr>
          <p:cNvPr id="5" name="TextBox 146"/>
          <p:cNvSpPr txBox="1">
            <a:spLocks noChangeArrowheads="1"/>
          </p:cNvSpPr>
          <p:nvPr/>
        </p:nvSpPr>
        <p:spPr bwMode="auto">
          <a:xfrm>
            <a:off x="4747260" y="985520"/>
            <a:ext cx="3681730" cy="3969385"/>
          </a:xfrm>
          <a:prstGeom prst="rect">
            <a:avLst/>
          </a:prstGeom>
          <a:noFill/>
          <a:ln w="9525">
            <a:noFill/>
            <a:miter lim="800000"/>
          </a:ln>
        </p:spPr>
        <p:txBody>
          <a:bodyPr wrap="square">
            <a:spAutoFit/>
          </a:bodyPr>
          <a:p>
            <a:pPr indent="457200" eaLnBrk="1" latinLnBrk="0" hangingPunct="1">
              <a:lnSpc>
                <a:spcPct val="150000"/>
              </a:lnSpc>
            </a:pPr>
            <a:r>
              <a:rPr lang="zh-CN" altLang="en-US" sz="2400">
                <a:solidFill>
                  <a:srgbClr val="BCE8F2"/>
                </a:solidFill>
                <a:latin typeface="方正兰亭黑_GBK" panose="02000000000000000000" pitchFamily="2" charset="-122"/>
                <a:ea typeface="方正兰亭黑_GBK" panose="02000000000000000000" pitchFamily="2" charset="-122"/>
                <a:sym typeface="+mn-ea"/>
              </a:rPr>
              <a:t>17世纪初，</a:t>
            </a:r>
            <a:r>
              <a:rPr lang="zh-CN" altLang="en-US" sz="2400">
                <a:solidFill>
                  <a:srgbClr val="BCE8F2"/>
                </a:solidFill>
                <a:latin typeface="方正兰亭黑_GBK" panose="02000000000000000000" pitchFamily="2" charset="-122"/>
                <a:ea typeface="方正兰亭黑_GBK" panose="02000000000000000000" pitchFamily="2" charset="-122"/>
              </a:rPr>
              <a:t>德国哲学家和数学家莱布尼茨在帕斯卡加法器的基础上进一步研制成了可进行四则运算法则的</a:t>
            </a:r>
            <a:r>
              <a:rPr lang="zh-CN" altLang="en-US" sz="2400">
                <a:solidFill>
                  <a:srgbClr val="FF0000"/>
                </a:solidFill>
                <a:highlight>
                  <a:srgbClr val="FFFF00"/>
                </a:highlight>
                <a:latin typeface="方正兰亭黑_GBK" panose="02000000000000000000" pitchFamily="2" charset="-122"/>
                <a:ea typeface="方正兰亭黑_GBK" panose="02000000000000000000" pitchFamily="2" charset="-122"/>
              </a:rPr>
              <a:t>计算器</a:t>
            </a:r>
            <a:r>
              <a:rPr lang="zh-CN" altLang="en-US" sz="2400">
                <a:solidFill>
                  <a:srgbClr val="BCE8F2"/>
                </a:solidFill>
                <a:latin typeface="方正兰亭黑_GBK" panose="02000000000000000000" pitchFamily="2" charset="-122"/>
                <a:ea typeface="方正兰亭黑_GBK" panose="02000000000000000000" pitchFamily="2" charset="-122"/>
              </a:rPr>
              <a:t>。莱布尼茨还提出了</a:t>
            </a:r>
            <a:r>
              <a:rPr lang="zh-CN" altLang="en-US" sz="2400">
                <a:solidFill>
                  <a:srgbClr val="FF0000"/>
                </a:solidFill>
                <a:highlight>
                  <a:srgbClr val="FFFF00"/>
                </a:highlight>
                <a:latin typeface="方正兰亭黑_GBK" panose="02000000000000000000" pitchFamily="2" charset="-122"/>
                <a:ea typeface="方正兰亭黑_GBK" panose="02000000000000000000" pitchFamily="2" charset="-122"/>
              </a:rPr>
              <a:t>“符号语言”和“思维演算”</a:t>
            </a:r>
            <a:r>
              <a:rPr lang="zh-CN" altLang="en-US" sz="2400">
                <a:solidFill>
                  <a:srgbClr val="BCE8F2"/>
                </a:solidFill>
                <a:latin typeface="方正兰亭黑_GBK" panose="02000000000000000000" pitchFamily="2" charset="-122"/>
                <a:ea typeface="方正兰亭黑_GBK" panose="02000000000000000000" pitchFamily="2" charset="-122"/>
              </a:rPr>
              <a:t>的重要设想，</a:t>
            </a:r>
            <a:endParaRPr lang="zh-CN" altLang="en-US" sz="2400">
              <a:solidFill>
                <a:srgbClr val="BCE8F2"/>
              </a:solidFill>
              <a:latin typeface="方正兰亭黑_GBK" panose="02000000000000000000" pitchFamily="2" charset="-122"/>
              <a:ea typeface="方正兰亭黑_GBK" panose="02000000000000000000" pitchFamily="2" charset="-122"/>
            </a:endParaRPr>
          </a:p>
        </p:txBody>
      </p:sp>
      <p:pic>
        <p:nvPicPr>
          <p:cNvPr id="6" name="图片 5" descr="2"/>
          <p:cNvPicPr>
            <a:picLocks noChangeAspect="1"/>
          </p:cNvPicPr>
          <p:nvPr/>
        </p:nvPicPr>
        <p:blipFill>
          <a:blip r:embed="rId1"/>
          <a:stretch>
            <a:fillRect/>
          </a:stretch>
        </p:blipFill>
        <p:spPr>
          <a:xfrm>
            <a:off x="179705" y="1129030"/>
            <a:ext cx="4302760" cy="2846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b="1">
                <a:solidFill>
                  <a:schemeClr val="bg1"/>
                </a:solidFill>
                <a:latin typeface="方正兰亭黑_GBK" panose="02000000000000000000" pitchFamily="2" charset="-122"/>
                <a:ea typeface="方正兰亭黑_GBK" panose="02000000000000000000" pitchFamily="2" charset="-122"/>
                <a:sym typeface="+mn-ea"/>
              </a:rPr>
              <a:t>二、人工智能的孕育期</a:t>
            </a:r>
            <a:endParaRPr lang="zh-CN" altLang="en-US" smtClean="0"/>
          </a:p>
        </p:txBody>
      </p:sp>
      <p:sp>
        <p:nvSpPr>
          <p:cNvPr id="11315" name="TextBox 146"/>
          <p:cNvSpPr txBox="1">
            <a:spLocks noChangeArrowheads="1"/>
          </p:cNvSpPr>
          <p:nvPr/>
        </p:nvSpPr>
        <p:spPr bwMode="auto">
          <a:xfrm>
            <a:off x="4643755" y="841375"/>
            <a:ext cx="4238625" cy="4246245"/>
          </a:xfrm>
          <a:prstGeom prst="rect">
            <a:avLst/>
          </a:prstGeom>
          <a:noFill/>
          <a:ln w="9525">
            <a:noFill/>
            <a:miter lim="800000"/>
          </a:ln>
        </p:spPr>
        <p:txBody>
          <a:bodyPr wrap="square">
            <a:spAutoFit/>
          </a:bodyPr>
          <a:lstStyle/>
          <a:p>
            <a:pPr indent="457200" eaLnBrk="1" latinLnBrk="0" hangingPunct="1">
              <a:lnSpc>
                <a:spcPct val="150000"/>
              </a:lnSpc>
            </a:pPr>
            <a:r>
              <a:rPr lang="zh-CN" altLang="en-US" sz="2000">
                <a:solidFill>
                  <a:srgbClr val="BCE8F2"/>
                </a:solidFill>
                <a:latin typeface="方正兰亭黑_GBK" panose="02000000000000000000" pitchFamily="2" charset="-122"/>
                <a:ea typeface="方正兰亭黑_GBK" panose="02000000000000000000" pitchFamily="2" charset="-122"/>
                <a:sym typeface="+mn-ea"/>
              </a:rPr>
              <a:t>19世纪，英国数学家布尔在</a:t>
            </a:r>
            <a:r>
              <a:rPr lang="zh-CN" altLang="en-US" sz="2000">
                <a:solidFill>
                  <a:srgbClr val="FF0000"/>
                </a:solidFill>
                <a:highlight>
                  <a:srgbClr val="FFFF00"/>
                </a:highlight>
                <a:latin typeface="方正兰亭黑_GBK" panose="02000000000000000000" pitchFamily="2" charset="-122"/>
                <a:ea typeface="方正兰亭黑_GBK" panose="02000000000000000000" pitchFamily="2" charset="-122"/>
                <a:sym typeface="+mn-ea"/>
              </a:rPr>
              <a:t>《思维法则》</a:t>
            </a:r>
            <a:r>
              <a:rPr lang="zh-CN" altLang="en-US" sz="2000">
                <a:solidFill>
                  <a:srgbClr val="BCE8F2"/>
                </a:solidFill>
                <a:latin typeface="方正兰亭黑_GBK" panose="02000000000000000000" pitchFamily="2" charset="-122"/>
                <a:ea typeface="方正兰亭黑_GBK" panose="02000000000000000000" pitchFamily="2" charset="-122"/>
                <a:sym typeface="+mn-ea"/>
              </a:rPr>
              <a:t>一书中首次用符号语言描述了思维活动中推理的基本法则，创立了布尔代数。</a:t>
            </a:r>
            <a:endParaRPr lang="zh-CN" altLang="en-US" sz="2000">
              <a:solidFill>
                <a:srgbClr val="BCE8F2"/>
              </a:solidFill>
              <a:latin typeface="方正兰亭黑_GBK" panose="02000000000000000000" pitchFamily="2" charset="-122"/>
              <a:ea typeface="方正兰亭黑_GBK" panose="02000000000000000000" pitchFamily="2" charset="-122"/>
              <a:sym typeface="+mn-ea"/>
            </a:endParaRPr>
          </a:p>
          <a:p>
            <a:pPr indent="457200" eaLnBrk="1" latinLnBrk="0" hangingPunct="1">
              <a:lnSpc>
                <a:spcPct val="150000"/>
              </a:lnSpc>
            </a:pPr>
            <a:r>
              <a:rPr lang="zh-CN" altLang="en-US" sz="2000">
                <a:solidFill>
                  <a:srgbClr val="BCE8F2"/>
                </a:solidFill>
                <a:latin typeface="方正兰亭黑_GBK" panose="02000000000000000000" pitchFamily="2" charset="-122"/>
                <a:ea typeface="方正兰亭黑_GBK" panose="02000000000000000000" pitchFamily="2" charset="-122"/>
                <a:sym typeface="+mn-ea"/>
              </a:rPr>
              <a:t>英国数学家和发明家巴贝奇发明了</a:t>
            </a:r>
            <a:r>
              <a:rPr lang="zh-CN" altLang="en-US" sz="2000">
                <a:solidFill>
                  <a:srgbClr val="FF0000"/>
                </a:solidFill>
                <a:highlight>
                  <a:srgbClr val="FFFF00"/>
                </a:highlight>
                <a:latin typeface="方正兰亭黑_GBK" panose="02000000000000000000" pitchFamily="2" charset="-122"/>
                <a:ea typeface="方正兰亭黑_GBK" panose="02000000000000000000" pitchFamily="2" charset="-122"/>
                <a:sym typeface="+mn-ea"/>
              </a:rPr>
              <a:t>差分机和分析机</a:t>
            </a:r>
            <a:r>
              <a:rPr lang="zh-CN" altLang="en-US" sz="2000">
                <a:solidFill>
                  <a:srgbClr val="BCE8F2"/>
                </a:solidFill>
                <a:latin typeface="方正兰亭黑_GBK" panose="02000000000000000000" pitchFamily="2" charset="-122"/>
                <a:ea typeface="方正兰亭黑_GBK" panose="02000000000000000000" pitchFamily="2" charset="-122"/>
                <a:sym typeface="+mn-ea"/>
              </a:rPr>
              <a:t>，其中分析机的设计思想与现代电子计算机十分相似。</a:t>
            </a:r>
            <a:endParaRPr lang="zh-CN" altLang="en-US" sz="2000">
              <a:solidFill>
                <a:srgbClr val="BCE8F2"/>
              </a:solidFill>
              <a:latin typeface="方正兰亭黑_GBK" panose="02000000000000000000" pitchFamily="2" charset="-122"/>
              <a:ea typeface="方正兰亭黑_GBK" panose="02000000000000000000" pitchFamily="2" charset="-122"/>
              <a:sym typeface="+mn-ea"/>
            </a:endParaRPr>
          </a:p>
          <a:p>
            <a:pPr indent="457200" eaLnBrk="1" latinLnBrk="0" hangingPunct="1">
              <a:lnSpc>
                <a:spcPct val="150000"/>
              </a:lnSpc>
            </a:pPr>
            <a:endParaRPr lang="zh-CN" altLang="en-US" sz="2000">
              <a:solidFill>
                <a:srgbClr val="BCE8F2"/>
              </a:solidFill>
              <a:latin typeface="方正兰亭黑_GBK" panose="02000000000000000000" pitchFamily="2" charset="-122"/>
              <a:ea typeface="方正兰亭黑_GBK" panose="02000000000000000000" pitchFamily="2" charset="-122"/>
              <a:sym typeface="+mn-ea"/>
            </a:endParaRPr>
          </a:p>
        </p:txBody>
      </p:sp>
      <p:pic>
        <p:nvPicPr>
          <p:cNvPr id="2" name="图片 1" descr="3"/>
          <p:cNvPicPr>
            <a:picLocks noChangeAspect="1"/>
          </p:cNvPicPr>
          <p:nvPr/>
        </p:nvPicPr>
        <p:blipFill>
          <a:blip r:embed="rId1"/>
          <a:stretch>
            <a:fillRect/>
          </a:stretch>
        </p:blipFill>
        <p:spPr>
          <a:xfrm>
            <a:off x="251460" y="1633220"/>
            <a:ext cx="4143375" cy="3107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b="1">
                <a:solidFill>
                  <a:schemeClr val="bg1"/>
                </a:solidFill>
                <a:latin typeface="方正兰亭黑_GBK" panose="02000000000000000000" pitchFamily="2" charset="-122"/>
                <a:ea typeface="方正兰亭黑_GBK" panose="02000000000000000000" pitchFamily="2" charset="-122"/>
                <a:sym typeface="+mn-ea"/>
              </a:rPr>
              <a:t>二、人工智能的孕育期</a:t>
            </a:r>
            <a:endParaRPr lang="zh-CN" altLang="en-US" smtClean="0"/>
          </a:p>
        </p:txBody>
      </p:sp>
      <p:sp>
        <p:nvSpPr>
          <p:cNvPr id="11315" name="TextBox 146"/>
          <p:cNvSpPr txBox="1">
            <a:spLocks noChangeArrowheads="1"/>
          </p:cNvSpPr>
          <p:nvPr/>
        </p:nvSpPr>
        <p:spPr bwMode="auto">
          <a:xfrm>
            <a:off x="3963670" y="841375"/>
            <a:ext cx="4458335" cy="4246245"/>
          </a:xfrm>
          <a:prstGeom prst="rect">
            <a:avLst/>
          </a:prstGeom>
          <a:noFill/>
          <a:ln w="9525">
            <a:noFill/>
            <a:miter lim="800000"/>
          </a:ln>
        </p:spPr>
        <p:txBody>
          <a:bodyPr wrap="square">
            <a:spAutoFit/>
          </a:bodyPr>
          <a:lstStyle/>
          <a:p>
            <a:pPr indent="457200" eaLnBrk="1" latinLnBrk="0" hangingPunct="1">
              <a:lnSpc>
                <a:spcPct val="150000"/>
              </a:lnSpc>
            </a:pPr>
            <a:r>
              <a:rPr lang="zh-CN" altLang="en-US" sz="2000">
                <a:solidFill>
                  <a:srgbClr val="BCE8F2"/>
                </a:solidFill>
                <a:latin typeface="方正兰亭黑_GBK" panose="02000000000000000000" pitchFamily="2" charset="-122"/>
                <a:ea typeface="方正兰亭黑_GBK" panose="02000000000000000000" pitchFamily="2" charset="-122"/>
                <a:sym typeface="+mn-ea"/>
              </a:rPr>
              <a:t>20世纪30年代，英国数学家图灵开始了寻求智力机的研究工作。</a:t>
            </a:r>
            <a:endParaRPr lang="zh-CN" altLang="en-US" sz="2000">
              <a:solidFill>
                <a:srgbClr val="BCE8F2"/>
              </a:solidFill>
              <a:latin typeface="方正兰亭黑_GBK" panose="02000000000000000000" pitchFamily="2" charset="-122"/>
              <a:ea typeface="方正兰亭黑_GBK" panose="02000000000000000000" pitchFamily="2" charset="-122"/>
              <a:sym typeface="+mn-ea"/>
            </a:endParaRPr>
          </a:p>
          <a:p>
            <a:pPr indent="457200" eaLnBrk="1" latinLnBrk="0" hangingPunct="1">
              <a:lnSpc>
                <a:spcPct val="150000"/>
              </a:lnSpc>
            </a:pPr>
            <a:r>
              <a:rPr lang="zh-CN" altLang="en-US" sz="2000">
                <a:solidFill>
                  <a:srgbClr val="BCE8F2"/>
                </a:solidFill>
                <a:latin typeface="方正兰亭黑_GBK" panose="02000000000000000000" pitchFamily="2" charset="-122"/>
                <a:ea typeface="方正兰亭黑_GBK" panose="02000000000000000000" pitchFamily="2" charset="-122"/>
                <a:sym typeface="+mn-ea"/>
              </a:rPr>
              <a:t>1937年，图灵发表了“理想自动机”的论文，这篇论文给可计算性这一概念下了严格的数学定义，并论证了任何需要精确的加以确定的计算过程，都能由“</a:t>
            </a:r>
            <a:r>
              <a:rPr lang="zh-CN" altLang="en-US" sz="2000">
                <a:solidFill>
                  <a:srgbClr val="C00000"/>
                </a:solidFill>
                <a:highlight>
                  <a:srgbClr val="FFFF00"/>
                </a:highlight>
                <a:latin typeface="方正兰亭黑_GBK" panose="02000000000000000000" pitchFamily="2" charset="-122"/>
                <a:ea typeface="方正兰亭黑_GBK" panose="02000000000000000000" pitchFamily="2" charset="-122"/>
                <a:sym typeface="+mn-ea"/>
              </a:rPr>
              <a:t>图灵机</a:t>
            </a:r>
            <a:r>
              <a:rPr lang="zh-CN" altLang="en-US" sz="2000">
                <a:solidFill>
                  <a:srgbClr val="BCE8F2"/>
                </a:solidFill>
                <a:latin typeface="方正兰亭黑_GBK" panose="02000000000000000000" pitchFamily="2" charset="-122"/>
                <a:ea typeface="方正兰亭黑_GBK" panose="02000000000000000000" pitchFamily="2" charset="-122"/>
                <a:sym typeface="+mn-ea"/>
              </a:rPr>
              <a:t>”完成，为人们清晰地描绘出理想自动机的蓝图，同时也为计算机的诞生奠定了基础。</a:t>
            </a:r>
            <a:endParaRPr lang="zh-CN" altLang="en-US" sz="2000">
              <a:solidFill>
                <a:srgbClr val="BCE8F2"/>
              </a:solidFill>
              <a:latin typeface="方正兰亭黑_GBK" panose="02000000000000000000" pitchFamily="2" charset="-122"/>
              <a:ea typeface="方正兰亭黑_GBK" panose="02000000000000000000" pitchFamily="2" charset="-122"/>
              <a:sym typeface="+mn-ea"/>
            </a:endParaRPr>
          </a:p>
        </p:txBody>
      </p:sp>
      <p:pic>
        <p:nvPicPr>
          <p:cNvPr id="3" name="图片 2" descr="4"/>
          <p:cNvPicPr>
            <a:picLocks noChangeAspect="1"/>
          </p:cNvPicPr>
          <p:nvPr/>
        </p:nvPicPr>
        <p:blipFill>
          <a:blip r:embed="rId1"/>
          <a:stretch>
            <a:fillRect/>
          </a:stretch>
        </p:blipFill>
        <p:spPr>
          <a:xfrm>
            <a:off x="251460" y="1858010"/>
            <a:ext cx="3595370" cy="1998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b="1">
                <a:solidFill>
                  <a:schemeClr val="bg1"/>
                </a:solidFill>
                <a:latin typeface="方正兰亭黑_GBK" panose="02000000000000000000" pitchFamily="2" charset="-122"/>
                <a:ea typeface="方正兰亭黑_GBK" panose="02000000000000000000" pitchFamily="2" charset="-122"/>
                <a:sym typeface="+mn-ea"/>
              </a:rPr>
              <a:t>二、人工智能的孕育期</a:t>
            </a:r>
            <a:endParaRPr lang="zh-CN" altLang="en-US" smtClean="0"/>
          </a:p>
        </p:txBody>
      </p:sp>
      <p:sp>
        <p:nvSpPr>
          <p:cNvPr id="11315" name="TextBox 146"/>
          <p:cNvSpPr txBox="1">
            <a:spLocks noChangeArrowheads="1"/>
          </p:cNvSpPr>
          <p:nvPr/>
        </p:nvSpPr>
        <p:spPr bwMode="auto">
          <a:xfrm>
            <a:off x="166370" y="688975"/>
            <a:ext cx="8790305" cy="2999740"/>
          </a:xfrm>
          <a:prstGeom prst="rect">
            <a:avLst/>
          </a:prstGeom>
          <a:noFill/>
          <a:ln w="9525">
            <a:noFill/>
            <a:miter lim="800000"/>
          </a:ln>
        </p:spPr>
        <p:txBody>
          <a:bodyPr wrap="square">
            <a:spAutoFit/>
          </a:bodyPr>
          <a:lstStyle/>
          <a:p>
            <a:pPr indent="457200" eaLnBrk="1" latinLnBrk="0" hangingPunct="1">
              <a:lnSpc>
                <a:spcPct val="150000"/>
              </a:lnSpc>
            </a:pPr>
            <a:r>
              <a:rPr lang="zh-CN" altLang="en-US" sz="1800">
                <a:solidFill>
                  <a:srgbClr val="BCE8F2"/>
                </a:solidFill>
                <a:latin typeface="方正兰亭黑_GBK" panose="02000000000000000000" pitchFamily="2" charset="-122"/>
                <a:ea typeface="方正兰亭黑_GBK" panose="02000000000000000000" pitchFamily="2" charset="-122"/>
              </a:rPr>
              <a:t>1937年，伦敦权威的数学杂志又收到图灵的一篇论文《</a:t>
            </a:r>
            <a:r>
              <a:rPr lang="zh-CN" altLang="en-US" sz="1800">
                <a:solidFill>
                  <a:srgbClr val="C00000"/>
                </a:solidFill>
                <a:highlight>
                  <a:srgbClr val="FFFF00"/>
                </a:highlight>
                <a:latin typeface="方正兰亭黑_GBK" panose="02000000000000000000" pitchFamily="2" charset="-122"/>
                <a:ea typeface="方正兰亭黑_GBK" panose="02000000000000000000" pitchFamily="2" charset="-122"/>
              </a:rPr>
              <a:t>论可计算数及其在判断问题中的应用</a:t>
            </a:r>
            <a:r>
              <a:rPr lang="zh-CN" altLang="en-US" sz="1800">
                <a:solidFill>
                  <a:srgbClr val="BCE8F2"/>
                </a:solidFill>
                <a:latin typeface="方正兰亭黑_GBK" panose="02000000000000000000" pitchFamily="2" charset="-122"/>
                <a:ea typeface="方正兰亭黑_GBK" panose="02000000000000000000" pitchFamily="2" charset="-122"/>
              </a:rPr>
              <a:t>》，作为阐明现代电脑原理的开山之作，被永远载入了计算机的发展历史。</a:t>
            </a:r>
            <a:endParaRPr lang="zh-CN" altLang="en-US" sz="1800">
              <a:solidFill>
                <a:srgbClr val="BCE8F2"/>
              </a:solidFill>
              <a:latin typeface="方正兰亭黑_GBK" panose="02000000000000000000" pitchFamily="2" charset="-122"/>
              <a:ea typeface="方正兰亭黑_GBK" panose="02000000000000000000" pitchFamily="2" charset="-122"/>
            </a:endParaRPr>
          </a:p>
          <a:p>
            <a:pPr indent="457200" eaLnBrk="1" latinLnBrk="0" hangingPunct="1">
              <a:lnSpc>
                <a:spcPct val="150000"/>
              </a:lnSpc>
            </a:pPr>
            <a:r>
              <a:rPr lang="zh-CN" altLang="en-US" sz="1800">
                <a:solidFill>
                  <a:srgbClr val="BCE8F2"/>
                </a:solidFill>
                <a:latin typeface="方正兰亭黑_GBK" panose="02000000000000000000" pitchFamily="2" charset="-122"/>
                <a:ea typeface="方正兰亭黑_GBK" panose="02000000000000000000" pitchFamily="2" charset="-122"/>
              </a:rPr>
              <a:t>图灵设计的“理想计算机”被后人称为“图灵机”，实际上是一种不考虑硬件状态的计算机逻辑结构。图灵还提出可以设计出另一种“万能图灵机”，用来模拟其他任何一台“图灵机”工作，从而首创了通用计算机的原始模型。图灵甚至还想到把程序和数据都存储在纸带上，比冯.诺依曼更早提出“存储程序”的概念。</a:t>
            </a:r>
            <a:endParaRPr lang="zh-CN" altLang="en-US" sz="1800">
              <a:solidFill>
                <a:srgbClr val="BCE8F2"/>
              </a:solidFill>
              <a:latin typeface="方正兰亭黑_GBK" panose="02000000000000000000" pitchFamily="2" charset="-122"/>
              <a:ea typeface="方正兰亭黑_GBK" panose="02000000000000000000" pitchFamily="2" charset="-122"/>
            </a:endParaRPr>
          </a:p>
          <a:p>
            <a:pPr indent="457200" eaLnBrk="1" latinLnBrk="0" hangingPunct="1">
              <a:lnSpc>
                <a:spcPct val="150000"/>
              </a:lnSpc>
            </a:pPr>
            <a:endParaRPr lang="zh-CN" altLang="en-US" sz="1800">
              <a:solidFill>
                <a:srgbClr val="BCE8F2"/>
              </a:solidFill>
              <a:latin typeface="方正兰亭黑_GBK" panose="02000000000000000000" pitchFamily="2" charset="-122"/>
              <a:ea typeface="方正兰亭黑_GBK" panose="02000000000000000000" pitchFamily="2" charset="-122"/>
            </a:endParaRPr>
          </a:p>
        </p:txBody>
      </p:sp>
      <p:pic>
        <p:nvPicPr>
          <p:cNvPr id="2" name="图片 1" descr="5"/>
          <p:cNvPicPr>
            <a:picLocks noChangeAspect="1"/>
          </p:cNvPicPr>
          <p:nvPr/>
        </p:nvPicPr>
        <p:blipFill>
          <a:blip r:embed="rId1"/>
          <a:stretch>
            <a:fillRect/>
          </a:stretch>
        </p:blipFill>
        <p:spPr>
          <a:xfrm>
            <a:off x="1908175" y="3289300"/>
            <a:ext cx="3848735" cy="2309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747971" y="293"/>
            <a:ext cx="3876675" cy="607695"/>
          </a:xfrm>
          <a:prstGeom prst="rect">
            <a:avLst/>
          </a:prstGeom>
          <a:noFill/>
          <a:ln>
            <a:noFill/>
          </a:ln>
        </p:spPr>
        <p:txBody>
          <a:bodyPr>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panose="020B0604020202020204"/>
              <a:buChar char="–"/>
              <a:defRPr sz="2800">
                <a:latin typeface="Calibri" panose="020F0502020204030204" pitchFamily="34" charset="0"/>
              </a:defRPr>
            </a:lvl2pPr>
            <a:lvl3pPr marL="1143000" indent="-228600" eaLnBrk="0" hangingPunct="0">
              <a:spcBef>
                <a:spcPct val="20000"/>
              </a:spcBef>
              <a:buFont typeface="Arial" panose="020B0604020202020204"/>
              <a:buChar char="•"/>
              <a:defRPr sz="2400">
                <a:latin typeface="Calibri" panose="020F0502020204030204" pitchFamily="34" charset="0"/>
              </a:defRPr>
            </a:lvl3pPr>
            <a:lvl4pPr marL="1600200" indent="-228600" eaLnBrk="0" hangingPunct="0">
              <a:spcBef>
                <a:spcPct val="20000"/>
              </a:spcBef>
              <a:buFont typeface="Arial" panose="020B0604020202020204"/>
              <a:buChar char="–"/>
              <a:defRPr sz="2000">
                <a:latin typeface="Calibri" panose="020F0502020204030204" pitchFamily="34" charset="0"/>
              </a:defRPr>
            </a:lvl4pPr>
            <a:lvl5pPr marL="2057400" indent="-228600" eaLnBrk="0" hangingPunct="0">
              <a:spcBef>
                <a:spcPct val="20000"/>
              </a:spcBef>
              <a:buFont typeface="Arial" panose="020B0604020202020204"/>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latin typeface="Calibri" panose="020F0502020204030204" pitchFamily="34" charset="0"/>
              </a:defRPr>
            </a:lvl9pPr>
          </a:lstStyle>
          <a:p>
            <a:pPr>
              <a:defRPr/>
            </a:pPr>
            <a:r>
              <a:rPr b="1">
                <a:solidFill>
                  <a:schemeClr val="bg1"/>
                </a:solidFill>
                <a:latin typeface="方正兰亭黑_GBK" panose="02000000000000000000" pitchFamily="2" charset="-122"/>
                <a:ea typeface="方正兰亭黑_GBK" panose="02000000000000000000" pitchFamily="2" charset="-122"/>
                <a:sym typeface="+mn-ea"/>
              </a:rPr>
              <a:t>二、人工智能的孕育期</a:t>
            </a:r>
            <a:endParaRPr lang="zh-CN" altLang="en-US" smtClean="0"/>
          </a:p>
        </p:txBody>
      </p:sp>
      <p:sp>
        <p:nvSpPr>
          <p:cNvPr id="11315" name="TextBox 146"/>
          <p:cNvSpPr txBox="1">
            <a:spLocks noChangeArrowheads="1"/>
          </p:cNvSpPr>
          <p:nvPr/>
        </p:nvSpPr>
        <p:spPr bwMode="auto">
          <a:xfrm>
            <a:off x="4376420" y="688975"/>
            <a:ext cx="4464685" cy="3415030"/>
          </a:xfrm>
          <a:prstGeom prst="rect">
            <a:avLst/>
          </a:prstGeom>
          <a:noFill/>
          <a:ln w="9525">
            <a:noFill/>
            <a:miter lim="800000"/>
          </a:ln>
        </p:spPr>
        <p:txBody>
          <a:bodyPr wrap="square">
            <a:spAutoFit/>
          </a:bodyPr>
          <a:lstStyle/>
          <a:p>
            <a:pPr indent="457200" eaLnBrk="1" latinLnBrk="0" hangingPunct="1">
              <a:lnSpc>
                <a:spcPct val="150000"/>
              </a:lnSpc>
            </a:pPr>
            <a:r>
              <a:rPr lang="zh-CN" altLang="en-US" sz="1800">
                <a:solidFill>
                  <a:srgbClr val="BCE8F2"/>
                </a:solidFill>
                <a:latin typeface="方正兰亭黑_GBK" panose="02000000000000000000" pitchFamily="2" charset="-122"/>
                <a:ea typeface="方正兰亭黑_GBK" panose="02000000000000000000" pitchFamily="2" charset="-122"/>
              </a:rPr>
              <a:t>1945年，匈牙利数学家冯.诺依曼提出了存储程序的思想，在计算机领域建立了不朽的功勋。目前计算机体系结构仍然的冯.诺依曼型的。1946年，美国数学家、电子计算机先驱莫克利和他的研究生埃克特合作，成功研制了世界上第一台电子数字计算机</a:t>
            </a:r>
            <a:r>
              <a:rPr lang="zh-CN" altLang="en-US" sz="1800">
                <a:solidFill>
                  <a:srgbClr val="C00000"/>
                </a:solidFill>
                <a:highlight>
                  <a:srgbClr val="FFFF00"/>
                </a:highlight>
                <a:latin typeface="方正兰亭黑_GBK" panose="02000000000000000000" pitchFamily="2" charset="-122"/>
                <a:ea typeface="方正兰亭黑_GBK" panose="02000000000000000000" pitchFamily="2" charset="-122"/>
              </a:rPr>
              <a:t>ENIAC</a:t>
            </a:r>
            <a:r>
              <a:rPr lang="zh-CN" altLang="en-US" sz="1800">
                <a:solidFill>
                  <a:srgbClr val="BCE8F2"/>
                </a:solidFill>
                <a:latin typeface="方正兰亭黑_GBK" panose="02000000000000000000" pitchFamily="2" charset="-122"/>
                <a:ea typeface="方正兰亭黑_GBK" panose="02000000000000000000" pitchFamily="2" charset="-122"/>
              </a:rPr>
              <a:t>，为机器智能的研究和实现提供了物质基础。</a:t>
            </a:r>
            <a:endParaRPr lang="zh-CN" altLang="en-US" sz="1800">
              <a:solidFill>
                <a:srgbClr val="BCE8F2"/>
              </a:solidFill>
              <a:latin typeface="方正兰亭黑_GBK" panose="02000000000000000000" pitchFamily="2" charset="-122"/>
              <a:ea typeface="方正兰亭黑_GBK" panose="02000000000000000000" pitchFamily="2" charset="-122"/>
            </a:endParaRPr>
          </a:p>
        </p:txBody>
      </p:sp>
      <p:pic>
        <p:nvPicPr>
          <p:cNvPr id="3" name="图片 2" descr="6"/>
          <p:cNvPicPr>
            <a:picLocks noChangeAspect="1"/>
          </p:cNvPicPr>
          <p:nvPr/>
        </p:nvPicPr>
        <p:blipFill>
          <a:blip r:embed="rId1"/>
          <a:stretch>
            <a:fillRect/>
          </a:stretch>
        </p:blipFill>
        <p:spPr>
          <a:xfrm>
            <a:off x="467995" y="1129030"/>
            <a:ext cx="3855085" cy="3048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 grpId="0" autoUpdateAnimBg="0"/>
    </p:bldLst>
  </p:timing>
</p:sld>
</file>

<file path=ppt/tags/tag1.xml><?xml version="1.0" encoding="utf-8"?>
<p:tagLst xmlns:p="http://schemas.openxmlformats.org/presentationml/2006/main">
  <p:tag name="KSO_WM_UNIT_PLACING_PICTURE_USER_VIEWPORT" val="{&quot;height&quot;:7860,&quot;width&quot;:9225}"/>
</p:tagLst>
</file>

<file path=ppt/tags/tag2.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人工智能ppt模板"/>
  <p:tag name="COMMONDATA" val="eyJoZGlkIjoiNWYxNTRiNTcyMzFjM2YxMWE1MTUzZDA0Nzk1OTAzZTIifQ=="/>
</p:tagLst>
</file>

<file path=ppt/theme/theme1.xml><?xml version="1.0" encoding="utf-8"?>
<a:theme xmlns:a="http://schemas.openxmlformats.org/drawingml/2006/main" name="1_Office 主题">
  <a:themeElements>
    <a:clrScheme name="自定义 2">
      <a:dk1>
        <a:sysClr val="windowText" lastClr="000000"/>
      </a:dk1>
      <a:lt1>
        <a:sysClr val="window" lastClr="FFFFFF"/>
      </a:lt1>
      <a:dk2>
        <a:srgbClr val="1F497D"/>
      </a:dk2>
      <a:lt2>
        <a:srgbClr val="EEECE1"/>
      </a:lt2>
      <a:accent1>
        <a:srgbClr val="007DA4"/>
      </a:accent1>
      <a:accent2>
        <a:srgbClr val="00AFD2"/>
      </a:accent2>
      <a:accent3>
        <a:srgbClr val="76D1E0"/>
      </a:accent3>
      <a:accent4>
        <a:srgbClr val="E6E7E9"/>
      </a:accent4>
      <a:accent5>
        <a:srgbClr val="4BACC6"/>
      </a:accent5>
      <a:accent6>
        <a:srgbClr val="F79646"/>
      </a:accent6>
      <a:hlink>
        <a:srgbClr val="0000FF"/>
      </a:hlink>
      <a:folHlink>
        <a:srgbClr val="800080"/>
      </a:folHlink>
    </a:clrScheme>
    <a:fontScheme name="1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6491</Words>
  <Application>WPS 演示</Application>
  <PresentationFormat>On-screen Show (16:10)</PresentationFormat>
  <Paragraphs>344</Paragraphs>
  <Slides>40</Slides>
  <Notes>28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40</vt:i4>
      </vt:variant>
    </vt:vector>
  </HeadingPairs>
  <TitlesOfParts>
    <vt:vector size="53" baseType="lpstr">
      <vt:lpstr>Arial</vt:lpstr>
      <vt:lpstr>宋体</vt:lpstr>
      <vt:lpstr>Wingdings</vt:lpstr>
      <vt:lpstr>Arial</vt:lpstr>
      <vt:lpstr>Calibri</vt:lpstr>
      <vt:lpstr>方正兰亭特黑_GBK</vt:lpstr>
      <vt:lpstr>方正兰亭黑_GBK</vt:lpstr>
      <vt:lpstr>方正兰亭中粗黑_GBK</vt:lpstr>
      <vt:lpstr>黑体</vt:lpstr>
      <vt:lpstr>方正兰亭粗黑简体</vt:lpstr>
      <vt:lpstr>微软雅黑</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cj</cp:lastModifiedBy>
  <cp:revision>179</cp:revision>
  <cp:lastPrinted>2411-12-30T00:00:00Z</cp:lastPrinted>
  <dcterms:created xsi:type="dcterms:W3CDTF">2010-06-08T02:33:00Z</dcterms:created>
  <dcterms:modified xsi:type="dcterms:W3CDTF">2022-05-18T01:10:21Z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BECA0055F72241FD93DF9E1F0C2A922B</vt:lpwstr>
  </property>
</Properties>
</file>