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Lst>
  <p:notesMasterIdLst>
    <p:notesMasterId r:id="rId5"/>
  </p:notesMasterIdLst>
  <p:handoutMasterIdLst>
    <p:handoutMasterId r:id="rId21"/>
  </p:handoutMasterIdLst>
  <p:sldIdLst>
    <p:sldId id="370" r:id="rId4"/>
    <p:sldId id="442" r:id="rId6"/>
    <p:sldId id="371" r:id="rId7"/>
    <p:sldId id="402" r:id="rId8"/>
    <p:sldId id="455" r:id="rId9"/>
    <p:sldId id="456" r:id="rId10"/>
    <p:sldId id="403" r:id="rId11"/>
    <p:sldId id="434" r:id="rId12"/>
    <p:sldId id="435" r:id="rId13"/>
    <p:sldId id="259" r:id="rId14"/>
    <p:sldId id="436" r:id="rId15"/>
    <p:sldId id="437" r:id="rId16"/>
    <p:sldId id="439" r:id="rId17"/>
    <p:sldId id="440" r:id="rId18"/>
    <p:sldId id="441" r:id="rId19"/>
    <p:sldId id="375" r:id="rId20"/>
  </p:sldIdLst>
  <p:sldSz cx="12190095" cy="6859270"/>
  <p:notesSz cx="6858000" cy="9144000"/>
  <p:custDataLst>
    <p:tags r:id="rId25"/>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B1BF"/>
    <a:srgbClr val="EF7768"/>
    <a:srgbClr val="FF9933"/>
    <a:srgbClr val="C7C7C7"/>
    <a:srgbClr val="F5F5F5"/>
    <a:srgbClr val="00458E"/>
    <a:srgbClr val="8B8B8B"/>
    <a:srgbClr val="B11212"/>
    <a:srgbClr val="022A4F"/>
    <a:srgbClr val="007A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1" autoAdjust="0"/>
    <p:restoredTop sz="94660"/>
  </p:normalViewPr>
  <p:slideViewPr>
    <p:cSldViewPr>
      <p:cViewPr>
        <p:scale>
          <a:sx n="50" d="100"/>
          <a:sy n="50" d="100"/>
        </p:scale>
        <p:origin x="1140" y="546"/>
      </p:cViewPr>
      <p:guideLst>
        <p:guide orient="horz" pos="2117"/>
        <p:guide orient="horz" pos="3839"/>
        <p:guide pos="3946"/>
        <p:guide pos="7217"/>
        <p:guide pos="563"/>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22"/>
        <p:guide pos="222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gs" Target="tags/tag6.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74AC173A-3DA8-4893-B28A-1E15F55C330A}"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2566"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8000" indent="0">
              <a:buNone/>
              <a:defRPr sz="2100" b="1"/>
            </a:lvl6pPr>
            <a:lvl7pPr marL="3657600" indent="0">
              <a:buNone/>
              <a:defRPr sz="2100" b="1"/>
            </a:lvl7pPr>
            <a:lvl8pPr marL="4267200" indent="0">
              <a:buNone/>
              <a:defRPr sz="2100" b="1"/>
            </a:lvl8pPr>
            <a:lvl9pPr marL="4876800" indent="0">
              <a:buNone/>
              <a:defRPr sz="21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2566"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2"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83110" y="189338"/>
            <a:ext cx="734684" cy="456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4" y="273114"/>
            <a:ext cx="4010562" cy="1162320"/>
          </a:xfrm>
        </p:spPr>
        <p:txBody>
          <a:bodyPr anchor="b"/>
          <a:lstStyle>
            <a:lvl1pPr algn="l">
              <a:defRPr sz="2700" b="1"/>
            </a:lvl1pPr>
          </a:lstStyle>
          <a:p>
            <a:r>
              <a:rPr lang="zh-CN" altLang="en-US"/>
              <a:t>单击此处编辑母版标题样式</a:t>
            </a:r>
            <a:endParaRPr lang="zh-CN" altLang="en-US"/>
          </a:p>
        </p:txBody>
      </p:sp>
      <p:sp>
        <p:nvSpPr>
          <p:cNvPr id="3" name="内容占位符 2"/>
          <p:cNvSpPr>
            <a:spLocks noGrp="1"/>
          </p:cNvSpPr>
          <p:nvPr>
            <p:ph idx="1"/>
          </p:nvPr>
        </p:nvSpPr>
        <p:spPr>
          <a:xfrm>
            <a:off x="4766113" y="273116"/>
            <a:ext cx="6814779" cy="585446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524" y="1435436"/>
            <a:ext cx="4010562" cy="4692149"/>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1713"/>
            <a:ext cx="7314248" cy="566870"/>
          </a:xfrm>
        </p:spPr>
        <p:txBody>
          <a:bodyPr anchor="b"/>
          <a:lstStyle>
            <a:lvl1pPr algn="l">
              <a:defRPr sz="27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406" y="612916"/>
            <a:ext cx="7314248" cy="4115753"/>
          </a:xfrm>
        </p:spPr>
        <p:txBody>
          <a:bodyPr/>
          <a:lstStyle>
            <a:lvl1pPr marL="0" indent="0">
              <a:buNone/>
              <a:defRPr sz="4300"/>
            </a:lvl1pPr>
            <a:lvl2pPr marL="609600" indent="0">
              <a:buNone/>
              <a:defRPr sz="37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zh-CN" altLang="en-US"/>
          </a:p>
        </p:txBody>
      </p:sp>
      <p:sp>
        <p:nvSpPr>
          <p:cNvPr id="4" name="文本占位符 3"/>
          <p:cNvSpPr>
            <a:spLocks noGrp="1"/>
          </p:cNvSpPr>
          <p:nvPr>
            <p:ph type="body" sz="half" idx="2"/>
          </p:nvPr>
        </p:nvSpPr>
        <p:spPr>
          <a:xfrm>
            <a:off x="2389406" y="5368583"/>
            <a:ext cx="7314248" cy="805048"/>
          </a:xfrm>
        </p:spPr>
        <p:txBody>
          <a:bodyPr/>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pic>
        <p:nvPicPr>
          <p:cNvPr id="8"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83110" y="189338"/>
            <a:ext cx="734684" cy="456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521" y="274702"/>
            <a:ext cx="8025355" cy="585288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pic>
        <p:nvPicPr>
          <p:cNvPr id="7"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83110" y="189338"/>
            <a:ext cx="734684" cy="456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8" name="그림 6" descr="000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39" y="2"/>
            <a:ext cx="12190413" cy="669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pic>
        <p:nvPicPr>
          <p:cNvPr id="7" name="Picture 2" descr="C:\Users\Administrator\Desktop\矢量httpwww.3lian.comvector（三联www.3lian.com） (2) [转换]-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83110" y="189338"/>
            <a:ext cx="734684" cy="456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7924"/>
            <a:ext cx="10361851" cy="1362391"/>
          </a:xfrm>
        </p:spPr>
        <p:txBody>
          <a:bodyPr anchor="t"/>
          <a:lstStyle>
            <a:lvl1pPr algn="l">
              <a:defRPr sz="53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3" Type="http://schemas.openxmlformats.org/officeDocument/2006/relationships/theme" Target="../theme/theme2.xml"/><Relationship Id="rId12" Type="http://schemas.openxmlformats.org/officeDocument/2006/relationships/slideLayout" Target="../slideLayouts/slideLayout17.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701"/>
            <a:ext cx="10971372" cy="1143265"/>
          </a:xfrm>
          <a:prstGeom prst="rect">
            <a:avLst/>
          </a:prstGeom>
        </p:spPr>
        <p:txBody>
          <a:bodyPr vert="horz" lIns="121917" tIns="60958" rIns="121917" bIns="6095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521" y="6357824"/>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8565"/>
            <a:fld id="{8B8CD9F9-72C8-4589-8A77-E0EAAC1A9441}"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165058" y="6357824"/>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8565"/>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6463" y="6357824"/>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8565"/>
            <a:fld id="{8C53447A-3CB4-4631-B405-5E14F97A7A6E}"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4655046" y="1127493"/>
            <a:ext cx="2880320" cy="2483034"/>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6406814"/>
            <a:ext cx="12190412" cy="452774"/>
            <a:chOff x="1" y="6406814"/>
            <a:chExt cx="12190412" cy="452774"/>
          </a:xfrm>
        </p:grpSpPr>
        <p:sp>
          <p:nvSpPr>
            <p:cNvPr id="32" name="六边形 31"/>
            <p:cNvSpPr/>
            <p:nvPr/>
          </p:nvSpPr>
          <p:spPr>
            <a:xfrm>
              <a:off x="1" y="6406814"/>
              <a:ext cx="3041773" cy="45277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3" name="六边形 32"/>
            <p:cNvSpPr/>
            <p:nvPr/>
          </p:nvSpPr>
          <p:spPr>
            <a:xfrm>
              <a:off x="3041775" y="6406814"/>
              <a:ext cx="3063750" cy="45277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4" name="六边形 33"/>
            <p:cNvSpPr/>
            <p:nvPr/>
          </p:nvSpPr>
          <p:spPr>
            <a:xfrm>
              <a:off x="6095207" y="6406814"/>
              <a:ext cx="3047603" cy="45277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35" name="六边形 34"/>
            <p:cNvSpPr/>
            <p:nvPr/>
          </p:nvSpPr>
          <p:spPr>
            <a:xfrm>
              <a:off x="9142810" y="6406814"/>
              <a:ext cx="3047603" cy="45277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
        <p:nvSpPr>
          <p:cNvPr id="36" name="六边形 35"/>
          <p:cNvSpPr/>
          <p:nvPr/>
        </p:nvSpPr>
        <p:spPr>
          <a:xfrm flipV="1">
            <a:off x="0" y="0"/>
            <a:ext cx="3047603" cy="93401"/>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0" name="TextBox 39"/>
          <p:cNvSpPr txBox="1"/>
          <p:nvPr/>
        </p:nvSpPr>
        <p:spPr>
          <a:xfrm>
            <a:off x="766155" y="1629144"/>
            <a:ext cx="10382250" cy="859155"/>
          </a:xfrm>
          <a:prstGeom prst="rect">
            <a:avLst/>
          </a:prstGeom>
          <a:noFill/>
        </p:spPr>
        <p:txBody>
          <a:bodyPr wrap="none" lIns="91423" tIns="45712" rIns="91423" bIns="45712" rtlCol="0">
            <a:spAutoFit/>
          </a:bodyPr>
          <a:lstStyle/>
          <a:p>
            <a:r>
              <a:rPr lang="zh-CN" altLang="en-US" sz="5000" b="1" dirty="0">
                <a:solidFill>
                  <a:srgbClr val="319095"/>
                </a:solidFill>
                <a:latin typeface="Impact" panose="020B0806030902050204" pitchFamily="34" charset="0"/>
              </a:rPr>
              <a:t>五育融合视域下小学德育课程的探索</a:t>
            </a:r>
            <a:endParaRPr lang="zh-CN" altLang="en-US" sz="5000" b="1" dirty="0">
              <a:solidFill>
                <a:srgbClr val="319095"/>
              </a:solidFill>
              <a:latin typeface="Impact" panose="020B0806030902050204" pitchFamily="34" charset="0"/>
            </a:endParaRPr>
          </a:p>
        </p:txBody>
      </p:sp>
      <p:sp>
        <p:nvSpPr>
          <p:cNvPr id="41" name="文本框 5"/>
          <p:cNvSpPr txBox="1"/>
          <p:nvPr/>
        </p:nvSpPr>
        <p:spPr>
          <a:xfrm>
            <a:off x="1774825" y="5444490"/>
            <a:ext cx="3561080" cy="502285"/>
          </a:xfrm>
          <a:prstGeom prst="rect">
            <a:avLst/>
          </a:prstGeom>
          <a:noFill/>
        </p:spPr>
        <p:txBody>
          <a:bodyPr wrap="none" lIns="91423" tIns="45712" rIns="91423" bIns="45712" rtlCol="0">
            <a:noAutofit/>
          </a:bodyPr>
          <a:lstStyle/>
          <a:p>
            <a:pPr algn="ctr"/>
            <a:r>
              <a:rPr lang="zh-CN" altLang="en-US" sz="2500" b="1" dirty="0">
                <a:solidFill>
                  <a:schemeClr val="tx1">
                    <a:lumMod val="85000"/>
                    <a:lumOff val="15000"/>
                  </a:schemeClr>
                </a:solidFill>
                <a:latin typeface="微软雅黑" panose="020B0503020204020204" pitchFamily="34" charset="-122"/>
                <a:ea typeface="微软雅黑" panose="020B0503020204020204" pitchFamily="34" charset="-122"/>
              </a:rPr>
              <a:t>汇报人：李晨畅</a:t>
            </a:r>
            <a:endParaRPr lang="zh-CN" altLang="en-US" sz="25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1126490" y="2277745"/>
            <a:ext cx="9552305" cy="1844675"/>
          </a:xfrm>
          <a:prstGeom prst="rect">
            <a:avLst/>
          </a:prstGeom>
          <a:noFill/>
          <a:ln>
            <a:noFill/>
          </a:ln>
          <a:effectLst>
            <a:glow rad="1905000">
              <a:srgbClr val="F14124">
                <a:alpha val="40000"/>
              </a:srgbClr>
            </a:glow>
            <a:softEdge rad="1270000"/>
          </a:effectLst>
        </p:spPr>
        <p:txBody>
          <a:bodyPr wrap="none" lIns="91423" tIns="45712" rIns="91423" bIns="45712">
            <a:noAutofit/>
          </a:bodyPr>
          <a:lstStyle/>
          <a:p>
            <a:pPr algn="ctr" fontAlgn="auto">
              <a:lnSpc>
                <a:spcPct val="150000"/>
              </a:lnSpc>
            </a:pPr>
            <a:r>
              <a:rPr lang="en-US" altLang="zh-CN" sz="55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55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微软雅黑" panose="020B0503020204020204" pitchFamily="34" charset="-122"/>
              </a:rPr>
              <a:t>多彩入学季</a:t>
            </a:r>
            <a:r>
              <a:rPr lang="en-US" altLang="zh-CN" sz="55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55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微软雅黑" panose="020B0503020204020204" pitchFamily="34" charset="-122"/>
              </a:rPr>
              <a:t>阳光云小娃</a:t>
            </a:r>
            <a:r>
              <a:rPr lang="en-US" altLang="zh-CN" sz="55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55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微软雅黑" panose="020B0503020204020204" pitchFamily="34" charset="-122"/>
            </a:endParaRPr>
          </a:p>
          <a:p>
            <a:pPr algn="ctr" fontAlgn="auto">
              <a:lnSpc>
                <a:spcPct val="150000"/>
              </a:lnSpc>
            </a:pPr>
            <a:r>
              <a:rPr lang="zh-CN" altLang="en-US" sz="55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微软雅黑" panose="020B0503020204020204" pitchFamily="34" charset="-122"/>
              </a:rPr>
              <a:t>一年级新生入学课程</a:t>
            </a:r>
            <a:endParaRPr lang="zh-CN" altLang="en-US" sz="55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微软雅黑" panose="020B0503020204020204" pitchFamily="34" charset="-122"/>
            </a:endParaRPr>
          </a:p>
          <a:p>
            <a:pPr algn="ctr"/>
            <a:endParaRPr lang="zh-CN" altLang="en-US" sz="5500" dirty="0">
              <a:gradFill>
                <a:gsLst>
                  <a:gs pos="0">
                    <a:srgbClr val="E30000"/>
                  </a:gs>
                  <a:gs pos="100000">
                    <a:srgbClr val="760303"/>
                  </a:gs>
                </a:gsLst>
                <a:lin scaled="0"/>
              </a:gra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文本框 5"/>
          <p:cNvSpPr txBox="1"/>
          <p:nvPr/>
        </p:nvSpPr>
        <p:spPr>
          <a:xfrm>
            <a:off x="5015230" y="5444490"/>
            <a:ext cx="5259070" cy="502285"/>
          </a:xfrm>
          <a:prstGeom prst="rect">
            <a:avLst/>
          </a:prstGeom>
          <a:noFill/>
        </p:spPr>
        <p:txBody>
          <a:bodyPr wrap="none" lIns="91423" tIns="45712" rIns="91423" bIns="45712" rtlCol="0">
            <a:noAutofit/>
          </a:bodyPr>
          <a:lstStyle/>
          <a:p>
            <a:pPr algn="ctr"/>
            <a:r>
              <a:rPr lang="zh-CN" altLang="en-US" sz="25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日期：</a:t>
            </a:r>
            <a:r>
              <a:rPr lang="en-US" altLang="zh-CN" sz="25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2022</a:t>
            </a:r>
            <a:r>
              <a:rPr lang="zh-CN" altLang="en-US" sz="25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年</a:t>
            </a:r>
            <a:r>
              <a:rPr lang="en-US" altLang="zh-CN" sz="25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11</a:t>
            </a:r>
            <a:r>
              <a:rPr lang="zh-CN" altLang="en-US" sz="25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月</a:t>
            </a:r>
            <a:r>
              <a:rPr lang="en-US" altLang="zh-CN" sz="25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09</a:t>
            </a:r>
            <a:r>
              <a:rPr lang="zh-CN" altLang="en-US" sz="25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日</a:t>
            </a:r>
            <a:endParaRPr lang="en-US" altLang="zh-CN" sz="2500" b="1"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TextBox 44"/>
          <p:cNvSpPr txBox="1"/>
          <p:nvPr/>
        </p:nvSpPr>
        <p:spPr>
          <a:xfrm>
            <a:off x="1425578" y="443200"/>
            <a:ext cx="4532630" cy="551180"/>
          </a:xfrm>
          <a:prstGeom prst="rect">
            <a:avLst/>
          </a:prstGeom>
          <a:noFill/>
        </p:spPr>
        <p:txBody>
          <a:bodyPr wrap="none" lIns="121917" tIns="60958" rIns="121917" bIns="60958" rtlCol="0">
            <a:spAutoFit/>
          </a:bodyPr>
          <a:lstStyle/>
          <a:p>
            <a:pPr algn="ctr"/>
            <a:r>
              <a:rPr lang="zh-CN" altLang="en-US" sz="2800" b="1" dirty="0">
                <a:solidFill>
                  <a:schemeClr val="tx1">
                    <a:lumMod val="75000"/>
                    <a:lumOff val="25000"/>
                  </a:schemeClr>
                </a:solidFill>
                <a:latin typeface="楷体" panose="02010609060101010101" charset="-122"/>
                <a:ea typeface="楷体" panose="02010609060101010101" charset="-122"/>
              </a:rPr>
              <a:t>泸县云锦镇云锦中心小学校</a:t>
            </a:r>
            <a:endParaRPr lang="zh-CN" altLang="en-US" sz="2800" b="1" dirty="0">
              <a:solidFill>
                <a:schemeClr val="tx1">
                  <a:lumMod val="75000"/>
                  <a:lumOff val="25000"/>
                </a:schemeClr>
              </a:solidFill>
              <a:latin typeface="楷体" panose="02010609060101010101" charset="-122"/>
              <a:ea typeface="楷体" panose="02010609060101010101" charset="-122"/>
            </a:endParaRPr>
          </a:p>
        </p:txBody>
      </p:sp>
      <p:sp>
        <p:nvSpPr>
          <p:cNvPr id="19" name="六边形 18"/>
          <p:cNvSpPr/>
          <p:nvPr/>
        </p:nvSpPr>
        <p:spPr>
          <a:xfrm flipV="1">
            <a:off x="3041774" y="2632"/>
            <a:ext cx="3047603" cy="93401"/>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0" name="六边形 19"/>
          <p:cNvSpPr/>
          <p:nvPr/>
        </p:nvSpPr>
        <p:spPr>
          <a:xfrm flipV="1">
            <a:off x="6083548" y="2632"/>
            <a:ext cx="3047603" cy="93401"/>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1" name="六边形 20"/>
          <p:cNvSpPr/>
          <p:nvPr/>
        </p:nvSpPr>
        <p:spPr>
          <a:xfrm flipV="1">
            <a:off x="9142810" y="2632"/>
            <a:ext cx="3047603" cy="93401"/>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pic>
        <p:nvPicPr>
          <p:cNvPr id="4" name="图片 3" descr="校徽(去白)"/>
          <p:cNvPicPr>
            <a:picLocks noChangeAspect="1"/>
          </p:cNvPicPr>
          <p:nvPr>
            <p:custDataLst>
              <p:tags r:id="rId1"/>
            </p:custDataLst>
          </p:nvPr>
        </p:nvPicPr>
        <p:blipFill>
          <a:blip r:embed="rId2"/>
          <a:stretch>
            <a:fillRect/>
          </a:stretch>
        </p:blipFill>
        <p:spPr>
          <a:xfrm>
            <a:off x="386080" y="189230"/>
            <a:ext cx="1039495" cy="1039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700"/>
                                        <p:tgtEl>
                                          <p:spTgt spid="40"/>
                                        </p:tgtEl>
                                      </p:cBhvr>
                                    </p:animEffect>
                                    <p:anim calcmode="lin" valueType="num">
                                      <p:cBhvr>
                                        <p:cTn id="18" dur="700" fill="hold"/>
                                        <p:tgtEl>
                                          <p:spTgt spid="40"/>
                                        </p:tgtEl>
                                        <p:attrNameLst>
                                          <p:attrName>ppt_x</p:attrName>
                                        </p:attrNameLst>
                                      </p:cBhvr>
                                      <p:tavLst>
                                        <p:tav tm="0">
                                          <p:val>
                                            <p:strVal val="#ppt_x"/>
                                          </p:val>
                                        </p:tav>
                                        <p:tav tm="100000">
                                          <p:val>
                                            <p:strVal val="#ppt_x"/>
                                          </p:val>
                                        </p:tav>
                                      </p:tavLst>
                                    </p:anim>
                                    <p:anim calcmode="lin" valueType="num">
                                      <p:cBhvr>
                                        <p:cTn id="19" dur="630" decel="100000" fill="hold"/>
                                        <p:tgtEl>
                                          <p:spTgt spid="40"/>
                                        </p:tgtEl>
                                        <p:attrNameLst>
                                          <p:attrName>ppt_y</p:attrName>
                                        </p:attrNameLst>
                                      </p:cBhvr>
                                      <p:tavLst>
                                        <p:tav tm="0">
                                          <p:val>
                                            <p:strVal val="#ppt_y+1"/>
                                          </p:val>
                                        </p:tav>
                                        <p:tav tm="100000">
                                          <p:val>
                                            <p:strVal val="#ppt_y-.03"/>
                                          </p:val>
                                        </p:tav>
                                      </p:tavLst>
                                    </p:anim>
                                    <p:anim calcmode="lin" valueType="num">
                                      <p:cBhvr>
                                        <p:cTn id="20" dur="70" accel="100000" fill="hold">
                                          <p:stCondLst>
                                            <p:cond delay="630"/>
                                          </p:stCondLst>
                                        </p:cTn>
                                        <p:tgtEl>
                                          <p:spTgt spid="40"/>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16" presetClass="entr" presetSubtype="37" fill="hold" grpId="0"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outVertical)">
                                      <p:cBhvr>
                                        <p:cTn id="24" dur="1000"/>
                                        <p:tgtEl>
                                          <p:spTgt spid="42"/>
                                        </p:tgtEl>
                                      </p:cBhvr>
                                    </p:animEffect>
                                  </p:childTnLst>
                                </p:cTn>
                              </p:par>
                            </p:childTnLst>
                          </p:cTn>
                        </p:par>
                        <p:par>
                          <p:cTn id="25" fill="hold">
                            <p:stCondLst>
                              <p:cond delay="3000"/>
                            </p:stCondLst>
                            <p:childTnLst>
                              <p:par>
                                <p:cTn id="26" presetID="12" presetClass="entr" presetSubtype="4"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p:tgtEl>
                                          <p:spTgt spid="41"/>
                                        </p:tgtEl>
                                        <p:attrNameLst>
                                          <p:attrName>ppt_y</p:attrName>
                                        </p:attrNameLst>
                                      </p:cBhvr>
                                      <p:tavLst>
                                        <p:tav tm="0">
                                          <p:val>
                                            <p:strVal val="#ppt_y+#ppt_h*1.125000"/>
                                          </p:val>
                                        </p:tav>
                                        <p:tav tm="100000">
                                          <p:val>
                                            <p:strVal val="#ppt_y"/>
                                          </p:val>
                                        </p:tav>
                                      </p:tavLst>
                                    </p:anim>
                                    <p:animEffect transition="in" filter="wipe(up)">
                                      <p:cBhvr>
                                        <p:cTn id="29" dur="500"/>
                                        <p:tgtEl>
                                          <p:spTgt spid="41"/>
                                        </p:tgtEl>
                                      </p:cBhvr>
                                    </p:animEffect>
                                  </p:childTnLst>
                                </p:cTn>
                              </p:par>
                            </p:childTnLst>
                          </p:cTn>
                        </p:par>
                        <p:par>
                          <p:cTn id="30" fill="hold">
                            <p:stCondLst>
                              <p:cond delay="3500"/>
                            </p:stCondLst>
                            <p:childTnLst>
                              <p:par>
                                <p:cTn id="31" presetID="12" presetClass="entr" presetSubtype="4"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p:tgtEl>
                                          <p:spTgt spid="43"/>
                                        </p:tgtEl>
                                        <p:attrNameLst>
                                          <p:attrName>ppt_y</p:attrName>
                                        </p:attrNameLst>
                                      </p:cBhvr>
                                      <p:tavLst>
                                        <p:tav tm="0">
                                          <p:val>
                                            <p:strVal val="#ppt_y+#ppt_h*1.125000"/>
                                          </p:val>
                                        </p:tav>
                                        <p:tav tm="100000">
                                          <p:val>
                                            <p:strVal val="#ppt_y"/>
                                          </p:val>
                                        </p:tav>
                                      </p:tavLst>
                                    </p:anim>
                                    <p:animEffect transition="in" filter="wipe(up)">
                                      <p:cBhvr>
                                        <p:cTn id="34" dur="500"/>
                                        <p:tgtEl>
                                          <p:spTgt spid="4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2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p:bldP spid="41" grpId="0"/>
      <p:bldP spid="42" grpId="0" bldLvl="0" animBg="1"/>
      <p:bldP spid="43" grpId="0"/>
      <p:bldP spid="45" grpId="0"/>
      <p:bldP spid="19" grpId="0" animBg="1"/>
      <p:bldP spid="20"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4" name="11 Rectángulo"/>
          <p:cNvSpPr/>
          <p:nvPr/>
        </p:nvSpPr>
        <p:spPr>
          <a:xfrm>
            <a:off x="1268095" y="2853690"/>
            <a:ext cx="3164205" cy="1087120"/>
          </a:xfrm>
          <a:prstGeom prst="hexagon">
            <a:avLst/>
          </a:prstGeom>
          <a:solidFill>
            <a:srgbClr val="5FCACB"/>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6" name="直接连接符 15"/>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8" name="燕尾形 17"/>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TextBox 43"/>
          <p:cNvSpPr txBox="1">
            <a:spLocks noChangeArrowheads="1"/>
          </p:cNvSpPr>
          <p:nvPr/>
        </p:nvSpPr>
        <p:spPr bwMode="auto">
          <a:xfrm>
            <a:off x="2590428" y="189434"/>
            <a:ext cx="408084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课程设计内容</a:t>
            </a:r>
            <a:endParaRPr lang="en-US" altLang="zh-CN" sz="2800" b="1" dirty="0">
              <a:solidFill>
                <a:schemeClr val="tx1">
                  <a:lumMod val="75000"/>
                  <a:lumOff val="25000"/>
                </a:schemeClr>
              </a:solidFill>
              <a:latin typeface="微软雅黑" panose="020B0503020204020204" pitchFamily="34" charset="-122"/>
            </a:endParaRPr>
          </a:p>
        </p:txBody>
      </p:sp>
      <p:sp>
        <p:nvSpPr>
          <p:cNvPr id="3" name="文本框 2"/>
          <p:cNvSpPr txBox="1"/>
          <p:nvPr/>
        </p:nvSpPr>
        <p:spPr>
          <a:xfrm>
            <a:off x="1339850" y="3149600"/>
            <a:ext cx="2807970" cy="583565"/>
          </a:xfrm>
          <a:prstGeom prst="rect">
            <a:avLst/>
          </a:prstGeom>
          <a:noFill/>
        </p:spPr>
        <p:txBody>
          <a:bodyPr wrap="square" rtlCol="0">
            <a:spAutoFit/>
          </a:bodyPr>
          <a:p>
            <a:r>
              <a:rPr lang="en-US" altLang="zh-CN" sz="3200" b="1" kern="0" dirty="0">
                <a:solidFill>
                  <a:srgbClr val="0070C0"/>
                </a:solidFill>
                <a:latin typeface="微软雅黑" panose="020B0503020204020204" pitchFamily="34" charset="-122"/>
                <a:ea typeface="微软雅黑" panose="020B0503020204020204" pitchFamily="34" charset="-122"/>
                <a:sym typeface="+mn-ea"/>
              </a:rPr>
              <a:t>“</a:t>
            </a:r>
            <a:r>
              <a:rPr lang="zh-CN" altLang="en-US" sz="3200" b="1" kern="0" dirty="0">
                <a:solidFill>
                  <a:srgbClr val="C00000"/>
                </a:solidFill>
                <a:latin typeface="微软雅黑" panose="020B0503020204020204" pitchFamily="34" charset="-122"/>
                <a:ea typeface="微软雅黑" panose="020B0503020204020204" pitchFamily="34" charset="-122"/>
                <a:sym typeface="+mn-ea"/>
              </a:rPr>
              <a:t>体</a:t>
            </a:r>
            <a:r>
              <a:rPr lang="en-US" altLang="zh-CN" sz="3200" b="1" kern="0" dirty="0">
                <a:solidFill>
                  <a:srgbClr val="0070C0"/>
                </a:solidFill>
                <a:latin typeface="微软雅黑" panose="020B0503020204020204" pitchFamily="34" charset="-122"/>
                <a:ea typeface="微软雅黑" panose="020B0503020204020204" pitchFamily="34" charset="-122"/>
                <a:sym typeface="+mn-ea"/>
              </a:rPr>
              <a:t>”</a:t>
            </a:r>
            <a:r>
              <a:rPr lang="zh-CN" sz="3200" b="1" kern="0" dirty="0">
                <a:solidFill>
                  <a:srgbClr val="0070C0"/>
                </a:solidFill>
                <a:latin typeface="微软雅黑" panose="020B0503020204020204" pitchFamily="34" charset="-122"/>
                <a:ea typeface="微软雅黑" panose="020B0503020204020204" pitchFamily="34" charset="-122"/>
                <a:sym typeface="+mn-ea"/>
              </a:rPr>
              <a:t>育课程</a:t>
            </a:r>
            <a:endParaRPr lang="zh-CN" altLang="en-US" sz="3200"/>
          </a:p>
        </p:txBody>
      </p:sp>
      <p:sp>
        <p:nvSpPr>
          <p:cNvPr id="4" name="42 Rectángulo"/>
          <p:cNvSpPr/>
          <p:nvPr/>
        </p:nvSpPr>
        <p:spPr>
          <a:xfrm>
            <a:off x="5585460" y="2131060"/>
            <a:ext cx="2800350" cy="459740"/>
          </a:xfrm>
          <a:prstGeom prst="hexagon">
            <a:avLst/>
          </a:prstGeom>
          <a:solidFill>
            <a:srgbClr val="A0BF0D"/>
          </a:solidFill>
          <a:ln>
            <a:noFill/>
          </a:ln>
          <a:effectLst/>
        </p:spPr>
        <p:style>
          <a:lnRef idx="3">
            <a:schemeClr val="lt1"/>
          </a:lnRef>
          <a:fillRef idx="1">
            <a:schemeClr val="accent4"/>
          </a:fillRef>
          <a:effectRef idx="1">
            <a:schemeClr val="accent4"/>
          </a:effectRef>
          <a:fontRef idx="minor">
            <a:schemeClr val="lt1"/>
          </a:fontRef>
        </p:style>
        <p:txBody>
          <a:bodyPr anchor="ctr"/>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sym typeface="+mn-ea"/>
              </a:rPr>
              <a:t>军体文化课程</a:t>
            </a:r>
            <a:endParaRPr 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矩形 5"/>
          <p:cNvSpPr/>
          <p:nvPr/>
        </p:nvSpPr>
        <p:spPr>
          <a:xfrm>
            <a:off x="5714365" y="2996565"/>
            <a:ext cx="2849880" cy="414020"/>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一、立正、跨立、稍息</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5714365" y="3669030"/>
            <a:ext cx="3649980" cy="414020"/>
          </a:xfrm>
          <a:prstGeom prst="rect">
            <a:avLst/>
          </a:prstGeom>
        </p:spPr>
        <p:txBody>
          <a:bodyPr wrap="none">
            <a:spAutoFit/>
          </a:bodyPr>
          <a:p>
            <a:pPr lvl="0" eaLnBrk="0" fontAlgn="base" hangingPunct="0">
              <a:spcBef>
                <a:spcPct val="0"/>
              </a:spcBef>
              <a:spcAft>
                <a:spcPct val="0"/>
              </a:spcAft>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二、向左（右）看齐、向前看</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714365" y="4257040"/>
            <a:ext cx="2049780" cy="414020"/>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三、蹲下、起立</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0" y="6615474"/>
            <a:ext cx="12190412" cy="244114"/>
            <a:chOff x="-42912" y="6615474"/>
            <a:chExt cx="12190412" cy="244114"/>
          </a:xfrm>
        </p:grpSpPr>
        <p:sp>
          <p:nvSpPr>
            <p:cNvPr id="24" name="六边形 23"/>
            <p:cNvSpPr/>
            <p:nvPr/>
          </p:nvSpPr>
          <p:spPr>
            <a:xfrm>
              <a:off x="-42912" y="6615474"/>
              <a:ext cx="3041773" cy="24411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5" name="六边形 24"/>
            <p:cNvSpPr/>
            <p:nvPr/>
          </p:nvSpPr>
          <p:spPr>
            <a:xfrm>
              <a:off x="2998862" y="6615474"/>
              <a:ext cx="3063750" cy="24411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六边形 25"/>
            <p:cNvSpPr/>
            <p:nvPr/>
          </p:nvSpPr>
          <p:spPr>
            <a:xfrm>
              <a:off x="6052294" y="6615474"/>
              <a:ext cx="3047603" cy="24411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7" name="六边形 26"/>
            <p:cNvSpPr/>
            <p:nvPr/>
          </p:nvSpPr>
          <p:spPr>
            <a:xfrm>
              <a:off x="9099897" y="6615474"/>
              <a:ext cx="3047603" cy="24411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24"/>
                                        </p:tgtEl>
                                        <p:attrNameLst>
                                          <p:attrName>style.visibility</p:attrName>
                                        </p:attrNameLst>
                                      </p:cBhvr>
                                      <p:to>
                                        <p:strVal val="visible"/>
                                      </p:to>
                                    </p:set>
                                    <p:animEffect transition="in" filter="wipe(down)">
                                      <p:cBhvr>
                                        <p:cTn id="7" dur="500"/>
                                        <p:tgtEl>
                                          <p:spTgt spid="28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animBg="1"/>
      <p:bldP spid="3" grpId="0"/>
      <p:bldP spid="4" grpId="0" animBg="1"/>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4" name="11 Rectángulo"/>
          <p:cNvSpPr/>
          <p:nvPr/>
        </p:nvSpPr>
        <p:spPr>
          <a:xfrm>
            <a:off x="981075" y="2853690"/>
            <a:ext cx="3164205" cy="1087120"/>
          </a:xfrm>
          <a:prstGeom prst="hexagon">
            <a:avLst/>
          </a:prstGeom>
          <a:solidFill>
            <a:srgbClr val="5FCACB"/>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6" name="直接连接符 15"/>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8" name="燕尾形 17"/>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TextBox 43"/>
          <p:cNvSpPr txBox="1">
            <a:spLocks noChangeArrowheads="1"/>
          </p:cNvSpPr>
          <p:nvPr/>
        </p:nvSpPr>
        <p:spPr bwMode="auto">
          <a:xfrm>
            <a:off x="2590428" y="189434"/>
            <a:ext cx="408084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课程设计内容</a:t>
            </a:r>
            <a:endParaRPr lang="en-US" altLang="zh-CN" sz="2800" b="1" dirty="0">
              <a:solidFill>
                <a:schemeClr val="tx1">
                  <a:lumMod val="75000"/>
                  <a:lumOff val="25000"/>
                </a:schemeClr>
              </a:solidFill>
              <a:latin typeface="微软雅黑" panose="020B0503020204020204" pitchFamily="34" charset="-122"/>
            </a:endParaRPr>
          </a:p>
        </p:txBody>
      </p:sp>
      <p:sp>
        <p:nvSpPr>
          <p:cNvPr id="3" name="文本框 2"/>
          <p:cNvSpPr txBox="1"/>
          <p:nvPr/>
        </p:nvSpPr>
        <p:spPr>
          <a:xfrm>
            <a:off x="1052830" y="3149600"/>
            <a:ext cx="2807970" cy="583565"/>
          </a:xfrm>
          <a:prstGeom prst="rect">
            <a:avLst/>
          </a:prstGeom>
          <a:noFill/>
        </p:spPr>
        <p:txBody>
          <a:bodyPr wrap="square" rtlCol="0">
            <a:spAutoFit/>
          </a:bodyPr>
          <a:p>
            <a:r>
              <a:rPr lang="en-US" altLang="zh-CN" sz="3200" b="1" kern="0" dirty="0">
                <a:solidFill>
                  <a:srgbClr val="0070C0"/>
                </a:solidFill>
                <a:latin typeface="微软雅黑" panose="020B0503020204020204" pitchFamily="34" charset="-122"/>
                <a:ea typeface="微软雅黑" panose="020B0503020204020204" pitchFamily="34" charset="-122"/>
                <a:sym typeface="+mn-ea"/>
              </a:rPr>
              <a:t>“</a:t>
            </a:r>
            <a:r>
              <a:rPr lang="zh-CN" altLang="zh-CN" sz="3200" b="1" kern="0" dirty="0">
                <a:solidFill>
                  <a:srgbClr val="C00000"/>
                </a:solidFill>
                <a:latin typeface="微软雅黑" panose="020B0503020204020204" pitchFamily="34" charset="-122"/>
                <a:ea typeface="微软雅黑" panose="020B0503020204020204" pitchFamily="34" charset="-122"/>
                <a:sym typeface="+mn-ea"/>
              </a:rPr>
              <a:t>美</a:t>
            </a:r>
            <a:r>
              <a:rPr lang="en-US" altLang="zh-CN" sz="3200" b="1" kern="0" dirty="0">
                <a:solidFill>
                  <a:srgbClr val="0070C0"/>
                </a:solidFill>
                <a:latin typeface="微软雅黑" panose="020B0503020204020204" pitchFamily="34" charset="-122"/>
                <a:ea typeface="微软雅黑" panose="020B0503020204020204" pitchFamily="34" charset="-122"/>
                <a:sym typeface="+mn-ea"/>
              </a:rPr>
              <a:t>”</a:t>
            </a:r>
            <a:r>
              <a:rPr lang="zh-CN" sz="3200" b="1" kern="0" dirty="0">
                <a:solidFill>
                  <a:srgbClr val="0070C0"/>
                </a:solidFill>
                <a:latin typeface="微软雅黑" panose="020B0503020204020204" pitchFamily="34" charset="-122"/>
                <a:ea typeface="微软雅黑" panose="020B0503020204020204" pitchFamily="34" charset="-122"/>
                <a:sym typeface="+mn-ea"/>
              </a:rPr>
              <a:t>育课程</a:t>
            </a:r>
            <a:endParaRPr lang="zh-CN" altLang="en-US" sz="3200"/>
          </a:p>
        </p:txBody>
      </p:sp>
      <p:sp>
        <p:nvSpPr>
          <p:cNvPr id="4" name="42 Rectángulo"/>
          <p:cNvSpPr/>
          <p:nvPr/>
        </p:nvSpPr>
        <p:spPr>
          <a:xfrm>
            <a:off x="5585460" y="2131060"/>
            <a:ext cx="2800350" cy="459740"/>
          </a:xfrm>
          <a:prstGeom prst="hexagon">
            <a:avLst/>
          </a:prstGeom>
          <a:solidFill>
            <a:srgbClr val="A0BF0D"/>
          </a:solidFill>
          <a:ln>
            <a:noFill/>
          </a:ln>
          <a:effectLst/>
        </p:spPr>
        <p:style>
          <a:lnRef idx="3">
            <a:schemeClr val="lt1"/>
          </a:lnRef>
          <a:fillRef idx="1">
            <a:schemeClr val="accent4"/>
          </a:fillRef>
          <a:effectRef idx="1">
            <a:schemeClr val="accent4"/>
          </a:effectRef>
          <a:fontRef idx="minor">
            <a:schemeClr val="lt1"/>
          </a:fontRef>
        </p:style>
        <p:txBody>
          <a:bodyPr anchor="ctr"/>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sym typeface="+mn-ea"/>
              </a:rPr>
              <a:t>文明礼仪课程</a:t>
            </a:r>
            <a:endParaRPr 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矩形 5"/>
          <p:cNvSpPr/>
          <p:nvPr/>
        </p:nvSpPr>
        <p:spPr>
          <a:xfrm>
            <a:off x="5714365" y="2996565"/>
            <a:ext cx="2049780" cy="414020"/>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一、就餐礼仪美</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5714365" y="3669030"/>
            <a:ext cx="2049780" cy="414020"/>
          </a:xfrm>
          <a:prstGeom prst="rect">
            <a:avLst/>
          </a:prstGeom>
        </p:spPr>
        <p:txBody>
          <a:bodyPr wrap="none">
            <a:spAutoFit/>
          </a:bodyPr>
          <a:p>
            <a:pPr lvl="0" eaLnBrk="0" fontAlgn="base" hangingPunct="0">
              <a:spcBef>
                <a:spcPct val="0"/>
              </a:spcBef>
              <a:spcAft>
                <a:spcPct val="0"/>
              </a:spcAft>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二、集会礼仪美</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714365" y="4328795"/>
            <a:ext cx="2583180" cy="414020"/>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三、上、放学礼仪美</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0" y="6615474"/>
            <a:ext cx="12190412" cy="244114"/>
            <a:chOff x="-42912" y="6615474"/>
            <a:chExt cx="12190412" cy="244114"/>
          </a:xfrm>
        </p:grpSpPr>
        <p:sp>
          <p:nvSpPr>
            <p:cNvPr id="24" name="六边形 23"/>
            <p:cNvSpPr/>
            <p:nvPr/>
          </p:nvSpPr>
          <p:spPr>
            <a:xfrm>
              <a:off x="-42912" y="6615474"/>
              <a:ext cx="3041773" cy="24411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5" name="六边形 24"/>
            <p:cNvSpPr/>
            <p:nvPr/>
          </p:nvSpPr>
          <p:spPr>
            <a:xfrm>
              <a:off x="2998862" y="6615474"/>
              <a:ext cx="3063750" cy="24411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六边形 25"/>
            <p:cNvSpPr/>
            <p:nvPr/>
          </p:nvSpPr>
          <p:spPr>
            <a:xfrm>
              <a:off x="6052294" y="6615474"/>
              <a:ext cx="3047603" cy="24411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7" name="六边形 26"/>
            <p:cNvSpPr/>
            <p:nvPr/>
          </p:nvSpPr>
          <p:spPr>
            <a:xfrm>
              <a:off x="9099897" y="6615474"/>
              <a:ext cx="3047603" cy="24411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24"/>
                                        </p:tgtEl>
                                        <p:attrNameLst>
                                          <p:attrName>style.visibility</p:attrName>
                                        </p:attrNameLst>
                                      </p:cBhvr>
                                      <p:to>
                                        <p:strVal val="visible"/>
                                      </p:to>
                                    </p:set>
                                    <p:animEffect transition="in" filter="wipe(down)">
                                      <p:cBhvr>
                                        <p:cTn id="7" dur="500"/>
                                        <p:tgtEl>
                                          <p:spTgt spid="28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animBg="1"/>
      <p:bldP spid="3" grpId="0"/>
      <p:bldP spid="4" grpId="0" animBg="1"/>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4" name="11 Rectángulo"/>
          <p:cNvSpPr/>
          <p:nvPr/>
        </p:nvSpPr>
        <p:spPr>
          <a:xfrm>
            <a:off x="981075" y="2853690"/>
            <a:ext cx="3164205" cy="1087120"/>
          </a:xfrm>
          <a:prstGeom prst="hexagon">
            <a:avLst/>
          </a:prstGeom>
          <a:solidFill>
            <a:srgbClr val="5FCACB"/>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6" name="直接连接符 15"/>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8" name="燕尾形 17"/>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TextBox 43"/>
          <p:cNvSpPr txBox="1">
            <a:spLocks noChangeArrowheads="1"/>
          </p:cNvSpPr>
          <p:nvPr/>
        </p:nvSpPr>
        <p:spPr bwMode="auto">
          <a:xfrm>
            <a:off x="2590428" y="189434"/>
            <a:ext cx="408084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课程设计内容</a:t>
            </a:r>
            <a:endParaRPr lang="en-US" altLang="zh-CN" sz="2800" b="1" dirty="0">
              <a:solidFill>
                <a:schemeClr val="tx1">
                  <a:lumMod val="75000"/>
                  <a:lumOff val="25000"/>
                </a:schemeClr>
              </a:solidFill>
              <a:latin typeface="微软雅黑" panose="020B0503020204020204" pitchFamily="34" charset="-122"/>
            </a:endParaRPr>
          </a:p>
        </p:txBody>
      </p:sp>
      <p:sp>
        <p:nvSpPr>
          <p:cNvPr id="3" name="文本框 2"/>
          <p:cNvSpPr txBox="1"/>
          <p:nvPr/>
        </p:nvSpPr>
        <p:spPr>
          <a:xfrm>
            <a:off x="1052830" y="3149600"/>
            <a:ext cx="2807970" cy="583565"/>
          </a:xfrm>
          <a:prstGeom prst="rect">
            <a:avLst/>
          </a:prstGeom>
          <a:noFill/>
        </p:spPr>
        <p:txBody>
          <a:bodyPr wrap="square" rtlCol="0">
            <a:spAutoFit/>
          </a:bodyPr>
          <a:p>
            <a:r>
              <a:rPr lang="en-US" altLang="zh-CN" sz="3200" b="1" kern="0" dirty="0">
                <a:solidFill>
                  <a:srgbClr val="0070C0"/>
                </a:solidFill>
                <a:latin typeface="微软雅黑" panose="020B0503020204020204" pitchFamily="34" charset="-122"/>
                <a:ea typeface="微软雅黑" panose="020B0503020204020204" pitchFamily="34" charset="-122"/>
                <a:sym typeface="+mn-ea"/>
              </a:rPr>
              <a:t>“</a:t>
            </a:r>
            <a:r>
              <a:rPr lang="zh-CN" altLang="en-US" sz="3200" b="1" kern="0" dirty="0">
                <a:solidFill>
                  <a:srgbClr val="C00000"/>
                </a:solidFill>
                <a:latin typeface="微软雅黑" panose="020B0503020204020204" pitchFamily="34" charset="-122"/>
                <a:ea typeface="微软雅黑" panose="020B0503020204020204" pitchFamily="34" charset="-122"/>
                <a:sym typeface="+mn-ea"/>
              </a:rPr>
              <a:t>劳</a:t>
            </a:r>
            <a:r>
              <a:rPr lang="en-US" altLang="zh-CN" sz="3200" b="1" kern="0" dirty="0">
                <a:solidFill>
                  <a:srgbClr val="0070C0"/>
                </a:solidFill>
                <a:latin typeface="微软雅黑" panose="020B0503020204020204" pitchFamily="34" charset="-122"/>
                <a:ea typeface="微软雅黑" panose="020B0503020204020204" pitchFamily="34" charset="-122"/>
                <a:sym typeface="+mn-ea"/>
              </a:rPr>
              <a:t>”</a:t>
            </a:r>
            <a:r>
              <a:rPr lang="zh-CN" sz="3200" b="1" kern="0" dirty="0">
                <a:solidFill>
                  <a:srgbClr val="0070C0"/>
                </a:solidFill>
                <a:latin typeface="微软雅黑" panose="020B0503020204020204" pitchFamily="34" charset="-122"/>
                <a:ea typeface="微软雅黑" panose="020B0503020204020204" pitchFamily="34" charset="-122"/>
                <a:sym typeface="+mn-ea"/>
              </a:rPr>
              <a:t>育课程</a:t>
            </a:r>
            <a:endParaRPr lang="zh-CN" altLang="en-US" sz="3200"/>
          </a:p>
        </p:txBody>
      </p:sp>
      <p:sp>
        <p:nvSpPr>
          <p:cNvPr id="4" name="42 Rectángulo"/>
          <p:cNvSpPr/>
          <p:nvPr/>
        </p:nvSpPr>
        <p:spPr>
          <a:xfrm>
            <a:off x="5585460" y="2131060"/>
            <a:ext cx="2800350" cy="459740"/>
          </a:xfrm>
          <a:prstGeom prst="hexagon">
            <a:avLst/>
          </a:prstGeom>
          <a:solidFill>
            <a:srgbClr val="A0BF0D"/>
          </a:solidFill>
          <a:ln>
            <a:noFill/>
          </a:ln>
          <a:effectLst/>
        </p:spPr>
        <p:style>
          <a:lnRef idx="3">
            <a:schemeClr val="lt1"/>
          </a:lnRef>
          <a:fillRef idx="1">
            <a:schemeClr val="accent4"/>
          </a:fillRef>
          <a:effectRef idx="1">
            <a:schemeClr val="accent4"/>
          </a:effectRef>
          <a:fontRef idx="minor">
            <a:schemeClr val="lt1"/>
          </a:fontRef>
        </p:style>
        <p:txBody>
          <a:bodyPr anchor="ctr"/>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sym typeface="+mn-ea"/>
              </a:rPr>
              <a:t>劳动教育课程</a:t>
            </a:r>
            <a:endParaRPr lang="zh-CN"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矩形 5"/>
          <p:cNvSpPr/>
          <p:nvPr/>
        </p:nvSpPr>
        <p:spPr>
          <a:xfrm>
            <a:off x="5714365" y="2996565"/>
            <a:ext cx="2583180" cy="414020"/>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一、小小书包会整理</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5714365" y="3669030"/>
            <a:ext cx="2583180" cy="414020"/>
          </a:xfrm>
          <a:prstGeom prst="rect">
            <a:avLst/>
          </a:prstGeom>
        </p:spPr>
        <p:txBody>
          <a:bodyPr wrap="none">
            <a:spAutoFit/>
          </a:bodyPr>
          <a:p>
            <a:pPr lvl="0" eaLnBrk="0" fontAlgn="base" hangingPunct="0">
              <a:spcBef>
                <a:spcPct val="0"/>
              </a:spcBef>
              <a:spcAft>
                <a:spcPct val="0"/>
              </a:spcAft>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二、仪容美、衣冠整</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714365" y="4328795"/>
            <a:ext cx="3116580" cy="414020"/>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三、班级卫生，人人有责</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0" y="6615474"/>
            <a:ext cx="12190412" cy="244114"/>
            <a:chOff x="-42912" y="6615474"/>
            <a:chExt cx="12190412" cy="244114"/>
          </a:xfrm>
        </p:grpSpPr>
        <p:sp>
          <p:nvSpPr>
            <p:cNvPr id="24" name="六边形 23"/>
            <p:cNvSpPr/>
            <p:nvPr/>
          </p:nvSpPr>
          <p:spPr>
            <a:xfrm>
              <a:off x="-42912" y="6615474"/>
              <a:ext cx="3041773" cy="24411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5" name="六边形 24"/>
            <p:cNvSpPr/>
            <p:nvPr/>
          </p:nvSpPr>
          <p:spPr>
            <a:xfrm>
              <a:off x="2998862" y="6615474"/>
              <a:ext cx="3063750" cy="24411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六边形 25"/>
            <p:cNvSpPr/>
            <p:nvPr/>
          </p:nvSpPr>
          <p:spPr>
            <a:xfrm>
              <a:off x="6052294" y="6615474"/>
              <a:ext cx="3047603" cy="24411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7" name="六边形 26"/>
            <p:cNvSpPr/>
            <p:nvPr/>
          </p:nvSpPr>
          <p:spPr>
            <a:xfrm>
              <a:off x="9099897" y="6615474"/>
              <a:ext cx="3047603" cy="24411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24"/>
                                        </p:tgtEl>
                                        <p:attrNameLst>
                                          <p:attrName>style.visibility</p:attrName>
                                        </p:attrNameLst>
                                      </p:cBhvr>
                                      <p:to>
                                        <p:strVal val="visible"/>
                                      </p:to>
                                    </p:set>
                                    <p:animEffect transition="in" filter="wipe(down)">
                                      <p:cBhvr>
                                        <p:cTn id="7" dur="500"/>
                                        <p:tgtEl>
                                          <p:spTgt spid="28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4" grpId="0" animBg="1"/>
      <p:bldP spid="3" grpId="0"/>
      <p:bldP spid="4" grpId="0" animBg="1"/>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a:spLocks noChangeArrowheads="1"/>
          </p:cNvSpPr>
          <p:nvPr/>
        </p:nvSpPr>
        <p:spPr bwMode="auto">
          <a:xfrm>
            <a:off x="3983990" y="1773555"/>
            <a:ext cx="3817620" cy="3753485"/>
          </a:xfrm>
          <a:prstGeom prst="ellipse">
            <a:avLst/>
          </a:prstGeom>
          <a:noFill/>
          <a:ln w="53975" cmpd="sng">
            <a:solidFill>
              <a:schemeClr val="bg1">
                <a:lumMod val="75000"/>
              </a:schemeClr>
            </a:solidFill>
            <a:bevel/>
          </a:ln>
        </p:spPr>
        <p:txBody>
          <a:bodyPr anchor="ctr"/>
          <a:lstStyle/>
          <a:p>
            <a:pPr algn="ctr"/>
            <a:endParaRPr lang="zh-CN" altLang="zh-CN" sz="8800" dirty="0">
              <a:solidFill>
                <a:schemeClr val="bg1"/>
              </a:solidFill>
              <a:latin typeface="Calibri" panose="020F0502020204030204" pitchFamily="34" charset="0"/>
              <a:sym typeface="Calibri" panose="020F0502020204030204" pitchFamily="34" charset="0"/>
            </a:endParaRPr>
          </a:p>
        </p:txBody>
      </p:sp>
      <p:sp>
        <p:nvSpPr>
          <p:cNvPr id="13" name="Oval 4"/>
          <p:cNvSpPr>
            <a:spLocks noChangeArrowheads="1"/>
          </p:cNvSpPr>
          <p:nvPr/>
        </p:nvSpPr>
        <p:spPr bwMode="auto">
          <a:xfrm>
            <a:off x="3503930" y="3561080"/>
            <a:ext cx="1179830" cy="987425"/>
          </a:xfrm>
          <a:prstGeom prst="hexagon">
            <a:avLst/>
          </a:prstGeom>
          <a:solidFill>
            <a:srgbClr val="A0BF0D"/>
          </a:solidFill>
          <a:ln w="28575">
            <a:noFill/>
            <a:bevel/>
          </a:ln>
        </p:spPr>
        <p:txBody>
          <a:bodyPr anchor="ctr"/>
          <a:lstStyle/>
          <a:p>
            <a:pPr algn="ctr"/>
            <a:endParaRPr lang="zh-CN" altLang="zh-CN" sz="8800">
              <a:solidFill>
                <a:schemeClr val="accent5"/>
              </a:solidFill>
              <a:latin typeface="Calibri" panose="020F0502020204030204" pitchFamily="34" charset="0"/>
              <a:sym typeface="Calibri" panose="020F0502020204030204" pitchFamily="34" charset="0"/>
            </a:endParaRPr>
          </a:p>
        </p:txBody>
      </p:sp>
      <p:sp>
        <p:nvSpPr>
          <p:cNvPr id="25" name="Oval 5"/>
          <p:cNvSpPr>
            <a:spLocks noChangeArrowheads="1"/>
          </p:cNvSpPr>
          <p:nvPr/>
        </p:nvSpPr>
        <p:spPr bwMode="auto">
          <a:xfrm>
            <a:off x="5231765" y="4941570"/>
            <a:ext cx="1177290" cy="988695"/>
          </a:xfrm>
          <a:prstGeom prst="hexagon">
            <a:avLst/>
          </a:prstGeom>
          <a:solidFill>
            <a:schemeClr val="accent1"/>
          </a:solidFill>
          <a:ln w="28575">
            <a:noFill/>
            <a:bevel/>
          </a:ln>
        </p:spPr>
        <p:txBody>
          <a:bodyPr anchor="ctr"/>
          <a:lstStyle/>
          <a:p>
            <a:pPr algn="ctr"/>
            <a:endParaRPr lang="zh-CN" altLang="zh-CN" sz="8800" dirty="0">
              <a:solidFill>
                <a:schemeClr val="accent4"/>
              </a:solidFill>
              <a:latin typeface="Calibri" panose="020F0502020204030204" pitchFamily="34" charset="0"/>
              <a:sym typeface="Calibri" panose="020F0502020204030204" pitchFamily="34" charset="0"/>
            </a:endParaRPr>
          </a:p>
        </p:txBody>
      </p:sp>
      <p:sp>
        <p:nvSpPr>
          <p:cNvPr id="31" name="Oval 6"/>
          <p:cNvSpPr>
            <a:spLocks noChangeArrowheads="1"/>
          </p:cNvSpPr>
          <p:nvPr/>
        </p:nvSpPr>
        <p:spPr bwMode="auto">
          <a:xfrm>
            <a:off x="6671945" y="1773555"/>
            <a:ext cx="1179830" cy="987425"/>
          </a:xfrm>
          <a:prstGeom prst="hexagon">
            <a:avLst/>
          </a:prstGeom>
          <a:solidFill>
            <a:srgbClr val="5FCACB"/>
          </a:solidFill>
          <a:ln w="28575">
            <a:noFill/>
            <a:bevel/>
          </a:ln>
        </p:spPr>
        <p:txBody>
          <a:bodyPr anchor="ctr"/>
          <a:lstStyle/>
          <a:p>
            <a:pPr algn="ctr"/>
            <a:endParaRPr lang="zh-CN" altLang="zh-CN" sz="8800">
              <a:solidFill>
                <a:schemeClr val="bg1"/>
              </a:solidFill>
              <a:latin typeface="Calibri" panose="020F0502020204030204" pitchFamily="34" charset="0"/>
              <a:sym typeface="Calibri" panose="020F0502020204030204" pitchFamily="34" charset="0"/>
            </a:endParaRPr>
          </a:p>
        </p:txBody>
      </p:sp>
      <p:sp>
        <p:nvSpPr>
          <p:cNvPr id="39" name="文本框 19"/>
          <p:cNvSpPr>
            <a:spLocks noChangeArrowheads="1"/>
          </p:cNvSpPr>
          <p:nvPr/>
        </p:nvSpPr>
        <p:spPr bwMode="auto">
          <a:xfrm>
            <a:off x="2639695" y="1840230"/>
            <a:ext cx="1547495"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5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入脑</a:t>
            </a:r>
            <a:r>
              <a:rPr lang="en-US" altLang="zh-CN" sz="25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 </a:t>
            </a:r>
            <a:r>
              <a:rPr lang="zh-CN" altLang="en-US" sz="25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入心</a:t>
            </a:r>
            <a:endParaRPr lang="zh-CN" altLang="en-US" sz="25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42" name="文本框 19"/>
          <p:cNvSpPr>
            <a:spLocks noChangeArrowheads="1"/>
          </p:cNvSpPr>
          <p:nvPr/>
        </p:nvSpPr>
        <p:spPr bwMode="auto">
          <a:xfrm>
            <a:off x="1860550" y="3789680"/>
            <a:ext cx="1452880"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5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有效智育</a:t>
            </a:r>
            <a:endParaRPr lang="zh-CN" altLang="en-US" sz="25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45" name="文本框 19"/>
          <p:cNvSpPr>
            <a:spLocks noChangeArrowheads="1"/>
          </p:cNvSpPr>
          <p:nvPr/>
        </p:nvSpPr>
        <p:spPr bwMode="auto">
          <a:xfrm>
            <a:off x="5159375" y="6059805"/>
            <a:ext cx="1452880"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5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知行合一</a:t>
            </a:r>
            <a:endParaRPr lang="zh-CN" altLang="en-US" sz="25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48" name="文本框 19"/>
          <p:cNvSpPr>
            <a:spLocks noChangeArrowheads="1"/>
          </p:cNvSpPr>
          <p:nvPr/>
        </p:nvSpPr>
        <p:spPr bwMode="auto">
          <a:xfrm>
            <a:off x="8040370" y="2011045"/>
            <a:ext cx="1452880"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5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行为强化</a:t>
            </a:r>
            <a:endParaRPr lang="zh-CN" altLang="en-US" sz="25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51" name="文本框 19"/>
          <p:cNvSpPr>
            <a:spLocks noChangeArrowheads="1"/>
          </p:cNvSpPr>
          <p:nvPr/>
        </p:nvSpPr>
        <p:spPr bwMode="auto">
          <a:xfrm>
            <a:off x="8185150" y="4079240"/>
            <a:ext cx="2182495" cy="47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5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心灵美</a:t>
            </a:r>
            <a:r>
              <a:rPr lang="en-US" altLang="zh-CN" sz="25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 </a:t>
            </a:r>
            <a:r>
              <a:rPr lang="zh-CN" altLang="en-US" sz="25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行为美</a:t>
            </a:r>
            <a:endParaRPr lang="zh-CN" altLang="en-US" sz="2500" b="1" dirty="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55" name="矩形 54"/>
          <p:cNvSpPr/>
          <p:nvPr/>
        </p:nvSpPr>
        <p:spPr>
          <a:xfrm>
            <a:off x="4728314" y="3207720"/>
            <a:ext cx="2418080" cy="768350"/>
          </a:xfrm>
          <a:prstGeom prst="rect">
            <a:avLst/>
          </a:prstGeom>
        </p:spPr>
        <p:txBody>
          <a:bodyPr wrap="none">
            <a:spAutoFit/>
          </a:bodyPr>
          <a:lstStyle/>
          <a:p>
            <a:r>
              <a:rPr lang="zh-CN" sz="4400" b="1" dirty="0">
                <a:solidFill>
                  <a:schemeClr val="tx2"/>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五育融合</a:t>
            </a:r>
            <a:endParaRPr lang="zh-CN" sz="2800" b="1" dirty="0">
              <a:solidFill>
                <a:schemeClr val="tx2"/>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cxnSp>
        <p:nvCxnSpPr>
          <p:cNvPr id="56" name="直接连接符 55"/>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58" name="燕尾形 57"/>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4" name="六边形 73"/>
          <p:cNvSpPr>
            <a:spLocks noChangeAspect="1"/>
          </p:cNvSpPr>
          <p:nvPr/>
        </p:nvSpPr>
        <p:spPr>
          <a:xfrm>
            <a:off x="4295775" y="1640205"/>
            <a:ext cx="1193165" cy="993775"/>
          </a:xfrm>
          <a:prstGeom prst="hexagon">
            <a:avLst/>
          </a:prstGeom>
          <a:solidFill>
            <a:srgbClr val="F584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61" name="六边形 60"/>
          <p:cNvSpPr/>
          <p:nvPr/>
        </p:nvSpPr>
        <p:spPr>
          <a:xfrm>
            <a:off x="7091680" y="3881755"/>
            <a:ext cx="1092835" cy="876300"/>
          </a:xfrm>
          <a:prstGeom prst="hexagon">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2" name="文本框 61"/>
          <p:cNvSpPr txBox="1"/>
          <p:nvPr/>
        </p:nvSpPr>
        <p:spPr>
          <a:xfrm>
            <a:off x="4544695" y="1768475"/>
            <a:ext cx="902970" cy="706755"/>
          </a:xfrm>
          <a:prstGeom prst="rect">
            <a:avLst/>
          </a:prstGeom>
          <a:noFill/>
        </p:spPr>
        <p:txBody>
          <a:bodyPr wrap="square" rtlCol="0">
            <a:spAutoFit/>
          </a:bodyPr>
          <a:p>
            <a:r>
              <a:rPr lang="zh-CN" altLang="en-US" sz="4000" b="1">
                <a:solidFill>
                  <a:schemeClr val="bg1"/>
                </a:solidFill>
                <a:latin typeface="微软雅黑" panose="020B0503020204020204" pitchFamily="34" charset="-122"/>
                <a:ea typeface="微软雅黑" panose="020B0503020204020204" pitchFamily="34" charset="-122"/>
              </a:rPr>
              <a:t>德</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6896100" y="1895475"/>
            <a:ext cx="902970" cy="706755"/>
          </a:xfrm>
          <a:prstGeom prst="rect">
            <a:avLst/>
          </a:prstGeom>
          <a:noFill/>
        </p:spPr>
        <p:txBody>
          <a:bodyPr wrap="square" rtlCol="0">
            <a:spAutoFit/>
          </a:bodyPr>
          <a:p>
            <a:r>
              <a:rPr lang="zh-CN" altLang="en-US" sz="4000" b="1">
                <a:solidFill>
                  <a:schemeClr val="bg1"/>
                </a:solidFill>
                <a:latin typeface="微软雅黑" panose="020B0503020204020204" pitchFamily="34" charset="-122"/>
                <a:ea typeface="微软雅黑" panose="020B0503020204020204" pitchFamily="34" charset="-122"/>
              </a:rPr>
              <a:t>体</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7254875" y="3976370"/>
            <a:ext cx="902970" cy="706755"/>
          </a:xfrm>
          <a:prstGeom prst="rect">
            <a:avLst/>
          </a:prstGeom>
          <a:noFill/>
        </p:spPr>
        <p:txBody>
          <a:bodyPr wrap="square" rtlCol="0">
            <a:spAutoFit/>
          </a:bodyPr>
          <a:p>
            <a:r>
              <a:rPr lang="zh-CN" altLang="en-US" sz="4000" b="1">
                <a:solidFill>
                  <a:schemeClr val="bg1"/>
                </a:solidFill>
                <a:latin typeface="微软雅黑" panose="020B0503020204020204" pitchFamily="34" charset="-122"/>
                <a:ea typeface="微软雅黑" panose="020B0503020204020204" pitchFamily="34" charset="-122"/>
              </a:rPr>
              <a:t>美</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5461000" y="5052695"/>
            <a:ext cx="902970" cy="706755"/>
          </a:xfrm>
          <a:prstGeom prst="rect">
            <a:avLst/>
          </a:prstGeom>
          <a:noFill/>
        </p:spPr>
        <p:txBody>
          <a:bodyPr wrap="square" rtlCol="0">
            <a:spAutoFit/>
          </a:bodyPr>
          <a:p>
            <a:r>
              <a:rPr lang="zh-CN" altLang="en-US" sz="4000" b="1">
                <a:solidFill>
                  <a:schemeClr val="bg1"/>
                </a:solidFill>
                <a:latin typeface="微软雅黑" panose="020B0503020204020204" pitchFamily="34" charset="-122"/>
                <a:ea typeface="微软雅黑" panose="020B0503020204020204" pitchFamily="34" charset="-122"/>
              </a:rPr>
              <a:t>劳</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3738880" y="3689350"/>
            <a:ext cx="902970" cy="706755"/>
          </a:xfrm>
          <a:prstGeom prst="rect">
            <a:avLst/>
          </a:prstGeom>
          <a:noFill/>
        </p:spPr>
        <p:txBody>
          <a:bodyPr wrap="square" rtlCol="0">
            <a:spAutoFit/>
          </a:bodyPr>
          <a:p>
            <a:r>
              <a:rPr lang="zh-CN" altLang="en-US" sz="4000" b="1">
                <a:solidFill>
                  <a:schemeClr val="bg1"/>
                </a:solidFill>
                <a:latin typeface="微软雅黑" panose="020B0503020204020204" pitchFamily="34" charset="-122"/>
                <a:ea typeface="微软雅黑" panose="020B0503020204020204" pitchFamily="34" charset="-122"/>
              </a:rPr>
              <a:t>智</a:t>
            </a:r>
            <a:endParaRPr lang="zh-CN" altLang="en-US" sz="4000" b="1">
              <a:solidFill>
                <a:schemeClr val="bg1"/>
              </a:solidFill>
              <a:latin typeface="微软雅黑" panose="020B0503020204020204" pitchFamily="34" charset="-122"/>
              <a:ea typeface="微软雅黑" panose="020B0503020204020204" pitchFamily="34" charset="-122"/>
            </a:endParaRPr>
          </a:p>
        </p:txBody>
      </p:sp>
      <p:sp>
        <p:nvSpPr>
          <p:cNvPr id="68" name="TextBox 43"/>
          <p:cNvSpPr txBox="1">
            <a:spLocks noChangeArrowheads="1"/>
          </p:cNvSpPr>
          <p:nvPr/>
        </p:nvSpPr>
        <p:spPr bwMode="auto">
          <a:xfrm>
            <a:off x="2590428" y="189434"/>
            <a:ext cx="408084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课程设计内容</a:t>
            </a:r>
            <a:endParaRPr lang="en-US" altLang="zh-CN" sz="2800" b="1" dirty="0">
              <a:solidFill>
                <a:schemeClr val="tx1">
                  <a:lumMod val="75000"/>
                  <a:lumOff val="25000"/>
                </a:schemeClr>
              </a:solidFill>
              <a:latin typeface="微软雅黑" panose="020B0503020204020204" pitchFamily="34" charset="-122"/>
            </a:endParaRPr>
          </a:p>
        </p:txBody>
      </p:sp>
      <p:grpSp>
        <p:nvGrpSpPr>
          <p:cNvPr id="3" name="组合 2"/>
          <p:cNvGrpSpPr/>
          <p:nvPr/>
        </p:nvGrpSpPr>
        <p:grpSpPr>
          <a:xfrm>
            <a:off x="0" y="6615474"/>
            <a:ext cx="12190412" cy="244114"/>
            <a:chOff x="-42912" y="6615474"/>
            <a:chExt cx="12190412" cy="244114"/>
          </a:xfrm>
        </p:grpSpPr>
        <p:sp>
          <p:nvSpPr>
            <p:cNvPr id="24" name="六边形 23"/>
            <p:cNvSpPr/>
            <p:nvPr/>
          </p:nvSpPr>
          <p:spPr>
            <a:xfrm>
              <a:off x="-42912" y="6615474"/>
              <a:ext cx="3041773" cy="24411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 name="六边形 3"/>
            <p:cNvSpPr/>
            <p:nvPr/>
          </p:nvSpPr>
          <p:spPr>
            <a:xfrm>
              <a:off x="2998862" y="6615474"/>
              <a:ext cx="3063750" cy="24411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六边形 25"/>
            <p:cNvSpPr/>
            <p:nvPr/>
          </p:nvSpPr>
          <p:spPr>
            <a:xfrm>
              <a:off x="6052294" y="6615474"/>
              <a:ext cx="3047603" cy="24411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7" name="六边形 26"/>
            <p:cNvSpPr/>
            <p:nvPr/>
          </p:nvSpPr>
          <p:spPr>
            <a:xfrm>
              <a:off x="9099897" y="6615474"/>
              <a:ext cx="3047603" cy="24411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000" fill="hold">
                                          <p:stCondLst>
                                            <p:cond delay="0"/>
                                          </p:stCondLst>
                                        </p:cTn>
                                        <p:tgtEl>
                                          <p:spTgt spid="62"/>
                                        </p:tgtEl>
                                        <p:attrNameLst>
                                          <p:attrName>style.visibility</p:attrName>
                                        </p:attrNameLst>
                                      </p:cBhvr>
                                      <p:to>
                                        <p:strVal val="visible"/>
                                      </p:to>
                                    </p:set>
                                    <p:animEffect transition="in" filter="diamond(in)">
                                      <p:cBhvr>
                                        <p:cTn id="7" dur="1000"/>
                                        <p:tgtEl>
                                          <p:spTgt spid="62"/>
                                        </p:tgtEl>
                                      </p:cBhvr>
                                    </p:animEffect>
                                  </p:childTnLst>
                                </p:cTn>
                              </p:par>
                              <p:par>
                                <p:cTn id="8" presetID="8" presetClass="entr" presetSubtype="16" fill="hold" grpId="0" nodeType="withEffect">
                                  <p:stCondLst>
                                    <p:cond delay="0"/>
                                  </p:stCondLst>
                                  <p:childTnLst>
                                    <p:set>
                                      <p:cBhvr>
                                        <p:cTn id="9" dur="1000" fill="hold">
                                          <p:stCondLst>
                                            <p:cond delay="0"/>
                                          </p:stCondLst>
                                        </p:cTn>
                                        <p:tgtEl>
                                          <p:spTgt spid="74"/>
                                        </p:tgtEl>
                                        <p:attrNameLst>
                                          <p:attrName>style.visibility</p:attrName>
                                        </p:attrNameLst>
                                      </p:cBhvr>
                                      <p:to>
                                        <p:strVal val="visible"/>
                                      </p:to>
                                    </p:set>
                                    <p:animEffect transition="in" filter="diamond(in)">
                                      <p:cBhvr>
                                        <p:cTn id="10" dur="1000"/>
                                        <p:tgtEl>
                                          <p:spTgt spid="74"/>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000" fill="hold">
                                          <p:stCondLst>
                                            <p:cond delay="0"/>
                                          </p:stCondLst>
                                        </p:cTn>
                                        <p:tgtEl>
                                          <p:spTgt spid="63"/>
                                        </p:tgtEl>
                                        <p:attrNameLst>
                                          <p:attrName>style.visibility</p:attrName>
                                        </p:attrNameLst>
                                      </p:cBhvr>
                                      <p:to>
                                        <p:strVal val="visible"/>
                                      </p:to>
                                    </p:set>
                                    <p:animEffect transition="in" filter="diamond(in)">
                                      <p:cBhvr>
                                        <p:cTn id="18" dur="1000"/>
                                        <p:tgtEl>
                                          <p:spTgt spid="63"/>
                                        </p:tgtEl>
                                      </p:cBhvr>
                                    </p:animEffect>
                                  </p:childTnLst>
                                </p:cTn>
                              </p:par>
                              <p:par>
                                <p:cTn id="19" presetID="8" presetClass="entr" presetSubtype="16" fill="hold" grpId="0" nodeType="withEffect">
                                  <p:stCondLst>
                                    <p:cond delay="0"/>
                                  </p:stCondLst>
                                  <p:childTnLst>
                                    <p:set>
                                      <p:cBhvr>
                                        <p:cTn id="20" dur="1000" fill="hold">
                                          <p:stCondLst>
                                            <p:cond delay="0"/>
                                          </p:stCondLst>
                                        </p:cTn>
                                        <p:tgtEl>
                                          <p:spTgt spid="31"/>
                                        </p:tgtEl>
                                        <p:attrNameLst>
                                          <p:attrName>style.visibility</p:attrName>
                                        </p:attrNameLst>
                                      </p:cBhvr>
                                      <p:to>
                                        <p:strVal val="visible"/>
                                      </p:to>
                                    </p:set>
                                    <p:animEffect transition="in" filter="diamond(in)">
                                      <p:cBhvr>
                                        <p:cTn id="21" dur="1000"/>
                                        <p:tgtEl>
                                          <p:spTgt spid="31"/>
                                        </p:tgtEl>
                                      </p:cBhvr>
                                    </p:animEffec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000" fill="hold">
                                          <p:stCondLst>
                                            <p:cond delay="0"/>
                                          </p:stCondLst>
                                        </p:cTn>
                                        <p:tgtEl>
                                          <p:spTgt spid="64"/>
                                        </p:tgtEl>
                                        <p:attrNameLst>
                                          <p:attrName>style.visibility</p:attrName>
                                        </p:attrNameLst>
                                      </p:cBhvr>
                                      <p:to>
                                        <p:strVal val="visible"/>
                                      </p:to>
                                    </p:set>
                                    <p:animEffect transition="in" filter="diamond(in)">
                                      <p:cBhvr>
                                        <p:cTn id="29" dur="1000"/>
                                        <p:tgtEl>
                                          <p:spTgt spid="64"/>
                                        </p:tgtEl>
                                      </p:cBhvr>
                                    </p:animEffect>
                                  </p:childTnLst>
                                </p:cTn>
                              </p:par>
                              <p:par>
                                <p:cTn id="30" presetID="8" presetClass="entr" presetSubtype="16" fill="hold" grpId="0" nodeType="withEffect">
                                  <p:stCondLst>
                                    <p:cond delay="0"/>
                                  </p:stCondLst>
                                  <p:childTnLst>
                                    <p:set>
                                      <p:cBhvr>
                                        <p:cTn id="31" dur="1000" fill="hold">
                                          <p:stCondLst>
                                            <p:cond delay="0"/>
                                          </p:stCondLst>
                                        </p:cTn>
                                        <p:tgtEl>
                                          <p:spTgt spid="61"/>
                                        </p:tgtEl>
                                        <p:attrNameLst>
                                          <p:attrName>style.visibility</p:attrName>
                                        </p:attrNameLst>
                                      </p:cBhvr>
                                      <p:to>
                                        <p:strVal val="visible"/>
                                      </p:to>
                                    </p:set>
                                    <p:animEffect transition="in" filter="diamond(in)">
                                      <p:cBhvr>
                                        <p:cTn id="32" dur="1000"/>
                                        <p:tgtEl>
                                          <p:spTgt spid="61"/>
                                        </p:tgtEl>
                                      </p:cBhvr>
                                    </p:animEffec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000" fill="hold">
                                          <p:stCondLst>
                                            <p:cond delay="0"/>
                                          </p:stCondLst>
                                        </p:cTn>
                                        <p:tgtEl>
                                          <p:spTgt spid="65"/>
                                        </p:tgtEl>
                                        <p:attrNameLst>
                                          <p:attrName>style.visibility</p:attrName>
                                        </p:attrNameLst>
                                      </p:cBhvr>
                                      <p:to>
                                        <p:strVal val="visible"/>
                                      </p:to>
                                    </p:set>
                                    <p:animEffect transition="in" filter="diamond(in)">
                                      <p:cBhvr>
                                        <p:cTn id="40" dur="1000"/>
                                        <p:tgtEl>
                                          <p:spTgt spid="65"/>
                                        </p:tgtEl>
                                      </p:cBhvr>
                                    </p:animEffect>
                                  </p:childTnLst>
                                </p:cTn>
                              </p:par>
                              <p:par>
                                <p:cTn id="41" presetID="8" presetClass="entr" presetSubtype="16" fill="hold" grpId="0" nodeType="withEffect">
                                  <p:stCondLst>
                                    <p:cond delay="0"/>
                                  </p:stCondLst>
                                  <p:childTnLst>
                                    <p:set>
                                      <p:cBhvr>
                                        <p:cTn id="42" dur="1000" fill="hold">
                                          <p:stCondLst>
                                            <p:cond delay="0"/>
                                          </p:stCondLst>
                                        </p:cTn>
                                        <p:tgtEl>
                                          <p:spTgt spid="25"/>
                                        </p:tgtEl>
                                        <p:attrNameLst>
                                          <p:attrName>style.visibility</p:attrName>
                                        </p:attrNameLst>
                                      </p:cBhvr>
                                      <p:to>
                                        <p:strVal val="visible"/>
                                      </p:to>
                                    </p:set>
                                    <p:animEffect transition="in" filter="diamond(in)">
                                      <p:cBhvr>
                                        <p:cTn id="43" dur="1000"/>
                                        <p:tgtEl>
                                          <p:spTgt spid="25"/>
                                        </p:tgtEl>
                                      </p:cBhvr>
                                    </p:animEffect>
                                  </p:childTnLst>
                                </p:cTn>
                              </p:par>
                            </p:childTnLst>
                          </p:cTn>
                        </p:par>
                        <p:par>
                          <p:cTn id="44" fill="hold">
                            <p:stCondLst>
                              <p:cond delay="1000"/>
                            </p:stCondLst>
                            <p:childTnLst>
                              <p:par>
                                <p:cTn id="45" presetID="1" presetClass="entr" presetSubtype="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000" fill="hold">
                                          <p:stCondLst>
                                            <p:cond delay="0"/>
                                          </p:stCondLst>
                                        </p:cTn>
                                        <p:tgtEl>
                                          <p:spTgt spid="66"/>
                                        </p:tgtEl>
                                        <p:attrNameLst>
                                          <p:attrName>style.visibility</p:attrName>
                                        </p:attrNameLst>
                                      </p:cBhvr>
                                      <p:to>
                                        <p:strVal val="visible"/>
                                      </p:to>
                                    </p:set>
                                    <p:animEffect transition="in" filter="diamond(in)">
                                      <p:cBhvr>
                                        <p:cTn id="51" dur="1000"/>
                                        <p:tgtEl>
                                          <p:spTgt spid="66"/>
                                        </p:tgtEl>
                                      </p:cBhvr>
                                    </p:animEffect>
                                  </p:childTnLst>
                                </p:cTn>
                              </p:par>
                              <p:par>
                                <p:cTn id="52" presetID="8" presetClass="entr" presetSubtype="16" fill="hold" grpId="0" nodeType="withEffect">
                                  <p:stCondLst>
                                    <p:cond delay="0"/>
                                  </p:stCondLst>
                                  <p:childTnLst>
                                    <p:set>
                                      <p:cBhvr>
                                        <p:cTn id="53" dur="1000" fill="hold">
                                          <p:stCondLst>
                                            <p:cond delay="0"/>
                                          </p:stCondLst>
                                        </p:cTn>
                                        <p:tgtEl>
                                          <p:spTgt spid="13"/>
                                        </p:tgtEl>
                                        <p:attrNameLst>
                                          <p:attrName>style.visibility</p:attrName>
                                        </p:attrNameLst>
                                      </p:cBhvr>
                                      <p:to>
                                        <p:strVal val="visible"/>
                                      </p:to>
                                    </p:set>
                                    <p:animEffect transition="in" filter="diamond(in)">
                                      <p:cBhvr>
                                        <p:cTn id="54" dur="1000"/>
                                        <p:tgtEl>
                                          <p:spTgt spid="13"/>
                                        </p:tgtEl>
                                      </p:cBhvr>
                                    </p:animEffect>
                                  </p:childTnLst>
                                </p:cTn>
                              </p:par>
                            </p:childTnLst>
                          </p:cTn>
                        </p:par>
                        <p:par>
                          <p:cTn id="55" fill="hold">
                            <p:stCondLst>
                              <p:cond delay="1000"/>
                            </p:stCondLst>
                            <p:childTnLst>
                              <p:par>
                                <p:cTn id="56" presetID="1" presetClass="entr" presetSubtype="0"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wheel(1)">
                                      <p:cBhvr>
                                        <p:cTn id="62" dur="7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ppt_x"/>
                                          </p:val>
                                        </p:tav>
                                        <p:tav tm="100000">
                                          <p:val>
                                            <p:strVal val="#ppt_x"/>
                                          </p:val>
                                        </p:tav>
                                      </p:tavLst>
                                    </p:anim>
                                    <p:anim calcmode="lin" valueType="num">
                                      <p:cBhvr additive="base">
                                        <p:cTn id="6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5" grpId="0"/>
      <p:bldP spid="62" grpId="0"/>
      <p:bldP spid="74" grpId="0" bldLvl="0" animBg="1"/>
      <p:bldP spid="39" grpId="0"/>
      <p:bldP spid="63" grpId="0"/>
      <p:bldP spid="31" grpId="0" bldLvl="0" animBg="1"/>
      <p:bldP spid="48" grpId="0"/>
      <p:bldP spid="64" grpId="0"/>
      <p:bldP spid="61" grpId="0" bldLvl="0" animBg="1"/>
      <p:bldP spid="51" grpId="0"/>
      <p:bldP spid="65" grpId="0"/>
      <p:bldP spid="25" grpId="0" bldLvl="0" animBg="1"/>
      <p:bldP spid="45" grpId="0"/>
      <p:bldP spid="66" grpId="0"/>
      <p:bldP spid="13" grpId="0" bldLvl="0" animBg="1"/>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8" name="燕尾形 17"/>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TextBox 43"/>
          <p:cNvSpPr txBox="1">
            <a:spLocks noChangeArrowheads="1"/>
          </p:cNvSpPr>
          <p:nvPr/>
        </p:nvSpPr>
        <p:spPr bwMode="auto">
          <a:xfrm>
            <a:off x="2590428" y="189434"/>
            <a:ext cx="408084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课程实施安排</a:t>
            </a:r>
            <a:endParaRPr lang="en-US" altLang="zh-CN" sz="2800" b="1" dirty="0">
              <a:solidFill>
                <a:schemeClr val="tx1">
                  <a:lumMod val="75000"/>
                  <a:lumOff val="25000"/>
                </a:schemeClr>
              </a:solidFill>
              <a:latin typeface="微软雅黑" panose="020B0503020204020204" pitchFamily="34" charset="-122"/>
            </a:endParaRPr>
          </a:p>
        </p:txBody>
      </p:sp>
      <p:sp>
        <p:nvSpPr>
          <p:cNvPr id="14" name="等腰三角形 13"/>
          <p:cNvSpPr/>
          <p:nvPr>
            <p:custDataLst>
              <p:tags r:id="rId1"/>
            </p:custDataLst>
          </p:nvPr>
        </p:nvSpPr>
        <p:spPr>
          <a:xfrm rot="16200000">
            <a:off x="10101794" y="5406489"/>
            <a:ext cx="206734" cy="216806"/>
          </a:xfrm>
          <a:prstGeom prst="triangle">
            <a:avLst>
              <a:gd name="adj" fmla="val 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noProof="0">
              <a:ln>
                <a:noFill/>
              </a:ln>
              <a:solidFill>
                <a:prstClr val="white"/>
              </a:solidFill>
              <a:effectLst/>
              <a:uLnTx/>
              <a:uFillTx/>
              <a:latin typeface="Arial" panose="020B0604020202020204" pitchFamily="34" charset="0"/>
              <a:ea typeface="Impact" panose="020B0806030902050204" pitchFamily="34" charset="0"/>
              <a:cs typeface="+mn-cs"/>
            </a:endParaRPr>
          </a:p>
        </p:txBody>
      </p:sp>
      <p:graphicFrame>
        <p:nvGraphicFramePr>
          <p:cNvPr id="21" name="表格 20"/>
          <p:cNvGraphicFramePr/>
          <p:nvPr>
            <p:custDataLst>
              <p:tags r:id="rId2"/>
            </p:custDataLst>
          </p:nvPr>
        </p:nvGraphicFramePr>
        <p:xfrm>
          <a:off x="625475" y="1196340"/>
          <a:ext cx="10950575" cy="4610100"/>
        </p:xfrm>
        <a:graphic>
          <a:graphicData uri="http://schemas.openxmlformats.org/drawingml/2006/table">
            <a:tbl>
              <a:tblPr firstRow="1" bandRow="1">
                <a:tableStyleId>{5C22544A-7EE6-4342-B048-85BDC9FD1C3A}</a:tableStyleId>
              </a:tblPr>
              <a:tblGrid>
                <a:gridCol w="2907665"/>
                <a:gridCol w="1292860"/>
                <a:gridCol w="832485"/>
                <a:gridCol w="528955"/>
                <a:gridCol w="2966720"/>
                <a:gridCol w="1274445"/>
                <a:gridCol w="1147445"/>
              </a:tblGrid>
              <a:tr h="412115">
                <a:tc>
                  <a:txBody>
                    <a:bodyPr/>
                    <a:p>
                      <a:pPr algn="ctr">
                        <a:buNone/>
                      </a:pPr>
                      <a:r>
                        <a:rPr lang="zh-CN" altLang="en-US" sz="1800">
                          <a:solidFill>
                            <a:schemeClr val="tx1"/>
                          </a:solidFill>
                        </a:rPr>
                        <a:t>课程内容</a:t>
                      </a:r>
                      <a:endParaRPr lang="zh-CN" altLang="en-US" sz="1800">
                        <a:solidFill>
                          <a:schemeClr val="tx1"/>
                        </a:solidFill>
                      </a:endParaRPr>
                    </a:p>
                  </a:txBody>
                  <a:tcPr/>
                </a:tc>
                <a:tc>
                  <a:txBody>
                    <a:bodyPr/>
                    <a:p>
                      <a:pPr algn="ctr">
                        <a:buNone/>
                      </a:pPr>
                      <a:r>
                        <a:rPr lang="zh-CN" altLang="en-US" sz="1800">
                          <a:solidFill>
                            <a:schemeClr val="tx1"/>
                          </a:solidFill>
                        </a:rPr>
                        <a:t>课程安排</a:t>
                      </a:r>
                      <a:endParaRPr lang="zh-CN" altLang="en-US" sz="1800">
                        <a:solidFill>
                          <a:schemeClr val="tx1"/>
                        </a:solidFill>
                      </a:endParaRPr>
                    </a:p>
                  </a:txBody>
                  <a:tcPr/>
                </a:tc>
                <a:tc>
                  <a:txBody>
                    <a:bodyPr/>
                    <a:p>
                      <a:pPr algn="ctr">
                        <a:buNone/>
                      </a:pPr>
                      <a:r>
                        <a:rPr lang="zh-CN" altLang="en-US" sz="1800">
                          <a:solidFill>
                            <a:schemeClr val="tx1"/>
                          </a:solidFill>
                        </a:rPr>
                        <a:t>课时</a:t>
                      </a:r>
                      <a:endParaRPr lang="zh-CN" altLang="en-US" sz="1800">
                        <a:solidFill>
                          <a:schemeClr val="tx1"/>
                        </a:solidFill>
                      </a:endParaRPr>
                    </a:p>
                  </a:txBody>
                  <a:tcPr/>
                </a:tc>
                <a:tc>
                  <a:txBody>
                    <a:bodyPr/>
                    <a:p>
                      <a:pPr algn="ctr">
                        <a:buNone/>
                      </a:pPr>
                      <a:endParaRPr lang="zh-CN" altLang="en-US"/>
                    </a:p>
                  </a:txBody>
                  <a:tcPr/>
                </a:tc>
                <a:tc>
                  <a:txBody>
                    <a:bodyPr/>
                    <a:p>
                      <a:pPr algn="ctr">
                        <a:buNone/>
                      </a:pPr>
                      <a:r>
                        <a:rPr lang="zh-CN" altLang="en-US" sz="1800">
                          <a:solidFill>
                            <a:schemeClr val="tx1"/>
                          </a:solidFill>
                        </a:rPr>
                        <a:t>课程内容</a:t>
                      </a:r>
                      <a:endParaRPr lang="zh-CN" altLang="en-US" sz="1800">
                        <a:solidFill>
                          <a:schemeClr val="tx1"/>
                        </a:solidFill>
                      </a:endParaRPr>
                    </a:p>
                  </a:txBody>
                  <a:tcPr/>
                </a:tc>
                <a:tc>
                  <a:txBody>
                    <a:bodyPr/>
                    <a:p>
                      <a:pPr algn="ctr">
                        <a:buNone/>
                      </a:pPr>
                      <a:r>
                        <a:rPr lang="zh-CN" altLang="en-US" sz="1800">
                          <a:solidFill>
                            <a:schemeClr val="tx1"/>
                          </a:solidFill>
                        </a:rPr>
                        <a:t>课程安排</a:t>
                      </a:r>
                      <a:endParaRPr lang="zh-CN" altLang="en-US" sz="1800">
                        <a:solidFill>
                          <a:schemeClr val="tx1"/>
                        </a:solidFill>
                      </a:endParaRPr>
                    </a:p>
                  </a:txBody>
                  <a:tcPr/>
                </a:tc>
                <a:tc>
                  <a:txBody>
                    <a:bodyPr/>
                    <a:p>
                      <a:pPr algn="ctr">
                        <a:buNone/>
                      </a:pPr>
                      <a:r>
                        <a:rPr lang="zh-CN" altLang="en-US" sz="1800">
                          <a:solidFill>
                            <a:schemeClr val="tx1"/>
                          </a:solidFill>
                        </a:rPr>
                        <a:t>课时</a:t>
                      </a:r>
                      <a:endParaRPr lang="zh-CN" altLang="en-US" sz="1800">
                        <a:solidFill>
                          <a:schemeClr val="tx1"/>
                        </a:solidFill>
                      </a:endParaRPr>
                    </a:p>
                  </a:txBody>
                  <a:tcPr/>
                </a:tc>
              </a:tr>
              <a:tr h="412115">
                <a:tc>
                  <a:txBody>
                    <a:bodyPr/>
                    <a:p>
                      <a:pPr algn="ctr">
                        <a:buClrTx/>
                        <a:buSzTx/>
                        <a:buFontTx/>
                        <a:buNone/>
                      </a:pPr>
                      <a:r>
                        <a:rPr lang="zh-CN" altLang="en-US" sz="1800" b="1"/>
                        <a:t>我是小学生</a:t>
                      </a:r>
                      <a:endParaRPr lang="zh-CN" altLang="en-US" sz="1800" b="1"/>
                    </a:p>
                  </a:txBody>
                  <a:tcPr/>
                </a:tc>
                <a:tc>
                  <a:txBody>
                    <a:bodyPr/>
                    <a:p>
                      <a:pPr algn="ctr">
                        <a:buNone/>
                      </a:pPr>
                      <a:r>
                        <a:rPr lang="zh-CN" altLang="en-US"/>
                        <a:t>语文课</a:t>
                      </a:r>
                      <a:endParaRPr lang="zh-CN" altLang="en-US"/>
                    </a:p>
                  </a:txBody>
                  <a:tcPr/>
                </a:tc>
                <a:tc>
                  <a:txBody>
                    <a:bodyPr/>
                    <a:p>
                      <a:pPr algn="ctr">
                        <a:buNone/>
                      </a:pPr>
                      <a:r>
                        <a:rPr lang="en-US" altLang="zh-CN"/>
                        <a:t>1</a:t>
                      </a:r>
                      <a:endParaRPr lang="en-US" altLang="zh-CN"/>
                    </a:p>
                  </a:txBody>
                  <a:tcPr/>
                </a:tc>
                <a:tc>
                  <a:txBody>
                    <a:bodyPr/>
                    <a:p>
                      <a:pPr algn="ctr">
                        <a:buNone/>
                      </a:pPr>
                      <a:endParaRPr lang="zh-CN" altLang="en-US"/>
                    </a:p>
                  </a:txBody>
                  <a:tcPr/>
                </a:tc>
                <a:tc>
                  <a:txBody>
                    <a:bodyPr/>
                    <a:p>
                      <a:pPr algn="ctr">
                        <a:buClrTx/>
                        <a:buSzTx/>
                        <a:buFontTx/>
                        <a:buNone/>
                      </a:pPr>
                      <a:r>
                        <a:rPr lang="zh-CN" altLang="en-US" sz="1800" b="1">
                          <a:sym typeface="+mn-ea"/>
                        </a:rPr>
                        <a:t>课间常规</a:t>
                      </a:r>
                      <a:endParaRPr lang="zh-CN" altLang="en-US" sz="1800" b="1"/>
                    </a:p>
                  </a:txBody>
                  <a:tcPr/>
                </a:tc>
                <a:tc>
                  <a:txBody>
                    <a:bodyPr/>
                    <a:p>
                      <a:pPr algn="ctr">
                        <a:buNone/>
                      </a:pPr>
                      <a:r>
                        <a:rPr lang="zh-CN" altLang="en-US"/>
                        <a:t>数学课</a:t>
                      </a:r>
                      <a:endParaRPr lang="zh-CN" altLang="en-US"/>
                    </a:p>
                  </a:txBody>
                  <a:tcPr/>
                </a:tc>
                <a:tc>
                  <a:txBody>
                    <a:bodyPr/>
                    <a:p>
                      <a:pPr algn="ctr">
                        <a:buNone/>
                      </a:pPr>
                      <a:r>
                        <a:rPr lang="en-US" altLang="zh-CN"/>
                        <a:t>1</a:t>
                      </a:r>
                      <a:endParaRPr lang="en-US" altLang="zh-CN"/>
                    </a:p>
                  </a:txBody>
                  <a:tcPr/>
                </a:tc>
              </a:tr>
              <a:tr h="412750">
                <a:tc>
                  <a:txBody>
                    <a:bodyPr/>
                    <a:p>
                      <a:pPr algn="ctr">
                        <a:buClrTx/>
                        <a:buSzTx/>
                        <a:buFontTx/>
                        <a:buNone/>
                      </a:pPr>
                      <a:r>
                        <a:rPr lang="zh-CN" altLang="en-US" sz="1800" b="1"/>
                        <a:t>我爱学校</a:t>
                      </a:r>
                      <a:endParaRPr lang="zh-CN" altLang="en-US" sz="1800" b="1"/>
                    </a:p>
                  </a:txBody>
                  <a:tcPr/>
                </a:tc>
                <a:tc>
                  <a:txBody>
                    <a:bodyPr/>
                    <a:p>
                      <a:pPr algn="ctr">
                        <a:buNone/>
                      </a:pPr>
                      <a:r>
                        <a:rPr lang="zh-CN" altLang="en-US"/>
                        <a:t>班主任</a:t>
                      </a:r>
                      <a:endParaRPr lang="zh-CN" altLang="en-US"/>
                    </a:p>
                  </a:txBody>
                  <a:tcPr/>
                </a:tc>
                <a:tc>
                  <a:txBody>
                    <a:bodyPr/>
                    <a:p>
                      <a:pPr algn="ctr">
                        <a:buNone/>
                      </a:pPr>
                      <a:r>
                        <a:rPr lang="en-US" altLang="zh-CN"/>
                        <a:t>1</a:t>
                      </a:r>
                      <a:endParaRPr lang="en-US" altLang="zh-CN"/>
                    </a:p>
                  </a:txBody>
                  <a:tcPr/>
                </a:tc>
                <a:tc>
                  <a:txBody>
                    <a:bodyPr/>
                    <a:p>
                      <a:pPr algn="ctr">
                        <a:buNone/>
                      </a:pPr>
                      <a:endParaRPr lang="zh-CN" altLang="en-US"/>
                    </a:p>
                  </a:txBody>
                  <a:tcPr/>
                </a:tc>
                <a:tc>
                  <a:txBody>
                    <a:bodyPr/>
                    <a:p>
                      <a:pPr algn="ctr">
                        <a:buClrTx/>
                        <a:buSzTx/>
                        <a:buFontTx/>
                        <a:buNone/>
                      </a:pPr>
                      <a:r>
                        <a:rPr lang="zh-CN" altLang="en-US" sz="1800" b="1">
                          <a:sym typeface="+mn-ea"/>
                        </a:rPr>
                        <a:t>课堂常规</a:t>
                      </a:r>
                      <a:endParaRPr lang="zh-CN" altLang="en-US" sz="1800" b="1"/>
                    </a:p>
                  </a:txBody>
                  <a:tcPr/>
                </a:tc>
                <a:tc>
                  <a:txBody>
                    <a:bodyPr/>
                    <a:p>
                      <a:pPr algn="ctr">
                        <a:buNone/>
                      </a:pPr>
                      <a:r>
                        <a:rPr lang="zh-CN" altLang="en-US"/>
                        <a:t>数学课</a:t>
                      </a:r>
                      <a:endParaRPr lang="zh-CN" altLang="en-US"/>
                    </a:p>
                  </a:txBody>
                  <a:tcPr/>
                </a:tc>
                <a:tc>
                  <a:txBody>
                    <a:bodyPr/>
                    <a:p>
                      <a:pPr algn="ctr">
                        <a:buNone/>
                      </a:pPr>
                      <a:r>
                        <a:rPr lang="en-US" altLang="zh-CN"/>
                        <a:t>2</a:t>
                      </a:r>
                      <a:endParaRPr lang="en-US" altLang="zh-CN"/>
                    </a:p>
                  </a:txBody>
                  <a:tcPr/>
                </a:tc>
              </a:tr>
              <a:tr h="466090">
                <a:tc>
                  <a:txBody>
                    <a:bodyPr/>
                    <a:p>
                      <a:pPr algn="ctr">
                        <a:buClrTx/>
                        <a:buSzTx/>
                        <a:buFontTx/>
                        <a:buNone/>
                      </a:pPr>
                      <a:r>
                        <a:rPr lang="zh-CN" altLang="en-US" sz="1800" b="1"/>
                        <a:t>学习《中小学生守则》</a:t>
                      </a:r>
                      <a:endParaRPr lang="zh-CN" altLang="en-US" sz="1800" b="1"/>
                    </a:p>
                  </a:txBody>
                  <a:tcPr/>
                </a:tc>
                <a:tc>
                  <a:txBody>
                    <a:bodyPr/>
                    <a:p>
                      <a:pPr algn="ctr">
                        <a:buNone/>
                      </a:pPr>
                      <a:r>
                        <a:rPr lang="zh-CN" altLang="en-US"/>
                        <a:t>德法课</a:t>
                      </a:r>
                      <a:endParaRPr lang="zh-CN" altLang="en-US"/>
                    </a:p>
                  </a:txBody>
                  <a:tcPr/>
                </a:tc>
                <a:tc>
                  <a:txBody>
                    <a:bodyPr/>
                    <a:p>
                      <a:pPr algn="ctr">
                        <a:buNone/>
                      </a:pPr>
                      <a:r>
                        <a:rPr lang="en-US" altLang="zh-CN"/>
                        <a:t>2</a:t>
                      </a:r>
                      <a:endParaRPr lang="en-US" altLang="zh-CN"/>
                    </a:p>
                  </a:txBody>
                  <a:tcPr/>
                </a:tc>
                <a:tc>
                  <a:txBody>
                    <a:bodyPr/>
                    <a:p>
                      <a:pPr algn="ctr">
                        <a:buNone/>
                      </a:pPr>
                      <a:endParaRPr lang="zh-CN" altLang="en-US"/>
                    </a:p>
                  </a:txBody>
                  <a:tcPr/>
                </a:tc>
                <a:tc>
                  <a:txBody>
                    <a:bodyPr/>
                    <a:p>
                      <a:pPr algn="ctr">
                        <a:buClrTx/>
                        <a:buSzTx/>
                        <a:buFontTx/>
                        <a:buNone/>
                      </a:pPr>
                      <a:r>
                        <a:rPr lang="zh-CN" altLang="en-US" sz="1800" b="1">
                          <a:sym typeface="+mn-ea"/>
                        </a:rPr>
                        <a:t>立正、跨立、稍息</a:t>
                      </a:r>
                      <a:endParaRPr lang="zh-CN" altLang="en-US" sz="1800" b="1"/>
                    </a:p>
                  </a:txBody>
                  <a:tcPr/>
                </a:tc>
                <a:tc>
                  <a:txBody>
                    <a:bodyPr/>
                    <a:p>
                      <a:pPr algn="ctr">
                        <a:buNone/>
                      </a:pPr>
                      <a:r>
                        <a:rPr lang="zh-CN" altLang="en-US" sz="2100">
                          <a:sym typeface="+mn-ea"/>
                        </a:rPr>
                        <a:t>体育课</a:t>
                      </a:r>
                      <a:endParaRPr lang="zh-CN" altLang="en-US"/>
                    </a:p>
                  </a:txBody>
                  <a:tcPr/>
                </a:tc>
                <a:tc>
                  <a:txBody>
                    <a:bodyPr/>
                    <a:p>
                      <a:pPr algn="ctr">
                        <a:buNone/>
                      </a:pPr>
                      <a:r>
                        <a:rPr lang="en-US" altLang="zh-CN"/>
                        <a:t>1</a:t>
                      </a:r>
                      <a:endParaRPr lang="en-US" altLang="zh-CN"/>
                    </a:p>
                  </a:txBody>
                  <a:tcPr/>
                </a:tc>
              </a:tr>
              <a:tr h="433705">
                <a:tc>
                  <a:txBody>
                    <a:bodyPr/>
                    <a:p>
                      <a:pPr algn="ctr">
                        <a:buClrTx/>
                        <a:buSzTx/>
                        <a:buFontTx/>
                        <a:buNone/>
                      </a:pPr>
                      <a:r>
                        <a:rPr lang="zh-CN" altLang="en-US" sz="1800" b="1">
                          <a:sym typeface="+mn-ea"/>
                        </a:rPr>
                        <a:t>唱国歌《义勇军进行曲》</a:t>
                      </a:r>
                      <a:endParaRPr lang="zh-CN" altLang="en-US" sz="1800" b="1"/>
                    </a:p>
                  </a:txBody>
                  <a:tcPr/>
                </a:tc>
                <a:tc>
                  <a:txBody>
                    <a:bodyPr/>
                    <a:p>
                      <a:pPr algn="ctr">
                        <a:buNone/>
                      </a:pPr>
                      <a:r>
                        <a:rPr lang="zh-CN" altLang="en-US"/>
                        <a:t>音乐课</a:t>
                      </a:r>
                      <a:endParaRPr lang="zh-CN" altLang="en-US"/>
                    </a:p>
                  </a:txBody>
                  <a:tcPr/>
                </a:tc>
                <a:tc>
                  <a:txBody>
                    <a:bodyPr/>
                    <a:p>
                      <a:pPr algn="ctr">
                        <a:buNone/>
                      </a:pPr>
                      <a:r>
                        <a:rPr lang="en-US" altLang="zh-CN"/>
                        <a:t>2</a:t>
                      </a:r>
                      <a:endParaRPr lang="en-US" altLang="zh-CN"/>
                    </a:p>
                  </a:txBody>
                  <a:tcPr/>
                </a:tc>
                <a:tc>
                  <a:txBody>
                    <a:bodyPr/>
                    <a:p>
                      <a:pPr algn="ctr">
                        <a:buNone/>
                      </a:pPr>
                      <a:endParaRPr lang="zh-CN" altLang="en-US"/>
                    </a:p>
                  </a:txBody>
                  <a:tcPr/>
                </a:tc>
                <a:tc>
                  <a:txBody>
                    <a:bodyPr/>
                    <a:p>
                      <a:pPr algn="ctr">
                        <a:buClrTx/>
                        <a:buSzTx/>
                        <a:buFontTx/>
                        <a:buNone/>
                      </a:pPr>
                      <a:r>
                        <a:rPr lang="zh-CN" altLang="en-US" sz="1800" b="1">
                          <a:sym typeface="+mn-ea"/>
                        </a:rPr>
                        <a:t>向左（右）看齐、向前看</a:t>
                      </a:r>
                      <a:endParaRPr lang="zh-CN" altLang="en-US" sz="1800" b="1"/>
                    </a:p>
                  </a:txBody>
                  <a:tcPr/>
                </a:tc>
                <a:tc>
                  <a:txBody>
                    <a:bodyPr/>
                    <a:p>
                      <a:pPr algn="ctr">
                        <a:buNone/>
                      </a:pPr>
                      <a:r>
                        <a:rPr lang="zh-CN" altLang="en-US" sz="2100">
                          <a:sym typeface="+mn-ea"/>
                        </a:rPr>
                        <a:t>体育课</a:t>
                      </a:r>
                      <a:endParaRPr lang="zh-CN" altLang="en-US"/>
                    </a:p>
                  </a:txBody>
                  <a:tcPr/>
                </a:tc>
                <a:tc>
                  <a:txBody>
                    <a:bodyPr/>
                    <a:p>
                      <a:pPr algn="ctr">
                        <a:buNone/>
                      </a:pPr>
                      <a:r>
                        <a:rPr lang="en-US" altLang="zh-CN"/>
                        <a:t>1</a:t>
                      </a:r>
                      <a:endParaRPr lang="en-US" altLang="zh-CN"/>
                    </a:p>
                  </a:txBody>
                  <a:tcPr/>
                </a:tc>
              </a:tr>
              <a:tr h="412115">
                <a:tc>
                  <a:txBody>
                    <a:bodyPr/>
                    <a:p>
                      <a:pPr algn="ctr">
                        <a:buClrTx/>
                        <a:buSzTx/>
                        <a:buFontTx/>
                        <a:buNone/>
                      </a:pPr>
                      <a:r>
                        <a:rPr lang="zh-CN" altLang="en-US" sz="1800" b="1">
                          <a:sym typeface="+mn-ea"/>
                        </a:rPr>
                        <a:t>唱校歌《阳光下成长》</a:t>
                      </a:r>
                      <a:endParaRPr lang="zh-CN" altLang="en-US" sz="1800" b="1"/>
                    </a:p>
                  </a:txBody>
                  <a:tcPr/>
                </a:tc>
                <a:tc>
                  <a:txBody>
                    <a:bodyPr/>
                    <a:p>
                      <a:pPr algn="ctr">
                        <a:buNone/>
                      </a:pPr>
                      <a:r>
                        <a:rPr lang="zh-CN" altLang="en-US"/>
                        <a:t>音乐课</a:t>
                      </a:r>
                      <a:endParaRPr lang="zh-CN" altLang="en-US"/>
                    </a:p>
                  </a:txBody>
                  <a:tcPr/>
                </a:tc>
                <a:tc>
                  <a:txBody>
                    <a:bodyPr/>
                    <a:p>
                      <a:pPr algn="ctr">
                        <a:buNone/>
                      </a:pPr>
                      <a:r>
                        <a:rPr lang="en-US" altLang="zh-CN"/>
                        <a:t>2</a:t>
                      </a:r>
                      <a:endParaRPr lang="en-US" altLang="zh-CN"/>
                    </a:p>
                  </a:txBody>
                  <a:tcPr/>
                </a:tc>
                <a:tc>
                  <a:txBody>
                    <a:bodyPr/>
                    <a:p>
                      <a:pPr algn="ctr">
                        <a:buNone/>
                      </a:pPr>
                      <a:endParaRPr lang="zh-CN" altLang="en-US"/>
                    </a:p>
                  </a:txBody>
                  <a:tcPr/>
                </a:tc>
                <a:tc>
                  <a:txBody>
                    <a:bodyPr/>
                    <a:p>
                      <a:pPr algn="ctr">
                        <a:buClrTx/>
                        <a:buSzTx/>
                        <a:buFontTx/>
                        <a:buNone/>
                      </a:pPr>
                      <a:r>
                        <a:rPr lang="zh-CN" altLang="en-US" sz="1800" b="1">
                          <a:sym typeface="+mn-ea"/>
                        </a:rPr>
                        <a:t>就餐礼仪美</a:t>
                      </a:r>
                      <a:endParaRPr lang="zh-CN" altLang="en-US" sz="1800" b="1"/>
                    </a:p>
                  </a:txBody>
                  <a:tcPr/>
                </a:tc>
                <a:tc>
                  <a:txBody>
                    <a:bodyPr/>
                    <a:p>
                      <a:pPr algn="ctr">
                        <a:buNone/>
                      </a:pPr>
                      <a:r>
                        <a:rPr lang="zh-CN" altLang="en-US"/>
                        <a:t>语文课</a:t>
                      </a:r>
                      <a:endParaRPr lang="zh-CN" altLang="en-US"/>
                    </a:p>
                  </a:txBody>
                  <a:tcPr/>
                </a:tc>
                <a:tc>
                  <a:txBody>
                    <a:bodyPr/>
                    <a:p>
                      <a:pPr algn="ctr">
                        <a:buNone/>
                      </a:pPr>
                      <a:r>
                        <a:rPr lang="en-US" altLang="zh-CN"/>
                        <a:t>2</a:t>
                      </a:r>
                      <a:endParaRPr lang="en-US" altLang="zh-CN"/>
                    </a:p>
                  </a:txBody>
                  <a:tcPr/>
                </a:tc>
              </a:tr>
              <a:tr h="412115">
                <a:tc>
                  <a:txBody>
                    <a:bodyPr/>
                    <a:p>
                      <a:pPr algn="ctr">
                        <a:buClrTx/>
                        <a:buSzTx/>
                        <a:buFontTx/>
                        <a:buNone/>
                      </a:pPr>
                      <a:r>
                        <a:rPr lang="zh-CN" altLang="en-US" sz="1800" b="1">
                          <a:sym typeface="+mn-ea"/>
                        </a:rPr>
                        <a:t>唱红歌《国旗国旗真美丽》</a:t>
                      </a:r>
                      <a:endParaRPr lang="zh-CN" altLang="en-US" sz="1800" b="1"/>
                    </a:p>
                  </a:txBody>
                  <a:tcPr/>
                </a:tc>
                <a:tc>
                  <a:txBody>
                    <a:bodyPr/>
                    <a:p>
                      <a:pPr algn="ctr">
                        <a:buNone/>
                      </a:pPr>
                      <a:r>
                        <a:rPr lang="zh-CN" altLang="en-US"/>
                        <a:t>音乐课</a:t>
                      </a:r>
                      <a:endParaRPr lang="zh-CN" altLang="en-US"/>
                    </a:p>
                  </a:txBody>
                  <a:tcPr/>
                </a:tc>
                <a:tc>
                  <a:txBody>
                    <a:bodyPr/>
                    <a:p>
                      <a:pPr algn="ctr">
                        <a:buNone/>
                      </a:pPr>
                      <a:r>
                        <a:rPr lang="en-US" altLang="zh-CN"/>
                        <a:t>1</a:t>
                      </a:r>
                      <a:endParaRPr lang="en-US" altLang="zh-CN"/>
                    </a:p>
                  </a:txBody>
                  <a:tcPr/>
                </a:tc>
                <a:tc>
                  <a:txBody>
                    <a:bodyPr/>
                    <a:p>
                      <a:pPr algn="ctr">
                        <a:buNone/>
                      </a:pPr>
                      <a:endParaRPr lang="zh-CN" altLang="en-US"/>
                    </a:p>
                  </a:txBody>
                  <a:tcPr/>
                </a:tc>
                <a:tc>
                  <a:txBody>
                    <a:bodyPr/>
                    <a:p>
                      <a:pPr algn="ctr">
                        <a:buClrTx/>
                        <a:buSzTx/>
                        <a:buFontTx/>
                        <a:buNone/>
                      </a:pPr>
                      <a:r>
                        <a:rPr lang="zh-CN" altLang="en-US" sz="1800" b="1">
                          <a:sym typeface="+mn-ea"/>
                        </a:rPr>
                        <a:t>集会礼仪美</a:t>
                      </a:r>
                      <a:endParaRPr lang="zh-CN" altLang="en-US" sz="1800" b="1"/>
                    </a:p>
                  </a:txBody>
                  <a:tcPr/>
                </a:tc>
                <a:tc>
                  <a:txBody>
                    <a:bodyPr/>
                    <a:p>
                      <a:pPr algn="ctr">
                        <a:buNone/>
                      </a:pPr>
                      <a:r>
                        <a:rPr lang="zh-CN" altLang="en-US" sz="2100">
                          <a:sym typeface="+mn-ea"/>
                        </a:rPr>
                        <a:t>体育课</a:t>
                      </a:r>
                      <a:endParaRPr lang="zh-CN" altLang="en-US"/>
                    </a:p>
                  </a:txBody>
                  <a:tcPr/>
                </a:tc>
                <a:tc>
                  <a:txBody>
                    <a:bodyPr/>
                    <a:p>
                      <a:pPr algn="ctr">
                        <a:buNone/>
                      </a:pPr>
                      <a:r>
                        <a:rPr lang="en-US" altLang="zh-CN"/>
                        <a:t>2</a:t>
                      </a:r>
                      <a:endParaRPr lang="en-US" altLang="zh-CN"/>
                    </a:p>
                  </a:txBody>
                  <a:tcPr/>
                </a:tc>
              </a:tr>
              <a:tr h="412115">
                <a:tc>
                  <a:txBody>
                    <a:bodyPr/>
                    <a:p>
                      <a:pPr algn="ctr">
                        <a:buClrTx/>
                        <a:buSzTx/>
                        <a:buFontTx/>
                        <a:buNone/>
                      </a:pPr>
                      <a:r>
                        <a:rPr lang="zh-CN" altLang="en-US" sz="1800" b="1">
                          <a:sym typeface="+mn-ea"/>
                        </a:rPr>
                        <a:t>交通安全记心中</a:t>
                      </a:r>
                      <a:endParaRPr lang="zh-CN" altLang="en-US" sz="1800" b="1"/>
                    </a:p>
                  </a:txBody>
                  <a:tcPr/>
                </a:tc>
                <a:tc>
                  <a:txBody>
                    <a:bodyPr/>
                    <a:p>
                      <a:pPr algn="ctr">
                        <a:buNone/>
                      </a:pPr>
                      <a:r>
                        <a:rPr lang="zh-CN" altLang="en-US"/>
                        <a:t>生安课</a:t>
                      </a:r>
                      <a:endParaRPr lang="zh-CN" altLang="en-US"/>
                    </a:p>
                  </a:txBody>
                  <a:tcPr/>
                </a:tc>
                <a:tc>
                  <a:txBody>
                    <a:bodyPr/>
                    <a:p>
                      <a:pPr algn="ctr">
                        <a:buNone/>
                      </a:pPr>
                      <a:r>
                        <a:rPr lang="en-US" altLang="zh-CN"/>
                        <a:t>1</a:t>
                      </a:r>
                      <a:endParaRPr lang="en-US" altLang="zh-CN"/>
                    </a:p>
                  </a:txBody>
                  <a:tcPr/>
                </a:tc>
                <a:tc>
                  <a:txBody>
                    <a:bodyPr/>
                    <a:p>
                      <a:pPr algn="ctr">
                        <a:buNone/>
                      </a:pPr>
                      <a:endParaRPr lang="zh-CN" altLang="en-US"/>
                    </a:p>
                  </a:txBody>
                  <a:tcPr/>
                </a:tc>
                <a:tc>
                  <a:txBody>
                    <a:bodyPr/>
                    <a:p>
                      <a:pPr algn="ctr">
                        <a:buClrTx/>
                        <a:buSzTx/>
                        <a:buFontTx/>
                        <a:buNone/>
                      </a:pPr>
                      <a:r>
                        <a:rPr lang="zh-CN" altLang="en-US" sz="1800" b="1">
                          <a:sym typeface="+mn-ea"/>
                        </a:rPr>
                        <a:t>上、放学礼仪美</a:t>
                      </a:r>
                      <a:endParaRPr lang="zh-CN" altLang="en-US" sz="1800" b="1"/>
                    </a:p>
                  </a:txBody>
                  <a:tcPr/>
                </a:tc>
                <a:tc>
                  <a:txBody>
                    <a:bodyPr/>
                    <a:p>
                      <a:pPr algn="ctr">
                        <a:buNone/>
                      </a:pPr>
                      <a:r>
                        <a:rPr lang="zh-CN" altLang="en-US" sz="2100">
                          <a:sym typeface="+mn-ea"/>
                        </a:rPr>
                        <a:t>体育课</a:t>
                      </a:r>
                      <a:endParaRPr lang="zh-CN" altLang="en-US"/>
                    </a:p>
                  </a:txBody>
                  <a:tcPr/>
                </a:tc>
                <a:tc>
                  <a:txBody>
                    <a:bodyPr/>
                    <a:p>
                      <a:pPr algn="ctr">
                        <a:buNone/>
                      </a:pPr>
                      <a:r>
                        <a:rPr lang="en-US" altLang="zh-CN"/>
                        <a:t>2</a:t>
                      </a:r>
                      <a:endParaRPr lang="en-US" altLang="zh-CN"/>
                    </a:p>
                  </a:txBody>
                  <a:tcPr/>
                </a:tc>
              </a:tr>
              <a:tr h="412750">
                <a:tc>
                  <a:txBody>
                    <a:bodyPr/>
                    <a:p>
                      <a:pPr algn="ctr">
                        <a:buClrTx/>
                        <a:buSzTx/>
                        <a:buFontTx/>
                        <a:buNone/>
                      </a:pPr>
                      <a:r>
                        <a:rPr lang="zh-CN" altLang="en-US" sz="1800" b="1">
                          <a:sym typeface="+mn-ea"/>
                        </a:rPr>
                        <a:t>校内安全我注意</a:t>
                      </a:r>
                      <a:endParaRPr lang="zh-CN" altLang="en-US" sz="1800" b="1"/>
                    </a:p>
                  </a:txBody>
                  <a:tcPr/>
                </a:tc>
                <a:tc>
                  <a:txBody>
                    <a:bodyPr/>
                    <a:p>
                      <a:pPr algn="ctr">
                        <a:buNone/>
                      </a:pPr>
                      <a:r>
                        <a:rPr lang="zh-CN" altLang="en-US" sz="2100">
                          <a:sym typeface="+mn-ea"/>
                        </a:rPr>
                        <a:t>生安课</a:t>
                      </a:r>
                      <a:endParaRPr lang="zh-CN" altLang="en-US"/>
                    </a:p>
                  </a:txBody>
                  <a:tcPr/>
                </a:tc>
                <a:tc>
                  <a:txBody>
                    <a:bodyPr/>
                    <a:p>
                      <a:pPr algn="ctr">
                        <a:buNone/>
                      </a:pPr>
                      <a:r>
                        <a:rPr lang="en-US" altLang="zh-CN"/>
                        <a:t>1</a:t>
                      </a:r>
                      <a:endParaRPr lang="en-US" altLang="zh-CN"/>
                    </a:p>
                  </a:txBody>
                  <a:tcPr/>
                </a:tc>
                <a:tc>
                  <a:txBody>
                    <a:bodyPr/>
                    <a:p>
                      <a:pPr algn="ctr">
                        <a:buNone/>
                      </a:pPr>
                      <a:endParaRPr lang="zh-CN" altLang="en-US"/>
                    </a:p>
                  </a:txBody>
                  <a:tcPr/>
                </a:tc>
                <a:tc>
                  <a:txBody>
                    <a:bodyPr/>
                    <a:p>
                      <a:pPr algn="ctr">
                        <a:buClrTx/>
                        <a:buSzTx/>
                        <a:buFontTx/>
                        <a:buNone/>
                      </a:pPr>
                      <a:r>
                        <a:rPr lang="zh-CN" altLang="en-US" sz="1800" b="1">
                          <a:sym typeface="+mn-ea"/>
                        </a:rPr>
                        <a:t>小小书包会整理</a:t>
                      </a:r>
                      <a:endParaRPr lang="zh-CN" altLang="en-US" sz="1800" b="1"/>
                    </a:p>
                  </a:txBody>
                  <a:tcPr/>
                </a:tc>
                <a:tc>
                  <a:txBody>
                    <a:bodyPr/>
                    <a:p>
                      <a:pPr algn="ctr">
                        <a:buNone/>
                      </a:pPr>
                      <a:r>
                        <a:rPr lang="zh-CN" altLang="en-US"/>
                        <a:t>美术课</a:t>
                      </a:r>
                      <a:endParaRPr lang="zh-CN" altLang="en-US"/>
                    </a:p>
                  </a:txBody>
                  <a:tcPr/>
                </a:tc>
                <a:tc>
                  <a:txBody>
                    <a:bodyPr/>
                    <a:p>
                      <a:pPr algn="ctr">
                        <a:buNone/>
                      </a:pPr>
                      <a:r>
                        <a:rPr lang="en-US" altLang="zh-CN"/>
                        <a:t>1</a:t>
                      </a:r>
                      <a:endParaRPr lang="en-US" altLang="zh-CN"/>
                    </a:p>
                  </a:txBody>
                  <a:tcPr/>
                </a:tc>
              </a:tr>
              <a:tr h="412115">
                <a:tc>
                  <a:txBody>
                    <a:bodyPr/>
                    <a:p>
                      <a:pPr algn="ctr">
                        <a:buClrTx/>
                        <a:buSzTx/>
                        <a:buFontTx/>
                        <a:buNone/>
                      </a:pPr>
                      <a:r>
                        <a:rPr lang="zh-CN" altLang="en-US" sz="1800" b="1">
                          <a:sym typeface="+mn-ea"/>
                        </a:rPr>
                        <a:t>文明课间，文明游戏</a:t>
                      </a:r>
                      <a:endParaRPr lang="zh-CN" altLang="en-US" sz="1800" b="1"/>
                    </a:p>
                  </a:txBody>
                  <a:tcPr/>
                </a:tc>
                <a:tc>
                  <a:txBody>
                    <a:bodyPr/>
                    <a:p>
                      <a:pPr algn="ctr">
                        <a:buNone/>
                      </a:pPr>
                      <a:r>
                        <a:rPr lang="zh-CN" altLang="en-US"/>
                        <a:t>生安课</a:t>
                      </a:r>
                      <a:endParaRPr lang="zh-CN" altLang="en-US"/>
                    </a:p>
                  </a:txBody>
                  <a:tcPr/>
                </a:tc>
                <a:tc>
                  <a:txBody>
                    <a:bodyPr/>
                    <a:p>
                      <a:pPr algn="ctr">
                        <a:buNone/>
                      </a:pPr>
                      <a:r>
                        <a:rPr lang="en-US" altLang="zh-CN"/>
                        <a:t>1</a:t>
                      </a:r>
                      <a:endParaRPr lang="en-US" altLang="zh-CN"/>
                    </a:p>
                  </a:txBody>
                  <a:tcPr/>
                </a:tc>
                <a:tc>
                  <a:txBody>
                    <a:bodyPr/>
                    <a:p>
                      <a:pPr algn="ctr">
                        <a:buNone/>
                      </a:pPr>
                      <a:endParaRPr lang="zh-CN" altLang="en-US"/>
                    </a:p>
                  </a:txBody>
                  <a:tcPr/>
                </a:tc>
                <a:tc>
                  <a:txBody>
                    <a:bodyPr/>
                    <a:p>
                      <a:pPr algn="ctr">
                        <a:buClrTx/>
                        <a:buSzTx/>
                        <a:buFontTx/>
                        <a:buNone/>
                      </a:pPr>
                      <a:r>
                        <a:rPr lang="zh-CN" altLang="en-US" sz="1800" b="1">
                          <a:sym typeface="+mn-ea"/>
                        </a:rPr>
                        <a:t>仪容美、衣冠整</a:t>
                      </a:r>
                      <a:endParaRPr lang="zh-CN" altLang="en-US" sz="1800" b="1"/>
                    </a:p>
                  </a:txBody>
                  <a:tcPr/>
                </a:tc>
                <a:tc>
                  <a:txBody>
                    <a:bodyPr/>
                    <a:p>
                      <a:pPr algn="ctr">
                        <a:buNone/>
                      </a:pPr>
                      <a:r>
                        <a:rPr lang="zh-CN" altLang="en-US"/>
                        <a:t>美术课</a:t>
                      </a:r>
                      <a:endParaRPr lang="zh-CN" altLang="en-US"/>
                    </a:p>
                  </a:txBody>
                  <a:tcPr/>
                </a:tc>
                <a:tc>
                  <a:txBody>
                    <a:bodyPr/>
                    <a:p>
                      <a:pPr algn="ctr">
                        <a:buNone/>
                      </a:pPr>
                      <a:r>
                        <a:rPr lang="en-US" altLang="zh-CN"/>
                        <a:t>1</a:t>
                      </a:r>
                      <a:endParaRPr lang="en-US" altLang="zh-CN"/>
                    </a:p>
                  </a:txBody>
                  <a:tcPr/>
                </a:tc>
              </a:tr>
              <a:tr h="412115">
                <a:tc>
                  <a:txBody>
                    <a:bodyPr/>
                    <a:p>
                      <a:pPr algn="ctr">
                        <a:buClrTx/>
                        <a:buSzTx/>
                        <a:buFontTx/>
                        <a:buNone/>
                      </a:pPr>
                      <a:r>
                        <a:rPr lang="zh-CN" altLang="en-US" sz="1800" b="1">
                          <a:sym typeface="+mn-ea"/>
                        </a:rPr>
                        <a:t>向校园欺凌说不</a:t>
                      </a:r>
                      <a:endParaRPr lang="zh-CN" altLang="en-US" sz="1800" b="1"/>
                    </a:p>
                  </a:txBody>
                  <a:tcPr/>
                </a:tc>
                <a:tc>
                  <a:txBody>
                    <a:bodyPr/>
                    <a:p>
                      <a:pPr algn="ctr">
                        <a:buNone/>
                      </a:pPr>
                      <a:r>
                        <a:rPr lang="zh-CN" altLang="en-US" sz="2100">
                          <a:sym typeface="+mn-ea"/>
                        </a:rPr>
                        <a:t>生安课</a:t>
                      </a:r>
                      <a:endParaRPr lang="zh-CN" altLang="en-US"/>
                    </a:p>
                  </a:txBody>
                  <a:tcPr/>
                </a:tc>
                <a:tc>
                  <a:txBody>
                    <a:bodyPr/>
                    <a:p>
                      <a:pPr algn="ctr">
                        <a:buNone/>
                      </a:pPr>
                      <a:r>
                        <a:rPr lang="en-US" altLang="zh-CN"/>
                        <a:t>1</a:t>
                      </a:r>
                      <a:endParaRPr lang="en-US" altLang="zh-CN"/>
                    </a:p>
                  </a:txBody>
                  <a:tcPr/>
                </a:tc>
                <a:tc>
                  <a:txBody>
                    <a:bodyPr/>
                    <a:p>
                      <a:pPr algn="ctr">
                        <a:buNone/>
                      </a:pPr>
                      <a:endParaRPr lang="zh-CN" altLang="en-US"/>
                    </a:p>
                  </a:txBody>
                  <a:tcPr/>
                </a:tc>
                <a:tc>
                  <a:txBody>
                    <a:bodyPr/>
                    <a:p>
                      <a:pPr algn="ctr">
                        <a:buClrTx/>
                        <a:buSzTx/>
                        <a:buFontTx/>
                        <a:buNone/>
                      </a:pPr>
                      <a:r>
                        <a:rPr lang="zh-CN" altLang="en-US" sz="1800" b="1">
                          <a:sym typeface="+mn-ea"/>
                        </a:rPr>
                        <a:t>班级卫生，人人有责</a:t>
                      </a:r>
                      <a:endParaRPr lang="zh-CN" altLang="en-US" sz="1800" b="1"/>
                    </a:p>
                  </a:txBody>
                  <a:tcPr/>
                </a:tc>
                <a:tc>
                  <a:txBody>
                    <a:bodyPr/>
                    <a:p>
                      <a:pPr algn="ctr">
                        <a:buNone/>
                      </a:pPr>
                      <a:r>
                        <a:rPr lang="zh-CN" altLang="en-US"/>
                        <a:t>劳动课</a:t>
                      </a:r>
                      <a:endParaRPr lang="zh-CN" altLang="en-US"/>
                    </a:p>
                  </a:txBody>
                  <a:tcPr/>
                </a:tc>
                <a:tc>
                  <a:txBody>
                    <a:bodyPr/>
                    <a:p>
                      <a:pPr algn="ctr">
                        <a:buNone/>
                      </a:pPr>
                      <a:r>
                        <a:rPr lang="en-US" altLang="zh-CN"/>
                        <a:t>2</a:t>
                      </a:r>
                      <a:endParaRPr lang="en-US" altLang="zh-CN"/>
                    </a:p>
                  </a:txBody>
                  <a:tcPr/>
                </a:tc>
              </a:tr>
            </a:tbl>
          </a:graphicData>
        </a:graphic>
      </p:graphicFrame>
      <p:sp>
        <p:nvSpPr>
          <p:cNvPr id="3" name="文本框 2"/>
          <p:cNvSpPr txBox="1"/>
          <p:nvPr/>
        </p:nvSpPr>
        <p:spPr>
          <a:xfrm>
            <a:off x="334010" y="5949950"/>
            <a:ext cx="11542395" cy="553085"/>
          </a:xfrm>
          <a:prstGeom prst="rect">
            <a:avLst/>
          </a:prstGeom>
          <a:noFill/>
        </p:spPr>
        <p:txBody>
          <a:bodyPr wrap="square" rtlCol="0">
            <a:spAutoFit/>
          </a:bodyPr>
          <a:p>
            <a:r>
              <a:rPr lang="zh-CN" altLang="en-US" sz="3000" b="1">
                <a:solidFill>
                  <a:srgbClr val="C00000"/>
                </a:solidFill>
                <a:latin typeface="微软雅黑" panose="020B0503020204020204" pitchFamily="34" charset="-122"/>
                <a:ea typeface="微软雅黑" panose="020B0503020204020204" pitchFamily="34" charset="-122"/>
              </a:rPr>
              <a:t>文化育人、课程育人、管理育人、活动育人、实践育人、全员育人</a:t>
            </a:r>
            <a:endParaRPr lang="zh-CN" altLang="en-US" sz="30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5000" fill="hold">
                                          <p:stCondLst>
                                            <p:cond delay="0"/>
                                          </p:stCondLst>
                                        </p:cTn>
                                        <p:tgtEl>
                                          <p:spTgt spid="21"/>
                                        </p:tgtEl>
                                        <p:attrNameLst>
                                          <p:attrName>style.visibility</p:attrName>
                                        </p:attrNameLst>
                                      </p:cBhvr>
                                      <p:to>
                                        <p:strVal val="visible"/>
                                      </p:to>
                                    </p:set>
                                    <p:animEffect transition="in" filter="wipe(left)">
                                      <p:cBhvr>
                                        <p:cTn id="7" dur="5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3000" fill="hold">
                                          <p:stCondLst>
                                            <p:cond delay="0"/>
                                          </p:stCondLst>
                                        </p:cTn>
                                        <p:tgtEl>
                                          <p:spTgt spid="3"/>
                                        </p:tgtEl>
                                        <p:attrNameLst>
                                          <p:attrName>style.visibility</p:attrName>
                                        </p:attrNameLst>
                                      </p:cBhvr>
                                      <p:to>
                                        <p:strVal val="visible"/>
                                      </p:to>
                                    </p:set>
                                    <p:animEffect transition="in" filter="dissolve">
                                      <p:cBhvr>
                                        <p:cTn id="12"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3719195" y="1974215"/>
            <a:ext cx="7298690" cy="93599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l" fontAlgn="auto">
              <a:lnSpc>
                <a:spcPct val="130000"/>
              </a:lnSpc>
            </a:pPr>
            <a:r>
              <a:rPr lang="zh-CN" sz="2000" b="1" dirty="0">
                <a:latin typeface="微软雅黑" panose="020B0503020204020204" pitchFamily="34" charset="-122"/>
                <a:ea typeface="微软雅黑" panose="020B0503020204020204" pitchFamily="34" charset="-122"/>
              </a:rPr>
              <a:t>梳理了新生入学存在规范问题，帮助学生适应小学入学生活，帮助教师在教育、管理新生中有统一标准而行。</a:t>
            </a:r>
            <a:endParaRPr lang="en-US" altLang="zh-CN" sz="2000" b="1" dirty="0">
              <a:latin typeface="微软雅黑" panose="020B0503020204020204" pitchFamily="34" charset="-122"/>
              <a:ea typeface="微软雅黑" panose="020B0503020204020204" pitchFamily="34" charset="-122"/>
            </a:endParaRPr>
          </a:p>
        </p:txBody>
      </p:sp>
      <p:sp>
        <p:nvSpPr>
          <p:cNvPr id="8" name="圆角矩形 7"/>
          <p:cNvSpPr/>
          <p:nvPr/>
        </p:nvSpPr>
        <p:spPr>
          <a:xfrm>
            <a:off x="3719195" y="3273425"/>
            <a:ext cx="7350760" cy="935990"/>
          </a:xfrm>
          <a:prstGeom prst="roundRect">
            <a:avLst/>
          </a:prstGeom>
          <a:solidFill>
            <a:srgbClr val="38B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l">
              <a:lnSpc>
                <a:spcPct val="130000"/>
              </a:lnSpc>
              <a:buClrTx/>
              <a:buSzTx/>
              <a:buFontTx/>
            </a:pPr>
            <a:r>
              <a:rPr lang="zh-CN" sz="2000" b="1" dirty="0">
                <a:latin typeface="微软雅黑" panose="020B0503020204020204" pitchFamily="34" charset="-122"/>
                <a:ea typeface="微软雅黑" panose="020B0503020204020204" pitchFamily="34" charset="-122"/>
              </a:rPr>
              <a:t>忽略了班级个性化的需求；需要在课程实施过程中持续行性追踪；还要对课程实施后的成效进行检测。</a:t>
            </a:r>
            <a:endParaRPr lang="zh-CN" sz="2000" b="1" dirty="0">
              <a:latin typeface="微软雅黑" panose="020B0503020204020204" pitchFamily="34" charset="-122"/>
              <a:ea typeface="微软雅黑" panose="020B0503020204020204" pitchFamily="34" charset="-122"/>
            </a:endParaRPr>
          </a:p>
        </p:txBody>
      </p:sp>
      <p:sp>
        <p:nvSpPr>
          <p:cNvPr id="9" name="圆角矩形 8"/>
          <p:cNvSpPr/>
          <p:nvPr/>
        </p:nvSpPr>
        <p:spPr>
          <a:xfrm>
            <a:off x="3790315" y="4572635"/>
            <a:ext cx="7385050" cy="93599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l">
              <a:lnSpc>
                <a:spcPct val="130000"/>
              </a:lnSpc>
              <a:buClrTx/>
              <a:buSzTx/>
              <a:buFontTx/>
            </a:pPr>
            <a:r>
              <a:rPr lang="zh-CN" sz="2000" b="1" dirty="0">
                <a:latin typeface="微软雅黑" panose="020B0503020204020204" pitchFamily="34" charset="-122"/>
                <a:ea typeface="微软雅黑" panose="020B0503020204020204" pitchFamily="34" charset="-122"/>
              </a:rPr>
              <a:t>注重班级个性化的建设；对课程中内容设计更精准；完善入学课程学生评价手册。</a:t>
            </a:r>
            <a:endParaRPr lang="zh-CN" sz="2000" b="1" dirty="0">
              <a:latin typeface="微软雅黑" panose="020B0503020204020204" pitchFamily="34" charset="-122"/>
              <a:ea typeface="微软雅黑" panose="020B0503020204020204" pitchFamily="34" charset="-122"/>
            </a:endParaRPr>
          </a:p>
        </p:txBody>
      </p:sp>
      <p:sp>
        <p:nvSpPr>
          <p:cNvPr id="12" name="圆角矩形 11"/>
          <p:cNvSpPr/>
          <p:nvPr/>
        </p:nvSpPr>
        <p:spPr>
          <a:xfrm>
            <a:off x="894080" y="3273425"/>
            <a:ext cx="2092960" cy="93599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反思与改进</a:t>
            </a:r>
            <a:endParaRPr lang="zh-CN" altLang="en-US" sz="2800" b="1" dirty="0">
              <a:latin typeface="微软雅黑" panose="020B0503020204020204" pitchFamily="34" charset="-122"/>
              <a:ea typeface="微软雅黑" panose="020B0503020204020204" pitchFamily="34" charset="-122"/>
            </a:endParaRPr>
          </a:p>
        </p:txBody>
      </p:sp>
      <p:cxnSp>
        <p:nvCxnSpPr>
          <p:cNvPr id="13" name="肘形连接符 12"/>
          <p:cNvCxnSpPr/>
          <p:nvPr/>
        </p:nvCxnSpPr>
        <p:spPr>
          <a:xfrm>
            <a:off x="2887401" y="3741692"/>
            <a:ext cx="831541" cy="12700"/>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4" name="肘形连接符 13"/>
          <p:cNvCxnSpPr/>
          <p:nvPr/>
        </p:nvCxnSpPr>
        <p:spPr>
          <a:xfrm rot="10800000" flipV="1">
            <a:off x="2887402" y="2442412"/>
            <a:ext cx="831541" cy="1299279"/>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5" name="肘形连接符 14"/>
          <p:cNvCxnSpPr/>
          <p:nvPr/>
        </p:nvCxnSpPr>
        <p:spPr>
          <a:xfrm>
            <a:off x="2887401" y="3741692"/>
            <a:ext cx="831541" cy="1299279"/>
          </a:xfrm>
          <a:prstGeom prst="bentConnector3">
            <a:avLst/>
          </a:prstGeom>
        </p:spPr>
        <p:style>
          <a:lnRef idx="1">
            <a:schemeClr val="accent6"/>
          </a:lnRef>
          <a:fillRef idx="0">
            <a:schemeClr val="accent6"/>
          </a:fillRef>
          <a:effectRef idx="0">
            <a:schemeClr val="accent6"/>
          </a:effectRef>
          <a:fontRef idx="minor">
            <a:schemeClr val="tx1"/>
          </a:fontRef>
        </p:style>
      </p:cxnSp>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TextBox 43"/>
          <p:cNvSpPr txBox="1">
            <a:spLocks noChangeArrowheads="1"/>
          </p:cNvSpPr>
          <p:nvPr/>
        </p:nvSpPr>
        <p:spPr bwMode="auto">
          <a:xfrm>
            <a:off x="2590428" y="189434"/>
            <a:ext cx="408084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课程实施反思</a:t>
            </a:r>
            <a:endParaRPr lang="en-US" altLang="zh-CN" sz="2800" b="1" dirty="0">
              <a:solidFill>
                <a:schemeClr val="tx1">
                  <a:lumMod val="75000"/>
                  <a:lumOff val="25000"/>
                </a:schemeClr>
              </a:solidFill>
              <a:latin typeface="微软雅黑" panose="020B0503020204020204" pitchFamily="34" charset="-122"/>
            </a:endParaRPr>
          </a:p>
        </p:txBody>
      </p:sp>
      <p:grpSp>
        <p:nvGrpSpPr>
          <p:cNvPr id="3" name="组合 2"/>
          <p:cNvGrpSpPr/>
          <p:nvPr/>
        </p:nvGrpSpPr>
        <p:grpSpPr>
          <a:xfrm>
            <a:off x="0" y="6615474"/>
            <a:ext cx="12190412" cy="244114"/>
            <a:chOff x="-42912" y="6615474"/>
            <a:chExt cx="12190412" cy="244114"/>
          </a:xfrm>
        </p:grpSpPr>
        <p:sp>
          <p:nvSpPr>
            <p:cNvPr id="24" name="六边形 23"/>
            <p:cNvSpPr/>
            <p:nvPr/>
          </p:nvSpPr>
          <p:spPr>
            <a:xfrm>
              <a:off x="-42912" y="6615474"/>
              <a:ext cx="3041773" cy="24411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5" name="六边形 24"/>
            <p:cNvSpPr/>
            <p:nvPr/>
          </p:nvSpPr>
          <p:spPr>
            <a:xfrm>
              <a:off x="2998862" y="6615474"/>
              <a:ext cx="3063750" cy="24411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六边形 25"/>
            <p:cNvSpPr/>
            <p:nvPr/>
          </p:nvSpPr>
          <p:spPr>
            <a:xfrm>
              <a:off x="6052294" y="6615474"/>
              <a:ext cx="3047603" cy="24411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7" name="六边形 26"/>
            <p:cNvSpPr/>
            <p:nvPr/>
          </p:nvSpPr>
          <p:spPr>
            <a:xfrm>
              <a:off x="9099897" y="6615474"/>
              <a:ext cx="3047603" cy="24411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6"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六边形 31"/>
          <p:cNvSpPr/>
          <p:nvPr/>
        </p:nvSpPr>
        <p:spPr>
          <a:xfrm>
            <a:off x="1" y="6406814"/>
            <a:ext cx="3041773" cy="45277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六边形 32"/>
          <p:cNvSpPr/>
          <p:nvPr/>
        </p:nvSpPr>
        <p:spPr>
          <a:xfrm>
            <a:off x="3041775" y="6406814"/>
            <a:ext cx="3063750" cy="45277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六边形 33"/>
          <p:cNvSpPr/>
          <p:nvPr/>
        </p:nvSpPr>
        <p:spPr>
          <a:xfrm>
            <a:off x="6095207" y="6406814"/>
            <a:ext cx="3047603" cy="45277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六边形 34"/>
          <p:cNvSpPr/>
          <p:nvPr/>
        </p:nvSpPr>
        <p:spPr>
          <a:xfrm>
            <a:off x="9142810" y="6406814"/>
            <a:ext cx="3047603" cy="45277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六边形 35"/>
          <p:cNvSpPr/>
          <p:nvPr/>
        </p:nvSpPr>
        <p:spPr>
          <a:xfrm flipV="1">
            <a:off x="0" y="0"/>
            <a:ext cx="3047603" cy="93401"/>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0" name="TextBox 39"/>
          <p:cNvSpPr txBox="1"/>
          <p:nvPr/>
        </p:nvSpPr>
        <p:spPr>
          <a:xfrm>
            <a:off x="694055" y="1989455"/>
            <a:ext cx="10489565" cy="2860040"/>
          </a:xfrm>
          <a:prstGeom prst="rect">
            <a:avLst/>
          </a:prstGeom>
          <a:noFill/>
        </p:spPr>
        <p:txBody>
          <a:bodyPr wrap="square" lIns="91423" tIns="45712" rIns="91423" bIns="45712" rtlCol="0">
            <a:spAutoFit/>
          </a:bodyPr>
          <a:lstStyle/>
          <a:p>
            <a:pPr marL="0" marR="0" lvl="0" indent="457200" defTabSz="914400" fontAlgn="auto">
              <a:lnSpc>
                <a:spcPct val="15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319095"/>
                </a:solidFill>
                <a:effectLst/>
                <a:uLnTx/>
                <a:uFillTx/>
                <a:latin typeface="Impact" panose="020B0806030902050204" pitchFamily="34" charset="0"/>
              </a:rPr>
              <a:t>       </a:t>
            </a:r>
            <a:r>
              <a:rPr kumimoji="0" lang="zh-CN" altLang="en-US" sz="6000" b="1" i="0" u="none" strike="noStrike" kern="0" cap="none" spc="0" normalizeH="0" baseline="0" noProof="0" dirty="0">
                <a:ln>
                  <a:noFill/>
                </a:ln>
                <a:solidFill>
                  <a:srgbClr val="319095"/>
                </a:solidFill>
                <a:effectLst/>
                <a:uLnTx/>
                <a:uFillTx/>
                <a:latin typeface="Impact" panose="020B0806030902050204" pitchFamily="34" charset="0"/>
              </a:rPr>
              <a:t>种一棵树最好的时间是十年前，其次是现在。</a:t>
            </a:r>
            <a:endParaRPr kumimoji="0" lang="zh-CN" altLang="en-US" sz="6000" b="1" i="0" u="none" strike="noStrike" kern="0" cap="none" spc="0" normalizeH="0" baseline="0" noProof="0" dirty="0">
              <a:ln>
                <a:noFill/>
              </a:ln>
              <a:solidFill>
                <a:srgbClr val="319095"/>
              </a:solidFill>
              <a:effectLst/>
              <a:uLnTx/>
              <a:uFillTx/>
              <a:latin typeface="Impact" panose="020B0806030902050204" pitchFamily="34" charset="0"/>
            </a:endParaRPr>
          </a:p>
        </p:txBody>
      </p:sp>
      <p:sp>
        <p:nvSpPr>
          <p:cNvPr id="19" name="六边形 18"/>
          <p:cNvSpPr/>
          <p:nvPr/>
        </p:nvSpPr>
        <p:spPr>
          <a:xfrm flipV="1">
            <a:off x="3041774" y="2632"/>
            <a:ext cx="3047603" cy="93401"/>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六边形 19"/>
          <p:cNvSpPr/>
          <p:nvPr/>
        </p:nvSpPr>
        <p:spPr>
          <a:xfrm flipV="1">
            <a:off x="6083548" y="2632"/>
            <a:ext cx="3047603" cy="93401"/>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六边形 20"/>
          <p:cNvSpPr/>
          <p:nvPr/>
        </p:nvSpPr>
        <p:spPr>
          <a:xfrm flipV="1">
            <a:off x="9142810" y="2632"/>
            <a:ext cx="3047603" cy="93401"/>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 name="TextBox 44"/>
          <p:cNvSpPr txBox="1"/>
          <p:nvPr/>
        </p:nvSpPr>
        <p:spPr>
          <a:xfrm>
            <a:off x="1425578" y="443200"/>
            <a:ext cx="4532630" cy="551180"/>
          </a:xfrm>
          <a:prstGeom prst="rect">
            <a:avLst/>
          </a:prstGeom>
          <a:noFill/>
        </p:spPr>
        <p:txBody>
          <a:bodyPr wrap="none" lIns="121917" tIns="60958" rIns="121917" bIns="60958" rtlCol="0">
            <a:spAutoFit/>
          </a:bodyPr>
          <a:p>
            <a:pPr algn="ctr"/>
            <a:r>
              <a:rPr lang="zh-CN" altLang="en-US" sz="2800" b="1" dirty="0">
                <a:solidFill>
                  <a:schemeClr val="tx1">
                    <a:lumMod val="75000"/>
                    <a:lumOff val="25000"/>
                  </a:schemeClr>
                </a:solidFill>
                <a:latin typeface="楷体" panose="02010609060101010101" charset="-122"/>
                <a:ea typeface="楷体" panose="02010609060101010101" charset="-122"/>
              </a:rPr>
              <a:t>泸县云锦镇云锦中心小学校</a:t>
            </a:r>
            <a:endParaRPr lang="zh-CN" altLang="en-US" sz="2800" b="1" dirty="0">
              <a:solidFill>
                <a:schemeClr val="tx1">
                  <a:lumMod val="75000"/>
                  <a:lumOff val="25000"/>
                </a:schemeClr>
              </a:solidFill>
              <a:latin typeface="楷体" panose="02010609060101010101" charset="-122"/>
              <a:ea typeface="楷体" panose="02010609060101010101" charset="-122"/>
            </a:endParaRPr>
          </a:p>
        </p:txBody>
      </p:sp>
      <p:pic>
        <p:nvPicPr>
          <p:cNvPr id="4" name="图片 3" descr="校徽(去白)"/>
          <p:cNvPicPr>
            <a:picLocks noChangeAspect="1"/>
          </p:cNvPicPr>
          <p:nvPr>
            <p:custDataLst>
              <p:tags r:id="rId1"/>
            </p:custDataLst>
          </p:nvPr>
        </p:nvPicPr>
        <p:blipFill>
          <a:blip r:embed="rId2"/>
          <a:stretch>
            <a:fillRect/>
          </a:stretch>
        </p:blipFill>
        <p:spPr>
          <a:xfrm>
            <a:off x="386080" y="189230"/>
            <a:ext cx="1039495" cy="1039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2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2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2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2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00"/>
                                        <p:tgtEl>
                                          <p:spTgt spid="35"/>
                                        </p:tgtEl>
                                      </p:cBhvr>
                                    </p:animEffect>
                                  </p:childTnLst>
                                </p:cTn>
                              </p:par>
                            </p:childTnLst>
                          </p:cTn>
                        </p:par>
                        <p:par>
                          <p:cTn id="20" fill="hold">
                            <p:stCondLst>
                              <p:cond delay="500"/>
                            </p:stCondLst>
                            <p:childTnLst>
                              <p:par>
                                <p:cTn id="21" presetID="37"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700"/>
                                        <p:tgtEl>
                                          <p:spTgt spid="40"/>
                                        </p:tgtEl>
                                      </p:cBhvr>
                                    </p:animEffect>
                                    <p:anim calcmode="lin" valueType="num">
                                      <p:cBhvr>
                                        <p:cTn id="24" dur="700" fill="hold"/>
                                        <p:tgtEl>
                                          <p:spTgt spid="40"/>
                                        </p:tgtEl>
                                        <p:attrNameLst>
                                          <p:attrName>ppt_x</p:attrName>
                                        </p:attrNameLst>
                                      </p:cBhvr>
                                      <p:tavLst>
                                        <p:tav tm="0">
                                          <p:val>
                                            <p:strVal val="#ppt_x"/>
                                          </p:val>
                                        </p:tav>
                                        <p:tav tm="100000">
                                          <p:val>
                                            <p:strVal val="#ppt_x"/>
                                          </p:val>
                                        </p:tav>
                                      </p:tavLst>
                                    </p:anim>
                                    <p:anim calcmode="lin" valueType="num">
                                      <p:cBhvr>
                                        <p:cTn id="25" dur="630" decel="100000" fill="hold"/>
                                        <p:tgtEl>
                                          <p:spTgt spid="40"/>
                                        </p:tgtEl>
                                        <p:attrNameLst>
                                          <p:attrName>ppt_y</p:attrName>
                                        </p:attrNameLst>
                                      </p:cBhvr>
                                      <p:tavLst>
                                        <p:tav tm="0">
                                          <p:val>
                                            <p:strVal val="#ppt_y+1"/>
                                          </p:val>
                                        </p:tav>
                                        <p:tav tm="100000">
                                          <p:val>
                                            <p:strVal val="#ppt_y-.03"/>
                                          </p:val>
                                        </p:tav>
                                      </p:tavLst>
                                    </p:anim>
                                    <p:anim calcmode="lin" valueType="num">
                                      <p:cBhvr>
                                        <p:cTn id="26" dur="70" accel="100000" fill="hold">
                                          <p:stCondLst>
                                            <p:cond delay="630"/>
                                          </p:stCondLst>
                                        </p:cTn>
                                        <p:tgtEl>
                                          <p:spTgt spid="40"/>
                                        </p:tgtEl>
                                        <p:attrNameLst>
                                          <p:attrName>ppt_y</p:attrName>
                                        </p:attrNameLst>
                                      </p:cBhvr>
                                      <p:tavLst>
                                        <p:tav tm="0">
                                          <p:val>
                                            <p:strVal val="#ppt_y-.03"/>
                                          </p:val>
                                        </p:tav>
                                        <p:tav tm="100000">
                                          <p:val>
                                            <p:strVal val="#ppt_y"/>
                                          </p:val>
                                        </p:tav>
                                      </p:tavLst>
                                    </p:anim>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200"/>
                                        <p:tgtEl>
                                          <p:spTgt spid="2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200"/>
                                        <p:tgtEl>
                                          <p:spTgt spid="21"/>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40" grpId="0"/>
      <p:bldP spid="19" grpId="0" animBg="1"/>
      <p:bldP spid="20" grpId="0" animBg="1"/>
      <p:bldP spid="21"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TextBox 43"/>
          <p:cNvSpPr txBox="1">
            <a:spLocks noChangeArrowheads="1"/>
          </p:cNvSpPr>
          <p:nvPr/>
        </p:nvSpPr>
        <p:spPr bwMode="auto">
          <a:xfrm>
            <a:off x="2590428" y="189434"/>
            <a:ext cx="408084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学校介绍</a:t>
            </a:r>
            <a:endParaRPr lang="en-US" altLang="zh-CN" sz="2800" b="1" dirty="0">
              <a:solidFill>
                <a:schemeClr val="tx1">
                  <a:lumMod val="75000"/>
                  <a:lumOff val="25000"/>
                </a:schemeClr>
              </a:solidFill>
              <a:latin typeface="微软雅黑" panose="020B0503020204020204" pitchFamily="34" charset="-122"/>
            </a:endParaRPr>
          </a:p>
        </p:txBody>
      </p:sp>
      <p:sp>
        <p:nvSpPr>
          <p:cNvPr id="3" name="圆角矩形 2"/>
          <p:cNvSpPr/>
          <p:nvPr/>
        </p:nvSpPr>
        <p:spPr>
          <a:xfrm>
            <a:off x="6527165" y="1197610"/>
            <a:ext cx="5039995" cy="5064760"/>
          </a:xfrm>
          <a:prstGeom prst="roundRect">
            <a:avLst/>
          </a:prstGeom>
          <a:solidFill>
            <a:schemeClr val="accent2">
              <a:lumMod val="20000"/>
              <a:lumOff val="8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pic>
        <p:nvPicPr>
          <p:cNvPr id="5" name="图片 4" descr="9J_U1QV84XFWJELV{E]}{GR"/>
          <p:cNvPicPr>
            <a:picLocks noChangeAspect="1"/>
          </p:cNvPicPr>
          <p:nvPr/>
        </p:nvPicPr>
        <p:blipFill>
          <a:blip r:embed="rId1"/>
          <a:stretch>
            <a:fillRect/>
          </a:stretch>
        </p:blipFill>
        <p:spPr>
          <a:xfrm>
            <a:off x="786130" y="1053465"/>
            <a:ext cx="5528310" cy="2609215"/>
          </a:xfrm>
          <a:prstGeom prst="ellipse">
            <a:avLst/>
          </a:prstGeom>
        </p:spPr>
      </p:pic>
      <p:pic>
        <p:nvPicPr>
          <p:cNvPr id="7" name="图片 6" descr="GCNOHF_F7SVP$L2TDOKGLQ3"/>
          <p:cNvPicPr>
            <a:picLocks noChangeAspect="1"/>
          </p:cNvPicPr>
          <p:nvPr/>
        </p:nvPicPr>
        <p:blipFill>
          <a:blip r:embed="rId2"/>
          <a:stretch>
            <a:fillRect/>
          </a:stretch>
        </p:blipFill>
        <p:spPr>
          <a:xfrm>
            <a:off x="766445" y="3681095"/>
            <a:ext cx="5489575" cy="2762250"/>
          </a:xfrm>
          <a:prstGeom prst="ellipse">
            <a:avLst/>
          </a:prstGeom>
        </p:spPr>
      </p:pic>
      <p:sp>
        <p:nvSpPr>
          <p:cNvPr id="8" name="文本框 7"/>
          <p:cNvSpPr txBox="1"/>
          <p:nvPr/>
        </p:nvSpPr>
        <p:spPr>
          <a:xfrm>
            <a:off x="6958965" y="1485265"/>
            <a:ext cx="4410710" cy="4707890"/>
          </a:xfrm>
          <a:prstGeom prst="rect">
            <a:avLst/>
          </a:prstGeom>
          <a:noFill/>
        </p:spPr>
        <p:txBody>
          <a:bodyPr wrap="square" rtlCol="0">
            <a:spAutoFit/>
          </a:bodyPr>
          <a:p>
            <a:pPr>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泸县云锦镇云锦中心小学校位于泸县东部，紧邻246国道，现为泸县</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东翼</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发展核心地区。校园占地面13130.02平方米，校舍面积8831平方米，现有学生1</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531</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人，在职教职工1</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09</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人。我校以培育“四有”新人，办人民满意的教育为目标，打造</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阳光教育</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的校园文化，以阳光之心，育阳光之人，使孩子们的阳光六年，能照亮其一生。</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4" name="组合 3"/>
          <p:cNvGrpSpPr/>
          <p:nvPr/>
        </p:nvGrpSpPr>
        <p:grpSpPr>
          <a:xfrm>
            <a:off x="0" y="6615474"/>
            <a:ext cx="12190412" cy="244114"/>
            <a:chOff x="-42912" y="6615474"/>
            <a:chExt cx="12190412" cy="244114"/>
          </a:xfrm>
        </p:grpSpPr>
        <p:sp>
          <p:nvSpPr>
            <p:cNvPr id="24" name="六边形 23"/>
            <p:cNvSpPr/>
            <p:nvPr/>
          </p:nvSpPr>
          <p:spPr>
            <a:xfrm>
              <a:off x="-42912" y="6615474"/>
              <a:ext cx="3041773" cy="24411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5" name="六边形 24"/>
            <p:cNvSpPr/>
            <p:nvPr/>
          </p:nvSpPr>
          <p:spPr>
            <a:xfrm>
              <a:off x="2998862" y="6615474"/>
              <a:ext cx="3063750" cy="24411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六边形 25"/>
            <p:cNvSpPr/>
            <p:nvPr/>
          </p:nvSpPr>
          <p:spPr>
            <a:xfrm>
              <a:off x="6052294" y="6615474"/>
              <a:ext cx="3047603" cy="24411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7" name="六边形 26"/>
            <p:cNvSpPr/>
            <p:nvPr/>
          </p:nvSpPr>
          <p:spPr>
            <a:xfrm>
              <a:off x="9099897" y="6615474"/>
              <a:ext cx="3047603" cy="24411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amond(in)">
                                      <p:cBhvr>
                                        <p:cTn id="15" dur="2000"/>
                                        <p:tgtEl>
                                          <p:spTgt spid="3"/>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3" grpId="1" animBg="1"/>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nvSpPr>
        <p:spPr bwMode="auto">
          <a:xfrm>
            <a:off x="4176289" y="1541830"/>
            <a:ext cx="799176" cy="689610"/>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319095"/>
                </a:solidFill>
                <a:latin typeface="Impact" panose="020B0806030902050204" pitchFamily="34" charset="0"/>
                <a:ea typeface="微软雅黑" panose="020B0503020204020204" pitchFamily="34" charset="-122"/>
                <a:cs typeface="Arial" panose="020B0604020202020204" pitchFamily="34" charset="0"/>
              </a:rPr>
              <a:t>01</a:t>
            </a:r>
            <a:endParaRPr lang="zh-CN" altLang="en-US" sz="3700" kern="0" dirty="0">
              <a:solidFill>
                <a:srgbClr val="319095"/>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nvCxnSpPr>
        <p:spPr>
          <a:xfrm>
            <a:off x="5055261" y="1612431"/>
            <a:ext cx="0" cy="556586"/>
          </a:xfrm>
          <a:prstGeom prst="line">
            <a:avLst/>
          </a:prstGeom>
          <a:noFill/>
          <a:ln w="9525" cap="flat" cmpd="sng" algn="ctr">
            <a:solidFill>
              <a:schemeClr val="tx1">
                <a:lumMod val="65000"/>
                <a:lumOff val="35000"/>
              </a:schemeClr>
            </a:solidFill>
            <a:prstDash val="solid"/>
          </a:ln>
          <a:effectLst/>
        </p:spPr>
      </p:cxnSp>
      <p:sp>
        <p:nvSpPr>
          <p:cNvPr id="72" name="标题层"/>
          <p:cNvSpPr txBox="1"/>
          <p:nvPr/>
        </p:nvSpPr>
        <p:spPr bwMode="auto">
          <a:xfrm>
            <a:off x="5146527" y="1541830"/>
            <a:ext cx="3359815" cy="689610"/>
          </a:xfrm>
          <a:prstGeom prst="rect">
            <a:avLst/>
          </a:prstGeom>
          <a:noFill/>
          <a:effectLst/>
        </p:spPr>
        <p:txBody>
          <a:bodyPr wrap="square" lIns="121898" tIns="60948" rIns="121898" bIns="60948">
            <a:spAutoFit/>
          </a:bodyPr>
          <a:lstStyle/>
          <a:p>
            <a:pPr defTabSz="1218565">
              <a:defRPr/>
            </a:pPr>
            <a:r>
              <a:rPr lang="zh-CN" altLang="zh-CN" sz="3700" b="1" dirty="0">
                <a:solidFill>
                  <a:srgbClr val="319095"/>
                </a:solidFill>
                <a:latin typeface="微软雅黑" panose="020B0503020204020204" pitchFamily="34" charset="-122"/>
                <a:ea typeface="微软雅黑" panose="020B0503020204020204" pitchFamily="34" charset="-122"/>
              </a:rPr>
              <a:t>课程设计背景</a:t>
            </a:r>
            <a:endParaRPr lang="zh-CN" altLang="zh-CN" sz="3700" b="1" dirty="0">
              <a:solidFill>
                <a:srgbClr val="319095"/>
              </a:solidFill>
              <a:latin typeface="微软雅黑" panose="020B0503020204020204" pitchFamily="34" charset="-122"/>
              <a:ea typeface="微软雅黑" panose="020B0503020204020204" pitchFamily="34" charset="-122"/>
            </a:endParaRPr>
          </a:p>
        </p:txBody>
      </p:sp>
      <p:sp>
        <p:nvSpPr>
          <p:cNvPr id="90" name="标题层"/>
          <p:cNvSpPr txBox="1"/>
          <p:nvPr/>
        </p:nvSpPr>
        <p:spPr bwMode="auto">
          <a:xfrm>
            <a:off x="4176289" y="2575063"/>
            <a:ext cx="799176" cy="689610"/>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nvCxnSpPr>
        <p:spPr>
          <a:xfrm>
            <a:off x="5055261" y="2645664"/>
            <a:ext cx="0" cy="556586"/>
          </a:xfrm>
          <a:prstGeom prst="line">
            <a:avLst/>
          </a:prstGeom>
          <a:noFill/>
          <a:ln w="9525" cap="flat" cmpd="sng" algn="ctr">
            <a:solidFill>
              <a:schemeClr val="tx1">
                <a:lumMod val="65000"/>
                <a:lumOff val="35000"/>
              </a:schemeClr>
            </a:solidFill>
            <a:prstDash val="solid"/>
          </a:ln>
          <a:effectLst/>
        </p:spPr>
      </p:cxnSp>
      <p:sp>
        <p:nvSpPr>
          <p:cNvPr id="92" name="标题层"/>
          <p:cNvSpPr txBox="1"/>
          <p:nvPr/>
        </p:nvSpPr>
        <p:spPr bwMode="auto">
          <a:xfrm>
            <a:off x="5146527" y="2575063"/>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课程设计理念</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5" name="标题层"/>
          <p:cNvSpPr txBox="1"/>
          <p:nvPr/>
        </p:nvSpPr>
        <p:spPr bwMode="auto">
          <a:xfrm>
            <a:off x="4176289" y="3608296"/>
            <a:ext cx="799176" cy="689610"/>
          </a:xfrm>
          <a:prstGeom prst="rect">
            <a:avLst/>
          </a:prstGeom>
          <a:noFill/>
          <a:effectLst/>
        </p:spPr>
        <p:txBody>
          <a:bodyPr wrap="square" lIns="121898" tIns="60948" rIns="121898" bIns="60948">
            <a:spAutoFit/>
          </a:bodyPr>
          <a:lstStyle/>
          <a:p>
            <a:pPr lvl="0" algn="ctr" defTabSz="1218565">
              <a:buClrTx/>
              <a:buSzTx/>
              <a:buFontTx/>
              <a:defRPr/>
            </a:pPr>
            <a:r>
              <a:rPr lang="en-US" altLang="zh-CN" sz="3700" kern="0" dirty="0">
                <a:solidFill>
                  <a:srgbClr val="319095"/>
                </a:solidFill>
                <a:latin typeface="Impact" panose="020B0806030902050204" pitchFamily="34" charset="0"/>
                <a:ea typeface="微软雅黑" panose="020B0503020204020204" pitchFamily="34" charset="-122"/>
                <a:cs typeface="Arial" panose="020B0604020202020204" pitchFamily="34" charset="0"/>
                <a:sym typeface="+mn-ea"/>
              </a:rPr>
              <a:t>03</a:t>
            </a:r>
            <a:endParaRPr lang="en-US" altLang="zh-CN" sz="3700" kern="0" dirty="0">
              <a:solidFill>
                <a:srgbClr val="319095"/>
              </a:solidFill>
              <a:latin typeface="Impact" panose="020B0806030902050204" pitchFamily="34" charset="0"/>
              <a:ea typeface="微软雅黑" panose="020B0503020204020204" pitchFamily="34" charset="-122"/>
              <a:cs typeface="Arial" panose="020B0604020202020204" pitchFamily="34" charset="0"/>
              <a:sym typeface="+mn-ea"/>
            </a:endParaRPr>
          </a:p>
        </p:txBody>
      </p:sp>
      <p:cxnSp>
        <p:nvCxnSpPr>
          <p:cNvPr id="96" name="直接连接符 95"/>
          <p:cNvCxnSpPr/>
          <p:nvPr/>
        </p:nvCxnSpPr>
        <p:spPr>
          <a:xfrm>
            <a:off x="5055261" y="3678897"/>
            <a:ext cx="0" cy="556586"/>
          </a:xfrm>
          <a:prstGeom prst="line">
            <a:avLst/>
          </a:prstGeom>
          <a:noFill/>
          <a:ln w="9525" cap="flat" cmpd="sng" algn="ctr">
            <a:solidFill>
              <a:schemeClr val="tx1">
                <a:lumMod val="65000"/>
                <a:lumOff val="35000"/>
              </a:schemeClr>
            </a:solidFill>
            <a:prstDash val="solid"/>
          </a:ln>
          <a:effectLst/>
        </p:spPr>
      </p:cxnSp>
      <p:sp>
        <p:nvSpPr>
          <p:cNvPr id="97" name="标题层"/>
          <p:cNvSpPr txBox="1"/>
          <p:nvPr/>
        </p:nvSpPr>
        <p:spPr bwMode="auto">
          <a:xfrm>
            <a:off x="5146527" y="3608296"/>
            <a:ext cx="3359815" cy="689610"/>
          </a:xfrm>
          <a:prstGeom prst="rect">
            <a:avLst/>
          </a:prstGeom>
          <a:noFill/>
          <a:effectLst/>
        </p:spPr>
        <p:txBody>
          <a:bodyPr wrap="square" lIns="121898" tIns="60948" rIns="121898" bIns="60948">
            <a:spAutoFit/>
          </a:bodyPr>
          <a:lstStyle/>
          <a:p>
            <a:pPr lvl="0" algn="l" defTabSz="1218565">
              <a:buClrTx/>
              <a:buSzTx/>
              <a:buFontTx/>
              <a:defRPr/>
            </a:pPr>
            <a:r>
              <a:rPr lang="zh-CN" altLang="zh-CN" sz="3700" b="1" dirty="0">
                <a:solidFill>
                  <a:srgbClr val="319095"/>
                </a:solidFill>
                <a:latin typeface="微软雅黑" panose="020B0503020204020204" pitchFamily="34" charset="-122"/>
                <a:ea typeface="微软雅黑" panose="020B0503020204020204" pitchFamily="34" charset="-122"/>
                <a:sym typeface="+mn-ea"/>
              </a:rPr>
              <a:t>课程设计目标</a:t>
            </a:r>
            <a:endParaRPr lang="zh-CN" altLang="zh-CN" sz="3700" b="1" dirty="0">
              <a:solidFill>
                <a:srgbClr val="319095"/>
              </a:solidFill>
              <a:latin typeface="微软雅黑" panose="020B0503020204020204" pitchFamily="34" charset="-122"/>
              <a:ea typeface="微软雅黑" panose="020B0503020204020204" pitchFamily="34" charset="-122"/>
              <a:sym typeface="+mn-ea"/>
            </a:endParaRPr>
          </a:p>
        </p:txBody>
      </p:sp>
      <p:sp>
        <p:nvSpPr>
          <p:cNvPr id="100" name="标题层"/>
          <p:cNvSpPr txBox="1"/>
          <p:nvPr/>
        </p:nvSpPr>
        <p:spPr bwMode="auto">
          <a:xfrm>
            <a:off x="4176289" y="4641528"/>
            <a:ext cx="799176" cy="689610"/>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nvCxnSpPr>
        <p:spPr>
          <a:xfrm>
            <a:off x="5055261" y="4712129"/>
            <a:ext cx="0" cy="556586"/>
          </a:xfrm>
          <a:prstGeom prst="line">
            <a:avLst/>
          </a:prstGeom>
          <a:noFill/>
          <a:ln w="9525" cap="flat" cmpd="sng" algn="ctr">
            <a:solidFill>
              <a:schemeClr val="tx1">
                <a:lumMod val="65000"/>
                <a:lumOff val="35000"/>
              </a:schemeClr>
            </a:solidFill>
            <a:prstDash val="solid"/>
          </a:ln>
          <a:effectLst/>
        </p:spPr>
      </p:cxnSp>
      <p:sp>
        <p:nvSpPr>
          <p:cNvPr id="102" name="标题层"/>
          <p:cNvSpPr txBox="1"/>
          <p:nvPr/>
        </p:nvSpPr>
        <p:spPr bwMode="auto">
          <a:xfrm>
            <a:off x="5146527" y="4641528"/>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课程设计内容</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0" y="0"/>
            <a:ext cx="12192000" cy="1125538"/>
          </a:xfrm>
          <a:prstGeom prst="rect">
            <a:avLst/>
          </a:prstGeom>
          <a:solidFill>
            <a:srgbClr val="319095"/>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5399246" y="212081"/>
            <a:ext cx="1965960" cy="768350"/>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a:t>
            </a:r>
            <a:r>
              <a:rPr lang="en-US" altLang="zh-CN" sz="4400" b="1" dirty="0">
                <a:solidFill>
                  <a:prstClr val="white"/>
                </a:solidFill>
                <a:latin typeface="微软雅黑" panose="020B0503020204020204" pitchFamily="34" charset="-122"/>
                <a:ea typeface="微软雅黑" panose="020B0503020204020204" pitchFamily="34" charset="-122"/>
              </a:rPr>
              <a:t>    </a:t>
            </a:r>
            <a:r>
              <a:rPr lang="zh-CN" altLang="en-US" sz="4400" b="1" dirty="0">
                <a:solidFill>
                  <a:prstClr val="white"/>
                </a:solidFill>
                <a:latin typeface="微软雅黑" panose="020B0503020204020204" pitchFamily="34" charset="-122"/>
                <a:ea typeface="微软雅黑" panose="020B0503020204020204" pitchFamily="34" charset="-122"/>
              </a:rPr>
              <a:t>录</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0" y="6615474"/>
            <a:ext cx="12190412" cy="244114"/>
            <a:chOff x="-42912" y="6615474"/>
            <a:chExt cx="12190412" cy="244114"/>
          </a:xfrm>
        </p:grpSpPr>
        <p:sp>
          <p:nvSpPr>
            <p:cNvPr id="24" name="六边形 23"/>
            <p:cNvSpPr/>
            <p:nvPr/>
          </p:nvSpPr>
          <p:spPr>
            <a:xfrm>
              <a:off x="-42912" y="6615474"/>
              <a:ext cx="3041773" cy="24411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5" name="六边形 24"/>
            <p:cNvSpPr/>
            <p:nvPr/>
          </p:nvSpPr>
          <p:spPr>
            <a:xfrm>
              <a:off x="2998862" y="6615474"/>
              <a:ext cx="3063750" cy="24411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六边形 25"/>
            <p:cNvSpPr/>
            <p:nvPr/>
          </p:nvSpPr>
          <p:spPr>
            <a:xfrm>
              <a:off x="6052294" y="6615474"/>
              <a:ext cx="3047603" cy="24411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7" name="六边形 26"/>
            <p:cNvSpPr/>
            <p:nvPr/>
          </p:nvSpPr>
          <p:spPr>
            <a:xfrm>
              <a:off x="9099897" y="6615474"/>
              <a:ext cx="3047603" cy="24411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
        <p:nvSpPr>
          <p:cNvPr id="5" name="标题层"/>
          <p:cNvSpPr txBox="1"/>
          <p:nvPr/>
        </p:nvSpPr>
        <p:spPr bwMode="auto">
          <a:xfrm>
            <a:off x="5228442" y="5590131"/>
            <a:ext cx="3359815" cy="689610"/>
          </a:xfrm>
          <a:prstGeom prst="rect">
            <a:avLst/>
          </a:prstGeom>
          <a:noFill/>
          <a:effectLst/>
        </p:spPr>
        <p:txBody>
          <a:bodyPr wrap="square" lIns="121898" tIns="60948" rIns="121898" bIns="60948">
            <a:spAutoFit/>
          </a:bodyPr>
          <a:p>
            <a:pPr lvl="0" algn="l" defTabSz="1218565">
              <a:buClrTx/>
              <a:buSzTx/>
              <a:buFontTx/>
              <a:defRPr/>
            </a:pPr>
            <a:r>
              <a:rPr lang="zh-CN" altLang="zh-CN" sz="3700" b="1" dirty="0">
                <a:solidFill>
                  <a:srgbClr val="319095"/>
                </a:solidFill>
                <a:latin typeface="微软雅黑" panose="020B0503020204020204" pitchFamily="34" charset="-122"/>
                <a:ea typeface="微软雅黑" panose="020B0503020204020204" pitchFamily="34" charset="-122"/>
                <a:sym typeface="+mn-ea"/>
              </a:rPr>
              <a:t>课程实施反思</a:t>
            </a:r>
            <a:endParaRPr lang="zh-CN" altLang="zh-CN" sz="3700" b="1" dirty="0">
              <a:solidFill>
                <a:srgbClr val="319095"/>
              </a:solidFill>
              <a:latin typeface="微软雅黑" panose="020B0503020204020204" pitchFamily="34" charset="-122"/>
              <a:ea typeface="微软雅黑" panose="020B0503020204020204" pitchFamily="34" charset="-122"/>
              <a:sym typeface="+mn-ea"/>
            </a:endParaRPr>
          </a:p>
        </p:txBody>
      </p:sp>
      <p:sp>
        <p:nvSpPr>
          <p:cNvPr id="6" name="标题层"/>
          <p:cNvSpPr txBox="1"/>
          <p:nvPr/>
        </p:nvSpPr>
        <p:spPr bwMode="auto">
          <a:xfrm>
            <a:off x="4202324" y="5616253"/>
            <a:ext cx="799176" cy="689610"/>
          </a:xfrm>
          <a:prstGeom prst="rect">
            <a:avLst/>
          </a:prstGeom>
          <a:noFill/>
          <a:effectLst/>
        </p:spPr>
        <p:txBody>
          <a:bodyPr wrap="square" lIns="121898" tIns="60948" rIns="121898" bIns="60948">
            <a:spAutoFit/>
          </a:bodyPr>
          <a:lstStyle/>
          <a:p>
            <a:pPr lvl="0" algn="ctr" defTabSz="1218565">
              <a:buClrTx/>
              <a:buSzTx/>
              <a:buFontTx/>
              <a:defRPr/>
            </a:pPr>
            <a:r>
              <a:rPr lang="en-US" altLang="zh-CN" sz="3700" kern="0" dirty="0">
                <a:solidFill>
                  <a:srgbClr val="319095"/>
                </a:solidFill>
                <a:latin typeface="Impact" panose="020B0806030902050204" pitchFamily="34" charset="0"/>
                <a:ea typeface="微软雅黑" panose="020B0503020204020204" pitchFamily="34" charset="-122"/>
                <a:cs typeface="Arial" panose="020B0604020202020204" pitchFamily="34" charset="0"/>
                <a:sym typeface="+mn-ea"/>
              </a:rPr>
              <a:t>05</a:t>
            </a:r>
            <a:endParaRPr lang="en-US" altLang="zh-CN" sz="3700" kern="0" dirty="0">
              <a:solidFill>
                <a:srgbClr val="319095"/>
              </a:solidFill>
              <a:latin typeface="Impact" panose="020B0806030902050204" pitchFamily="34" charset="0"/>
              <a:ea typeface="微软雅黑" panose="020B0503020204020204" pitchFamily="34" charset="-122"/>
              <a:cs typeface="Arial" panose="020B0604020202020204" pitchFamily="34" charset="0"/>
              <a:sym typeface="+mn-ea"/>
            </a:endParaRPr>
          </a:p>
        </p:txBody>
      </p:sp>
      <p:cxnSp>
        <p:nvCxnSpPr>
          <p:cNvPr id="7" name="直接连接符 6"/>
          <p:cNvCxnSpPr/>
          <p:nvPr/>
        </p:nvCxnSpPr>
        <p:spPr>
          <a:xfrm>
            <a:off x="5081296" y="5686854"/>
            <a:ext cx="0" cy="556586"/>
          </a:xfrm>
          <a:prstGeom prst="line">
            <a:avLst/>
          </a:prstGeom>
          <a:noFill/>
          <a:ln w="9525" cap="flat" cmpd="sng" algn="ctr">
            <a:solidFill>
              <a:schemeClr val="tx1">
                <a:lumMod val="65000"/>
                <a:lumOff val="35000"/>
              </a:schemeClr>
            </a:solidFill>
            <a:prstDash val="solid"/>
          </a:ln>
          <a:effectLst/>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1000"/>
                                        <p:tgtEl>
                                          <p:spTgt spid="70"/>
                                        </p:tgtEl>
                                      </p:cBhvr>
                                    </p:animEffect>
                                    <p:anim calcmode="lin" valueType="num">
                                      <p:cBhvr>
                                        <p:cTn id="17" dur="1000" fill="hold"/>
                                        <p:tgtEl>
                                          <p:spTgt spid="70"/>
                                        </p:tgtEl>
                                        <p:attrNameLst>
                                          <p:attrName>ppt_x</p:attrName>
                                        </p:attrNameLst>
                                      </p:cBhvr>
                                      <p:tavLst>
                                        <p:tav tm="0">
                                          <p:val>
                                            <p:strVal val="#ppt_x"/>
                                          </p:val>
                                        </p:tav>
                                        <p:tav tm="100000">
                                          <p:val>
                                            <p:strVal val="#ppt_x"/>
                                          </p:val>
                                        </p:tav>
                                      </p:tavLst>
                                    </p:anim>
                                    <p:anim calcmode="lin" valueType="num">
                                      <p:cBhvr>
                                        <p:cTn id="18" dur="1000" fill="hold"/>
                                        <p:tgtEl>
                                          <p:spTgt spid="70"/>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fade">
                                      <p:cBhvr>
                                        <p:cTn id="21" dur="1000"/>
                                        <p:tgtEl>
                                          <p:spTgt spid="72"/>
                                        </p:tgtEl>
                                      </p:cBhvr>
                                    </p:animEffect>
                                    <p:anim calcmode="lin" valueType="num">
                                      <p:cBhvr>
                                        <p:cTn id="22" dur="1000" fill="hold"/>
                                        <p:tgtEl>
                                          <p:spTgt spid="72"/>
                                        </p:tgtEl>
                                        <p:attrNameLst>
                                          <p:attrName>ppt_x</p:attrName>
                                        </p:attrNameLst>
                                      </p:cBhvr>
                                      <p:tavLst>
                                        <p:tav tm="0">
                                          <p:val>
                                            <p:strVal val="#ppt_x"/>
                                          </p:val>
                                        </p:tav>
                                        <p:tav tm="100000">
                                          <p:val>
                                            <p:strVal val="#ppt_x"/>
                                          </p:val>
                                        </p:tav>
                                      </p:tavLst>
                                    </p:anim>
                                    <p:anim calcmode="lin" valueType="num">
                                      <p:cBhvr>
                                        <p:cTn id="23" dur="1000" fill="hold"/>
                                        <p:tgtEl>
                                          <p:spTgt spid="72"/>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1000"/>
                                        <p:tgtEl>
                                          <p:spTgt spid="71"/>
                                        </p:tgtEl>
                                      </p:cBhvr>
                                    </p:animEffect>
                                    <p:anim calcmode="lin" valueType="num">
                                      <p:cBhvr>
                                        <p:cTn id="27" dur="1000" fill="hold"/>
                                        <p:tgtEl>
                                          <p:spTgt spid="71"/>
                                        </p:tgtEl>
                                        <p:attrNameLst>
                                          <p:attrName>ppt_x</p:attrName>
                                        </p:attrNameLst>
                                      </p:cBhvr>
                                      <p:tavLst>
                                        <p:tav tm="0">
                                          <p:val>
                                            <p:strVal val="#ppt_x"/>
                                          </p:val>
                                        </p:tav>
                                        <p:tav tm="100000">
                                          <p:val>
                                            <p:strVal val="#ppt_x"/>
                                          </p:val>
                                        </p:tav>
                                      </p:tavLst>
                                    </p:anim>
                                    <p:anim calcmode="lin" valueType="num">
                                      <p:cBhvr>
                                        <p:cTn id="2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fade">
                                      <p:cBhvr>
                                        <p:cTn id="33" dur="1000"/>
                                        <p:tgtEl>
                                          <p:spTgt spid="90"/>
                                        </p:tgtEl>
                                      </p:cBhvr>
                                    </p:animEffect>
                                    <p:anim calcmode="lin" valueType="num">
                                      <p:cBhvr>
                                        <p:cTn id="34" dur="1000" fill="hold"/>
                                        <p:tgtEl>
                                          <p:spTgt spid="90"/>
                                        </p:tgtEl>
                                        <p:attrNameLst>
                                          <p:attrName>ppt_x</p:attrName>
                                        </p:attrNameLst>
                                      </p:cBhvr>
                                      <p:tavLst>
                                        <p:tav tm="0">
                                          <p:val>
                                            <p:strVal val="#ppt_x"/>
                                          </p:val>
                                        </p:tav>
                                        <p:tav tm="100000">
                                          <p:val>
                                            <p:strVal val="#ppt_x"/>
                                          </p:val>
                                        </p:tav>
                                      </p:tavLst>
                                    </p:anim>
                                    <p:anim calcmode="lin" valueType="num">
                                      <p:cBhvr>
                                        <p:cTn id="35" dur="1000" fill="hold"/>
                                        <p:tgtEl>
                                          <p:spTgt spid="90"/>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fade">
                                      <p:cBhvr>
                                        <p:cTn id="38" dur="1000"/>
                                        <p:tgtEl>
                                          <p:spTgt spid="92"/>
                                        </p:tgtEl>
                                      </p:cBhvr>
                                    </p:animEffect>
                                    <p:anim calcmode="lin" valueType="num">
                                      <p:cBhvr>
                                        <p:cTn id="39" dur="1000" fill="hold"/>
                                        <p:tgtEl>
                                          <p:spTgt spid="92"/>
                                        </p:tgtEl>
                                        <p:attrNameLst>
                                          <p:attrName>ppt_x</p:attrName>
                                        </p:attrNameLst>
                                      </p:cBhvr>
                                      <p:tavLst>
                                        <p:tav tm="0">
                                          <p:val>
                                            <p:strVal val="#ppt_x"/>
                                          </p:val>
                                        </p:tav>
                                        <p:tav tm="100000">
                                          <p:val>
                                            <p:strVal val="#ppt_x"/>
                                          </p:val>
                                        </p:tav>
                                      </p:tavLst>
                                    </p:anim>
                                    <p:anim calcmode="lin" valueType="num">
                                      <p:cBhvr>
                                        <p:cTn id="40" dur="1000" fill="hold"/>
                                        <p:tgtEl>
                                          <p:spTgt spid="9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fade">
                                      <p:cBhvr>
                                        <p:cTn id="43" dur="1000"/>
                                        <p:tgtEl>
                                          <p:spTgt spid="91"/>
                                        </p:tgtEl>
                                      </p:cBhvr>
                                    </p:animEffect>
                                    <p:anim calcmode="lin" valueType="num">
                                      <p:cBhvr>
                                        <p:cTn id="44" dur="1000" fill="hold"/>
                                        <p:tgtEl>
                                          <p:spTgt spid="91"/>
                                        </p:tgtEl>
                                        <p:attrNameLst>
                                          <p:attrName>ppt_x</p:attrName>
                                        </p:attrNameLst>
                                      </p:cBhvr>
                                      <p:tavLst>
                                        <p:tav tm="0">
                                          <p:val>
                                            <p:strVal val="#ppt_x"/>
                                          </p:val>
                                        </p:tav>
                                        <p:tav tm="100000">
                                          <p:val>
                                            <p:strVal val="#ppt_x"/>
                                          </p:val>
                                        </p:tav>
                                      </p:tavLst>
                                    </p:anim>
                                    <p:anim calcmode="lin" valueType="num">
                                      <p:cBhvr>
                                        <p:cTn id="4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fade">
                                      <p:cBhvr>
                                        <p:cTn id="55" dur="1000"/>
                                        <p:tgtEl>
                                          <p:spTgt spid="97"/>
                                        </p:tgtEl>
                                      </p:cBhvr>
                                    </p:animEffect>
                                    <p:anim calcmode="lin" valueType="num">
                                      <p:cBhvr>
                                        <p:cTn id="56" dur="1000" fill="hold"/>
                                        <p:tgtEl>
                                          <p:spTgt spid="97"/>
                                        </p:tgtEl>
                                        <p:attrNameLst>
                                          <p:attrName>ppt_x</p:attrName>
                                        </p:attrNameLst>
                                      </p:cBhvr>
                                      <p:tavLst>
                                        <p:tav tm="0">
                                          <p:val>
                                            <p:strVal val="#ppt_x"/>
                                          </p:val>
                                        </p:tav>
                                        <p:tav tm="100000">
                                          <p:val>
                                            <p:strVal val="#ppt_x"/>
                                          </p:val>
                                        </p:tav>
                                      </p:tavLst>
                                    </p:anim>
                                    <p:anim calcmode="lin" valueType="num">
                                      <p:cBhvr>
                                        <p:cTn id="57" dur="1000" fill="hold"/>
                                        <p:tgtEl>
                                          <p:spTgt spid="97"/>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96"/>
                                        </p:tgtEl>
                                        <p:attrNameLst>
                                          <p:attrName>style.visibility</p:attrName>
                                        </p:attrNameLst>
                                      </p:cBhvr>
                                      <p:to>
                                        <p:strVal val="visible"/>
                                      </p:to>
                                    </p:set>
                                    <p:animEffect transition="in" filter="fade">
                                      <p:cBhvr>
                                        <p:cTn id="60" dur="1000"/>
                                        <p:tgtEl>
                                          <p:spTgt spid="96"/>
                                        </p:tgtEl>
                                      </p:cBhvr>
                                    </p:animEffect>
                                    <p:anim calcmode="lin" valueType="num">
                                      <p:cBhvr>
                                        <p:cTn id="61" dur="1000" fill="hold"/>
                                        <p:tgtEl>
                                          <p:spTgt spid="96"/>
                                        </p:tgtEl>
                                        <p:attrNameLst>
                                          <p:attrName>ppt_x</p:attrName>
                                        </p:attrNameLst>
                                      </p:cBhvr>
                                      <p:tavLst>
                                        <p:tav tm="0">
                                          <p:val>
                                            <p:strVal val="#ppt_x"/>
                                          </p:val>
                                        </p:tav>
                                        <p:tav tm="100000">
                                          <p:val>
                                            <p:strVal val="#ppt_x"/>
                                          </p:val>
                                        </p:tav>
                                      </p:tavLst>
                                    </p:anim>
                                    <p:anim calcmode="lin" valueType="num">
                                      <p:cBhvr>
                                        <p:cTn id="62"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100"/>
                                        </p:tgtEl>
                                        <p:attrNameLst>
                                          <p:attrName>style.visibility</p:attrName>
                                        </p:attrNameLst>
                                      </p:cBhvr>
                                      <p:to>
                                        <p:strVal val="visible"/>
                                      </p:to>
                                    </p:set>
                                    <p:animEffect transition="in" filter="fade">
                                      <p:cBhvr>
                                        <p:cTn id="67" dur="1000"/>
                                        <p:tgtEl>
                                          <p:spTgt spid="100"/>
                                        </p:tgtEl>
                                      </p:cBhvr>
                                    </p:animEffect>
                                    <p:anim calcmode="lin" valueType="num">
                                      <p:cBhvr>
                                        <p:cTn id="68" dur="1000" fill="hold"/>
                                        <p:tgtEl>
                                          <p:spTgt spid="100"/>
                                        </p:tgtEl>
                                        <p:attrNameLst>
                                          <p:attrName>ppt_x</p:attrName>
                                        </p:attrNameLst>
                                      </p:cBhvr>
                                      <p:tavLst>
                                        <p:tav tm="0">
                                          <p:val>
                                            <p:strVal val="#ppt_x"/>
                                          </p:val>
                                        </p:tav>
                                        <p:tav tm="100000">
                                          <p:val>
                                            <p:strVal val="#ppt_x"/>
                                          </p:val>
                                        </p:tav>
                                      </p:tavLst>
                                    </p:anim>
                                    <p:anim calcmode="lin" valueType="num">
                                      <p:cBhvr>
                                        <p:cTn id="69" dur="1000" fill="hold"/>
                                        <p:tgtEl>
                                          <p:spTgt spid="100"/>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Effect transition="in" filter="fade">
                                      <p:cBhvr>
                                        <p:cTn id="72" dur="1000"/>
                                        <p:tgtEl>
                                          <p:spTgt spid="102"/>
                                        </p:tgtEl>
                                      </p:cBhvr>
                                    </p:animEffect>
                                    <p:anim calcmode="lin" valueType="num">
                                      <p:cBhvr>
                                        <p:cTn id="73" dur="1000" fill="hold"/>
                                        <p:tgtEl>
                                          <p:spTgt spid="102"/>
                                        </p:tgtEl>
                                        <p:attrNameLst>
                                          <p:attrName>ppt_x</p:attrName>
                                        </p:attrNameLst>
                                      </p:cBhvr>
                                      <p:tavLst>
                                        <p:tav tm="0">
                                          <p:val>
                                            <p:strVal val="#ppt_x"/>
                                          </p:val>
                                        </p:tav>
                                        <p:tav tm="100000">
                                          <p:val>
                                            <p:strVal val="#ppt_x"/>
                                          </p:val>
                                        </p:tav>
                                      </p:tavLst>
                                    </p:anim>
                                    <p:anim calcmode="lin" valueType="num">
                                      <p:cBhvr>
                                        <p:cTn id="74" dur="1000" fill="hold"/>
                                        <p:tgtEl>
                                          <p:spTgt spid="102"/>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101"/>
                                        </p:tgtEl>
                                        <p:attrNameLst>
                                          <p:attrName>style.visibility</p:attrName>
                                        </p:attrNameLst>
                                      </p:cBhvr>
                                      <p:to>
                                        <p:strVal val="visible"/>
                                      </p:to>
                                    </p:set>
                                    <p:animEffect transition="in" filter="fade">
                                      <p:cBhvr>
                                        <p:cTn id="77" dur="1000"/>
                                        <p:tgtEl>
                                          <p:spTgt spid="101"/>
                                        </p:tgtEl>
                                      </p:cBhvr>
                                    </p:animEffect>
                                    <p:anim calcmode="lin" valueType="num">
                                      <p:cBhvr>
                                        <p:cTn id="78" dur="1000" fill="hold"/>
                                        <p:tgtEl>
                                          <p:spTgt spid="101"/>
                                        </p:tgtEl>
                                        <p:attrNameLst>
                                          <p:attrName>ppt_x</p:attrName>
                                        </p:attrNameLst>
                                      </p:cBhvr>
                                      <p:tavLst>
                                        <p:tav tm="0">
                                          <p:val>
                                            <p:strVal val="#ppt_x"/>
                                          </p:val>
                                        </p:tav>
                                        <p:tav tm="100000">
                                          <p:val>
                                            <p:strVal val="#ppt_x"/>
                                          </p:val>
                                        </p:tav>
                                      </p:tavLst>
                                    </p:anim>
                                    <p:anim calcmode="lin" valueType="num">
                                      <p:cBhvr>
                                        <p:cTn id="79"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1000"/>
                                        <p:tgtEl>
                                          <p:spTgt spid="6"/>
                                        </p:tgtEl>
                                      </p:cBhvr>
                                    </p:animEffect>
                                    <p:anim calcmode="lin" valueType="num">
                                      <p:cBhvr>
                                        <p:cTn id="85" dur="1000" fill="hold"/>
                                        <p:tgtEl>
                                          <p:spTgt spid="6"/>
                                        </p:tgtEl>
                                        <p:attrNameLst>
                                          <p:attrName>ppt_x</p:attrName>
                                        </p:attrNameLst>
                                      </p:cBhvr>
                                      <p:tavLst>
                                        <p:tav tm="0">
                                          <p:val>
                                            <p:strVal val="#ppt_x"/>
                                          </p:val>
                                        </p:tav>
                                        <p:tav tm="100000">
                                          <p:val>
                                            <p:strVal val="#ppt_x"/>
                                          </p:val>
                                        </p:tav>
                                      </p:tavLst>
                                    </p:anim>
                                    <p:anim calcmode="lin" valueType="num">
                                      <p:cBhvr>
                                        <p:cTn id="86" dur="1000" fill="hold"/>
                                        <p:tgtEl>
                                          <p:spTgt spid="6"/>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5"/>
                                        </p:tgtEl>
                                        <p:attrNameLst>
                                          <p:attrName>style.visibility</p:attrName>
                                        </p:attrNameLst>
                                      </p:cBhvr>
                                      <p:to>
                                        <p:strVal val="visible"/>
                                      </p:to>
                                    </p:set>
                                    <p:animEffect transition="in" filter="fade">
                                      <p:cBhvr>
                                        <p:cTn id="89" dur="1000"/>
                                        <p:tgtEl>
                                          <p:spTgt spid="5"/>
                                        </p:tgtEl>
                                      </p:cBhvr>
                                    </p:animEffect>
                                    <p:anim calcmode="lin" valueType="num">
                                      <p:cBhvr>
                                        <p:cTn id="90" dur="1000" fill="hold"/>
                                        <p:tgtEl>
                                          <p:spTgt spid="5"/>
                                        </p:tgtEl>
                                        <p:attrNameLst>
                                          <p:attrName>ppt_x</p:attrName>
                                        </p:attrNameLst>
                                      </p:cBhvr>
                                      <p:tavLst>
                                        <p:tav tm="0">
                                          <p:val>
                                            <p:strVal val="#ppt_x"/>
                                          </p:val>
                                        </p:tav>
                                        <p:tav tm="100000">
                                          <p:val>
                                            <p:strVal val="#ppt_x"/>
                                          </p:val>
                                        </p:tav>
                                      </p:tavLst>
                                    </p:anim>
                                    <p:anim calcmode="lin" valueType="num">
                                      <p:cBhvr>
                                        <p:cTn id="91" dur="1000" fill="hold"/>
                                        <p:tgtEl>
                                          <p:spTgt spid="5"/>
                                        </p:tgtEl>
                                        <p:attrNameLst>
                                          <p:attrName>ppt_y</p:attrName>
                                        </p:attrNameLst>
                                      </p:cBhvr>
                                      <p:tavLst>
                                        <p:tav tm="0">
                                          <p:val>
                                            <p:strVal val="#ppt_y-.1"/>
                                          </p:val>
                                        </p:tav>
                                        <p:tav tm="100000">
                                          <p:val>
                                            <p:strVal val="#ppt_y"/>
                                          </p:val>
                                        </p:tav>
                                      </p:tavLst>
                                    </p:anim>
                                  </p:childTnLst>
                                </p:cTn>
                              </p:par>
                              <p:par>
                                <p:cTn id="92" presetID="47" presetClass="entr" presetSubtype="0" fill="hold" nodeType="withEffect">
                                  <p:stCondLst>
                                    <p:cond delay="0"/>
                                  </p:stCondLst>
                                  <p:childTnLst>
                                    <p:set>
                                      <p:cBhvr>
                                        <p:cTn id="93" dur="1" fill="hold">
                                          <p:stCondLst>
                                            <p:cond delay="0"/>
                                          </p:stCondLst>
                                        </p:cTn>
                                        <p:tgtEl>
                                          <p:spTgt spid="7"/>
                                        </p:tgtEl>
                                        <p:attrNameLst>
                                          <p:attrName>style.visibility</p:attrName>
                                        </p:attrNameLst>
                                      </p:cBhvr>
                                      <p:to>
                                        <p:strVal val="visible"/>
                                      </p:to>
                                    </p:set>
                                    <p:animEffect transition="in" filter="fade">
                                      <p:cBhvr>
                                        <p:cTn id="94" dur="1000"/>
                                        <p:tgtEl>
                                          <p:spTgt spid="7"/>
                                        </p:tgtEl>
                                      </p:cBhvr>
                                    </p:animEffect>
                                    <p:anim calcmode="lin" valueType="num">
                                      <p:cBhvr>
                                        <p:cTn id="95" dur="1000" fill="hold"/>
                                        <p:tgtEl>
                                          <p:spTgt spid="7"/>
                                        </p:tgtEl>
                                        <p:attrNameLst>
                                          <p:attrName>ppt_x</p:attrName>
                                        </p:attrNameLst>
                                      </p:cBhvr>
                                      <p:tavLst>
                                        <p:tav tm="0">
                                          <p:val>
                                            <p:strVal val="#ppt_x"/>
                                          </p:val>
                                        </p:tav>
                                        <p:tav tm="100000">
                                          <p:val>
                                            <p:strVal val="#ppt_x"/>
                                          </p:val>
                                        </p:tav>
                                      </p:tavLst>
                                    </p:anim>
                                    <p:anim calcmode="lin" valueType="num">
                                      <p:cBhvr>
                                        <p:cTn id="9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70" grpId="0" animBg="1"/>
      <p:bldP spid="72" grpId="0" animBg="1"/>
      <p:bldP spid="70" grpId="1" animBg="1"/>
      <p:bldP spid="72" grpId="1" animBg="1"/>
      <p:bldP spid="90" grpId="0" animBg="1"/>
      <p:bldP spid="92" grpId="0" animBg="1"/>
      <p:bldP spid="90" grpId="1" animBg="1"/>
      <p:bldP spid="92" grpId="1" animBg="1"/>
      <p:bldP spid="95" grpId="0" animBg="1"/>
      <p:bldP spid="97" grpId="0" animBg="1"/>
      <p:bldP spid="95" grpId="1" animBg="1"/>
      <p:bldP spid="97" grpId="1" animBg="1"/>
      <p:bldP spid="100" grpId="0" animBg="1"/>
      <p:bldP spid="102" grpId="0" animBg="1"/>
      <p:bldP spid="100" grpId="1" animBg="1"/>
      <p:bldP spid="102" grpId="1" animBg="1"/>
      <p:bldP spid="6" grpId="0" animBg="1"/>
      <p:bldP spid="5" grpId="0" animBg="1"/>
      <p:bldP spid="6" grpId="1"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TextBox 43"/>
          <p:cNvSpPr txBox="1">
            <a:spLocks noChangeArrowheads="1"/>
          </p:cNvSpPr>
          <p:nvPr/>
        </p:nvSpPr>
        <p:spPr bwMode="auto">
          <a:xfrm>
            <a:off x="2590428" y="189434"/>
            <a:ext cx="408084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课程设计背景</a:t>
            </a:r>
            <a:endParaRPr lang="en-US" altLang="zh-CN" sz="2800" b="1" dirty="0">
              <a:solidFill>
                <a:schemeClr val="tx1">
                  <a:lumMod val="75000"/>
                  <a:lumOff val="25000"/>
                </a:schemeClr>
              </a:solidFill>
              <a:latin typeface="微软雅黑" panose="020B0503020204020204" pitchFamily="34" charset="-122"/>
            </a:endParaRPr>
          </a:p>
        </p:txBody>
      </p:sp>
      <p:sp>
        <p:nvSpPr>
          <p:cNvPr id="4" name="圆角矩形 3"/>
          <p:cNvSpPr/>
          <p:nvPr/>
        </p:nvSpPr>
        <p:spPr>
          <a:xfrm>
            <a:off x="1177290" y="1635760"/>
            <a:ext cx="10173970" cy="453009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p>
            <a:pPr indent="457200" algn="l" fontAlgn="auto">
              <a:lnSpc>
                <a:spcPct val="150000"/>
              </a:lnSpc>
            </a:pPr>
            <a:r>
              <a:rPr lang="zh-CN" altLang="en-US" sz="2300" b="1" kern="0" dirty="0">
                <a:solidFill>
                  <a:schemeClr val="bg1"/>
                </a:solidFill>
                <a:latin typeface="微软雅黑" panose="020B0503020204020204" pitchFamily="34" charset="-122"/>
                <a:ea typeface="微软雅黑" panose="020B0503020204020204" pitchFamily="34" charset="-122"/>
                <a:sym typeface="+mn-ea"/>
              </a:rPr>
              <a:t>在推进素质教育和基础教育改革的过程中，教育实践中存在的学习适应性问题逐渐被大家关注起来。比如，适龄儿童在经过幼儿园的学习进入小学后，将面临学习环境、学习方式、师生关系、社会期望等方面的巨大变化，会出现学习意识不强、注意力不集中、行为规范不适应、自我服务能力低下等问题，而</a:t>
            </a:r>
            <a:r>
              <a:rPr lang="zh-CN" altLang="en-US" sz="2300" b="1" kern="0" dirty="0">
                <a:solidFill>
                  <a:schemeClr val="bg1"/>
                </a:solidFill>
                <a:latin typeface="微软雅黑" panose="020B0503020204020204" pitchFamily="34" charset="-122"/>
                <a:ea typeface="微软雅黑" panose="020B0503020204020204" pitchFamily="34" charset="-122"/>
                <a:sym typeface="+mn-ea"/>
              </a:rPr>
              <a:t>小学一年级是儿童接受正规学校教育的初始阶段，</a:t>
            </a:r>
            <a:r>
              <a:rPr lang="zh-CN" altLang="en-US" sz="2300" b="1" kern="0" dirty="0">
                <a:solidFill>
                  <a:schemeClr val="bg1"/>
                </a:solidFill>
                <a:latin typeface="微软雅黑" panose="020B0503020204020204" pitchFamily="34" charset="-122"/>
                <a:ea typeface="微软雅黑" panose="020B0503020204020204" pitchFamily="34" charset="-122"/>
                <a:sym typeface="+mn-ea"/>
              </a:rPr>
              <a:t>这些变化和不适应可能导致学生在小学低段时便养成不良的学习习惯、行为习惯，既影响学生长期的发展，也对学校管理学生增加了一定难度，因此探究适宜学校发展的幼小衔接德育课程尤为的迫切、重要。</a:t>
            </a:r>
            <a:endParaRPr lang="zh-CN" altLang="en-US" sz="2300"/>
          </a:p>
        </p:txBody>
      </p:sp>
      <p:grpSp>
        <p:nvGrpSpPr>
          <p:cNvPr id="5" name="组合 4"/>
          <p:cNvGrpSpPr/>
          <p:nvPr/>
        </p:nvGrpSpPr>
        <p:grpSpPr>
          <a:xfrm>
            <a:off x="0" y="6615474"/>
            <a:ext cx="12190412" cy="244114"/>
            <a:chOff x="-42912" y="6615474"/>
            <a:chExt cx="12190412" cy="244114"/>
          </a:xfrm>
        </p:grpSpPr>
        <p:sp>
          <p:nvSpPr>
            <p:cNvPr id="6" name="六边形 5"/>
            <p:cNvSpPr/>
            <p:nvPr/>
          </p:nvSpPr>
          <p:spPr>
            <a:xfrm>
              <a:off x="-42912" y="6615474"/>
              <a:ext cx="3041773" cy="24411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p>
              <a:pPr algn="ctr"/>
              <a:endParaRPr lang="zh-CN" altLang="en-US"/>
            </a:p>
          </p:txBody>
        </p:sp>
        <p:sp>
          <p:nvSpPr>
            <p:cNvPr id="25" name="六边形 24"/>
            <p:cNvSpPr/>
            <p:nvPr/>
          </p:nvSpPr>
          <p:spPr>
            <a:xfrm>
              <a:off x="2998862" y="6615474"/>
              <a:ext cx="3063750" cy="24411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p>
              <a:pPr algn="ctr"/>
              <a:endParaRPr lang="zh-CN" altLang="en-US"/>
            </a:p>
          </p:txBody>
        </p:sp>
        <p:sp>
          <p:nvSpPr>
            <p:cNvPr id="26" name="六边形 25"/>
            <p:cNvSpPr/>
            <p:nvPr/>
          </p:nvSpPr>
          <p:spPr>
            <a:xfrm>
              <a:off x="6052294" y="6615474"/>
              <a:ext cx="3047603" cy="24411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p>
              <a:pPr algn="ctr"/>
              <a:endParaRPr lang="zh-CN" altLang="en-US"/>
            </a:p>
          </p:txBody>
        </p:sp>
        <p:sp>
          <p:nvSpPr>
            <p:cNvPr id="27" name="六边形 26"/>
            <p:cNvSpPr/>
            <p:nvPr/>
          </p:nvSpPr>
          <p:spPr>
            <a:xfrm>
              <a:off x="9099897" y="6615474"/>
              <a:ext cx="3047603" cy="24411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p>
              <a:pPr algn="ctr"/>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TextBox 43"/>
          <p:cNvSpPr txBox="1">
            <a:spLocks noChangeArrowheads="1"/>
          </p:cNvSpPr>
          <p:nvPr/>
        </p:nvSpPr>
        <p:spPr bwMode="auto">
          <a:xfrm>
            <a:off x="2590428" y="189434"/>
            <a:ext cx="408084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课程设计背景</a:t>
            </a:r>
            <a:endParaRPr lang="en-US" altLang="zh-CN" sz="2800" b="1" dirty="0">
              <a:solidFill>
                <a:schemeClr val="tx1">
                  <a:lumMod val="75000"/>
                  <a:lumOff val="25000"/>
                </a:schemeClr>
              </a:solidFill>
              <a:latin typeface="微软雅黑" panose="020B0503020204020204" pitchFamily="34" charset="-122"/>
            </a:endParaRPr>
          </a:p>
        </p:txBody>
      </p:sp>
      <p:sp>
        <p:nvSpPr>
          <p:cNvPr id="3" name="圆角矩形 2"/>
          <p:cNvSpPr/>
          <p:nvPr/>
        </p:nvSpPr>
        <p:spPr>
          <a:xfrm>
            <a:off x="1461770" y="1989455"/>
            <a:ext cx="9249410" cy="280797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p>
            <a:pPr indent="457200" algn="l" fontAlgn="auto">
              <a:lnSpc>
                <a:spcPct val="150000"/>
              </a:lnSpc>
            </a:pPr>
            <a:r>
              <a:rPr lang="zh-CN" altLang="en-US" sz="2300" b="1" kern="0" dirty="0">
                <a:solidFill>
                  <a:schemeClr val="bg1"/>
                </a:solidFill>
                <a:latin typeface="微软雅黑" panose="020B0503020204020204" pitchFamily="34" charset="-122"/>
                <a:ea typeface="微软雅黑" panose="020B0503020204020204" pitchFamily="34" charset="-122"/>
                <a:sym typeface="+mn-ea"/>
              </a:rPr>
              <a:t>学生年龄特点、一年级学生常规工作千头万绪，班主任花费大量时间、精力却效果不明显。一年级的养成教育又是最重要的塑性阶段，只有好习惯的</a:t>
            </a:r>
            <a:r>
              <a:rPr lang="en-US" altLang="zh-CN" sz="2300" b="1" kern="0" dirty="0">
                <a:solidFill>
                  <a:schemeClr val="bg1"/>
                </a:solidFill>
                <a:latin typeface="微软雅黑" panose="020B0503020204020204" pitchFamily="34" charset="-122"/>
                <a:ea typeface="微软雅黑" panose="020B0503020204020204" pitchFamily="34" charset="-122"/>
                <a:sym typeface="+mn-ea"/>
              </a:rPr>
              <a:t>“</a:t>
            </a:r>
            <a:r>
              <a:rPr lang="zh-CN" altLang="en-US" sz="2300" b="1" kern="0" dirty="0">
                <a:solidFill>
                  <a:schemeClr val="bg1"/>
                </a:solidFill>
                <a:latin typeface="微软雅黑" panose="020B0503020204020204" pitchFamily="34" charset="-122"/>
                <a:ea typeface="微软雅黑" panose="020B0503020204020204" pitchFamily="34" charset="-122"/>
                <a:sym typeface="+mn-ea"/>
              </a:rPr>
              <a:t>根</a:t>
            </a:r>
            <a:r>
              <a:rPr lang="en-US" altLang="zh-CN" sz="2300" b="1" kern="0" dirty="0">
                <a:solidFill>
                  <a:schemeClr val="bg1"/>
                </a:solidFill>
                <a:latin typeface="微软雅黑" panose="020B0503020204020204" pitchFamily="34" charset="-122"/>
                <a:ea typeface="微软雅黑" panose="020B0503020204020204" pitchFamily="34" charset="-122"/>
                <a:sym typeface="+mn-ea"/>
              </a:rPr>
              <a:t>”</a:t>
            </a:r>
            <a:r>
              <a:rPr lang="zh-CN" altLang="en-US" sz="2300" b="1" kern="0" dirty="0">
                <a:solidFill>
                  <a:schemeClr val="bg1"/>
                </a:solidFill>
                <a:latin typeface="微软雅黑" panose="020B0503020204020204" pitchFamily="34" charset="-122"/>
                <a:ea typeface="微软雅黑" panose="020B0503020204020204" pitchFamily="34" charset="-122"/>
                <a:sym typeface="+mn-ea"/>
              </a:rPr>
              <a:t>扎牢，学生后期发展才会枝繁叶茂。</a:t>
            </a:r>
            <a:endParaRPr lang="zh-CN" altLang="en-US" sz="2300" b="1" kern="0" dirty="0">
              <a:solidFill>
                <a:schemeClr val="bg1"/>
              </a:solidFill>
              <a:latin typeface="微软雅黑" panose="020B0503020204020204" pitchFamily="34" charset="-122"/>
              <a:ea typeface="微软雅黑" panose="020B0503020204020204" pitchFamily="34" charset="-122"/>
            </a:endParaRPr>
          </a:p>
          <a:p>
            <a:pPr indent="457200" algn="ctr" fontAlgn="auto">
              <a:lnSpc>
                <a:spcPct val="150000"/>
              </a:lnSpc>
            </a:pPr>
            <a:endParaRPr lang="zh-CN" altLang="en-US" sz="2300"/>
          </a:p>
        </p:txBody>
      </p:sp>
      <p:grpSp>
        <p:nvGrpSpPr>
          <p:cNvPr id="4" name="组合 3"/>
          <p:cNvGrpSpPr/>
          <p:nvPr/>
        </p:nvGrpSpPr>
        <p:grpSpPr>
          <a:xfrm>
            <a:off x="0" y="6615474"/>
            <a:ext cx="12190412" cy="244114"/>
            <a:chOff x="-42912" y="6615474"/>
            <a:chExt cx="12190412" cy="244114"/>
          </a:xfrm>
        </p:grpSpPr>
        <p:sp>
          <p:nvSpPr>
            <p:cNvPr id="24" name="六边形 23"/>
            <p:cNvSpPr/>
            <p:nvPr/>
          </p:nvSpPr>
          <p:spPr>
            <a:xfrm>
              <a:off x="-42912" y="6615474"/>
              <a:ext cx="3041773" cy="24411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5" name="六边形 24"/>
            <p:cNvSpPr/>
            <p:nvPr/>
          </p:nvSpPr>
          <p:spPr>
            <a:xfrm>
              <a:off x="2998862" y="6615474"/>
              <a:ext cx="3063750" cy="24411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六边形 25"/>
            <p:cNvSpPr/>
            <p:nvPr/>
          </p:nvSpPr>
          <p:spPr>
            <a:xfrm>
              <a:off x="6052294" y="6615474"/>
              <a:ext cx="3047603" cy="24411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7" name="六边形 26"/>
            <p:cNvSpPr/>
            <p:nvPr/>
          </p:nvSpPr>
          <p:spPr>
            <a:xfrm>
              <a:off x="9099897" y="6615474"/>
              <a:ext cx="3047603" cy="24411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TextBox 43"/>
          <p:cNvSpPr txBox="1">
            <a:spLocks noChangeArrowheads="1"/>
          </p:cNvSpPr>
          <p:nvPr/>
        </p:nvSpPr>
        <p:spPr bwMode="auto">
          <a:xfrm>
            <a:off x="2590428" y="189434"/>
            <a:ext cx="408084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sz="2800" b="1" dirty="0">
                <a:solidFill>
                  <a:schemeClr val="tx1">
                    <a:lumMod val="75000"/>
                    <a:lumOff val="25000"/>
                  </a:schemeClr>
                </a:solidFill>
                <a:latin typeface="微软雅黑" panose="020B0503020204020204" pitchFamily="34" charset="-122"/>
              </a:rPr>
              <a:t>问题思考</a:t>
            </a:r>
            <a:endParaRPr lang="zh-CN" sz="2800" b="1" dirty="0">
              <a:solidFill>
                <a:schemeClr val="tx1">
                  <a:lumMod val="75000"/>
                  <a:lumOff val="25000"/>
                </a:schemeClr>
              </a:solidFill>
              <a:latin typeface="微软雅黑" panose="020B0503020204020204" pitchFamily="34" charset="-122"/>
            </a:endParaRPr>
          </a:p>
        </p:txBody>
      </p:sp>
      <p:sp>
        <p:nvSpPr>
          <p:cNvPr id="4" name="文本框 3"/>
          <p:cNvSpPr txBox="1"/>
          <p:nvPr/>
        </p:nvSpPr>
        <p:spPr>
          <a:xfrm>
            <a:off x="2494280" y="1989455"/>
            <a:ext cx="8286115" cy="701040"/>
          </a:xfrm>
          <a:prstGeom prst="rect">
            <a:avLst/>
          </a:prstGeom>
          <a:noFill/>
        </p:spPr>
        <p:txBody>
          <a:bodyPr wrap="square" rtlCol="0">
            <a:noAutofit/>
          </a:bodyPr>
          <a:p>
            <a:pPr algn="l"/>
            <a:r>
              <a:rPr lang="zh-CN" altLang="en-US" sz="4000" b="1">
                <a:solidFill>
                  <a:schemeClr val="accent1">
                    <a:lumMod val="50000"/>
                  </a:schemeClr>
                </a:solidFill>
                <a:latin typeface="微软雅黑" panose="020B0503020204020204" pitchFamily="34" charset="-122"/>
                <a:ea typeface="微软雅黑" panose="020B0503020204020204" pitchFamily="34" charset="-122"/>
              </a:rPr>
              <a:t>管理方向不明确</a:t>
            </a:r>
            <a:endParaRPr lang="zh-CN" altLang="en-US" sz="40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494280" y="3429635"/>
            <a:ext cx="8286115" cy="758825"/>
          </a:xfrm>
          <a:prstGeom prst="rect">
            <a:avLst/>
          </a:prstGeom>
          <a:noFill/>
        </p:spPr>
        <p:txBody>
          <a:bodyPr wrap="square" rtlCol="0">
            <a:noAutofit/>
          </a:bodyPr>
          <a:p>
            <a:pPr algn="l"/>
            <a:r>
              <a:rPr lang="zh-CN" altLang="en-US" sz="4000" b="1">
                <a:solidFill>
                  <a:schemeClr val="accent1">
                    <a:lumMod val="50000"/>
                  </a:schemeClr>
                </a:solidFill>
                <a:latin typeface="微软雅黑" panose="020B0503020204020204" pitchFamily="34" charset="-122"/>
                <a:ea typeface="微软雅黑" panose="020B0503020204020204" pitchFamily="34" charset="-122"/>
              </a:rPr>
              <a:t>管理标准不统一</a:t>
            </a:r>
            <a:endParaRPr lang="zh-CN" altLang="en-US" sz="4000" b="1">
              <a:solidFill>
                <a:schemeClr val="accent1">
                  <a:lumMod val="5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566670" y="4797425"/>
            <a:ext cx="8286115" cy="791845"/>
          </a:xfrm>
          <a:prstGeom prst="rect">
            <a:avLst/>
          </a:prstGeom>
          <a:noFill/>
        </p:spPr>
        <p:txBody>
          <a:bodyPr wrap="square" rtlCol="0">
            <a:noAutofit/>
          </a:bodyPr>
          <a:p>
            <a:pPr algn="l"/>
            <a:r>
              <a:rPr lang="zh-CN" altLang="en-US" sz="4000" b="1">
                <a:solidFill>
                  <a:schemeClr val="accent1">
                    <a:lumMod val="50000"/>
                  </a:schemeClr>
                </a:solidFill>
                <a:latin typeface="微软雅黑" panose="020B0503020204020204" pitchFamily="34" charset="-122"/>
                <a:ea typeface="微软雅黑" panose="020B0503020204020204" pitchFamily="34" charset="-122"/>
              </a:rPr>
              <a:t>如何做能达到学校要求的管理效果？</a:t>
            </a:r>
            <a:endParaRPr lang="zh-CN" altLang="en-US" sz="4000" b="1">
              <a:solidFill>
                <a:schemeClr val="accent1">
                  <a:lumMod val="50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0" y="6615474"/>
            <a:ext cx="12190412" cy="244114"/>
            <a:chOff x="-42912" y="6615474"/>
            <a:chExt cx="12190412" cy="244114"/>
          </a:xfrm>
        </p:grpSpPr>
        <p:sp>
          <p:nvSpPr>
            <p:cNvPr id="24" name="六边形 23"/>
            <p:cNvSpPr/>
            <p:nvPr/>
          </p:nvSpPr>
          <p:spPr>
            <a:xfrm>
              <a:off x="-42912" y="6615474"/>
              <a:ext cx="3041773" cy="24411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5" name="六边形 24"/>
            <p:cNvSpPr/>
            <p:nvPr/>
          </p:nvSpPr>
          <p:spPr>
            <a:xfrm>
              <a:off x="2998862" y="6615474"/>
              <a:ext cx="3063750" cy="24411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六边形 25"/>
            <p:cNvSpPr/>
            <p:nvPr/>
          </p:nvSpPr>
          <p:spPr>
            <a:xfrm>
              <a:off x="6052294" y="6615474"/>
              <a:ext cx="3047603" cy="24411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7" name="六边形 26"/>
            <p:cNvSpPr/>
            <p:nvPr/>
          </p:nvSpPr>
          <p:spPr>
            <a:xfrm>
              <a:off x="9099897" y="6615474"/>
              <a:ext cx="3047603" cy="24411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20" name="燕尾形 19"/>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TextBox 43"/>
          <p:cNvSpPr txBox="1">
            <a:spLocks noChangeArrowheads="1"/>
          </p:cNvSpPr>
          <p:nvPr/>
        </p:nvSpPr>
        <p:spPr bwMode="auto">
          <a:xfrm>
            <a:off x="2590428" y="189434"/>
            <a:ext cx="408084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课程设计理念</a:t>
            </a:r>
            <a:endParaRPr lang="en-US" altLang="zh-CN" sz="2800" b="1" dirty="0">
              <a:solidFill>
                <a:schemeClr val="tx1">
                  <a:lumMod val="75000"/>
                  <a:lumOff val="25000"/>
                </a:schemeClr>
              </a:solidFill>
              <a:latin typeface="微软雅黑" panose="020B0503020204020204" pitchFamily="34" charset="-122"/>
            </a:endParaRPr>
          </a:p>
        </p:txBody>
      </p:sp>
      <p:pic>
        <p:nvPicPr>
          <p:cNvPr id="6" name="图片 5"/>
          <p:cNvPicPr>
            <a:picLocks noChangeAspect="1"/>
          </p:cNvPicPr>
          <p:nvPr>
            <p:custDataLst>
              <p:tags r:id="rId1"/>
            </p:custDataLst>
          </p:nvPr>
        </p:nvPicPr>
        <p:blipFill>
          <a:blip r:embed="rId2"/>
          <a:srcRect l="49897"/>
          <a:stretch>
            <a:fillRect/>
          </a:stretch>
        </p:blipFill>
        <p:spPr>
          <a:xfrm>
            <a:off x="4065270" y="1015365"/>
            <a:ext cx="4011930" cy="5266690"/>
          </a:xfrm>
          <a:prstGeom prst="roundRect">
            <a:avLst/>
          </a:prstGeom>
        </p:spPr>
      </p:pic>
      <p:grpSp>
        <p:nvGrpSpPr>
          <p:cNvPr id="65" name="组合 64"/>
          <p:cNvGrpSpPr>
            <a:grpSpLocks noChangeAspect="1"/>
          </p:cNvGrpSpPr>
          <p:nvPr/>
        </p:nvGrpSpPr>
        <p:grpSpPr>
          <a:xfrm>
            <a:off x="1199515" y="2619375"/>
            <a:ext cx="2472055" cy="2058670"/>
            <a:chOff x="1017666" y="2695004"/>
            <a:chExt cx="1241816" cy="1034848"/>
          </a:xfrm>
        </p:grpSpPr>
        <p:grpSp>
          <p:nvGrpSpPr>
            <p:cNvPr id="66" name="组合 65"/>
            <p:cNvGrpSpPr/>
            <p:nvPr/>
          </p:nvGrpSpPr>
          <p:grpSpPr>
            <a:xfrm>
              <a:off x="1017666" y="2695004"/>
              <a:ext cx="1241816" cy="1034848"/>
              <a:chOff x="1017666" y="1609725"/>
              <a:chExt cx="1241816" cy="1034848"/>
            </a:xfrm>
          </p:grpSpPr>
          <p:sp>
            <p:nvSpPr>
              <p:cNvPr id="68" name="六边形 67"/>
              <p:cNvSpPr>
                <a:spLocks noChangeAspect="1"/>
              </p:cNvSpPr>
              <p:nvPr/>
            </p:nvSpPr>
            <p:spPr>
              <a:xfrm>
                <a:off x="1017666" y="1609725"/>
                <a:ext cx="1241816" cy="1034848"/>
              </a:xfrm>
              <a:prstGeom prst="hexagon">
                <a:avLst/>
              </a:prstGeom>
              <a:solidFill>
                <a:schemeClr val="bg1"/>
              </a:solidFill>
              <a:ln w="6350">
                <a:solidFill>
                  <a:srgbClr val="A0BF0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69" name="六边形 68"/>
              <p:cNvSpPr>
                <a:spLocks noChangeAspect="1"/>
              </p:cNvSpPr>
              <p:nvPr/>
            </p:nvSpPr>
            <p:spPr>
              <a:xfrm>
                <a:off x="1120174" y="1695149"/>
                <a:ext cx="1036800" cy="864000"/>
              </a:xfrm>
              <a:prstGeom prst="hexagon">
                <a:avLst/>
              </a:prstGeom>
              <a:solidFill>
                <a:srgbClr val="A0BF0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grpSp>
        <p:sp>
          <p:nvSpPr>
            <p:cNvPr id="67" name="TextBox 66"/>
            <p:cNvSpPr txBox="1"/>
            <p:nvPr/>
          </p:nvSpPr>
          <p:spPr>
            <a:xfrm>
              <a:off x="1089318" y="3056309"/>
              <a:ext cx="956705" cy="312064"/>
            </a:xfrm>
            <a:prstGeom prst="rect">
              <a:avLst/>
            </a:prstGeom>
            <a:noFill/>
          </p:spPr>
          <p:txBody>
            <a:bodyPr wrap="none" rtlCol="0">
              <a:noAutofit/>
            </a:bodyPr>
            <a:p>
              <a:pPr algn="r"/>
              <a:r>
                <a:rPr lang="zh-CN" altLang="en-US" sz="3000" b="1" dirty="0">
                  <a:solidFill>
                    <a:schemeClr val="tx1"/>
                  </a:solidFill>
                  <a:latin typeface="微软雅黑" panose="020B0503020204020204" pitchFamily="34" charset="-122"/>
                  <a:ea typeface="微软雅黑" panose="020B0503020204020204" pitchFamily="34" charset="-122"/>
                </a:rPr>
                <a:t>养成培养</a:t>
              </a:r>
              <a:endParaRPr lang="zh-CN" altLang="en-US" sz="3000" b="1" dirty="0">
                <a:solidFill>
                  <a:schemeClr val="tx1"/>
                </a:solidFill>
                <a:latin typeface="微软雅黑" panose="020B0503020204020204" pitchFamily="34" charset="-122"/>
                <a:ea typeface="微软雅黑" panose="020B0503020204020204" pitchFamily="34" charset="-122"/>
              </a:endParaRPr>
            </a:p>
          </p:txBody>
        </p:sp>
      </p:grpSp>
      <p:grpSp>
        <p:nvGrpSpPr>
          <p:cNvPr id="70" name="组合 69"/>
          <p:cNvGrpSpPr>
            <a:grpSpLocks noChangeAspect="1"/>
          </p:cNvGrpSpPr>
          <p:nvPr/>
        </p:nvGrpSpPr>
        <p:grpSpPr>
          <a:xfrm>
            <a:off x="8470900" y="2637155"/>
            <a:ext cx="2472055" cy="2058670"/>
            <a:chOff x="1017666" y="3929062"/>
            <a:chExt cx="1241816" cy="1034848"/>
          </a:xfrm>
        </p:grpSpPr>
        <p:grpSp>
          <p:nvGrpSpPr>
            <p:cNvPr id="71" name="组合 70"/>
            <p:cNvGrpSpPr/>
            <p:nvPr/>
          </p:nvGrpSpPr>
          <p:grpSpPr>
            <a:xfrm>
              <a:off x="1017666" y="3929062"/>
              <a:ext cx="1241816" cy="1034848"/>
              <a:chOff x="1017666" y="1609725"/>
              <a:chExt cx="1241816" cy="1034848"/>
            </a:xfrm>
          </p:grpSpPr>
          <p:sp>
            <p:nvSpPr>
              <p:cNvPr id="73" name="六边形 72"/>
              <p:cNvSpPr>
                <a:spLocks noChangeAspect="1"/>
              </p:cNvSpPr>
              <p:nvPr/>
            </p:nvSpPr>
            <p:spPr>
              <a:xfrm>
                <a:off x="1017666" y="1609725"/>
                <a:ext cx="1241816" cy="1034848"/>
              </a:xfrm>
              <a:prstGeom prst="hexagon">
                <a:avLst/>
              </a:prstGeom>
              <a:solidFill>
                <a:schemeClr val="bg1"/>
              </a:solidFill>
              <a:ln w="6350">
                <a:solidFill>
                  <a:srgbClr val="5FCAC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sp>
            <p:nvSpPr>
              <p:cNvPr id="74" name="六边形 73"/>
              <p:cNvSpPr>
                <a:spLocks noChangeAspect="1"/>
              </p:cNvSpPr>
              <p:nvPr/>
            </p:nvSpPr>
            <p:spPr>
              <a:xfrm>
                <a:off x="1120174" y="1695149"/>
                <a:ext cx="1036800" cy="864000"/>
              </a:xfrm>
              <a:prstGeom prst="hexagon">
                <a:avLst/>
              </a:prstGeom>
              <a:solidFill>
                <a:srgbClr val="F5841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grpSp>
        <p:sp>
          <p:nvSpPr>
            <p:cNvPr id="72" name="TextBox 71"/>
            <p:cNvSpPr txBox="1"/>
            <p:nvPr/>
          </p:nvSpPr>
          <p:spPr>
            <a:xfrm>
              <a:off x="1101136" y="4310290"/>
              <a:ext cx="956705" cy="278024"/>
            </a:xfrm>
            <a:prstGeom prst="rect">
              <a:avLst/>
            </a:prstGeom>
            <a:noFill/>
          </p:spPr>
          <p:txBody>
            <a:bodyPr wrap="square" rtlCol="0">
              <a:spAutoFit/>
            </a:bodyPr>
            <a:p>
              <a:pPr algn="r"/>
              <a:r>
                <a:rPr lang="zh-CN" altLang="en-US" sz="3000" b="1" dirty="0">
                  <a:solidFill>
                    <a:schemeClr val="tx1"/>
                  </a:solidFill>
                  <a:latin typeface="微软雅黑" panose="020B0503020204020204" pitchFamily="34" charset="-122"/>
                  <a:ea typeface="微软雅黑" panose="020B0503020204020204" pitchFamily="34" charset="-122"/>
                </a:rPr>
                <a:t>启润童心</a:t>
              </a:r>
              <a:endParaRPr lang="zh-CN" altLang="en-US" sz="3000" b="1" dirty="0">
                <a:solidFill>
                  <a:schemeClr val="tx1"/>
                </a:solidFill>
                <a:latin typeface="微软雅黑" panose="020B0503020204020204" pitchFamily="34" charset="-122"/>
                <a:ea typeface="微软雅黑" panose="020B0503020204020204" pitchFamily="34" charset="-122"/>
              </a:endParaRPr>
            </a:p>
          </p:txBody>
        </p:sp>
      </p:grpSp>
      <p:sp>
        <p:nvSpPr>
          <p:cNvPr id="3" name="文本框 2"/>
          <p:cNvSpPr txBox="1"/>
          <p:nvPr/>
        </p:nvSpPr>
        <p:spPr>
          <a:xfrm>
            <a:off x="1199515" y="5949950"/>
            <a:ext cx="10558780" cy="629920"/>
          </a:xfrm>
          <a:prstGeom prst="rect">
            <a:avLst/>
          </a:prstGeom>
          <a:noFill/>
        </p:spPr>
        <p:txBody>
          <a:bodyPr wrap="square" rtlCol="0">
            <a:spAutoFit/>
          </a:bodyPr>
          <a:p>
            <a:r>
              <a:rPr lang="zh-CN" altLang="en-US" sz="3500" b="1">
                <a:solidFill>
                  <a:schemeClr val="tx2">
                    <a:lumMod val="75000"/>
                  </a:schemeClr>
                </a:solidFill>
                <a:latin typeface="微软雅黑" panose="020B0503020204020204" pitchFamily="34" charset="-122"/>
                <a:ea typeface="微软雅黑" panose="020B0503020204020204" pitchFamily="34" charset="-122"/>
              </a:rPr>
              <a:t>以新生入学具体的、基础的、简单的习惯教育为切口</a:t>
            </a:r>
            <a:endParaRPr lang="zh-CN" altLang="en-US" sz="3500" b="1">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2000" fill="hold">
                                          <p:stCondLst>
                                            <p:cond delay="0"/>
                                          </p:stCondLst>
                                        </p:cTn>
                                        <p:tgtEl>
                                          <p:spTgt spid="65"/>
                                        </p:tgtEl>
                                        <p:attrNameLst>
                                          <p:attrName>style.visibility</p:attrName>
                                        </p:attrNameLst>
                                      </p:cBhvr>
                                      <p:to>
                                        <p:strVal val="visible"/>
                                      </p:to>
                                    </p:set>
                                    <p:animEffect transition="in" filter="barn(inVertical)">
                                      <p:cBhvr>
                                        <p:cTn id="7" dur="2000"/>
                                        <p:tgtEl>
                                          <p:spTgt spid="65"/>
                                        </p:tgtEl>
                                      </p:cBhvr>
                                    </p:animEffect>
                                  </p:childTnLst>
                                </p:cTn>
                              </p:par>
                              <p:par>
                                <p:cTn id="8" presetID="16" presetClass="entr" presetSubtype="21" fill="hold" nodeType="withEffect">
                                  <p:stCondLst>
                                    <p:cond delay="0"/>
                                  </p:stCondLst>
                                  <p:childTnLst>
                                    <p:set>
                                      <p:cBhvr>
                                        <p:cTn id="9" dur="2000" fill="hold">
                                          <p:stCondLst>
                                            <p:cond delay="0"/>
                                          </p:stCondLst>
                                        </p:cTn>
                                        <p:tgtEl>
                                          <p:spTgt spid="70"/>
                                        </p:tgtEl>
                                        <p:attrNameLst>
                                          <p:attrName>style.visibility</p:attrName>
                                        </p:attrNameLst>
                                      </p:cBhvr>
                                      <p:to>
                                        <p:strVal val="visible"/>
                                      </p:to>
                                    </p:set>
                                    <p:animEffect transition="in" filter="barn(inVertical)">
                                      <p:cBhvr>
                                        <p:cTn id="10" dur="2000"/>
                                        <p:tgtEl>
                                          <p:spTgt spid="70"/>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edg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3396345" y="1669213"/>
            <a:ext cx="7244427" cy="1295732"/>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nvSpPr>
        <p:spPr>
          <a:xfrm>
            <a:off x="4248291" y="1485578"/>
            <a:ext cx="5303299" cy="449555"/>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000" b="1" dirty="0">
                <a:latin typeface="微软雅黑" panose="020B0503020204020204" pitchFamily="34" charset="-122"/>
                <a:ea typeface="微软雅黑" panose="020B0503020204020204" pitchFamily="34" charset="-122"/>
              </a:rPr>
              <a:t>知识与技能</a:t>
            </a:r>
            <a:endParaRPr lang="zh-CN" altLang="en-US" sz="2000" b="1" dirty="0">
              <a:latin typeface="微软雅黑" panose="020B0503020204020204" pitchFamily="34" charset="-122"/>
              <a:ea typeface="微软雅黑" panose="020B0503020204020204" pitchFamily="34" charset="-122"/>
            </a:endParaRPr>
          </a:p>
        </p:txBody>
      </p:sp>
      <p:sp>
        <p:nvSpPr>
          <p:cNvPr id="24" name="六边形 23"/>
          <p:cNvSpPr/>
          <p:nvPr/>
        </p:nvSpPr>
        <p:spPr>
          <a:xfrm>
            <a:off x="910630" y="3303864"/>
            <a:ext cx="1587056" cy="1368469"/>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zh-CN" sz="2400" b="1" dirty="0">
                <a:latin typeface="微软雅黑" panose="020B0503020204020204" pitchFamily="34" charset="-122"/>
                <a:ea typeface="微软雅黑" panose="020B0503020204020204" pitchFamily="34" charset="-122"/>
              </a:rPr>
              <a:t>三维目标</a:t>
            </a:r>
            <a:endParaRPr lang="zh-CN" altLang="zh-CN" sz="2400" b="1" dirty="0">
              <a:latin typeface="微软雅黑" panose="020B0503020204020204" pitchFamily="34" charset="-122"/>
              <a:ea typeface="微软雅黑" panose="020B0503020204020204" pitchFamily="34" charset="-122"/>
            </a:endParaRPr>
          </a:p>
        </p:txBody>
      </p:sp>
      <p:cxnSp>
        <p:nvCxnSpPr>
          <p:cNvPr id="25" name="直接箭头连接符 24"/>
          <p:cNvCxnSpPr>
            <a:stCxn id="24" idx="5"/>
          </p:cNvCxnSpPr>
          <p:nvPr/>
        </p:nvCxnSpPr>
        <p:spPr>
          <a:xfrm flipV="1">
            <a:off x="2155569" y="2317079"/>
            <a:ext cx="1240776" cy="986785"/>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24" idx="0"/>
          </p:cNvCxnSpPr>
          <p:nvPr/>
        </p:nvCxnSpPr>
        <p:spPr>
          <a:xfrm>
            <a:off x="2497686" y="3988098"/>
            <a:ext cx="898660"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24" idx="1"/>
          </p:cNvCxnSpPr>
          <p:nvPr/>
        </p:nvCxnSpPr>
        <p:spPr>
          <a:xfrm>
            <a:off x="2155569" y="4672333"/>
            <a:ext cx="1240776" cy="1000765"/>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837940" y="1989455"/>
            <a:ext cx="6343650" cy="810260"/>
          </a:xfrm>
          <a:prstGeom prst="rect">
            <a:avLst/>
          </a:prstGeom>
          <a:noFill/>
        </p:spPr>
        <p:txBody>
          <a:bodyPr wrap="square" lIns="91472" tIns="45736" rIns="91472" bIns="45736" rtlCol="0">
            <a:spAutoFit/>
          </a:bodyPr>
          <a:lstStyle/>
          <a:p>
            <a:pPr>
              <a:lnSpc>
                <a:spcPct val="130000"/>
              </a:lnSpc>
            </a:pP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通过课程学习，使入学新生懂得培养良好学习、行为习惯的重要意义。</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29" name="圆角矩形 28"/>
          <p:cNvSpPr/>
          <p:nvPr/>
        </p:nvSpPr>
        <p:spPr>
          <a:xfrm>
            <a:off x="3396345" y="3343484"/>
            <a:ext cx="7244427" cy="1295732"/>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0" name="六边形 29"/>
          <p:cNvSpPr/>
          <p:nvPr/>
        </p:nvSpPr>
        <p:spPr>
          <a:xfrm>
            <a:off x="4248291" y="3159848"/>
            <a:ext cx="5303299" cy="449555"/>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000" b="1" dirty="0">
                <a:latin typeface="微软雅黑" panose="020B0503020204020204" pitchFamily="34" charset="-122"/>
                <a:ea typeface="微软雅黑" panose="020B0503020204020204" pitchFamily="34" charset="-122"/>
              </a:rPr>
              <a:t>过程与方法</a:t>
            </a:r>
            <a:endParaRPr lang="zh-CN" altLang="en-US" sz="2000" b="1" dirty="0">
              <a:latin typeface="微软雅黑" panose="020B0503020204020204" pitchFamily="34" charset="-122"/>
              <a:ea typeface="微软雅黑" panose="020B0503020204020204" pitchFamily="34" charset="-122"/>
            </a:endParaRPr>
          </a:p>
        </p:txBody>
      </p:sp>
      <p:sp>
        <p:nvSpPr>
          <p:cNvPr id="31" name="TextBox 30"/>
          <p:cNvSpPr txBox="1"/>
          <p:nvPr/>
        </p:nvSpPr>
        <p:spPr>
          <a:xfrm>
            <a:off x="3837940" y="3653790"/>
            <a:ext cx="6409055" cy="810260"/>
          </a:xfrm>
          <a:prstGeom prst="rect">
            <a:avLst/>
          </a:prstGeom>
          <a:noFill/>
        </p:spPr>
        <p:txBody>
          <a:bodyPr wrap="square" lIns="91472" tIns="45736" rIns="91472" bIns="45736" rtlCol="0">
            <a:spAutoFit/>
          </a:bodyPr>
          <a:lstStyle/>
          <a:p>
            <a:pPr>
              <a:lnSpc>
                <a:spcPct val="130000"/>
              </a:lnSpc>
            </a:pP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掌握文明礼仪、公共秩序以及有关学习、生活等方面的基本知识。</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32" name="圆角矩形 31"/>
          <p:cNvSpPr/>
          <p:nvPr/>
        </p:nvSpPr>
        <p:spPr>
          <a:xfrm>
            <a:off x="3396345" y="5036082"/>
            <a:ext cx="7244427" cy="1274032"/>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33" name="六边形 32"/>
          <p:cNvSpPr/>
          <p:nvPr/>
        </p:nvSpPr>
        <p:spPr>
          <a:xfrm>
            <a:off x="4248291" y="4852447"/>
            <a:ext cx="5303299" cy="449555"/>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2000" b="1" dirty="0">
                <a:latin typeface="微软雅黑" panose="020B0503020204020204" pitchFamily="34" charset="-122"/>
                <a:ea typeface="微软雅黑" panose="020B0503020204020204" pitchFamily="34" charset="-122"/>
              </a:rPr>
              <a:t>情感态度与价值观</a:t>
            </a:r>
            <a:endParaRPr lang="zh-CN" altLang="en-US" sz="2000" b="1" dirty="0">
              <a:latin typeface="微软雅黑" panose="020B0503020204020204" pitchFamily="34" charset="-122"/>
              <a:ea typeface="微软雅黑" panose="020B0503020204020204" pitchFamily="34" charset="-122"/>
            </a:endParaRPr>
          </a:p>
        </p:txBody>
      </p:sp>
      <p:sp>
        <p:nvSpPr>
          <p:cNvPr id="34" name="TextBox 33"/>
          <p:cNvSpPr txBox="1"/>
          <p:nvPr/>
        </p:nvSpPr>
        <p:spPr>
          <a:xfrm>
            <a:off x="3837940" y="5346700"/>
            <a:ext cx="6354445" cy="810260"/>
          </a:xfrm>
          <a:prstGeom prst="rect">
            <a:avLst/>
          </a:prstGeom>
          <a:noFill/>
        </p:spPr>
        <p:txBody>
          <a:bodyPr wrap="square" lIns="91472" tIns="45736" rIns="91472" bIns="45736" rtlCol="0">
            <a:spAutoFit/>
          </a:bodyPr>
          <a:lstStyle/>
          <a:p>
            <a:pPr>
              <a:lnSpc>
                <a:spcPct val="130000"/>
              </a:lnSpc>
            </a:pPr>
            <a:r>
              <a:rPr lang="en-US" altLang="zh-CN" sz="1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培养关心集体、尊重他人、热爱生活的美好情感，养成良好的学习、行为、卫生习惯。</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cxnSp>
        <p:nvCxnSpPr>
          <p:cNvPr id="15" name="直接连接符 14"/>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7" name="燕尾形 16"/>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TextBox 43"/>
          <p:cNvSpPr txBox="1">
            <a:spLocks noChangeArrowheads="1"/>
          </p:cNvSpPr>
          <p:nvPr/>
        </p:nvSpPr>
        <p:spPr bwMode="auto">
          <a:xfrm>
            <a:off x="2590428" y="189434"/>
            <a:ext cx="408084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课程设计目标</a:t>
            </a:r>
            <a:endParaRPr lang="en-US" altLang="zh-CN" sz="2800" b="1" dirty="0">
              <a:solidFill>
                <a:schemeClr val="tx1">
                  <a:lumMod val="75000"/>
                  <a:lumOff val="25000"/>
                </a:schemeClr>
              </a:solidFill>
              <a:latin typeface="微软雅黑" panose="020B0503020204020204" pitchFamily="34" charset="-122"/>
            </a:endParaRPr>
          </a:p>
        </p:txBody>
      </p:sp>
      <p:grpSp>
        <p:nvGrpSpPr>
          <p:cNvPr id="3" name="组合 2"/>
          <p:cNvGrpSpPr/>
          <p:nvPr/>
        </p:nvGrpSpPr>
        <p:grpSpPr>
          <a:xfrm>
            <a:off x="0" y="6615474"/>
            <a:ext cx="12190412" cy="244114"/>
            <a:chOff x="-42912" y="6615474"/>
            <a:chExt cx="12190412" cy="244114"/>
          </a:xfrm>
        </p:grpSpPr>
        <p:sp>
          <p:nvSpPr>
            <p:cNvPr id="4" name="六边形 3"/>
            <p:cNvSpPr/>
            <p:nvPr/>
          </p:nvSpPr>
          <p:spPr>
            <a:xfrm>
              <a:off x="-42912" y="6615474"/>
              <a:ext cx="3041773" cy="24411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5" name="六边形 4"/>
            <p:cNvSpPr/>
            <p:nvPr/>
          </p:nvSpPr>
          <p:spPr>
            <a:xfrm>
              <a:off x="2998862" y="6615474"/>
              <a:ext cx="3063750" cy="24411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6" name="六边形 5"/>
            <p:cNvSpPr/>
            <p:nvPr/>
          </p:nvSpPr>
          <p:spPr>
            <a:xfrm>
              <a:off x="6052294" y="6615474"/>
              <a:ext cx="3047603" cy="24411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7" name="六边形 6"/>
            <p:cNvSpPr/>
            <p:nvPr/>
          </p:nvSpPr>
          <p:spPr>
            <a:xfrm>
              <a:off x="9099897" y="6615474"/>
              <a:ext cx="3047603" cy="24411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14:bounceEnd="50000">
                                          <p:cBhvr additive="base">
                                            <p:cTn id="25"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14:presetBounceEnd="50000">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14:bounceEnd="50000">
                                          <p:cBhvr additive="base">
                                            <p:cTn id="38" dur="5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14:bounceEnd="50000">
                                          <p:cBhvr additive="base">
                                            <p:cTn id="51" dur="500" fill="hold"/>
                                            <p:tgtEl>
                                              <p:spTgt spid="32"/>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P spid="28" grpId="0"/>
          <p:bldP spid="29" grpId="0" bldLvl="0" animBg="1"/>
          <p:bldP spid="30" grpId="0" bldLvl="0" animBg="1"/>
          <p:bldP spid="31" grpId="0"/>
          <p:bldP spid="32" grpId="0" bldLvl="0" animBg="1"/>
          <p:bldP spid="33" grpId="0" bldLvl="0" animBg="1"/>
          <p:bldP spid="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outVertical)">
                                          <p:cBhvr>
                                            <p:cTn id="21" dur="500"/>
                                            <p:tgtEl>
                                              <p:spTgt spid="2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1000"/>
                                            <p:tgtEl>
                                              <p:spTgt spid="28"/>
                                            </p:tgtEl>
                                          </p:cBhvr>
                                        </p:animEffect>
                                      </p:childTnLst>
                                    </p:cTn>
                                  </p:par>
                                </p:childTnLst>
                              </p:cTn>
                            </p:par>
                            <p:par>
                              <p:cTn id="31" fill="hold">
                                <p:stCondLst>
                                  <p:cond delay="3000"/>
                                </p:stCondLst>
                                <p:childTnLst>
                                  <p:par>
                                    <p:cTn id="32" presetID="16" presetClass="entr" presetSubtype="37"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arn(outVertical)">
                                          <p:cBhvr>
                                            <p:cTn id="34" dur="500"/>
                                            <p:tgtEl>
                                              <p:spTgt spid="30"/>
                                            </p:tgtEl>
                                          </p:cBhvr>
                                        </p:animEffect>
                                      </p:childTnLst>
                                    </p:cTn>
                                  </p:par>
                                </p:childTnLst>
                              </p:cTn>
                            </p:par>
                            <p:par>
                              <p:cTn id="35" fill="hold">
                                <p:stCondLst>
                                  <p:cond delay="3500"/>
                                </p:stCondLst>
                                <p:childTnLst>
                                  <p:par>
                                    <p:cTn id="36" presetID="2" presetClass="entr" presetSubtype="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outVertical)">
                                          <p:cBhvr>
                                            <p:cTn id="47" dur="500"/>
                                            <p:tgtEl>
                                              <p:spTgt spid="33"/>
                                            </p:tgtEl>
                                          </p:cBhvr>
                                        </p:animEffect>
                                      </p:childTnLst>
                                    </p:cTn>
                                  </p:par>
                                </p:childTnLst>
                              </p:cTn>
                            </p:par>
                            <p:par>
                              <p:cTn id="48" fill="hold">
                                <p:stCondLst>
                                  <p:cond delay="5500"/>
                                </p:stCondLst>
                                <p:childTnLst>
                                  <p:par>
                                    <p:cTn id="49" presetID="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0-#ppt_h/2"/>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P spid="24" grpId="0" bldLvl="0" animBg="1"/>
          <p:bldP spid="28" grpId="0"/>
          <p:bldP spid="29" grpId="0" bldLvl="0" animBg="1"/>
          <p:bldP spid="30" grpId="0" bldLvl="0" animBg="1"/>
          <p:bldP spid="31" grpId="0"/>
          <p:bldP spid="32" grpId="0" bldLvl="0" animBg="1"/>
          <p:bldP spid="33" grpId="0" bldLvl="0" animBg="1"/>
          <p:bldP spid="34"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22" name="直接连接符 2821"/>
          <p:cNvCxnSpPr/>
          <p:nvPr/>
        </p:nvCxnSpPr>
        <p:spPr>
          <a:xfrm>
            <a:off x="7987050" y="1444046"/>
            <a:ext cx="52070" cy="4651375"/>
          </a:xfrm>
          <a:prstGeom prst="line">
            <a:avLst/>
          </a:prstGeom>
        </p:spPr>
        <p:style>
          <a:lnRef idx="1">
            <a:schemeClr val="accent6"/>
          </a:lnRef>
          <a:fillRef idx="0">
            <a:schemeClr val="accent6"/>
          </a:fillRef>
          <a:effectRef idx="0">
            <a:schemeClr val="accent6"/>
          </a:effectRef>
          <a:fontRef idx="minor">
            <a:schemeClr val="tx1"/>
          </a:fontRef>
        </p:style>
      </p:cxnSp>
      <p:sp>
        <p:nvSpPr>
          <p:cNvPr id="2824" name="11 Rectángulo"/>
          <p:cNvSpPr/>
          <p:nvPr/>
        </p:nvSpPr>
        <p:spPr>
          <a:xfrm>
            <a:off x="550545" y="2853690"/>
            <a:ext cx="3164205" cy="1123315"/>
          </a:xfrm>
          <a:prstGeom prst="hexagon">
            <a:avLst/>
          </a:prstGeom>
          <a:solidFill>
            <a:srgbClr val="5FCACB"/>
          </a:solidFill>
          <a:ln>
            <a:noFill/>
          </a:ln>
          <a:effectLst/>
        </p:spPr>
        <p:style>
          <a:lnRef idx="3">
            <a:schemeClr val="lt1"/>
          </a:lnRef>
          <a:fillRef idx="1">
            <a:schemeClr val="accent4"/>
          </a:fillRef>
          <a:effectRef idx="1">
            <a:schemeClr val="accent4"/>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endParaRPr lang="zh-CN" altLang="zh-CN" sz="3500" b="1" kern="0"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29" name="42 Rectángulo"/>
          <p:cNvSpPr/>
          <p:nvPr/>
        </p:nvSpPr>
        <p:spPr>
          <a:xfrm>
            <a:off x="4207510" y="1443990"/>
            <a:ext cx="2800350" cy="459740"/>
          </a:xfrm>
          <a:prstGeom prst="hexagon">
            <a:avLst/>
          </a:prstGeom>
          <a:solidFill>
            <a:srgbClr val="A0BF0D"/>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endParaRPr lang="zh-CN" altLang="en-US" b="1" kern="0" dirty="0">
              <a:solidFill>
                <a:schemeClr val="bg1"/>
              </a:solidFill>
              <a:latin typeface="微软雅黑" panose="020B0503020204020204" pitchFamily="34" charset="-122"/>
              <a:ea typeface="微软雅黑" panose="020B0503020204020204" pitchFamily="34" charset="-122"/>
            </a:endParaRPr>
          </a:p>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思想教育课程</a:t>
            </a:r>
            <a:endParaRPr lang="en-US" altLang="zh-CN" b="1" kern="0" dirty="0">
              <a:solidFill>
                <a:schemeClr val="bg1"/>
              </a:solidFill>
              <a:latin typeface="微软雅黑" panose="020B0503020204020204" pitchFamily="34" charset="-122"/>
              <a:ea typeface="微软雅黑" panose="020B0503020204020204" pitchFamily="34" charset="-122"/>
            </a:endParaRPr>
          </a:p>
          <a:p>
            <a:pPr lvl="0" algn="ctr" eaLnBrk="0" fontAlgn="base" hangingPunct="0">
              <a:spcBef>
                <a:spcPct val="0"/>
              </a:spcBef>
              <a:spcAft>
                <a:spcPct val="0"/>
              </a:spcAft>
              <a:defRPr/>
            </a:pP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31" name="矩形 2830"/>
          <p:cNvSpPr/>
          <p:nvPr/>
        </p:nvSpPr>
        <p:spPr>
          <a:xfrm>
            <a:off x="4207510" y="2350770"/>
            <a:ext cx="2049780" cy="414020"/>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一、我是小学生</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34" name="51 Rectángulo"/>
          <p:cNvSpPr/>
          <p:nvPr/>
        </p:nvSpPr>
        <p:spPr>
          <a:xfrm>
            <a:off x="8528685" y="1443990"/>
            <a:ext cx="2801620" cy="459740"/>
          </a:xfrm>
          <a:prstGeom prst="hexagon">
            <a:avLst/>
          </a:prstGeom>
          <a:solidFill>
            <a:srgbClr val="319095"/>
          </a:solidFill>
          <a:ln>
            <a:noFill/>
          </a:ln>
          <a:effectLst/>
        </p:spPr>
        <p:style>
          <a:lnRef idx="3">
            <a:schemeClr val="lt1"/>
          </a:lnRef>
          <a:fillRef idx="1">
            <a:schemeClr val="accent4"/>
          </a:fillRef>
          <a:effectRef idx="1">
            <a:schemeClr val="accent4"/>
          </a:effectRef>
          <a:fontRef idx="minor">
            <a:schemeClr val="lt1"/>
          </a:fontRef>
        </p:style>
        <p:txBody>
          <a:bodyPr anchor="ctr"/>
          <a:lstStyle/>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安全教育课程</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16" name="直接连接符 15"/>
          <p:cNvCxnSpPr/>
          <p:nvPr/>
        </p:nvCxnSpPr>
        <p:spPr>
          <a:xfrm>
            <a:off x="0" y="909514"/>
            <a:ext cx="12200731" cy="0"/>
          </a:xfrm>
          <a:prstGeom prst="line">
            <a:avLst/>
          </a:prstGeom>
          <a:ln w="28575">
            <a:solidFill>
              <a:srgbClr val="319095"/>
            </a:solidFill>
          </a:ln>
        </p:spPr>
        <p:style>
          <a:lnRef idx="1">
            <a:schemeClr val="accent1"/>
          </a:lnRef>
          <a:fillRef idx="0">
            <a:schemeClr val="accent1"/>
          </a:fillRef>
          <a:effectRef idx="0">
            <a:schemeClr val="accent1"/>
          </a:effectRef>
          <a:fontRef idx="minor">
            <a:schemeClr val="tx1"/>
          </a:fontRef>
        </p:style>
      </p:cxnSp>
      <p:sp>
        <p:nvSpPr>
          <p:cNvPr id="18" name="燕尾形 17"/>
          <p:cNvSpPr/>
          <p:nvPr/>
        </p:nvSpPr>
        <p:spPr>
          <a:xfrm>
            <a:off x="1586327" y="1"/>
            <a:ext cx="860084" cy="909514"/>
          </a:xfrm>
          <a:prstGeom prst="chevr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TextBox 43"/>
          <p:cNvSpPr txBox="1">
            <a:spLocks noChangeArrowheads="1"/>
          </p:cNvSpPr>
          <p:nvPr/>
        </p:nvSpPr>
        <p:spPr bwMode="auto">
          <a:xfrm>
            <a:off x="2590428" y="189434"/>
            <a:ext cx="4080842"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ea typeface="微软雅黑" panose="020B0503020204020204" pitchFamily="34" charset="-122"/>
              </a:defRPr>
            </a:lvl1pPr>
            <a:lvl2pPr marL="742950" indent="-285750">
              <a:defRPr>
                <a:solidFill>
                  <a:schemeClr val="tx1"/>
                </a:solidFill>
                <a:latin typeface="Tahoma" panose="020B0604030504040204" pitchFamily="34" charset="0"/>
                <a:ea typeface="微软雅黑" panose="020B0503020204020204" pitchFamily="34" charset="-122"/>
              </a:defRPr>
            </a:lvl2pPr>
            <a:lvl3pPr marL="1143000" indent="-228600">
              <a:defRPr>
                <a:solidFill>
                  <a:schemeClr val="tx1"/>
                </a:solidFill>
                <a:latin typeface="Tahoma" panose="020B0604030504040204" pitchFamily="34" charset="0"/>
                <a:ea typeface="微软雅黑" panose="020B0503020204020204" pitchFamily="34" charset="-122"/>
              </a:defRPr>
            </a:lvl3pPr>
            <a:lvl4pPr marL="1600200" indent="-228600">
              <a:defRPr>
                <a:solidFill>
                  <a:schemeClr val="tx1"/>
                </a:solidFill>
                <a:latin typeface="Tahoma" panose="020B0604030504040204" pitchFamily="34" charset="0"/>
                <a:ea typeface="微软雅黑" panose="020B0503020204020204" pitchFamily="34" charset="-122"/>
              </a:defRPr>
            </a:lvl4pPr>
            <a:lvl5pPr marL="2057400" indent="-228600">
              <a:defRPr>
                <a:solidFill>
                  <a:schemeClr val="tx1"/>
                </a:solidFill>
                <a:latin typeface="Tahoma" panose="020B060403050404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Tahoma" panose="020B0604030504040204" pitchFamily="34" charset="0"/>
                <a:ea typeface="微软雅黑" panose="020B0503020204020204" pitchFamily="34" charset="-122"/>
              </a:defRPr>
            </a:lvl9pPr>
          </a:lstStyle>
          <a:p>
            <a:r>
              <a:rPr lang="zh-CN" altLang="en-US" sz="2800" b="1" dirty="0">
                <a:solidFill>
                  <a:schemeClr val="tx1">
                    <a:lumMod val="75000"/>
                    <a:lumOff val="25000"/>
                  </a:schemeClr>
                </a:solidFill>
                <a:latin typeface="微软雅黑" panose="020B0503020204020204" pitchFamily="34" charset="-122"/>
              </a:rPr>
              <a:t>课程设计内容</a:t>
            </a:r>
            <a:endParaRPr lang="en-US" altLang="zh-CN" sz="2800" b="1" dirty="0">
              <a:solidFill>
                <a:schemeClr val="tx1">
                  <a:lumMod val="75000"/>
                  <a:lumOff val="25000"/>
                </a:schemeClr>
              </a:solidFill>
              <a:latin typeface="微软雅黑" panose="020B0503020204020204" pitchFamily="34" charset="-122"/>
            </a:endParaRPr>
          </a:p>
        </p:txBody>
      </p:sp>
      <p:sp>
        <p:nvSpPr>
          <p:cNvPr id="3" name="矩形 2"/>
          <p:cNvSpPr/>
          <p:nvPr/>
        </p:nvSpPr>
        <p:spPr>
          <a:xfrm>
            <a:off x="4207510" y="3023235"/>
            <a:ext cx="1783080" cy="414020"/>
          </a:xfrm>
          <a:prstGeom prst="rect">
            <a:avLst/>
          </a:prstGeom>
        </p:spPr>
        <p:txBody>
          <a:bodyPr wrap="none">
            <a:spAutoFit/>
          </a:bodyPr>
          <a:p>
            <a:pPr lvl="0" eaLnBrk="0" fontAlgn="base" hangingPunct="0">
              <a:spcBef>
                <a:spcPct val="0"/>
              </a:spcBef>
              <a:spcAft>
                <a:spcPct val="0"/>
              </a:spcAft>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二、我爱学校</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4207510" y="3611245"/>
            <a:ext cx="3383280" cy="414020"/>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三、学习《中小学生守则》</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4207510" y="4271010"/>
            <a:ext cx="3649980" cy="414020"/>
          </a:xfrm>
          <a:prstGeom prst="rect">
            <a:avLst/>
          </a:prstGeom>
        </p:spPr>
        <p:txBody>
          <a:bodyPr wrap="none">
            <a:spAutoFit/>
          </a:bodyPr>
          <a:lstStyle/>
          <a:p>
            <a:pPr lvl="0" eaLnBrk="0" fontAlgn="base" hangingPunct="0">
              <a:spcBef>
                <a:spcPct val="0"/>
              </a:spcBef>
              <a:spcAft>
                <a:spcPct val="0"/>
              </a:spcAft>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四、唱国歌《义勇军进行曲》</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4207510" y="4943475"/>
            <a:ext cx="3383280" cy="414020"/>
          </a:xfrm>
          <a:prstGeom prst="rect">
            <a:avLst/>
          </a:prstGeom>
        </p:spPr>
        <p:txBody>
          <a:bodyPr wrap="none">
            <a:spAutoFit/>
          </a:bodyPr>
          <a:p>
            <a:pPr lvl="0" eaLnBrk="0" fontAlgn="base" hangingPunct="0">
              <a:spcBef>
                <a:spcPct val="0"/>
              </a:spcBef>
              <a:spcAft>
                <a:spcPct val="0"/>
              </a:spcAft>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五、唱校歌《阳光下成长》</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4207510" y="5634990"/>
            <a:ext cx="3916680" cy="414020"/>
          </a:xfrm>
          <a:prstGeom prst="rect">
            <a:avLst/>
          </a:prstGeom>
        </p:spPr>
        <p:txBody>
          <a:bodyPr wrap="none">
            <a:spAutoFit/>
          </a:bodyPr>
          <a:p>
            <a:pPr lvl="0" eaLnBrk="0" fontAlgn="base" hangingPunct="0">
              <a:spcBef>
                <a:spcPct val="0"/>
              </a:spcBef>
              <a:spcAft>
                <a:spcPct val="0"/>
              </a:spcAft>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六、唱红歌《国旗国旗真美丽》</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8496300" y="2406015"/>
            <a:ext cx="2583180" cy="414020"/>
          </a:xfrm>
          <a:prstGeom prst="rect">
            <a:avLst/>
          </a:prstGeom>
        </p:spPr>
        <p:txBody>
          <a:bodyPr wrap="none">
            <a:spAutoFit/>
          </a:bodyPr>
          <a:p>
            <a:pPr lvl="0" eaLnBrk="0" fontAlgn="base" hangingPunct="0">
              <a:spcBef>
                <a:spcPct val="0"/>
              </a:spcBef>
              <a:spcAft>
                <a:spcPct val="0"/>
              </a:spcAft>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一、交通安全记心中</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8496300" y="3078480"/>
            <a:ext cx="2583180" cy="414020"/>
          </a:xfrm>
          <a:prstGeom prst="rect">
            <a:avLst/>
          </a:prstGeom>
        </p:spPr>
        <p:txBody>
          <a:bodyPr wrap="none">
            <a:spAutoFit/>
          </a:bodyPr>
          <a:p>
            <a:pPr lvl="0" eaLnBrk="0" fontAlgn="base" hangingPunct="0">
              <a:spcBef>
                <a:spcPct val="0"/>
              </a:spcBef>
              <a:spcAft>
                <a:spcPct val="0"/>
              </a:spcAft>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二、校内安全我注意</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8496300" y="3666490"/>
            <a:ext cx="3116580" cy="414020"/>
          </a:xfrm>
          <a:prstGeom prst="rect">
            <a:avLst/>
          </a:prstGeom>
        </p:spPr>
        <p:txBody>
          <a:bodyPr wrap="none">
            <a:spAutoFit/>
          </a:bodyPr>
          <a:p>
            <a:pPr lvl="0" eaLnBrk="0" fontAlgn="base" hangingPunct="0">
              <a:spcBef>
                <a:spcPct val="0"/>
              </a:spcBef>
              <a:spcAft>
                <a:spcPct val="0"/>
              </a:spcAft>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三、文明课间，文明游戏</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8496300" y="4326255"/>
            <a:ext cx="2583180" cy="414020"/>
          </a:xfrm>
          <a:prstGeom prst="rect">
            <a:avLst/>
          </a:prstGeom>
        </p:spPr>
        <p:txBody>
          <a:bodyPr wrap="none">
            <a:spAutoFit/>
          </a:bodyPr>
          <a:p>
            <a:pPr lvl="0" eaLnBrk="0" fontAlgn="base" hangingPunct="0">
              <a:spcBef>
                <a:spcPct val="0"/>
              </a:spcBef>
              <a:spcAft>
                <a:spcPct val="0"/>
              </a:spcAft>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四、向校园欺凌说不</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94055" y="3149600"/>
            <a:ext cx="2807970" cy="876300"/>
          </a:xfrm>
          <a:prstGeom prst="rect">
            <a:avLst/>
          </a:prstGeom>
          <a:noFill/>
        </p:spPr>
        <p:txBody>
          <a:bodyPr wrap="square" rtlCol="0">
            <a:noAutofit/>
          </a:bodyPr>
          <a:p>
            <a:r>
              <a:rPr lang="en-US" altLang="zh-CN" sz="3200" b="1" kern="0" dirty="0">
                <a:solidFill>
                  <a:srgbClr val="0070C0"/>
                </a:solidFill>
                <a:latin typeface="微软雅黑" panose="020B0503020204020204" pitchFamily="34" charset="-122"/>
                <a:ea typeface="微软雅黑" panose="020B0503020204020204" pitchFamily="34" charset="-122"/>
                <a:sym typeface="+mn-ea"/>
              </a:rPr>
              <a:t>“</a:t>
            </a:r>
            <a:r>
              <a:rPr lang="zh-CN" sz="3200" b="1" kern="0" dirty="0">
                <a:solidFill>
                  <a:srgbClr val="C00000"/>
                </a:solidFill>
                <a:latin typeface="微软雅黑" panose="020B0503020204020204" pitchFamily="34" charset="-122"/>
                <a:ea typeface="微软雅黑" panose="020B0503020204020204" pitchFamily="34" charset="-122"/>
                <a:sym typeface="+mn-ea"/>
              </a:rPr>
              <a:t>德</a:t>
            </a:r>
            <a:r>
              <a:rPr lang="en-US" altLang="zh-CN" sz="3200" b="1" kern="0" dirty="0">
                <a:solidFill>
                  <a:srgbClr val="0070C0"/>
                </a:solidFill>
                <a:latin typeface="微软雅黑" panose="020B0503020204020204" pitchFamily="34" charset="-122"/>
                <a:ea typeface="微软雅黑" panose="020B0503020204020204" pitchFamily="34" charset="-122"/>
                <a:sym typeface="+mn-ea"/>
              </a:rPr>
              <a:t>”</a:t>
            </a:r>
            <a:r>
              <a:rPr lang="zh-CN" sz="3200" b="1" kern="0" dirty="0">
                <a:solidFill>
                  <a:srgbClr val="0070C0"/>
                </a:solidFill>
                <a:latin typeface="微软雅黑" panose="020B0503020204020204" pitchFamily="34" charset="-122"/>
                <a:ea typeface="微软雅黑" panose="020B0503020204020204" pitchFamily="34" charset="-122"/>
                <a:sym typeface="+mn-ea"/>
              </a:rPr>
              <a:t>育课程</a:t>
            </a:r>
            <a:endParaRPr lang="zh-CN" altLang="zh-CN" sz="3200" b="1" kern="0"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a:p>
            <a:endParaRPr lang="zh-CN" altLang="en-US" sz="3200"/>
          </a:p>
        </p:txBody>
      </p:sp>
      <p:sp>
        <p:nvSpPr>
          <p:cNvPr id="21" name="51 Rectángulo"/>
          <p:cNvSpPr/>
          <p:nvPr/>
        </p:nvSpPr>
        <p:spPr>
          <a:xfrm>
            <a:off x="8655685" y="4943475"/>
            <a:ext cx="2801620" cy="459740"/>
          </a:xfrm>
          <a:prstGeom prst="hexagon">
            <a:avLst/>
          </a:prstGeom>
          <a:solidFill>
            <a:srgbClr val="319095"/>
          </a:solidFill>
          <a:ln>
            <a:noFill/>
          </a:ln>
          <a:effectLst/>
        </p:spPr>
        <p:style>
          <a:lnRef idx="3">
            <a:schemeClr val="lt1"/>
          </a:lnRef>
          <a:fillRef idx="1">
            <a:schemeClr val="accent4"/>
          </a:fillRef>
          <a:effectRef idx="1">
            <a:schemeClr val="accent4"/>
          </a:effectRef>
          <a:fontRef idx="minor">
            <a:schemeClr val="lt1"/>
          </a:fontRef>
        </p:style>
        <p:txBody>
          <a:bodyPr anchor="ctr"/>
          <a:p>
            <a:pPr lvl="0" algn="ctr" eaLnBrk="0" fontAlgn="base" hangingPunct="0">
              <a:spcBef>
                <a:spcPct val="0"/>
              </a:spcBef>
              <a:spcAft>
                <a:spcPct val="0"/>
              </a:spcAft>
              <a:defRPr/>
            </a:pPr>
            <a:r>
              <a:rPr lang="zh-CN" altLang="en-US" b="1" kern="0" dirty="0">
                <a:solidFill>
                  <a:schemeClr val="bg1"/>
                </a:solidFill>
                <a:latin typeface="微软雅黑" panose="020B0503020204020204" pitchFamily="34" charset="-122"/>
                <a:ea typeface="微软雅黑" panose="020B0503020204020204" pitchFamily="34" charset="-122"/>
              </a:rPr>
              <a:t>行为常规课程</a:t>
            </a:r>
            <a:endParaRPr lang="en-US" altLang="zh-CN" sz="1400"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矩形 21"/>
          <p:cNvSpPr/>
          <p:nvPr/>
        </p:nvSpPr>
        <p:spPr>
          <a:xfrm>
            <a:off x="8568055" y="5563235"/>
            <a:ext cx="1783080" cy="414020"/>
          </a:xfrm>
          <a:prstGeom prst="rect">
            <a:avLst/>
          </a:prstGeom>
        </p:spPr>
        <p:txBody>
          <a:bodyPr wrap="none">
            <a:spAutoFit/>
          </a:bodyPr>
          <a:p>
            <a:pPr lvl="0" eaLnBrk="0" fontAlgn="base" hangingPunct="0">
              <a:spcBef>
                <a:spcPct val="0"/>
              </a:spcBef>
              <a:spcAft>
                <a:spcPct val="0"/>
              </a:spcAft>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一、课间常规</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8568055" y="6235700"/>
            <a:ext cx="1783080" cy="414020"/>
          </a:xfrm>
          <a:prstGeom prst="rect">
            <a:avLst/>
          </a:prstGeom>
        </p:spPr>
        <p:txBody>
          <a:bodyPr wrap="none">
            <a:spAutoFit/>
          </a:bodyPr>
          <a:p>
            <a:pPr lvl="0" eaLnBrk="0" fontAlgn="base" hangingPunct="0">
              <a:spcBef>
                <a:spcPct val="0"/>
              </a:spcBef>
              <a:spcAft>
                <a:spcPct val="0"/>
              </a:spcAft>
              <a:defRPr/>
            </a:pPr>
            <a:r>
              <a:rPr lang="zh-CN" altLang="en-US" kern="0" dirty="0">
                <a:solidFill>
                  <a:schemeClr val="tx1">
                    <a:lumMod val="75000"/>
                    <a:lumOff val="25000"/>
                  </a:schemeClr>
                </a:solidFill>
                <a:latin typeface="微软雅黑" panose="020B0503020204020204" pitchFamily="34" charset="-122"/>
                <a:ea typeface="微软雅黑" panose="020B0503020204020204" pitchFamily="34" charset="-122"/>
              </a:rPr>
              <a:t>二、课堂常规</a:t>
            </a:r>
            <a:endParaRPr lang="en-US" altLang="zh-CN"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0" y="6615474"/>
            <a:ext cx="12190412" cy="244114"/>
            <a:chOff x="-42912" y="6615474"/>
            <a:chExt cx="12190412" cy="244114"/>
          </a:xfrm>
        </p:grpSpPr>
        <p:sp>
          <p:nvSpPr>
            <p:cNvPr id="24" name="六边形 23"/>
            <p:cNvSpPr/>
            <p:nvPr/>
          </p:nvSpPr>
          <p:spPr>
            <a:xfrm>
              <a:off x="-42912" y="6615474"/>
              <a:ext cx="3041773" cy="244114"/>
            </a:xfrm>
            <a:prstGeom prst="hexagon">
              <a:avLst/>
            </a:prstGeom>
            <a:solidFill>
              <a:srgbClr val="5FCACB"/>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5" name="六边形 24"/>
            <p:cNvSpPr/>
            <p:nvPr/>
          </p:nvSpPr>
          <p:spPr>
            <a:xfrm>
              <a:off x="2998862" y="6615474"/>
              <a:ext cx="3063750" cy="244114"/>
            </a:xfrm>
            <a:prstGeom prst="hexagon">
              <a:avLst/>
            </a:prstGeom>
            <a:solidFill>
              <a:srgbClr val="A0BF0D"/>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6" name="六边形 25"/>
            <p:cNvSpPr/>
            <p:nvPr/>
          </p:nvSpPr>
          <p:spPr>
            <a:xfrm>
              <a:off x="6052294" y="6615474"/>
              <a:ext cx="3047603" cy="244114"/>
            </a:xfrm>
            <a:prstGeom prst="hexagon">
              <a:avLst/>
            </a:prstGeom>
            <a:solidFill>
              <a:srgbClr val="31909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27" name="六边形 26"/>
            <p:cNvSpPr/>
            <p:nvPr/>
          </p:nvSpPr>
          <p:spPr>
            <a:xfrm>
              <a:off x="9099897" y="6615474"/>
              <a:ext cx="3047603" cy="244114"/>
            </a:xfrm>
            <a:prstGeom prst="hexagon">
              <a:avLst/>
            </a:prstGeom>
            <a:solidFill>
              <a:srgbClr val="F5841C"/>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24"/>
                                        </p:tgtEl>
                                        <p:attrNameLst>
                                          <p:attrName>style.visibility</p:attrName>
                                        </p:attrNameLst>
                                      </p:cBhvr>
                                      <p:to>
                                        <p:strVal val="visible"/>
                                      </p:to>
                                    </p:set>
                                    <p:animEffect transition="in" filter="wipe(down)">
                                      <p:cBhvr>
                                        <p:cTn id="10" dur="500"/>
                                        <p:tgtEl>
                                          <p:spTgt spid="282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829"/>
                                        </p:tgtEl>
                                        <p:attrNameLst>
                                          <p:attrName>style.visibility</p:attrName>
                                        </p:attrNameLst>
                                      </p:cBhvr>
                                      <p:to>
                                        <p:strVal val="visible"/>
                                      </p:to>
                                    </p:set>
                                    <p:animEffect transition="in" filter="wipe(down)">
                                      <p:cBhvr>
                                        <p:cTn id="15" dur="500"/>
                                        <p:tgtEl>
                                          <p:spTgt spid="282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3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nodeType="afterEffect">
                                  <p:stCondLst>
                                    <p:cond delay="0"/>
                                  </p:stCondLst>
                                  <p:childTnLst>
                                    <p:set>
                                      <p:cBhvr>
                                        <p:cTn id="42" dur="1" fill="hold">
                                          <p:stCondLst>
                                            <p:cond delay="0"/>
                                          </p:stCondLst>
                                        </p:cTn>
                                        <p:tgtEl>
                                          <p:spTgt spid="28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34"/>
                                        </p:tgtEl>
                                        <p:attrNameLst>
                                          <p:attrName>style.visibility</p:attrName>
                                        </p:attrNameLst>
                                      </p:cBhvr>
                                      <p:to>
                                        <p:strVal val="visible"/>
                                      </p:to>
                                    </p:set>
                                    <p:animEffect transition="in" filter="wipe(down)">
                                      <p:cBhvr>
                                        <p:cTn id="47" dur="500"/>
                                        <p:tgtEl>
                                          <p:spTgt spid="283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down)">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24" grpId="0" animBg="1"/>
      <p:bldP spid="17" grpId="1"/>
      <p:bldP spid="2824" grpId="1" animBg="1"/>
      <p:bldP spid="2829" grpId="0" animBg="1"/>
      <p:bldP spid="2829" grpId="1" animBg="1"/>
      <p:bldP spid="2831" grpId="0"/>
      <p:bldP spid="2831" grpId="1"/>
      <p:bldP spid="3" grpId="0"/>
      <p:bldP spid="3" grpId="1"/>
      <p:bldP spid="4" grpId="0"/>
      <p:bldP spid="4" grpId="1"/>
      <p:bldP spid="5" grpId="0"/>
      <p:bldP spid="5" grpId="1"/>
      <p:bldP spid="6" grpId="0"/>
      <p:bldP spid="6" grpId="1"/>
      <p:bldP spid="7" grpId="0"/>
      <p:bldP spid="7" grpId="1"/>
      <p:bldP spid="2834" grpId="0" animBg="1"/>
      <p:bldP spid="2834" grpId="1" animBg="1"/>
      <p:bldP spid="9" grpId="0"/>
      <p:bldP spid="9" grpId="1"/>
      <p:bldP spid="10" grpId="0"/>
      <p:bldP spid="10" grpId="1"/>
      <p:bldP spid="11" grpId="0"/>
      <p:bldP spid="11" grpId="1"/>
      <p:bldP spid="12" grpId="0"/>
      <p:bldP spid="12" grpId="1"/>
      <p:bldP spid="21" grpId="0" animBg="1"/>
      <p:bldP spid="21" grpId="1" animBg="1"/>
      <p:bldP spid="22" grpId="0"/>
      <p:bldP spid="22" grpId="1"/>
      <p:bldP spid="23" grpId="0"/>
      <p:bldP spid="23" grpId="1"/>
    </p:bldLst>
  </p:timing>
</p:sld>
</file>

<file path=ppt/tags/tag1.xml><?xml version="1.0" encoding="utf-8"?>
<p:tagLst xmlns:p="http://schemas.openxmlformats.org/presentationml/2006/main">
  <p:tag name="KSO_WM_UNIT_PLACING_PICTURE_USER_VIEWPORT" val="{&quot;height&quot;:4320,&quot;width&quot;:4320}"/>
</p:tagLst>
</file>

<file path=ppt/tags/tag2.xml><?xml version="1.0" encoding="utf-8"?>
<p:tagLst xmlns:p="http://schemas.openxmlformats.org/presentationml/2006/main">
  <p:tag name="KSO_WM_UNIT_PLACING_PICTURE_USER_VIEWPORT" val="{&quot;height&quot;:10273,&quot;width&quot;:7275}"/>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mixed20203572_1*i*4"/>
  <p:tag name="KSO_WM_TEMPLATE_CATEGORY" val="mixed"/>
  <p:tag name="KSO_WM_TEMPLATE_INDEX" val="20203572"/>
  <p:tag name="KSO_WM_UNIT_LAYERLEVEL" val="1"/>
  <p:tag name="KSO_WM_TAG_VERSION" val="1.0"/>
  <p:tag name="KSO_WM_BEAUTIFY_FLAG" val="#wm#"/>
</p:tagLst>
</file>

<file path=ppt/tags/tag4.xml><?xml version="1.0" encoding="utf-8"?>
<p:tagLst xmlns:p="http://schemas.openxmlformats.org/presentationml/2006/main">
  <p:tag name="KSO_WM_UNIT_TABLE_BEAUTIFY" val="smartTable{98d787da-50e2-40f1-bb44-b5391c7d84ea}"/>
  <p:tag name="TABLE_ENDDRAG_ORIGIN_RECT" val="862*382"/>
  <p:tag name="TABLE_ENDDRAG_RECT" val="48*104*862*382"/>
</p:tagLst>
</file>

<file path=ppt/tags/tag5.xml><?xml version="1.0" encoding="utf-8"?>
<p:tagLst xmlns:p="http://schemas.openxmlformats.org/presentationml/2006/main">
  <p:tag name="KSO_WM_UNIT_PLACING_PICTURE_USER_VIEWPORT" val="{&quot;height&quot;:4320,&quot;width&quot;:4320}"/>
</p:tagLst>
</file>

<file path=ppt/tags/tag6.xml><?xml version="1.0" encoding="utf-8"?>
<p:tagLst xmlns:p="http://schemas.openxmlformats.org/presentationml/2006/main">
  <p:tag name="KSO_WPP_MARK_KEY" val="d9f60ec1-52e1-4b60-b0ef-4ba405ad0529"/>
  <p:tag name="COMMONDATA" val="eyJoZGlkIjoiMTdmMjk0YjYzMzZmMDg2OGYyYzg5YzA1MWVjYTc3MTUifQ=="/>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我的主题色">
      <a:dk1>
        <a:sysClr val="windowText" lastClr="000000"/>
      </a:dk1>
      <a:lt1>
        <a:sysClr val="window" lastClr="FFFFFF"/>
      </a:lt1>
      <a:dk2>
        <a:srgbClr val="E6325C"/>
      </a:dk2>
      <a:lt2>
        <a:srgbClr val="E6325C"/>
      </a:lt2>
      <a:accent1>
        <a:srgbClr val="A3CD39"/>
      </a:accent1>
      <a:accent2>
        <a:srgbClr val="A3CD39"/>
      </a:accent2>
      <a:accent3>
        <a:srgbClr val="4EC0A5"/>
      </a:accent3>
      <a:accent4>
        <a:srgbClr val="4EC0A5"/>
      </a:accent4>
      <a:accent5>
        <a:srgbClr val="E4BE33"/>
      </a:accent5>
      <a:accent6>
        <a:srgbClr val="E4BE3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极目远眺">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1623</Words>
  <Application>WPS 演示</Application>
  <PresentationFormat>自定义</PresentationFormat>
  <Paragraphs>325</Paragraphs>
  <Slides>16</Slides>
  <Notes>27</Notes>
  <HiddenSlides>0</HiddenSlides>
  <MMClips>1</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16</vt:i4>
      </vt:variant>
    </vt:vector>
  </HeadingPairs>
  <TitlesOfParts>
    <vt:vector size="28" baseType="lpstr">
      <vt:lpstr>Arial</vt:lpstr>
      <vt:lpstr>宋体</vt:lpstr>
      <vt:lpstr>Wingdings</vt:lpstr>
      <vt:lpstr>Impact</vt:lpstr>
      <vt:lpstr>微软雅黑</vt:lpstr>
      <vt:lpstr>楷体</vt:lpstr>
      <vt:lpstr>Tahoma</vt:lpstr>
      <vt:lpstr>Calibri</vt:lpstr>
      <vt:lpstr>Calibri</vt:lpstr>
      <vt:lpstr>Arial Unicode MS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眷顾不够</cp:lastModifiedBy>
  <cp:revision>232</cp:revision>
  <dcterms:created xsi:type="dcterms:W3CDTF">2015-04-23T03:04:00Z</dcterms:created>
  <dcterms:modified xsi:type="dcterms:W3CDTF">2022-11-08T09:40:04Z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5FD37C59DAFF43AD90AB11DEEB4C39B9</vt:lpwstr>
  </property>
</Properties>
</file>