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9"/>
  </p:notesMasterIdLst>
  <p:sldIdLst>
    <p:sldId id="29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1" r:id="rId11"/>
    <p:sldId id="266" r:id="rId12"/>
    <p:sldId id="267" r:id="rId13"/>
    <p:sldId id="268" r:id="rId14"/>
    <p:sldId id="269" r:id="rId15"/>
    <p:sldId id="270" r:id="rId16"/>
    <p:sldId id="312" r:id="rId17"/>
    <p:sldId id="313" r:id="rId18"/>
    <p:sldId id="271" r:id="rId19"/>
    <p:sldId id="314" r:id="rId20"/>
    <p:sldId id="273" r:id="rId21"/>
    <p:sldId id="275" r:id="rId22"/>
    <p:sldId id="276" r:id="rId23"/>
    <p:sldId id="277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92" r:id="rId32"/>
    <p:sldId id="293" r:id="rId33"/>
    <p:sldId id="294" r:id="rId34"/>
    <p:sldId id="295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60" r:id="rId62"/>
    <p:sldId id="361" r:id="rId63"/>
    <p:sldId id="363" r:id="rId64"/>
    <p:sldId id="364" r:id="rId65"/>
    <p:sldId id="365" r:id="rId66"/>
    <p:sldId id="366" r:id="rId67"/>
    <p:sldId id="367" r:id="rId68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CE6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E508E-83E6-4B49-BDF4-F23D40CE8E00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92032-51FB-4324-ACBD-31AFDE128B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15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2032-51FB-4324-ACBD-31AFDE128B8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04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BB9B6-6CE3-43E8-B498-5B9A5FEFF2D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66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3CDF6-EA7C-8153-BB4F-ADFD8F237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B55F54-D63D-ECDC-E44C-92AAC77D3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F4615E-897F-A428-AA51-71BDB968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7D65F5-2182-D2D0-65EE-9D9F1459A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2AD4D7-C152-58CE-C58F-3D2E7A31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5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1126A-9835-4F05-E5D4-A7AD5316B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889D8-C083-BC8B-4244-6CB22AE84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038E17-BCA6-70B2-5742-0EB9EAF1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A3E12-37B5-FB70-A1BE-09BA8D97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061775-1C91-6C55-FD52-F7FE68F8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62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40E41E1-0283-A02A-BA79-7102D2D74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4A040D-4BC8-B7DD-9BD5-1EF712672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1DE18E-1AB9-F51F-2380-055243B1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D6CDB2-F318-CF37-FA0A-41A6D4B3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635428-D0BB-4019-2AAA-F2967E55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19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8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3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5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5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88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6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48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6489E5-C723-7F66-33B5-B5C5C5DB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2F823F-2A54-DAD4-EA68-607ACE311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16C0A5-9FB3-D7B6-BEBE-FF32452F0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E3770-E8E2-4A71-E660-52BB47F0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85C954-691E-1485-4597-48E60D1D4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69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7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6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74DEF6-B23B-7068-DDA7-5D13B901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37CA35-F789-EA00-D64B-D7E281224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3966E5-D719-A76E-1CBB-5D9BA728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2B5FFB-C62C-D80D-36F2-FD8D57C0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42A173-829E-9A86-06F1-0B3CB2B2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17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F06DFF-11BD-E3CC-67D8-3904014E7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B515CC-CCC9-C44C-30E1-76A521CBA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DF5138-1A21-F35F-0B02-8A8785599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9974D5-8E74-D899-5DD2-0E4EE273E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FDABE0-36AC-D1F8-87E3-09F55B09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E16C44-97C7-8249-7475-D95DFBEE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22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5F0445-12F0-A482-A3A5-7AD438DE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E6A362-E625-3552-4CB2-C16D9E342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71C622-D0DA-2775-C264-8EB9D4F81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D51FFB-5FE0-6F7B-34B5-F19B53B50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BB5E984-0E1F-D6D1-47EA-BE9F13FF0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6E8404-A84F-870B-7347-88D84E7A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39F8D8-4C38-4744-7D39-A8E075C7D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AA4B4A0-E26D-DD5B-99FF-EB4C6864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78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651B1-BF60-CE6E-83A9-41297D34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B35E10E-3DD3-F791-FEC4-5E5C0D96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0AB2EAF-E5CC-AAB1-AD19-F888F8F57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960298-5FB1-3924-058C-60C10A17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5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3CF19B-680D-5C0A-D9AB-A50CF55B6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F6024D-419A-E580-207E-400C1B0E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92C019-E28B-82C2-A342-E30965A5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10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8C0128-C708-9584-F01C-2FF7EDAE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885C1D-F5A5-98C2-52BB-30081CD4B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4955E7D-9AD8-B8E6-77DB-DF0605D3E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D0B1E3-5A5E-C1E0-9114-137C687B1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1CA4B5-ED17-2FF4-FD40-43381EB73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77B8AB-251E-16BD-C3AD-E79743B4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10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1F323-CF81-9744-852D-7CCC2912C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419A94A-6B30-7486-DFC0-99083E9CB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544223-5ED7-CD5C-D16A-7C6E27A8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D2E2F7-D95A-B544-DC29-633FA71A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DA5517-3682-D884-06F9-D9D876CA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A712D3-525C-EE87-3F38-3D894D3A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38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080672C-CBCB-E338-3EB4-D300C4932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D4F148-3576-CBC7-CC83-FC13DFEBF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D374DB-037D-5538-7E7F-CBF616E43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55424-52D0-4DD0-864F-C85773D9F2CD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B7D4B9-60A4-E207-6287-AC0C0E1C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D224C3-CE44-246B-2521-F499C7222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082F5-B44B-467E-B1C4-D6EF07D5F0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181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1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E7BA9-1FBE-4832-BF6D-A2839B249D7E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5889B-FA8B-4905-8D6C-5805512161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0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4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"/>
            <a:ext cx="12192000" cy="68547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56183" y="1411395"/>
            <a:ext cx="1047584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解读新课标，明晰新理念，赋能新征程</a:t>
            </a:r>
          </a:p>
          <a:p>
            <a:endParaRPr lang="en-US" altLang="zh-CN" sz="33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en-US" altLang="zh-CN" sz="33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——</a:t>
            </a:r>
            <a:r>
              <a:rPr lang="zh-CN" altLang="en-US" sz="33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义务教育新课标解读</a:t>
            </a:r>
            <a:endParaRPr lang="zh-CN" altLang="en-US" sz="33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50087" y="4543138"/>
            <a:ext cx="4581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泸县实验学校        王芳</a:t>
            </a:r>
            <a:endParaRPr lang="zh-CN" altLang="en-US" sz="2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331727" y="6387660"/>
            <a:ext cx="1868557" cy="467139"/>
          </a:xfrm>
          <a:prstGeom prst="rect">
            <a:avLst/>
          </a:prstGeom>
          <a:solidFill>
            <a:srgbClr val="CE653E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5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0">
            <a:extLst>
              <a:ext uri="{FF2B5EF4-FFF2-40B4-BE49-F238E27FC236}">
                <a16:creationId xmlns:a16="http://schemas.microsoft.com/office/drawing/2014/main" id="{6A688976-1797-A2D0-8102-8ED4E0D5B3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>
            <a:extLst>
              <a:ext uri="{FF2B5EF4-FFF2-40B4-BE49-F238E27FC236}">
                <a16:creationId xmlns:a16="http://schemas.microsoft.com/office/drawing/2014/main" id="{2B4ABD6E-716F-AEE4-730D-8ABDDA1A14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2">
            <a:extLst>
              <a:ext uri="{FF2B5EF4-FFF2-40B4-BE49-F238E27FC236}">
                <a16:creationId xmlns:a16="http://schemas.microsoft.com/office/drawing/2014/main" id="{33DBF031-1EE2-0F84-E53D-7420A2C133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3">
            <a:extLst>
              <a:ext uri="{FF2B5EF4-FFF2-40B4-BE49-F238E27FC236}">
                <a16:creationId xmlns:a16="http://schemas.microsoft.com/office/drawing/2014/main" id="{B6BE1A6E-44BD-70EC-8EA6-07E6ED366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4">
            <a:extLst>
              <a:ext uri="{FF2B5EF4-FFF2-40B4-BE49-F238E27FC236}">
                <a16:creationId xmlns:a16="http://schemas.microsoft.com/office/drawing/2014/main" id="{4E587291-BF76-151E-1244-A372CFAA5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824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824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>
            <a:extLst>
              <a:ext uri="{FF2B5EF4-FFF2-40B4-BE49-F238E27FC236}">
                <a16:creationId xmlns:a16="http://schemas.microsoft.com/office/drawing/2014/main" id="{A5D0D835-F0C4-3299-E946-0EFA5EC0C6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7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9" y="0"/>
            <a:ext cx="12105861" cy="15803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42999" y="2250686"/>
            <a:ext cx="105056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FF00"/>
                </a:solidFill>
              </a:rPr>
              <a:t>1.</a:t>
            </a:r>
            <a:r>
              <a:rPr lang="zh-CN" altLang="zh-CN" sz="2800" dirty="0" smtClean="0">
                <a:solidFill>
                  <a:srgbClr val="FFFF00"/>
                </a:solidFill>
              </a:rPr>
              <a:t>素养</a:t>
            </a:r>
            <a:r>
              <a:rPr lang="zh-CN" altLang="en-US" sz="2800" dirty="0" smtClean="0">
                <a:solidFill>
                  <a:srgbClr val="FFFF00"/>
                </a:solidFill>
              </a:rPr>
              <a:t>：</a:t>
            </a:r>
            <a:r>
              <a:rPr lang="zh-CN" altLang="zh-CN" sz="2800" dirty="0" smtClean="0">
                <a:solidFill>
                  <a:srgbClr val="FFFF00"/>
                </a:solidFill>
              </a:rPr>
              <a:t>在</a:t>
            </a:r>
            <a:r>
              <a:rPr lang="zh-CN" altLang="zh-CN" sz="2800" dirty="0">
                <a:solidFill>
                  <a:srgbClr val="FFFF00"/>
                </a:solidFill>
              </a:rPr>
              <a:t>什么情境下，运用哪类知识，能做什么事</a:t>
            </a:r>
            <a:r>
              <a:rPr lang="zh-CN" altLang="zh-CN" sz="2800" dirty="0" smtClean="0">
                <a:solidFill>
                  <a:srgbClr val="FFFF00"/>
                </a:solidFill>
              </a:rPr>
              <a:t>。</a:t>
            </a:r>
            <a:endParaRPr lang="en-US" altLang="zh-CN" sz="2800" dirty="0" smtClean="0">
              <a:solidFill>
                <a:srgbClr val="FFFF00"/>
              </a:solidFill>
            </a:endParaRPr>
          </a:p>
          <a:p>
            <a:endParaRPr lang="en-US" altLang="zh-CN" sz="2800" dirty="0" smtClean="0">
              <a:solidFill>
                <a:srgbClr val="FFFF00"/>
              </a:solidFill>
            </a:endParaRPr>
          </a:p>
          <a:p>
            <a:r>
              <a:rPr lang="en-US" altLang="zh-CN" sz="2800" dirty="0" smtClean="0">
                <a:solidFill>
                  <a:srgbClr val="FFFF00"/>
                </a:solidFill>
              </a:rPr>
              <a:t>2.</a:t>
            </a:r>
            <a:r>
              <a:rPr lang="zh-CN" altLang="zh-CN" sz="2800" dirty="0" smtClean="0">
                <a:solidFill>
                  <a:srgbClr val="FFFF00"/>
                </a:solidFill>
              </a:rPr>
              <a:t>知识</a:t>
            </a:r>
            <a:r>
              <a:rPr lang="zh-CN" altLang="en-US" sz="2800" dirty="0" smtClean="0">
                <a:solidFill>
                  <a:srgbClr val="FFFF00"/>
                </a:solidFill>
              </a:rPr>
              <a:t>：</a:t>
            </a:r>
            <a:r>
              <a:rPr lang="zh-CN" altLang="zh-CN" sz="2800" dirty="0" smtClean="0">
                <a:solidFill>
                  <a:srgbClr val="FFFF00"/>
                </a:solidFill>
              </a:rPr>
              <a:t>一</a:t>
            </a:r>
            <a:r>
              <a:rPr lang="zh-CN" altLang="zh-CN" sz="2800" dirty="0">
                <a:solidFill>
                  <a:srgbClr val="FFFF00"/>
                </a:solidFill>
              </a:rPr>
              <a:t>是内容知识，二是程序性知识，三是认识性知识</a:t>
            </a:r>
            <a:r>
              <a:rPr lang="zh-CN" altLang="zh-CN" sz="2800" dirty="0" smtClean="0">
                <a:solidFill>
                  <a:srgbClr val="FFFF00"/>
                </a:solidFill>
              </a:rPr>
              <a:t>。</a:t>
            </a:r>
            <a:endParaRPr lang="en-US" altLang="zh-CN" sz="2800" dirty="0" smtClean="0">
              <a:solidFill>
                <a:srgbClr val="FFFF00"/>
              </a:solidFill>
            </a:endParaRPr>
          </a:p>
          <a:p>
            <a:endParaRPr lang="en-US" altLang="zh-CN" sz="2800" dirty="0" smtClean="0">
              <a:solidFill>
                <a:srgbClr val="FFFF00"/>
              </a:solidFill>
            </a:endParaRPr>
          </a:p>
          <a:p>
            <a:r>
              <a:rPr lang="en-US" altLang="zh-CN" sz="2800" dirty="0" smtClean="0">
                <a:solidFill>
                  <a:srgbClr val="FFFF00"/>
                </a:solidFill>
              </a:rPr>
              <a:t>3.</a:t>
            </a:r>
            <a:r>
              <a:rPr lang="zh-CN" altLang="zh-CN" sz="2800" dirty="0" smtClean="0">
                <a:solidFill>
                  <a:srgbClr val="FFFF00"/>
                </a:solidFill>
              </a:rPr>
              <a:t>反思</a:t>
            </a:r>
            <a:r>
              <a:rPr lang="zh-CN" altLang="en-US" sz="2800" dirty="0" smtClean="0">
                <a:solidFill>
                  <a:srgbClr val="FFFF00"/>
                </a:solidFill>
              </a:rPr>
              <a:t>：</a:t>
            </a:r>
            <a:r>
              <a:rPr lang="zh-CN" altLang="zh-CN" sz="2800" dirty="0">
                <a:solidFill>
                  <a:srgbClr val="FFFF00"/>
                </a:solidFill>
              </a:rPr>
              <a:t>教下去是知识，留下来是</a:t>
            </a:r>
            <a:r>
              <a:rPr lang="zh-CN" altLang="zh-CN" sz="2800" dirty="0" smtClean="0">
                <a:solidFill>
                  <a:srgbClr val="FFFF00"/>
                </a:solidFill>
              </a:rPr>
              <a:t>素养。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74965" y="1768637"/>
            <a:ext cx="1987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/>
              <a:t>关键</a:t>
            </a:r>
            <a:r>
              <a:rPr lang="zh-CN" altLang="zh-CN" sz="2400" dirty="0" smtClean="0"/>
              <a:t>能力</a:t>
            </a:r>
            <a:endParaRPr lang="en-US" altLang="zh-CN" sz="2400" dirty="0" smtClean="0"/>
          </a:p>
          <a:p>
            <a:r>
              <a:rPr lang="zh-CN" altLang="zh-CN" sz="2400" dirty="0" smtClean="0"/>
              <a:t>必备品格</a:t>
            </a:r>
            <a:endParaRPr lang="en-US" altLang="zh-CN" sz="2400" dirty="0" smtClean="0"/>
          </a:p>
          <a:p>
            <a:r>
              <a:rPr lang="zh-CN" altLang="zh-CN" sz="2400" dirty="0" smtClean="0"/>
              <a:t>价值</a:t>
            </a:r>
            <a:r>
              <a:rPr lang="zh-CN" altLang="zh-CN" sz="2400" dirty="0"/>
              <a:t>观念</a:t>
            </a:r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2007703" y="4989443"/>
            <a:ext cx="9412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素养</a:t>
            </a:r>
            <a:r>
              <a:rPr lang="zh-CN" altLang="en-US" sz="2800" dirty="0" smtClean="0"/>
              <a:t>目标需要</a:t>
            </a:r>
            <a:r>
              <a:rPr lang="zh-CN" altLang="zh-CN" sz="2800" dirty="0" smtClean="0"/>
              <a:t>三维</a:t>
            </a:r>
            <a:r>
              <a:rPr lang="zh-CN" altLang="zh-CN" sz="2800" dirty="0"/>
              <a:t>叙写。即</a:t>
            </a:r>
            <a:r>
              <a:rPr lang="en-US" altLang="zh-CN" sz="2800" dirty="0"/>
              <a:t>“</a:t>
            </a:r>
            <a:r>
              <a:rPr lang="zh-CN" altLang="zh-CN" sz="2800" dirty="0"/>
              <a:t>通过</a:t>
            </a:r>
            <a:r>
              <a:rPr lang="en-US" altLang="zh-CN" sz="2800" dirty="0"/>
              <a:t>……</a:t>
            </a:r>
            <a:r>
              <a:rPr lang="zh-CN" altLang="zh-CN" sz="2800" dirty="0"/>
              <a:t>理解</a:t>
            </a:r>
            <a:r>
              <a:rPr lang="en-US" altLang="zh-CN" sz="2800" dirty="0"/>
              <a:t>……</a:t>
            </a:r>
            <a:r>
              <a:rPr lang="zh-CN" altLang="zh-CN" sz="2800" dirty="0"/>
              <a:t>形成</a:t>
            </a:r>
            <a:r>
              <a:rPr lang="en-US" altLang="zh-CN" sz="2800" dirty="0"/>
              <a:t>……”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5288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7">
            <a:extLst>
              <a:ext uri="{FF2B5EF4-FFF2-40B4-BE49-F238E27FC236}">
                <a16:creationId xmlns:a16="http://schemas.microsoft.com/office/drawing/2014/main" id="{653DDF3D-D6E6-6FB0-A907-FD6A6EB4E9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">
            <a:extLst>
              <a:ext uri="{FF2B5EF4-FFF2-40B4-BE49-F238E27FC236}">
                <a16:creationId xmlns:a16="http://schemas.microsoft.com/office/drawing/2014/main" id="{E85A0D93-821C-5520-812B-44CE3D341A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">
            <a:extLst>
              <a:ext uri="{FF2B5EF4-FFF2-40B4-BE49-F238E27FC236}">
                <a16:creationId xmlns:a16="http://schemas.microsoft.com/office/drawing/2014/main" id="{65C08271-37F9-4700-250B-C01F9206C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">
            <a:extLst>
              <a:ext uri="{FF2B5EF4-FFF2-40B4-BE49-F238E27FC236}">
                <a16:creationId xmlns:a16="http://schemas.microsoft.com/office/drawing/2014/main" id="{14E2EA29-3EA8-ECDE-BF7D-0AE69287C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1">
            <a:extLst>
              <a:ext uri="{FF2B5EF4-FFF2-40B4-BE49-F238E27FC236}">
                <a16:creationId xmlns:a16="http://schemas.microsoft.com/office/drawing/2014/main" id="{DABAFE9B-6C10-7242-6BDC-0EAEDD0494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3">
            <a:extLst>
              <a:ext uri="{FF2B5EF4-FFF2-40B4-BE49-F238E27FC236}">
                <a16:creationId xmlns:a16="http://schemas.microsoft.com/office/drawing/2014/main" id="{BAE58F9F-19B2-07D1-6B7E-945203A5A6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5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4">
            <a:extLst>
              <a:ext uri="{FF2B5EF4-FFF2-40B4-BE49-F238E27FC236}">
                <a16:creationId xmlns:a16="http://schemas.microsoft.com/office/drawing/2014/main" id="{5EF708A6-8BDE-9ECA-A436-D30DD917C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5">
            <a:extLst>
              <a:ext uri="{FF2B5EF4-FFF2-40B4-BE49-F238E27FC236}">
                <a16:creationId xmlns:a16="http://schemas.microsoft.com/office/drawing/2014/main" id="{A98BB445-9A4F-0C21-5EBE-EB12B63262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0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7">
            <a:extLst>
              <a:ext uri="{FF2B5EF4-FFF2-40B4-BE49-F238E27FC236}">
                <a16:creationId xmlns:a16="http://schemas.microsoft.com/office/drawing/2014/main" id="{59AF48BD-E40D-99EF-6AD5-7469FCC87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8">
            <a:extLst>
              <a:ext uri="{FF2B5EF4-FFF2-40B4-BE49-F238E27FC236}">
                <a16:creationId xmlns:a16="http://schemas.microsoft.com/office/drawing/2014/main" id="{FCD58432-763B-116E-176B-5BCC9DB07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1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9">
            <a:extLst>
              <a:ext uri="{FF2B5EF4-FFF2-40B4-BE49-F238E27FC236}">
                <a16:creationId xmlns:a16="http://schemas.microsoft.com/office/drawing/2014/main" id="{6AC33B28-736D-CEED-9815-9F6975945B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7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0">
            <a:extLst>
              <a:ext uri="{FF2B5EF4-FFF2-40B4-BE49-F238E27FC236}">
                <a16:creationId xmlns:a16="http://schemas.microsoft.com/office/drawing/2014/main" id="{21CAA052-0E36-97BF-F2BA-534EF233FB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">
            <a:extLst>
              <a:ext uri="{FF2B5EF4-FFF2-40B4-BE49-F238E27FC236}">
                <a16:creationId xmlns:a16="http://schemas.microsoft.com/office/drawing/2014/main" id="{21B8C9E6-63C3-EF51-6883-7E0AB0D730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">
            <a:extLst>
              <a:ext uri="{FF2B5EF4-FFF2-40B4-BE49-F238E27FC236}">
                <a16:creationId xmlns:a16="http://schemas.microsoft.com/office/drawing/2014/main" id="{8B604B3F-E9F9-BC74-50D1-7A5D36785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7">
            <a:extLst>
              <a:ext uri="{FF2B5EF4-FFF2-40B4-BE49-F238E27FC236}">
                <a16:creationId xmlns:a16="http://schemas.microsoft.com/office/drawing/2014/main" id="{087D2FDC-707C-CD0B-493F-B6B879624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8">
            <a:extLst>
              <a:ext uri="{FF2B5EF4-FFF2-40B4-BE49-F238E27FC236}">
                <a16:creationId xmlns:a16="http://schemas.microsoft.com/office/drawing/2014/main" id="{59F76A08-5237-F1EF-94D2-AB766FF61E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1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9">
            <a:extLst>
              <a:ext uri="{FF2B5EF4-FFF2-40B4-BE49-F238E27FC236}">
                <a16:creationId xmlns:a16="http://schemas.microsoft.com/office/drawing/2014/main" id="{4BE07EB7-91A9-0B9B-9D35-7074F6518D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18"/>
            <a:ext cx="12261574" cy="687541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05921" y="661004"/>
            <a:ext cx="7961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+mn-ea"/>
              </a:rPr>
              <a:t>五、“</a:t>
            </a:r>
            <a:r>
              <a:rPr lang="en-US" altLang="zh-CN" sz="4000" b="1" dirty="0" smtClean="0">
                <a:solidFill>
                  <a:schemeClr val="bg1"/>
                </a:solidFill>
                <a:latin typeface="+mn-ea"/>
              </a:rPr>
              <a:t>2022</a:t>
            </a:r>
            <a:r>
              <a:rPr lang="zh-CN" altLang="en-US" sz="4000" b="1" dirty="0" smtClean="0">
                <a:solidFill>
                  <a:schemeClr val="bg1"/>
                </a:solidFill>
                <a:latin typeface="+mn-ea"/>
              </a:rPr>
              <a:t>年版课标”的主要内容</a:t>
            </a:r>
            <a:endParaRPr lang="zh-CN" altLang="en-US" sz="4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47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87" y="0"/>
            <a:ext cx="12261574" cy="6875418"/>
          </a:xfrm>
          <a:prstGeom prst="rect">
            <a:avLst/>
          </a:prstGeom>
        </p:spPr>
      </p:pic>
      <p:sp>
        <p:nvSpPr>
          <p:cNvPr id="8" name="燕尾形箭头 7"/>
          <p:cNvSpPr/>
          <p:nvPr/>
        </p:nvSpPr>
        <p:spPr>
          <a:xfrm>
            <a:off x="1773384" y="2493814"/>
            <a:ext cx="8617527" cy="1791858"/>
          </a:xfrm>
          <a:prstGeom prst="notchedRightArrow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0800000" scaled="1"/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911620" y="3085073"/>
            <a:ext cx="605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一 </a:t>
            </a: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     个      核      心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2729351" y="1607128"/>
            <a:ext cx="2235200" cy="785091"/>
          </a:xfrm>
          <a:prstGeom prst="wedgeRoundRectCallout">
            <a:avLst>
              <a:gd name="adj1" fmla="val 45283"/>
              <a:gd name="adj2" fmla="val 118970"/>
              <a:gd name="adj3" fmla="val 16667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方正清刻本悦宋简体" pitchFamily="2" charset="-122"/>
                <a:ea typeface="方正清刻本悦宋简体" pitchFamily="2" charset="-122"/>
              </a:rPr>
              <a:t>五大课程理念</a:t>
            </a:r>
          </a:p>
        </p:txBody>
      </p:sp>
      <p:sp>
        <p:nvSpPr>
          <p:cNvPr id="31" name="圆角矩形标注 30"/>
          <p:cNvSpPr/>
          <p:nvPr/>
        </p:nvSpPr>
        <p:spPr>
          <a:xfrm>
            <a:off x="6096000" y="1611752"/>
            <a:ext cx="2235200" cy="785091"/>
          </a:xfrm>
          <a:prstGeom prst="wedgeRoundRectCallout">
            <a:avLst>
              <a:gd name="adj1" fmla="val 45283"/>
              <a:gd name="adj2" fmla="val 118970"/>
              <a:gd name="adj3" fmla="val 16667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方正清刻本悦宋简体" pitchFamily="2" charset="-122"/>
                <a:ea typeface="方正清刻本悦宋简体" pitchFamily="2" charset="-122"/>
              </a:rPr>
              <a:t>五类课程主题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729351" y="4391788"/>
            <a:ext cx="2235200" cy="785091"/>
            <a:chOff x="1205351" y="4410259"/>
            <a:chExt cx="2235200" cy="785091"/>
          </a:xfrm>
        </p:grpSpPr>
        <p:sp>
          <p:nvSpPr>
            <p:cNvPr id="32" name="圆角矩形标注 31"/>
            <p:cNvSpPr/>
            <p:nvPr/>
          </p:nvSpPr>
          <p:spPr>
            <a:xfrm flipV="1">
              <a:off x="1205351" y="4410259"/>
              <a:ext cx="2235200" cy="785091"/>
            </a:xfrm>
            <a:prstGeom prst="wedgeRoundRectCallout">
              <a:avLst>
                <a:gd name="adj1" fmla="val 45283"/>
                <a:gd name="adj2" fmla="val 118970"/>
                <a:gd name="adj3" fmla="val 16667"/>
              </a:avLst>
            </a:prstGeom>
            <a:solidFill>
              <a:srgbClr val="72202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latin typeface="方正清刻本悦宋简体" pitchFamily="2" charset="-122"/>
                <a:ea typeface="方正清刻本悦宋简体" pitchFamily="2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24" y="4599679"/>
              <a:ext cx="21707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200" b="1" dirty="0">
                  <a:solidFill>
                    <a:schemeClr val="bg1"/>
                  </a:solidFill>
                  <a:latin typeface="方正清刻本悦宋简体" pitchFamily="2" charset="-122"/>
                  <a:ea typeface="方正清刻本悦宋简体" pitchFamily="2" charset="-122"/>
                </a:rPr>
                <a:t>六个学习任务群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096000" y="4394869"/>
            <a:ext cx="2235200" cy="785091"/>
            <a:chOff x="1205351" y="4410259"/>
            <a:chExt cx="2235200" cy="785091"/>
          </a:xfrm>
        </p:grpSpPr>
        <p:sp>
          <p:nvSpPr>
            <p:cNvPr id="34" name="圆角矩形标注 33"/>
            <p:cNvSpPr/>
            <p:nvPr/>
          </p:nvSpPr>
          <p:spPr>
            <a:xfrm flipV="1">
              <a:off x="1205351" y="4410259"/>
              <a:ext cx="2235200" cy="785091"/>
            </a:xfrm>
            <a:prstGeom prst="wedgeRoundRectCallout">
              <a:avLst>
                <a:gd name="adj1" fmla="val 45283"/>
                <a:gd name="adj2" fmla="val 118970"/>
                <a:gd name="adj3" fmla="val 16667"/>
              </a:avLst>
            </a:prstGeom>
            <a:solidFill>
              <a:srgbClr val="72202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latin typeface="方正清刻本悦宋简体" pitchFamily="2" charset="-122"/>
                <a:ea typeface="方正清刻本悦宋简体" pitchFamily="2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19648" y="4599679"/>
              <a:ext cx="2040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方正清刻本悦宋简体" pitchFamily="2" charset="-122"/>
                  <a:ea typeface="方正清刻本悦宋简体" pitchFamily="2" charset="-122"/>
                </a:rPr>
                <a:t>四条教学建议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5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65" y="-29405"/>
            <a:ext cx="8365435" cy="68754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15785" r="29424" b="6802"/>
          <a:stretch/>
        </p:blipFill>
        <p:spPr>
          <a:xfrm>
            <a:off x="0" y="-8146"/>
            <a:ext cx="3934691" cy="6875419"/>
          </a:xfrm>
          <a:prstGeom prst="rect">
            <a:avLst/>
          </a:prstGeom>
        </p:spPr>
      </p:pic>
      <p:sp>
        <p:nvSpPr>
          <p:cNvPr id="4" name="PA_矩形 1"/>
          <p:cNvSpPr/>
          <p:nvPr/>
        </p:nvSpPr>
        <p:spPr>
          <a:xfrm>
            <a:off x="0" y="0"/>
            <a:ext cx="3934691" cy="688853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67783" y="323287"/>
            <a:ext cx="738664" cy="6126036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“</a:t>
            </a:r>
            <a:r>
              <a:rPr lang="en-US" altLang="zh-CN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2022</a:t>
            </a:r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年版课标”的主要内容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498108" y="914401"/>
            <a:ext cx="3908946" cy="1706285"/>
            <a:chOff x="2974108" y="914400"/>
            <a:chExt cx="3908946" cy="1706285"/>
          </a:xfrm>
        </p:grpSpPr>
        <p:sp>
          <p:nvSpPr>
            <p:cNvPr id="10" name="TextBox 9"/>
            <p:cNvSpPr txBox="1"/>
            <p:nvPr/>
          </p:nvSpPr>
          <p:spPr>
            <a:xfrm>
              <a:off x="4614484" y="1810321"/>
              <a:ext cx="2268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chemeClr val="tx2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一个核心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74108" y="914400"/>
              <a:ext cx="1566386" cy="1706285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schemeClr val="bg1"/>
                  </a:solidFill>
                  <a:latin typeface="方正清刻本悦宋简体" pitchFamily="2" charset="-122"/>
                  <a:ea typeface="方正清刻本悦宋简体" pitchFamily="2" charset="-122"/>
                </a:rPr>
                <a:t>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8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" t="32992" r="1847" b="26504"/>
          <a:stretch/>
        </p:blipFill>
        <p:spPr>
          <a:xfrm>
            <a:off x="0" y="1411"/>
            <a:ext cx="12191999" cy="38792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6"/>
          <a:stretch/>
        </p:blipFill>
        <p:spPr>
          <a:xfrm>
            <a:off x="0" y="3879272"/>
            <a:ext cx="12192000" cy="2978728"/>
          </a:xfrm>
          <a:prstGeom prst="rect">
            <a:avLst/>
          </a:prstGeom>
        </p:spPr>
      </p:pic>
      <p:sp>
        <p:nvSpPr>
          <p:cNvPr id="6" name="PA_矩形 1"/>
          <p:cNvSpPr/>
          <p:nvPr/>
        </p:nvSpPr>
        <p:spPr>
          <a:xfrm>
            <a:off x="0" y="0"/>
            <a:ext cx="12192000" cy="3882096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988" y="1341075"/>
            <a:ext cx="580158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语文课程核心素养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6084" y="4318675"/>
            <a:ext cx="1200150" cy="1935024"/>
          </a:xfrm>
          <a:prstGeom prst="plaqu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dirty="0">
                <a:latin typeface="方正清刻本悦宋简体" pitchFamily="2" charset="-122"/>
                <a:ea typeface="方正清刻本悦宋简体" pitchFamily="2" charset="-122"/>
              </a:rPr>
              <a:t>语文学科</a:t>
            </a:r>
            <a:endParaRPr lang="en-US" altLang="zh-CN" sz="2400" dirty="0">
              <a:latin typeface="方正清刻本悦宋简体" pitchFamily="2" charset="-122"/>
              <a:ea typeface="方正清刻本悦宋简体" pitchFamily="2" charset="-122"/>
            </a:endParaRPr>
          </a:p>
          <a:p>
            <a:pPr algn="ctr"/>
            <a:r>
              <a:rPr lang="zh-CN" altLang="en-US" sz="2400" dirty="0">
                <a:latin typeface="方正清刻本悦宋简体" pitchFamily="2" charset="-122"/>
                <a:ea typeface="方正清刻本悦宋简体" pitchFamily="2" charset="-122"/>
              </a:rPr>
              <a:t>核心素养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5973" y="4318675"/>
            <a:ext cx="1200150" cy="1935024"/>
          </a:xfrm>
          <a:prstGeom prst="plaqu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dirty="0">
                <a:latin typeface="方正清刻本悦宋简体" pitchFamily="2" charset="-122"/>
                <a:ea typeface="方正清刻本悦宋简体" pitchFamily="2" charset="-122"/>
              </a:rPr>
              <a:t>语文课程</a:t>
            </a:r>
            <a:endParaRPr lang="en-US" altLang="zh-CN" sz="2400" dirty="0">
              <a:latin typeface="方正清刻本悦宋简体" pitchFamily="2" charset="-122"/>
              <a:ea typeface="方正清刻本悦宋简体" pitchFamily="2" charset="-122"/>
            </a:endParaRPr>
          </a:p>
          <a:p>
            <a:pPr algn="ctr"/>
            <a:r>
              <a:rPr lang="zh-CN" altLang="en-US" sz="2400" dirty="0">
                <a:latin typeface="方正清刻本悦宋简体" pitchFamily="2" charset="-122"/>
                <a:ea typeface="方正清刻本悦宋简体" pitchFamily="2" charset="-122"/>
              </a:rPr>
              <a:t>核心素养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496194" y="4318675"/>
            <a:ext cx="1200150" cy="1935024"/>
            <a:chOff x="953722" y="4355619"/>
            <a:chExt cx="1200150" cy="1935024"/>
          </a:xfrm>
        </p:grpSpPr>
        <p:sp>
          <p:nvSpPr>
            <p:cNvPr id="11" name="TextBox 10"/>
            <p:cNvSpPr txBox="1"/>
            <p:nvPr/>
          </p:nvSpPr>
          <p:spPr>
            <a:xfrm>
              <a:off x="953722" y="4355619"/>
              <a:ext cx="1200150" cy="1935024"/>
            </a:xfrm>
            <a:prstGeom prst="plaque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AEAEAE"/>
                  </a:solidFill>
                  <a:latin typeface="方正清刻本悦宋简体" pitchFamily="2" charset="-122"/>
                  <a:ea typeface="方正清刻本悦宋简体" pitchFamily="2" charset="-122"/>
                </a:rPr>
                <a:t>语文学科</a:t>
              </a:r>
              <a:endParaRPr lang="en-US" altLang="zh-CN" sz="2400" dirty="0">
                <a:solidFill>
                  <a:srgbClr val="AEAEAE"/>
                </a:solidFill>
                <a:latin typeface="方正清刻本悦宋简体" pitchFamily="2" charset="-122"/>
                <a:ea typeface="方正清刻本悦宋简体" pitchFamily="2" charset="-122"/>
              </a:endParaRPr>
            </a:p>
            <a:p>
              <a:pPr algn="ctr"/>
              <a:r>
                <a:rPr lang="zh-CN" altLang="en-US" sz="2400" dirty="0">
                  <a:solidFill>
                    <a:srgbClr val="AEAEAE"/>
                  </a:solidFill>
                  <a:latin typeface="方正清刻本悦宋简体" pitchFamily="2" charset="-122"/>
                  <a:ea typeface="方正清刻本悦宋简体" pitchFamily="2" charset="-122"/>
                </a:rPr>
                <a:t>核心素养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67575" y="4673601"/>
              <a:ext cx="553998" cy="132343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方正清刻本悦宋简体" pitchFamily="2" charset="-122"/>
                  <a:ea typeface="方正清刻本悦宋简体" pitchFamily="2" charset="-122"/>
                </a:rPr>
                <a:t>语文素养</a:t>
              </a:r>
            </a:p>
          </p:txBody>
        </p:sp>
      </p:grpSp>
      <p:sp>
        <p:nvSpPr>
          <p:cNvPr id="14" name="右箭头 13"/>
          <p:cNvSpPr/>
          <p:nvPr/>
        </p:nvSpPr>
        <p:spPr>
          <a:xfrm>
            <a:off x="3934692" y="5024582"/>
            <a:ext cx="1394691" cy="34405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6904072" y="5029206"/>
            <a:ext cx="1394691" cy="344054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0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" t="32992" r="1847" b="26504"/>
          <a:stretch/>
        </p:blipFill>
        <p:spPr>
          <a:xfrm>
            <a:off x="0" y="1411"/>
            <a:ext cx="12192000" cy="38792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6"/>
          <a:stretch/>
        </p:blipFill>
        <p:spPr>
          <a:xfrm>
            <a:off x="-1" y="3879272"/>
            <a:ext cx="12191999" cy="2978728"/>
          </a:xfrm>
          <a:prstGeom prst="rect">
            <a:avLst/>
          </a:prstGeom>
        </p:spPr>
      </p:pic>
      <p:sp>
        <p:nvSpPr>
          <p:cNvPr id="6" name="PA_矩形 1"/>
          <p:cNvSpPr/>
          <p:nvPr/>
        </p:nvSpPr>
        <p:spPr>
          <a:xfrm>
            <a:off x="0" y="0"/>
            <a:ext cx="12191999" cy="3882096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54800" y="1341075"/>
            <a:ext cx="439735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课程核心素养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9709" y="4350389"/>
            <a:ext cx="8023258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    </a:t>
            </a:r>
            <a:r>
              <a:rPr lang="zh-CN" altLang="en-US" sz="2800" dirty="0" smtClean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课程</a:t>
            </a:r>
            <a:r>
              <a:rPr lang="zh-CN" altLang="en-US" sz="28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核心素养是学生通过课程学习逐步形成的正确价值观、必备品格和关键能力，是课程育人价值的集中体现。</a:t>
            </a:r>
          </a:p>
        </p:txBody>
      </p:sp>
    </p:spTree>
    <p:extLst>
      <p:ext uri="{BB962C8B-B14F-4D97-AF65-F5344CB8AC3E}">
        <p14:creationId xmlns:p14="http://schemas.microsoft.com/office/powerpoint/2010/main" val="20365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" t="32992" r="1847" b="26504"/>
          <a:stretch/>
        </p:blipFill>
        <p:spPr>
          <a:xfrm>
            <a:off x="0" y="-1"/>
            <a:ext cx="12192000" cy="38792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6"/>
          <a:stretch/>
        </p:blipFill>
        <p:spPr>
          <a:xfrm>
            <a:off x="-1" y="3879272"/>
            <a:ext cx="12284765" cy="2978728"/>
          </a:xfrm>
          <a:prstGeom prst="rect">
            <a:avLst/>
          </a:prstGeom>
        </p:spPr>
      </p:pic>
      <p:sp>
        <p:nvSpPr>
          <p:cNvPr id="6" name="PA_矩形 1"/>
          <p:cNvSpPr/>
          <p:nvPr/>
        </p:nvSpPr>
        <p:spPr>
          <a:xfrm>
            <a:off x="0" y="0"/>
            <a:ext cx="12192000" cy="3882096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988" y="1341075"/>
            <a:ext cx="580158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语文课程核心素养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9709" y="4222149"/>
            <a:ext cx="80232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方正清刻本悦宋简体" pitchFamily="2" charset="-122"/>
                <a:ea typeface="方正清刻本悦宋简体" pitchFamily="2" charset="-122"/>
              </a:rPr>
              <a:t>    </a:t>
            </a:r>
            <a:r>
              <a:rPr lang="zh-CN" altLang="en-US" sz="2800" dirty="0" smtClean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义务教育</a:t>
            </a:r>
            <a:r>
              <a:rPr lang="zh-CN" altLang="en-US" sz="28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语文课程培养的核心素养，是学生在积极的语文实践活动中积累、建构并在真实的语言运用情境中表现出来的，是文化自信和语言运用、思维能力、审美创造的综合体现。</a:t>
            </a:r>
          </a:p>
        </p:txBody>
      </p:sp>
    </p:spTree>
    <p:extLst>
      <p:ext uri="{BB962C8B-B14F-4D97-AF65-F5344CB8AC3E}">
        <p14:creationId xmlns:p14="http://schemas.microsoft.com/office/powerpoint/2010/main" val="18636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">
            <a:extLst>
              <a:ext uri="{FF2B5EF4-FFF2-40B4-BE49-F238E27FC236}">
                <a16:creationId xmlns:a16="http://schemas.microsoft.com/office/drawing/2014/main" id="{5BB2693E-E75E-0142-7546-3FB7982878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2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" t="18419" r="1710" b="10142"/>
          <a:stretch/>
        </p:blipFill>
        <p:spPr>
          <a:xfrm>
            <a:off x="0" y="0"/>
            <a:ext cx="12192000" cy="6876311"/>
          </a:xfrm>
          <a:prstGeom prst="rect">
            <a:avLst/>
          </a:prstGeom>
        </p:spPr>
      </p:pic>
      <p:sp>
        <p:nvSpPr>
          <p:cNvPr id="4" name="PA_矩形 1"/>
          <p:cNvSpPr/>
          <p:nvPr/>
        </p:nvSpPr>
        <p:spPr>
          <a:xfrm>
            <a:off x="0" y="-18311"/>
            <a:ext cx="12274826" cy="687631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5157220" y="2593602"/>
            <a:ext cx="1800000" cy="1800000"/>
            <a:chOff x="4880080" y="2528950"/>
            <a:chExt cx="1800000" cy="1800000"/>
          </a:xfrm>
        </p:grpSpPr>
        <p:sp>
          <p:nvSpPr>
            <p:cNvPr id="7" name="矩形 6"/>
            <p:cNvSpPr/>
            <p:nvPr/>
          </p:nvSpPr>
          <p:spPr>
            <a:xfrm rot="2700000">
              <a:off x="4880080" y="2528950"/>
              <a:ext cx="1800000" cy="1800000"/>
            </a:xfrm>
            <a:prstGeom prst="rect">
              <a:avLst/>
            </a:prstGeom>
            <a:solidFill>
              <a:srgbClr val="72202A"/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2202A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75504" y="2797894"/>
              <a:ext cx="14221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方正清刻本悦宋简体" pitchFamily="2" charset="-122"/>
                  <a:ea typeface="方正清刻本悦宋简体" pitchFamily="2" charset="-122"/>
                </a:rPr>
                <a:t>语文课程</a:t>
              </a:r>
              <a:endParaRPr lang="en-US" altLang="zh-CN" sz="2400" b="1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方正清刻本悦宋简体" pitchFamily="2" charset="-122"/>
                  <a:ea typeface="方正清刻本悦宋简体" pitchFamily="2" charset="-122"/>
                </a:rPr>
                <a:t>核心素养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681296" y="1157718"/>
            <a:ext cx="1800000" cy="1800000"/>
            <a:chOff x="3441100" y="1130010"/>
            <a:chExt cx="1800000" cy="1800000"/>
          </a:xfrm>
          <a:solidFill>
            <a:srgbClr val="E9B1B8"/>
          </a:solidFill>
        </p:grpSpPr>
        <p:sp>
          <p:nvSpPr>
            <p:cNvPr id="20" name="矩形 19"/>
            <p:cNvSpPr/>
            <p:nvPr/>
          </p:nvSpPr>
          <p:spPr>
            <a:xfrm rot="2700000">
              <a:off x="3441100" y="1130010"/>
              <a:ext cx="1800000" cy="180000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2202A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32884" y="1544662"/>
              <a:ext cx="142218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 dirty="0">
                  <a:latin typeface="方正清刻本悦宋简体" pitchFamily="2" charset="-122"/>
                  <a:ea typeface="方正清刻本悦宋简体" pitchFamily="2" charset="-122"/>
                </a:rPr>
                <a:t>文化</a:t>
              </a:r>
              <a:endParaRPr lang="en-US" altLang="zh-CN" sz="3200" b="1" dirty="0">
                <a:latin typeface="方正清刻本悦宋简体" pitchFamily="2" charset="-122"/>
                <a:ea typeface="方正清刻本悦宋简体" pitchFamily="2" charset="-122"/>
              </a:endParaRPr>
            </a:p>
            <a:p>
              <a:pPr algn="ctr"/>
              <a:r>
                <a:rPr lang="zh-CN" altLang="en-US" sz="2400" b="1" dirty="0">
                  <a:latin typeface="方正清刻本悦宋简体" pitchFamily="2" charset="-122"/>
                  <a:ea typeface="方正清刻本悦宋简体" pitchFamily="2" charset="-122"/>
                </a:rPr>
                <a:t>文化自信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641547" y="1191869"/>
            <a:ext cx="1800000" cy="1800000"/>
            <a:chOff x="6327463" y="1164161"/>
            <a:chExt cx="1800000" cy="1800000"/>
          </a:xfrm>
          <a:solidFill>
            <a:srgbClr val="E9B1B8"/>
          </a:solidFill>
        </p:grpSpPr>
        <p:sp>
          <p:nvSpPr>
            <p:cNvPr id="21" name="矩形 20"/>
            <p:cNvSpPr/>
            <p:nvPr/>
          </p:nvSpPr>
          <p:spPr>
            <a:xfrm rot="2700000">
              <a:off x="6327463" y="1164161"/>
              <a:ext cx="1800000" cy="180000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2202A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19248" y="1592997"/>
              <a:ext cx="142218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 dirty="0">
                  <a:latin typeface="方正清刻本悦宋简体" pitchFamily="2" charset="-122"/>
                  <a:ea typeface="方正清刻本悦宋简体" pitchFamily="2" charset="-122"/>
                </a:rPr>
                <a:t>语言</a:t>
              </a:r>
              <a:endParaRPr lang="en-US" altLang="zh-CN" sz="3200" b="1" dirty="0">
                <a:latin typeface="方正清刻本悦宋简体" pitchFamily="2" charset="-122"/>
                <a:ea typeface="方正清刻本悦宋简体" pitchFamily="2" charset="-122"/>
              </a:endParaRPr>
            </a:p>
            <a:p>
              <a:pPr algn="ctr"/>
              <a:r>
                <a:rPr lang="zh-CN" altLang="en-US" sz="2400" b="1" dirty="0">
                  <a:latin typeface="方正清刻本悦宋简体" pitchFamily="2" charset="-122"/>
                  <a:ea typeface="方正清刻本悦宋简体" pitchFamily="2" charset="-122"/>
                </a:rPr>
                <a:t>语言运用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727410" y="4048105"/>
            <a:ext cx="1800000" cy="1800000"/>
            <a:chOff x="3505686" y="3928037"/>
            <a:chExt cx="1800000" cy="1800000"/>
          </a:xfrm>
          <a:solidFill>
            <a:srgbClr val="E9B1B8"/>
          </a:solidFill>
        </p:grpSpPr>
        <p:sp>
          <p:nvSpPr>
            <p:cNvPr id="22" name="矩形 21"/>
            <p:cNvSpPr/>
            <p:nvPr/>
          </p:nvSpPr>
          <p:spPr>
            <a:xfrm rot="2700000">
              <a:off x="3505686" y="3928037"/>
              <a:ext cx="1800000" cy="180000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2202A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90120" y="4381788"/>
              <a:ext cx="142218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方正清刻本悦宋简体" pitchFamily="2" charset="-122"/>
                  <a:ea typeface="方正清刻本悦宋简体" pitchFamily="2" charset="-122"/>
                </a:rPr>
                <a:t>思维</a:t>
              </a:r>
              <a:endParaRPr lang="en-US" altLang="zh-CN" sz="2800" b="1" dirty="0">
                <a:latin typeface="方正清刻本悦宋简体" pitchFamily="2" charset="-122"/>
                <a:ea typeface="方正清刻本悦宋简体" pitchFamily="2" charset="-122"/>
              </a:endParaRPr>
            </a:p>
            <a:p>
              <a:pPr algn="ctr"/>
              <a:r>
                <a:rPr lang="zh-CN" altLang="en-US" sz="2400" b="1" dirty="0">
                  <a:latin typeface="方正清刻本悦宋简体" pitchFamily="2" charset="-122"/>
                  <a:ea typeface="方正清刻本悦宋简体" pitchFamily="2" charset="-122"/>
                </a:rPr>
                <a:t>思维能力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650784" y="4020398"/>
            <a:ext cx="1800000" cy="1800000"/>
            <a:chOff x="6327464" y="3928038"/>
            <a:chExt cx="1800000" cy="1800000"/>
          </a:xfrm>
          <a:solidFill>
            <a:srgbClr val="E9B1B8"/>
          </a:solidFill>
        </p:grpSpPr>
        <p:sp>
          <p:nvSpPr>
            <p:cNvPr id="23" name="矩形 22"/>
            <p:cNvSpPr/>
            <p:nvPr/>
          </p:nvSpPr>
          <p:spPr>
            <a:xfrm rot="2700000">
              <a:off x="6327464" y="3928038"/>
              <a:ext cx="1800000" cy="180000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2202A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07136" y="4390997"/>
              <a:ext cx="142218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方正清刻本悦宋简体" pitchFamily="2" charset="-122"/>
                  <a:ea typeface="方正清刻本悦宋简体" pitchFamily="2" charset="-122"/>
                </a:rPr>
                <a:t>审美</a:t>
              </a:r>
              <a:endParaRPr lang="en-US" altLang="zh-CN" sz="2800" b="1" dirty="0">
                <a:latin typeface="方正清刻本悦宋简体" pitchFamily="2" charset="-122"/>
                <a:ea typeface="方正清刻本悦宋简体" pitchFamily="2" charset="-122"/>
              </a:endParaRPr>
            </a:p>
            <a:p>
              <a:pPr algn="ctr"/>
              <a:r>
                <a:rPr lang="zh-CN" altLang="en-US" sz="2400" b="1" dirty="0">
                  <a:latin typeface="方正清刻本悦宋简体" pitchFamily="2" charset="-122"/>
                  <a:ea typeface="方正清刻本悦宋简体" pitchFamily="2" charset="-122"/>
                </a:rPr>
                <a:t>审美创造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0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6"/>
            <a:ext cx="12192000" cy="68373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13" b="33629"/>
          <a:stretch/>
        </p:blipFill>
        <p:spPr>
          <a:xfrm>
            <a:off x="0" y="9248"/>
            <a:ext cx="12192000" cy="2031988"/>
          </a:xfrm>
          <a:prstGeom prst="rect">
            <a:avLst/>
          </a:prstGeom>
        </p:spPr>
      </p:pic>
      <p:sp>
        <p:nvSpPr>
          <p:cNvPr id="23" name="PA_矩形 1"/>
          <p:cNvSpPr/>
          <p:nvPr/>
        </p:nvSpPr>
        <p:spPr>
          <a:xfrm>
            <a:off x="0" y="9310"/>
            <a:ext cx="12192000" cy="203192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73272" y="556015"/>
            <a:ext cx="439735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【</a:t>
            </a:r>
            <a:r>
              <a:rPr lang="zh-CN" altLang="en-US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文化自信</a:t>
            </a:r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】</a:t>
            </a:r>
            <a:endParaRPr lang="zh-CN" altLang="en-US" sz="5400" b="1" spc="50" dirty="0">
              <a:ln w="11430"/>
              <a:solidFill>
                <a:srgbClr val="72202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清刻本悦宋简体" pitchFamily="2" charset="-122"/>
              <a:ea typeface="方正清刻本悦宋简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5819" y="2890992"/>
            <a:ext cx="823883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TW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    </a:t>
            </a:r>
            <a:r>
              <a:rPr lang="zh-TW" altLang="zh-CN" sz="2600" dirty="0" smtClean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文化</a:t>
            </a:r>
            <a:r>
              <a:rPr lang="zh-TW" altLang="zh-CN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自信是指学生认同中华文化，对中华文化的生命力有坚定信心。通过语文学习，热爱国家通用语言文字，热爱中华文化，继承和弘扬中华优秀传统文化、革命文化、社会主义先进文化，关注和参与当代文化生活，初步了解和借鉴人类文明优秀成果，具有比较开阔的文化视野和一定的文化底蕴。</a:t>
            </a:r>
            <a:endParaRPr lang="zh-CN" altLang="zh-CN" sz="26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18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6"/>
            <a:ext cx="12192000" cy="68373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13" b="33629"/>
          <a:stretch/>
        </p:blipFill>
        <p:spPr>
          <a:xfrm>
            <a:off x="0" y="-4524"/>
            <a:ext cx="12192000" cy="2031988"/>
          </a:xfrm>
          <a:prstGeom prst="rect">
            <a:avLst/>
          </a:prstGeom>
        </p:spPr>
      </p:pic>
      <p:sp>
        <p:nvSpPr>
          <p:cNvPr id="23" name="PA_矩形 1"/>
          <p:cNvSpPr/>
          <p:nvPr/>
        </p:nvSpPr>
        <p:spPr>
          <a:xfrm>
            <a:off x="-82301" y="-4524"/>
            <a:ext cx="12375075" cy="203192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73272" y="556015"/>
            <a:ext cx="439735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【</a:t>
            </a:r>
            <a:r>
              <a:rPr lang="zh-CN" altLang="en-US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语言运用</a:t>
            </a:r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】</a:t>
            </a:r>
            <a:endParaRPr lang="zh-CN" altLang="en-US" sz="5400" b="1" spc="50" dirty="0">
              <a:ln w="11430"/>
              <a:solidFill>
                <a:srgbClr val="72202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清刻本悦宋简体" pitchFamily="2" charset="-122"/>
              <a:ea typeface="方正清刻本悦宋简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5819" y="2890992"/>
            <a:ext cx="823883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TW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    </a:t>
            </a:r>
            <a:r>
              <a:rPr lang="en-US" altLang="zh-CN" sz="2600" dirty="0" err="1" smtClean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语言运用是指学生在丰富的语言实践中</a:t>
            </a:r>
            <a:r>
              <a:rPr lang="en-US" altLang="zh-CN" sz="2600" dirty="0" err="1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，通过主动的积累、梳理</a:t>
            </a:r>
            <a:r>
              <a:rPr lang="zh-TW" altLang="zh-CN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和整合，初步具有良好语感；了解国家通用语言文字的特点和运用规律</a:t>
            </a:r>
            <a:r>
              <a:rPr lang="zh-CN" altLang="en-US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，</a:t>
            </a:r>
            <a:r>
              <a:rPr lang="zh-TW" altLang="zh-CN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形成个体语言经验；具有正确、规范运用语言文字的意识和能力，能在具体语言情境中有效交流沟通；感受语言文字的丰富内涵</a:t>
            </a:r>
            <a:r>
              <a:rPr lang="zh-CN" altLang="en-US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，</a:t>
            </a:r>
            <a:r>
              <a:rPr lang="zh-TW" altLang="zh-CN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对国家通用语言文字具有深厚感情。</a:t>
            </a:r>
            <a:endParaRPr lang="zh-CN" altLang="zh-CN" sz="26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20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6"/>
            <a:ext cx="12192000" cy="68373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13" b="33629"/>
          <a:stretch/>
        </p:blipFill>
        <p:spPr>
          <a:xfrm>
            <a:off x="0" y="-4524"/>
            <a:ext cx="12192000" cy="2031988"/>
          </a:xfrm>
          <a:prstGeom prst="rect">
            <a:avLst/>
          </a:prstGeom>
        </p:spPr>
      </p:pic>
      <p:sp>
        <p:nvSpPr>
          <p:cNvPr id="23" name="PA_矩形 1"/>
          <p:cNvSpPr/>
          <p:nvPr/>
        </p:nvSpPr>
        <p:spPr>
          <a:xfrm>
            <a:off x="0" y="0"/>
            <a:ext cx="12192000" cy="203192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73272" y="556015"/>
            <a:ext cx="439735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【</a:t>
            </a:r>
            <a:r>
              <a:rPr lang="zh-CN" altLang="en-US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思维能力</a:t>
            </a:r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】</a:t>
            </a:r>
            <a:endParaRPr lang="zh-CN" altLang="en-US" sz="5400" b="1" spc="50" dirty="0">
              <a:ln w="11430"/>
              <a:solidFill>
                <a:srgbClr val="72202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清刻本悦宋简体" pitchFamily="2" charset="-122"/>
              <a:ea typeface="方正清刻本悦宋简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5819" y="2890992"/>
            <a:ext cx="823883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TW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    </a:t>
            </a:r>
            <a:r>
              <a:rPr lang="zh-TW" altLang="zh-CN" sz="2600" dirty="0" smtClean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思维</a:t>
            </a:r>
            <a:r>
              <a:rPr lang="zh-TW" altLang="zh-CN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能力是指学生在语文学习过程中的联想想象、分析比较、归纳判断等认知表现，主要包括直觉思维、形象思维、逻辑思维、辩证思维和创造思维。思维具有一定的敏捷性、灵活性、深刻性、独创性、批判性。有好奇心、求知欲，崇尚真知，勇于探索创新，养成积极思考的习惯。</a:t>
            </a:r>
            <a:endParaRPr lang="zh-CN" altLang="zh-CN" sz="26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15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52"/>
            <a:ext cx="12192000" cy="68373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13" b="33629"/>
          <a:stretch/>
        </p:blipFill>
        <p:spPr>
          <a:xfrm>
            <a:off x="4626" y="0"/>
            <a:ext cx="12187373" cy="2031988"/>
          </a:xfrm>
          <a:prstGeom prst="rect">
            <a:avLst/>
          </a:prstGeom>
        </p:spPr>
      </p:pic>
      <p:sp>
        <p:nvSpPr>
          <p:cNvPr id="23" name="PA_矩形 1"/>
          <p:cNvSpPr/>
          <p:nvPr/>
        </p:nvSpPr>
        <p:spPr>
          <a:xfrm>
            <a:off x="4628" y="9303"/>
            <a:ext cx="12187371" cy="203192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73272" y="556015"/>
            <a:ext cx="439735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【</a:t>
            </a:r>
            <a:r>
              <a:rPr lang="zh-CN" altLang="en-US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审美创造</a:t>
            </a:r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】</a:t>
            </a:r>
            <a:endParaRPr lang="zh-CN" altLang="en-US" sz="5400" b="1" spc="50" dirty="0">
              <a:ln w="11430"/>
              <a:solidFill>
                <a:srgbClr val="72202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清刻本悦宋简体" pitchFamily="2" charset="-122"/>
              <a:ea typeface="方正清刻本悦宋简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5819" y="3078560"/>
            <a:ext cx="8238837" cy="202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TW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    </a:t>
            </a:r>
            <a:r>
              <a:rPr lang="zh-TW" altLang="zh-CN" sz="2600" dirty="0" smtClean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审美</a:t>
            </a:r>
            <a:r>
              <a:rPr lang="zh-TW" altLang="zh-CN" sz="26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rPr>
              <a:t>创造是指学生通过感受、理解、欣赏、评价语言文字及作品，获得较为丰富的审美经验，具有初步的感受美、发现美和运用语言文字表现美、创造美的能力；涵养高雅情趣，具备健康的审美意识和正确的审美观念。</a:t>
            </a:r>
            <a:endParaRPr lang="zh-CN" altLang="zh-CN" sz="26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" y="10326"/>
            <a:ext cx="12187372" cy="68373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13" b="33629"/>
          <a:stretch/>
        </p:blipFill>
        <p:spPr>
          <a:xfrm>
            <a:off x="4628" y="-6116"/>
            <a:ext cx="12187372" cy="2031988"/>
          </a:xfrm>
          <a:prstGeom prst="rect">
            <a:avLst/>
          </a:prstGeom>
        </p:spPr>
      </p:pic>
      <p:sp>
        <p:nvSpPr>
          <p:cNvPr id="23" name="PA_矩形 1"/>
          <p:cNvSpPr/>
          <p:nvPr/>
        </p:nvSpPr>
        <p:spPr>
          <a:xfrm>
            <a:off x="4628" y="9303"/>
            <a:ext cx="12187372" cy="203192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75445" y="574488"/>
            <a:ext cx="762420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4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【</a:t>
            </a:r>
            <a:r>
              <a:rPr lang="zh-CN" altLang="en-US" sz="4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语文课程核心素养结构图</a:t>
            </a:r>
            <a:r>
              <a:rPr lang="en-US" altLang="zh-CN" sz="4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】</a:t>
            </a:r>
            <a:endParaRPr lang="zh-CN" altLang="en-US" sz="4400" b="1" spc="50" dirty="0">
              <a:ln w="11430"/>
              <a:solidFill>
                <a:srgbClr val="72202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清刻本悦宋简体" pitchFamily="2" charset="-122"/>
              <a:ea typeface="方正清刻本悦宋简体" pitchFamily="2" charset="-122"/>
            </a:endParaRPr>
          </a:p>
        </p:txBody>
      </p: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1977795" y="2632989"/>
            <a:ext cx="8208910" cy="3547521"/>
            <a:chOff x="251520" y="908720"/>
            <a:chExt cx="8640960" cy="4536504"/>
          </a:xfrm>
          <a:noFill/>
        </p:grpSpPr>
        <p:sp>
          <p:nvSpPr>
            <p:cNvPr id="18" name="TextBox 1"/>
            <p:cNvSpPr txBox="1"/>
            <p:nvPr/>
          </p:nvSpPr>
          <p:spPr>
            <a:xfrm>
              <a:off x="1691680" y="4907059"/>
              <a:ext cx="5760640" cy="52254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chemeClr val="accent2"/>
                  </a:solidFill>
                  <a:latin typeface="方正清刻本悦宋简体" pitchFamily="2" charset="-122"/>
                  <a:ea typeface="方正清刻本悦宋简体" pitchFamily="2" charset="-122"/>
                </a:rPr>
                <a:t>语        言        运        用</a:t>
              </a:r>
            </a:p>
          </p:txBody>
        </p:sp>
        <p:sp>
          <p:nvSpPr>
            <p:cNvPr id="19" name="TextBox 2"/>
            <p:cNvSpPr txBox="1"/>
            <p:nvPr/>
          </p:nvSpPr>
          <p:spPr>
            <a:xfrm>
              <a:off x="3959400" y="1530604"/>
              <a:ext cx="1207097" cy="52254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chemeClr val="accent2"/>
                  </a:solidFill>
                  <a:latin typeface="方正清刻本悦宋简体" pitchFamily="2" charset="-122"/>
                  <a:ea typeface="方正清刻本悦宋简体" pitchFamily="2" charset="-122"/>
                </a:rPr>
                <a:t>言语人格</a:t>
              </a:r>
            </a:p>
          </p:txBody>
        </p:sp>
        <p:sp>
          <p:nvSpPr>
            <p:cNvPr id="20" name="TextBox 3"/>
            <p:cNvSpPr txBox="1"/>
            <p:nvPr/>
          </p:nvSpPr>
          <p:spPr>
            <a:xfrm>
              <a:off x="4286367" y="2950479"/>
              <a:ext cx="537661" cy="134442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eaVert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chemeClr val="accent2"/>
                  </a:solidFill>
                  <a:latin typeface="方正清刻本悦宋简体" pitchFamily="2" charset="-122"/>
                  <a:ea typeface="方正清刻本悦宋简体" pitchFamily="2" charset="-122"/>
                </a:rPr>
                <a:t>文化自信</a:t>
              </a: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5886526" y="2957715"/>
              <a:ext cx="537661" cy="134442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eaVert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chemeClr val="accent2"/>
                  </a:solidFill>
                  <a:latin typeface="方正清刻本悦宋简体" pitchFamily="2" charset="-122"/>
                  <a:ea typeface="方正清刻本悦宋简体" pitchFamily="2" charset="-122"/>
                </a:rPr>
                <a:t>审美创造</a:t>
              </a:r>
            </a:p>
          </p:txBody>
        </p:sp>
        <p:sp>
          <p:nvSpPr>
            <p:cNvPr id="25" name="TextBox 5"/>
            <p:cNvSpPr txBox="1"/>
            <p:nvPr/>
          </p:nvSpPr>
          <p:spPr>
            <a:xfrm>
              <a:off x="2692930" y="2957715"/>
              <a:ext cx="537661" cy="134442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eaVert"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b="1" dirty="0">
                  <a:solidFill>
                    <a:schemeClr val="accent2"/>
                  </a:solidFill>
                  <a:latin typeface="方正清刻本悦宋简体" pitchFamily="2" charset="-122"/>
                  <a:ea typeface="方正清刻本悦宋简体" pitchFamily="2" charset="-122"/>
                </a:rPr>
                <a:t>思维能力</a:t>
              </a:r>
            </a:p>
          </p:txBody>
        </p:sp>
        <p:cxnSp>
          <p:nvCxnSpPr>
            <p:cNvPr id="26" name="直接箭头连接符 25"/>
            <p:cNvCxnSpPr>
              <a:stCxn id="25" idx="2"/>
            </p:cNvCxnSpPr>
            <p:nvPr/>
          </p:nvCxnSpPr>
          <p:spPr>
            <a:xfrm>
              <a:off x="2961761" y="4302139"/>
              <a:ext cx="13442" cy="608196"/>
            </a:xfrm>
            <a:prstGeom prst="straightConnector1">
              <a:avLst/>
            </a:prstGeom>
            <a:grpFill/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>
              <a:off x="4568639" y="4310658"/>
              <a:ext cx="0" cy="598470"/>
            </a:xfrm>
            <a:prstGeom prst="straightConnector1">
              <a:avLst/>
            </a:prstGeom>
            <a:grpFill/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6172982" y="4307639"/>
              <a:ext cx="0" cy="598470"/>
            </a:xfrm>
            <a:prstGeom prst="straightConnector1">
              <a:avLst/>
            </a:prstGeom>
            <a:grpFill/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rot="5400000">
              <a:off x="3749937" y="3124585"/>
              <a:ext cx="0" cy="1023158"/>
            </a:xfrm>
            <a:prstGeom prst="straightConnector1">
              <a:avLst/>
            </a:prstGeom>
            <a:grpFill/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rot="5400000">
              <a:off x="5360710" y="3124584"/>
              <a:ext cx="0" cy="1023158"/>
            </a:xfrm>
            <a:prstGeom prst="straightConnector1">
              <a:avLst/>
            </a:prstGeom>
            <a:grpFill/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2967350" y="2646157"/>
              <a:ext cx="3196800" cy="0"/>
            </a:xfrm>
            <a:prstGeom prst="lin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2" name="直接箭头连接符 31"/>
            <p:cNvCxnSpPr>
              <a:endCxn id="25" idx="0"/>
            </p:cNvCxnSpPr>
            <p:nvPr/>
          </p:nvCxnSpPr>
          <p:spPr>
            <a:xfrm flipH="1">
              <a:off x="2961761" y="2646157"/>
              <a:ext cx="13442" cy="311558"/>
            </a:xfrm>
            <a:prstGeom prst="straightConnector1">
              <a:avLst/>
            </a:prstGeom>
            <a:grpFill/>
            <a:ln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>
              <a:off x="6163314" y="2638920"/>
              <a:ext cx="0" cy="322253"/>
            </a:xfrm>
            <a:prstGeom prst="straightConnector1">
              <a:avLst/>
            </a:prstGeom>
            <a:grpFill/>
            <a:ln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>
              <a:off x="4560237" y="2563481"/>
              <a:ext cx="0" cy="368289"/>
            </a:xfrm>
            <a:prstGeom prst="straightConnector1">
              <a:avLst/>
            </a:prstGeom>
            <a:grpFill/>
            <a:ln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4560237" y="2067031"/>
              <a:ext cx="0" cy="598470"/>
            </a:xfrm>
            <a:prstGeom prst="line">
              <a:avLst/>
            </a:prstGeom>
            <a:grpFill/>
            <a:ln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36" name="等腰三角形 35"/>
            <p:cNvSpPr/>
            <p:nvPr/>
          </p:nvSpPr>
          <p:spPr>
            <a:xfrm>
              <a:off x="251520" y="908720"/>
              <a:ext cx="8640960" cy="4536504"/>
            </a:xfrm>
            <a:prstGeom prst="triangle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方正粗黑宋简体" pitchFamily="2" charset="-122"/>
                <a:ea typeface="方正粗黑宋简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5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26"/>
            <a:ext cx="12191998" cy="683734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930401" y="3662198"/>
            <a:ext cx="1413162" cy="2623127"/>
            <a:chOff x="406401" y="3126509"/>
            <a:chExt cx="1413162" cy="2623127"/>
          </a:xfrm>
        </p:grpSpPr>
        <p:sp>
          <p:nvSpPr>
            <p:cNvPr id="4" name="右箭头标注 3"/>
            <p:cNvSpPr/>
            <p:nvPr/>
          </p:nvSpPr>
          <p:spPr>
            <a:xfrm>
              <a:off x="406401" y="3126509"/>
              <a:ext cx="1413162" cy="2623127"/>
            </a:xfrm>
            <a:prstGeom prst="rightArrowCallout">
              <a:avLst>
                <a:gd name="adj1" fmla="val 21407"/>
                <a:gd name="adj2" fmla="val 24444"/>
                <a:gd name="adj3" fmla="val 28327"/>
                <a:gd name="adj4" fmla="val 62076"/>
              </a:avLst>
            </a:prstGeom>
            <a:solidFill>
              <a:srgbClr val="AEAEA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373" y="3519059"/>
              <a:ext cx="615553" cy="206723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课 程 性 质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320473" y="3662198"/>
            <a:ext cx="1413162" cy="2639319"/>
            <a:chOff x="1796473" y="3126509"/>
            <a:chExt cx="1413162" cy="2639319"/>
          </a:xfrm>
        </p:grpSpPr>
        <p:sp>
          <p:nvSpPr>
            <p:cNvPr id="5" name="右箭头标注 4"/>
            <p:cNvSpPr/>
            <p:nvPr/>
          </p:nvSpPr>
          <p:spPr>
            <a:xfrm>
              <a:off x="1796473" y="3126509"/>
              <a:ext cx="1413162" cy="2623127"/>
            </a:xfrm>
            <a:prstGeom prst="rightArrowCallout">
              <a:avLst>
                <a:gd name="adj1" fmla="val 21407"/>
                <a:gd name="adj2" fmla="val 24444"/>
                <a:gd name="adj3" fmla="val 28327"/>
                <a:gd name="adj4" fmla="val 62076"/>
              </a:avLst>
            </a:prstGeom>
            <a:solidFill>
              <a:srgbClr val="AEAEA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35530" y="3519059"/>
              <a:ext cx="615553" cy="224676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课 程 理 念 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19781" y="3662198"/>
            <a:ext cx="1413162" cy="2623127"/>
            <a:chOff x="3195781" y="3126509"/>
            <a:chExt cx="1413162" cy="2623127"/>
          </a:xfrm>
        </p:grpSpPr>
        <p:sp>
          <p:nvSpPr>
            <p:cNvPr id="6" name="右箭头标注 5"/>
            <p:cNvSpPr/>
            <p:nvPr/>
          </p:nvSpPr>
          <p:spPr>
            <a:xfrm>
              <a:off x="3195781" y="3126509"/>
              <a:ext cx="1413162" cy="2623127"/>
            </a:xfrm>
            <a:prstGeom prst="rightArrowCallout">
              <a:avLst>
                <a:gd name="adj1" fmla="val 21407"/>
                <a:gd name="adj2" fmla="val 24444"/>
                <a:gd name="adj3" fmla="val 28327"/>
                <a:gd name="adj4" fmla="val 62076"/>
              </a:avLst>
            </a:prstGeom>
            <a:solidFill>
              <a:srgbClr val="AEAEA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36687" y="3519059"/>
              <a:ext cx="615553" cy="206723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课 程 目 标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109853" y="3662198"/>
            <a:ext cx="1413162" cy="2623127"/>
            <a:chOff x="4585853" y="3126509"/>
            <a:chExt cx="1413162" cy="2623127"/>
          </a:xfrm>
        </p:grpSpPr>
        <p:sp>
          <p:nvSpPr>
            <p:cNvPr id="7" name="右箭头标注 6"/>
            <p:cNvSpPr/>
            <p:nvPr/>
          </p:nvSpPr>
          <p:spPr>
            <a:xfrm>
              <a:off x="4585853" y="3126509"/>
              <a:ext cx="1413162" cy="2623127"/>
            </a:xfrm>
            <a:prstGeom prst="rightArrowCallout">
              <a:avLst>
                <a:gd name="adj1" fmla="val 21407"/>
                <a:gd name="adj2" fmla="val 24444"/>
                <a:gd name="adj3" fmla="val 28327"/>
                <a:gd name="adj4" fmla="val 62076"/>
              </a:avLst>
            </a:prstGeom>
            <a:solidFill>
              <a:srgbClr val="AEAEA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7844" y="3519059"/>
              <a:ext cx="615553" cy="206723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课 程 内 容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509161" y="3662198"/>
            <a:ext cx="1413162" cy="2623127"/>
            <a:chOff x="5985161" y="3126509"/>
            <a:chExt cx="1413162" cy="2623127"/>
          </a:xfrm>
        </p:grpSpPr>
        <p:sp>
          <p:nvSpPr>
            <p:cNvPr id="8" name="右箭头标注 7"/>
            <p:cNvSpPr/>
            <p:nvPr/>
          </p:nvSpPr>
          <p:spPr>
            <a:xfrm>
              <a:off x="5985161" y="3126509"/>
              <a:ext cx="1413162" cy="2623127"/>
            </a:xfrm>
            <a:prstGeom prst="rightArrowCallout">
              <a:avLst>
                <a:gd name="adj1" fmla="val 21407"/>
                <a:gd name="adj2" fmla="val 24444"/>
                <a:gd name="adj3" fmla="val 28327"/>
                <a:gd name="adj4" fmla="val 62076"/>
              </a:avLst>
            </a:prstGeom>
            <a:solidFill>
              <a:srgbClr val="AEAEA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39001" y="3519059"/>
              <a:ext cx="615553" cy="206723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学 业 质 量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908469" y="3662198"/>
            <a:ext cx="1413162" cy="2623127"/>
            <a:chOff x="7384469" y="3126509"/>
            <a:chExt cx="1413162" cy="2623127"/>
          </a:xfrm>
        </p:grpSpPr>
        <p:sp>
          <p:nvSpPr>
            <p:cNvPr id="9" name="右箭头标注 8"/>
            <p:cNvSpPr/>
            <p:nvPr/>
          </p:nvSpPr>
          <p:spPr>
            <a:xfrm>
              <a:off x="7384469" y="3126509"/>
              <a:ext cx="1413162" cy="2623127"/>
            </a:xfrm>
            <a:prstGeom prst="rightArrowCallout">
              <a:avLst>
                <a:gd name="adj1" fmla="val 21407"/>
                <a:gd name="adj2" fmla="val 24444"/>
                <a:gd name="adj3" fmla="val 28327"/>
                <a:gd name="adj4" fmla="val 62076"/>
              </a:avLst>
            </a:prstGeom>
            <a:solidFill>
              <a:srgbClr val="AEAEA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40156" y="3519059"/>
              <a:ext cx="615553" cy="206723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课 程 实 施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13" b="33629"/>
          <a:stretch/>
        </p:blipFill>
        <p:spPr>
          <a:xfrm>
            <a:off x="0" y="-5381"/>
            <a:ext cx="12192000" cy="3048000"/>
          </a:xfrm>
          <a:prstGeom prst="rect">
            <a:avLst/>
          </a:prstGeom>
        </p:spPr>
      </p:pic>
      <p:sp>
        <p:nvSpPr>
          <p:cNvPr id="23" name="PA_矩形 1"/>
          <p:cNvSpPr/>
          <p:nvPr/>
        </p:nvSpPr>
        <p:spPr>
          <a:xfrm>
            <a:off x="-14859" y="10387"/>
            <a:ext cx="12249423" cy="304793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35988" y="1100939"/>
            <a:ext cx="580158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语文课程核心素养</a:t>
            </a:r>
          </a:p>
        </p:txBody>
      </p:sp>
    </p:spTree>
    <p:extLst>
      <p:ext uri="{BB962C8B-B14F-4D97-AF65-F5344CB8AC3E}">
        <p14:creationId xmlns:p14="http://schemas.microsoft.com/office/powerpoint/2010/main" val="17029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83"/>
            <a:ext cx="9144000" cy="685848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06780" y="1876939"/>
            <a:ext cx="820189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语文课程是一门学习国家通用语言文字运用的综合性、实践性课程。工具性与人文性的统一，是语文课程的基本特点。语文课程应引导学生热爱国家通用语言文字，在真实的语言运用情境中，通过积极的语言实践，积累语言经验，体会语言文字的特点和运用规律，培养语言文字运用能力；同时，发展思维能力，提升思维品质，形成自觉的审美意识，培养高雅的审美情趣，积淀丰厚的文化底蕴，继承和弘扬中华优秀传统文化、革命文化、社会主义先进文化，增强对习近平新时代中国特色社会主义思想的理解和认识，全面提升核心素养。</a:t>
            </a:r>
          </a:p>
        </p:txBody>
      </p:sp>
      <p:sp>
        <p:nvSpPr>
          <p:cNvPr id="4" name="缺角矩形 3"/>
          <p:cNvSpPr/>
          <p:nvPr/>
        </p:nvSpPr>
        <p:spPr>
          <a:xfrm>
            <a:off x="4502728" y="692732"/>
            <a:ext cx="3186545" cy="877455"/>
          </a:xfrm>
          <a:prstGeom prst="plaqu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课 程 性 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484583" y="820205"/>
            <a:ext cx="1243530" cy="519068"/>
            <a:chOff x="6496050" y="4775201"/>
            <a:chExt cx="2495551" cy="727075"/>
          </a:xfrm>
          <a:solidFill>
            <a:schemeClr val="bg1">
              <a:lumMod val="50000"/>
            </a:schemeClr>
          </a:solidFill>
        </p:grpSpPr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6538913" y="4921251"/>
              <a:ext cx="2452688" cy="581025"/>
            </a:xfrm>
            <a:custGeom>
              <a:avLst/>
              <a:gdLst>
                <a:gd name="T0" fmla="*/ 172 w 172"/>
                <a:gd name="T1" fmla="*/ 33 h 40"/>
                <a:gd name="T2" fmla="*/ 139 w 172"/>
                <a:gd name="T3" fmla="*/ 35 h 40"/>
                <a:gd name="T4" fmla="*/ 108 w 172"/>
                <a:gd name="T5" fmla="*/ 38 h 40"/>
                <a:gd name="T6" fmla="*/ 58 w 172"/>
                <a:gd name="T7" fmla="*/ 23 h 40"/>
                <a:gd name="T8" fmla="*/ 27 w 172"/>
                <a:gd name="T9" fmla="*/ 12 h 40"/>
                <a:gd name="T10" fmla="*/ 11 w 172"/>
                <a:gd name="T11" fmla="*/ 21 h 40"/>
                <a:gd name="T12" fmla="*/ 14 w 172"/>
                <a:gd name="T13" fmla="*/ 26 h 40"/>
                <a:gd name="T14" fmla="*/ 19 w 172"/>
                <a:gd name="T15" fmla="*/ 21 h 40"/>
                <a:gd name="T16" fmla="*/ 24 w 172"/>
                <a:gd name="T17" fmla="*/ 25 h 40"/>
                <a:gd name="T18" fmla="*/ 18 w 172"/>
                <a:gd name="T19" fmla="*/ 32 h 40"/>
                <a:gd name="T20" fmla="*/ 5 w 172"/>
                <a:gd name="T21" fmla="*/ 26 h 40"/>
                <a:gd name="T22" fmla="*/ 15 w 172"/>
                <a:gd name="T23" fmla="*/ 9 h 40"/>
                <a:gd name="T24" fmla="*/ 57 w 172"/>
                <a:gd name="T25" fmla="*/ 21 h 40"/>
                <a:gd name="T26" fmla="*/ 94 w 172"/>
                <a:gd name="T27" fmla="*/ 35 h 40"/>
                <a:gd name="T28" fmla="*/ 112 w 172"/>
                <a:gd name="T29" fmla="*/ 36 h 40"/>
                <a:gd name="T30" fmla="*/ 94 w 172"/>
                <a:gd name="T31" fmla="*/ 34 h 40"/>
                <a:gd name="T32" fmla="*/ 69 w 172"/>
                <a:gd name="T33" fmla="*/ 25 h 40"/>
                <a:gd name="T34" fmla="*/ 50 w 172"/>
                <a:gd name="T35" fmla="*/ 15 h 40"/>
                <a:gd name="T36" fmla="*/ 7 w 172"/>
                <a:gd name="T37" fmla="*/ 11 h 40"/>
                <a:gd name="T38" fmla="*/ 2 w 172"/>
                <a:gd name="T39" fmla="*/ 27 h 40"/>
                <a:gd name="T40" fmla="*/ 24 w 172"/>
                <a:gd name="T41" fmla="*/ 30 h 40"/>
                <a:gd name="T42" fmla="*/ 26 w 172"/>
                <a:gd name="T43" fmla="*/ 22 h 40"/>
                <a:gd name="T44" fmla="*/ 22 w 172"/>
                <a:gd name="T45" fmla="*/ 22 h 40"/>
                <a:gd name="T46" fmla="*/ 28 w 172"/>
                <a:gd name="T47" fmla="*/ 15 h 40"/>
                <a:gd name="T48" fmla="*/ 57 w 172"/>
                <a:gd name="T49" fmla="*/ 24 h 40"/>
                <a:gd name="T50" fmla="*/ 108 w 172"/>
                <a:gd name="T51" fmla="*/ 40 h 40"/>
                <a:gd name="T52" fmla="*/ 140 w 172"/>
                <a:gd name="T53" fmla="*/ 36 h 40"/>
                <a:gd name="T54" fmla="*/ 172 w 172"/>
                <a:gd name="T55" fmla="*/ 33 h 40"/>
                <a:gd name="T56" fmla="*/ 16 w 172"/>
                <a:gd name="T57" fmla="*/ 21 h 40"/>
                <a:gd name="T58" fmla="*/ 13 w 172"/>
                <a:gd name="T59" fmla="*/ 21 h 40"/>
                <a:gd name="T60" fmla="*/ 22 w 172"/>
                <a:gd name="T61" fmla="*/ 14 h 40"/>
                <a:gd name="T62" fmla="*/ 16 w 172"/>
                <a:gd name="T6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2" h="40">
                  <a:moveTo>
                    <a:pt x="172" y="33"/>
                  </a:moveTo>
                  <a:cubicBezTo>
                    <a:pt x="172" y="33"/>
                    <a:pt x="151" y="31"/>
                    <a:pt x="139" y="35"/>
                  </a:cubicBezTo>
                  <a:cubicBezTo>
                    <a:pt x="130" y="38"/>
                    <a:pt x="112" y="38"/>
                    <a:pt x="108" y="38"/>
                  </a:cubicBezTo>
                  <a:cubicBezTo>
                    <a:pt x="104" y="38"/>
                    <a:pt x="87" y="36"/>
                    <a:pt x="58" y="23"/>
                  </a:cubicBezTo>
                  <a:cubicBezTo>
                    <a:pt x="58" y="23"/>
                    <a:pt x="44" y="13"/>
                    <a:pt x="27" y="12"/>
                  </a:cubicBezTo>
                  <a:cubicBezTo>
                    <a:pt x="27" y="12"/>
                    <a:pt x="13" y="10"/>
                    <a:pt x="11" y="21"/>
                  </a:cubicBezTo>
                  <a:cubicBezTo>
                    <a:pt x="11" y="21"/>
                    <a:pt x="10" y="26"/>
                    <a:pt x="14" y="26"/>
                  </a:cubicBezTo>
                  <a:cubicBezTo>
                    <a:pt x="18" y="26"/>
                    <a:pt x="19" y="21"/>
                    <a:pt x="19" y="21"/>
                  </a:cubicBezTo>
                  <a:cubicBezTo>
                    <a:pt x="19" y="21"/>
                    <a:pt x="20" y="25"/>
                    <a:pt x="24" y="25"/>
                  </a:cubicBezTo>
                  <a:cubicBezTo>
                    <a:pt x="24" y="25"/>
                    <a:pt x="22" y="31"/>
                    <a:pt x="18" y="32"/>
                  </a:cubicBezTo>
                  <a:cubicBezTo>
                    <a:pt x="13" y="32"/>
                    <a:pt x="7" y="32"/>
                    <a:pt x="5" y="26"/>
                  </a:cubicBezTo>
                  <a:cubicBezTo>
                    <a:pt x="3" y="19"/>
                    <a:pt x="9" y="11"/>
                    <a:pt x="15" y="9"/>
                  </a:cubicBezTo>
                  <a:cubicBezTo>
                    <a:pt x="21" y="8"/>
                    <a:pt x="34" y="7"/>
                    <a:pt x="57" y="21"/>
                  </a:cubicBezTo>
                  <a:cubicBezTo>
                    <a:pt x="57" y="21"/>
                    <a:pt x="79" y="32"/>
                    <a:pt x="94" y="35"/>
                  </a:cubicBezTo>
                  <a:cubicBezTo>
                    <a:pt x="109" y="38"/>
                    <a:pt x="111" y="37"/>
                    <a:pt x="112" y="36"/>
                  </a:cubicBezTo>
                  <a:cubicBezTo>
                    <a:pt x="112" y="36"/>
                    <a:pt x="100" y="35"/>
                    <a:pt x="94" y="34"/>
                  </a:cubicBezTo>
                  <a:cubicBezTo>
                    <a:pt x="86" y="31"/>
                    <a:pt x="77" y="29"/>
                    <a:pt x="69" y="25"/>
                  </a:cubicBezTo>
                  <a:cubicBezTo>
                    <a:pt x="69" y="25"/>
                    <a:pt x="59" y="20"/>
                    <a:pt x="50" y="15"/>
                  </a:cubicBezTo>
                  <a:cubicBezTo>
                    <a:pt x="40" y="9"/>
                    <a:pt x="18" y="0"/>
                    <a:pt x="7" y="11"/>
                  </a:cubicBezTo>
                  <a:cubicBezTo>
                    <a:pt x="7" y="11"/>
                    <a:pt x="0" y="19"/>
                    <a:pt x="2" y="27"/>
                  </a:cubicBezTo>
                  <a:cubicBezTo>
                    <a:pt x="5" y="35"/>
                    <a:pt x="18" y="38"/>
                    <a:pt x="24" y="30"/>
                  </a:cubicBezTo>
                  <a:cubicBezTo>
                    <a:pt x="24" y="30"/>
                    <a:pt x="27" y="28"/>
                    <a:pt x="26" y="22"/>
                  </a:cubicBezTo>
                  <a:cubicBezTo>
                    <a:pt x="26" y="22"/>
                    <a:pt x="24" y="24"/>
                    <a:pt x="22" y="22"/>
                  </a:cubicBezTo>
                  <a:cubicBezTo>
                    <a:pt x="21" y="20"/>
                    <a:pt x="21" y="15"/>
                    <a:pt x="28" y="15"/>
                  </a:cubicBezTo>
                  <a:cubicBezTo>
                    <a:pt x="34" y="15"/>
                    <a:pt x="41" y="16"/>
                    <a:pt x="57" y="24"/>
                  </a:cubicBezTo>
                  <a:cubicBezTo>
                    <a:pt x="76" y="35"/>
                    <a:pt x="100" y="40"/>
                    <a:pt x="108" y="40"/>
                  </a:cubicBezTo>
                  <a:cubicBezTo>
                    <a:pt x="112" y="40"/>
                    <a:pt x="127" y="40"/>
                    <a:pt x="140" y="36"/>
                  </a:cubicBezTo>
                  <a:cubicBezTo>
                    <a:pt x="153" y="32"/>
                    <a:pt x="172" y="33"/>
                    <a:pt x="172" y="33"/>
                  </a:cubicBezTo>
                  <a:close/>
                  <a:moveTo>
                    <a:pt x="16" y="21"/>
                  </a:moveTo>
                  <a:cubicBezTo>
                    <a:pt x="16" y="24"/>
                    <a:pt x="14" y="22"/>
                    <a:pt x="13" y="21"/>
                  </a:cubicBezTo>
                  <a:cubicBezTo>
                    <a:pt x="13" y="20"/>
                    <a:pt x="16" y="15"/>
                    <a:pt x="22" y="14"/>
                  </a:cubicBezTo>
                  <a:cubicBezTo>
                    <a:pt x="22" y="14"/>
                    <a:pt x="18" y="17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6865938" y="54006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6496050" y="4949826"/>
              <a:ext cx="784225" cy="552450"/>
            </a:xfrm>
            <a:custGeom>
              <a:avLst/>
              <a:gdLst>
                <a:gd name="T0" fmla="*/ 11 w 55"/>
                <a:gd name="T1" fmla="*/ 35 h 38"/>
                <a:gd name="T2" fmla="*/ 26 w 55"/>
                <a:gd name="T3" fmla="*/ 31 h 38"/>
                <a:gd name="T4" fmla="*/ 12 w 55"/>
                <a:gd name="T5" fmla="*/ 34 h 38"/>
                <a:gd name="T6" fmla="*/ 4 w 55"/>
                <a:gd name="T7" fmla="*/ 16 h 38"/>
                <a:gd name="T8" fmla="*/ 25 w 55"/>
                <a:gd name="T9" fmla="*/ 2 h 38"/>
                <a:gd name="T10" fmla="*/ 55 w 55"/>
                <a:gd name="T11" fmla="*/ 13 h 38"/>
                <a:gd name="T12" fmla="*/ 24 w 55"/>
                <a:gd name="T13" fmla="*/ 1 h 38"/>
                <a:gd name="T14" fmla="*/ 2 w 55"/>
                <a:gd name="T15" fmla="*/ 17 h 38"/>
                <a:gd name="T16" fmla="*/ 11 w 55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38">
                  <a:moveTo>
                    <a:pt x="11" y="35"/>
                  </a:moveTo>
                  <a:cubicBezTo>
                    <a:pt x="11" y="35"/>
                    <a:pt x="20" y="38"/>
                    <a:pt x="26" y="31"/>
                  </a:cubicBezTo>
                  <a:cubicBezTo>
                    <a:pt x="25" y="32"/>
                    <a:pt x="20" y="37"/>
                    <a:pt x="12" y="34"/>
                  </a:cubicBezTo>
                  <a:cubicBezTo>
                    <a:pt x="3" y="30"/>
                    <a:pt x="2" y="21"/>
                    <a:pt x="4" y="16"/>
                  </a:cubicBezTo>
                  <a:cubicBezTo>
                    <a:pt x="6" y="11"/>
                    <a:pt x="10" y="1"/>
                    <a:pt x="25" y="2"/>
                  </a:cubicBezTo>
                  <a:cubicBezTo>
                    <a:pt x="25" y="2"/>
                    <a:pt x="37" y="1"/>
                    <a:pt x="55" y="13"/>
                  </a:cubicBezTo>
                  <a:cubicBezTo>
                    <a:pt x="55" y="13"/>
                    <a:pt x="40" y="1"/>
                    <a:pt x="24" y="1"/>
                  </a:cubicBezTo>
                  <a:cubicBezTo>
                    <a:pt x="7" y="0"/>
                    <a:pt x="3" y="13"/>
                    <a:pt x="2" y="17"/>
                  </a:cubicBezTo>
                  <a:cubicBezTo>
                    <a:pt x="1" y="21"/>
                    <a:pt x="0" y="30"/>
                    <a:pt x="1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2"/>
            <p:cNvSpPr/>
            <p:nvPr/>
          </p:nvSpPr>
          <p:spPr bwMode="auto">
            <a:xfrm>
              <a:off x="7694613" y="5327651"/>
              <a:ext cx="28575" cy="142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7123113" y="4775201"/>
              <a:ext cx="1570038" cy="684213"/>
            </a:xfrm>
            <a:custGeom>
              <a:avLst/>
              <a:gdLst>
                <a:gd name="T0" fmla="*/ 3 w 110"/>
                <a:gd name="T1" fmla="*/ 11 h 47"/>
                <a:gd name="T2" fmla="*/ 14 w 110"/>
                <a:gd name="T3" fmla="*/ 13 h 47"/>
                <a:gd name="T4" fmla="*/ 12 w 110"/>
                <a:gd name="T5" fmla="*/ 19 h 47"/>
                <a:gd name="T6" fmla="*/ 24 w 110"/>
                <a:gd name="T7" fmla="*/ 31 h 47"/>
                <a:gd name="T8" fmla="*/ 40 w 110"/>
                <a:gd name="T9" fmla="*/ 38 h 47"/>
                <a:gd name="T10" fmla="*/ 18 w 110"/>
                <a:gd name="T11" fmla="*/ 25 h 47"/>
                <a:gd name="T12" fmla="*/ 18 w 110"/>
                <a:gd name="T13" fmla="*/ 14 h 47"/>
                <a:gd name="T14" fmla="*/ 9 w 110"/>
                <a:gd name="T15" fmla="*/ 10 h 47"/>
                <a:gd name="T16" fmla="*/ 8 w 110"/>
                <a:gd name="T17" fmla="*/ 5 h 47"/>
                <a:gd name="T18" fmla="*/ 19 w 110"/>
                <a:gd name="T19" fmla="*/ 10 h 47"/>
                <a:gd name="T20" fmla="*/ 27 w 110"/>
                <a:gd name="T21" fmla="*/ 13 h 47"/>
                <a:gd name="T22" fmla="*/ 33 w 110"/>
                <a:gd name="T23" fmla="*/ 17 h 47"/>
                <a:gd name="T24" fmla="*/ 27 w 110"/>
                <a:gd name="T25" fmla="*/ 26 h 47"/>
                <a:gd name="T26" fmla="*/ 56 w 110"/>
                <a:gd name="T27" fmla="*/ 42 h 47"/>
                <a:gd name="T28" fmla="*/ 87 w 110"/>
                <a:gd name="T29" fmla="*/ 43 h 47"/>
                <a:gd name="T30" fmla="*/ 110 w 110"/>
                <a:gd name="T31" fmla="*/ 39 h 47"/>
                <a:gd name="T32" fmla="*/ 78 w 110"/>
                <a:gd name="T33" fmla="*/ 43 h 47"/>
                <a:gd name="T34" fmla="*/ 41 w 110"/>
                <a:gd name="T35" fmla="*/ 35 h 47"/>
                <a:gd name="T36" fmla="*/ 29 w 110"/>
                <a:gd name="T37" fmla="*/ 21 h 47"/>
                <a:gd name="T38" fmla="*/ 34 w 110"/>
                <a:gd name="T39" fmla="*/ 22 h 47"/>
                <a:gd name="T40" fmla="*/ 29 w 110"/>
                <a:gd name="T41" fmla="*/ 10 h 47"/>
                <a:gd name="T42" fmla="*/ 20 w 110"/>
                <a:gd name="T43" fmla="*/ 7 h 47"/>
                <a:gd name="T44" fmla="*/ 11 w 110"/>
                <a:gd name="T45" fmla="*/ 2 h 47"/>
                <a:gd name="T46" fmla="*/ 3 w 110"/>
                <a:gd name="T47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47">
                  <a:moveTo>
                    <a:pt x="3" y="11"/>
                  </a:moveTo>
                  <a:cubicBezTo>
                    <a:pt x="5" y="13"/>
                    <a:pt x="12" y="12"/>
                    <a:pt x="14" y="13"/>
                  </a:cubicBezTo>
                  <a:cubicBezTo>
                    <a:pt x="16" y="13"/>
                    <a:pt x="13" y="15"/>
                    <a:pt x="12" y="19"/>
                  </a:cubicBezTo>
                  <a:cubicBezTo>
                    <a:pt x="10" y="22"/>
                    <a:pt x="17" y="27"/>
                    <a:pt x="24" y="31"/>
                  </a:cubicBezTo>
                  <a:cubicBezTo>
                    <a:pt x="28" y="34"/>
                    <a:pt x="36" y="36"/>
                    <a:pt x="40" y="38"/>
                  </a:cubicBezTo>
                  <a:cubicBezTo>
                    <a:pt x="35" y="36"/>
                    <a:pt x="24" y="30"/>
                    <a:pt x="18" y="25"/>
                  </a:cubicBezTo>
                  <a:cubicBezTo>
                    <a:pt x="10" y="19"/>
                    <a:pt x="18" y="14"/>
                    <a:pt x="18" y="14"/>
                  </a:cubicBezTo>
                  <a:cubicBezTo>
                    <a:pt x="22" y="8"/>
                    <a:pt x="10" y="9"/>
                    <a:pt x="9" y="10"/>
                  </a:cubicBezTo>
                  <a:cubicBezTo>
                    <a:pt x="7" y="10"/>
                    <a:pt x="3" y="7"/>
                    <a:pt x="8" y="5"/>
                  </a:cubicBezTo>
                  <a:cubicBezTo>
                    <a:pt x="14" y="3"/>
                    <a:pt x="19" y="10"/>
                    <a:pt x="19" y="10"/>
                  </a:cubicBezTo>
                  <a:cubicBezTo>
                    <a:pt x="28" y="7"/>
                    <a:pt x="27" y="13"/>
                    <a:pt x="27" y="13"/>
                  </a:cubicBezTo>
                  <a:cubicBezTo>
                    <a:pt x="34" y="13"/>
                    <a:pt x="33" y="17"/>
                    <a:pt x="33" y="17"/>
                  </a:cubicBezTo>
                  <a:cubicBezTo>
                    <a:pt x="22" y="15"/>
                    <a:pt x="27" y="26"/>
                    <a:pt x="27" y="26"/>
                  </a:cubicBezTo>
                  <a:cubicBezTo>
                    <a:pt x="33" y="36"/>
                    <a:pt x="56" y="42"/>
                    <a:pt x="56" y="42"/>
                  </a:cubicBezTo>
                  <a:cubicBezTo>
                    <a:pt x="72" y="47"/>
                    <a:pt x="87" y="43"/>
                    <a:pt x="87" y="43"/>
                  </a:cubicBezTo>
                  <a:cubicBezTo>
                    <a:pt x="98" y="40"/>
                    <a:pt x="110" y="39"/>
                    <a:pt x="110" y="39"/>
                  </a:cubicBezTo>
                  <a:cubicBezTo>
                    <a:pt x="107" y="37"/>
                    <a:pt x="92" y="42"/>
                    <a:pt x="78" y="43"/>
                  </a:cubicBezTo>
                  <a:cubicBezTo>
                    <a:pt x="63" y="44"/>
                    <a:pt x="47" y="38"/>
                    <a:pt x="41" y="35"/>
                  </a:cubicBezTo>
                  <a:cubicBezTo>
                    <a:pt x="35" y="32"/>
                    <a:pt x="27" y="24"/>
                    <a:pt x="29" y="21"/>
                  </a:cubicBezTo>
                  <a:cubicBezTo>
                    <a:pt x="30" y="17"/>
                    <a:pt x="34" y="22"/>
                    <a:pt x="34" y="22"/>
                  </a:cubicBezTo>
                  <a:cubicBezTo>
                    <a:pt x="40" y="11"/>
                    <a:pt x="29" y="10"/>
                    <a:pt x="29" y="10"/>
                  </a:cubicBezTo>
                  <a:cubicBezTo>
                    <a:pt x="26" y="4"/>
                    <a:pt x="20" y="7"/>
                    <a:pt x="20" y="7"/>
                  </a:cubicBezTo>
                  <a:cubicBezTo>
                    <a:pt x="20" y="7"/>
                    <a:pt x="17" y="4"/>
                    <a:pt x="11" y="2"/>
                  </a:cubicBezTo>
                  <a:cubicBezTo>
                    <a:pt x="0" y="0"/>
                    <a:pt x="0" y="9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8604348" y="870985"/>
            <a:ext cx="1093817" cy="468289"/>
            <a:chOff x="7694621" y="4265616"/>
            <a:chExt cx="2254252" cy="800100"/>
          </a:xfrm>
          <a:solidFill>
            <a:schemeClr val="bg1">
              <a:lumMod val="50000"/>
            </a:schemeClr>
          </a:solidFill>
        </p:grpSpPr>
        <p:sp>
          <p:nvSpPr>
            <p:cNvPr id="12" name="Freeform 14"/>
            <p:cNvSpPr/>
            <p:nvPr/>
          </p:nvSpPr>
          <p:spPr bwMode="auto">
            <a:xfrm>
              <a:off x="8478838" y="4338638"/>
              <a:ext cx="1298575" cy="334963"/>
            </a:xfrm>
            <a:custGeom>
              <a:avLst/>
              <a:gdLst>
                <a:gd name="T0" fmla="*/ 11 w 91"/>
                <a:gd name="T1" fmla="*/ 21 h 23"/>
                <a:gd name="T2" fmla="*/ 30 w 91"/>
                <a:gd name="T3" fmla="*/ 12 h 23"/>
                <a:gd name="T4" fmla="*/ 91 w 91"/>
                <a:gd name="T5" fmla="*/ 11 h 23"/>
                <a:gd name="T6" fmla="*/ 30 w 91"/>
                <a:gd name="T7" fmla="*/ 11 h 23"/>
                <a:gd name="T8" fmla="*/ 11 w 91"/>
                <a:gd name="T9" fmla="*/ 19 h 23"/>
                <a:gd name="T10" fmla="*/ 3 w 91"/>
                <a:gd name="T11" fmla="*/ 17 h 23"/>
                <a:gd name="T12" fmla="*/ 6 w 91"/>
                <a:gd name="T13" fmla="*/ 14 h 23"/>
                <a:gd name="T14" fmla="*/ 8 w 91"/>
                <a:gd name="T15" fmla="*/ 16 h 23"/>
                <a:gd name="T16" fmla="*/ 7 w 91"/>
                <a:gd name="T17" fmla="*/ 12 h 23"/>
                <a:gd name="T18" fmla="*/ 1 w 91"/>
                <a:gd name="T19" fmla="*/ 17 h 23"/>
                <a:gd name="T20" fmla="*/ 11 w 91"/>
                <a:gd name="T2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23">
                  <a:moveTo>
                    <a:pt x="11" y="21"/>
                  </a:moveTo>
                  <a:cubicBezTo>
                    <a:pt x="14" y="20"/>
                    <a:pt x="24" y="15"/>
                    <a:pt x="30" y="12"/>
                  </a:cubicBezTo>
                  <a:cubicBezTo>
                    <a:pt x="39" y="9"/>
                    <a:pt x="64" y="3"/>
                    <a:pt x="91" y="11"/>
                  </a:cubicBezTo>
                  <a:cubicBezTo>
                    <a:pt x="91" y="11"/>
                    <a:pt x="60" y="0"/>
                    <a:pt x="30" y="11"/>
                  </a:cubicBezTo>
                  <a:cubicBezTo>
                    <a:pt x="30" y="11"/>
                    <a:pt x="16" y="17"/>
                    <a:pt x="11" y="19"/>
                  </a:cubicBezTo>
                  <a:cubicBezTo>
                    <a:pt x="11" y="19"/>
                    <a:pt x="5" y="22"/>
                    <a:pt x="3" y="17"/>
                  </a:cubicBezTo>
                  <a:cubicBezTo>
                    <a:pt x="3" y="17"/>
                    <a:pt x="2" y="13"/>
                    <a:pt x="6" y="14"/>
                  </a:cubicBezTo>
                  <a:cubicBezTo>
                    <a:pt x="6" y="14"/>
                    <a:pt x="5" y="17"/>
                    <a:pt x="8" y="16"/>
                  </a:cubicBezTo>
                  <a:cubicBezTo>
                    <a:pt x="9" y="15"/>
                    <a:pt x="8" y="13"/>
                    <a:pt x="7" y="12"/>
                  </a:cubicBezTo>
                  <a:cubicBezTo>
                    <a:pt x="5" y="11"/>
                    <a:pt x="0" y="12"/>
                    <a:pt x="1" y="17"/>
                  </a:cubicBezTo>
                  <a:cubicBezTo>
                    <a:pt x="2" y="22"/>
                    <a:pt x="8" y="23"/>
                    <a:pt x="1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8250241" y="4468811"/>
              <a:ext cx="1298576" cy="334964"/>
            </a:xfrm>
            <a:custGeom>
              <a:avLst/>
              <a:gdLst>
                <a:gd name="T0" fmla="*/ 21 w 91"/>
                <a:gd name="T1" fmla="*/ 20 h 23"/>
                <a:gd name="T2" fmla="*/ 41 w 91"/>
                <a:gd name="T3" fmla="*/ 11 h 23"/>
                <a:gd name="T4" fmla="*/ 74 w 91"/>
                <a:gd name="T5" fmla="*/ 1 h 23"/>
                <a:gd name="T6" fmla="*/ 91 w 91"/>
                <a:gd name="T7" fmla="*/ 2 h 23"/>
                <a:gd name="T8" fmla="*/ 74 w 91"/>
                <a:gd name="T9" fmla="*/ 1 h 23"/>
                <a:gd name="T10" fmla="*/ 41 w 91"/>
                <a:gd name="T11" fmla="*/ 9 h 23"/>
                <a:gd name="T12" fmla="*/ 18 w 91"/>
                <a:gd name="T13" fmla="*/ 19 h 23"/>
                <a:gd name="T14" fmla="*/ 5 w 91"/>
                <a:gd name="T15" fmla="*/ 12 h 23"/>
                <a:gd name="T16" fmla="*/ 6 w 91"/>
                <a:gd name="T17" fmla="*/ 8 h 23"/>
                <a:gd name="T18" fmla="*/ 10 w 91"/>
                <a:gd name="T19" fmla="*/ 7 h 23"/>
                <a:gd name="T20" fmla="*/ 10 w 91"/>
                <a:gd name="T21" fmla="*/ 9 h 23"/>
                <a:gd name="T22" fmla="*/ 7 w 91"/>
                <a:gd name="T23" fmla="*/ 11 h 23"/>
                <a:gd name="T24" fmla="*/ 11 w 91"/>
                <a:gd name="T25" fmla="*/ 12 h 23"/>
                <a:gd name="T26" fmla="*/ 10 w 91"/>
                <a:gd name="T27" fmla="*/ 5 h 23"/>
                <a:gd name="T28" fmla="*/ 3 w 91"/>
                <a:gd name="T29" fmla="*/ 13 h 23"/>
                <a:gd name="T30" fmla="*/ 21 w 91"/>
                <a:gd name="T31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23">
                  <a:moveTo>
                    <a:pt x="21" y="20"/>
                  </a:moveTo>
                  <a:cubicBezTo>
                    <a:pt x="31" y="18"/>
                    <a:pt x="34" y="15"/>
                    <a:pt x="41" y="11"/>
                  </a:cubicBezTo>
                  <a:cubicBezTo>
                    <a:pt x="45" y="9"/>
                    <a:pt x="60" y="1"/>
                    <a:pt x="74" y="1"/>
                  </a:cubicBezTo>
                  <a:cubicBezTo>
                    <a:pt x="89" y="2"/>
                    <a:pt x="91" y="2"/>
                    <a:pt x="91" y="2"/>
                  </a:cubicBezTo>
                  <a:cubicBezTo>
                    <a:pt x="91" y="2"/>
                    <a:pt x="81" y="0"/>
                    <a:pt x="74" y="1"/>
                  </a:cubicBezTo>
                  <a:cubicBezTo>
                    <a:pt x="67" y="1"/>
                    <a:pt x="56" y="1"/>
                    <a:pt x="41" y="9"/>
                  </a:cubicBezTo>
                  <a:cubicBezTo>
                    <a:pt x="24" y="18"/>
                    <a:pt x="22" y="18"/>
                    <a:pt x="18" y="19"/>
                  </a:cubicBezTo>
                  <a:cubicBezTo>
                    <a:pt x="15" y="19"/>
                    <a:pt x="9" y="20"/>
                    <a:pt x="5" y="12"/>
                  </a:cubicBezTo>
                  <a:cubicBezTo>
                    <a:pt x="5" y="12"/>
                    <a:pt x="3" y="9"/>
                    <a:pt x="6" y="8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7"/>
                    <a:pt x="11" y="8"/>
                    <a:pt x="10" y="9"/>
                  </a:cubicBezTo>
                  <a:cubicBezTo>
                    <a:pt x="10" y="9"/>
                    <a:pt x="6" y="8"/>
                    <a:pt x="7" y="11"/>
                  </a:cubicBezTo>
                  <a:cubicBezTo>
                    <a:pt x="8" y="13"/>
                    <a:pt x="10" y="13"/>
                    <a:pt x="11" y="12"/>
                  </a:cubicBezTo>
                  <a:cubicBezTo>
                    <a:pt x="12" y="11"/>
                    <a:pt x="14" y="6"/>
                    <a:pt x="10" y="5"/>
                  </a:cubicBezTo>
                  <a:cubicBezTo>
                    <a:pt x="6" y="3"/>
                    <a:pt x="0" y="7"/>
                    <a:pt x="3" y="13"/>
                  </a:cubicBezTo>
                  <a:cubicBezTo>
                    <a:pt x="5" y="18"/>
                    <a:pt x="11" y="23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7694621" y="4265616"/>
              <a:ext cx="2254252" cy="800100"/>
            </a:xfrm>
            <a:custGeom>
              <a:avLst/>
              <a:gdLst>
                <a:gd name="T0" fmla="*/ 20 w 158"/>
                <a:gd name="T1" fmla="*/ 48 h 55"/>
                <a:gd name="T2" fmla="*/ 53 w 158"/>
                <a:gd name="T3" fmla="*/ 54 h 55"/>
                <a:gd name="T4" fmla="*/ 85 w 158"/>
                <a:gd name="T5" fmla="*/ 38 h 55"/>
                <a:gd name="T6" fmla="*/ 102 w 158"/>
                <a:gd name="T7" fmla="*/ 29 h 55"/>
                <a:gd name="T8" fmla="*/ 85 w 158"/>
                <a:gd name="T9" fmla="*/ 37 h 55"/>
                <a:gd name="T10" fmla="*/ 53 w 158"/>
                <a:gd name="T11" fmla="*/ 52 h 55"/>
                <a:gd name="T12" fmla="*/ 22 w 158"/>
                <a:gd name="T13" fmla="*/ 46 h 55"/>
                <a:gd name="T14" fmla="*/ 6 w 158"/>
                <a:gd name="T15" fmla="*/ 31 h 55"/>
                <a:gd name="T16" fmla="*/ 7 w 158"/>
                <a:gd name="T17" fmla="*/ 25 h 55"/>
                <a:gd name="T18" fmla="*/ 10 w 158"/>
                <a:gd name="T19" fmla="*/ 26 h 55"/>
                <a:gd name="T20" fmla="*/ 19 w 158"/>
                <a:gd name="T21" fmla="*/ 42 h 55"/>
                <a:gd name="T22" fmla="*/ 51 w 158"/>
                <a:gd name="T23" fmla="*/ 51 h 55"/>
                <a:gd name="T24" fmla="*/ 72 w 158"/>
                <a:gd name="T25" fmla="*/ 43 h 55"/>
                <a:gd name="T26" fmla="*/ 101 w 158"/>
                <a:gd name="T27" fmla="*/ 26 h 55"/>
                <a:gd name="T28" fmla="*/ 158 w 158"/>
                <a:gd name="T29" fmla="*/ 31 h 55"/>
                <a:gd name="T30" fmla="*/ 100 w 158"/>
                <a:gd name="T31" fmla="*/ 25 h 55"/>
                <a:gd name="T32" fmla="*/ 76 w 158"/>
                <a:gd name="T33" fmla="*/ 38 h 55"/>
                <a:gd name="T34" fmla="*/ 67 w 158"/>
                <a:gd name="T35" fmla="*/ 44 h 55"/>
                <a:gd name="T36" fmla="*/ 50 w 158"/>
                <a:gd name="T37" fmla="*/ 49 h 55"/>
                <a:gd name="T38" fmla="*/ 20 w 158"/>
                <a:gd name="T39" fmla="*/ 40 h 55"/>
                <a:gd name="T40" fmla="*/ 16 w 158"/>
                <a:gd name="T41" fmla="*/ 27 h 55"/>
                <a:gd name="T42" fmla="*/ 24 w 158"/>
                <a:gd name="T43" fmla="*/ 21 h 55"/>
                <a:gd name="T44" fmla="*/ 11 w 158"/>
                <a:gd name="T45" fmla="*/ 16 h 55"/>
                <a:gd name="T46" fmla="*/ 10 w 158"/>
                <a:gd name="T47" fmla="*/ 9 h 55"/>
                <a:gd name="T48" fmla="*/ 19 w 158"/>
                <a:gd name="T49" fmla="*/ 13 h 55"/>
                <a:gd name="T50" fmla="*/ 30 w 158"/>
                <a:gd name="T51" fmla="*/ 12 h 55"/>
                <a:gd name="T52" fmla="*/ 29 w 158"/>
                <a:gd name="T53" fmla="*/ 18 h 55"/>
                <a:gd name="T54" fmla="*/ 36 w 158"/>
                <a:gd name="T55" fmla="*/ 24 h 55"/>
                <a:gd name="T56" fmla="*/ 26 w 158"/>
                <a:gd name="T57" fmla="*/ 27 h 55"/>
                <a:gd name="T58" fmla="*/ 29 w 158"/>
                <a:gd name="T59" fmla="*/ 40 h 55"/>
                <a:gd name="T60" fmla="*/ 55 w 158"/>
                <a:gd name="T61" fmla="*/ 45 h 55"/>
                <a:gd name="T62" fmla="*/ 83 w 158"/>
                <a:gd name="T63" fmla="*/ 29 h 55"/>
                <a:gd name="T64" fmla="*/ 141 w 158"/>
                <a:gd name="T65" fmla="*/ 22 h 55"/>
                <a:gd name="T66" fmla="*/ 82 w 158"/>
                <a:gd name="T67" fmla="*/ 28 h 55"/>
                <a:gd name="T68" fmla="*/ 55 w 158"/>
                <a:gd name="T69" fmla="*/ 42 h 55"/>
                <a:gd name="T70" fmla="*/ 31 w 158"/>
                <a:gd name="T71" fmla="*/ 35 h 55"/>
                <a:gd name="T72" fmla="*/ 35 w 158"/>
                <a:gd name="T73" fmla="*/ 33 h 55"/>
                <a:gd name="T74" fmla="*/ 35 w 158"/>
                <a:gd name="T75" fmla="*/ 35 h 55"/>
                <a:gd name="T76" fmla="*/ 37 w 158"/>
                <a:gd name="T77" fmla="*/ 30 h 55"/>
                <a:gd name="T78" fmla="*/ 30 w 158"/>
                <a:gd name="T79" fmla="*/ 30 h 55"/>
                <a:gd name="T80" fmla="*/ 29 w 158"/>
                <a:gd name="T81" fmla="*/ 36 h 55"/>
                <a:gd name="T82" fmla="*/ 28 w 158"/>
                <a:gd name="T83" fmla="*/ 28 h 55"/>
                <a:gd name="T84" fmla="*/ 38 w 158"/>
                <a:gd name="T85" fmla="*/ 28 h 55"/>
                <a:gd name="T86" fmla="*/ 33 w 158"/>
                <a:gd name="T87" fmla="*/ 17 h 55"/>
                <a:gd name="T88" fmla="*/ 20 w 158"/>
                <a:gd name="T89" fmla="*/ 11 h 55"/>
                <a:gd name="T90" fmla="*/ 5 w 158"/>
                <a:gd name="T91" fmla="*/ 9 h 55"/>
                <a:gd name="T92" fmla="*/ 9 w 158"/>
                <a:gd name="T93" fmla="*/ 18 h 55"/>
                <a:gd name="T94" fmla="*/ 19 w 158"/>
                <a:gd name="T95" fmla="*/ 24 h 55"/>
                <a:gd name="T96" fmla="*/ 12 w 158"/>
                <a:gd name="T97" fmla="*/ 26 h 55"/>
                <a:gd name="T98" fmla="*/ 3 w 158"/>
                <a:gd name="T99" fmla="*/ 24 h 55"/>
                <a:gd name="T100" fmla="*/ 20 w 158"/>
                <a:gd name="T101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55">
                  <a:moveTo>
                    <a:pt x="20" y="48"/>
                  </a:moveTo>
                  <a:cubicBezTo>
                    <a:pt x="34" y="54"/>
                    <a:pt x="46" y="55"/>
                    <a:pt x="53" y="54"/>
                  </a:cubicBezTo>
                  <a:cubicBezTo>
                    <a:pt x="60" y="53"/>
                    <a:pt x="76" y="46"/>
                    <a:pt x="85" y="38"/>
                  </a:cubicBezTo>
                  <a:cubicBezTo>
                    <a:pt x="85" y="38"/>
                    <a:pt x="98" y="28"/>
                    <a:pt x="102" y="29"/>
                  </a:cubicBezTo>
                  <a:cubicBezTo>
                    <a:pt x="102" y="29"/>
                    <a:pt x="97" y="28"/>
                    <a:pt x="85" y="37"/>
                  </a:cubicBezTo>
                  <a:cubicBezTo>
                    <a:pt x="85" y="37"/>
                    <a:pt x="72" y="49"/>
                    <a:pt x="53" y="52"/>
                  </a:cubicBezTo>
                  <a:cubicBezTo>
                    <a:pt x="53" y="52"/>
                    <a:pt x="38" y="55"/>
                    <a:pt x="22" y="46"/>
                  </a:cubicBezTo>
                  <a:cubicBezTo>
                    <a:pt x="11" y="40"/>
                    <a:pt x="6" y="31"/>
                    <a:pt x="6" y="31"/>
                  </a:cubicBezTo>
                  <a:cubicBezTo>
                    <a:pt x="6" y="31"/>
                    <a:pt x="3" y="24"/>
                    <a:pt x="7" y="25"/>
                  </a:cubicBezTo>
                  <a:cubicBezTo>
                    <a:pt x="7" y="25"/>
                    <a:pt x="9" y="25"/>
                    <a:pt x="10" y="26"/>
                  </a:cubicBezTo>
                  <a:cubicBezTo>
                    <a:pt x="10" y="26"/>
                    <a:pt x="11" y="35"/>
                    <a:pt x="19" y="42"/>
                  </a:cubicBezTo>
                  <a:cubicBezTo>
                    <a:pt x="27" y="48"/>
                    <a:pt x="43" y="52"/>
                    <a:pt x="51" y="51"/>
                  </a:cubicBezTo>
                  <a:cubicBezTo>
                    <a:pt x="58" y="49"/>
                    <a:pt x="65" y="47"/>
                    <a:pt x="72" y="43"/>
                  </a:cubicBezTo>
                  <a:cubicBezTo>
                    <a:pt x="79" y="39"/>
                    <a:pt x="87" y="29"/>
                    <a:pt x="101" y="26"/>
                  </a:cubicBezTo>
                  <a:cubicBezTo>
                    <a:pt x="101" y="26"/>
                    <a:pt x="127" y="21"/>
                    <a:pt x="158" y="31"/>
                  </a:cubicBezTo>
                  <a:cubicBezTo>
                    <a:pt x="158" y="31"/>
                    <a:pt x="129" y="20"/>
                    <a:pt x="100" y="25"/>
                  </a:cubicBezTo>
                  <a:cubicBezTo>
                    <a:pt x="100" y="25"/>
                    <a:pt x="93" y="25"/>
                    <a:pt x="76" y="38"/>
                  </a:cubicBezTo>
                  <a:cubicBezTo>
                    <a:pt x="76" y="38"/>
                    <a:pt x="72" y="41"/>
                    <a:pt x="67" y="44"/>
                  </a:cubicBezTo>
                  <a:cubicBezTo>
                    <a:pt x="61" y="46"/>
                    <a:pt x="55" y="48"/>
                    <a:pt x="50" y="49"/>
                  </a:cubicBezTo>
                  <a:cubicBezTo>
                    <a:pt x="39" y="49"/>
                    <a:pt x="27" y="45"/>
                    <a:pt x="20" y="40"/>
                  </a:cubicBezTo>
                  <a:cubicBezTo>
                    <a:pt x="13" y="35"/>
                    <a:pt x="14" y="28"/>
                    <a:pt x="16" y="27"/>
                  </a:cubicBezTo>
                  <a:cubicBezTo>
                    <a:pt x="18" y="27"/>
                    <a:pt x="27" y="28"/>
                    <a:pt x="24" y="21"/>
                  </a:cubicBezTo>
                  <a:cubicBezTo>
                    <a:pt x="24" y="21"/>
                    <a:pt x="21" y="17"/>
                    <a:pt x="11" y="16"/>
                  </a:cubicBezTo>
                  <a:cubicBezTo>
                    <a:pt x="11" y="16"/>
                    <a:pt x="4" y="13"/>
                    <a:pt x="10" y="9"/>
                  </a:cubicBezTo>
                  <a:cubicBezTo>
                    <a:pt x="15" y="5"/>
                    <a:pt x="19" y="11"/>
                    <a:pt x="19" y="13"/>
                  </a:cubicBezTo>
                  <a:cubicBezTo>
                    <a:pt x="19" y="13"/>
                    <a:pt x="26" y="9"/>
                    <a:pt x="30" y="12"/>
                  </a:cubicBezTo>
                  <a:cubicBezTo>
                    <a:pt x="32" y="14"/>
                    <a:pt x="29" y="18"/>
                    <a:pt x="29" y="18"/>
                  </a:cubicBezTo>
                  <a:cubicBezTo>
                    <a:pt x="29" y="18"/>
                    <a:pt x="35" y="18"/>
                    <a:pt x="36" y="24"/>
                  </a:cubicBezTo>
                  <a:cubicBezTo>
                    <a:pt x="36" y="24"/>
                    <a:pt x="29" y="22"/>
                    <a:pt x="26" y="27"/>
                  </a:cubicBezTo>
                  <a:cubicBezTo>
                    <a:pt x="22" y="32"/>
                    <a:pt x="23" y="36"/>
                    <a:pt x="29" y="40"/>
                  </a:cubicBezTo>
                  <a:cubicBezTo>
                    <a:pt x="35" y="43"/>
                    <a:pt x="42" y="47"/>
                    <a:pt x="55" y="45"/>
                  </a:cubicBezTo>
                  <a:cubicBezTo>
                    <a:pt x="68" y="42"/>
                    <a:pt x="79" y="32"/>
                    <a:pt x="83" y="29"/>
                  </a:cubicBezTo>
                  <a:cubicBezTo>
                    <a:pt x="83" y="29"/>
                    <a:pt x="96" y="15"/>
                    <a:pt x="141" y="22"/>
                  </a:cubicBezTo>
                  <a:cubicBezTo>
                    <a:pt x="141" y="22"/>
                    <a:pt x="104" y="12"/>
                    <a:pt x="82" y="28"/>
                  </a:cubicBezTo>
                  <a:cubicBezTo>
                    <a:pt x="82" y="28"/>
                    <a:pt x="65" y="41"/>
                    <a:pt x="55" y="42"/>
                  </a:cubicBezTo>
                  <a:cubicBezTo>
                    <a:pt x="44" y="44"/>
                    <a:pt x="31" y="41"/>
                    <a:pt x="31" y="35"/>
                  </a:cubicBezTo>
                  <a:cubicBezTo>
                    <a:pt x="31" y="28"/>
                    <a:pt x="36" y="31"/>
                    <a:pt x="35" y="33"/>
                  </a:cubicBezTo>
                  <a:cubicBezTo>
                    <a:pt x="35" y="33"/>
                    <a:pt x="33" y="34"/>
                    <a:pt x="35" y="35"/>
                  </a:cubicBezTo>
                  <a:cubicBezTo>
                    <a:pt x="37" y="35"/>
                    <a:pt x="38" y="32"/>
                    <a:pt x="37" y="30"/>
                  </a:cubicBezTo>
                  <a:cubicBezTo>
                    <a:pt x="35" y="28"/>
                    <a:pt x="31" y="29"/>
                    <a:pt x="30" y="30"/>
                  </a:cubicBezTo>
                  <a:cubicBezTo>
                    <a:pt x="28" y="32"/>
                    <a:pt x="28" y="34"/>
                    <a:pt x="29" y="36"/>
                  </a:cubicBezTo>
                  <a:cubicBezTo>
                    <a:pt x="29" y="38"/>
                    <a:pt x="24" y="31"/>
                    <a:pt x="28" y="28"/>
                  </a:cubicBezTo>
                  <a:cubicBezTo>
                    <a:pt x="28" y="28"/>
                    <a:pt x="32" y="22"/>
                    <a:pt x="38" y="28"/>
                  </a:cubicBezTo>
                  <a:cubicBezTo>
                    <a:pt x="38" y="28"/>
                    <a:pt x="42" y="20"/>
                    <a:pt x="33" y="17"/>
                  </a:cubicBezTo>
                  <a:cubicBezTo>
                    <a:pt x="33" y="17"/>
                    <a:pt x="37" y="5"/>
                    <a:pt x="20" y="11"/>
                  </a:cubicBezTo>
                  <a:cubicBezTo>
                    <a:pt x="20" y="11"/>
                    <a:pt x="15" y="0"/>
                    <a:pt x="5" y="9"/>
                  </a:cubicBezTo>
                  <a:cubicBezTo>
                    <a:pt x="5" y="9"/>
                    <a:pt x="0" y="15"/>
                    <a:pt x="9" y="18"/>
                  </a:cubicBezTo>
                  <a:cubicBezTo>
                    <a:pt x="9" y="18"/>
                    <a:pt x="23" y="18"/>
                    <a:pt x="19" y="24"/>
                  </a:cubicBezTo>
                  <a:cubicBezTo>
                    <a:pt x="19" y="24"/>
                    <a:pt x="14" y="22"/>
                    <a:pt x="12" y="26"/>
                  </a:cubicBezTo>
                  <a:cubicBezTo>
                    <a:pt x="12" y="26"/>
                    <a:pt x="5" y="19"/>
                    <a:pt x="3" y="24"/>
                  </a:cubicBezTo>
                  <a:cubicBezTo>
                    <a:pt x="1" y="29"/>
                    <a:pt x="7" y="41"/>
                    <a:pt x="2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84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83"/>
            <a:ext cx="9144000" cy="685848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06780" y="1876939"/>
            <a:ext cx="820189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语文课程是一门学习国家通用语言文字运用的综合性、实践性课程。工具性与人文性的统一，是语文课程的基本特点。</a:t>
            </a:r>
            <a:r>
              <a:rPr lang="zh-CN" altLang="en-US" sz="2400" dirty="0">
                <a:solidFill>
                  <a:srgbClr val="D66C79"/>
                </a:solidFill>
                <a:latin typeface="方正清刻本悦宋简体" pitchFamily="2" charset="-122"/>
                <a:ea typeface="方正清刻本悦宋简体" pitchFamily="2" charset="-122"/>
              </a:rPr>
              <a:t>语文课程应引导学生热爱国家通用语言文字，在真实的语言运用情境中，通过积极的语言实践，积累语言经验，体会语言文字的特点和运用规律，培养语言文字运用能力；同时，发展思维能力，提升思维品质，形成自觉的审美意识，培养高雅的审美情趣，积淀丰厚的文化底蕴，继承和弘扬中华优秀传统文化、革命文化、社会主义先进文化，增强对习近平新时代中国特色社会主义思想的理解和认识，全面提升核心素养。</a:t>
            </a:r>
          </a:p>
        </p:txBody>
      </p:sp>
      <p:sp>
        <p:nvSpPr>
          <p:cNvPr id="4" name="缺角矩形 3"/>
          <p:cNvSpPr/>
          <p:nvPr/>
        </p:nvSpPr>
        <p:spPr>
          <a:xfrm>
            <a:off x="4502728" y="692732"/>
            <a:ext cx="3186545" cy="877455"/>
          </a:xfrm>
          <a:prstGeom prst="plaqu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课 程 性 质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484583" y="820205"/>
            <a:ext cx="1243530" cy="519068"/>
            <a:chOff x="6496050" y="4775201"/>
            <a:chExt cx="2495551" cy="727075"/>
          </a:xfrm>
          <a:solidFill>
            <a:schemeClr val="bg1">
              <a:lumMod val="50000"/>
            </a:schemeClr>
          </a:solidFill>
        </p:grpSpPr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6538913" y="4921251"/>
              <a:ext cx="2452688" cy="581025"/>
            </a:xfrm>
            <a:custGeom>
              <a:avLst/>
              <a:gdLst>
                <a:gd name="T0" fmla="*/ 172 w 172"/>
                <a:gd name="T1" fmla="*/ 33 h 40"/>
                <a:gd name="T2" fmla="*/ 139 w 172"/>
                <a:gd name="T3" fmla="*/ 35 h 40"/>
                <a:gd name="T4" fmla="*/ 108 w 172"/>
                <a:gd name="T5" fmla="*/ 38 h 40"/>
                <a:gd name="T6" fmla="*/ 58 w 172"/>
                <a:gd name="T7" fmla="*/ 23 h 40"/>
                <a:gd name="T8" fmla="*/ 27 w 172"/>
                <a:gd name="T9" fmla="*/ 12 h 40"/>
                <a:gd name="T10" fmla="*/ 11 w 172"/>
                <a:gd name="T11" fmla="*/ 21 h 40"/>
                <a:gd name="T12" fmla="*/ 14 w 172"/>
                <a:gd name="T13" fmla="*/ 26 h 40"/>
                <a:gd name="T14" fmla="*/ 19 w 172"/>
                <a:gd name="T15" fmla="*/ 21 h 40"/>
                <a:gd name="T16" fmla="*/ 24 w 172"/>
                <a:gd name="T17" fmla="*/ 25 h 40"/>
                <a:gd name="T18" fmla="*/ 18 w 172"/>
                <a:gd name="T19" fmla="*/ 32 h 40"/>
                <a:gd name="T20" fmla="*/ 5 w 172"/>
                <a:gd name="T21" fmla="*/ 26 h 40"/>
                <a:gd name="T22" fmla="*/ 15 w 172"/>
                <a:gd name="T23" fmla="*/ 9 h 40"/>
                <a:gd name="T24" fmla="*/ 57 w 172"/>
                <a:gd name="T25" fmla="*/ 21 h 40"/>
                <a:gd name="T26" fmla="*/ 94 w 172"/>
                <a:gd name="T27" fmla="*/ 35 h 40"/>
                <a:gd name="T28" fmla="*/ 112 w 172"/>
                <a:gd name="T29" fmla="*/ 36 h 40"/>
                <a:gd name="T30" fmla="*/ 94 w 172"/>
                <a:gd name="T31" fmla="*/ 34 h 40"/>
                <a:gd name="T32" fmla="*/ 69 w 172"/>
                <a:gd name="T33" fmla="*/ 25 h 40"/>
                <a:gd name="T34" fmla="*/ 50 w 172"/>
                <a:gd name="T35" fmla="*/ 15 h 40"/>
                <a:gd name="T36" fmla="*/ 7 w 172"/>
                <a:gd name="T37" fmla="*/ 11 h 40"/>
                <a:gd name="T38" fmla="*/ 2 w 172"/>
                <a:gd name="T39" fmla="*/ 27 h 40"/>
                <a:gd name="T40" fmla="*/ 24 w 172"/>
                <a:gd name="T41" fmla="*/ 30 h 40"/>
                <a:gd name="T42" fmla="*/ 26 w 172"/>
                <a:gd name="T43" fmla="*/ 22 h 40"/>
                <a:gd name="T44" fmla="*/ 22 w 172"/>
                <a:gd name="T45" fmla="*/ 22 h 40"/>
                <a:gd name="T46" fmla="*/ 28 w 172"/>
                <a:gd name="T47" fmla="*/ 15 h 40"/>
                <a:gd name="T48" fmla="*/ 57 w 172"/>
                <a:gd name="T49" fmla="*/ 24 h 40"/>
                <a:gd name="T50" fmla="*/ 108 w 172"/>
                <a:gd name="T51" fmla="*/ 40 h 40"/>
                <a:gd name="T52" fmla="*/ 140 w 172"/>
                <a:gd name="T53" fmla="*/ 36 h 40"/>
                <a:gd name="T54" fmla="*/ 172 w 172"/>
                <a:gd name="T55" fmla="*/ 33 h 40"/>
                <a:gd name="T56" fmla="*/ 16 w 172"/>
                <a:gd name="T57" fmla="*/ 21 h 40"/>
                <a:gd name="T58" fmla="*/ 13 w 172"/>
                <a:gd name="T59" fmla="*/ 21 h 40"/>
                <a:gd name="T60" fmla="*/ 22 w 172"/>
                <a:gd name="T61" fmla="*/ 14 h 40"/>
                <a:gd name="T62" fmla="*/ 16 w 172"/>
                <a:gd name="T6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2" h="40">
                  <a:moveTo>
                    <a:pt x="172" y="33"/>
                  </a:moveTo>
                  <a:cubicBezTo>
                    <a:pt x="172" y="33"/>
                    <a:pt x="151" y="31"/>
                    <a:pt x="139" y="35"/>
                  </a:cubicBezTo>
                  <a:cubicBezTo>
                    <a:pt x="130" y="38"/>
                    <a:pt x="112" y="38"/>
                    <a:pt x="108" y="38"/>
                  </a:cubicBezTo>
                  <a:cubicBezTo>
                    <a:pt x="104" y="38"/>
                    <a:pt x="87" y="36"/>
                    <a:pt x="58" y="23"/>
                  </a:cubicBezTo>
                  <a:cubicBezTo>
                    <a:pt x="58" y="23"/>
                    <a:pt x="44" y="13"/>
                    <a:pt x="27" y="12"/>
                  </a:cubicBezTo>
                  <a:cubicBezTo>
                    <a:pt x="27" y="12"/>
                    <a:pt x="13" y="10"/>
                    <a:pt x="11" y="21"/>
                  </a:cubicBezTo>
                  <a:cubicBezTo>
                    <a:pt x="11" y="21"/>
                    <a:pt x="10" y="26"/>
                    <a:pt x="14" y="26"/>
                  </a:cubicBezTo>
                  <a:cubicBezTo>
                    <a:pt x="18" y="26"/>
                    <a:pt x="19" y="21"/>
                    <a:pt x="19" y="21"/>
                  </a:cubicBezTo>
                  <a:cubicBezTo>
                    <a:pt x="19" y="21"/>
                    <a:pt x="20" y="25"/>
                    <a:pt x="24" y="25"/>
                  </a:cubicBezTo>
                  <a:cubicBezTo>
                    <a:pt x="24" y="25"/>
                    <a:pt x="22" y="31"/>
                    <a:pt x="18" y="32"/>
                  </a:cubicBezTo>
                  <a:cubicBezTo>
                    <a:pt x="13" y="32"/>
                    <a:pt x="7" y="32"/>
                    <a:pt x="5" y="26"/>
                  </a:cubicBezTo>
                  <a:cubicBezTo>
                    <a:pt x="3" y="19"/>
                    <a:pt x="9" y="11"/>
                    <a:pt x="15" y="9"/>
                  </a:cubicBezTo>
                  <a:cubicBezTo>
                    <a:pt x="21" y="8"/>
                    <a:pt x="34" y="7"/>
                    <a:pt x="57" y="21"/>
                  </a:cubicBezTo>
                  <a:cubicBezTo>
                    <a:pt x="57" y="21"/>
                    <a:pt x="79" y="32"/>
                    <a:pt x="94" y="35"/>
                  </a:cubicBezTo>
                  <a:cubicBezTo>
                    <a:pt x="109" y="38"/>
                    <a:pt x="111" y="37"/>
                    <a:pt x="112" y="36"/>
                  </a:cubicBezTo>
                  <a:cubicBezTo>
                    <a:pt x="112" y="36"/>
                    <a:pt x="100" y="35"/>
                    <a:pt x="94" y="34"/>
                  </a:cubicBezTo>
                  <a:cubicBezTo>
                    <a:pt x="86" y="31"/>
                    <a:pt x="77" y="29"/>
                    <a:pt x="69" y="25"/>
                  </a:cubicBezTo>
                  <a:cubicBezTo>
                    <a:pt x="69" y="25"/>
                    <a:pt x="59" y="20"/>
                    <a:pt x="50" y="15"/>
                  </a:cubicBezTo>
                  <a:cubicBezTo>
                    <a:pt x="40" y="9"/>
                    <a:pt x="18" y="0"/>
                    <a:pt x="7" y="11"/>
                  </a:cubicBezTo>
                  <a:cubicBezTo>
                    <a:pt x="7" y="11"/>
                    <a:pt x="0" y="19"/>
                    <a:pt x="2" y="27"/>
                  </a:cubicBezTo>
                  <a:cubicBezTo>
                    <a:pt x="5" y="35"/>
                    <a:pt x="18" y="38"/>
                    <a:pt x="24" y="30"/>
                  </a:cubicBezTo>
                  <a:cubicBezTo>
                    <a:pt x="24" y="30"/>
                    <a:pt x="27" y="28"/>
                    <a:pt x="26" y="22"/>
                  </a:cubicBezTo>
                  <a:cubicBezTo>
                    <a:pt x="26" y="22"/>
                    <a:pt x="24" y="24"/>
                    <a:pt x="22" y="22"/>
                  </a:cubicBezTo>
                  <a:cubicBezTo>
                    <a:pt x="21" y="20"/>
                    <a:pt x="21" y="15"/>
                    <a:pt x="28" y="15"/>
                  </a:cubicBezTo>
                  <a:cubicBezTo>
                    <a:pt x="34" y="15"/>
                    <a:pt x="41" y="16"/>
                    <a:pt x="57" y="24"/>
                  </a:cubicBezTo>
                  <a:cubicBezTo>
                    <a:pt x="76" y="35"/>
                    <a:pt x="100" y="40"/>
                    <a:pt x="108" y="40"/>
                  </a:cubicBezTo>
                  <a:cubicBezTo>
                    <a:pt x="112" y="40"/>
                    <a:pt x="127" y="40"/>
                    <a:pt x="140" y="36"/>
                  </a:cubicBezTo>
                  <a:cubicBezTo>
                    <a:pt x="153" y="32"/>
                    <a:pt x="172" y="33"/>
                    <a:pt x="172" y="33"/>
                  </a:cubicBezTo>
                  <a:close/>
                  <a:moveTo>
                    <a:pt x="16" y="21"/>
                  </a:moveTo>
                  <a:cubicBezTo>
                    <a:pt x="16" y="24"/>
                    <a:pt x="14" y="22"/>
                    <a:pt x="13" y="21"/>
                  </a:cubicBezTo>
                  <a:cubicBezTo>
                    <a:pt x="13" y="20"/>
                    <a:pt x="16" y="15"/>
                    <a:pt x="22" y="14"/>
                  </a:cubicBezTo>
                  <a:cubicBezTo>
                    <a:pt x="22" y="14"/>
                    <a:pt x="18" y="17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6865938" y="54006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6496050" y="4949826"/>
              <a:ext cx="784225" cy="552450"/>
            </a:xfrm>
            <a:custGeom>
              <a:avLst/>
              <a:gdLst>
                <a:gd name="T0" fmla="*/ 11 w 55"/>
                <a:gd name="T1" fmla="*/ 35 h 38"/>
                <a:gd name="T2" fmla="*/ 26 w 55"/>
                <a:gd name="T3" fmla="*/ 31 h 38"/>
                <a:gd name="T4" fmla="*/ 12 w 55"/>
                <a:gd name="T5" fmla="*/ 34 h 38"/>
                <a:gd name="T6" fmla="*/ 4 w 55"/>
                <a:gd name="T7" fmla="*/ 16 h 38"/>
                <a:gd name="T8" fmla="*/ 25 w 55"/>
                <a:gd name="T9" fmla="*/ 2 h 38"/>
                <a:gd name="T10" fmla="*/ 55 w 55"/>
                <a:gd name="T11" fmla="*/ 13 h 38"/>
                <a:gd name="T12" fmla="*/ 24 w 55"/>
                <a:gd name="T13" fmla="*/ 1 h 38"/>
                <a:gd name="T14" fmla="*/ 2 w 55"/>
                <a:gd name="T15" fmla="*/ 17 h 38"/>
                <a:gd name="T16" fmla="*/ 11 w 55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38">
                  <a:moveTo>
                    <a:pt x="11" y="35"/>
                  </a:moveTo>
                  <a:cubicBezTo>
                    <a:pt x="11" y="35"/>
                    <a:pt x="20" y="38"/>
                    <a:pt x="26" y="31"/>
                  </a:cubicBezTo>
                  <a:cubicBezTo>
                    <a:pt x="25" y="32"/>
                    <a:pt x="20" y="37"/>
                    <a:pt x="12" y="34"/>
                  </a:cubicBezTo>
                  <a:cubicBezTo>
                    <a:pt x="3" y="30"/>
                    <a:pt x="2" y="21"/>
                    <a:pt x="4" y="16"/>
                  </a:cubicBezTo>
                  <a:cubicBezTo>
                    <a:pt x="6" y="11"/>
                    <a:pt x="10" y="1"/>
                    <a:pt x="25" y="2"/>
                  </a:cubicBezTo>
                  <a:cubicBezTo>
                    <a:pt x="25" y="2"/>
                    <a:pt x="37" y="1"/>
                    <a:pt x="55" y="13"/>
                  </a:cubicBezTo>
                  <a:cubicBezTo>
                    <a:pt x="55" y="13"/>
                    <a:pt x="40" y="1"/>
                    <a:pt x="24" y="1"/>
                  </a:cubicBezTo>
                  <a:cubicBezTo>
                    <a:pt x="7" y="0"/>
                    <a:pt x="3" y="13"/>
                    <a:pt x="2" y="17"/>
                  </a:cubicBezTo>
                  <a:cubicBezTo>
                    <a:pt x="1" y="21"/>
                    <a:pt x="0" y="30"/>
                    <a:pt x="1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2"/>
            <p:cNvSpPr/>
            <p:nvPr/>
          </p:nvSpPr>
          <p:spPr bwMode="auto">
            <a:xfrm>
              <a:off x="7694613" y="5327651"/>
              <a:ext cx="28575" cy="142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7123113" y="4775201"/>
              <a:ext cx="1570038" cy="684213"/>
            </a:xfrm>
            <a:custGeom>
              <a:avLst/>
              <a:gdLst>
                <a:gd name="T0" fmla="*/ 3 w 110"/>
                <a:gd name="T1" fmla="*/ 11 h 47"/>
                <a:gd name="T2" fmla="*/ 14 w 110"/>
                <a:gd name="T3" fmla="*/ 13 h 47"/>
                <a:gd name="T4" fmla="*/ 12 w 110"/>
                <a:gd name="T5" fmla="*/ 19 h 47"/>
                <a:gd name="T6" fmla="*/ 24 w 110"/>
                <a:gd name="T7" fmla="*/ 31 h 47"/>
                <a:gd name="T8" fmla="*/ 40 w 110"/>
                <a:gd name="T9" fmla="*/ 38 h 47"/>
                <a:gd name="T10" fmla="*/ 18 w 110"/>
                <a:gd name="T11" fmla="*/ 25 h 47"/>
                <a:gd name="T12" fmla="*/ 18 w 110"/>
                <a:gd name="T13" fmla="*/ 14 h 47"/>
                <a:gd name="T14" fmla="*/ 9 w 110"/>
                <a:gd name="T15" fmla="*/ 10 h 47"/>
                <a:gd name="T16" fmla="*/ 8 w 110"/>
                <a:gd name="T17" fmla="*/ 5 h 47"/>
                <a:gd name="T18" fmla="*/ 19 w 110"/>
                <a:gd name="T19" fmla="*/ 10 h 47"/>
                <a:gd name="T20" fmla="*/ 27 w 110"/>
                <a:gd name="T21" fmla="*/ 13 h 47"/>
                <a:gd name="T22" fmla="*/ 33 w 110"/>
                <a:gd name="T23" fmla="*/ 17 h 47"/>
                <a:gd name="T24" fmla="*/ 27 w 110"/>
                <a:gd name="T25" fmla="*/ 26 h 47"/>
                <a:gd name="T26" fmla="*/ 56 w 110"/>
                <a:gd name="T27" fmla="*/ 42 h 47"/>
                <a:gd name="T28" fmla="*/ 87 w 110"/>
                <a:gd name="T29" fmla="*/ 43 h 47"/>
                <a:gd name="T30" fmla="*/ 110 w 110"/>
                <a:gd name="T31" fmla="*/ 39 h 47"/>
                <a:gd name="T32" fmla="*/ 78 w 110"/>
                <a:gd name="T33" fmla="*/ 43 h 47"/>
                <a:gd name="T34" fmla="*/ 41 w 110"/>
                <a:gd name="T35" fmla="*/ 35 h 47"/>
                <a:gd name="T36" fmla="*/ 29 w 110"/>
                <a:gd name="T37" fmla="*/ 21 h 47"/>
                <a:gd name="T38" fmla="*/ 34 w 110"/>
                <a:gd name="T39" fmla="*/ 22 h 47"/>
                <a:gd name="T40" fmla="*/ 29 w 110"/>
                <a:gd name="T41" fmla="*/ 10 h 47"/>
                <a:gd name="T42" fmla="*/ 20 w 110"/>
                <a:gd name="T43" fmla="*/ 7 h 47"/>
                <a:gd name="T44" fmla="*/ 11 w 110"/>
                <a:gd name="T45" fmla="*/ 2 h 47"/>
                <a:gd name="T46" fmla="*/ 3 w 110"/>
                <a:gd name="T47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47">
                  <a:moveTo>
                    <a:pt x="3" y="11"/>
                  </a:moveTo>
                  <a:cubicBezTo>
                    <a:pt x="5" y="13"/>
                    <a:pt x="12" y="12"/>
                    <a:pt x="14" y="13"/>
                  </a:cubicBezTo>
                  <a:cubicBezTo>
                    <a:pt x="16" y="13"/>
                    <a:pt x="13" y="15"/>
                    <a:pt x="12" y="19"/>
                  </a:cubicBezTo>
                  <a:cubicBezTo>
                    <a:pt x="10" y="22"/>
                    <a:pt x="17" y="27"/>
                    <a:pt x="24" y="31"/>
                  </a:cubicBezTo>
                  <a:cubicBezTo>
                    <a:pt x="28" y="34"/>
                    <a:pt x="36" y="36"/>
                    <a:pt x="40" y="38"/>
                  </a:cubicBezTo>
                  <a:cubicBezTo>
                    <a:pt x="35" y="36"/>
                    <a:pt x="24" y="30"/>
                    <a:pt x="18" y="25"/>
                  </a:cubicBezTo>
                  <a:cubicBezTo>
                    <a:pt x="10" y="19"/>
                    <a:pt x="18" y="14"/>
                    <a:pt x="18" y="14"/>
                  </a:cubicBezTo>
                  <a:cubicBezTo>
                    <a:pt x="22" y="8"/>
                    <a:pt x="10" y="9"/>
                    <a:pt x="9" y="10"/>
                  </a:cubicBezTo>
                  <a:cubicBezTo>
                    <a:pt x="7" y="10"/>
                    <a:pt x="3" y="7"/>
                    <a:pt x="8" y="5"/>
                  </a:cubicBezTo>
                  <a:cubicBezTo>
                    <a:pt x="14" y="3"/>
                    <a:pt x="19" y="10"/>
                    <a:pt x="19" y="10"/>
                  </a:cubicBezTo>
                  <a:cubicBezTo>
                    <a:pt x="28" y="7"/>
                    <a:pt x="27" y="13"/>
                    <a:pt x="27" y="13"/>
                  </a:cubicBezTo>
                  <a:cubicBezTo>
                    <a:pt x="34" y="13"/>
                    <a:pt x="33" y="17"/>
                    <a:pt x="33" y="17"/>
                  </a:cubicBezTo>
                  <a:cubicBezTo>
                    <a:pt x="22" y="15"/>
                    <a:pt x="27" y="26"/>
                    <a:pt x="27" y="26"/>
                  </a:cubicBezTo>
                  <a:cubicBezTo>
                    <a:pt x="33" y="36"/>
                    <a:pt x="56" y="42"/>
                    <a:pt x="56" y="42"/>
                  </a:cubicBezTo>
                  <a:cubicBezTo>
                    <a:pt x="72" y="47"/>
                    <a:pt x="87" y="43"/>
                    <a:pt x="87" y="43"/>
                  </a:cubicBezTo>
                  <a:cubicBezTo>
                    <a:pt x="98" y="40"/>
                    <a:pt x="110" y="39"/>
                    <a:pt x="110" y="39"/>
                  </a:cubicBezTo>
                  <a:cubicBezTo>
                    <a:pt x="107" y="37"/>
                    <a:pt x="92" y="42"/>
                    <a:pt x="78" y="43"/>
                  </a:cubicBezTo>
                  <a:cubicBezTo>
                    <a:pt x="63" y="44"/>
                    <a:pt x="47" y="38"/>
                    <a:pt x="41" y="35"/>
                  </a:cubicBezTo>
                  <a:cubicBezTo>
                    <a:pt x="35" y="32"/>
                    <a:pt x="27" y="24"/>
                    <a:pt x="29" y="21"/>
                  </a:cubicBezTo>
                  <a:cubicBezTo>
                    <a:pt x="30" y="17"/>
                    <a:pt x="34" y="22"/>
                    <a:pt x="34" y="22"/>
                  </a:cubicBezTo>
                  <a:cubicBezTo>
                    <a:pt x="40" y="11"/>
                    <a:pt x="29" y="10"/>
                    <a:pt x="29" y="10"/>
                  </a:cubicBezTo>
                  <a:cubicBezTo>
                    <a:pt x="26" y="4"/>
                    <a:pt x="20" y="7"/>
                    <a:pt x="20" y="7"/>
                  </a:cubicBezTo>
                  <a:cubicBezTo>
                    <a:pt x="20" y="7"/>
                    <a:pt x="17" y="4"/>
                    <a:pt x="11" y="2"/>
                  </a:cubicBezTo>
                  <a:cubicBezTo>
                    <a:pt x="0" y="0"/>
                    <a:pt x="0" y="9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8604348" y="870985"/>
            <a:ext cx="1093817" cy="468289"/>
            <a:chOff x="7694621" y="4265616"/>
            <a:chExt cx="2254252" cy="800100"/>
          </a:xfrm>
          <a:solidFill>
            <a:schemeClr val="bg1">
              <a:lumMod val="50000"/>
            </a:schemeClr>
          </a:solidFill>
        </p:grpSpPr>
        <p:sp>
          <p:nvSpPr>
            <p:cNvPr id="12" name="Freeform 14"/>
            <p:cNvSpPr/>
            <p:nvPr/>
          </p:nvSpPr>
          <p:spPr bwMode="auto">
            <a:xfrm>
              <a:off x="8478838" y="4338638"/>
              <a:ext cx="1298575" cy="334963"/>
            </a:xfrm>
            <a:custGeom>
              <a:avLst/>
              <a:gdLst>
                <a:gd name="T0" fmla="*/ 11 w 91"/>
                <a:gd name="T1" fmla="*/ 21 h 23"/>
                <a:gd name="T2" fmla="*/ 30 w 91"/>
                <a:gd name="T3" fmla="*/ 12 h 23"/>
                <a:gd name="T4" fmla="*/ 91 w 91"/>
                <a:gd name="T5" fmla="*/ 11 h 23"/>
                <a:gd name="T6" fmla="*/ 30 w 91"/>
                <a:gd name="T7" fmla="*/ 11 h 23"/>
                <a:gd name="T8" fmla="*/ 11 w 91"/>
                <a:gd name="T9" fmla="*/ 19 h 23"/>
                <a:gd name="T10" fmla="*/ 3 w 91"/>
                <a:gd name="T11" fmla="*/ 17 h 23"/>
                <a:gd name="T12" fmla="*/ 6 w 91"/>
                <a:gd name="T13" fmla="*/ 14 h 23"/>
                <a:gd name="T14" fmla="*/ 8 w 91"/>
                <a:gd name="T15" fmla="*/ 16 h 23"/>
                <a:gd name="T16" fmla="*/ 7 w 91"/>
                <a:gd name="T17" fmla="*/ 12 h 23"/>
                <a:gd name="T18" fmla="*/ 1 w 91"/>
                <a:gd name="T19" fmla="*/ 17 h 23"/>
                <a:gd name="T20" fmla="*/ 11 w 91"/>
                <a:gd name="T2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23">
                  <a:moveTo>
                    <a:pt x="11" y="21"/>
                  </a:moveTo>
                  <a:cubicBezTo>
                    <a:pt x="14" y="20"/>
                    <a:pt x="24" y="15"/>
                    <a:pt x="30" y="12"/>
                  </a:cubicBezTo>
                  <a:cubicBezTo>
                    <a:pt x="39" y="9"/>
                    <a:pt x="64" y="3"/>
                    <a:pt x="91" y="11"/>
                  </a:cubicBezTo>
                  <a:cubicBezTo>
                    <a:pt x="91" y="11"/>
                    <a:pt x="60" y="0"/>
                    <a:pt x="30" y="11"/>
                  </a:cubicBezTo>
                  <a:cubicBezTo>
                    <a:pt x="30" y="11"/>
                    <a:pt x="16" y="17"/>
                    <a:pt x="11" y="19"/>
                  </a:cubicBezTo>
                  <a:cubicBezTo>
                    <a:pt x="11" y="19"/>
                    <a:pt x="5" y="22"/>
                    <a:pt x="3" y="17"/>
                  </a:cubicBezTo>
                  <a:cubicBezTo>
                    <a:pt x="3" y="17"/>
                    <a:pt x="2" y="13"/>
                    <a:pt x="6" y="14"/>
                  </a:cubicBezTo>
                  <a:cubicBezTo>
                    <a:pt x="6" y="14"/>
                    <a:pt x="5" y="17"/>
                    <a:pt x="8" y="16"/>
                  </a:cubicBezTo>
                  <a:cubicBezTo>
                    <a:pt x="9" y="15"/>
                    <a:pt x="8" y="13"/>
                    <a:pt x="7" y="12"/>
                  </a:cubicBezTo>
                  <a:cubicBezTo>
                    <a:pt x="5" y="11"/>
                    <a:pt x="0" y="12"/>
                    <a:pt x="1" y="17"/>
                  </a:cubicBezTo>
                  <a:cubicBezTo>
                    <a:pt x="2" y="22"/>
                    <a:pt x="8" y="23"/>
                    <a:pt x="1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8250241" y="4468811"/>
              <a:ext cx="1298576" cy="334964"/>
            </a:xfrm>
            <a:custGeom>
              <a:avLst/>
              <a:gdLst>
                <a:gd name="T0" fmla="*/ 21 w 91"/>
                <a:gd name="T1" fmla="*/ 20 h 23"/>
                <a:gd name="T2" fmla="*/ 41 w 91"/>
                <a:gd name="T3" fmla="*/ 11 h 23"/>
                <a:gd name="T4" fmla="*/ 74 w 91"/>
                <a:gd name="T5" fmla="*/ 1 h 23"/>
                <a:gd name="T6" fmla="*/ 91 w 91"/>
                <a:gd name="T7" fmla="*/ 2 h 23"/>
                <a:gd name="T8" fmla="*/ 74 w 91"/>
                <a:gd name="T9" fmla="*/ 1 h 23"/>
                <a:gd name="T10" fmla="*/ 41 w 91"/>
                <a:gd name="T11" fmla="*/ 9 h 23"/>
                <a:gd name="T12" fmla="*/ 18 w 91"/>
                <a:gd name="T13" fmla="*/ 19 h 23"/>
                <a:gd name="T14" fmla="*/ 5 w 91"/>
                <a:gd name="T15" fmla="*/ 12 h 23"/>
                <a:gd name="T16" fmla="*/ 6 w 91"/>
                <a:gd name="T17" fmla="*/ 8 h 23"/>
                <a:gd name="T18" fmla="*/ 10 w 91"/>
                <a:gd name="T19" fmla="*/ 7 h 23"/>
                <a:gd name="T20" fmla="*/ 10 w 91"/>
                <a:gd name="T21" fmla="*/ 9 h 23"/>
                <a:gd name="T22" fmla="*/ 7 w 91"/>
                <a:gd name="T23" fmla="*/ 11 h 23"/>
                <a:gd name="T24" fmla="*/ 11 w 91"/>
                <a:gd name="T25" fmla="*/ 12 h 23"/>
                <a:gd name="T26" fmla="*/ 10 w 91"/>
                <a:gd name="T27" fmla="*/ 5 h 23"/>
                <a:gd name="T28" fmla="*/ 3 w 91"/>
                <a:gd name="T29" fmla="*/ 13 h 23"/>
                <a:gd name="T30" fmla="*/ 21 w 91"/>
                <a:gd name="T31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23">
                  <a:moveTo>
                    <a:pt x="21" y="20"/>
                  </a:moveTo>
                  <a:cubicBezTo>
                    <a:pt x="31" y="18"/>
                    <a:pt x="34" y="15"/>
                    <a:pt x="41" y="11"/>
                  </a:cubicBezTo>
                  <a:cubicBezTo>
                    <a:pt x="45" y="9"/>
                    <a:pt x="60" y="1"/>
                    <a:pt x="74" y="1"/>
                  </a:cubicBezTo>
                  <a:cubicBezTo>
                    <a:pt x="89" y="2"/>
                    <a:pt x="91" y="2"/>
                    <a:pt x="91" y="2"/>
                  </a:cubicBezTo>
                  <a:cubicBezTo>
                    <a:pt x="91" y="2"/>
                    <a:pt x="81" y="0"/>
                    <a:pt x="74" y="1"/>
                  </a:cubicBezTo>
                  <a:cubicBezTo>
                    <a:pt x="67" y="1"/>
                    <a:pt x="56" y="1"/>
                    <a:pt x="41" y="9"/>
                  </a:cubicBezTo>
                  <a:cubicBezTo>
                    <a:pt x="24" y="18"/>
                    <a:pt x="22" y="18"/>
                    <a:pt x="18" y="19"/>
                  </a:cubicBezTo>
                  <a:cubicBezTo>
                    <a:pt x="15" y="19"/>
                    <a:pt x="9" y="20"/>
                    <a:pt x="5" y="12"/>
                  </a:cubicBezTo>
                  <a:cubicBezTo>
                    <a:pt x="5" y="12"/>
                    <a:pt x="3" y="9"/>
                    <a:pt x="6" y="8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7"/>
                    <a:pt x="11" y="8"/>
                    <a:pt x="10" y="9"/>
                  </a:cubicBezTo>
                  <a:cubicBezTo>
                    <a:pt x="10" y="9"/>
                    <a:pt x="6" y="8"/>
                    <a:pt x="7" y="11"/>
                  </a:cubicBezTo>
                  <a:cubicBezTo>
                    <a:pt x="8" y="13"/>
                    <a:pt x="10" y="13"/>
                    <a:pt x="11" y="12"/>
                  </a:cubicBezTo>
                  <a:cubicBezTo>
                    <a:pt x="12" y="11"/>
                    <a:pt x="14" y="6"/>
                    <a:pt x="10" y="5"/>
                  </a:cubicBezTo>
                  <a:cubicBezTo>
                    <a:pt x="6" y="3"/>
                    <a:pt x="0" y="7"/>
                    <a:pt x="3" y="13"/>
                  </a:cubicBezTo>
                  <a:cubicBezTo>
                    <a:pt x="5" y="18"/>
                    <a:pt x="11" y="23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7694621" y="4265616"/>
              <a:ext cx="2254252" cy="800100"/>
            </a:xfrm>
            <a:custGeom>
              <a:avLst/>
              <a:gdLst>
                <a:gd name="T0" fmla="*/ 20 w 158"/>
                <a:gd name="T1" fmla="*/ 48 h 55"/>
                <a:gd name="T2" fmla="*/ 53 w 158"/>
                <a:gd name="T3" fmla="*/ 54 h 55"/>
                <a:gd name="T4" fmla="*/ 85 w 158"/>
                <a:gd name="T5" fmla="*/ 38 h 55"/>
                <a:gd name="T6" fmla="*/ 102 w 158"/>
                <a:gd name="T7" fmla="*/ 29 h 55"/>
                <a:gd name="T8" fmla="*/ 85 w 158"/>
                <a:gd name="T9" fmla="*/ 37 h 55"/>
                <a:gd name="T10" fmla="*/ 53 w 158"/>
                <a:gd name="T11" fmla="*/ 52 h 55"/>
                <a:gd name="T12" fmla="*/ 22 w 158"/>
                <a:gd name="T13" fmla="*/ 46 h 55"/>
                <a:gd name="T14" fmla="*/ 6 w 158"/>
                <a:gd name="T15" fmla="*/ 31 h 55"/>
                <a:gd name="T16" fmla="*/ 7 w 158"/>
                <a:gd name="T17" fmla="*/ 25 h 55"/>
                <a:gd name="T18" fmla="*/ 10 w 158"/>
                <a:gd name="T19" fmla="*/ 26 h 55"/>
                <a:gd name="T20" fmla="*/ 19 w 158"/>
                <a:gd name="T21" fmla="*/ 42 h 55"/>
                <a:gd name="T22" fmla="*/ 51 w 158"/>
                <a:gd name="T23" fmla="*/ 51 h 55"/>
                <a:gd name="T24" fmla="*/ 72 w 158"/>
                <a:gd name="T25" fmla="*/ 43 h 55"/>
                <a:gd name="T26" fmla="*/ 101 w 158"/>
                <a:gd name="T27" fmla="*/ 26 h 55"/>
                <a:gd name="T28" fmla="*/ 158 w 158"/>
                <a:gd name="T29" fmla="*/ 31 h 55"/>
                <a:gd name="T30" fmla="*/ 100 w 158"/>
                <a:gd name="T31" fmla="*/ 25 h 55"/>
                <a:gd name="T32" fmla="*/ 76 w 158"/>
                <a:gd name="T33" fmla="*/ 38 h 55"/>
                <a:gd name="T34" fmla="*/ 67 w 158"/>
                <a:gd name="T35" fmla="*/ 44 h 55"/>
                <a:gd name="T36" fmla="*/ 50 w 158"/>
                <a:gd name="T37" fmla="*/ 49 h 55"/>
                <a:gd name="T38" fmla="*/ 20 w 158"/>
                <a:gd name="T39" fmla="*/ 40 h 55"/>
                <a:gd name="T40" fmla="*/ 16 w 158"/>
                <a:gd name="T41" fmla="*/ 27 h 55"/>
                <a:gd name="T42" fmla="*/ 24 w 158"/>
                <a:gd name="T43" fmla="*/ 21 h 55"/>
                <a:gd name="T44" fmla="*/ 11 w 158"/>
                <a:gd name="T45" fmla="*/ 16 h 55"/>
                <a:gd name="T46" fmla="*/ 10 w 158"/>
                <a:gd name="T47" fmla="*/ 9 h 55"/>
                <a:gd name="T48" fmla="*/ 19 w 158"/>
                <a:gd name="T49" fmla="*/ 13 h 55"/>
                <a:gd name="T50" fmla="*/ 30 w 158"/>
                <a:gd name="T51" fmla="*/ 12 h 55"/>
                <a:gd name="T52" fmla="*/ 29 w 158"/>
                <a:gd name="T53" fmla="*/ 18 h 55"/>
                <a:gd name="T54" fmla="*/ 36 w 158"/>
                <a:gd name="T55" fmla="*/ 24 h 55"/>
                <a:gd name="T56" fmla="*/ 26 w 158"/>
                <a:gd name="T57" fmla="*/ 27 h 55"/>
                <a:gd name="T58" fmla="*/ 29 w 158"/>
                <a:gd name="T59" fmla="*/ 40 h 55"/>
                <a:gd name="T60" fmla="*/ 55 w 158"/>
                <a:gd name="T61" fmla="*/ 45 h 55"/>
                <a:gd name="T62" fmla="*/ 83 w 158"/>
                <a:gd name="T63" fmla="*/ 29 h 55"/>
                <a:gd name="T64" fmla="*/ 141 w 158"/>
                <a:gd name="T65" fmla="*/ 22 h 55"/>
                <a:gd name="T66" fmla="*/ 82 w 158"/>
                <a:gd name="T67" fmla="*/ 28 h 55"/>
                <a:gd name="T68" fmla="*/ 55 w 158"/>
                <a:gd name="T69" fmla="*/ 42 h 55"/>
                <a:gd name="T70" fmla="*/ 31 w 158"/>
                <a:gd name="T71" fmla="*/ 35 h 55"/>
                <a:gd name="T72" fmla="*/ 35 w 158"/>
                <a:gd name="T73" fmla="*/ 33 h 55"/>
                <a:gd name="T74" fmla="*/ 35 w 158"/>
                <a:gd name="T75" fmla="*/ 35 h 55"/>
                <a:gd name="T76" fmla="*/ 37 w 158"/>
                <a:gd name="T77" fmla="*/ 30 h 55"/>
                <a:gd name="T78" fmla="*/ 30 w 158"/>
                <a:gd name="T79" fmla="*/ 30 h 55"/>
                <a:gd name="T80" fmla="*/ 29 w 158"/>
                <a:gd name="T81" fmla="*/ 36 h 55"/>
                <a:gd name="T82" fmla="*/ 28 w 158"/>
                <a:gd name="T83" fmla="*/ 28 h 55"/>
                <a:gd name="T84" fmla="*/ 38 w 158"/>
                <a:gd name="T85" fmla="*/ 28 h 55"/>
                <a:gd name="T86" fmla="*/ 33 w 158"/>
                <a:gd name="T87" fmla="*/ 17 h 55"/>
                <a:gd name="T88" fmla="*/ 20 w 158"/>
                <a:gd name="T89" fmla="*/ 11 h 55"/>
                <a:gd name="T90" fmla="*/ 5 w 158"/>
                <a:gd name="T91" fmla="*/ 9 h 55"/>
                <a:gd name="T92" fmla="*/ 9 w 158"/>
                <a:gd name="T93" fmla="*/ 18 h 55"/>
                <a:gd name="T94" fmla="*/ 19 w 158"/>
                <a:gd name="T95" fmla="*/ 24 h 55"/>
                <a:gd name="T96" fmla="*/ 12 w 158"/>
                <a:gd name="T97" fmla="*/ 26 h 55"/>
                <a:gd name="T98" fmla="*/ 3 w 158"/>
                <a:gd name="T99" fmla="*/ 24 h 55"/>
                <a:gd name="T100" fmla="*/ 20 w 158"/>
                <a:gd name="T101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55">
                  <a:moveTo>
                    <a:pt x="20" y="48"/>
                  </a:moveTo>
                  <a:cubicBezTo>
                    <a:pt x="34" y="54"/>
                    <a:pt x="46" y="55"/>
                    <a:pt x="53" y="54"/>
                  </a:cubicBezTo>
                  <a:cubicBezTo>
                    <a:pt x="60" y="53"/>
                    <a:pt x="76" y="46"/>
                    <a:pt x="85" y="38"/>
                  </a:cubicBezTo>
                  <a:cubicBezTo>
                    <a:pt x="85" y="38"/>
                    <a:pt x="98" y="28"/>
                    <a:pt x="102" y="29"/>
                  </a:cubicBezTo>
                  <a:cubicBezTo>
                    <a:pt x="102" y="29"/>
                    <a:pt x="97" y="28"/>
                    <a:pt x="85" y="37"/>
                  </a:cubicBezTo>
                  <a:cubicBezTo>
                    <a:pt x="85" y="37"/>
                    <a:pt x="72" y="49"/>
                    <a:pt x="53" y="52"/>
                  </a:cubicBezTo>
                  <a:cubicBezTo>
                    <a:pt x="53" y="52"/>
                    <a:pt x="38" y="55"/>
                    <a:pt x="22" y="46"/>
                  </a:cubicBezTo>
                  <a:cubicBezTo>
                    <a:pt x="11" y="40"/>
                    <a:pt x="6" y="31"/>
                    <a:pt x="6" y="31"/>
                  </a:cubicBezTo>
                  <a:cubicBezTo>
                    <a:pt x="6" y="31"/>
                    <a:pt x="3" y="24"/>
                    <a:pt x="7" y="25"/>
                  </a:cubicBezTo>
                  <a:cubicBezTo>
                    <a:pt x="7" y="25"/>
                    <a:pt x="9" y="25"/>
                    <a:pt x="10" y="26"/>
                  </a:cubicBezTo>
                  <a:cubicBezTo>
                    <a:pt x="10" y="26"/>
                    <a:pt x="11" y="35"/>
                    <a:pt x="19" y="42"/>
                  </a:cubicBezTo>
                  <a:cubicBezTo>
                    <a:pt x="27" y="48"/>
                    <a:pt x="43" y="52"/>
                    <a:pt x="51" y="51"/>
                  </a:cubicBezTo>
                  <a:cubicBezTo>
                    <a:pt x="58" y="49"/>
                    <a:pt x="65" y="47"/>
                    <a:pt x="72" y="43"/>
                  </a:cubicBezTo>
                  <a:cubicBezTo>
                    <a:pt x="79" y="39"/>
                    <a:pt x="87" y="29"/>
                    <a:pt x="101" y="26"/>
                  </a:cubicBezTo>
                  <a:cubicBezTo>
                    <a:pt x="101" y="26"/>
                    <a:pt x="127" y="21"/>
                    <a:pt x="158" y="31"/>
                  </a:cubicBezTo>
                  <a:cubicBezTo>
                    <a:pt x="158" y="31"/>
                    <a:pt x="129" y="20"/>
                    <a:pt x="100" y="25"/>
                  </a:cubicBezTo>
                  <a:cubicBezTo>
                    <a:pt x="100" y="25"/>
                    <a:pt x="93" y="25"/>
                    <a:pt x="76" y="38"/>
                  </a:cubicBezTo>
                  <a:cubicBezTo>
                    <a:pt x="76" y="38"/>
                    <a:pt x="72" y="41"/>
                    <a:pt x="67" y="44"/>
                  </a:cubicBezTo>
                  <a:cubicBezTo>
                    <a:pt x="61" y="46"/>
                    <a:pt x="55" y="48"/>
                    <a:pt x="50" y="49"/>
                  </a:cubicBezTo>
                  <a:cubicBezTo>
                    <a:pt x="39" y="49"/>
                    <a:pt x="27" y="45"/>
                    <a:pt x="20" y="40"/>
                  </a:cubicBezTo>
                  <a:cubicBezTo>
                    <a:pt x="13" y="35"/>
                    <a:pt x="14" y="28"/>
                    <a:pt x="16" y="27"/>
                  </a:cubicBezTo>
                  <a:cubicBezTo>
                    <a:pt x="18" y="27"/>
                    <a:pt x="27" y="28"/>
                    <a:pt x="24" y="21"/>
                  </a:cubicBezTo>
                  <a:cubicBezTo>
                    <a:pt x="24" y="21"/>
                    <a:pt x="21" y="17"/>
                    <a:pt x="11" y="16"/>
                  </a:cubicBezTo>
                  <a:cubicBezTo>
                    <a:pt x="11" y="16"/>
                    <a:pt x="4" y="13"/>
                    <a:pt x="10" y="9"/>
                  </a:cubicBezTo>
                  <a:cubicBezTo>
                    <a:pt x="15" y="5"/>
                    <a:pt x="19" y="11"/>
                    <a:pt x="19" y="13"/>
                  </a:cubicBezTo>
                  <a:cubicBezTo>
                    <a:pt x="19" y="13"/>
                    <a:pt x="26" y="9"/>
                    <a:pt x="30" y="12"/>
                  </a:cubicBezTo>
                  <a:cubicBezTo>
                    <a:pt x="32" y="14"/>
                    <a:pt x="29" y="18"/>
                    <a:pt x="29" y="18"/>
                  </a:cubicBezTo>
                  <a:cubicBezTo>
                    <a:pt x="29" y="18"/>
                    <a:pt x="35" y="18"/>
                    <a:pt x="36" y="24"/>
                  </a:cubicBezTo>
                  <a:cubicBezTo>
                    <a:pt x="36" y="24"/>
                    <a:pt x="29" y="22"/>
                    <a:pt x="26" y="27"/>
                  </a:cubicBezTo>
                  <a:cubicBezTo>
                    <a:pt x="22" y="32"/>
                    <a:pt x="23" y="36"/>
                    <a:pt x="29" y="40"/>
                  </a:cubicBezTo>
                  <a:cubicBezTo>
                    <a:pt x="35" y="43"/>
                    <a:pt x="42" y="47"/>
                    <a:pt x="55" y="45"/>
                  </a:cubicBezTo>
                  <a:cubicBezTo>
                    <a:pt x="68" y="42"/>
                    <a:pt x="79" y="32"/>
                    <a:pt x="83" y="29"/>
                  </a:cubicBezTo>
                  <a:cubicBezTo>
                    <a:pt x="83" y="29"/>
                    <a:pt x="96" y="15"/>
                    <a:pt x="141" y="22"/>
                  </a:cubicBezTo>
                  <a:cubicBezTo>
                    <a:pt x="141" y="22"/>
                    <a:pt x="104" y="12"/>
                    <a:pt x="82" y="28"/>
                  </a:cubicBezTo>
                  <a:cubicBezTo>
                    <a:pt x="82" y="28"/>
                    <a:pt x="65" y="41"/>
                    <a:pt x="55" y="42"/>
                  </a:cubicBezTo>
                  <a:cubicBezTo>
                    <a:pt x="44" y="44"/>
                    <a:pt x="31" y="41"/>
                    <a:pt x="31" y="35"/>
                  </a:cubicBezTo>
                  <a:cubicBezTo>
                    <a:pt x="31" y="28"/>
                    <a:pt x="36" y="31"/>
                    <a:pt x="35" y="33"/>
                  </a:cubicBezTo>
                  <a:cubicBezTo>
                    <a:pt x="35" y="33"/>
                    <a:pt x="33" y="34"/>
                    <a:pt x="35" y="35"/>
                  </a:cubicBezTo>
                  <a:cubicBezTo>
                    <a:pt x="37" y="35"/>
                    <a:pt x="38" y="32"/>
                    <a:pt x="37" y="30"/>
                  </a:cubicBezTo>
                  <a:cubicBezTo>
                    <a:pt x="35" y="28"/>
                    <a:pt x="31" y="29"/>
                    <a:pt x="30" y="30"/>
                  </a:cubicBezTo>
                  <a:cubicBezTo>
                    <a:pt x="28" y="32"/>
                    <a:pt x="28" y="34"/>
                    <a:pt x="29" y="36"/>
                  </a:cubicBezTo>
                  <a:cubicBezTo>
                    <a:pt x="29" y="38"/>
                    <a:pt x="24" y="31"/>
                    <a:pt x="28" y="28"/>
                  </a:cubicBezTo>
                  <a:cubicBezTo>
                    <a:pt x="28" y="28"/>
                    <a:pt x="32" y="22"/>
                    <a:pt x="38" y="28"/>
                  </a:cubicBezTo>
                  <a:cubicBezTo>
                    <a:pt x="38" y="28"/>
                    <a:pt x="42" y="20"/>
                    <a:pt x="33" y="17"/>
                  </a:cubicBezTo>
                  <a:cubicBezTo>
                    <a:pt x="33" y="17"/>
                    <a:pt x="37" y="5"/>
                    <a:pt x="20" y="11"/>
                  </a:cubicBezTo>
                  <a:cubicBezTo>
                    <a:pt x="20" y="11"/>
                    <a:pt x="15" y="0"/>
                    <a:pt x="5" y="9"/>
                  </a:cubicBezTo>
                  <a:cubicBezTo>
                    <a:pt x="5" y="9"/>
                    <a:pt x="0" y="15"/>
                    <a:pt x="9" y="18"/>
                  </a:cubicBezTo>
                  <a:cubicBezTo>
                    <a:pt x="9" y="18"/>
                    <a:pt x="23" y="18"/>
                    <a:pt x="19" y="24"/>
                  </a:cubicBezTo>
                  <a:cubicBezTo>
                    <a:pt x="19" y="24"/>
                    <a:pt x="14" y="22"/>
                    <a:pt x="12" y="26"/>
                  </a:cubicBezTo>
                  <a:cubicBezTo>
                    <a:pt x="12" y="26"/>
                    <a:pt x="5" y="19"/>
                    <a:pt x="3" y="24"/>
                  </a:cubicBezTo>
                  <a:cubicBezTo>
                    <a:pt x="1" y="29"/>
                    <a:pt x="7" y="41"/>
                    <a:pt x="2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3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83"/>
            <a:ext cx="9144000" cy="6858483"/>
          </a:xfrm>
          <a:prstGeom prst="rect">
            <a:avLst/>
          </a:prstGeom>
        </p:spPr>
      </p:pic>
      <p:sp>
        <p:nvSpPr>
          <p:cNvPr id="4" name="缺角矩形 3"/>
          <p:cNvSpPr/>
          <p:nvPr/>
        </p:nvSpPr>
        <p:spPr>
          <a:xfrm>
            <a:off x="4502728" y="692732"/>
            <a:ext cx="3186545" cy="877455"/>
          </a:xfrm>
          <a:prstGeom prst="plaqu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课 程 目 标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484583" y="820205"/>
            <a:ext cx="1243530" cy="519068"/>
            <a:chOff x="6496050" y="4775201"/>
            <a:chExt cx="2495551" cy="727075"/>
          </a:xfrm>
          <a:solidFill>
            <a:schemeClr val="bg1">
              <a:lumMod val="50000"/>
            </a:schemeClr>
          </a:solidFill>
        </p:grpSpPr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6538913" y="4921251"/>
              <a:ext cx="2452688" cy="581025"/>
            </a:xfrm>
            <a:custGeom>
              <a:avLst/>
              <a:gdLst>
                <a:gd name="T0" fmla="*/ 172 w 172"/>
                <a:gd name="T1" fmla="*/ 33 h 40"/>
                <a:gd name="T2" fmla="*/ 139 w 172"/>
                <a:gd name="T3" fmla="*/ 35 h 40"/>
                <a:gd name="T4" fmla="*/ 108 w 172"/>
                <a:gd name="T5" fmla="*/ 38 h 40"/>
                <a:gd name="T6" fmla="*/ 58 w 172"/>
                <a:gd name="T7" fmla="*/ 23 h 40"/>
                <a:gd name="T8" fmla="*/ 27 w 172"/>
                <a:gd name="T9" fmla="*/ 12 h 40"/>
                <a:gd name="T10" fmla="*/ 11 w 172"/>
                <a:gd name="T11" fmla="*/ 21 h 40"/>
                <a:gd name="T12" fmla="*/ 14 w 172"/>
                <a:gd name="T13" fmla="*/ 26 h 40"/>
                <a:gd name="T14" fmla="*/ 19 w 172"/>
                <a:gd name="T15" fmla="*/ 21 h 40"/>
                <a:gd name="T16" fmla="*/ 24 w 172"/>
                <a:gd name="T17" fmla="*/ 25 h 40"/>
                <a:gd name="T18" fmla="*/ 18 w 172"/>
                <a:gd name="T19" fmla="*/ 32 h 40"/>
                <a:gd name="T20" fmla="*/ 5 w 172"/>
                <a:gd name="T21" fmla="*/ 26 h 40"/>
                <a:gd name="T22" fmla="*/ 15 w 172"/>
                <a:gd name="T23" fmla="*/ 9 h 40"/>
                <a:gd name="T24" fmla="*/ 57 w 172"/>
                <a:gd name="T25" fmla="*/ 21 h 40"/>
                <a:gd name="T26" fmla="*/ 94 w 172"/>
                <a:gd name="T27" fmla="*/ 35 h 40"/>
                <a:gd name="T28" fmla="*/ 112 w 172"/>
                <a:gd name="T29" fmla="*/ 36 h 40"/>
                <a:gd name="T30" fmla="*/ 94 w 172"/>
                <a:gd name="T31" fmla="*/ 34 h 40"/>
                <a:gd name="T32" fmla="*/ 69 w 172"/>
                <a:gd name="T33" fmla="*/ 25 h 40"/>
                <a:gd name="T34" fmla="*/ 50 w 172"/>
                <a:gd name="T35" fmla="*/ 15 h 40"/>
                <a:gd name="T36" fmla="*/ 7 w 172"/>
                <a:gd name="T37" fmla="*/ 11 h 40"/>
                <a:gd name="T38" fmla="*/ 2 w 172"/>
                <a:gd name="T39" fmla="*/ 27 h 40"/>
                <a:gd name="T40" fmla="*/ 24 w 172"/>
                <a:gd name="T41" fmla="*/ 30 h 40"/>
                <a:gd name="T42" fmla="*/ 26 w 172"/>
                <a:gd name="T43" fmla="*/ 22 h 40"/>
                <a:gd name="T44" fmla="*/ 22 w 172"/>
                <a:gd name="T45" fmla="*/ 22 h 40"/>
                <a:gd name="T46" fmla="*/ 28 w 172"/>
                <a:gd name="T47" fmla="*/ 15 h 40"/>
                <a:gd name="T48" fmla="*/ 57 w 172"/>
                <a:gd name="T49" fmla="*/ 24 h 40"/>
                <a:gd name="T50" fmla="*/ 108 w 172"/>
                <a:gd name="T51" fmla="*/ 40 h 40"/>
                <a:gd name="T52" fmla="*/ 140 w 172"/>
                <a:gd name="T53" fmla="*/ 36 h 40"/>
                <a:gd name="T54" fmla="*/ 172 w 172"/>
                <a:gd name="T55" fmla="*/ 33 h 40"/>
                <a:gd name="T56" fmla="*/ 16 w 172"/>
                <a:gd name="T57" fmla="*/ 21 h 40"/>
                <a:gd name="T58" fmla="*/ 13 w 172"/>
                <a:gd name="T59" fmla="*/ 21 h 40"/>
                <a:gd name="T60" fmla="*/ 22 w 172"/>
                <a:gd name="T61" fmla="*/ 14 h 40"/>
                <a:gd name="T62" fmla="*/ 16 w 172"/>
                <a:gd name="T6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2" h="40">
                  <a:moveTo>
                    <a:pt x="172" y="33"/>
                  </a:moveTo>
                  <a:cubicBezTo>
                    <a:pt x="172" y="33"/>
                    <a:pt x="151" y="31"/>
                    <a:pt x="139" y="35"/>
                  </a:cubicBezTo>
                  <a:cubicBezTo>
                    <a:pt x="130" y="38"/>
                    <a:pt x="112" y="38"/>
                    <a:pt x="108" y="38"/>
                  </a:cubicBezTo>
                  <a:cubicBezTo>
                    <a:pt x="104" y="38"/>
                    <a:pt x="87" y="36"/>
                    <a:pt x="58" y="23"/>
                  </a:cubicBezTo>
                  <a:cubicBezTo>
                    <a:pt x="58" y="23"/>
                    <a:pt x="44" y="13"/>
                    <a:pt x="27" y="12"/>
                  </a:cubicBezTo>
                  <a:cubicBezTo>
                    <a:pt x="27" y="12"/>
                    <a:pt x="13" y="10"/>
                    <a:pt x="11" y="21"/>
                  </a:cubicBezTo>
                  <a:cubicBezTo>
                    <a:pt x="11" y="21"/>
                    <a:pt x="10" y="26"/>
                    <a:pt x="14" y="26"/>
                  </a:cubicBezTo>
                  <a:cubicBezTo>
                    <a:pt x="18" y="26"/>
                    <a:pt x="19" y="21"/>
                    <a:pt x="19" y="21"/>
                  </a:cubicBezTo>
                  <a:cubicBezTo>
                    <a:pt x="19" y="21"/>
                    <a:pt x="20" y="25"/>
                    <a:pt x="24" y="25"/>
                  </a:cubicBezTo>
                  <a:cubicBezTo>
                    <a:pt x="24" y="25"/>
                    <a:pt x="22" y="31"/>
                    <a:pt x="18" y="32"/>
                  </a:cubicBezTo>
                  <a:cubicBezTo>
                    <a:pt x="13" y="32"/>
                    <a:pt x="7" y="32"/>
                    <a:pt x="5" y="26"/>
                  </a:cubicBezTo>
                  <a:cubicBezTo>
                    <a:pt x="3" y="19"/>
                    <a:pt x="9" y="11"/>
                    <a:pt x="15" y="9"/>
                  </a:cubicBezTo>
                  <a:cubicBezTo>
                    <a:pt x="21" y="8"/>
                    <a:pt x="34" y="7"/>
                    <a:pt x="57" y="21"/>
                  </a:cubicBezTo>
                  <a:cubicBezTo>
                    <a:pt x="57" y="21"/>
                    <a:pt x="79" y="32"/>
                    <a:pt x="94" y="35"/>
                  </a:cubicBezTo>
                  <a:cubicBezTo>
                    <a:pt x="109" y="38"/>
                    <a:pt x="111" y="37"/>
                    <a:pt x="112" y="36"/>
                  </a:cubicBezTo>
                  <a:cubicBezTo>
                    <a:pt x="112" y="36"/>
                    <a:pt x="100" y="35"/>
                    <a:pt x="94" y="34"/>
                  </a:cubicBezTo>
                  <a:cubicBezTo>
                    <a:pt x="86" y="31"/>
                    <a:pt x="77" y="29"/>
                    <a:pt x="69" y="25"/>
                  </a:cubicBezTo>
                  <a:cubicBezTo>
                    <a:pt x="69" y="25"/>
                    <a:pt x="59" y="20"/>
                    <a:pt x="50" y="15"/>
                  </a:cubicBezTo>
                  <a:cubicBezTo>
                    <a:pt x="40" y="9"/>
                    <a:pt x="18" y="0"/>
                    <a:pt x="7" y="11"/>
                  </a:cubicBezTo>
                  <a:cubicBezTo>
                    <a:pt x="7" y="11"/>
                    <a:pt x="0" y="19"/>
                    <a:pt x="2" y="27"/>
                  </a:cubicBezTo>
                  <a:cubicBezTo>
                    <a:pt x="5" y="35"/>
                    <a:pt x="18" y="38"/>
                    <a:pt x="24" y="30"/>
                  </a:cubicBezTo>
                  <a:cubicBezTo>
                    <a:pt x="24" y="30"/>
                    <a:pt x="27" y="28"/>
                    <a:pt x="26" y="22"/>
                  </a:cubicBezTo>
                  <a:cubicBezTo>
                    <a:pt x="26" y="22"/>
                    <a:pt x="24" y="24"/>
                    <a:pt x="22" y="22"/>
                  </a:cubicBezTo>
                  <a:cubicBezTo>
                    <a:pt x="21" y="20"/>
                    <a:pt x="21" y="15"/>
                    <a:pt x="28" y="15"/>
                  </a:cubicBezTo>
                  <a:cubicBezTo>
                    <a:pt x="34" y="15"/>
                    <a:pt x="41" y="16"/>
                    <a:pt x="57" y="24"/>
                  </a:cubicBezTo>
                  <a:cubicBezTo>
                    <a:pt x="76" y="35"/>
                    <a:pt x="100" y="40"/>
                    <a:pt x="108" y="40"/>
                  </a:cubicBezTo>
                  <a:cubicBezTo>
                    <a:pt x="112" y="40"/>
                    <a:pt x="127" y="40"/>
                    <a:pt x="140" y="36"/>
                  </a:cubicBezTo>
                  <a:cubicBezTo>
                    <a:pt x="153" y="32"/>
                    <a:pt x="172" y="33"/>
                    <a:pt x="172" y="33"/>
                  </a:cubicBezTo>
                  <a:close/>
                  <a:moveTo>
                    <a:pt x="16" y="21"/>
                  </a:moveTo>
                  <a:cubicBezTo>
                    <a:pt x="16" y="24"/>
                    <a:pt x="14" y="22"/>
                    <a:pt x="13" y="21"/>
                  </a:cubicBezTo>
                  <a:cubicBezTo>
                    <a:pt x="13" y="20"/>
                    <a:pt x="16" y="15"/>
                    <a:pt x="22" y="14"/>
                  </a:cubicBezTo>
                  <a:cubicBezTo>
                    <a:pt x="22" y="14"/>
                    <a:pt x="18" y="17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6865938" y="54006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6496050" y="4949826"/>
              <a:ext cx="784225" cy="552450"/>
            </a:xfrm>
            <a:custGeom>
              <a:avLst/>
              <a:gdLst>
                <a:gd name="T0" fmla="*/ 11 w 55"/>
                <a:gd name="T1" fmla="*/ 35 h 38"/>
                <a:gd name="T2" fmla="*/ 26 w 55"/>
                <a:gd name="T3" fmla="*/ 31 h 38"/>
                <a:gd name="T4" fmla="*/ 12 w 55"/>
                <a:gd name="T5" fmla="*/ 34 h 38"/>
                <a:gd name="T6" fmla="*/ 4 w 55"/>
                <a:gd name="T7" fmla="*/ 16 h 38"/>
                <a:gd name="T8" fmla="*/ 25 w 55"/>
                <a:gd name="T9" fmla="*/ 2 h 38"/>
                <a:gd name="T10" fmla="*/ 55 w 55"/>
                <a:gd name="T11" fmla="*/ 13 h 38"/>
                <a:gd name="T12" fmla="*/ 24 w 55"/>
                <a:gd name="T13" fmla="*/ 1 h 38"/>
                <a:gd name="T14" fmla="*/ 2 w 55"/>
                <a:gd name="T15" fmla="*/ 17 h 38"/>
                <a:gd name="T16" fmla="*/ 11 w 55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38">
                  <a:moveTo>
                    <a:pt x="11" y="35"/>
                  </a:moveTo>
                  <a:cubicBezTo>
                    <a:pt x="11" y="35"/>
                    <a:pt x="20" y="38"/>
                    <a:pt x="26" y="31"/>
                  </a:cubicBezTo>
                  <a:cubicBezTo>
                    <a:pt x="25" y="32"/>
                    <a:pt x="20" y="37"/>
                    <a:pt x="12" y="34"/>
                  </a:cubicBezTo>
                  <a:cubicBezTo>
                    <a:pt x="3" y="30"/>
                    <a:pt x="2" y="21"/>
                    <a:pt x="4" y="16"/>
                  </a:cubicBezTo>
                  <a:cubicBezTo>
                    <a:pt x="6" y="11"/>
                    <a:pt x="10" y="1"/>
                    <a:pt x="25" y="2"/>
                  </a:cubicBezTo>
                  <a:cubicBezTo>
                    <a:pt x="25" y="2"/>
                    <a:pt x="37" y="1"/>
                    <a:pt x="55" y="13"/>
                  </a:cubicBezTo>
                  <a:cubicBezTo>
                    <a:pt x="55" y="13"/>
                    <a:pt x="40" y="1"/>
                    <a:pt x="24" y="1"/>
                  </a:cubicBezTo>
                  <a:cubicBezTo>
                    <a:pt x="7" y="0"/>
                    <a:pt x="3" y="13"/>
                    <a:pt x="2" y="17"/>
                  </a:cubicBezTo>
                  <a:cubicBezTo>
                    <a:pt x="1" y="21"/>
                    <a:pt x="0" y="30"/>
                    <a:pt x="1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2"/>
            <p:cNvSpPr/>
            <p:nvPr/>
          </p:nvSpPr>
          <p:spPr bwMode="auto">
            <a:xfrm>
              <a:off x="7694613" y="5327651"/>
              <a:ext cx="28575" cy="142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7123113" y="4775201"/>
              <a:ext cx="1570038" cy="684213"/>
            </a:xfrm>
            <a:custGeom>
              <a:avLst/>
              <a:gdLst>
                <a:gd name="T0" fmla="*/ 3 w 110"/>
                <a:gd name="T1" fmla="*/ 11 h 47"/>
                <a:gd name="T2" fmla="*/ 14 w 110"/>
                <a:gd name="T3" fmla="*/ 13 h 47"/>
                <a:gd name="T4" fmla="*/ 12 w 110"/>
                <a:gd name="T5" fmla="*/ 19 h 47"/>
                <a:gd name="T6" fmla="*/ 24 w 110"/>
                <a:gd name="T7" fmla="*/ 31 h 47"/>
                <a:gd name="T8" fmla="*/ 40 w 110"/>
                <a:gd name="T9" fmla="*/ 38 h 47"/>
                <a:gd name="T10" fmla="*/ 18 w 110"/>
                <a:gd name="T11" fmla="*/ 25 h 47"/>
                <a:gd name="T12" fmla="*/ 18 w 110"/>
                <a:gd name="T13" fmla="*/ 14 h 47"/>
                <a:gd name="T14" fmla="*/ 9 w 110"/>
                <a:gd name="T15" fmla="*/ 10 h 47"/>
                <a:gd name="T16" fmla="*/ 8 w 110"/>
                <a:gd name="T17" fmla="*/ 5 h 47"/>
                <a:gd name="T18" fmla="*/ 19 w 110"/>
                <a:gd name="T19" fmla="*/ 10 h 47"/>
                <a:gd name="T20" fmla="*/ 27 w 110"/>
                <a:gd name="T21" fmla="*/ 13 h 47"/>
                <a:gd name="T22" fmla="*/ 33 w 110"/>
                <a:gd name="T23" fmla="*/ 17 h 47"/>
                <a:gd name="T24" fmla="*/ 27 w 110"/>
                <a:gd name="T25" fmla="*/ 26 h 47"/>
                <a:gd name="T26" fmla="*/ 56 w 110"/>
                <a:gd name="T27" fmla="*/ 42 h 47"/>
                <a:gd name="T28" fmla="*/ 87 w 110"/>
                <a:gd name="T29" fmla="*/ 43 h 47"/>
                <a:gd name="T30" fmla="*/ 110 w 110"/>
                <a:gd name="T31" fmla="*/ 39 h 47"/>
                <a:gd name="T32" fmla="*/ 78 w 110"/>
                <a:gd name="T33" fmla="*/ 43 h 47"/>
                <a:gd name="T34" fmla="*/ 41 w 110"/>
                <a:gd name="T35" fmla="*/ 35 h 47"/>
                <a:gd name="T36" fmla="*/ 29 w 110"/>
                <a:gd name="T37" fmla="*/ 21 h 47"/>
                <a:gd name="T38" fmla="*/ 34 w 110"/>
                <a:gd name="T39" fmla="*/ 22 h 47"/>
                <a:gd name="T40" fmla="*/ 29 w 110"/>
                <a:gd name="T41" fmla="*/ 10 h 47"/>
                <a:gd name="T42" fmla="*/ 20 w 110"/>
                <a:gd name="T43" fmla="*/ 7 h 47"/>
                <a:gd name="T44" fmla="*/ 11 w 110"/>
                <a:gd name="T45" fmla="*/ 2 h 47"/>
                <a:gd name="T46" fmla="*/ 3 w 110"/>
                <a:gd name="T47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47">
                  <a:moveTo>
                    <a:pt x="3" y="11"/>
                  </a:moveTo>
                  <a:cubicBezTo>
                    <a:pt x="5" y="13"/>
                    <a:pt x="12" y="12"/>
                    <a:pt x="14" y="13"/>
                  </a:cubicBezTo>
                  <a:cubicBezTo>
                    <a:pt x="16" y="13"/>
                    <a:pt x="13" y="15"/>
                    <a:pt x="12" y="19"/>
                  </a:cubicBezTo>
                  <a:cubicBezTo>
                    <a:pt x="10" y="22"/>
                    <a:pt x="17" y="27"/>
                    <a:pt x="24" y="31"/>
                  </a:cubicBezTo>
                  <a:cubicBezTo>
                    <a:pt x="28" y="34"/>
                    <a:pt x="36" y="36"/>
                    <a:pt x="40" y="38"/>
                  </a:cubicBezTo>
                  <a:cubicBezTo>
                    <a:pt x="35" y="36"/>
                    <a:pt x="24" y="30"/>
                    <a:pt x="18" y="25"/>
                  </a:cubicBezTo>
                  <a:cubicBezTo>
                    <a:pt x="10" y="19"/>
                    <a:pt x="18" y="14"/>
                    <a:pt x="18" y="14"/>
                  </a:cubicBezTo>
                  <a:cubicBezTo>
                    <a:pt x="22" y="8"/>
                    <a:pt x="10" y="9"/>
                    <a:pt x="9" y="10"/>
                  </a:cubicBezTo>
                  <a:cubicBezTo>
                    <a:pt x="7" y="10"/>
                    <a:pt x="3" y="7"/>
                    <a:pt x="8" y="5"/>
                  </a:cubicBezTo>
                  <a:cubicBezTo>
                    <a:pt x="14" y="3"/>
                    <a:pt x="19" y="10"/>
                    <a:pt x="19" y="10"/>
                  </a:cubicBezTo>
                  <a:cubicBezTo>
                    <a:pt x="28" y="7"/>
                    <a:pt x="27" y="13"/>
                    <a:pt x="27" y="13"/>
                  </a:cubicBezTo>
                  <a:cubicBezTo>
                    <a:pt x="34" y="13"/>
                    <a:pt x="33" y="17"/>
                    <a:pt x="33" y="17"/>
                  </a:cubicBezTo>
                  <a:cubicBezTo>
                    <a:pt x="22" y="15"/>
                    <a:pt x="27" y="26"/>
                    <a:pt x="27" y="26"/>
                  </a:cubicBezTo>
                  <a:cubicBezTo>
                    <a:pt x="33" y="36"/>
                    <a:pt x="56" y="42"/>
                    <a:pt x="56" y="42"/>
                  </a:cubicBezTo>
                  <a:cubicBezTo>
                    <a:pt x="72" y="47"/>
                    <a:pt x="87" y="43"/>
                    <a:pt x="87" y="43"/>
                  </a:cubicBezTo>
                  <a:cubicBezTo>
                    <a:pt x="98" y="40"/>
                    <a:pt x="110" y="39"/>
                    <a:pt x="110" y="39"/>
                  </a:cubicBezTo>
                  <a:cubicBezTo>
                    <a:pt x="107" y="37"/>
                    <a:pt x="92" y="42"/>
                    <a:pt x="78" y="43"/>
                  </a:cubicBezTo>
                  <a:cubicBezTo>
                    <a:pt x="63" y="44"/>
                    <a:pt x="47" y="38"/>
                    <a:pt x="41" y="35"/>
                  </a:cubicBezTo>
                  <a:cubicBezTo>
                    <a:pt x="35" y="32"/>
                    <a:pt x="27" y="24"/>
                    <a:pt x="29" y="21"/>
                  </a:cubicBezTo>
                  <a:cubicBezTo>
                    <a:pt x="30" y="17"/>
                    <a:pt x="34" y="22"/>
                    <a:pt x="34" y="22"/>
                  </a:cubicBezTo>
                  <a:cubicBezTo>
                    <a:pt x="40" y="11"/>
                    <a:pt x="29" y="10"/>
                    <a:pt x="29" y="10"/>
                  </a:cubicBezTo>
                  <a:cubicBezTo>
                    <a:pt x="26" y="4"/>
                    <a:pt x="20" y="7"/>
                    <a:pt x="20" y="7"/>
                  </a:cubicBezTo>
                  <a:cubicBezTo>
                    <a:pt x="20" y="7"/>
                    <a:pt x="17" y="4"/>
                    <a:pt x="11" y="2"/>
                  </a:cubicBezTo>
                  <a:cubicBezTo>
                    <a:pt x="0" y="0"/>
                    <a:pt x="0" y="9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8604348" y="870985"/>
            <a:ext cx="1093817" cy="468289"/>
            <a:chOff x="7694621" y="4265616"/>
            <a:chExt cx="2254252" cy="800100"/>
          </a:xfrm>
          <a:solidFill>
            <a:schemeClr val="bg1">
              <a:lumMod val="50000"/>
            </a:schemeClr>
          </a:solidFill>
        </p:grpSpPr>
        <p:sp>
          <p:nvSpPr>
            <p:cNvPr id="12" name="Freeform 14"/>
            <p:cNvSpPr/>
            <p:nvPr/>
          </p:nvSpPr>
          <p:spPr bwMode="auto">
            <a:xfrm>
              <a:off x="8478838" y="4338638"/>
              <a:ext cx="1298575" cy="334963"/>
            </a:xfrm>
            <a:custGeom>
              <a:avLst/>
              <a:gdLst>
                <a:gd name="T0" fmla="*/ 11 w 91"/>
                <a:gd name="T1" fmla="*/ 21 h 23"/>
                <a:gd name="T2" fmla="*/ 30 w 91"/>
                <a:gd name="T3" fmla="*/ 12 h 23"/>
                <a:gd name="T4" fmla="*/ 91 w 91"/>
                <a:gd name="T5" fmla="*/ 11 h 23"/>
                <a:gd name="T6" fmla="*/ 30 w 91"/>
                <a:gd name="T7" fmla="*/ 11 h 23"/>
                <a:gd name="T8" fmla="*/ 11 w 91"/>
                <a:gd name="T9" fmla="*/ 19 h 23"/>
                <a:gd name="T10" fmla="*/ 3 w 91"/>
                <a:gd name="T11" fmla="*/ 17 h 23"/>
                <a:gd name="T12" fmla="*/ 6 w 91"/>
                <a:gd name="T13" fmla="*/ 14 h 23"/>
                <a:gd name="T14" fmla="*/ 8 w 91"/>
                <a:gd name="T15" fmla="*/ 16 h 23"/>
                <a:gd name="T16" fmla="*/ 7 w 91"/>
                <a:gd name="T17" fmla="*/ 12 h 23"/>
                <a:gd name="T18" fmla="*/ 1 w 91"/>
                <a:gd name="T19" fmla="*/ 17 h 23"/>
                <a:gd name="T20" fmla="*/ 11 w 91"/>
                <a:gd name="T2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23">
                  <a:moveTo>
                    <a:pt x="11" y="21"/>
                  </a:moveTo>
                  <a:cubicBezTo>
                    <a:pt x="14" y="20"/>
                    <a:pt x="24" y="15"/>
                    <a:pt x="30" y="12"/>
                  </a:cubicBezTo>
                  <a:cubicBezTo>
                    <a:pt x="39" y="9"/>
                    <a:pt x="64" y="3"/>
                    <a:pt x="91" y="11"/>
                  </a:cubicBezTo>
                  <a:cubicBezTo>
                    <a:pt x="91" y="11"/>
                    <a:pt x="60" y="0"/>
                    <a:pt x="30" y="11"/>
                  </a:cubicBezTo>
                  <a:cubicBezTo>
                    <a:pt x="30" y="11"/>
                    <a:pt x="16" y="17"/>
                    <a:pt x="11" y="19"/>
                  </a:cubicBezTo>
                  <a:cubicBezTo>
                    <a:pt x="11" y="19"/>
                    <a:pt x="5" y="22"/>
                    <a:pt x="3" y="17"/>
                  </a:cubicBezTo>
                  <a:cubicBezTo>
                    <a:pt x="3" y="17"/>
                    <a:pt x="2" y="13"/>
                    <a:pt x="6" y="14"/>
                  </a:cubicBezTo>
                  <a:cubicBezTo>
                    <a:pt x="6" y="14"/>
                    <a:pt x="5" y="17"/>
                    <a:pt x="8" y="16"/>
                  </a:cubicBezTo>
                  <a:cubicBezTo>
                    <a:pt x="9" y="15"/>
                    <a:pt x="8" y="13"/>
                    <a:pt x="7" y="12"/>
                  </a:cubicBezTo>
                  <a:cubicBezTo>
                    <a:pt x="5" y="11"/>
                    <a:pt x="0" y="12"/>
                    <a:pt x="1" y="17"/>
                  </a:cubicBezTo>
                  <a:cubicBezTo>
                    <a:pt x="2" y="22"/>
                    <a:pt x="8" y="23"/>
                    <a:pt x="1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8250241" y="4468811"/>
              <a:ext cx="1298576" cy="334964"/>
            </a:xfrm>
            <a:custGeom>
              <a:avLst/>
              <a:gdLst>
                <a:gd name="T0" fmla="*/ 21 w 91"/>
                <a:gd name="T1" fmla="*/ 20 h 23"/>
                <a:gd name="T2" fmla="*/ 41 w 91"/>
                <a:gd name="T3" fmla="*/ 11 h 23"/>
                <a:gd name="T4" fmla="*/ 74 w 91"/>
                <a:gd name="T5" fmla="*/ 1 h 23"/>
                <a:gd name="T6" fmla="*/ 91 w 91"/>
                <a:gd name="T7" fmla="*/ 2 h 23"/>
                <a:gd name="T8" fmla="*/ 74 w 91"/>
                <a:gd name="T9" fmla="*/ 1 h 23"/>
                <a:gd name="T10" fmla="*/ 41 w 91"/>
                <a:gd name="T11" fmla="*/ 9 h 23"/>
                <a:gd name="T12" fmla="*/ 18 w 91"/>
                <a:gd name="T13" fmla="*/ 19 h 23"/>
                <a:gd name="T14" fmla="*/ 5 w 91"/>
                <a:gd name="T15" fmla="*/ 12 h 23"/>
                <a:gd name="T16" fmla="*/ 6 w 91"/>
                <a:gd name="T17" fmla="*/ 8 h 23"/>
                <a:gd name="T18" fmla="*/ 10 w 91"/>
                <a:gd name="T19" fmla="*/ 7 h 23"/>
                <a:gd name="T20" fmla="*/ 10 w 91"/>
                <a:gd name="T21" fmla="*/ 9 h 23"/>
                <a:gd name="T22" fmla="*/ 7 w 91"/>
                <a:gd name="T23" fmla="*/ 11 h 23"/>
                <a:gd name="T24" fmla="*/ 11 w 91"/>
                <a:gd name="T25" fmla="*/ 12 h 23"/>
                <a:gd name="T26" fmla="*/ 10 w 91"/>
                <a:gd name="T27" fmla="*/ 5 h 23"/>
                <a:gd name="T28" fmla="*/ 3 w 91"/>
                <a:gd name="T29" fmla="*/ 13 h 23"/>
                <a:gd name="T30" fmla="*/ 21 w 91"/>
                <a:gd name="T31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23">
                  <a:moveTo>
                    <a:pt x="21" y="20"/>
                  </a:moveTo>
                  <a:cubicBezTo>
                    <a:pt x="31" y="18"/>
                    <a:pt x="34" y="15"/>
                    <a:pt x="41" y="11"/>
                  </a:cubicBezTo>
                  <a:cubicBezTo>
                    <a:pt x="45" y="9"/>
                    <a:pt x="60" y="1"/>
                    <a:pt x="74" y="1"/>
                  </a:cubicBezTo>
                  <a:cubicBezTo>
                    <a:pt x="89" y="2"/>
                    <a:pt x="91" y="2"/>
                    <a:pt x="91" y="2"/>
                  </a:cubicBezTo>
                  <a:cubicBezTo>
                    <a:pt x="91" y="2"/>
                    <a:pt x="81" y="0"/>
                    <a:pt x="74" y="1"/>
                  </a:cubicBezTo>
                  <a:cubicBezTo>
                    <a:pt x="67" y="1"/>
                    <a:pt x="56" y="1"/>
                    <a:pt x="41" y="9"/>
                  </a:cubicBezTo>
                  <a:cubicBezTo>
                    <a:pt x="24" y="18"/>
                    <a:pt x="22" y="18"/>
                    <a:pt x="18" y="19"/>
                  </a:cubicBezTo>
                  <a:cubicBezTo>
                    <a:pt x="15" y="19"/>
                    <a:pt x="9" y="20"/>
                    <a:pt x="5" y="12"/>
                  </a:cubicBezTo>
                  <a:cubicBezTo>
                    <a:pt x="5" y="12"/>
                    <a:pt x="3" y="9"/>
                    <a:pt x="6" y="8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7"/>
                    <a:pt x="11" y="8"/>
                    <a:pt x="10" y="9"/>
                  </a:cubicBezTo>
                  <a:cubicBezTo>
                    <a:pt x="10" y="9"/>
                    <a:pt x="6" y="8"/>
                    <a:pt x="7" y="11"/>
                  </a:cubicBezTo>
                  <a:cubicBezTo>
                    <a:pt x="8" y="13"/>
                    <a:pt x="10" y="13"/>
                    <a:pt x="11" y="12"/>
                  </a:cubicBezTo>
                  <a:cubicBezTo>
                    <a:pt x="12" y="11"/>
                    <a:pt x="14" y="6"/>
                    <a:pt x="10" y="5"/>
                  </a:cubicBezTo>
                  <a:cubicBezTo>
                    <a:pt x="6" y="3"/>
                    <a:pt x="0" y="7"/>
                    <a:pt x="3" y="13"/>
                  </a:cubicBezTo>
                  <a:cubicBezTo>
                    <a:pt x="5" y="18"/>
                    <a:pt x="11" y="23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7694621" y="4265616"/>
              <a:ext cx="2254252" cy="800100"/>
            </a:xfrm>
            <a:custGeom>
              <a:avLst/>
              <a:gdLst>
                <a:gd name="T0" fmla="*/ 20 w 158"/>
                <a:gd name="T1" fmla="*/ 48 h 55"/>
                <a:gd name="T2" fmla="*/ 53 w 158"/>
                <a:gd name="T3" fmla="*/ 54 h 55"/>
                <a:gd name="T4" fmla="*/ 85 w 158"/>
                <a:gd name="T5" fmla="*/ 38 h 55"/>
                <a:gd name="T6" fmla="*/ 102 w 158"/>
                <a:gd name="T7" fmla="*/ 29 h 55"/>
                <a:gd name="T8" fmla="*/ 85 w 158"/>
                <a:gd name="T9" fmla="*/ 37 h 55"/>
                <a:gd name="T10" fmla="*/ 53 w 158"/>
                <a:gd name="T11" fmla="*/ 52 h 55"/>
                <a:gd name="T12" fmla="*/ 22 w 158"/>
                <a:gd name="T13" fmla="*/ 46 h 55"/>
                <a:gd name="T14" fmla="*/ 6 w 158"/>
                <a:gd name="T15" fmla="*/ 31 h 55"/>
                <a:gd name="T16" fmla="*/ 7 w 158"/>
                <a:gd name="T17" fmla="*/ 25 h 55"/>
                <a:gd name="T18" fmla="*/ 10 w 158"/>
                <a:gd name="T19" fmla="*/ 26 h 55"/>
                <a:gd name="T20" fmla="*/ 19 w 158"/>
                <a:gd name="T21" fmla="*/ 42 h 55"/>
                <a:gd name="T22" fmla="*/ 51 w 158"/>
                <a:gd name="T23" fmla="*/ 51 h 55"/>
                <a:gd name="T24" fmla="*/ 72 w 158"/>
                <a:gd name="T25" fmla="*/ 43 h 55"/>
                <a:gd name="T26" fmla="*/ 101 w 158"/>
                <a:gd name="T27" fmla="*/ 26 h 55"/>
                <a:gd name="T28" fmla="*/ 158 w 158"/>
                <a:gd name="T29" fmla="*/ 31 h 55"/>
                <a:gd name="T30" fmla="*/ 100 w 158"/>
                <a:gd name="T31" fmla="*/ 25 h 55"/>
                <a:gd name="T32" fmla="*/ 76 w 158"/>
                <a:gd name="T33" fmla="*/ 38 h 55"/>
                <a:gd name="T34" fmla="*/ 67 w 158"/>
                <a:gd name="T35" fmla="*/ 44 h 55"/>
                <a:gd name="T36" fmla="*/ 50 w 158"/>
                <a:gd name="T37" fmla="*/ 49 h 55"/>
                <a:gd name="T38" fmla="*/ 20 w 158"/>
                <a:gd name="T39" fmla="*/ 40 h 55"/>
                <a:gd name="T40" fmla="*/ 16 w 158"/>
                <a:gd name="T41" fmla="*/ 27 h 55"/>
                <a:gd name="T42" fmla="*/ 24 w 158"/>
                <a:gd name="T43" fmla="*/ 21 h 55"/>
                <a:gd name="T44" fmla="*/ 11 w 158"/>
                <a:gd name="T45" fmla="*/ 16 h 55"/>
                <a:gd name="T46" fmla="*/ 10 w 158"/>
                <a:gd name="T47" fmla="*/ 9 h 55"/>
                <a:gd name="T48" fmla="*/ 19 w 158"/>
                <a:gd name="T49" fmla="*/ 13 h 55"/>
                <a:gd name="T50" fmla="*/ 30 w 158"/>
                <a:gd name="T51" fmla="*/ 12 h 55"/>
                <a:gd name="T52" fmla="*/ 29 w 158"/>
                <a:gd name="T53" fmla="*/ 18 h 55"/>
                <a:gd name="T54" fmla="*/ 36 w 158"/>
                <a:gd name="T55" fmla="*/ 24 h 55"/>
                <a:gd name="T56" fmla="*/ 26 w 158"/>
                <a:gd name="T57" fmla="*/ 27 h 55"/>
                <a:gd name="T58" fmla="*/ 29 w 158"/>
                <a:gd name="T59" fmla="*/ 40 h 55"/>
                <a:gd name="T60" fmla="*/ 55 w 158"/>
                <a:gd name="T61" fmla="*/ 45 h 55"/>
                <a:gd name="T62" fmla="*/ 83 w 158"/>
                <a:gd name="T63" fmla="*/ 29 h 55"/>
                <a:gd name="T64" fmla="*/ 141 w 158"/>
                <a:gd name="T65" fmla="*/ 22 h 55"/>
                <a:gd name="T66" fmla="*/ 82 w 158"/>
                <a:gd name="T67" fmla="*/ 28 h 55"/>
                <a:gd name="T68" fmla="*/ 55 w 158"/>
                <a:gd name="T69" fmla="*/ 42 h 55"/>
                <a:gd name="T70" fmla="*/ 31 w 158"/>
                <a:gd name="T71" fmla="*/ 35 h 55"/>
                <a:gd name="T72" fmla="*/ 35 w 158"/>
                <a:gd name="T73" fmla="*/ 33 h 55"/>
                <a:gd name="T74" fmla="*/ 35 w 158"/>
                <a:gd name="T75" fmla="*/ 35 h 55"/>
                <a:gd name="T76" fmla="*/ 37 w 158"/>
                <a:gd name="T77" fmla="*/ 30 h 55"/>
                <a:gd name="T78" fmla="*/ 30 w 158"/>
                <a:gd name="T79" fmla="*/ 30 h 55"/>
                <a:gd name="T80" fmla="*/ 29 w 158"/>
                <a:gd name="T81" fmla="*/ 36 h 55"/>
                <a:gd name="T82" fmla="*/ 28 w 158"/>
                <a:gd name="T83" fmla="*/ 28 h 55"/>
                <a:gd name="T84" fmla="*/ 38 w 158"/>
                <a:gd name="T85" fmla="*/ 28 h 55"/>
                <a:gd name="T86" fmla="*/ 33 w 158"/>
                <a:gd name="T87" fmla="*/ 17 h 55"/>
                <a:gd name="T88" fmla="*/ 20 w 158"/>
                <a:gd name="T89" fmla="*/ 11 h 55"/>
                <a:gd name="T90" fmla="*/ 5 w 158"/>
                <a:gd name="T91" fmla="*/ 9 h 55"/>
                <a:gd name="T92" fmla="*/ 9 w 158"/>
                <a:gd name="T93" fmla="*/ 18 h 55"/>
                <a:gd name="T94" fmla="*/ 19 w 158"/>
                <a:gd name="T95" fmla="*/ 24 h 55"/>
                <a:gd name="T96" fmla="*/ 12 w 158"/>
                <a:gd name="T97" fmla="*/ 26 h 55"/>
                <a:gd name="T98" fmla="*/ 3 w 158"/>
                <a:gd name="T99" fmla="*/ 24 h 55"/>
                <a:gd name="T100" fmla="*/ 20 w 158"/>
                <a:gd name="T101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55">
                  <a:moveTo>
                    <a:pt x="20" y="48"/>
                  </a:moveTo>
                  <a:cubicBezTo>
                    <a:pt x="34" y="54"/>
                    <a:pt x="46" y="55"/>
                    <a:pt x="53" y="54"/>
                  </a:cubicBezTo>
                  <a:cubicBezTo>
                    <a:pt x="60" y="53"/>
                    <a:pt x="76" y="46"/>
                    <a:pt x="85" y="38"/>
                  </a:cubicBezTo>
                  <a:cubicBezTo>
                    <a:pt x="85" y="38"/>
                    <a:pt x="98" y="28"/>
                    <a:pt x="102" y="29"/>
                  </a:cubicBezTo>
                  <a:cubicBezTo>
                    <a:pt x="102" y="29"/>
                    <a:pt x="97" y="28"/>
                    <a:pt x="85" y="37"/>
                  </a:cubicBezTo>
                  <a:cubicBezTo>
                    <a:pt x="85" y="37"/>
                    <a:pt x="72" y="49"/>
                    <a:pt x="53" y="52"/>
                  </a:cubicBezTo>
                  <a:cubicBezTo>
                    <a:pt x="53" y="52"/>
                    <a:pt x="38" y="55"/>
                    <a:pt x="22" y="46"/>
                  </a:cubicBezTo>
                  <a:cubicBezTo>
                    <a:pt x="11" y="40"/>
                    <a:pt x="6" y="31"/>
                    <a:pt x="6" y="31"/>
                  </a:cubicBezTo>
                  <a:cubicBezTo>
                    <a:pt x="6" y="31"/>
                    <a:pt x="3" y="24"/>
                    <a:pt x="7" y="25"/>
                  </a:cubicBezTo>
                  <a:cubicBezTo>
                    <a:pt x="7" y="25"/>
                    <a:pt x="9" y="25"/>
                    <a:pt x="10" y="26"/>
                  </a:cubicBezTo>
                  <a:cubicBezTo>
                    <a:pt x="10" y="26"/>
                    <a:pt x="11" y="35"/>
                    <a:pt x="19" y="42"/>
                  </a:cubicBezTo>
                  <a:cubicBezTo>
                    <a:pt x="27" y="48"/>
                    <a:pt x="43" y="52"/>
                    <a:pt x="51" y="51"/>
                  </a:cubicBezTo>
                  <a:cubicBezTo>
                    <a:pt x="58" y="49"/>
                    <a:pt x="65" y="47"/>
                    <a:pt x="72" y="43"/>
                  </a:cubicBezTo>
                  <a:cubicBezTo>
                    <a:pt x="79" y="39"/>
                    <a:pt x="87" y="29"/>
                    <a:pt x="101" y="26"/>
                  </a:cubicBezTo>
                  <a:cubicBezTo>
                    <a:pt x="101" y="26"/>
                    <a:pt x="127" y="21"/>
                    <a:pt x="158" y="31"/>
                  </a:cubicBezTo>
                  <a:cubicBezTo>
                    <a:pt x="158" y="31"/>
                    <a:pt x="129" y="20"/>
                    <a:pt x="100" y="25"/>
                  </a:cubicBezTo>
                  <a:cubicBezTo>
                    <a:pt x="100" y="25"/>
                    <a:pt x="93" y="25"/>
                    <a:pt x="76" y="38"/>
                  </a:cubicBezTo>
                  <a:cubicBezTo>
                    <a:pt x="76" y="38"/>
                    <a:pt x="72" y="41"/>
                    <a:pt x="67" y="44"/>
                  </a:cubicBezTo>
                  <a:cubicBezTo>
                    <a:pt x="61" y="46"/>
                    <a:pt x="55" y="48"/>
                    <a:pt x="50" y="49"/>
                  </a:cubicBezTo>
                  <a:cubicBezTo>
                    <a:pt x="39" y="49"/>
                    <a:pt x="27" y="45"/>
                    <a:pt x="20" y="40"/>
                  </a:cubicBezTo>
                  <a:cubicBezTo>
                    <a:pt x="13" y="35"/>
                    <a:pt x="14" y="28"/>
                    <a:pt x="16" y="27"/>
                  </a:cubicBezTo>
                  <a:cubicBezTo>
                    <a:pt x="18" y="27"/>
                    <a:pt x="27" y="28"/>
                    <a:pt x="24" y="21"/>
                  </a:cubicBezTo>
                  <a:cubicBezTo>
                    <a:pt x="24" y="21"/>
                    <a:pt x="21" y="17"/>
                    <a:pt x="11" y="16"/>
                  </a:cubicBezTo>
                  <a:cubicBezTo>
                    <a:pt x="11" y="16"/>
                    <a:pt x="4" y="13"/>
                    <a:pt x="10" y="9"/>
                  </a:cubicBezTo>
                  <a:cubicBezTo>
                    <a:pt x="15" y="5"/>
                    <a:pt x="19" y="11"/>
                    <a:pt x="19" y="13"/>
                  </a:cubicBezTo>
                  <a:cubicBezTo>
                    <a:pt x="19" y="13"/>
                    <a:pt x="26" y="9"/>
                    <a:pt x="30" y="12"/>
                  </a:cubicBezTo>
                  <a:cubicBezTo>
                    <a:pt x="32" y="14"/>
                    <a:pt x="29" y="18"/>
                    <a:pt x="29" y="18"/>
                  </a:cubicBezTo>
                  <a:cubicBezTo>
                    <a:pt x="29" y="18"/>
                    <a:pt x="35" y="18"/>
                    <a:pt x="36" y="24"/>
                  </a:cubicBezTo>
                  <a:cubicBezTo>
                    <a:pt x="36" y="24"/>
                    <a:pt x="29" y="22"/>
                    <a:pt x="26" y="27"/>
                  </a:cubicBezTo>
                  <a:cubicBezTo>
                    <a:pt x="22" y="32"/>
                    <a:pt x="23" y="36"/>
                    <a:pt x="29" y="40"/>
                  </a:cubicBezTo>
                  <a:cubicBezTo>
                    <a:pt x="35" y="43"/>
                    <a:pt x="42" y="47"/>
                    <a:pt x="55" y="45"/>
                  </a:cubicBezTo>
                  <a:cubicBezTo>
                    <a:pt x="68" y="42"/>
                    <a:pt x="79" y="32"/>
                    <a:pt x="83" y="29"/>
                  </a:cubicBezTo>
                  <a:cubicBezTo>
                    <a:pt x="83" y="29"/>
                    <a:pt x="96" y="15"/>
                    <a:pt x="141" y="22"/>
                  </a:cubicBezTo>
                  <a:cubicBezTo>
                    <a:pt x="141" y="22"/>
                    <a:pt x="104" y="12"/>
                    <a:pt x="82" y="28"/>
                  </a:cubicBezTo>
                  <a:cubicBezTo>
                    <a:pt x="82" y="28"/>
                    <a:pt x="65" y="41"/>
                    <a:pt x="55" y="42"/>
                  </a:cubicBezTo>
                  <a:cubicBezTo>
                    <a:pt x="44" y="44"/>
                    <a:pt x="31" y="41"/>
                    <a:pt x="31" y="35"/>
                  </a:cubicBezTo>
                  <a:cubicBezTo>
                    <a:pt x="31" y="28"/>
                    <a:pt x="36" y="31"/>
                    <a:pt x="35" y="33"/>
                  </a:cubicBezTo>
                  <a:cubicBezTo>
                    <a:pt x="35" y="33"/>
                    <a:pt x="33" y="34"/>
                    <a:pt x="35" y="35"/>
                  </a:cubicBezTo>
                  <a:cubicBezTo>
                    <a:pt x="37" y="35"/>
                    <a:pt x="38" y="32"/>
                    <a:pt x="37" y="30"/>
                  </a:cubicBezTo>
                  <a:cubicBezTo>
                    <a:pt x="35" y="28"/>
                    <a:pt x="31" y="29"/>
                    <a:pt x="30" y="30"/>
                  </a:cubicBezTo>
                  <a:cubicBezTo>
                    <a:pt x="28" y="32"/>
                    <a:pt x="28" y="34"/>
                    <a:pt x="29" y="36"/>
                  </a:cubicBezTo>
                  <a:cubicBezTo>
                    <a:pt x="29" y="38"/>
                    <a:pt x="24" y="31"/>
                    <a:pt x="28" y="28"/>
                  </a:cubicBezTo>
                  <a:cubicBezTo>
                    <a:pt x="28" y="28"/>
                    <a:pt x="32" y="22"/>
                    <a:pt x="38" y="28"/>
                  </a:cubicBezTo>
                  <a:cubicBezTo>
                    <a:pt x="38" y="28"/>
                    <a:pt x="42" y="20"/>
                    <a:pt x="33" y="17"/>
                  </a:cubicBezTo>
                  <a:cubicBezTo>
                    <a:pt x="33" y="17"/>
                    <a:pt x="37" y="5"/>
                    <a:pt x="20" y="11"/>
                  </a:cubicBezTo>
                  <a:cubicBezTo>
                    <a:pt x="20" y="11"/>
                    <a:pt x="15" y="0"/>
                    <a:pt x="5" y="9"/>
                  </a:cubicBezTo>
                  <a:cubicBezTo>
                    <a:pt x="5" y="9"/>
                    <a:pt x="0" y="15"/>
                    <a:pt x="9" y="18"/>
                  </a:cubicBezTo>
                  <a:cubicBezTo>
                    <a:pt x="9" y="18"/>
                    <a:pt x="23" y="18"/>
                    <a:pt x="19" y="24"/>
                  </a:cubicBezTo>
                  <a:cubicBezTo>
                    <a:pt x="19" y="24"/>
                    <a:pt x="14" y="22"/>
                    <a:pt x="12" y="26"/>
                  </a:cubicBezTo>
                  <a:cubicBezTo>
                    <a:pt x="12" y="26"/>
                    <a:pt x="5" y="19"/>
                    <a:pt x="3" y="24"/>
                  </a:cubicBezTo>
                  <a:cubicBezTo>
                    <a:pt x="1" y="29"/>
                    <a:pt x="7" y="41"/>
                    <a:pt x="2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770524" y="1635826"/>
            <a:ext cx="650525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TW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1. </a:t>
            </a:r>
            <a:r>
              <a:rPr lang="zh-TW" altLang="zh-CN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在语文学习过程中，培养爱国主义、集体主义、社会主义思想道德，逐步形成正确的世界观、人生观、价值观。</a:t>
            </a:r>
            <a:endParaRPr lang="zh-CN" altLang="zh-CN" sz="2400" dirty="0">
              <a:solidFill>
                <a:prstClr val="white"/>
              </a:solidFill>
              <a:latin typeface="方正清刻本悦宋简体" pitchFamily="2" charset="-122"/>
              <a:ea typeface="方正清刻本悦宋简体" pitchFamily="2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2. </a:t>
            </a:r>
            <a:r>
              <a:rPr lang="zh-CN" altLang="en-US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热爱国家通用语言文字，感受语言文字及其作品的独特价值，认识中华文化的丰厚博大，汲取智慧，弘扬社会主义先进文化、革命文化、中华优秀传统文化，建立文化自信。</a:t>
            </a:r>
          </a:p>
          <a:p>
            <a:pPr algn="just">
              <a:lnSpc>
                <a:spcPct val="125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3. </a:t>
            </a:r>
            <a:r>
              <a:rPr lang="zh-CN" altLang="en-US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关心社会文化生活，积极参与和组织校园、社区等文化活动，发展交流、合作、探究等实践能力，增强社会责任意识。感受多样文化，吸收人类优秀文化的精华。</a:t>
            </a:r>
          </a:p>
        </p:txBody>
      </p:sp>
      <p:sp>
        <p:nvSpPr>
          <p:cNvPr id="16" name="矩形标注 15"/>
          <p:cNvSpPr/>
          <p:nvPr/>
        </p:nvSpPr>
        <p:spPr>
          <a:xfrm>
            <a:off x="8576639" y="1921177"/>
            <a:ext cx="1851216" cy="452581"/>
          </a:xfrm>
          <a:prstGeom prst="wedgeRectCallout">
            <a:avLst>
              <a:gd name="adj1" fmla="val -62693"/>
              <a:gd name="adj2" fmla="val 119643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9B1B8"/>
                </a:solidFill>
                <a:latin typeface="方正清刻本悦宋简体" pitchFamily="2" charset="-122"/>
                <a:ea typeface="方正清刻本悦宋简体" pitchFamily="2" charset="-122"/>
              </a:rPr>
              <a:t>凸显立德树人</a:t>
            </a:r>
          </a:p>
        </p:txBody>
      </p:sp>
      <p:sp>
        <p:nvSpPr>
          <p:cNvPr id="17" name="矩形标注 16"/>
          <p:cNvSpPr/>
          <p:nvPr/>
        </p:nvSpPr>
        <p:spPr>
          <a:xfrm>
            <a:off x="8576639" y="3554375"/>
            <a:ext cx="1851216" cy="452581"/>
          </a:xfrm>
          <a:prstGeom prst="wedgeRectCallout">
            <a:avLst>
              <a:gd name="adj1" fmla="val -62693"/>
              <a:gd name="adj2" fmla="val 119643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9B1B8"/>
                </a:solidFill>
                <a:latin typeface="方正清刻本悦宋简体" pitchFamily="2" charset="-122"/>
                <a:ea typeface="方正清刻本悦宋简体" pitchFamily="2" charset="-122"/>
              </a:rPr>
              <a:t>侧重于文化传承</a:t>
            </a:r>
          </a:p>
        </p:txBody>
      </p:sp>
      <p:sp>
        <p:nvSpPr>
          <p:cNvPr id="18" name="矩形标注 17"/>
          <p:cNvSpPr/>
          <p:nvPr/>
        </p:nvSpPr>
        <p:spPr>
          <a:xfrm>
            <a:off x="8576640" y="5187574"/>
            <a:ext cx="1851216" cy="452581"/>
          </a:xfrm>
          <a:prstGeom prst="wedgeRectCallout">
            <a:avLst>
              <a:gd name="adj1" fmla="val -62693"/>
              <a:gd name="adj2" fmla="val 119643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9B1B8"/>
                </a:solidFill>
                <a:latin typeface="方正清刻本悦宋简体" pitchFamily="2" charset="-122"/>
                <a:ea typeface="方正清刻本悦宋简体" pitchFamily="2" charset="-122"/>
              </a:rPr>
              <a:t>侧重于文化参与</a:t>
            </a:r>
          </a:p>
        </p:txBody>
      </p:sp>
    </p:spTree>
    <p:extLst>
      <p:ext uri="{BB962C8B-B14F-4D97-AF65-F5344CB8AC3E}">
        <p14:creationId xmlns:p14="http://schemas.microsoft.com/office/powerpoint/2010/main" val="36123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">
            <a:extLst>
              <a:ext uri="{FF2B5EF4-FFF2-40B4-BE49-F238E27FC236}">
                <a16:creationId xmlns:a16="http://schemas.microsoft.com/office/drawing/2014/main" id="{01A38BC5-5060-1393-1F68-A7F7A0DF68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83"/>
            <a:ext cx="9144000" cy="6858483"/>
          </a:xfrm>
          <a:prstGeom prst="rect">
            <a:avLst/>
          </a:prstGeom>
        </p:spPr>
      </p:pic>
      <p:sp>
        <p:nvSpPr>
          <p:cNvPr id="4" name="缺角矩形 3"/>
          <p:cNvSpPr/>
          <p:nvPr/>
        </p:nvSpPr>
        <p:spPr>
          <a:xfrm>
            <a:off x="4502728" y="692732"/>
            <a:ext cx="3186545" cy="877455"/>
          </a:xfrm>
          <a:prstGeom prst="plaqu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课 程 目 标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484583" y="820205"/>
            <a:ext cx="1243530" cy="519068"/>
            <a:chOff x="6496050" y="4775201"/>
            <a:chExt cx="2495551" cy="727075"/>
          </a:xfrm>
          <a:solidFill>
            <a:schemeClr val="bg1">
              <a:lumMod val="50000"/>
            </a:schemeClr>
          </a:solidFill>
        </p:grpSpPr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6538913" y="4921251"/>
              <a:ext cx="2452688" cy="581025"/>
            </a:xfrm>
            <a:custGeom>
              <a:avLst/>
              <a:gdLst>
                <a:gd name="T0" fmla="*/ 172 w 172"/>
                <a:gd name="T1" fmla="*/ 33 h 40"/>
                <a:gd name="T2" fmla="*/ 139 w 172"/>
                <a:gd name="T3" fmla="*/ 35 h 40"/>
                <a:gd name="T4" fmla="*/ 108 w 172"/>
                <a:gd name="T5" fmla="*/ 38 h 40"/>
                <a:gd name="T6" fmla="*/ 58 w 172"/>
                <a:gd name="T7" fmla="*/ 23 h 40"/>
                <a:gd name="T8" fmla="*/ 27 w 172"/>
                <a:gd name="T9" fmla="*/ 12 h 40"/>
                <a:gd name="T10" fmla="*/ 11 w 172"/>
                <a:gd name="T11" fmla="*/ 21 h 40"/>
                <a:gd name="T12" fmla="*/ 14 w 172"/>
                <a:gd name="T13" fmla="*/ 26 h 40"/>
                <a:gd name="T14" fmla="*/ 19 w 172"/>
                <a:gd name="T15" fmla="*/ 21 h 40"/>
                <a:gd name="T16" fmla="*/ 24 w 172"/>
                <a:gd name="T17" fmla="*/ 25 h 40"/>
                <a:gd name="T18" fmla="*/ 18 w 172"/>
                <a:gd name="T19" fmla="*/ 32 h 40"/>
                <a:gd name="T20" fmla="*/ 5 w 172"/>
                <a:gd name="T21" fmla="*/ 26 h 40"/>
                <a:gd name="T22" fmla="*/ 15 w 172"/>
                <a:gd name="T23" fmla="*/ 9 h 40"/>
                <a:gd name="T24" fmla="*/ 57 w 172"/>
                <a:gd name="T25" fmla="*/ 21 h 40"/>
                <a:gd name="T26" fmla="*/ 94 w 172"/>
                <a:gd name="T27" fmla="*/ 35 h 40"/>
                <a:gd name="T28" fmla="*/ 112 w 172"/>
                <a:gd name="T29" fmla="*/ 36 h 40"/>
                <a:gd name="T30" fmla="*/ 94 w 172"/>
                <a:gd name="T31" fmla="*/ 34 h 40"/>
                <a:gd name="T32" fmla="*/ 69 w 172"/>
                <a:gd name="T33" fmla="*/ 25 h 40"/>
                <a:gd name="T34" fmla="*/ 50 w 172"/>
                <a:gd name="T35" fmla="*/ 15 h 40"/>
                <a:gd name="T36" fmla="*/ 7 w 172"/>
                <a:gd name="T37" fmla="*/ 11 h 40"/>
                <a:gd name="T38" fmla="*/ 2 w 172"/>
                <a:gd name="T39" fmla="*/ 27 h 40"/>
                <a:gd name="T40" fmla="*/ 24 w 172"/>
                <a:gd name="T41" fmla="*/ 30 h 40"/>
                <a:gd name="T42" fmla="*/ 26 w 172"/>
                <a:gd name="T43" fmla="*/ 22 h 40"/>
                <a:gd name="T44" fmla="*/ 22 w 172"/>
                <a:gd name="T45" fmla="*/ 22 h 40"/>
                <a:gd name="T46" fmla="*/ 28 w 172"/>
                <a:gd name="T47" fmla="*/ 15 h 40"/>
                <a:gd name="T48" fmla="*/ 57 w 172"/>
                <a:gd name="T49" fmla="*/ 24 h 40"/>
                <a:gd name="T50" fmla="*/ 108 w 172"/>
                <a:gd name="T51" fmla="*/ 40 h 40"/>
                <a:gd name="T52" fmla="*/ 140 w 172"/>
                <a:gd name="T53" fmla="*/ 36 h 40"/>
                <a:gd name="T54" fmla="*/ 172 w 172"/>
                <a:gd name="T55" fmla="*/ 33 h 40"/>
                <a:gd name="T56" fmla="*/ 16 w 172"/>
                <a:gd name="T57" fmla="*/ 21 h 40"/>
                <a:gd name="T58" fmla="*/ 13 w 172"/>
                <a:gd name="T59" fmla="*/ 21 h 40"/>
                <a:gd name="T60" fmla="*/ 22 w 172"/>
                <a:gd name="T61" fmla="*/ 14 h 40"/>
                <a:gd name="T62" fmla="*/ 16 w 172"/>
                <a:gd name="T6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2" h="40">
                  <a:moveTo>
                    <a:pt x="172" y="33"/>
                  </a:moveTo>
                  <a:cubicBezTo>
                    <a:pt x="172" y="33"/>
                    <a:pt x="151" y="31"/>
                    <a:pt x="139" y="35"/>
                  </a:cubicBezTo>
                  <a:cubicBezTo>
                    <a:pt x="130" y="38"/>
                    <a:pt x="112" y="38"/>
                    <a:pt x="108" y="38"/>
                  </a:cubicBezTo>
                  <a:cubicBezTo>
                    <a:pt x="104" y="38"/>
                    <a:pt x="87" y="36"/>
                    <a:pt x="58" y="23"/>
                  </a:cubicBezTo>
                  <a:cubicBezTo>
                    <a:pt x="58" y="23"/>
                    <a:pt x="44" y="13"/>
                    <a:pt x="27" y="12"/>
                  </a:cubicBezTo>
                  <a:cubicBezTo>
                    <a:pt x="27" y="12"/>
                    <a:pt x="13" y="10"/>
                    <a:pt x="11" y="21"/>
                  </a:cubicBezTo>
                  <a:cubicBezTo>
                    <a:pt x="11" y="21"/>
                    <a:pt x="10" y="26"/>
                    <a:pt x="14" y="26"/>
                  </a:cubicBezTo>
                  <a:cubicBezTo>
                    <a:pt x="18" y="26"/>
                    <a:pt x="19" y="21"/>
                    <a:pt x="19" y="21"/>
                  </a:cubicBezTo>
                  <a:cubicBezTo>
                    <a:pt x="19" y="21"/>
                    <a:pt x="20" y="25"/>
                    <a:pt x="24" y="25"/>
                  </a:cubicBezTo>
                  <a:cubicBezTo>
                    <a:pt x="24" y="25"/>
                    <a:pt x="22" y="31"/>
                    <a:pt x="18" y="32"/>
                  </a:cubicBezTo>
                  <a:cubicBezTo>
                    <a:pt x="13" y="32"/>
                    <a:pt x="7" y="32"/>
                    <a:pt x="5" y="26"/>
                  </a:cubicBezTo>
                  <a:cubicBezTo>
                    <a:pt x="3" y="19"/>
                    <a:pt x="9" y="11"/>
                    <a:pt x="15" y="9"/>
                  </a:cubicBezTo>
                  <a:cubicBezTo>
                    <a:pt x="21" y="8"/>
                    <a:pt x="34" y="7"/>
                    <a:pt x="57" y="21"/>
                  </a:cubicBezTo>
                  <a:cubicBezTo>
                    <a:pt x="57" y="21"/>
                    <a:pt x="79" y="32"/>
                    <a:pt x="94" y="35"/>
                  </a:cubicBezTo>
                  <a:cubicBezTo>
                    <a:pt x="109" y="38"/>
                    <a:pt x="111" y="37"/>
                    <a:pt x="112" y="36"/>
                  </a:cubicBezTo>
                  <a:cubicBezTo>
                    <a:pt x="112" y="36"/>
                    <a:pt x="100" y="35"/>
                    <a:pt x="94" y="34"/>
                  </a:cubicBezTo>
                  <a:cubicBezTo>
                    <a:pt x="86" y="31"/>
                    <a:pt x="77" y="29"/>
                    <a:pt x="69" y="25"/>
                  </a:cubicBezTo>
                  <a:cubicBezTo>
                    <a:pt x="69" y="25"/>
                    <a:pt x="59" y="20"/>
                    <a:pt x="50" y="15"/>
                  </a:cubicBezTo>
                  <a:cubicBezTo>
                    <a:pt x="40" y="9"/>
                    <a:pt x="18" y="0"/>
                    <a:pt x="7" y="11"/>
                  </a:cubicBezTo>
                  <a:cubicBezTo>
                    <a:pt x="7" y="11"/>
                    <a:pt x="0" y="19"/>
                    <a:pt x="2" y="27"/>
                  </a:cubicBezTo>
                  <a:cubicBezTo>
                    <a:pt x="5" y="35"/>
                    <a:pt x="18" y="38"/>
                    <a:pt x="24" y="30"/>
                  </a:cubicBezTo>
                  <a:cubicBezTo>
                    <a:pt x="24" y="30"/>
                    <a:pt x="27" y="28"/>
                    <a:pt x="26" y="22"/>
                  </a:cubicBezTo>
                  <a:cubicBezTo>
                    <a:pt x="26" y="22"/>
                    <a:pt x="24" y="24"/>
                    <a:pt x="22" y="22"/>
                  </a:cubicBezTo>
                  <a:cubicBezTo>
                    <a:pt x="21" y="20"/>
                    <a:pt x="21" y="15"/>
                    <a:pt x="28" y="15"/>
                  </a:cubicBezTo>
                  <a:cubicBezTo>
                    <a:pt x="34" y="15"/>
                    <a:pt x="41" y="16"/>
                    <a:pt x="57" y="24"/>
                  </a:cubicBezTo>
                  <a:cubicBezTo>
                    <a:pt x="76" y="35"/>
                    <a:pt x="100" y="40"/>
                    <a:pt x="108" y="40"/>
                  </a:cubicBezTo>
                  <a:cubicBezTo>
                    <a:pt x="112" y="40"/>
                    <a:pt x="127" y="40"/>
                    <a:pt x="140" y="36"/>
                  </a:cubicBezTo>
                  <a:cubicBezTo>
                    <a:pt x="153" y="32"/>
                    <a:pt x="172" y="33"/>
                    <a:pt x="172" y="33"/>
                  </a:cubicBezTo>
                  <a:close/>
                  <a:moveTo>
                    <a:pt x="16" y="21"/>
                  </a:moveTo>
                  <a:cubicBezTo>
                    <a:pt x="16" y="24"/>
                    <a:pt x="14" y="22"/>
                    <a:pt x="13" y="21"/>
                  </a:cubicBezTo>
                  <a:cubicBezTo>
                    <a:pt x="13" y="20"/>
                    <a:pt x="16" y="15"/>
                    <a:pt x="22" y="14"/>
                  </a:cubicBezTo>
                  <a:cubicBezTo>
                    <a:pt x="22" y="14"/>
                    <a:pt x="18" y="17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6865938" y="54006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6496050" y="4949826"/>
              <a:ext cx="784225" cy="552450"/>
            </a:xfrm>
            <a:custGeom>
              <a:avLst/>
              <a:gdLst>
                <a:gd name="T0" fmla="*/ 11 w 55"/>
                <a:gd name="T1" fmla="*/ 35 h 38"/>
                <a:gd name="T2" fmla="*/ 26 w 55"/>
                <a:gd name="T3" fmla="*/ 31 h 38"/>
                <a:gd name="T4" fmla="*/ 12 w 55"/>
                <a:gd name="T5" fmla="*/ 34 h 38"/>
                <a:gd name="T6" fmla="*/ 4 w 55"/>
                <a:gd name="T7" fmla="*/ 16 h 38"/>
                <a:gd name="T8" fmla="*/ 25 w 55"/>
                <a:gd name="T9" fmla="*/ 2 h 38"/>
                <a:gd name="T10" fmla="*/ 55 w 55"/>
                <a:gd name="T11" fmla="*/ 13 h 38"/>
                <a:gd name="T12" fmla="*/ 24 w 55"/>
                <a:gd name="T13" fmla="*/ 1 h 38"/>
                <a:gd name="T14" fmla="*/ 2 w 55"/>
                <a:gd name="T15" fmla="*/ 17 h 38"/>
                <a:gd name="T16" fmla="*/ 11 w 55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38">
                  <a:moveTo>
                    <a:pt x="11" y="35"/>
                  </a:moveTo>
                  <a:cubicBezTo>
                    <a:pt x="11" y="35"/>
                    <a:pt x="20" y="38"/>
                    <a:pt x="26" y="31"/>
                  </a:cubicBezTo>
                  <a:cubicBezTo>
                    <a:pt x="25" y="32"/>
                    <a:pt x="20" y="37"/>
                    <a:pt x="12" y="34"/>
                  </a:cubicBezTo>
                  <a:cubicBezTo>
                    <a:pt x="3" y="30"/>
                    <a:pt x="2" y="21"/>
                    <a:pt x="4" y="16"/>
                  </a:cubicBezTo>
                  <a:cubicBezTo>
                    <a:pt x="6" y="11"/>
                    <a:pt x="10" y="1"/>
                    <a:pt x="25" y="2"/>
                  </a:cubicBezTo>
                  <a:cubicBezTo>
                    <a:pt x="25" y="2"/>
                    <a:pt x="37" y="1"/>
                    <a:pt x="55" y="13"/>
                  </a:cubicBezTo>
                  <a:cubicBezTo>
                    <a:pt x="55" y="13"/>
                    <a:pt x="40" y="1"/>
                    <a:pt x="24" y="1"/>
                  </a:cubicBezTo>
                  <a:cubicBezTo>
                    <a:pt x="7" y="0"/>
                    <a:pt x="3" y="13"/>
                    <a:pt x="2" y="17"/>
                  </a:cubicBezTo>
                  <a:cubicBezTo>
                    <a:pt x="1" y="21"/>
                    <a:pt x="0" y="30"/>
                    <a:pt x="1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2"/>
            <p:cNvSpPr/>
            <p:nvPr/>
          </p:nvSpPr>
          <p:spPr bwMode="auto">
            <a:xfrm>
              <a:off x="7694613" y="5327651"/>
              <a:ext cx="28575" cy="142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7123113" y="4775201"/>
              <a:ext cx="1570038" cy="684213"/>
            </a:xfrm>
            <a:custGeom>
              <a:avLst/>
              <a:gdLst>
                <a:gd name="T0" fmla="*/ 3 w 110"/>
                <a:gd name="T1" fmla="*/ 11 h 47"/>
                <a:gd name="T2" fmla="*/ 14 w 110"/>
                <a:gd name="T3" fmla="*/ 13 h 47"/>
                <a:gd name="T4" fmla="*/ 12 w 110"/>
                <a:gd name="T5" fmla="*/ 19 h 47"/>
                <a:gd name="T6" fmla="*/ 24 w 110"/>
                <a:gd name="T7" fmla="*/ 31 h 47"/>
                <a:gd name="T8" fmla="*/ 40 w 110"/>
                <a:gd name="T9" fmla="*/ 38 h 47"/>
                <a:gd name="T10" fmla="*/ 18 w 110"/>
                <a:gd name="T11" fmla="*/ 25 h 47"/>
                <a:gd name="T12" fmla="*/ 18 w 110"/>
                <a:gd name="T13" fmla="*/ 14 h 47"/>
                <a:gd name="T14" fmla="*/ 9 w 110"/>
                <a:gd name="T15" fmla="*/ 10 h 47"/>
                <a:gd name="T16" fmla="*/ 8 w 110"/>
                <a:gd name="T17" fmla="*/ 5 h 47"/>
                <a:gd name="T18" fmla="*/ 19 w 110"/>
                <a:gd name="T19" fmla="*/ 10 h 47"/>
                <a:gd name="T20" fmla="*/ 27 w 110"/>
                <a:gd name="T21" fmla="*/ 13 h 47"/>
                <a:gd name="T22" fmla="*/ 33 w 110"/>
                <a:gd name="T23" fmla="*/ 17 h 47"/>
                <a:gd name="T24" fmla="*/ 27 w 110"/>
                <a:gd name="T25" fmla="*/ 26 h 47"/>
                <a:gd name="T26" fmla="*/ 56 w 110"/>
                <a:gd name="T27" fmla="*/ 42 h 47"/>
                <a:gd name="T28" fmla="*/ 87 w 110"/>
                <a:gd name="T29" fmla="*/ 43 h 47"/>
                <a:gd name="T30" fmla="*/ 110 w 110"/>
                <a:gd name="T31" fmla="*/ 39 h 47"/>
                <a:gd name="T32" fmla="*/ 78 w 110"/>
                <a:gd name="T33" fmla="*/ 43 h 47"/>
                <a:gd name="T34" fmla="*/ 41 w 110"/>
                <a:gd name="T35" fmla="*/ 35 h 47"/>
                <a:gd name="T36" fmla="*/ 29 w 110"/>
                <a:gd name="T37" fmla="*/ 21 h 47"/>
                <a:gd name="T38" fmla="*/ 34 w 110"/>
                <a:gd name="T39" fmla="*/ 22 h 47"/>
                <a:gd name="T40" fmla="*/ 29 w 110"/>
                <a:gd name="T41" fmla="*/ 10 h 47"/>
                <a:gd name="T42" fmla="*/ 20 w 110"/>
                <a:gd name="T43" fmla="*/ 7 h 47"/>
                <a:gd name="T44" fmla="*/ 11 w 110"/>
                <a:gd name="T45" fmla="*/ 2 h 47"/>
                <a:gd name="T46" fmla="*/ 3 w 110"/>
                <a:gd name="T47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47">
                  <a:moveTo>
                    <a:pt x="3" y="11"/>
                  </a:moveTo>
                  <a:cubicBezTo>
                    <a:pt x="5" y="13"/>
                    <a:pt x="12" y="12"/>
                    <a:pt x="14" y="13"/>
                  </a:cubicBezTo>
                  <a:cubicBezTo>
                    <a:pt x="16" y="13"/>
                    <a:pt x="13" y="15"/>
                    <a:pt x="12" y="19"/>
                  </a:cubicBezTo>
                  <a:cubicBezTo>
                    <a:pt x="10" y="22"/>
                    <a:pt x="17" y="27"/>
                    <a:pt x="24" y="31"/>
                  </a:cubicBezTo>
                  <a:cubicBezTo>
                    <a:pt x="28" y="34"/>
                    <a:pt x="36" y="36"/>
                    <a:pt x="40" y="38"/>
                  </a:cubicBezTo>
                  <a:cubicBezTo>
                    <a:pt x="35" y="36"/>
                    <a:pt x="24" y="30"/>
                    <a:pt x="18" y="25"/>
                  </a:cubicBezTo>
                  <a:cubicBezTo>
                    <a:pt x="10" y="19"/>
                    <a:pt x="18" y="14"/>
                    <a:pt x="18" y="14"/>
                  </a:cubicBezTo>
                  <a:cubicBezTo>
                    <a:pt x="22" y="8"/>
                    <a:pt x="10" y="9"/>
                    <a:pt x="9" y="10"/>
                  </a:cubicBezTo>
                  <a:cubicBezTo>
                    <a:pt x="7" y="10"/>
                    <a:pt x="3" y="7"/>
                    <a:pt x="8" y="5"/>
                  </a:cubicBezTo>
                  <a:cubicBezTo>
                    <a:pt x="14" y="3"/>
                    <a:pt x="19" y="10"/>
                    <a:pt x="19" y="10"/>
                  </a:cubicBezTo>
                  <a:cubicBezTo>
                    <a:pt x="28" y="7"/>
                    <a:pt x="27" y="13"/>
                    <a:pt x="27" y="13"/>
                  </a:cubicBezTo>
                  <a:cubicBezTo>
                    <a:pt x="34" y="13"/>
                    <a:pt x="33" y="17"/>
                    <a:pt x="33" y="17"/>
                  </a:cubicBezTo>
                  <a:cubicBezTo>
                    <a:pt x="22" y="15"/>
                    <a:pt x="27" y="26"/>
                    <a:pt x="27" y="26"/>
                  </a:cubicBezTo>
                  <a:cubicBezTo>
                    <a:pt x="33" y="36"/>
                    <a:pt x="56" y="42"/>
                    <a:pt x="56" y="42"/>
                  </a:cubicBezTo>
                  <a:cubicBezTo>
                    <a:pt x="72" y="47"/>
                    <a:pt x="87" y="43"/>
                    <a:pt x="87" y="43"/>
                  </a:cubicBezTo>
                  <a:cubicBezTo>
                    <a:pt x="98" y="40"/>
                    <a:pt x="110" y="39"/>
                    <a:pt x="110" y="39"/>
                  </a:cubicBezTo>
                  <a:cubicBezTo>
                    <a:pt x="107" y="37"/>
                    <a:pt x="92" y="42"/>
                    <a:pt x="78" y="43"/>
                  </a:cubicBezTo>
                  <a:cubicBezTo>
                    <a:pt x="63" y="44"/>
                    <a:pt x="47" y="38"/>
                    <a:pt x="41" y="35"/>
                  </a:cubicBezTo>
                  <a:cubicBezTo>
                    <a:pt x="35" y="32"/>
                    <a:pt x="27" y="24"/>
                    <a:pt x="29" y="21"/>
                  </a:cubicBezTo>
                  <a:cubicBezTo>
                    <a:pt x="30" y="17"/>
                    <a:pt x="34" y="22"/>
                    <a:pt x="34" y="22"/>
                  </a:cubicBezTo>
                  <a:cubicBezTo>
                    <a:pt x="40" y="11"/>
                    <a:pt x="29" y="10"/>
                    <a:pt x="29" y="10"/>
                  </a:cubicBezTo>
                  <a:cubicBezTo>
                    <a:pt x="26" y="4"/>
                    <a:pt x="20" y="7"/>
                    <a:pt x="20" y="7"/>
                  </a:cubicBezTo>
                  <a:cubicBezTo>
                    <a:pt x="20" y="7"/>
                    <a:pt x="17" y="4"/>
                    <a:pt x="11" y="2"/>
                  </a:cubicBezTo>
                  <a:cubicBezTo>
                    <a:pt x="0" y="0"/>
                    <a:pt x="0" y="9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8604348" y="870985"/>
            <a:ext cx="1093817" cy="468289"/>
            <a:chOff x="7694621" y="4265616"/>
            <a:chExt cx="2254252" cy="800100"/>
          </a:xfrm>
          <a:solidFill>
            <a:schemeClr val="bg1">
              <a:lumMod val="50000"/>
            </a:schemeClr>
          </a:solidFill>
        </p:grpSpPr>
        <p:sp>
          <p:nvSpPr>
            <p:cNvPr id="12" name="Freeform 14"/>
            <p:cNvSpPr/>
            <p:nvPr/>
          </p:nvSpPr>
          <p:spPr bwMode="auto">
            <a:xfrm>
              <a:off x="8478838" y="4338638"/>
              <a:ext cx="1298575" cy="334963"/>
            </a:xfrm>
            <a:custGeom>
              <a:avLst/>
              <a:gdLst>
                <a:gd name="T0" fmla="*/ 11 w 91"/>
                <a:gd name="T1" fmla="*/ 21 h 23"/>
                <a:gd name="T2" fmla="*/ 30 w 91"/>
                <a:gd name="T3" fmla="*/ 12 h 23"/>
                <a:gd name="T4" fmla="*/ 91 w 91"/>
                <a:gd name="T5" fmla="*/ 11 h 23"/>
                <a:gd name="T6" fmla="*/ 30 w 91"/>
                <a:gd name="T7" fmla="*/ 11 h 23"/>
                <a:gd name="T8" fmla="*/ 11 w 91"/>
                <a:gd name="T9" fmla="*/ 19 h 23"/>
                <a:gd name="T10" fmla="*/ 3 w 91"/>
                <a:gd name="T11" fmla="*/ 17 h 23"/>
                <a:gd name="T12" fmla="*/ 6 w 91"/>
                <a:gd name="T13" fmla="*/ 14 h 23"/>
                <a:gd name="T14" fmla="*/ 8 w 91"/>
                <a:gd name="T15" fmla="*/ 16 h 23"/>
                <a:gd name="T16" fmla="*/ 7 w 91"/>
                <a:gd name="T17" fmla="*/ 12 h 23"/>
                <a:gd name="T18" fmla="*/ 1 w 91"/>
                <a:gd name="T19" fmla="*/ 17 h 23"/>
                <a:gd name="T20" fmla="*/ 11 w 91"/>
                <a:gd name="T2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23">
                  <a:moveTo>
                    <a:pt x="11" y="21"/>
                  </a:moveTo>
                  <a:cubicBezTo>
                    <a:pt x="14" y="20"/>
                    <a:pt x="24" y="15"/>
                    <a:pt x="30" y="12"/>
                  </a:cubicBezTo>
                  <a:cubicBezTo>
                    <a:pt x="39" y="9"/>
                    <a:pt x="64" y="3"/>
                    <a:pt x="91" y="11"/>
                  </a:cubicBezTo>
                  <a:cubicBezTo>
                    <a:pt x="91" y="11"/>
                    <a:pt x="60" y="0"/>
                    <a:pt x="30" y="11"/>
                  </a:cubicBezTo>
                  <a:cubicBezTo>
                    <a:pt x="30" y="11"/>
                    <a:pt x="16" y="17"/>
                    <a:pt x="11" y="19"/>
                  </a:cubicBezTo>
                  <a:cubicBezTo>
                    <a:pt x="11" y="19"/>
                    <a:pt x="5" y="22"/>
                    <a:pt x="3" y="17"/>
                  </a:cubicBezTo>
                  <a:cubicBezTo>
                    <a:pt x="3" y="17"/>
                    <a:pt x="2" y="13"/>
                    <a:pt x="6" y="14"/>
                  </a:cubicBezTo>
                  <a:cubicBezTo>
                    <a:pt x="6" y="14"/>
                    <a:pt x="5" y="17"/>
                    <a:pt x="8" y="16"/>
                  </a:cubicBezTo>
                  <a:cubicBezTo>
                    <a:pt x="9" y="15"/>
                    <a:pt x="8" y="13"/>
                    <a:pt x="7" y="12"/>
                  </a:cubicBezTo>
                  <a:cubicBezTo>
                    <a:pt x="5" y="11"/>
                    <a:pt x="0" y="12"/>
                    <a:pt x="1" y="17"/>
                  </a:cubicBezTo>
                  <a:cubicBezTo>
                    <a:pt x="2" y="22"/>
                    <a:pt x="8" y="23"/>
                    <a:pt x="1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8250241" y="4468811"/>
              <a:ext cx="1298576" cy="334964"/>
            </a:xfrm>
            <a:custGeom>
              <a:avLst/>
              <a:gdLst>
                <a:gd name="T0" fmla="*/ 21 w 91"/>
                <a:gd name="T1" fmla="*/ 20 h 23"/>
                <a:gd name="T2" fmla="*/ 41 w 91"/>
                <a:gd name="T3" fmla="*/ 11 h 23"/>
                <a:gd name="T4" fmla="*/ 74 w 91"/>
                <a:gd name="T5" fmla="*/ 1 h 23"/>
                <a:gd name="T6" fmla="*/ 91 w 91"/>
                <a:gd name="T7" fmla="*/ 2 h 23"/>
                <a:gd name="T8" fmla="*/ 74 w 91"/>
                <a:gd name="T9" fmla="*/ 1 h 23"/>
                <a:gd name="T10" fmla="*/ 41 w 91"/>
                <a:gd name="T11" fmla="*/ 9 h 23"/>
                <a:gd name="T12" fmla="*/ 18 w 91"/>
                <a:gd name="T13" fmla="*/ 19 h 23"/>
                <a:gd name="T14" fmla="*/ 5 w 91"/>
                <a:gd name="T15" fmla="*/ 12 h 23"/>
                <a:gd name="T16" fmla="*/ 6 w 91"/>
                <a:gd name="T17" fmla="*/ 8 h 23"/>
                <a:gd name="T18" fmla="*/ 10 w 91"/>
                <a:gd name="T19" fmla="*/ 7 h 23"/>
                <a:gd name="T20" fmla="*/ 10 w 91"/>
                <a:gd name="T21" fmla="*/ 9 h 23"/>
                <a:gd name="T22" fmla="*/ 7 w 91"/>
                <a:gd name="T23" fmla="*/ 11 h 23"/>
                <a:gd name="T24" fmla="*/ 11 w 91"/>
                <a:gd name="T25" fmla="*/ 12 h 23"/>
                <a:gd name="T26" fmla="*/ 10 w 91"/>
                <a:gd name="T27" fmla="*/ 5 h 23"/>
                <a:gd name="T28" fmla="*/ 3 w 91"/>
                <a:gd name="T29" fmla="*/ 13 h 23"/>
                <a:gd name="T30" fmla="*/ 21 w 91"/>
                <a:gd name="T31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23">
                  <a:moveTo>
                    <a:pt x="21" y="20"/>
                  </a:moveTo>
                  <a:cubicBezTo>
                    <a:pt x="31" y="18"/>
                    <a:pt x="34" y="15"/>
                    <a:pt x="41" y="11"/>
                  </a:cubicBezTo>
                  <a:cubicBezTo>
                    <a:pt x="45" y="9"/>
                    <a:pt x="60" y="1"/>
                    <a:pt x="74" y="1"/>
                  </a:cubicBezTo>
                  <a:cubicBezTo>
                    <a:pt x="89" y="2"/>
                    <a:pt x="91" y="2"/>
                    <a:pt x="91" y="2"/>
                  </a:cubicBezTo>
                  <a:cubicBezTo>
                    <a:pt x="91" y="2"/>
                    <a:pt x="81" y="0"/>
                    <a:pt x="74" y="1"/>
                  </a:cubicBezTo>
                  <a:cubicBezTo>
                    <a:pt x="67" y="1"/>
                    <a:pt x="56" y="1"/>
                    <a:pt x="41" y="9"/>
                  </a:cubicBezTo>
                  <a:cubicBezTo>
                    <a:pt x="24" y="18"/>
                    <a:pt x="22" y="18"/>
                    <a:pt x="18" y="19"/>
                  </a:cubicBezTo>
                  <a:cubicBezTo>
                    <a:pt x="15" y="19"/>
                    <a:pt x="9" y="20"/>
                    <a:pt x="5" y="12"/>
                  </a:cubicBezTo>
                  <a:cubicBezTo>
                    <a:pt x="5" y="12"/>
                    <a:pt x="3" y="9"/>
                    <a:pt x="6" y="8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7"/>
                    <a:pt x="11" y="8"/>
                    <a:pt x="10" y="9"/>
                  </a:cubicBezTo>
                  <a:cubicBezTo>
                    <a:pt x="10" y="9"/>
                    <a:pt x="6" y="8"/>
                    <a:pt x="7" y="11"/>
                  </a:cubicBezTo>
                  <a:cubicBezTo>
                    <a:pt x="8" y="13"/>
                    <a:pt x="10" y="13"/>
                    <a:pt x="11" y="12"/>
                  </a:cubicBezTo>
                  <a:cubicBezTo>
                    <a:pt x="12" y="11"/>
                    <a:pt x="14" y="6"/>
                    <a:pt x="10" y="5"/>
                  </a:cubicBezTo>
                  <a:cubicBezTo>
                    <a:pt x="6" y="3"/>
                    <a:pt x="0" y="7"/>
                    <a:pt x="3" y="13"/>
                  </a:cubicBezTo>
                  <a:cubicBezTo>
                    <a:pt x="5" y="18"/>
                    <a:pt x="11" y="23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7694621" y="4265616"/>
              <a:ext cx="2254252" cy="800100"/>
            </a:xfrm>
            <a:custGeom>
              <a:avLst/>
              <a:gdLst>
                <a:gd name="T0" fmla="*/ 20 w 158"/>
                <a:gd name="T1" fmla="*/ 48 h 55"/>
                <a:gd name="T2" fmla="*/ 53 w 158"/>
                <a:gd name="T3" fmla="*/ 54 h 55"/>
                <a:gd name="T4" fmla="*/ 85 w 158"/>
                <a:gd name="T5" fmla="*/ 38 h 55"/>
                <a:gd name="T6" fmla="*/ 102 w 158"/>
                <a:gd name="T7" fmla="*/ 29 h 55"/>
                <a:gd name="T8" fmla="*/ 85 w 158"/>
                <a:gd name="T9" fmla="*/ 37 h 55"/>
                <a:gd name="T10" fmla="*/ 53 w 158"/>
                <a:gd name="T11" fmla="*/ 52 h 55"/>
                <a:gd name="T12" fmla="*/ 22 w 158"/>
                <a:gd name="T13" fmla="*/ 46 h 55"/>
                <a:gd name="T14" fmla="*/ 6 w 158"/>
                <a:gd name="T15" fmla="*/ 31 h 55"/>
                <a:gd name="T16" fmla="*/ 7 w 158"/>
                <a:gd name="T17" fmla="*/ 25 h 55"/>
                <a:gd name="T18" fmla="*/ 10 w 158"/>
                <a:gd name="T19" fmla="*/ 26 h 55"/>
                <a:gd name="T20" fmla="*/ 19 w 158"/>
                <a:gd name="T21" fmla="*/ 42 h 55"/>
                <a:gd name="T22" fmla="*/ 51 w 158"/>
                <a:gd name="T23" fmla="*/ 51 h 55"/>
                <a:gd name="T24" fmla="*/ 72 w 158"/>
                <a:gd name="T25" fmla="*/ 43 h 55"/>
                <a:gd name="T26" fmla="*/ 101 w 158"/>
                <a:gd name="T27" fmla="*/ 26 h 55"/>
                <a:gd name="T28" fmla="*/ 158 w 158"/>
                <a:gd name="T29" fmla="*/ 31 h 55"/>
                <a:gd name="T30" fmla="*/ 100 w 158"/>
                <a:gd name="T31" fmla="*/ 25 h 55"/>
                <a:gd name="T32" fmla="*/ 76 w 158"/>
                <a:gd name="T33" fmla="*/ 38 h 55"/>
                <a:gd name="T34" fmla="*/ 67 w 158"/>
                <a:gd name="T35" fmla="*/ 44 h 55"/>
                <a:gd name="T36" fmla="*/ 50 w 158"/>
                <a:gd name="T37" fmla="*/ 49 h 55"/>
                <a:gd name="T38" fmla="*/ 20 w 158"/>
                <a:gd name="T39" fmla="*/ 40 h 55"/>
                <a:gd name="T40" fmla="*/ 16 w 158"/>
                <a:gd name="T41" fmla="*/ 27 h 55"/>
                <a:gd name="T42" fmla="*/ 24 w 158"/>
                <a:gd name="T43" fmla="*/ 21 h 55"/>
                <a:gd name="T44" fmla="*/ 11 w 158"/>
                <a:gd name="T45" fmla="*/ 16 h 55"/>
                <a:gd name="T46" fmla="*/ 10 w 158"/>
                <a:gd name="T47" fmla="*/ 9 h 55"/>
                <a:gd name="T48" fmla="*/ 19 w 158"/>
                <a:gd name="T49" fmla="*/ 13 h 55"/>
                <a:gd name="T50" fmla="*/ 30 w 158"/>
                <a:gd name="T51" fmla="*/ 12 h 55"/>
                <a:gd name="T52" fmla="*/ 29 w 158"/>
                <a:gd name="T53" fmla="*/ 18 h 55"/>
                <a:gd name="T54" fmla="*/ 36 w 158"/>
                <a:gd name="T55" fmla="*/ 24 h 55"/>
                <a:gd name="T56" fmla="*/ 26 w 158"/>
                <a:gd name="T57" fmla="*/ 27 h 55"/>
                <a:gd name="T58" fmla="*/ 29 w 158"/>
                <a:gd name="T59" fmla="*/ 40 h 55"/>
                <a:gd name="T60" fmla="*/ 55 w 158"/>
                <a:gd name="T61" fmla="*/ 45 h 55"/>
                <a:gd name="T62" fmla="*/ 83 w 158"/>
                <a:gd name="T63" fmla="*/ 29 h 55"/>
                <a:gd name="T64" fmla="*/ 141 w 158"/>
                <a:gd name="T65" fmla="*/ 22 h 55"/>
                <a:gd name="T66" fmla="*/ 82 w 158"/>
                <a:gd name="T67" fmla="*/ 28 h 55"/>
                <a:gd name="T68" fmla="*/ 55 w 158"/>
                <a:gd name="T69" fmla="*/ 42 h 55"/>
                <a:gd name="T70" fmla="*/ 31 w 158"/>
                <a:gd name="T71" fmla="*/ 35 h 55"/>
                <a:gd name="T72" fmla="*/ 35 w 158"/>
                <a:gd name="T73" fmla="*/ 33 h 55"/>
                <a:gd name="T74" fmla="*/ 35 w 158"/>
                <a:gd name="T75" fmla="*/ 35 h 55"/>
                <a:gd name="T76" fmla="*/ 37 w 158"/>
                <a:gd name="T77" fmla="*/ 30 h 55"/>
                <a:gd name="T78" fmla="*/ 30 w 158"/>
                <a:gd name="T79" fmla="*/ 30 h 55"/>
                <a:gd name="T80" fmla="*/ 29 w 158"/>
                <a:gd name="T81" fmla="*/ 36 h 55"/>
                <a:gd name="T82" fmla="*/ 28 w 158"/>
                <a:gd name="T83" fmla="*/ 28 h 55"/>
                <a:gd name="T84" fmla="*/ 38 w 158"/>
                <a:gd name="T85" fmla="*/ 28 h 55"/>
                <a:gd name="T86" fmla="*/ 33 w 158"/>
                <a:gd name="T87" fmla="*/ 17 h 55"/>
                <a:gd name="T88" fmla="*/ 20 w 158"/>
                <a:gd name="T89" fmla="*/ 11 h 55"/>
                <a:gd name="T90" fmla="*/ 5 w 158"/>
                <a:gd name="T91" fmla="*/ 9 h 55"/>
                <a:gd name="T92" fmla="*/ 9 w 158"/>
                <a:gd name="T93" fmla="*/ 18 h 55"/>
                <a:gd name="T94" fmla="*/ 19 w 158"/>
                <a:gd name="T95" fmla="*/ 24 h 55"/>
                <a:gd name="T96" fmla="*/ 12 w 158"/>
                <a:gd name="T97" fmla="*/ 26 h 55"/>
                <a:gd name="T98" fmla="*/ 3 w 158"/>
                <a:gd name="T99" fmla="*/ 24 h 55"/>
                <a:gd name="T100" fmla="*/ 20 w 158"/>
                <a:gd name="T101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55">
                  <a:moveTo>
                    <a:pt x="20" y="48"/>
                  </a:moveTo>
                  <a:cubicBezTo>
                    <a:pt x="34" y="54"/>
                    <a:pt x="46" y="55"/>
                    <a:pt x="53" y="54"/>
                  </a:cubicBezTo>
                  <a:cubicBezTo>
                    <a:pt x="60" y="53"/>
                    <a:pt x="76" y="46"/>
                    <a:pt x="85" y="38"/>
                  </a:cubicBezTo>
                  <a:cubicBezTo>
                    <a:pt x="85" y="38"/>
                    <a:pt x="98" y="28"/>
                    <a:pt x="102" y="29"/>
                  </a:cubicBezTo>
                  <a:cubicBezTo>
                    <a:pt x="102" y="29"/>
                    <a:pt x="97" y="28"/>
                    <a:pt x="85" y="37"/>
                  </a:cubicBezTo>
                  <a:cubicBezTo>
                    <a:pt x="85" y="37"/>
                    <a:pt x="72" y="49"/>
                    <a:pt x="53" y="52"/>
                  </a:cubicBezTo>
                  <a:cubicBezTo>
                    <a:pt x="53" y="52"/>
                    <a:pt x="38" y="55"/>
                    <a:pt x="22" y="46"/>
                  </a:cubicBezTo>
                  <a:cubicBezTo>
                    <a:pt x="11" y="40"/>
                    <a:pt x="6" y="31"/>
                    <a:pt x="6" y="31"/>
                  </a:cubicBezTo>
                  <a:cubicBezTo>
                    <a:pt x="6" y="31"/>
                    <a:pt x="3" y="24"/>
                    <a:pt x="7" y="25"/>
                  </a:cubicBezTo>
                  <a:cubicBezTo>
                    <a:pt x="7" y="25"/>
                    <a:pt x="9" y="25"/>
                    <a:pt x="10" y="26"/>
                  </a:cubicBezTo>
                  <a:cubicBezTo>
                    <a:pt x="10" y="26"/>
                    <a:pt x="11" y="35"/>
                    <a:pt x="19" y="42"/>
                  </a:cubicBezTo>
                  <a:cubicBezTo>
                    <a:pt x="27" y="48"/>
                    <a:pt x="43" y="52"/>
                    <a:pt x="51" y="51"/>
                  </a:cubicBezTo>
                  <a:cubicBezTo>
                    <a:pt x="58" y="49"/>
                    <a:pt x="65" y="47"/>
                    <a:pt x="72" y="43"/>
                  </a:cubicBezTo>
                  <a:cubicBezTo>
                    <a:pt x="79" y="39"/>
                    <a:pt x="87" y="29"/>
                    <a:pt x="101" y="26"/>
                  </a:cubicBezTo>
                  <a:cubicBezTo>
                    <a:pt x="101" y="26"/>
                    <a:pt x="127" y="21"/>
                    <a:pt x="158" y="31"/>
                  </a:cubicBezTo>
                  <a:cubicBezTo>
                    <a:pt x="158" y="31"/>
                    <a:pt x="129" y="20"/>
                    <a:pt x="100" y="25"/>
                  </a:cubicBezTo>
                  <a:cubicBezTo>
                    <a:pt x="100" y="25"/>
                    <a:pt x="93" y="25"/>
                    <a:pt x="76" y="38"/>
                  </a:cubicBezTo>
                  <a:cubicBezTo>
                    <a:pt x="76" y="38"/>
                    <a:pt x="72" y="41"/>
                    <a:pt x="67" y="44"/>
                  </a:cubicBezTo>
                  <a:cubicBezTo>
                    <a:pt x="61" y="46"/>
                    <a:pt x="55" y="48"/>
                    <a:pt x="50" y="49"/>
                  </a:cubicBezTo>
                  <a:cubicBezTo>
                    <a:pt x="39" y="49"/>
                    <a:pt x="27" y="45"/>
                    <a:pt x="20" y="40"/>
                  </a:cubicBezTo>
                  <a:cubicBezTo>
                    <a:pt x="13" y="35"/>
                    <a:pt x="14" y="28"/>
                    <a:pt x="16" y="27"/>
                  </a:cubicBezTo>
                  <a:cubicBezTo>
                    <a:pt x="18" y="27"/>
                    <a:pt x="27" y="28"/>
                    <a:pt x="24" y="21"/>
                  </a:cubicBezTo>
                  <a:cubicBezTo>
                    <a:pt x="24" y="21"/>
                    <a:pt x="21" y="17"/>
                    <a:pt x="11" y="16"/>
                  </a:cubicBezTo>
                  <a:cubicBezTo>
                    <a:pt x="11" y="16"/>
                    <a:pt x="4" y="13"/>
                    <a:pt x="10" y="9"/>
                  </a:cubicBezTo>
                  <a:cubicBezTo>
                    <a:pt x="15" y="5"/>
                    <a:pt x="19" y="11"/>
                    <a:pt x="19" y="13"/>
                  </a:cubicBezTo>
                  <a:cubicBezTo>
                    <a:pt x="19" y="13"/>
                    <a:pt x="26" y="9"/>
                    <a:pt x="30" y="12"/>
                  </a:cubicBezTo>
                  <a:cubicBezTo>
                    <a:pt x="32" y="14"/>
                    <a:pt x="29" y="18"/>
                    <a:pt x="29" y="18"/>
                  </a:cubicBezTo>
                  <a:cubicBezTo>
                    <a:pt x="29" y="18"/>
                    <a:pt x="35" y="18"/>
                    <a:pt x="36" y="24"/>
                  </a:cubicBezTo>
                  <a:cubicBezTo>
                    <a:pt x="36" y="24"/>
                    <a:pt x="29" y="22"/>
                    <a:pt x="26" y="27"/>
                  </a:cubicBezTo>
                  <a:cubicBezTo>
                    <a:pt x="22" y="32"/>
                    <a:pt x="23" y="36"/>
                    <a:pt x="29" y="40"/>
                  </a:cubicBezTo>
                  <a:cubicBezTo>
                    <a:pt x="35" y="43"/>
                    <a:pt x="42" y="47"/>
                    <a:pt x="55" y="45"/>
                  </a:cubicBezTo>
                  <a:cubicBezTo>
                    <a:pt x="68" y="42"/>
                    <a:pt x="79" y="32"/>
                    <a:pt x="83" y="29"/>
                  </a:cubicBezTo>
                  <a:cubicBezTo>
                    <a:pt x="83" y="29"/>
                    <a:pt x="96" y="15"/>
                    <a:pt x="141" y="22"/>
                  </a:cubicBezTo>
                  <a:cubicBezTo>
                    <a:pt x="141" y="22"/>
                    <a:pt x="104" y="12"/>
                    <a:pt x="82" y="28"/>
                  </a:cubicBezTo>
                  <a:cubicBezTo>
                    <a:pt x="82" y="28"/>
                    <a:pt x="65" y="41"/>
                    <a:pt x="55" y="42"/>
                  </a:cubicBezTo>
                  <a:cubicBezTo>
                    <a:pt x="44" y="44"/>
                    <a:pt x="31" y="41"/>
                    <a:pt x="31" y="35"/>
                  </a:cubicBezTo>
                  <a:cubicBezTo>
                    <a:pt x="31" y="28"/>
                    <a:pt x="36" y="31"/>
                    <a:pt x="35" y="33"/>
                  </a:cubicBezTo>
                  <a:cubicBezTo>
                    <a:pt x="35" y="33"/>
                    <a:pt x="33" y="34"/>
                    <a:pt x="35" y="35"/>
                  </a:cubicBezTo>
                  <a:cubicBezTo>
                    <a:pt x="37" y="35"/>
                    <a:pt x="38" y="32"/>
                    <a:pt x="37" y="30"/>
                  </a:cubicBezTo>
                  <a:cubicBezTo>
                    <a:pt x="35" y="28"/>
                    <a:pt x="31" y="29"/>
                    <a:pt x="30" y="30"/>
                  </a:cubicBezTo>
                  <a:cubicBezTo>
                    <a:pt x="28" y="32"/>
                    <a:pt x="28" y="34"/>
                    <a:pt x="29" y="36"/>
                  </a:cubicBezTo>
                  <a:cubicBezTo>
                    <a:pt x="29" y="38"/>
                    <a:pt x="24" y="31"/>
                    <a:pt x="28" y="28"/>
                  </a:cubicBezTo>
                  <a:cubicBezTo>
                    <a:pt x="28" y="28"/>
                    <a:pt x="32" y="22"/>
                    <a:pt x="38" y="28"/>
                  </a:cubicBezTo>
                  <a:cubicBezTo>
                    <a:pt x="38" y="28"/>
                    <a:pt x="42" y="20"/>
                    <a:pt x="33" y="17"/>
                  </a:cubicBezTo>
                  <a:cubicBezTo>
                    <a:pt x="33" y="17"/>
                    <a:pt x="37" y="5"/>
                    <a:pt x="20" y="11"/>
                  </a:cubicBezTo>
                  <a:cubicBezTo>
                    <a:pt x="20" y="11"/>
                    <a:pt x="15" y="0"/>
                    <a:pt x="5" y="9"/>
                  </a:cubicBezTo>
                  <a:cubicBezTo>
                    <a:pt x="5" y="9"/>
                    <a:pt x="0" y="15"/>
                    <a:pt x="9" y="18"/>
                  </a:cubicBezTo>
                  <a:cubicBezTo>
                    <a:pt x="9" y="18"/>
                    <a:pt x="23" y="18"/>
                    <a:pt x="19" y="24"/>
                  </a:cubicBezTo>
                  <a:cubicBezTo>
                    <a:pt x="19" y="24"/>
                    <a:pt x="14" y="22"/>
                    <a:pt x="12" y="26"/>
                  </a:cubicBezTo>
                  <a:cubicBezTo>
                    <a:pt x="12" y="26"/>
                    <a:pt x="5" y="19"/>
                    <a:pt x="3" y="24"/>
                  </a:cubicBezTo>
                  <a:cubicBezTo>
                    <a:pt x="1" y="29"/>
                    <a:pt x="7" y="41"/>
                    <a:pt x="2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742815" y="2062477"/>
            <a:ext cx="6597622" cy="4502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1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4. </a:t>
            </a:r>
            <a:r>
              <a:rPr lang="zh-CN" altLang="en-US" sz="21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认识和书写常用汉字，学会汉语拼音，能说普通话。主动积累、梳理基本的语言材料和语言经验，逐步形成良好的语感，初步领悟语言文字运用规律。学会使用常用的语文工具书，运用多种媒介学习语文，初步掌握基本的语文学习方法，养成良好的学习习惯。</a:t>
            </a:r>
          </a:p>
          <a:p>
            <a:pPr algn="just">
              <a:lnSpc>
                <a:spcPct val="125000"/>
              </a:lnSpc>
            </a:pPr>
            <a:r>
              <a:rPr lang="en-US" altLang="zh-CN" sz="21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5. </a:t>
            </a:r>
            <a:r>
              <a:rPr lang="zh-CN" altLang="en-US" sz="21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学会运用多种阅读方法，具有独立阅读能力。能阅读日常的书报杂志，初步鉴赏文学作品，能借助工具书阅读浅易文言文。学会倾听与表达，初步学会用口头语言文明地进行人际沟通和社会交往。能根据需要，用书面语言具体明确、文从字顺地表达自己的见闻、体验和想法。</a:t>
            </a:r>
          </a:p>
        </p:txBody>
      </p:sp>
      <p:sp>
        <p:nvSpPr>
          <p:cNvPr id="16" name="矩形标注 15"/>
          <p:cNvSpPr/>
          <p:nvPr/>
        </p:nvSpPr>
        <p:spPr>
          <a:xfrm>
            <a:off x="8576639" y="2678549"/>
            <a:ext cx="1851216" cy="452581"/>
          </a:xfrm>
          <a:prstGeom prst="wedgeRectCallout">
            <a:avLst>
              <a:gd name="adj1" fmla="val -62693"/>
              <a:gd name="adj2" fmla="val 119643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9B1B8"/>
                </a:solidFill>
                <a:latin typeface="方正清刻本悦宋简体" pitchFamily="2" charset="-122"/>
                <a:ea typeface="方正清刻本悦宋简体" pitchFamily="2" charset="-122"/>
              </a:rPr>
              <a:t>侧重于语言梳理</a:t>
            </a:r>
          </a:p>
        </p:txBody>
      </p:sp>
      <p:sp>
        <p:nvSpPr>
          <p:cNvPr id="17" name="矩形标注 16"/>
          <p:cNvSpPr/>
          <p:nvPr/>
        </p:nvSpPr>
        <p:spPr>
          <a:xfrm>
            <a:off x="8576639" y="4493429"/>
            <a:ext cx="1851216" cy="452581"/>
          </a:xfrm>
          <a:prstGeom prst="wedgeRectCallout">
            <a:avLst>
              <a:gd name="adj1" fmla="val -62693"/>
              <a:gd name="adj2" fmla="val 119643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9B1B8"/>
                </a:solidFill>
                <a:latin typeface="方正清刻本悦宋简体" pitchFamily="2" charset="-122"/>
                <a:ea typeface="方正清刻本悦宋简体" pitchFamily="2" charset="-122"/>
              </a:rPr>
              <a:t>侧重于语言表现</a:t>
            </a:r>
          </a:p>
        </p:txBody>
      </p:sp>
    </p:spTree>
    <p:extLst>
      <p:ext uri="{BB962C8B-B14F-4D97-AF65-F5344CB8AC3E}">
        <p14:creationId xmlns:p14="http://schemas.microsoft.com/office/powerpoint/2010/main" val="4950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83"/>
            <a:ext cx="9144000" cy="6858483"/>
          </a:xfrm>
          <a:prstGeom prst="rect">
            <a:avLst/>
          </a:prstGeom>
        </p:spPr>
      </p:pic>
      <p:sp>
        <p:nvSpPr>
          <p:cNvPr id="4" name="缺角矩形 3"/>
          <p:cNvSpPr/>
          <p:nvPr/>
        </p:nvSpPr>
        <p:spPr>
          <a:xfrm>
            <a:off x="4502728" y="692732"/>
            <a:ext cx="3186545" cy="877455"/>
          </a:xfrm>
          <a:prstGeom prst="plaqu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课 程 目 标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484583" y="820205"/>
            <a:ext cx="1243530" cy="519068"/>
            <a:chOff x="6496050" y="4775201"/>
            <a:chExt cx="2495551" cy="727075"/>
          </a:xfrm>
          <a:solidFill>
            <a:schemeClr val="bg1">
              <a:lumMod val="50000"/>
            </a:schemeClr>
          </a:solidFill>
        </p:grpSpPr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6538913" y="4921251"/>
              <a:ext cx="2452688" cy="581025"/>
            </a:xfrm>
            <a:custGeom>
              <a:avLst/>
              <a:gdLst>
                <a:gd name="T0" fmla="*/ 172 w 172"/>
                <a:gd name="T1" fmla="*/ 33 h 40"/>
                <a:gd name="T2" fmla="*/ 139 w 172"/>
                <a:gd name="T3" fmla="*/ 35 h 40"/>
                <a:gd name="T4" fmla="*/ 108 w 172"/>
                <a:gd name="T5" fmla="*/ 38 h 40"/>
                <a:gd name="T6" fmla="*/ 58 w 172"/>
                <a:gd name="T7" fmla="*/ 23 h 40"/>
                <a:gd name="T8" fmla="*/ 27 w 172"/>
                <a:gd name="T9" fmla="*/ 12 h 40"/>
                <a:gd name="T10" fmla="*/ 11 w 172"/>
                <a:gd name="T11" fmla="*/ 21 h 40"/>
                <a:gd name="T12" fmla="*/ 14 w 172"/>
                <a:gd name="T13" fmla="*/ 26 h 40"/>
                <a:gd name="T14" fmla="*/ 19 w 172"/>
                <a:gd name="T15" fmla="*/ 21 h 40"/>
                <a:gd name="T16" fmla="*/ 24 w 172"/>
                <a:gd name="T17" fmla="*/ 25 h 40"/>
                <a:gd name="T18" fmla="*/ 18 w 172"/>
                <a:gd name="T19" fmla="*/ 32 h 40"/>
                <a:gd name="T20" fmla="*/ 5 w 172"/>
                <a:gd name="T21" fmla="*/ 26 h 40"/>
                <a:gd name="T22" fmla="*/ 15 w 172"/>
                <a:gd name="T23" fmla="*/ 9 h 40"/>
                <a:gd name="T24" fmla="*/ 57 w 172"/>
                <a:gd name="T25" fmla="*/ 21 h 40"/>
                <a:gd name="T26" fmla="*/ 94 w 172"/>
                <a:gd name="T27" fmla="*/ 35 h 40"/>
                <a:gd name="T28" fmla="*/ 112 w 172"/>
                <a:gd name="T29" fmla="*/ 36 h 40"/>
                <a:gd name="T30" fmla="*/ 94 w 172"/>
                <a:gd name="T31" fmla="*/ 34 h 40"/>
                <a:gd name="T32" fmla="*/ 69 w 172"/>
                <a:gd name="T33" fmla="*/ 25 h 40"/>
                <a:gd name="T34" fmla="*/ 50 w 172"/>
                <a:gd name="T35" fmla="*/ 15 h 40"/>
                <a:gd name="T36" fmla="*/ 7 w 172"/>
                <a:gd name="T37" fmla="*/ 11 h 40"/>
                <a:gd name="T38" fmla="*/ 2 w 172"/>
                <a:gd name="T39" fmla="*/ 27 h 40"/>
                <a:gd name="T40" fmla="*/ 24 w 172"/>
                <a:gd name="T41" fmla="*/ 30 h 40"/>
                <a:gd name="T42" fmla="*/ 26 w 172"/>
                <a:gd name="T43" fmla="*/ 22 h 40"/>
                <a:gd name="T44" fmla="*/ 22 w 172"/>
                <a:gd name="T45" fmla="*/ 22 h 40"/>
                <a:gd name="T46" fmla="*/ 28 w 172"/>
                <a:gd name="T47" fmla="*/ 15 h 40"/>
                <a:gd name="T48" fmla="*/ 57 w 172"/>
                <a:gd name="T49" fmla="*/ 24 h 40"/>
                <a:gd name="T50" fmla="*/ 108 w 172"/>
                <a:gd name="T51" fmla="*/ 40 h 40"/>
                <a:gd name="T52" fmla="*/ 140 w 172"/>
                <a:gd name="T53" fmla="*/ 36 h 40"/>
                <a:gd name="T54" fmla="*/ 172 w 172"/>
                <a:gd name="T55" fmla="*/ 33 h 40"/>
                <a:gd name="T56" fmla="*/ 16 w 172"/>
                <a:gd name="T57" fmla="*/ 21 h 40"/>
                <a:gd name="T58" fmla="*/ 13 w 172"/>
                <a:gd name="T59" fmla="*/ 21 h 40"/>
                <a:gd name="T60" fmla="*/ 22 w 172"/>
                <a:gd name="T61" fmla="*/ 14 h 40"/>
                <a:gd name="T62" fmla="*/ 16 w 172"/>
                <a:gd name="T6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2" h="40">
                  <a:moveTo>
                    <a:pt x="172" y="33"/>
                  </a:moveTo>
                  <a:cubicBezTo>
                    <a:pt x="172" y="33"/>
                    <a:pt x="151" y="31"/>
                    <a:pt x="139" y="35"/>
                  </a:cubicBezTo>
                  <a:cubicBezTo>
                    <a:pt x="130" y="38"/>
                    <a:pt x="112" y="38"/>
                    <a:pt x="108" y="38"/>
                  </a:cubicBezTo>
                  <a:cubicBezTo>
                    <a:pt x="104" y="38"/>
                    <a:pt x="87" y="36"/>
                    <a:pt x="58" y="23"/>
                  </a:cubicBezTo>
                  <a:cubicBezTo>
                    <a:pt x="58" y="23"/>
                    <a:pt x="44" y="13"/>
                    <a:pt x="27" y="12"/>
                  </a:cubicBezTo>
                  <a:cubicBezTo>
                    <a:pt x="27" y="12"/>
                    <a:pt x="13" y="10"/>
                    <a:pt x="11" y="21"/>
                  </a:cubicBezTo>
                  <a:cubicBezTo>
                    <a:pt x="11" y="21"/>
                    <a:pt x="10" y="26"/>
                    <a:pt x="14" y="26"/>
                  </a:cubicBezTo>
                  <a:cubicBezTo>
                    <a:pt x="18" y="26"/>
                    <a:pt x="19" y="21"/>
                    <a:pt x="19" y="21"/>
                  </a:cubicBezTo>
                  <a:cubicBezTo>
                    <a:pt x="19" y="21"/>
                    <a:pt x="20" y="25"/>
                    <a:pt x="24" y="25"/>
                  </a:cubicBezTo>
                  <a:cubicBezTo>
                    <a:pt x="24" y="25"/>
                    <a:pt x="22" y="31"/>
                    <a:pt x="18" y="32"/>
                  </a:cubicBezTo>
                  <a:cubicBezTo>
                    <a:pt x="13" y="32"/>
                    <a:pt x="7" y="32"/>
                    <a:pt x="5" y="26"/>
                  </a:cubicBezTo>
                  <a:cubicBezTo>
                    <a:pt x="3" y="19"/>
                    <a:pt x="9" y="11"/>
                    <a:pt x="15" y="9"/>
                  </a:cubicBezTo>
                  <a:cubicBezTo>
                    <a:pt x="21" y="8"/>
                    <a:pt x="34" y="7"/>
                    <a:pt x="57" y="21"/>
                  </a:cubicBezTo>
                  <a:cubicBezTo>
                    <a:pt x="57" y="21"/>
                    <a:pt x="79" y="32"/>
                    <a:pt x="94" y="35"/>
                  </a:cubicBezTo>
                  <a:cubicBezTo>
                    <a:pt x="109" y="38"/>
                    <a:pt x="111" y="37"/>
                    <a:pt x="112" y="36"/>
                  </a:cubicBezTo>
                  <a:cubicBezTo>
                    <a:pt x="112" y="36"/>
                    <a:pt x="100" y="35"/>
                    <a:pt x="94" y="34"/>
                  </a:cubicBezTo>
                  <a:cubicBezTo>
                    <a:pt x="86" y="31"/>
                    <a:pt x="77" y="29"/>
                    <a:pt x="69" y="25"/>
                  </a:cubicBezTo>
                  <a:cubicBezTo>
                    <a:pt x="69" y="25"/>
                    <a:pt x="59" y="20"/>
                    <a:pt x="50" y="15"/>
                  </a:cubicBezTo>
                  <a:cubicBezTo>
                    <a:pt x="40" y="9"/>
                    <a:pt x="18" y="0"/>
                    <a:pt x="7" y="11"/>
                  </a:cubicBezTo>
                  <a:cubicBezTo>
                    <a:pt x="7" y="11"/>
                    <a:pt x="0" y="19"/>
                    <a:pt x="2" y="27"/>
                  </a:cubicBezTo>
                  <a:cubicBezTo>
                    <a:pt x="5" y="35"/>
                    <a:pt x="18" y="38"/>
                    <a:pt x="24" y="30"/>
                  </a:cubicBezTo>
                  <a:cubicBezTo>
                    <a:pt x="24" y="30"/>
                    <a:pt x="27" y="28"/>
                    <a:pt x="26" y="22"/>
                  </a:cubicBezTo>
                  <a:cubicBezTo>
                    <a:pt x="26" y="22"/>
                    <a:pt x="24" y="24"/>
                    <a:pt x="22" y="22"/>
                  </a:cubicBezTo>
                  <a:cubicBezTo>
                    <a:pt x="21" y="20"/>
                    <a:pt x="21" y="15"/>
                    <a:pt x="28" y="15"/>
                  </a:cubicBezTo>
                  <a:cubicBezTo>
                    <a:pt x="34" y="15"/>
                    <a:pt x="41" y="16"/>
                    <a:pt x="57" y="24"/>
                  </a:cubicBezTo>
                  <a:cubicBezTo>
                    <a:pt x="76" y="35"/>
                    <a:pt x="100" y="40"/>
                    <a:pt x="108" y="40"/>
                  </a:cubicBezTo>
                  <a:cubicBezTo>
                    <a:pt x="112" y="40"/>
                    <a:pt x="127" y="40"/>
                    <a:pt x="140" y="36"/>
                  </a:cubicBezTo>
                  <a:cubicBezTo>
                    <a:pt x="153" y="32"/>
                    <a:pt x="172" y="33"/>
                    <a:pt x="172" y="33"/>
                  </a:cubicBezTo>
                  <a:close/>
                  <a:moveTo>
                    <a:pt x="16" y="21"/>
                  </a:moveTo>
                  <a:cubicBezTo>
                    <a:pt x="16" y="24"/>
                    <a:pt x="14" y="22"/>
                    <a:pt x="13" y="21"/>
                  </a:cubicBezTo>
                  <a:cubicBezTo>
                    <a:pt x="13" y="20"/>
                    <a:pt x="16" y="15"/>
                    <a:pt x="22" y="14"/>
                  </a:cubicBezTo>
                  <a:cubicBezTo>
                    <a:pt x="22" y="14"/>
                    <a:pt x="18" y="17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6865938" y="54006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6496050" y="4949826"/>
              <a:ext cx="784225" cy="552450"/>
            </a:xfrm>
            <a:custGeom>
              <a:avLst/>
              <a:gdLst>
                <a:gd name="T0" fmla="*/ 11 w 55"/>
                <a:gd name="T1" fmla="*/ 35 h 38"/>
                <a:gd name="T2" fmla="*/ 26 w 55"/>
                <a:gd name="T3" fmla="*/ 31 h 38"/>
                <a:gd name="T4" fmla="*/ 12 w 55"/>
                <a:gd name="T5" fmla="*/ 34 h 38"/>
                <a:gd name="T6" fmla="*/ 4 w 55"/>
                <a:gd name="T7" fmla="*/ 16 h 38"/>
                <a:gd name="T8" fmla="*/ 25 w 55"/>
                <a:gd name="T9" fmla="*/ 2 h 38"/>
                <a:gd name="T10" fmla="*/ 55 w 55"/>
                <a:gd name="T11" fmla="*/ 13 h 38"/>
                <a:gd name="T12" fmla="*/ 24 w 55"/>
                <a:gd name="T13" fmla="*/ 1 h 38"/>
                <a:gd name="T14" fmla="*/ 2 w 55"/>
                <a:gd name="T15" fmla="*/ 17 h 38"/>
                <a:gd name="T16" fmla="*/ 11 w 55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38">
                  <a:moveTo>
                    <a:pt x="11" y="35"/>
                  </a:moveTo>
                  <a:cubicBezTo>
                    <a:pt x="11" y="35"/>
                    <a:pt x="20" y="38"/>
                    <a:pt x="26" y="31"/>
                  </a:cubicBezTo>
                  <a:cubicBezTo>
                    <a:pt x="25" y="32"/>
                    <a:pt x="20" y="37"/>
                    <a:pt x="12" y="34"/>
                  </a:cubicBezTo>
                  <a:cubicBezTo>
                    <a:pt x="3" y="30"/>
                    <a:pt x="2" y="21"/>
                    <a:pt x="4" y="16"/>
                  </a:cubicBezTo>
                  <a:cubicBezTo>
                    <a:pt x="6" y="11"/>
                    <a:pt x="10" y="1"/>
                    <a:pt x="25" y="2"/>
                  </a:cubicBezTo>
                  <a:cubicBezTo>
                    <a:pt x="25" y="2"/>
                    <a:pt x="37" y="1"/>
                    <a:pt x="55" y="13"/>
                  </a:cubicBezTo>
                  <a:cubicBezTo>
                    <a:pt x="55" y="13"/>
                    <a:pt x="40" y="1"/>
                    <a:pt x="24" y="1"/>
                  </a:cubicBezTo>
                  <a:cubicBezTo>
                    <a:pt x="7" y="0"/>
                    <a:pt x="3" y="13"/>
                    <a:pt x="2" y="17"/>
                  </a:cubicBezTo>
                  <a:cubicBezTo>
                    <a:pt x="1" y="21"/>
                    <a:pt x="0" y="30"/>
                    <a:pt x="1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2"/>
            <p:cNvSpPr/>
            <p:nvPr/>
          </p:nvSpPr>
          <p:spPr bwMode="auto">
            <a:xfrm>
              <a:off x="7694613" y="5327651"/>
              <a:ext cx="28575" cy="142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7123113" y="4775201"/>
              <a:ext cx="1570038" cy="684213"/>
            </a:xfrm>
            <a:custGeom>
              <a:avLst/>
              <a:gdLst>
                <a:gd name="T0" fmla="*/ 3 w 110"/>
                <a:gd name="T1" fmla="*/ 11 h 47"/>
                <a:gd name="T2" fmla="*/ 14 w 110"/>
                <a:gd name="T3" fmla="*/ 13 h 47"/>
                <a:gd name="T4" fmla="*/ 12 w 110"/>
                <a:gd name="T5" fmla="*/ 19 h 47"/>
                <a:gd name="T6" fmla="*/ 24 w 110"/>
                <a:gd name="T7" fmla="*/ 31 h 47"/>
                <a:gd name="T8" fmla="*/ 40 w 110"/>
                <a:gd name="T9" fmla="*/ 38 h 47"/>
                <a:gd name="T10" fmla="*/ 18 w 110"/>
                <a:gd name="T11" fmla="*/ 25 h 47"/>
                <a:gd name="T12" fmla="*/ 18 w 110"/>
                <a:gd name="T13" fmla="*/ 14 h 47"/>
                <a:gd name="T14" fmla="*/ 9 w 110"/>
                <a:gd name="T15" fmla="*/ 10 h 47"/>
                <a:gd name="T16" fmla="*/ 8 w 110"/>
                <a:gd name="T17" fmla="*/ 5 h 47"/>
                <a:gd name="T18" fmla="*/ 19 w 110"/>
                <a:gd name="T19" fmla="*/ 10 h 47"/>
                <a:gd name="T20" fmla="*/ 27 w 110"/>
                <a:gd name="T21" fmla="*/ 13 h 47"/>
                <a:gd name="T22" fmla="*/ 33 w 110"/>
                <a:gd name="T23" fmla="*/ 17 h 47"/>
                <a:gd name="T24" fmla="*/ 27 w 110"/>
                <a:gd name="T25" fmla="*/ 26 h 47"/>
                <a:gd name="T26" fmla="*/ 56 w 110"/>
                <a:gd name="T27" fmla="*/ 42 h 47"/>
                <a:gd name="T28" fmla="*/ 87 w 110"/>
                <a:gd name="T29" fmla="*/ 43 h 47"/>
                <a:gd name="T30" fmla="*/ 110 w 110"/>
                <a:gd name="T31" fmla="*/ 39 h 47"/>
                <a:gd name="T32" fmla="*/ 78 w 110"/>
                <a:gd name="T33" fmla="*/ 43 h 47"/>
                <a:gd name="T34" fmla="*/ 41 w 110"/>
                <a:gd name="T35" fmla="*/ 35 h 47"/>
                <a:gd name="T36" fmla="*/ 29 w 110"/>
                <a:gd name="T37" fmla="*/ 21 h 47"/>
                <a:gd name="T38" fmla="*/ 34 w 110"/>
                <a:gd name="T39" fmla="*/ 22 h 47"/>
                <a:gd name="T40" fmla="*/ 29 w 110"/>
                <a:gd name="T41" fmla="*/ 10 h 47"/>
                <a:gd name="T42" fmla="*/ 20 w 110"/>
                <a:gd name="T43" fmla="*/ 7 h 47"/>
                <a:gd name="T44" fmla="*/ 11 w 110"/>
                <a:gd name="T45" fmla="*/ 2 h 47"/>
                <a:gd name="T46" fmla="*/ 3 w 110"/>
                <a:gd name="T47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47">
                  <a:moveTo>
                    <a:pt x="3" y="11"/>
                  </a:moveTo>
                  <a:cubicBezTo>
                    <a:pt x="5" y="13"/>
                    <a:pt x="12" y="12"/>
                    <a:pt x="14" y="13"/>
                  </a:cubicBezTo>
                  <a:cubicBezTo>
                    <a:pt x="16" y="13"/>
                    <a:pt x="13" y="15"/>
                    <a:pt x="12" y="19"/>
                  </a:cubicBezTo>
                  <a:cubicBezTo>
                    <a:pt x="10" y="22"/>
                    <a:pt x="17" y="27"/>
                    <a:pt x="24" y="31"/>
                  </a:cubicBezTo>
                  <a:cubicBezTo>
                    <a:pt x="28" y="34"/>
                    <a:pt x="36" y="36"/>
                    <a:pt x="40" y="38"/>
                  </a:cubicBezTo>
                  <a:cubicBezTo>
                    <a:pt x="35" y="36"/>
                    <a:pt x="24" y="30"/>
                    <a:pt x="18" y="25"/>
                  </a:cubicBezTo>
                  <a:cubicBezTo>
                    <a:pt x="10" y="19"/>
                    <a:pt x="18" y="14"/>
                    <a:pt x="18" y="14"/>
                  </a:cubicBezTo>
                  <a:cubicBezTo>
                    <a:pt x="22" y="8"/>
                    <a:pt x="10" y="9"/>
                    <a:pt x="9" y="10"/>
                  </a:cubicBezTo>
                  <a:cubicBezTo>
                    <a:pt x="7" y="10"/>
                    <a:pt x="3" y="7"/>
                    <a:pt x="8" y="5"/>
                  </a:cubicBezTo>
                  <a:cubicBezTo>
                    <a:pt x="14" y="3"/>
                    <a:pt x="19" y="10"/>
                    <a:pt x="19" y="10"/>
                  </a:cubicBezTo>
                  <a:cubicBezTo>
                    <a:pt x="28" y="7"/>
                    <a:pt x="27" y="13"/>
                    <a:pt x="27" y="13"/>
                  </a:cubicBezTo>
                  <a:cubicBezTo>
                    <a:pt x="34" y="13"/>
                    <a:pt x="33" y="17"/>
                    <a:pt x="33" y="17"/>
                  </a:cubicBezTo>
                  <a:cubicBezTo>
                    <a:pt x="22" y="15"/>
                    <a:pt x="27" y="26"/>
                    <a:pt x="27" y="26"/>
                  </a:cubicBezTo>
                  <a:cubicBezTo>
                    <a:pt x="33" y="36"/>
                    <a:pt x="56" y="42"/>
                    <a:pt x="56" y="42"/>
                  </a:cubicBezTo>
                  <a:cubicBezTo>
                    <a:pt x="72" y="47"/>
                    <a:pt x="87" y="43"/>
                    <a:pt x="87" y="43"/>
                  </a:cubicBezTo>
                  <a:cubicBezTo>
                    <a:pt x="98" y="40"/>
                    <a:pt x="110" y="39"/>
                    <a:pt x="110" y="39"/>
                  </a:cubicBezTo>
                  <a:cubicBezTo>
                    <a:pt x="107" y="37"/>
                    <a:pt x="92" y="42"/>
                    <a:pt x="78" y="43"/>
                  </a:cubicBezTo>
                  <a:cubicBezTo>
                    <a:pt x="63" y="44"/>
                    <a:pt x="47" y="38"/>
                    <a:pt x="41" y="35"/>
                  </a:cubicBezTo>
                  <a:cubicBezTo>
                    <a:pt x="35" y="32"/>
                    <a:pt x="27" y="24"/>
                    <a:pt x="29" y="21"/>
                  </a:cubicBezTo>
                  <a:cubicBezTo>
                    <a:pt x="30" y="17"/>
                    <a:pt x="34" y="22"/>
                    <a:pt x="34" y="22"/>
                  </a:cubicBezTo>
                  <a:cubicBezTo>
                    <a:pt x="40" y="11"/>
                    <a:pt x="29" y="10"/>
                    <a:pt x="29" y="10"/>
                  </a:cubicBezTo>
                  <a:cubicBezTo>
                    <a:pt x="26" y="4"/>
                    <a:pt x="20" y="7"/>
                    <a:pt x="20" y="7"/>
                  </a:cubicBezTo>
                  <a:cubicBezTo>
                    <a:pt x="20" y="7"/>
                    <a:pt x="17" y="4"/>
                    <a:pt x="11" y="2"/>
                  </a:cubicBezTo>
                  <a:cubicBezTo>
                    <a:pt x="0" y="0"/>
                    <a:pt x="0" y="9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8604348" y="870985"/>
            <a:ext cx="1093817" cy="468289"/>
            <a:chOff x="7694621" y="4265616"/>
            <a:chExt cx="2254252" cy="800100"/>
          </a:xfrm>
          <a:solidFill>
            <a:schemeClr val="bg1">
              <a:lumMod val="50000"/>
            </a:schemeClr>
          </a:solidFill>
        </p:grpSpPr>
        <p:sp>
          <p:nvSpPr>
            <p:cNvPr id="12" name="Freeform 14"/>
            <p:cNvSpPr/>
            <p:nvPr/>
          </p:nvSpPr>
          <p:spPr bwMode="auto">
            <a:xfrm>
              <a:off x="8478838" y="4338638"/>
              <a:ext cx="1298575" cy="334963"/>
            </a:xfrm>
            <a:custGeom>
              <a:avLst/>
              <a:gdLst>
                <a:gd name="T0" fmla="*/ 11 w 91"/>
                <a:gd name="T1" fmla="*/ 21 h 23"/>
                <a:gd name="T2" fmla="*/ 30 w 91"/>
                <a:gd name="T3" fmla="*/ 12 h 23"/>
                <a:gd name="T4" fmla="*/ 91 w 91"/>
                <a:gd name="T5" fmla="*/ 11 h 23"/>
                <a:gd name="T6" fmla="*/ 30 w 91"/>
                <a:gd name="T7" fmla="*/ 11 h 23"/>
                <a:gd name="T8" fmla="*/ 11 w 91"/>
                <a:gd name="T9" fmla="*/ 19 h 23"/>
                <a:gd name="T10" fmla="*/ 3 w 91"/>
                <a:gd name="T11" fmla="*/ 17 h 23"/>
                <a:gd name="T12" fmla="*/ 6 w 91"/>
                <a:gd name="T13" fmla="*/ 14 h 23"/>
                <a:gd name="T14" fmla="*/ 8 w 91"/>
                <a:gd name="T15" fmla="*/ 16 h 23"/>
                <a:gd name="T16" fmla="*/ 7 w 91"/>
                <a:gd name="T17" fmla="*/ 12 h 23"/>
                <a:gd name="T18" fmla="*/ 1 w 91"/>
                <a:gd name="T19" fmla="*/ 17 h 23"/>
                <a:gd name="T20" fmla="*/ 11 w 91"/>
                <a:gd name="T2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23">
                  <a:moveTo>
                    <a:pt x="11" y="21"/>
                  </a:moveTo>
                  <a:cubicBezTo>
                    <a:pt x="14" y="20"/>
                    <a:pt x="24" y="15"/>
                    <a:pt x="30" y="12"/>
                  </a:cubicBezTo>
                  <a:cubicBezTo>
                    <a:pt x="39" y="9"/>
                    <a:pt x="64" y="3"/>
                    <a:pt x="91" y="11"/>
                  </a:cubicBezTo>
                  <a:cubicBezTo>
                    <a:pt x="91" y="11"/>
                    <a:pt x="60" y="0"/>
                    <a:pt x="30" y="11"/>
                  </a:cubicBezTo>
                  <a:cubicBezTo>
                    <a:pt x="30" y="11"/>
                    <a:pt x="16" y="17"/>
                    <a:pt x="11" y="19"/>
                  </a:cubicBezTo>
                  <a:cubicBezTo>
                    <a:pt x="11" y="19"/>
                    <a:pt x="5" y="22"/>
                    <a:pt x="3" y="17"/>
                  </a:cubicBezTo>
                  <a:cubicBezTo>
                    <a:pt x="3" y="17"/>
                    <a:pt x="2" y="13"/>
                    <a:pt x="6" y="14"/>
                  </a:cubicBezTo>
                  <a:cubicBezTo>
                    <a:pt x="6" y="14"/>
                    <a:pt x="5" y="17"/>
                    <a:pt x="8" y="16"/>
                  </a:cubicBezTo>
                  <a:cubicBezTo>
                    <a:pt x="9" y="15"/>
                    <a:pt x="8" y="13"/>
                    <a:pt x="7" y="12"/>
                  </a:cubicBezTo>
                  <a:cubicBezTo>
                    <a:pt x="5" y="11"/>
                    <a:pt x="0" y="12"/>
                    <a:pt x="1" y="17"/>
                  </a:cubicBezTo>
                  <a:cubicBezTo>
                    <a:pt x="2" y="22"/>
                    <a:pt x="8" y="23"/>
                    <a:pt x="1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8250241" y="4468811"/>
              <a:ext cx="1298576" cy="334964"/>
            </a:xfrm>
            <a:custGeom>
              <a:avLst/>
              <a:gdLst>
                <a:gd name="T0" fmla="*/ 21 w 91"/>
                <a:gd name="T1" fmla="*/ 20 h 23"/>
                <a:gd name="T2" fmla="*/ 41 w 91"/>
                <a:gd name="T3" fmla="*/ 11 h 23"/>
                <a:gd name="T4" fmla="*/ 74 w 91"/>
                <a:gd name="T5" fmla="*/ 1 h 23"/>
                <a:gd name="T6" fmla="*/ 91 w 91"/>
                <a:gd name="T7" fmla="*/ 2 h 23"/>
                <a:gd name="T8" fmla="*/ 74 w 91"/>
                <a:gd name="T9" fmla="*/ 1 h 23"/>
                <a:gd name="T10" fmla="*/ 41 w 91"/>
                <a:gd name="T11" fmla="*/ 9 h 23"/>
                <a:gd name="T12" fmla="*/ 18 w 91"/>
                <a:gd name="T13" fmla="*/ 19 h 23"/>
                <a:gd name="T14" fmla="*/ 5 w 91"/>
                <a:gd name="T15" fmla="*/ 12 h 23"/>
                <a:gd name="T16" fmla="*/ 6 w 91"/>
                <a:gd name="T17" fmla="*/ 8 h 23"/>
                <a:gd name="T18" fmla="*/ 10 w 91"/>
                <a:gd name="T19" fmla="*/ 7 h 23"/>
                <a:gd name="T20" fmla="*/ 10 w 91"/>
                <a:gd name="T21" fmla="*/ 9 h 23"/>
                <a:gd name="T22" fmla="*/ 7 w 91"/>
                <a:gd name="T23" fmla="*/ 11 h 23"/>
                <a:gd name="T24" fmla="*/ 11 w 91"/>
                <a:gd name="T25" fmla="*/ 12 h 23"/>
                <a:gd name="T26" fmla="*/ 10 w 91"/>
                <a:gd name="T27" fmla="*/ 5 h 23"/>
                <a:gd name="T28" fmla="*/ 3 w 91"/>
                <a:gd name="T29" fmla="*/ 13 h 23"/>
                <a:gd name="T30" fmla="*/ 21 w 91"/>
                <a:gd name="T31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23">
                  <a:moveTo>
                    <a:pt x="21" y="20"/>
                  </a:moveTo>
                  <a:cubicBezTo>
                    <a:pt x="31" y="18"/>
                    <a:pt x="34" y="15"/>
                    <a:pt x="41" y="11"/>
                  </a:cubicBezTo>
                  <a:cubicBezTo>
                    <a:pt x="45" y="9"/>
                    <a:pt x="60" y="1"/>
                    <a:pt x="74" y="1"/>
                  </a:cubicBezTo>
                  <a:cubicBezTo>
                    <a:pt x="89" y="2"/>
                    <a:pt x="91" y="2"/>
                    <a:pt x="91" y="2"/>
                  </a:cubicBezTo>
                  <a:cubicBezTo>
                    <a:pt x="91" y="2"/>
                    <a:pt x="81" y="0"/>
                    <a:pt x="74" y="1"/>
                  </a:cubicBezTo>
                  <a:cubicBezTo>
                    <a:pt x="67" y="1"/>
                    <a:pt x="56" y="1"/>
                    <a:pt x="41" y="9"/>
                  </a:cubicBezTo>
                  <a:cubicBezTo>
                    <a:pt x="24" y="18"/>
                    <a:pt x="22" y="18"/>
                    <a:pt x="18" y="19"/>
                  </a:cubicBezTo>
                  <a:cubicBezTo>
                    <a:pt x="15" y="19"/>
                    <a:pt x="9" y="20"/>
                    <a:pt x="5" y="12"/>
                  </a:cubicBezTo>
                  <a:cubicBezTo>
                    <a:pt x="5" y="12"/>
                    <a:pt x="3" y="9"/>
                    <a:pt x="6" y="8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7"/>
                    <a:pt x="11" y="8"/>
                    <a:pt x="10" y="9"/>
                  </a:cubicBezTo>
                  <a:cubicBezTo>
                    <a:pt x="10" y="9"/>
                    <a:pt x="6" y="8"/>
                    <a:pt x="7" y="11"/>
                  </a:cubicBezTo>
                  <a:cubicBezTo>
                    <a:pt x="8" y="13"/>
                    <a:pt x="10" y="13"/>
                    <a:pt x="11" y="12"/>
                  </a:cubicBezTo>
                  <a:cubicBezTo>
                    <a:pt x="12" y="11"/>
                    <a:pt x="14" y="6"/>
                    <a:pt x="10" y="5"/>
                  </a:cubicBezTo>
                  <a:cubicBezTo>
                    <a:pt x="6" y="3"/>
                    <a:pt x="0" y="7"/>
                    <a:pt x="3" y="13"/>
                  </a:cubicBezTo>
                  <a:cubicBezTo>
                    <a:pt x="5" y="18"/>
                    <a:pt x="11" y="23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7694621" y="4265616"/>
              <a:ext cx="2254252" cy="800100"/>
            </a:xfrm>
            <a:custGeom>
              <a:avLst/>
              <a:gdLst>
                <a:gd name="T0" fmla="*/ 20 w 158"/>
                <a:gd name="T1" fmla="*/ 48 h 55"/>
                <a:gd name="T2" fmla="*/ 53 w 158"/>
                <a:gd name="T3" fmla="*/ 54 h 55"/>
                <a:gd name="T4" fmla="*/ 85 w 158"/>
                <a:gd name="T5" fmla="*/ 38 h 55"/>
                <a:gd name="T6" fmla="*/ 102 w 158"/>
                <a:gd name="T7" fmla="*/ 29 h 55"/>
                <a:gd name="T8" fmla="*/ 85 w 158"/>
                <a:gd name="T9" fmla="*/ 37 h 55"/>
                <a:gd name="T10" fmla="*/ 53 w 158"/>
                <a:gd name="T11" fmla="*/ 52 h 55"/>
                <a:gd name="T12" fmla="*/ 22 w 158"/>
                <a:gd name="T13" fmla="*/ 46 h 55"/>
                <a:gd name="T14" fmla="*/ 6 w 158"/>
                <a:gd name="T15" fmla="*/ 31 h 55"/>
                <a:gd name="T16" fmla="*/ 7 w 158"/>
                <a:gd name="T17" fmla="*/ 25 h 55"/>
                <a:gd name="T18" fmla="*/ 10 w 158"/>
                <a:gd name="T19" fmla="*/ 26 h 55"/>
                <a:gd name="T20" fmla="*/ 19 w 158"/>
                <a:gd name="T21" fmla="*/ 42 h 55"/>
                <a:gd name="T22" fmla="*/ 51 w 158"/>
                <a:gd name="T23" fmla="*/ 51 h 55"/>
                <a:gd name="T24" fmla="*/ 72 w 158"/>
                <a:gd name="T25" fmla="*/ 43 h 55"/>
                <a:gd name="T26" fmla="*/ 101 w 158"/>
                <a:gd name="T27" fmla="*/ 26 h 55"/>
                <a:gd name="T28" fmla="*/ 158 w 158"/>
                <a:gd name="T29" fmla="*/ 31 h 55"/>
                <a:gd name="T30" fmla="*/ 100 w 158"/>
                <a:gd name="T31" fmla="*/ 25 h 55"/>
                <a:gd name="T32" fmla="*/ 76 w 158"/>
                <a:gd name="T33" fmla="*/ 38 h 55"/>
                <a:gd name="T34" fmla="*/ 67 w 158"/>
                <a:gd name="T35" fmla="*/ 44 h 55"/>
                <a:gd name="T36" fmla="*/ 50 w 158"/>
                <a:gd name="T37" fmla="*/ 49 h 55"/>
                <a:gd name="T38" fmla="*/ 20 w 158"/>
                <a:gd name="T39" fmla="*/ 40 h 55"/>
                <a:gd name="T40" fmla="*/ 16 w 158"/>
                <a:gd name="T41" fmla="*/ 27 h 55"/>
                <a:gd name="T42" fmla="*/ 24 w 158"/>
                <a:gd name="T43" fmla="*/ 21 h 55"/>
                <a:gd name="T44" fmla="*/ 11 w 158"/>
                <a:gd name="T45" fmla="*/ 16 h 55"/>
                <a:gd name="T46" fmla="*/ 10 w 158"/>
                <a:gd name="T47" fmla="*/ 9 h 55"/>
                <a:gd name="T48" fmla="*/ 19 w 158"/>
                <a:gd name="T49" fmla="*/ 13 h 55"/>
                <a:gd name="T50" fmla="*/ 30 w 158"/>
                <a:gd name="T51" fmla="*/ 12 h 55"/>
                <a:gd name="T52" fmla="*/ 29 w 158"/>
                <a:gd name="T53" fmla="*/ 18 h 55"/>
                <a:gd name="T54" fmla="*/ 36 w 158"/>
                <a:gd name="T55" fmla="*/ 24 h 55"/>
                <a:gd name="T56" fmla="*/ 26 w 158"/>
                <a:gd name="T57" fmla="*/ 27 h 55"/>
                <a:gd name="T58" fmla="*/ 29 w 158"/>
                <a:gd name="T59" fmla="*/ 40 h 55"/>
                <a:gd name="T60" fmla="*/ 55 w 158"/>
                <a:gd name="T61" fmla="*/ 45 h 55"/>
                <a:gd name="T62" fmla="*/ 83 w 158"/>
                <a:gd name="T63" fmla="*/ 29 h 55"/>
                <a:gd name="T64" fmla="*/ 141 w 158"/>
                <a:gd name="T65" fmla="*/ 22 h 55"/>
                <a:gd name="T66" fmla="*/ 82 w 158"/>
                <a:gd name="T67" fmla="*/ 28 h 55"/>
                <a:gd name="T68" fmla="*/ 55 w 158"/>
                <a:gd name="T69" fmla="*/ 42 h 55"/>
                <a:gd name="T70" fmla="*/ 31 w 158"/>
                <a:gd name="T71" fmla="*/ 35 h 55"/>
                <a:gd name="T72" fmla="*/ 35 w 158"/>
                <a:gd name="T73" fmla="*/ 33 h 55"/>
                <a:gd name="T74" fmla="*/ 35 w 158"/>
                <a:gd name="T75" fmla="*/ 35 h 55"/>
                <a:gd name="T76" fmla="*/ 37 w 158"/>
                <a:gd name="T77" fmla="*/ 30 h 55"/>
                <a:gd name="T78" fmla="*/ 30 w 158"/>
                <a:gd name="T79" fmla="*/ 30 h 55"/>
                <a:gd name="T80" fmla="*/ 29 w 158"/>
                <a:gd name="T81" fmla="*/ 36 h 55"/>
                <a:gd name="T82" fmla="*/ 28 w 158"/>
                <a:gd name="T83" fmla="*/ 28 h 55"/>
                <a:gd name="T84" fmla="*/ 38 w 158"/>
                <a:gd name="T85" fmla="*/ 28 h 55"/>
                <a:gd name="T86" fmla="*/ 33 w 158"/>
                <a:gd name="T87" fmla="*/ 17 h 55"/>
                <a:gd name="T88" fmla="*/ 20 w 158"/>
                <a:gd name="T89" fmla="*/ 11 h 55"/>
                <a:gd name="T90" fmla="*/ 5 w 158"/>
                <a:gd name="T91" fmla="*/ 9 h 55"/>
                <a:gd name="T92" fmla="*/ 9 w 158"/>
                <a:gd name="T93" fmla="*/ 18 h 55"/>
                <a:gd name="T94" fmla="*/ 19 w 158"/>
                <a:gd name="T95" fmla="*/ 24 h 55"/>
                <a:gd name="T96" fmla="*/ 12 w 158"/>
                <a:gd name="T97" fmla="*/ 26 h 55"/>
                <a:gd name="T98" fmla="*/ 3 w 158"/>
                <a:gd name="T99" fmla="*/ 24 h 55"/>
                <a:gd name="T100" fmla="*/ 20 w 158"/>
                <a:gd name="T101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55">
                  <a:moveTo>
                    <a:pt x="20" y="48"/>
                  </a:moveTo>
                  <a:cubicBezTo>
                    <a:pt x="34" y="54"/>
                    <a:pt x="46" y="55"/>
                    <a:pt x="53" y="54"/>
                  </a:cubicBezTo>
                  <a:cubicBezTo>
                    <a:pt x="60" y="53"/>
                    <a:pt x="76" y="46"/>
                    <a:pt x="85" y="38"/>
                  </a:cubicBezTo>
                  <a:cubicBezTo>
                    <a:pt x="85" y="38"/>
                    <a:pt x="98" y="28"/>
                    <a:pt x="102" y="29"/>
                  </a:cubicBezTo>
                  <a:cubicBezTo>
                    <a:pt x="102" y="29"/>
                    <a:pt x="97" y="28"/>
                    <a:pt x="85" y="37"/>
                  </a:cubicBezTo>
                  <a:cubicBezTo>
                    <a:pt x="85" y="37"/>
                    <a:pt x="72" y="49"/>
                    <a:pt x="53" y="52"/>
                  </a:cubicBezTo>
                  <a:cubicBezTo>
                    <a:pt x="53" y="52"/>
                    <a:pt x="38" y="55"/>
                    <a:pt x="22" y="46"/>
                  </a:cubicBezTo>
                  <a:cubicBezTo>
                    <a:pt x="11" y="40"/>
                    <a:pt x="6" y="31"/>
                    <a:pt x="6" y="31"/>
                  </a:cubicBezTo>
                  <a:cubicBezTo>
                    <a:pt x="6" y="31"/>
                    <a:pt x="3" y="24"/>
                    <a:pt x="7" y="25"/>
                  </a:cubicBezTo>
                  <a:cubicBezTo>
                    <a:pt x="7" y="25"/>
                    <a:pt x="9" y="25"/>
                    <a:pt x="10" y="26"/>
                  </a:cubicBezTo>
                  <a:cubicBezTo>
                    <a:pt x="10" y="26"/>
                    <a:pt x="11" y="35"/>
                    <a:pt x="19" y="42"/>
                  </a:cubicBezTo>
                  <a:cubicBezTo>
                    <a:pt x="27" y="48"/>
                    <a:pt x="43" y="52"/>
                    <a:pt x="51" y="51"/>
                  </a:cubicBezTo>
                  <a:cubicBezTo>
                    <a:pt x="58" y="49"/>
                    <a:pt x="65" y="47"/>
                    <a:pt x="72" y="43"/>
                  </a:cubicBezTo>
                  <a:cubicBezTo>
                    <a:pt x="79" y="39"/>
                    <a:pt x="87" y="29"/>
                    <a:pt x="101" y="26"/>
                  </a:cubicBezTo>
                  <a:cubicBezTo>
                    <a:pt x="101" y="26"/>
                    <a:pt x="127" y="21"/>
                    <a:pt x="158" y="31"/>
                  </a:cubicBezTo>
                  <a:cubicBezTo>
                    <a:pt x="158" y="31"/>
                    <a:pt x="129" y="20"/>
                    <a:pt x="100" y="25"/>
                  </a:cubicBezTo>
                  <a:cubicBezTo>
                    <a:pt x="100" y="25"/>
                    <a:pt x="93" y="25"/>
                    <a:pt x="76" y="38"/>
                  </a:cubicBezTo>
                  <a:cubicBezTo>
                    <a:pt x="76" y="38"/>
                    <a:pt x="72" y="41"/>
                    <a:pt x="67" y="44"/>
                  </a:cubicBezTo>
                  <a:cubicBezTo>
                    <a:pt x="61" y="46"/>
                    <a:pt x="55" y="48"/>
                    <a:pt x="50" y="49"/>
                  </a:cubicBezTo>
                  <a:cubicBezTo>
                    <a:pt x="39" y="49"/>
                    <a:pt x="27" y="45"/>
                    <a:pt x="20" y="40"/>
                  </a:cubicBezTo>
                  <a:cubicBezTo>
                    <a:pt x="13" y="35"/>
                    <a:pt x="14" y="28"/>
                    <a:pt x="16" y="27"/>
                  </a:cubicBezTo>
                  <a:cubicBezTo>
                    <a:pt x="18" y="27"/>
                    <a:pt x="27" y="28"/>
                    <a:pt x="24" y="21"/>
                  </a:cubicBezTo>
                  <a:cubicBezTo>
                    <a:pt x="24" y="21"/>
                    <a:pt x="21" y="17"/>
                    <a:pt x="11" y="16"/>
                  </a:cubicBezTo>
                  <a:cubicBezTo>
                    <a:pt x="11" y="16"/>
                    <a:pt x="4" y="13"/>
                    <a:pt x="10" y="9"/>
                  </a:cubicBezTo>
                  <a:cubicBezTo>
                    <a:pt x="15" y="5"/>
                    <a:pt x="19" y="11"/>
                    <a:pt x="19" y="13"/>
                  </a:cubicBezTo>
                  <a:cubicBezTo>
                    <a:pt x="19" y="13"/>
                    <a:pt x="26" y="9"/>
                    <a:pt x="30" y="12"/>
                  </a:cubicBezTo>
                  <a:cubicBezTo>
                    <a:pt x="32" y="14"/>
                    <a:pt x="29" y="18"/>
                    <a:pt x="29" y="18"/>
                  </a:cubicBezTo>
                  <a:cubicBezTo>
                    <a:pt x="29" y="18"/>
                    <a:pt x="35" y="18"/>
                    <a:pt x="36" y="24"/>
                  </a:cubicBezTo>
                  <a:cubicBezTo>
                    <a:pt x="36" y="24"/>
                    <a:pt x="29" y="22"/>
                    <a:pt x="26" y="27"/>
                  </a:cubicBezTo>
                  <a:cubicBezTo>
                    <a:pt x="22" y="32"/>
                    <a:pt x="23" y="36"/>
                    <a:pt x="29" y="40"/>
                  </a:cubicBezTo>
                  <a:cubicBezTo>
                    <a:pt x="35" y="43"/>
                    <a:pt x="42" y="47"/>
                    <a:pt x="55" y="45"/>
                  </a:cubicBezTo>
                  <a:cubicBezTo>
                    <a:pt x="68" y="42"/>
                    <a:pt x="79" y="32"/>
                    <a:pt x="83" y="29"/>
                  </a:cubicBezTo>
                  <a:cubicBezTo>
                    <a:pt x="83" y="29"/>
                    <a:pt x="96" y="15"/>
                    <a:pt x="141" y="22"/>
                  </a:cubicBezTo>
                  <a:cubicBezTo>
                    <a:pt x="141" y="22"/>
                    <a:pt x="104" y="12"/>
                    <a:pt x="82" y="28"/>
                  </a:cubicBezTo>
                  <a:cubicBezTo>
                    <a:pt x="82" y="28"/>
                    <a:pt x="65" y="41"/>
                    <a:pt x="55" y="42"/>
                  </a:cubicBezTo>
                  <a:cubicBezTo>
                    <a:pt x="44" y="44"/>
                    <a:pt x="31" y="41"/>
                    <a:pt x="31" y="35"/>
                  </a:cubicBezTo>
                  <a:cubicBezTo>
                    <a:pt x="31" y="28"/>
                    <a:pt x="36" y="31"/>
                    <a:pt x="35" y="33"/>
                  </a:cubicBezTo>
                  <a:cubicBezTo>
                    <a:pt x="35" y="33"/>
                    <a:pt x="33" y="34"/>
                    <a:pt x="35" y="35"/>
                  </a:cubicBezTo>
                  <a:cubicBezTo>
                    <a:pt x="37" y="35"/>
                    <a:pt x="38" y="32"/>
                    <a:pt x="37" y="30"/>
                  </a:cubicBezTo>
                  <a:cubicBezTo>
                    <a:pt x="35" y="28"/>
                    <a:pt x="31" y="29"/>
                    <a:pt x="30" y="30"/>
                  </a:cubicBezTo>
                  <a:cubicBezTo>
                    <a:pt x="28" y="32"/>
                    <a:pt x="28" y="34"/>
                    <a:pt x="29" y="36"/>
                  </a:cubicBezTo>
                  <a:cubicBezTo>
                    <a:pt x="29" y="38"/>
                    <a:pt x="24" y="31"/>
                    <a:pt x="28" y="28"/>
                  </a:cubicBezTo>
                  <a:cubicBezTo>
                    <a:pt x="28" y="28"/>
                    <a:pt x="32" y="22"/>
                    <a:pt x="38" y="28"/>
                  </a:cubicBezTo>
                  <a:cubicBezTo>
                    <a:pt x="38" y="28"/>
                    <a:pt x="42" y="20"/>
                    <a:pt x="33" y="17"/>
                  </a:cubicBezTo>
                  <a:cubicBezTo>
                    <a:pt x="33" y="17"/>
                    <a:pt x="37" y="5"/>
                    <a:pt x="20" y="11"/>
                  </a:cubicBezTo>
                  <a:cubicBezTo>
                    <a:pt x="20" y="11"/>
                    <a:pt x="15" y="0"/>
                    <a:pt x="5" y="9"/>
                  </a:cubicBezTo>
                  <a:cubicBezTo>
                    <a:pt x="5" y="9"/>
                    <a:pt x="0" y="15"/>
                    <a:pt x="9" y="18"/>
                  </a:cubicBezTo>
                  <a:cubicBezTo>
                    <a:pt x="9" y="18"/>
                    <a:pt x="23" y="18"/>
                    <a:pt x="19" y="24"/>
                  </a:cubicBezTo>
                  <a:cubicBezTo>
                    <a:pt x="19" y="24"/>
                    <a:pt x="14" y="22"/>
                    <a:pt x="12" y="26"/>
                  </a:cubicBezTo>
                  <a:cubicBezTo>
                    <a:pt x="12" y="26"/>
                    <a:pt x="5" y="19"/>
                    <a:pt x="3" y="24"/>
                  </a:cubicBezTo>
                  <a:cubicBezTo>
                    <a:pt x="1" y="29"/>
                    <a:pt x="7" y="41"/>
                    <a:pt x="2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770524" y="2571530"/>
            <a:ext cx="65052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6. </a:t>
            </a:r>
            <a:r>
              <a:rPr lang="zh-CN" altLang="en-US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积极观察、感知生活，发展联想和想象，激发创造潜能，丰富语言经验，培养语言直觉，提高语言表现力和创造力，提高形象思维能力。</a:t>
            </a:r>
            <a:endParaRPr lang="en-US" altLang="zh-CN" sz="2400" dirty="0">
              <a:solidFill>
                <a:prstClr val="white"/>
              </a:solidFill>
              <a:latin typeface="方正清刻本悦宋简体" pitchFamily="2" charset="-122"/>
              <a:ea typeface="方正清刻本悦宋简体" pitchFamily="2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</a:t>
            </a:r>
            <a:r>
              <a:rPr lang="en-US" altLang="zh-CN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7. </a:t>
            </a:r>
            <a:r>
              <a:rPr lang="zh-CN" altLang="en-US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乐于探索，勤于思考，初步掌握比较、分析、概括、推理等思维方法，辩证地思考问题，有理有据、负责任地表达自己的观点，养成实事求是、崇尚真知的态度。</a:t>
            </a:r>
          </a:p>
        </p:txBody>
      </p:sp>
      <p:sp>
        <p:nvSpPr>
          <p:cNvPr id="16" name="矩形标注 15"/>
          <p:cNvSpPr/>
          <p:nvPr/>
        </p:nvSpPr>
        <p:spPr>
          <a:xfrm>
            <a:off x="8576639" y="3014254"/>
            <a:ext cx="1851216" cy="452581"/>
          </a:xfrm>
          <a:prstGeom prst="wedgeRectCallout">
            <a:avLst>
              <a:gd name="adj1" fmla="val -62693"/>
              <a:gd name="adj2" fmla="val 119643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9B1B8"/>
                </a:solidFill>
                <a:latin typeface="方正清刻本悦宋简体" pitchFamily="2" charset="-122"/>
                <a:ea typeface="方正清刻本悦宋简体" pitchFamily="2" charset="-122"/>
              </a:rPr>
              <a:t>侧重于感性思维</a:t>
            </a:r>
          </a:p>
        </p:txBody>
      </p:sp>
      <p:sp>
        <p:nvSpPr>
          <p:cNvPr id="17" name="矩形标注 16"/>
          <p:cNvSpPr/>
          <p:nvPr/>
        </p:nvSpPr>
        <p:spPr>
          <a:xfrm>
            <a:off x="8576639" y="4360575"/>
            <a:ext cx="1851216" cy="452581"/>
          </a:xfrm>
          <a:prstGeom prst="wedgeRectCallout">
            <a:avLst>
              <a:gd name="adj1" fmla="val -62693"/>
              <a:gd name="adj2" fmla="val 119643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9B1B8"/>
                </a:solidFill>
                <a:latin typeface="方正清刻本悦宋简体" pitchFamily="2" charset="-122"/>
                <a:ea typeface="方正清刻本悦宋简体" pitchFamily="2" charset="-122"/>
              </a:rPr>
              <a:t>侧重于理性思维</a:t>
            </a:r>
          </a:p>
        </p:txBody>
      </p:sp>
    </p:spTree>
    <p:extLst>
      <p:ext uri="{BB962C8B-B14F-4D97-AF65-F5344CB8AC3E}">
        <p14:creationId xmlns:p14="http://schemas.microsoft.com/office/powerpoint/2010/main" val="87791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83"/>
            <a:ext cx="9144000" cy="6858483"/>
          </a:xfrm>
          <a:prstGeom prst="rect">
            <a:avLst/>
          </a:prstGeom>
        </p:spPr>
      </p:pic>
      <p:sp>
        <p:nvSpPr>
          <p:cNvPr id="4" name="缺角矩形 3"/>
          <p:cNvSpPr/>
          <p:nvPr/>
        </p:nvSpPr>
        <p:spPr>
          <a:xfrm>
            <a:off x="4502728" y="692732"/>
            <a:ext cx="3186545" cy="877455"/>
          </a:xfrm>
          <a:prstGeom prst="plaqu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课 程 目 标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484583" y="820205"/>
            <a:ext cx="1243530" cy="519068"/>
            <a:chOff x="6496050" y="4775201"/>
            <a:chExt cx="2495551" cy="727075"/>
          </a:xfrm>
          <a:solidFill>
            <a:schemeClr val="bg1">
              <a:lumMod val="50000"/>
            </a:schemeClr>
          </a:solidFill>
        </p:grpSpPr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6538913" y="4921251"/>
              <a:ext cx="2452688" cy="581025"/>
            </a:xfrm>
            <a:custGeom>
              <a:avLst/>
              <a:gdLst>
                <a:gd name="T0" fmla="*/ 172 w 172"/>
                <a:gd name="T1" fmla="*/ 33 h 40"/>
                <a:gd name="T2" fmla="*/ 139 w 172"/>
                <a:gd name="T3" fmla="*/ 35 h 40"/>
                <a:gd name="T4" fmla="*/ 108 w 172"/>
                <a:gd name="T5" fmla="*/ 38 h 40"/>
                <a:gd name="T6" fmla="*/ 58 w 172"/>
                <a:gd name="T7" fmla="*/ 23 h 40"/>
                <a:gd name="T8" fmla="*/ 27 w 172"/>
                <a:gd name="T9" fmla="*/ 12 h 40"/>
                <a:gd name="T10" fmla="*/ 11 w 172"/>
                <a:gd name="T11" fmla="*/ 21 h 40"/>
                <a:gd name="T12" fmla="*/ 14 w 172"/>
                <a:gd name="T13" fmla="*/ 26 h 40"/>
                <a:gd name="T14" fmla="*/ 19 w 172"/>
                <a:gd name="T15" fmla="*/ 21 h 40"/>
                <a:gd name="T16" fmla="*/ 24 w 172"/>
                <a:gd name="T17" fmla="*/ 25 h 40"/>
                <a:gd name="T18" fmla="*/ 18 w 172"/>
                <a:gd name="T19" fmla="*/ 32 h 40"/>
                <a:gd name="T20" fmla="*/ 5 w 172"/>
                <a:gd name="T21" fmla="*/ 26 h 40"/>
                <a:gd name="T22" fmla="*/ 15 w 172"/>
                <a:gd name="T23" fmla="*/ 9 h 40"/>
                <a:gd name="T24" fmla="*/ 57 w 172"/>
                <a:gd name="T25" fmla="*/ 21 h 40"/>
                <a:gd name="T26" fmla="*/ 94 w 172"/>
                <a:gd name="T27" fmla="*/ 35 h 40"/>
                <a:gd name="T28" fmla="*/ 112 w 172"/>
                <a:gd name="T29" fmla="*/ 36 h 40"/>
                <a:gd name="T30" fmla="*/ 94 w 172"/>
                <a:gd name="T31" fmla="*/ 34 h 40"/>
                <a:gd name="T32" fmla="*/ 69 w 172"/>
                <a:gd name="T33" fmla="*/ 25 h 40"/>
                <a:gd name="T34" fmla="*/ 50 w 172"/>
                <a:gd name="T35" fmla="*/ 15 h 40"/>
                <a:gd name="T36" fmla="*/ 7 w 172"/>
                <a:gd name="T37" fmla="*/ 11 h 40"/>
                <a:gd name="T38" fmla="*/ 2 w 172"/>
                <a:gd name="T39" fmla="*/ 27 h 40"/>
                <a:gd name="T40" fmla="*/ 24 w 172"/>
                <a:gd name="T41" fmla="*/ 30 h 40"/>
                <a:gd name="T42" fmla="*/ 26 w 172"/>
                <a:gd name="T43" fmla="*/ 22 h 40"/>
                <a:gd name="T44" fmla="*/ 22 w 172"/>
                <a:gd name="T45" fmla="*/ 22 h 40"/>
                <a:gd name="T46" fmla="*/ 28 w 172"/>
                <a:gd name="T47" fmla="*/ 15 h 40"/>
                <a:gd name="T48" fmla="*/ 57 w 172"/>
                <a:gd name="T49" fmla="*/ 24 h 40"/>
                <a:gd name="T50" fmla="*/ 108 w 172"/>
                <a:gd name="T51" fmla="*/ 40 h 40"/>
                <a:gd name="T52" fmla="*/ 140 w 172"/>
                <a:gd name="T53" fmla="*/ 36 h 40"/>
                <a:gd name="T54" fmla="*/ 172 w 172"/>
                <a:gd name="T55" fmla="*/ 33 h 40"/>
                <a:gd name="T56" fmla="*/ 16 w 172"/>
                <a:gd name="T57" fmla="*/ 21 h 40"/>
                <a:gd name="T58" fmla="*/ 13 w 172"/>
                <a:gd name="T59" fmla="*/ 21 h 40"/>
                <a:gd name="T60" fmla="*/ 22 w 172"/>
                <a:gd name="T61" fmla="*/ 14 h 40"/>
                <a:gd name="T62" fmla="*/ 16 w 172"/>
                <a:gd name="T6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2" h="40">
                  <a:moveTo>
                    <a:pt x="172" y="33"/>
                  </a:moveTo>
                  <a:cubicBezTo>
                    <a:pt x="172" y="33"/>
                    <a:pt x="151" y="31"/>
                    <a:pt x="139" y="35"/>
                  </a:cubicBezTo>
                  <a:cubicBezTo>
                    <a:pt x="130" y="38"/>
                    <a:pt x="112" y="38"/>
                    <a:pt x="108" y="38"/>
                  </a:cubicBezTo>
                  <a:cubicBezTo>
                    <a:pt x="104" y="38"/>
                    <a:pt x="87" y="36"/>
                    <a:pt x="58" y="23"/>
                  </a:cubicBezTo>
                  <a:cubicBezTo>
                    <a:pt x="58" y="23"/>
                    <a:pt x="44" y="13"/>
                    <a:pt x="27" y="12"/>
                  </a:cubicBezTo>
                  <a:cubicBezTo>
                    <a:pt x="27" y="12"/>
                    <a:pt x="13" y="10"/>
                    <a:pt x="11" y="21"/>
                  </a:cubicBezTo>
                  <a:cubicBezTo>
                    <a:pt x="11" y="21"/>
                    <a:pt x="10" y="26"/>
                    <a:pt x="14" y="26"/>
                  </a:cubicBezTo>
                  <a:cubicBezTo>
                    <a:pt x="18" y="26"/>
                    <a:pt x="19" y="21"/>
                    <a:pt x="19" y="21"/>
                  </a:cubicBezTo>
                  <a:cubicBezTo>
                    <a:pt x="19" y="21"/>
                    <a:pt x="20" y="25"/>
                    <a:pt x="24" y="25"/>
                  </a:cubicBezTo>
                  <a:cubicBezTo>
                    <a:pt x="24" y="25"/>
                    <a:pt x="22" y="31"/>
                    <a:pt x="18" y="32"/>
                  </a:cubicBezTo>
                  <a:cubicBezTo>
                    <a:pt x="13" y="32"/>
                    <a:pt x="7" y="32"/>
                    <a:pt x="5" y="26"/>
                  </a:cubicBezTo>
                  <a:cubicBezTo>
                    <a:pt x="3" y="19"/>
                    <a:pt x="9" y="11"/>
                    <a:pt x="15" y="9"/>
                  </a:cubicBezTo>
                  <a:cubicBezTo>
                    <a:pt x="21" y="8"/>
                    <a:pt x="34" y="7"/>
                    <a:pt x="57" y="21"/>
                  </a:cubicBezTo>
                  <a:cubicBezTo>
                    <a:pt x="57" y="21"/>
                    <a:pt x="79" y="32"/>
                    <a:pt x="94" y="35"/>
                  </a:cubicBezTo>
                  <a:cubicBezTo>
                    <a:pt x="109" y="38"/>
                    <a:pt x="111" y="37"/>
                    <a:pt x="112" y="36"/>
                  </a:cubicBezTo>
                  <a:cubicBezTo>
                    <a:pt x="112" y="36"/>
                    <a:pt x="100" y="35"/>
                    <a:pt x="94" y="34"/>
                  </a:cubicBezTo>
                  <a:cubicBezTo>
                    <a:pt x="86" y="31"/>
                    <a:pt x="77" y="29"/>
                    <a:pt x="69" y="25"/>
                  </a:cubicBezTo>
                  <a:cubicBezTo>
                    <a:pt x="69" y="25"/>
                    <a:pt x="59" y="20"/>
                    <a:pt x="50" y="15"/>
                  </a:cubicBezTo>
                  <a:cubicBezTo>
                    <a:pt x="40" y="9"/>
                    <a:pt x="18" y="0"/>
                    <a:pt x="7" y="11"/>
                  </a:cubicBezTo>
                  <a:cubicBezTo>
                    <a:pt x="7" y="11"/>
                    <a:pt x="0" y="19"/>
                    <a:pt x="2" y="27"/>
                  </a:cubicBezTo>
                  <a:cubicBezTo>
                    <a:pt x="5" y="35"/>
                    <a:pt x="18" y="38"/>
                    <a:pt x="24" y="30"/>
                  </a:cubicBezTo>
                  <a:cubicBezTo>
                    <a:pt x="24" y="30"/>
                    <a:pt x="27" y="28"/>
                    <a:pt x="26" y="22"/>
                  </a:cubicBezTo>
                  <a:cubicBezTo>
                    <a:pt x="26" y="22"/>
                    <a:pt x="24" y="24"/>
                    <a:pt x="22" y="22"/>
                  </a:cubicBezTo>
                  <a:cubicBezTo>
                    <a:pt x="21" y="20"/>
                    <a:pt x="21" y="15"/>
                    <a:pt x="28" y="15"/>
                  </a:cubicBezTo>
                  <a:cubicBezTo>
                    <a:pt x="34" y="15"/>
                    <a:pt x="41" y="16"/>
                    <a:pt x="57" y="24"/>
                  </a:cubicBezTo>
                  <a:cubicBezTo>
                    <a:pt x="76" y="35"/>
                    <a:pt x="100" y="40"/>
                    <a:pt x="108" y="40"/>
                  </a:cubicBezTo>
                  <a:cubicBezTo>
                    <a:pt x="112" y="40"/>
                    <a:pt x="127" y="40"/>
                    <a:pt x="140" y="36"/>
                  </a:cubicBezTo>
                  <a:cubicBezTo>
                    <a:pt x="153" y="32"/>
                    <a:pt x="172" y="33"/>
                    <a:pt x="172" y="33"/>
                  </a:cubicBezTo>
                  <a:close/>
                  <a:moveTo>
                    <a:pt x="16" y="21"/>
                  </a:moveTo>
                  <a:cubicBezTo>
                    <a:pt x="16" y="24"/>
                    <a:pt x="14" y="22"/>
                    <a:pt x="13" y="21"/>
                  </a:cubicBezTo>
                  <a:cubicBezTo>
                    <a:pt x="13" y="20"/>
                    <a:pt x="16" y="15"/>
                    <a:pt x="22" y="14"/>
                  </a:cubicBezTo>
                  <a:cubicBezTo>
                    <a:pt x="22" y="14"/>
                    <a:pt x="18" y="17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6865938" y="54006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6496050" y="4949826"/>
              <a:ext cx="784225" cy="552450"/>
            </a:xfrm>
            <a:custGeom>
              <a:avLst/>
              <a:gdLst>
                <a:gd name="T0" fmla="*/ 11 w 55"/>
                <a:gd name="T1" fmla="*/ 35 h 38"/>
                <a:gd name="T2" fmla="*/ 26 w 55"/>
                <a:gd name="T3" fmla="*/ 31 h 38"/>
                <a:gd name="T4" fmla="*/ 12 w 55"/>
                <a:gd name="T5" fmla="*/ 34 h 38"/>
                <a:gd name="T6" fmla="*/ 4 w 55"/>
                <a:gd name="T7" fmla="*/ 16 h 38"/>
                <a:gd name="T8" fmla="*/ 25 w 55"/>
                <a:gd name="T9" fmla="*/ 2 h 38"/>
                <a:gd name="T10" fmla="*/ 55 w 55"/>
                <a:gd name="T11" fmla="*/ 13 h 38"/>
                <a:gd name="T12" fmla="*/ 24 w 55"/>
                <a:gd name="T13" fmla="*/ 1 h 38"/>
                <a:gd name="T14" fmla="*/ 2 w 55"/>
                <a:gd name="T15" fmla="*/ 17 h 38"/>
                <a:gd name="T16" fmla="*/ 11 w 55"/>
                <a:gd name="T17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38">
                  <a:moveTo>
                    <a:pt x="11" y="35"/>
                  </a:moveTo>
                  <a:cubicBezTo>
                    <a:pt x="11" y="35"/>
                    <a:pt x="20" y="38"/>
                    <a:pt x="26" y="31"/>
                  </a:cubicBezTo>
                  <a:cubicBezTo>
                    <a:pt x="25" y="32"/>
                    <a:pt x="20" y="37"/>
                    <a:pt x="12" y="34"/>
                  </a:cubicBezTo>
                  <a:cubicBezTo>
                    <a:pt x="3" y="30"/>
                    <a:pt x="2" y="21"/>
                    <a:pt x="4" y="16"/>
                  </a:cubicBezTo>
                  <a:cubicBezTo>
                    <a:pt x="6" y="11"/>
                    <a:pt x="10" y="1"/>
                    <a:pt x="25" y="2"/>
                  </a:cubicBezTo>
                  <a:cubicBezTo>
                    <a:pt x="25" y="2"/>
                    <a:pt x="37" y="1"/>
                    <a:pt x="55" y="13"/>
                  </a:cubicBezTo>
                  <a:cubicBezTo>
                    <a:pt x="55" y="13"/>
                    <a:pt x="40" y="1"/>
                    <a:pt x="24" y="1"/>
                  </a:cubicBezTo>
                  <a:cubicBezTo>
                    <a:pt x="7" y="0"/>
                    <a:pt x="3" y="13"/>
                    <a:pt x="2" y="17"/>
                  </a:cubicBezTo>
                  <a:cubicBezTo>
                    <a:pt x="1" y="21"/>
                    <a:pt x="0" y="30"/>
                    <a:pt x="1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2"/>
            <p:cNvSpPr/>
            <p:nvPr/>
          </p:nvSpPr>
          <p:spPr bwMode="auto">
            <a:xfrm>
              <a:off x="7694613" y="5327651"/>
              <a:ext cx="28575" cy="142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7123113" y="4775201"/>
              <a:ext cx="1570038" cy="684213"/>
            </a:xfrm>
            <a:custGeom>
              <a:avLst/>
              <a:gdLst>
                <a:gd name="T0" fmla="*/ 3 w 110"/>
                <a:gd name="T1" fmla="*/ 11 h 47"/>
                <a:gd name="T2" fmla="*/ 14 w 110"/>
                <a:gd name="T3" fmla="*/ 13 h 47"/>
                <a:gd name="T4" fmla="*/ 12 w 110"/>
                <a:gd name="T5" fmla="*/ 19 h 47"/>
                <a:gd name="T6" fmla="*/ 24 w 110"/>
                <a:gd name="T7" fmla="*/ 31 h 47"/>
                <a:gd name="T8" fmla="*/ 40 w 110"/>
                <a:gd name="T9" fmla="*/ 38 h 47"/>
                <a:gd name="T10" fmla="*/ 18 w 110"/>
                <a:gd name="T11" fmla="*/ 25 h 47"/>
                <a:gd name="T12" fmla="*/ 18 w 110"/>
                <a:gd name="T13" fmla="*/ 14 h 47"/>
                <a:gd name="T14" fmla="*/ 9 w 110"/>
                <a:gd name="T15" fmla="*/ 10 h 47"/>
                <a:gd name="T16" fmla="*/ 8 w 110"/>
                <a:gd name="T17" fmla="*/ 5 h 47"/>
                <a:gd name="T18" fmla="*/ 19 w 110"/>
                <a:gd name="T19" fmla="*/ 10 h 47"/>
                <a:gd name="T20" fmla="*/ 27 w 110"/>
                <a:gd name="T21" fmla="*/ 13 h 47"/>
                <a:gd name="T22" fmla="*/ 33 w 110"/>
                <a:gd name="T23" fmla="*/ 17 h 47"/>
                <a:gd name="T24" fmla="*/ 27 w 110"/>
                <a:gd name="T25" fmla="*/ 26 h 47"/>
                <a:gd name="T26" fmla="*/ 56 w 110"/>
                <a:gd name="T27" fmla="*/ 42 h 47"/>
                <a:gd name="T28" fmla="*/ 87 w 110"/>
                <a:gd name="T29" fmla="*/ 43 h 47"/>
                <a:gd name="T30" fmla="*/ 110 w 110"/>
                <a:gd name="T31" fmla="*/ 39 h 47"/>
                <a:gd name="T32" fmla="*/ 78 w 110"/>
                <a:gd name="T33" fmla="*/ 43 h 47"/>
                <a:gd name="T34" fmla="*/ 41 w 110"/>
                <a:gd name="T35" fmla="*/ 35 h 47"/>
                <a:gd name="T36" fmla="*/ 29 w 110"/>
                <a:gd name="T37" fmla="*/ 21 h 47"/>
                <a:gd name="T38" fmla="*/ 34 w 110"/>
                <a:gd name="T39" fmla="*/ 22 h 47"/>
                <a:gd name="T40" fmla="*/ 29 w 110"/>
                <a:gd name="T41" fmla="*/ 10 h 47"/>
                <a:gd name="T42" fmla="*/ 20 w 110"/>
                <a:gd name="T43" fmla="*/ 7 h 47"/>
                <a:gd name="T44" fmla="*/ 11 w 110"/>
                <a:gd name="T45" fmla="*/ 2 h 47"/>
                <a:gd name="T46" fmla="*/ 3 w 110"/>
                <a:gd name="T47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" h="47">
                  <a:moveTo>
                    <a:pt x="3" y="11"/>
                  </a:moveTo>
                  <a:cubicBezTo>
                    <a:pt x="5" y="13"/>
                    <a:pt x="12" y="12"/>
                    <a:pt x="14" y="13"/>
                  </a:cubicBezTo>
                  <a:cubicBezTo>
                    <a:pt x="16" y="13"/>
                    <a:pt x="13" y="15"/>
                    <a:pt x="12" y="19"/>
                  </a:cubicBezTo>
                  <a:cubicBezTo>
                    <a:pt x="10" y="22"/>
                    <a:pt x="17" y="27"/>
                    <a:pt x="24" y="31"/>
                  </a:cubicBezTo>
                  <a:cubicBezTo>
                    <a:pt x="28" y="34"/>
                    <a:pt x="36" y="36"/>
                    <a:pt x="40" y="38"/>
                  </a:cubicBezTo>
                  <a:cubicBezTo>
                    <a:pt x="35" y="36"/>
                    <a:pt x="24" y="30"/>
                    <a:pt x="18" y="25"/>
                  </a:cubicBezTo>
                  <a:cubicBezTo>
                    <a:pt x="10" y="19"/>
                    <a:pt x="18" y="14"/>
                    <a:pt x="18" y="14"/>
                  </a:cubicBezTo>
                  <a:cubicBezTo>
                    <a:pt x="22" y="8"/>
                    <a:pt x="10" y="9"/>
                    <a:pt x="9" y="10"/>
                  </a:cubicBezTo>
                  <a:cubicBezTo>
                    <a:pt x="7" y="10"/>
                    <a:pt x="3" y="7"/>
                    <a:pt x="8" y="5"/>
                  </a:cubicBezTo>
                  <a:cubicBezTo>
                    <a:pt x="14" y="3"/>
                    <a:pt x="19" y="10"/>
                    <a:pt x="19" y="10"/>
                  </a:cubicBezTo>
                  <a:cubicBezTo>
                    <a:pt x="28" y="7"/>
                    <a:pt x="27" y="13"/>
                    <a:pt x="27" y="13"/>
                  </a:cubicBezTo>
                  <a:cubicBezTo>
                    <a:pt x="34" y="13"/>
                    <a:pt x="33" y="17"/>
                    <a:pt x="33" y="17"/>
                  </a:cubicBezTo>
                  <a:cubicBezTo>
                    <a:pt x="22" y="15"/>
                    <a:pt x="27" y="26"/>
                    <a:pt x="27" y="26"/>
                  </a:cubicBezTo>
                  <a:cubicBezTo>
                    <a:pt x="33" y="36"/>
                    <a:pt x="56" y="42"/>
                    <a:pt x="56" y="42"/>
                  </a:cubicBezTo>
                  <a:cubicBezTo>
                    <a:pt x="72" y="47"/>
                    <a:pt x="87" y="43"/>
                    <a:pt x="87" y="43"/>
                  </a:cubicBezTo>
                  <a:cubicBezTo>
                    <a:pt x="98" y="40"/>
                    <a:pt x="110" y="39"/>
                    <a:pt x="110" y="39"/>
                  </a:cubicBezTo>
                  <a:cubicBezTo>
                    <a:pt x="107" y="37"/>
                    <a:pt x="92" y="42"/>
                    <a:pt x="78" y="43"/>
                  </a:cubicBezTo>
                  <a:cubicBezTo>
                    <a:pt x="63" y="44"/>
                    <a:pt x="47" y="38"/>
                    <a:pt x="41" y="35"/>
                  </a:cubicBezTo>
                  <a:cubicBezTo>
                    <a:pt x="35" y="32"/>
                    <a:pt x="27" y="24"/>
                    <a:pt x="29" y="21"/>
                  </a:cubicBezTo>
                  <a:cubicBezTo>
                    <a:pt x="30" y="17"/>
                    <a:pt x="34" y="22"/>
                    <a:pt x="34" y="22"/>
                  </a:cubicBezTo>
                  <a:cubicBezTo>
                    <a:pt x="40" y="11"/>
                    <a:pt x="29" y="10"/>
                    <a:pt x="29" y="10"/>
                  </a:cubicBezTo>
                  <a:cubicBezTo>
                    <a:pt x="26" y="4"/>
                    <a:pt x="20" y="7"/>
                    <a:pt x="20" y="7"/>
                  </a:cubicBezTo>
                  <a:cubicBezTo>
                    <a:pt x="20" y="7"/>
                    <a:pt x="17" y="4"/>
                    <a:pt x="11" y="2"/>
                  </a:cubicBezTo>
                  <a:cubicBezTo>
                    <a:pt x="0" y="0"/>
                    <a:pt x="0" y="9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8604348" y="870985"/>
            <a:ext cx="1093817" cy="468289"/>
            <a:chOff x="7694621" y="4265616"/>
            <a:chExt cx="2254252" cy="800100"/>
          </a:xfrm>
          <a:solidFill>
            <a:schemeClr val="bg1">
              <a:lumMod val="50000"/>
            </a:schemeClr>
          </a:solidFill>
        </p:grpSpPr>
        <p:sp>
          <p:nvSpPr>
            <p:cNvPr id="12" name="Freeform 14"/>
            <p:cNvSpPr/>
            <p:nvPr/>
          </p:nvSpPr>
          <p:spPr bwMode="auto">
            <a:xfrm>
              <a:off x="8478838" y="4338638"/>
              <a:ext cx="1298575" cy="334963"/>
            </a:xfrm>
            <a:custGeom>
              <a:avLst/>
              <a:gdLst>
                <a:gd name="T0" fmla="*/ 11 w 91"/>
                <a:gd name="T1" fmla="*/ 21 h 23"/>
                <a:gd name="T2" fmla="*/ 30 w 91"/>
                <a:gd name="T3" fmla="*/ 12 h 23"/>
                <a:gd name="T4" fmla="*/ 91 w 91"/>
                <a:gd name="T5" fmla="*/ 11 h 23"/>
                <a:gd name="T6" fmla="*/ 30 w 91"/>
                <a:gd name="T7" fmla="*/ 11 h 23"/>
                <a:gd name="T8" fmla="*/ 11 w 91"/>
                <a:gd name="T9" fmla="*/ 19 h 23"/>
                <a:gd name="T10" fmla="*/ 3 w 91"/>
                <a:gd name="T11" fmla="*/ 17 h 23"/>
                <a:gd name="T12" fmla="*/ 6 w 91"/>
                <a:gd name="T13" fmla="*/ 14 h 23"/>
                <a:gd name="T14" fmla="*/ 8 w 91"/>
                <a:gd name="T15" fmla="*/ 16 h 23"/>
                <a:gd name="T16" fmla="*/ 7 w 91"/>
                <a:gd name="T17" fmla="*/ 12 h 23"/>
                <a:gd name="T18" fmla="*/ 1 w 91"/>
                <a:gd name="T19" fmla="*/ 17 h 23"/>
                <a:gd name="T20" fmla="*/ 11 w 91"/>
                <a:gd name="T2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23">
                  <a:moveTo>
                    <a:pt x="11" y="21"/>
                  </a:moveTo>
                  <a:cubicBezTo>
                    <a:pt x="14" y="20"/>
                    <a:pt x="24" y="15"/>
                    <a:pt x="30" y="12"/>
                  </a:cubicBezTo>
                  <a:cubicBezTo>
                    <a:pt x="39" y="9"/>
                    <a:pt x="64" y="3"/>
                    <a:pt x="91" y="11"/>
                  </a:cubicBezTo>
                  <a:cubicBezTo>
                    <a:pt x="91" y="11"/>
                    <a:pt x="60" y="0"/>
                    <a:pt x="30" y="11"/>
                  </a:cubicBezTo>
                  <a:cubicBezTo>
                    <a:pt x="30" y="11"/>
                    <a:pt x="16" y="17"/>
                    <a:pt x="11" y="19"/>
                  </a:cubicBezTo>
                  <a:cubicBezTo>
                    <a:pt x="11" y="19"/>
                    <a:pt x="5" y="22"/>
                    <a:pt x="3" y="17"/>
                  </a:cubicBezTo>
                  <a:cubicBezTo>
                    <a:pt x="3" y="17"/>
                    <a:pt x="2" y="13"/>
                    <a:pt x="6" y="14"/>
                  </a:cubicBezTo>
                  <a:cubicBezTo>
                    <a:pt x="6" y="14"/>
                    <a:pt x="5" y="17"/>
                    <a:pt x="8" y="16"/>
                  </a:cubicBezTo>
                  <a:cubicBezTo>
                    <a:pt x="9" y="15"/>
                    <a:pt x="8" y="13"/>
                    <a:pt x="7" y="12"/>
                  </a:cubicBezTo>
                  <a:cubicBezTo>
                    <a:pt x="5" y="11"/>
                    <a:pt x="0" y="12"/>
                    <a:pt x="1" y="17"/>
                  </a:cubicBezTo>
                  <a:cubicBezTo>
                    <a:pt x="2" y="22"/>
                    <a:pt x="8" y="23"/>
                    <a:pt x="1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8250241" y="4468811"/>
              <a:ext cx="1298576" cy="334964"/>
            </a:xfrm>
            <a:custGeom>
              <a:avLst/>
              <a:gdLst>
                <a:gd name="T0" fmla="*/ 21 w 91"/>
                <a:gd name="T1" fmla="*/ 20 h 23"/>
                <a:gd name="T2" fmla="*/ 41 w 91"/>
                <a:gd name="T3" fmla="*/ 11 h 23"/>
                <a:gd name="T4" fmla="*/ 74 w 91"/>
                <a:gd name="T5" fmla="*/ 1 h 23"/>
                <a:gd name="T6" fmla="*/ 91 w 91"/>
                <a:gd name="T7" fmla="*/ 2 h 23"/>
                <a:gd name="T8" fmla="*/ 74 w 91"/>
                <a:gd name="T9" fmla="*/ 1 h 23"/>
                <a:gd name="T10" fmla="*/ 41 w 91"/>
                <a:gd name="T11" fmla="*/ 9 h 23"/>
                <a:gd name="T12" fmla="*/ 18 w 91"/>
                <a:gd name="T13" fmla="*/ 19 h 23"/>
                <a:gd name="T14" fmla="*/ 5 w 91"/>
                <a:gd name="T15" fmla="*/ 12 h 23"/>
                <a:gd name="T16" fmla="*/ 6 w 91"/>
                <a:gd name="T17" fmla="*/ 8 h 23"/>
                <a:gd name="T18" fmla="*/ 10 w 91"/>
                <a:gd name="T19" fmla="*/ 7 h 23"/>
                <a:gd name="T20" fmla="*/ 10 w 91"/>
                <a:gd name="T21" fmla="*/ 9 h 23"/>
                <a:gd name="T22" fmla="*/ 7 w 91"/>
                <a:gd name="T23" fmla="*/ 11 h 23"/>
                <a:gd name="T24" fmla="*/ 11 w 91"/>
                <a:gd name="T25" fmla="*/ 12 h 23"/>
                <a:gd name="T26" fmla="*/ 10 w 91"/>
                <a:gd name="T27" fmla="*/ 5 h 23"/>
                <a:gd name="T28" fmla="*/ 3 w 91"/>
                <a:gd name="T29" fmla="*/ 13 h 23"/>
                <a:gd name="T30" fmla="*/ 21 w 91"/>
                <a:gd name="T31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23">
                  <a:moveTo>
                    <a:pt x="21" y="20"/>
                  </a:moveTo>
                  <a:cubicBezTo>
                    <a:pt x="31" y="18"/>
                    <a:pt x="34" y="15"/>
                    <a:pt x="41" y="11"/>
                  </a:cubicBezTo>
                  <a:cubicBezTo>
                    <a:pt x="45" y="9"/>
                    <a:pt x="60" y="1"/>
                    <a:pt x="74" y="1"/>
                  </a:cubicBezTo>
                  <a:cubicBezTo>
                    <a:pt x="89" y="2"/>
                    <a:pt x="91" y="2"/>
                    <a:pt x="91" y="2"/>
                  </a:cubicBezTo>
                  <a:cubicBezTo>
                    <a:pt x="91" y="2"/>
                    <a:pt x="81" y="0"/>
                    <a:pt x="74" y="1"/>
                  </a:cubicBezTo>
                  <a:cubicBezTo>
                    <a:pt x="67" y="1"/>
                    <a:pt x="56" y="1"/>
                    <a:pt x="41" y="9"/>
                  </a:cubicBezTo>
                  <a:cubicBezTo>
                    <a:pt x="24" y="18"/>
                    <a:pt x="22" y="18"/>
                    <a:pt x="18" y="19"/>
                  </a:cubicBezTo>
                  <a:cubicBezTo>
                    <a:pt x="15" y="19"/>
                    <a:pt x="9" y="20"/>
                    <a:pt x="5" y="12"/>
                  </a:cubicBezTo>
                  <a:cubicBezTo>
                    <a:pt x="5" y="12"/>
                    <a:pt x="3" y="9"/>
                    <a:pt x="6" y="8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7"/>
                    <a:pt x="11" y="8"/>
                    <a:pt x="10" y="9"/>
                  </a:cubicBezTo>
                  <a:cubicBezTo>
                    <a:pt x="10" y="9"/>
                    <a:pt x="6" y="8"/>
                    <a:pt x="7" y="11"/>
                  </a:cubicBezTo>
                  <a:cubicBezTo>
                    <a:pt x="8" y="13"/>
                    <a:pt x="10" y="13"/>
                    <a:pt x="11" y="12"/>
                  </a:cubicBezTo>
                  <a:cubicBezTo>
                    <a:pt x="12" y="11"/>
                    <a:pt x="14" y="6"/>
                    <a:pt x="10" y="5"/>
                  </a:cubicBezTo>
                  <a:cubicBezTo>
                    <a:pt x="6" y="3"/>
                    <a:pt x="0" y="7"/>
                    <a:pt x="3" y="13"/>
                  </a:cubicBezTo>
                  <a:cubicBezTo>
                    <a:pt x="5" y="18"/>
                    <a:pt x="11" y="23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7694621" y="4265616"/>
              <a:ext cx="2254252" cy="800100"/>
            </a:xfrm>
            <a:custGeom>
              <a:avLst/>
              <a:gdLst>
                <a:gd name="T0" fmla="*/ 20 w 158"/>
                <a:gd name="T1" fmla="*/ 48 h 55"/>
                <a:gd name="T2" fmla="*/ 53 w 158"/>
                <a:gd name="T3" fmla="*/ 54 h 55"/>
                <a:gd name="T4" fmla="*/ 85 w 158"/>
                <a:gd name="T5" fmla="*/ 38 h 55"/>
                <a:gd name="T6" fmla="*/ 102 w 158"/>
                <a:gd name="T7" fmla="*/ 29 h 55"/>
                <a:gd name="T8" fmla="*/ 85 w 158"/>
                <a:gd name="T9" fmla="*/ 37 h 55"/>
                <a:gd name="T10" fmla="*/ 53 w 158"/>
                <a:gd name="T11" fmla="*/ 52 h 55"/>
                <a:gd name="T12" fmla="*/ 22 w 158"/>
                <a:gd name="T13" fmla="*/ 46 h 55"/>
                <a:gd name="T14" fmla="*/ 6 w 158"/>
                <a:gd name="T15" fmla="*/ 31 h 55"/>
                <a:gd name="T16" fmla="*/ 7 w 158"/>
                <a:gd name="T17" fmla="*/ 25 h 55"/>
                <a:gd name="T18" fmla="*/ 10 w 158"/>
                <a:gd name="T19" fmla="*/ 26 h 55"/>
                <a:gd name="T20" fmla="*/ 19 w 158"/>
                <a:gd name="T21" fmla="*/ 42 h 55"/>
                <a:gd name="T22" fmla="*/ 51 w 158"/>
                <a:gd name="T23" fmla="*/ 51 h 55"/>
                <a:gd name="T24" fmla="*/ 72 w 158"/>
                <a:gd name="T25" fmla="*/ 43 h 55"/>
                <a:gd name="T26" fmla="*/ 101 w 158"/>
                <a:gd name="T27" fmla="*/ 26 h 55"/>
                <a:gd name="T28" fmla="*/ 158 w 158"/>
                <a:gd name="T29" fmla="*/ 31 h 55"/>
                <a:gd name="T30" fmla="*/ 100 w 158"/>
                <a:gd name="T31" fmla="*/ 25 h 55"/>
                <a:gd name="T32" fmla="*/ 76 w 158"/>
                <a:gd name="T33" fmla="*/ 38 h 55"/>
                <a:gd name="T34" fmla="*/ 67 w 158"/>
                <a:gd name="T35" fmla="*/ 44 h 55"/>
                <a:gd name="T36" fmla="*/ 50 w 158"/>
                <a:gd name="T37" fmla="*/ 49 h 55"/>
                <a:gd name="T38" fmla="*/ 20 w 158"/>
                <a:gd name="T39" fmla="*/ 40 h 55"/>
                <a:gd name="T40" fmla="*/ 16 w 158"/>
                <a:gd name="T41" fmla="*/ 27 h 55"/>
                <a:gd name="T42" fmla="*/ 24 w 158"/>
                <a:gd name="T43" fmla="*/ 21 h 55"/>
                <a:gd name="T44" fmla="*/ 11 w 158"/>
                <a:gd name="T45" fmla="*/ 16 h 55"/>
                <a:gd name="T46" fmla="*/ 10 w 158"/>
                <a:gd name="T47" fmla="*/ 9 h 55"/>
                <a:gd name="T48" fmla="*/ 19 w 158"/>
                <a:gd name="T49" fmla="*/ 13 h 55"/>
                <a:gd name="T50" fmla="*/ 30 w 158"/>
                <a:gd name="T51" fmla="*/ 12 h 55"/>
                <a:gd name="T52" fmla="*/ 29 w 158"/>
                <a:gd name="T53" fmla="*/ 18 h 55"/>
                <a:gd name="T54" fmla="*/ 36 w 158"/>
                <a:gd name="T55" fmla="*/ 24 h 55"/>
                <a:gd name="T56" fmla="*/ 26 w 158"/>
                <a:gd name="T57" fmla="*/ 27 h 55"/>
                <a:gd name="T58" fmla="*/ 29 w 158"/>
                <a:gd name="T59" fmla="*/ 40 h 55"/>
                <a:gd name="T60" fmla="*/ 55 w 158"/>
                <a:gd name="T61" fmla="*/ 45 h 55"/>
                <a:gd name="T62" fmla="*/ 83 w 158"/>
                <a:gd name="T63" fmla="*/ 29 h 55"/>
                <a:gd name="T64" fmla="*/ 141 w 158"/>
                <a:gd name="T65" fmla="*/ 22 h 55"/>
                <a:gd name="T66" fmla="*/ 82 w 158"/>
                <a:gd name="T67" fmla="*/ 28 h 55"/>
                <a:gd name="T68" fmla="*/ 55 w 158"/>
                <a:gd name="T69" fmla="*/ 42 h 55"/>
                <a:gd name="T70" fmla="*/ 31 w 158"/>
                <a:gd name="T71" fmla="*/ 35 h 55"/>
                <a:gd name="T72" fmla="*/ 35 w 158"/>
                <a:gd name="T73" fmla="*/ 33 h 55"/>
                <a:gd name="T74" fmla="*/ 35 w 158"/>
                <a:gd name="T75" fmla="*/ 35 h 55"/>
                <a:gd name="T76" fmla="*/ 37 w 158"/>
                <a:gd name="T77" fmla="*/ 30 h 55"/>
                <a:gd name="T78" fmla="*/ 30 w 158"/>
                <a:gd name="T79" fmla="*/ 30 h 55"/>
                <a:gd name="T80" fmla="*/ 29 w 158"/>
                <a:gd name="T81" fmla="*/ 36 h 55"/>
                <a:gd name="T82" fmla="*/ 28 w 158"/>
                <a:gd name="T83" fmla="*/ 28 h 55"/>
                <a:gd name="T84" fmla="*/ 38 w 158"/>
                <a:gd name="T85" fmla="*/ 28 h 55"/>
                <a:gd name="T86" fmla="*/ 33 w 158"/>
                <a:gd name="T87" fmla="*/ 17 h 55"/>
                <a:gd name="T88" fmla="*/ 20 w 158"/>
                <a:gd name="T89" fmla="*/ 11 h 55"/>
                <a:gd name="T90" fmla="*/ 5 w 158"/>
                <a:gd name="T91" fmla="*/ 9 h 55"/>
                <a:gd name="T92" fmla="*/ 9 w 158"/>
                <a:gd name="T93" fmla="*/ 18 h 55"/>
                <a:gd name="T94" fmla="*/ 19 w 158"/>
                <a:gd name="T95" fmla="*/ 24 h 55"/>
                <a:gd name="T96" fmla="*/ 12 w 158"/>
                <a:gd name="T97" fmla="*/ 26 h 55"/>
                <a:gd name="T98" fmla="*/ 3 w 158"/>
                <a:gd name="T99" fmla="*/ 24 h 55"/>
                <a:gd name="T100" fmla="*/ 20 w 158"/>
                <a:gd name="T101" fmla="*/ 4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55">
                  <a:moveTo>
                    <a:pt x="20" y="48"/>
                  </a:moveTo>
                  <a:cubicBezTo>
                    <a:pt x="34" y="54"/>
                    <a:pt x="46" y="55"/>
                    <a:pt x="53" y="54"/>
                  </a:cubicBezTo>
                  <a:cubicBezTo>
                    <a:pt x="60" y="53"/>
                    <a:pt x="76" y="46"/>
                    <a:pt x="85" y="38"/>
                  </a:cubicBezTo>
                  <a:cubicBezTo>
                    <a:pt x="85" y="38"/>
                    <a:pt x="98" y="28"/>
                    <a:pt x="102" y="29"/>
                  </a:cubicBezTo>
                  <a:cubicBezTo>
                    <a:pt x="102" y="29"/>
                    <a:pt x="97" y="28"/>
                    <a:pt x="85" y="37"/>
                  </a:cubicBezTo>
                  <a:cubicBezTo>
                    <a:pt x="85" y="37"/>
                    <a:pt x="72" y="49"/>
                    <a:pt x="53" y="52"/>
                  </a:cubicBezTo>
                  <a:cubicBezTo>
                    <a:pt x="53" y="52"/>
                    <a:pt x="38" y="55"/>
                    <a:pt x="22" y="46"/>
                  </a:cubicBezTo>
                  <a:cubicBezTo>
                    <a:pt x="11" y="40"/>
                    <a:pt x="6" y="31"/>
                    <a:pt x="6" y="31"/>
                  </a:cubicBezTo>
                  <a:cubicBezTo>
                    <a:pt x="6" y="31"/>
                    <a:pt x="3" y="24"/>
                    <a:pt x="7" y="25"/>
                  </a:cubicBezTo>
                  <a:cubicBezTo>
                    <a:pt x="7" y="25"/>
                    <a:pt x="9" y="25"/>
                    <a:pt x="10" y="26"/>
                  </a:cubicBezTo>
                  <a:cubicBezTo>
                    <a:pt x="10" y="26"/>
                    <a:pt x="11" y="35"/>
                    <a:pt x="19" y="42"/>
                  </a:cubicBezTo>
                  <a:cubicBezTo>
                    <a:pt x="27" y="48"/>
                    <a:pt x="43" y="52"/>
                    <a:pt x="51" y="51"/>
                  </a:cubicBezTo>
                  <a:cubicBezTo>
                    <a:pt x="58" y="49"/>
                    <a:pt x="65" y="47"/>
                    <a:pt x="72" y="43"/>
                  </a:cubicBezTo>
                  <a:cubicBezTo>
                    <a:pt x="79" y="39"/>
                    <a:pt x="87" y="29"/>
                    <a:pt x="101" y="26"/>
                  </a:cubicBezTo>
                  <a:cubicBezTo>
                    <a:pt x="101" y="26"/>
                    <a:pt x="127" y="21"/>
                    <a:pt x="158" y="31"/>
                  </a:cubicBezTo>
                  <a:cubicBezTo>
                    <a:pt x="158" y="31"/>
                    <a:pt x="129" y="20"/>
                    <a:pt x="100" y="25"/>
                  </a:cubicBezTo>
                  <a:cubicBezTo>
                    <a:pt x="100" y="25"/>
                    <a:pt x="93" y="25"/>
                    <a:pt x="76" y="38"/>
                  </a:cubicBezTo>
                  <a:cubicBezTo>
                    <a:pt x="76" y="38"/>
                    <a:pt x="72" y="41"/>
                    <a:pt x="67" y="44"/>
                  </a:cubicBezTo>
                  <a:cubicBezTo>
                    <a:pt x="61" y="46"/>
                    <a:pt x="55" y="48"/>
                    <a:pt x="50" y="49"/>
                  </a:cubicBezTo>
                  <a:cubicBezTo>
                    <a:pt x="39" y="49"/>
                    <a:pt x="27" y="45"/>
                    <a:pt x="20" y="40"/>
                  </a:cubicBezTo>
                  <a:cubicBezTo>
                    <a:pt x="13" y="35"/>
                    <a:pt x="14" y="28"/>
                    <a:pt x="16" y="27"/>
                  </a:cubicBezTo>
                  <a:cubicBezTo>
                    <a:pt x="18" y="27"/>
                    <a:pt x="27" y="28"/>
                    <a:pt x="24" y="21"/>
                  </a:cubicBezTo>
                  <a:cubicBezTo>
                    <a:pt x="24" y="21"/>
                    <a:pt x="21" y="17"/>
                    <a:pt x="11" y="16"/>
                  </a:cubicBezTo>
                  <a:cubicBezTo>
                    <a:pt x="11" y="16"/>
                    <a:pt x="4" y="13"/>
                    <a:pt x="10" y="9"/>
                  </a:cubicBezTo>
                  <a:cubicBezTo>
                    <a:pt x="15" y="5"/>
                    <a:pt x="19" y="11"/>
                    <a:pt x="19" y="13"/>
                  </a:cubicBezTo>
                  <a:cubicBezTo>
                    <a:pt x="19" y="13"/>
                    <a:pt x="26" y="9"/>
                    <a:pt x="30" y="12"/>
                  </a:cubicBezTo>
                  <a:cubicBezTo>
                    <a:pt x="32" y="14"/>
                    <a:pt x="29" y="18"/>
                    <a:pt x="29" y="18"/>
                  </a:cubicBezTo>
                  <a:cubicBezTo>
                    <a:pt x="29" y="18"/>
                    <a:pt x="35" y="18"/>
                    <a:pt x="36" y="24"/>
                  </a:cubicBezTo>
                  <a:cubicBezTo>
                    <a:pt x="36" y="24"/>
                    <a:pt x="29" y="22"/>
                    <a:pt x="26" y="27"/>
                  </a:cubicBezTo>
                  <a:cubicBezTo>
                    <a:pt x="22" y="32"/>
                    <a:pt x="23" y="36"/>
                    <a:pt x="29" y="40"/>
                  </a:cubicBezTo>
                  <a:cubicBezTo>
                    <a:pt x="35" y="43"/>
                    <a:pt x="42" y="47"/>
                    <a:pt x="55" y="45"/>
                  </a:cubicBezTo>
                  <a:cubicBezTo>
                    <a:pt x="68" y="42"/>
                    <a:pt x="79" y="32"/>
                    <a:pt x="83" y="29"/>
                  </a:cubicBezTo>
                  <a:cubicBezTo>
                    <a:pt x="83" y="29"/>
                    <a:pt x="96" y="15"/>
                    <a:pt x="141" y="22"/>
                  </a:cubicBezTo>
                  <a:cubicBezTo>
                    <a:pt x="141" y="22"/>
                    <a:pt x="104" y="12"/>
                    <a:pt x="82" y="28"/>
                  </a:cubicBezTo>
                  <a:cubicBezTo>
                    <a:pt x="82" y="28"/>
                    <a:pt x="65" y="41"/>
                    <a:pt x="55" y="42"/>
                  </a:cubicBezTo>
                  <a:cubicBezTo>
                    <a:pt x="44" y="44"/>
                    <a:pt x="31" y="41"/>
                    <a:pt x="31" y="35"/>
                  </a:cubicBezTo>
                  <a:cubicBezTo>
                    <a:pt x="31" y="28"/>
                    <a:pt x="36" y="31"/>
                    <a:pt x="35" y="33"/>
                  </a:cubicBezTo>
                  <a:cubicBezTo>
                    <a:pt x="35" y="33"/>
                    <a:pt x="33" y="34"/>
                    <a:pt x="35" y="35"/>
                  </a:cubicBezTo>
                  <a:cubicBezTo>
                    <a:pt x="37" y="35"/>
                    <a:pt x="38" y="32"/>
                    <a:pt x="37" y="30"/>
                  </a:cubicBezTo>
                  <a:cubicBezTo>
                    <a:pt x="35" y="28"/>
                    <a:pt x="31" y="29"/>
                    <a:pt x="30" y="30"/>
                  </a:cubicBezTo>
                  <a:cubicBezTo>
                    <a:pt x="28" y="32"/>
                    <a:pt x="28" y="34"/>
                    <a:pt x="29" y="36"/>
                  </a:cubicBezTo>
                  <a:cubicBezTo>
                    <a:pt x="29" y="38"/>
                    <a:pt x="24" y="31"/>
                    <a:pt x="28" y="28"/>
                  </a:cubicBezTo>
                  <a:cubicBezTo>
                    <a:pt x="28" y="28"/>
                    <a:pt x="32" y="22"/>
                    <a:pt x="38" y="28"/>
                  </a:cubicBezTo>
                  <a:cubicBezTo>
                    <a:pt x="38" y="28"/>
                    <a:pt x="42" y="20"/>
                    <a:pt x="33" y="17"/>
                  </a:cubicBezTo>
                  <a:cubicBezTo>
                    <a:pt x="33" y="17"/>
                    <a:pt x="37" y="5"/>
                    <a:pt x="20" y="11"/>
                  </a:cubicBezTo>
                  <a:cubicBezTo>
                    <a:pt x="20" y="11"/>
                    <a:pt x="15" y="0"/>
                    <a:pt x="5" y="9"/>
                  </a:cubicBezTo>
                  <a:cubicBezTo>
                    <a:pt x="5" y="9"/>
                    <a:pt x="0" y="15"/>
                    <a:pt x="9" y="18"/>
                  </a:cubicBezTo>
                  <a:cubicBezTo>
                    <a:pt x="9" y="18"/>
                    <a:pt x="23" y="18"/>
                    <a:pt x="19" y="24"/>
                  </a:cubicBezTo>
                  <a:cubicBezTo>
                    <a:pt x="19" y="24"/>
                    <a:pt x="14" y="22"/>
                    <a:pt x="12" y="26"/>
                  </a:cubicBezTo>
                  <a:cubicBezTo>
                    <a:pt x="12" y="26"/>
                    <a:pt x="5" y="19"/>
                    <a:pt x="3" y="24"/>
                  </a:cubicBezTo>
                  <a:cubicBezTo>
                    <a:pt x="1" y="29"/>
                    <a:pt x="7" y="41"/>
                    <a:pt x="2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770524" y="2607402"/>
            <a:ext cx="650525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8. </a:t>
            </a:r>
            <a:r>
              <a:rPr lang="zh-CN" altLang="en-US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感受语言文字的美，感悟作品的思想内涵和艺术价值，能结合自己的经验，理解、欣赏和初步评价语言文字作品，丰富自己的情感体验和精神世界。</a:t>
            </a:r>
          </a:p>
          <a:p>
            <a:pPr algn="just">
              <a:lnSpc>
                <a:spcPct val="125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        9. </a:t>
            </a:r>
            <a:r>
              <a:rPr lang="zh-CN" altLang="en-US" sz="24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能借助不同媒介表达自己的见闻和感受，学习发现美、表现美和创造美，形成健康的审美情趣。</a:t>
            </a:r>
          </a:p>
        </p:txBody>
      </p:sp>
      <p:sp>
        <p:nvSpPr>
          <p:cNvPr id="16" name="矩形标注 15"/>
          <p:cNvSpPr/>
          <p:nvPr/>
        </p:nvSpPr>
        <p:spPr>
          <a:xfrm>
            <a:off x="8576639" y="2927921"/>
            <a:ext cx="1851216" cy="452581"/>
          </a:xfrm>
          <a:prstGeom prst="wedgeRectCallout">
            <a:avLst>
              <a:gd name="adj1" fmla="val -62693"/>
              <a:gd name="adj2" fmla="val 119643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9B1B8"/>
                </a:solidFill>
                <a:latin typeface="方正清刻本悦宋简体" pitchFamily="2" charset="-122"/>
                <a:ea typeface="方正清刻本悦宋简体" pitchFamily="2" charset="-122"/>
              </a:rPr>
              <a:t>侧重于审美鉴赏</a:t>
            </a:r>
          </a:p>
        </p:txBody>
      </p:sp>
      <p:sp>
        <p:nvSpPr>
          <p:cNvPr id="17" name="矩形标注 16"/>
          <p:cNvSpPr/>
          <p:nvPr/>
        </p:nvSpPr>
        <p:spPr>
          <a:xfrm>
            <a:off x="8576639" y="4530373"/>
            <a:ext cx="1851216" cy="452581"/>
          </a:xfrm>
          <a:prstGeom prst="wedgeRectCallout">
            <a:avLst>
              <a:gd name="adj1" fmla="val -62693"/>
              <a:gd name="adj2" fmla="val 119643"/>
            </a:avLst>
          </a:prstGeom>
          <a:solidFill>
            <a:srgbClr val="72202A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E9B1B8"/>
                </a:solidFill>
                <a:latin typeface="方正清刻本悦宋简体" pitchFamily="2" charset="-122"/>
                <a:ea typeface="方正清刻本悦宋简体" pitchFamily="2" charset="-122"/>
              </a:rPr>
              <a:t>侧重于审美表现</a:t>
            </a:r>
          </a:p>
        </p:txBody>
      </p:sp>
    </p:spTree>
    <p:extLst>
      <p:ext uri="{BB962C8B-B14F-4D97-AF65-F5344CB8AC3E}">
        <p14:creationId xmlns:p14="http://schemas.microsoft.com/office/powerpoint/2010/main" val="40150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0" y="-17418"/>
            <a:ext cx="8257309" cy="68754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15785" r="29424" b="6802"/>
          <a:stretch/>
        </p:blipFill>
        <p:spPr>
          <a:xfrm>
            <a:off x="0" y="-8146"/>
            <a:ext cx="3934691" cy="6875419"/>
          </a:xfrm>
          <a:prstGeom prst="rect">
            <a:avLst/>
          </a:prstGeom>
        </p:spPr>
      </p:pic>
      <p:sp>
        <p:nvSpPr>
          <p:cNvPr id="4" name="PA_矩形 1"/>
          <p:cNvSpPr/>
          <p:nvPr/>
        </p:nvSpPr>
        <p:spPr>
          <a:xfrm>
            <a:off x="0" y="0"/>
            <a:ext cx="3934692" cy="688853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783" y="323287"/>
            <a:ext cx="738664" cy="6126036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“</a:t>
            </a:r>
            <a:r>
              <a:rPr lang="en-US" altLang="zh-CN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2022</a:t>
            </a:r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年版课标”的主要内容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498108" y="914401"/>
            <a:ext cx="4950898" cy="1706285"/>
            <a:chOff x="2974108" y="914400"/>
            <a:chExt cx="4950898" cy="1706285"/>
          </a:xfrm>
        </p:grpSpPr>
        <p:sp>
          <p:nvSpPr>
            <p:cNvPr id="14" name="TextBox 13"/>
            <p:cNvSpPr txBox="1"/>
            <p:nvPr/>
          </p:nvSpPr>
          <p:spPr>
            <a:xfrm>
              <a:off x="4614484" y="1810321"/>
              <a:ext cx="33105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rgbClr val="44546A">
                      <a:lumMod val="50000"/>
                    </a:srgb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五大课程理念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74108" y="914400"/>
              <a:ext cx="1566386" cy="1706285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10668000" cy="68584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5" b="1953"/>
          <a:stretch/>
        </p:blipFill>
        <p:spPr>
          <a:xfrm>
            <a:off x="1" y="1"/>
            <a:ext cx="3371274" cy="6858000"/>
          </a:xfrm>
          <a:prstGeom prst="rect">
            <a:avLst/>
          </a:prstGeom>
        </p:spPr>
      </p:pic>
      <p:sp>
        <p:nvSpPr>
          <p:cNvPr id="4" name="PA_矩形 1"/>
          <p:cNvSpPr/>
          <p:nvPr/>
        </p:nvSpPr>
        <p:spPr>
          <a:xfrm>
            <a:off x="0" y="-30532"/>
            <a:ext cx="3371274" cy="688853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050554" y="877469"/>
            <a:ext cx="6141783" cy="938719"/>
            <a:chOff x="2526553" y="877468"/>
            <a:chExt cx="6141783" cy="938719"/>
          </a:xfrm>
        </p:grpSpPr>
        <p:grpSp>
          <p:nvGrpSpPr>
            <p:cNvPr id="8" name="组合 7"/>
            <p:cNvGrpSpPr/>
            <p:nvPr/>
          </p:nvGrpSpPr>
          <p:grpSpPr>
            <a:xfrm>
              <a:off x="2526553" y="886706"/>
              <a:ext cx="738912" cy="840509"/>
              <a:chOff x="3112652" y="1274618"/>
              <a:chExt cx="738912" cy="840509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3112652" y="1310151"/>
                <a:ext cx="33695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1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431316" y="877468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课程目标：立足学生核心素养发展，充分发挥语文课程育人功能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976666" y="1931923"/>
            <a:ext cx="6215671" cy="938719"/>
            <a:chOff x="2452665" y="1931922"/>
            <a:chExt cx="6215671" cy="938719"/>
          </a:xfrm>
        </p:grpSpPr>
        <p:grpSp>
          <p:nvGrpSpPr>
            <p:cNvPr id="9" name="组合 8"/>
            <p:cNvGrpSpPr/>
            <p:nvPr/>
          </p:nvGrpSpPr>
          <p:grpSpPr>
            <a:xfrm>
              <a:off x="2452665" y="1976597"/>
              <a:ext cx="812800" cy="840509"/>
              <a:chOff x="3038764" y="1274618"/>
              <a:chExt cx="812800" cy="840509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3038764" y="1310151"/>
                <a:ext cx="43152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2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431316" y="1931922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课程结构：构建语文学习任务群，注重课程的阶段性与发展性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976666" y="3021772"/>
            <a:ext cx="6215671" cy="938719"/>
            <a:chOff x="2452665" y="3021771"/>
            <a:chExt cx="6215671" cy="938719"/>
          </a:xfrm>
        </p:grpSpPr>
        <p:grpSp>
          <p:nvGrpSpPr>
            <p:cNvPr id="12" name="组合 11"/>
            <p:cNvGrpSpPr/>
            <p:nvPr/>
          </p:nvGrpSpPr>
          <p:grpSpPr>
            <a:xfrm>
              <a:off x="2452665" y="3066488"/>
              <a:ext cx="812800" cy="840509"/>
              <a:chOff x="3038764" y="1274618"/>
              <a:chExt cx="812800" cy="840509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038764" y="1310151"/>
                <a:ext cx="47320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3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431316" y="3021771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课程内容：突出课程内容的时代性和典范性，加强课程内容整合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976666" y="4111621"/>
            <a:ext cx="6215671" cy="938719"/>
            <a:chOff x="2452665" y="4111620"/>
            <a:chExt cx="6215671" cy="938719"/>
          </a:xfrm>
        </p:grpSpPr>
        <p:grpSp>
          <p:nvGrpSpPr>
            <p:cNvPr id="15" name="组合 14"/>
            <p:cNvGrpSpPr/>
            <p:nvPr/>
          </p:nvGrpSpPr>
          <p:grpSpPr>
            <a:xfrm>
              <a:off x="2452665" y="4156379"/>
              <a:ext cx="812800" cy="840509"/>
              <a:chOff x="3038764" y="1274618"/>
              <a:chExt cx="812800" cy="840509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038764" y="1310151"/>
                <a:ext cx="42511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4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431316" y="4111620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课程实施：加强课程实施的情境性和实践性，促进学习方式变革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976666" y="5201472"/>
            <a:ext cx="6215671" cy="938719"/>
            <a:chOff x="2452665" y="5201471"/>
            <a:chExt cx="6215671" cy="938719"/>
          </a:xfrm>
        </p:grpSpPr>
        <p:grpSp>
          <p:nvGrpSpPr>
            <p:cNvPr id="18" name="组合 17"/>
            <p:cNvGrpSpPr/>
            <p:nvPr/>
          </p:nvGrpSpPr>
          <p:grpSpPr>
            <a:xfrm>
              <a:off x="2452665" y="5246270"/>
              <a:ext cx="812800" cy="840509"/>
              <a:chOff x="3038764" y="1274618"/>
              <a:chExt cx="812800" cy="840509"/>
            </a:xfrm>
          </p:grpSpPr>
          <p:cxnSp>
            <p:nvCxnSpPr>
              <p:cNvPr id="19" name="直接连接符 18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3038764" y="1310151"/>
                <a:ext cx="42511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5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431316" y="5201471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课程评价：倡导课程评价的过程性和整体性，重视评价的导向作用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8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0" y="14241"/>
            <a:ext cx="8257309" cy="68754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15785" r="29424" b="6802"/>
          <a:stretch/>
        </p:blipFill>
        <p:spPr>
          <a:xfrm>
            <a:off x="0" y="-8146"/>
            <a:ext cx="3934691" cy="6875419"/>
          </a:xfrm>
          <a:prstGeom prst="rect">
            <a:avLst/>
          </a:prstGeom>
        </p:spPr>
      </p:pic>
      <p:sp>
        <p:nvSpPr>
          <p:cNvPr id="4" name="PA_矩形 1"/>
          <p:cNvSpPr/>
          <p:nvPr/>
        </p:nvSpPr>
        <p:spPr>
          <a:xfrm>
            <a:off x="1" y="-30532"/>
            <a:ext cx="3934692" cy="688853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783" y="323287"/>
            <a:ext cx="738664" cy="6126036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“</a:t>
            </a:r>
            <a:r>
              <a:rPr lang="en-US" altLang="zh-CN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2022</a:t>
            </a:r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年版课标”的主要内容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498108" y="914401"/>
            <a:ext cx="4950898" cy="1706285"/>
            <a:chOff x="2974108" y="914400"/>
            <a:chExt cx="4950898" cy="1706285"/>
          </a:xfrm>
        </p:grpSpPr>
        <p:sp>
          <p:nvSpPr>
            <p:cNvPr id="14" name="TextBox 13"/>
            <p:cNvSpPr txBox="1"/>
            <p:nvPr/>
          </p:nvSpPr>
          <p:spPr>
            <a:xfrm>
              <a:off x="4614484" y="1810321"/>
              <a:ext cx="33105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rgbClr val="44546A">
                      <a:lumMod val="50000"/>
                    </a:srgb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五类课程主题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74108" y="914400"/>
              <a:ext cx="1566386" cy="1706285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5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5077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2108847" y="1259199"/>
            <a:ext cx="1694674" cy="2972017"/>
            <a:chOff x="584847" y="1129894"/>
            <a:chExt cx="1694674" cy="2972017"/>
          </a:xfrm>
        </p:grpSpPr>
        <p:grpSp>
          <p:nvGrpSpPr>
            <p:cNvPr id="32" name="组合 31"/>
            <p:cNvGrpSpPr/>
            <p:nvPr/>
          </p:nvGrpSpPr>
          <p:grpSpPr>
            <a:xfrm>
              <a:off x="584847" y="1129894"/>
              <a:ext cx="1694674" cy="2245658"/>
              <a:chOff x="584847" y="1720998"/>
              <a:chExt cx="1694674" cy="2245658"/>
            </a:xfrm>
          </p:grpSpPr>
          <p:grpSp>
            <p:nvGrpSpPr>
              <p:cNvPr id="2" name="青框"/>
              <p:cNvGrpSpPr>
                <a:grpSpLocks noChangeAspect="1"/>
              </p:cNvGrpSpPr>
              <p:nvPr/>
            </p:nvGrpSpPr>
            <p:grpSpPr>
              <a:xfrm>
                <a:off x="584847" y="1720998"/>
                <a:ext cx="1694674" cy="2245658"/>
                <a:chOff x="1305368" y="1458186"/>
                <a:chExt cx="1489342" cy="1973568"/>
              </a:xfrm>
            </p:grpSpPr>
            <p:cxnSp>
              <p:nvCxnSpPr>
                <p:cNvPr id="3" name="直接箭头连接符 2"/>
                <p:cNvCxnSpPr/>
                <p:nvPr/>
              </p:nvCxnSpPr>
              <p:spPr bwMode="auto">
                <a:xfrm rot="5400000">
                  <a:off x="1575295" y="2949424"/>
                  <a:ext cx="963394" cy="1265"/>
                </a:xfrm>
                <a:prstGeom prst="straightConnector1">
                  <a:avLst/>
                </a:prstGeom>
                <a:ln>
                  <a:solidFill>
                    <a:schemeClr val="bg2"/>
                  </a:solidFill>
                  <a:tailEnd type="oval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" name="圆角矩形 3"/>
                <p:cNvSpPr/>
                <p:nvPr/>
              </p:nvSpPr>
              <p:spPr bwMode="auto">
                <a:xfrm rot="18900000">
                  <a:off x="1305368" y="1458186"/>
                  <a:ext cx="1489342" cy="1240274"/>
                </a:xfrm>
                <a:prstGeom prst="roundRect">
                  <a:avLst/>
                </a:prstGeom>
                <a:solidFill>
                  <a:schemeClr val="accent1"/>
                </a:solidFill>
                <a:ln w="508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5" name="圆角矩形 4"/>
                <p:cNvSpPr/>
                <p:nvPr/>
              </p:nvSpPr>
              <p:spPr bwMode="auto">
                <a:xfrm rot="18900000">
                  <a:off x="1431796" y="1564387"/>
                  <a:ext cx="1236483" cy="1027873"/>
                </a:xfrm>
                <a:prstGeom prst="roundRect">
                  <a:avLst/>
                </a:prstGeom>
                <a:solidFill>
                  <a:schemeClr val="accent1"/>
                </a:solidFill>
                <a:ln w="508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785824" y="2112437"/>
                <a:ext cx="12105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prstClr val="white"/>
                    </a:solidFill>
                    <a:latin typeface="方正清刻本悦宋简体" pitchFamily="2" charset="-122"/>
                    <a:ea typeface="方正清刻本悦宋简体" pitchFamily="2" charset="-122"/>
                  </a:rPr>
                  <a:t>中华优秀</a:t>
                </a:r>
                <a:endParaRPr lang="en-US" altLang="zh-CN" sz="20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endParaRPr>
              </a:p>
              <a:p>
                <a:r>
                  <a:rPr lang="zh-CN" altLang="en-US" sz="2000" dirty="0">
                    <a:solidFill>
                      <a:prstClr val="white"/>
                    </a:solidFill>
                    <a:latin typeface="方正清刻本悦宋简体" pitchFamily="2" charset="-122"/>
                    <a:ea typeface="方正清刻本悦宋简体" pitchFamily="2" charset="-122"/>
                  </a:rPr>
                  <a:t>传统文化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830708" y="3394025"/>
              <a:ext cx="12266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rgbClr val="72202A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基因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680982" y="1259199"/>
            <a:ext cx="1694674" cy="2972017"/>
            <a:chOff x="2156982" y="1129894"/>
            <a:chExt cx="1694674" cy="2972017"/>
          </a:xfrm>
        </p:grpSpPr>
        <p:grpSp>
          <p:nvGrpSpPr>
            <p:cNvPr id="33" name="组合 32"/>
            <p:cNvGrpSpPr/>
            <p:nvPr/>
          </p:nvGrpSpPr>
          <p:grpSpPr>
            <a:xfrm>
              <a:off x="2156982" y="1129894"/>
              <a:ext cx="1694674" cy="2245658"/>
              <a:chOff x="2156982" y="1720998"/>
              <a:chExt cx="1694674" cy="2245658"/>
            </a:xfrm>
          </p:grpSpPr>
          <p:grpSp>
            <p:nvGrpSpPr>
              <p:cNvPr id="7" name="绿框"/>
              <p:cNvGrpSpPr>
                <a:grpSpLocks noChangeAspect="1"/>
              </p:cNvGrpSpPr>
              <p:nvPr/>
            </p:nvGrpSpPr>
            <p:grpSpPr>
              <a:xfrm>
                <a:off x="2156982" y="1720998"/>
                <a:ext cx="1694674" cy="2245658"/>
                <a:chOff x="1305368" y="1458186"/>
                <a:chExt cx="1489342" cy="1973568"/>
              </a:xfrm>
              <a:solidFill>
                <a:srgbClr val="CC4858"/>
              </a:solidFill>
            </p:grpSpPr>
            <p:cxnSp>
              <p:nvCxnSpPr>
                <p:cNvPr id="8" name="直接箭头连接符 7"/>
                <p:cNvCxnSpPr/>
                <p:nvPr/>
              </p:nvCxnSpPr>
              <p:spPr bwMode="auto">
                <a:xfrm rot="5400000">
                  <a:off x="1575295" y="2949424"/>
                  <a:ext cx="963394" cy="1265"/>
                </a:xfrm>
                <a:prstGeom prst="straightConnector1">
                  <a:avLst/>
                </a:prstGeom>
                <a:grpFill/>
                <a:ln>
                  <a:solidFill>
                    <a:schemeClr val="bg2"/>
                  </a:solidFill>
                  <a:tailEnd type="oval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9" name="圆角矩形 8"/>
                <p:cNvSpPr/>
                <p:nvPr/>
              </p:nvSpPr>
              <p:spPr bwMode="auto">
                <a:xfrm rot="18900000">
                  <a:off x="1305368" y="1458186"/>
                  <a:ext cx="1489342" cy="1240274"/>
                </a:xfrm>
                <a:prstGeom prst="roundRect">
                  <a:avLst/>
                </a:prstGeom>
                <a:grpFill/>
                <a:ln w="508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0" name="圆角矩形 9"/>
                <p:cNvSpPr/>
                <p:nvPr/>
              </p:nvSpPr>
              <p:spPr bwMode="auto">
                <a:xfrm rot="18900000">
                  <a:off x="1431796" y="1564387"/>
                  <a:ext cx="1236483" cy="1027873"/>
                </a:xfrm>
                <a:prstGeom prst="roundRect">
                  <a:avLst/>
                </a:prstGeom>
                <a:grpFill/>
                <a:ln w="508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351911" y="2266325"/>
                <a:ext cx="12105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prstClr val="white"/>
                    </a:solidFill>
                    <a:latin typeface="方正清刻本悦宋简体" pitchFamily="2" charset="-122"/>
                    <a:ea typeface="方正清刻本悦宋简体" pitchFamily="2" charset="-122"/>
                  </a:rPr>
                  <a:t>革命文化</a:t>
                </a:r>
                <a:endParaRPr lang="en-US" altLang="zh-CN" sz="20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401890" y="3394025"/>
              <a:ext cx="12266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rgbClr val="72202A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根脉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253117" y="1259199"/>
            <a:ext cx="1694674" cy="2972017"/>
            <a:chOff x="3729117" y="1129894"/>
            <a:chExt cx="1694674" cy="2972017"/>
          </a:xfrm>
        </p:grpSpPr>
        <p:grpSp>
          <p:nvGrpSpPr>
            <p:cNvPr id="34" name="组合 33"/>
            <p:cNvGrpSpPr/>
            <p:nvPr/>
          </p:nvGrpSpPr>
          <p:grpSpPr>
            <a:xfrm>
              <a:off x="3729117" y="1129894"/>
              <a:ext cx="1694674" cy="2245658"/>
              <a:chOff x="3729117" y="1720998"/>
              <a:chExt cx="1694674" cy="2245658"/>
            </a:xfrm>
          </p:grpSpPr>
          <p:grpSp>
            <p:nvGrpSpPr>
              <p:cNvPr id="12" name="红框"/>
              <p:cNvGrpSpPr>
                <a:grpSpLocks noChangeAspect="1"/>
              </p:cNvGrpSpPr>
              <p:nvPr/>
            </p:nvGrpSpPr>
            <p:grpSpPr>
              <a:xfrm>
                <a:off x="3729117" y="1720998"/>
                <a:ext cx="1694674" cy="2245658"/>
                <a:chOff x="1305368" y="1458186"/>
                <a:chExt cx="1489342" cy="1973568"/>
              </a:xfrm>
              <a:solidFill>
                <a:schemeClr val="accent6"/>
              </a:solidFill>
            </p:grpSpPr>
            <p:cxnSp>
              <p:nvCxnSpPr>
                <p:cNvPr id="13" name="直接箭头连接符 12"/>
                <p:cNvCxnSpPr/>
                <p:nvPr/>
              </p:nvCxnSpPr>
              <p:spPr bwMode="auto">
                <a:xfrm rot="5400000">
                  <a:off x="1575295" y="2949424"/>
                  <a:ext cx="963394" cy="1265"/>
                </a:xfrm>
                <a:prstGeom prst="straightConnector1">
                  <a:avLst/>
                </a:prstGeom>
                <a:grpFill/>
                <a:ln>
                  <a:solidFill>
                    <a:schemeClr val="bg2"/>
                  </a:solidFill>
                  <a:tailEnd type="oval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4" name="圆角矩形 13"/>
                <p:cNvSpPr/>
                <p:nvPr/>
              </p:nvSpPr>
              <p:spPr bwMode="auto">
                <a:xfrm rot="18900000">
                  <a:off x="1305368" y="1458186"/>
                  <a:ext cx="1489342" cy="1240274"/>
                </a:xfrm>
                <a:prstGeom prst="roundRect">
                  <a:avLst/>
                </a:prstGeom>
                <a:grpFill/>
                <a:ln w="508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" name="圆角矩形 14"/>
                <p:cNvSpPr/>
                <p:nvPr/>
              </p:nvSpPr>
              <p:spPr bwMode="auto">
                <a:xfrm rot="18900000">
                  <a:off x="1431796" y="1564387"/>
                  <a:ext cx="1236483" cy="1027873"/>
                </a:xfrm>
                <a:prstGeom prst="roundRect">
                  <a:avLst/>
                </a:prstGeom>
                <a:grpFill/>
                <a:ln w="508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3945706" y="2112437"/>
                <a:ext cx="12105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prstClr val="white"/>
                    </a:solidFill>
                    <a:latin typeface="方正清刻本悦宋简体" pitchFamily="2" charset="-122"/>
                    <a:ea typeface="方正清刻本悦宋简体" pitchFamily="2" charset="-122"/>
                  </a:rPr>
                  <a:t>社会主义</a:t>
                </a:r>
                <a:endParaRPr lang="en-US" altLang="zh-CN" sz="20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endParaRPr>
              </a:p>
              <a:p>
                <a:r>
                  <a:rPr lang="zh-CN" altLang="en-US" sz="2000" dirty="0">
                    <a:solidFill>
                      <a:prstClr val="white"/>
                    </a:solidFill>
                    <a:latin typeface="方正清刻本悦宋简体" pitchFamily="2" charset="-122"/>
                    <a:ea typeface="方正清刻本悦宋简体" pitchFamily="2" charset="-122"/>
                  </a:rPr>
                  <a:t>先进文化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971031" y="3394025"/>
              <a:ext cx="12266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rgbClr val="72202A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灵魂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825251" y="1259199"/>
            <a:ext cx="1694674" cy="2972017"/>
            <a:chOff x="5301251" y="1129894"/>
            <a:chExt cx="1694674" cy="2972017"/>
          </a:xfrm>
        </p:grpSpPr>
        <p:grpSp>
          <p:nvGrpSpPr>
            <p:cNvPr id="35" name="组合 34"/>
            <p:cNvGrpSpPr/>
            <p:nvPr/>
          </p:nvGrpSpPr>
          <p:grpSpPr>
            <a:xfrm>
              <a:off x="5301251" y="1129894"/>
              <a:ext cx="1694674" cy="2245658"/>
              <a:chOff x="5301251" y="1720998"/>
              <a:chExt cx="1694674" cy="2245658"/>
            </a:xfrm>
          </p:grpSpPr>
          <p:grpSp>
            <p:nvGrpSpPr>
              <p:cNvPr id="17" name="黄框"/>
              <p:cNvGrpSpPr>
                <a:grpSpLocks noChangeAspect="1"/>
              </p:cNvGrpSpPr>
              <p:nvPr/>
            </p:nvGrpSpPr>
            <p:grpSpPr>
              <a:xfrm>
                <a:off x="5301251" y="1720998"/>
                <a:ext cx="1694674" cy="2245658"/>
                <a:chOff x="1305368" y="1458186"/>
                <a:chExt cx="1489342" cy="1973568"/>
              </a:xfrm>
              <a:solidFill>
                <a:schemeClr val="accent3"/>
              </a:solidFill>
            </p:grpSpPr>
            <p:cxnSp>
              <p:nvCxnSpPr>
                <p:cNvPr id="18" name="直接箭头连接符 17"/>
                <p:cNvCxnSpPr/>
                <p:nvPr/>
              </p:nvCxnSpPr>
              <p:spPr bwMode="auto">
                <a:xfrm rot="5400000">
                  <a:off x="1575295" y="2949424"/>
                  <a:ext cx="963394" cy="1265"/>
                </a:xfrm>
                <a:prstGeom prst="straightConnector1">
                  <a:avLst/>
                </a:prstGeom>
                <a:grpFill/>
                <a:ln>
                  <a:solidFill>
                    <a:schemeClr val="bg2"/>
                  </a:solidFill>
                  <a:tailEnd type="oval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圆角矩形 18"/>
                <p:cNvSpPr/>
                <p:nvPr/>
              </p:nvSpPr>
              <p:spPr bwMode="auto">
                <a:xfrm rot="18900000">
                  <a:off x="1305368" y="1458186"/>
                  <a:ext cx="1489342" cy="1240274"/>
                </a:xfrm>
                <a:prstGeom prst="roundRect">
                  <a:avLst/>
                </a:prstGeom>
                <a:grpFill/>
                <a:ln w="508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0" name="圆角矩形 19"/>
                <p:cNvSpPr/>
                <p:nvPr/>
              </p:nvSpPr>
              <p:spPr bwMode="auto">
                <a:xfrm rot="18900000">
                  <a:off x="1431796" y="1564387"/>
                  <a:ext cx="1236483" cy="1027873"/>
                </a:xfrm>
                <a:prstGeom prst="roundRect">
                  <a:avLst/>
                </a:prstGeom>
                <a:grpFill/>
                <a:ln w="508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5484085" y="2112437"/>
                <a:ext cx="12105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prstClr val="white"/>
                    </a:solidFill>
                    <a:latin typeface="方正清刻本悦宋简体" pitchFamily="2" charset="-122"/>
                    <a:ea typeface="方正清刻本悦宋简体" pitchFamily="2" charset="-122"/>
                  </a:rPr>
                  <a:t>外国</a:t>
                </a:r>
                <a:endParaRPr lang="en-US" altLang="zh-CN" sz="20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endParaRPr>
              </a:p>
              <a:p>
                <a:pPr algn="ctr"/>
                <a:r>
                  <a:rPr lang="zh-CN" altLang="en-US" sz="2000" dirty="0">
                    <a:solidFill>
                      <a:prstClr val="white"/>
                    </a:solidFill>
                    <a:latin typeface="方正清刻本悦宋简体" pitchFamily="2" charset="-122"/>
                    <a:ea typeface="方正清刻本悦宋简体" pitchFamily="2" charset="-122"/>
                  </a:rPr>
                  <a:t>优秀文化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541943" y="3394025"/>
              <a:ext cx="12266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rgbClr val="72202A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视野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397385" y="1259199"/>
            <a:ext cx="1694674" cy="2972017"/>
            <a:chOff x="6873385" y="1129894"/>
            <a:chExt cx="1694674" cy="2972017"/>
          </a:xfrm>
        </p:grpSpPr>
        <p:grpSp>
          <p:nvGrpSpPr>
            <p:cNvPr id="36" name="组合 35"/>
            <p:cNvGrpSpPr/>
            <p:nvPr/>
          </p:nvGrpSpPr>
          <p:grpSpPr>
            <a:xfrm>
              <a:off x="6873385" y="1129894"/>
              <a:ext cx="1694674" cy="2245658"/>
              <a:chOff x="6873385" y="1720998"/>
              <a:chExt cx="1694674" cy="2245658"/>
            </a:xfrm>
          </p:grpSpPr>
          <p:grpSp>
            <p:nvGrpSpPr>
              <p:cNvPr id="22" name="灰框"/>
              <p:cNvGrpSpPr>
                <a:grpSpLocks noChangeAspect="1"/>
              </p:cNvGrpSpPr>
              <p:nvPr/>
            </p:nvGrpSpPr>
            <p:grpSpPr>
              <a:xfrm>
                <a:off x="6873385" y="1720998"/>
                <a:ext cx="1694674" cy="2245658"/>
                <a:chOff x="1305368" y="1458186"/>
                <a:chExt cx="1489342" cy="1973568"/>
              </a:xfrm>
              <a:solidFill>
                <a:srgbClr val="FF171A"/>
              </a:solidFill>
            </p:grpSpPr>
            <p:cxnSp>
              <p:nvCxnSpPr>
                <p:cNvPr id="23" name="直接箭头连接符 22"/>
                <p:cNvCxnSpPr/>
                <p:nvPr/>
              </p:nvCxnSpPr>
              <p:spPr bwMode="auto">
                <a:xfrm rot="5400000">
                  <a:off x="1575295" y="2949424"/>
                  <a:ext cx="963394" cy="1265"/>
                </a:xfrm>
                <a:prstGeom prst="straightConnector1">
                  <a:avLst/>
                </a:prstGeom>
                <a:grpFill/>
                <a:ln>
                  <a:solidFill>
                    <a:schemeClr val="bg2"/>
                  </a:solidFill>
                  <a:tailEnd type="oval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4" name="圆角矩形 23"/>
                <p:cNvSpPr/>
                <p:nvPr/>
              </p:nvSpPr>
              <p:spPr bwMode="auto">
                <a:xfrm rot="18900000">
                  <a:off x="1305368" y="1458186"/>
                  <a:ext cx="1489342" cy="1240274"/>
                </a:xfrm>
                <a:prstGeom prst="roundRect">
                  <a:avLst/>
                </a:prstGeom>
                <a:solidFill>
                  <a:schemeClr val="accent4"/>
                </a:solidFill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5" name="圆角矩形 24"/>
                <p:cNvSpPr/>
                <p:nvPr/>
              </p:nvSpPr>
              <p:spPr bwMode="auto">
                <a:xfrm rot="18900000">
                  <a:off x="1431796" y="1564387"/>
                  <a:ext cx="1236483" cy="1027873"/>
                </a:xfrm>
                <a:prstGeom prst="roundRect">
                  <a:avLst/>
                </a:prstGeom>
                <a:solidFill>
                  <a:schemeClr val="accent4"/>
                </a:solidFill>
                <a:ln w="5080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240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7068643" y="2112437"/>
                <a:ext cx="12105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prstClr val="white"/>
                    </a:solidFill>
                    <a:latin typeface="方正清刻本悦宋简体" pitchFamily="2" charset="-122"/>
                    <a:ea typeface="方正清刻本悦宋简体" pitchFamily="2" charset="-122"/>
                  </a:rPr>
                  <a:t>当代</a:t>
                </a:r>
                <a:endParaRPr lang="en-US" altLang="zh-CN" sz="20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endParaRPr>
              </a:p>
              <a:p>
                <a:pPr algn="ctr"/>
                <a:r>
                  <a:rPr lang="zh-CN" altLang="en-US" sz="2000" dirty="0">
                    <a:solidFill>
                      <a:prstClr val="white"/>
                    </a:solidFill>
                    <a:latin typeface="方正清刻本悦宋简体" pitchFamily="2" charset="-122"/>
                    <a:ea typeface="方正清刻本悦宋简体" pitchFamily="2" charset="-122"/>
                  </a:rPr>
                  <a:t>文化生活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7120778" y="3394025"/>
              <a:ext cx="12266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rgbClr val="72202A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基础</a:t>
              </a: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02" b="37104"/>
          <a:stretch/>
        </p:blipFill>
        <p:spPr>
          <a:xfrm>
            <a:off x="0" y="4495033"/>
            <a:ext cx="12192000" cy="2376824"/>
          </a:xfrm>
          <a:prstGeom prst="rect">
            <a:avLst/>
          </a:prstGeom>
        </p:spPr>
      </p:pic>
      <p:sp>
        <p:nvSpPr>
          <p:cNvPr id="48" name="PA_矩形 1"/>
          <p:cNvSpPr/>
          <p:nvPr/>
        </p:nvSpPr>
        <p:spPr>
          <a:xfrm>
            <a:off x="0" y="4495034"/>
            <a:ext cx="12192000" cy="2376823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57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0" y="14241"/>
            <a:ext cx="8257309" cy="68754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15785" r="29424" b="6802"/>
          <a:stretch/>
        </p:blipFill>
        <p:spPr>
          <a:xfrm>
            <a:off x="0" y="-8146"/>
            <a:ext cx="3934691" cy="6875419"/>
          </a:xfrm>
          <a:prstGeom prst="rect">
            <a:avLst/>
          </a:prstGeom>
        </p:spPr>
      </p:pic>
      <p:sp>
        <p:nvSpPr>
          <p:cNvPr id="4" name="PA_矩形 1"/>
          <p:cNvSpPr/>
          <p:nvPr/>
        </p:nvSpPr>
        <p:spPr>
          <a:xfrm>
            <a:off x="1" y="-30532"/>
            <a:ext cx="3934692" cy="688853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783" y="323287"/>
            <a:ext cx="738664" cy="6126036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“</a:t>
            </a:r>
            <a:r>
              <a:rPr lang="en-US" altLang="zh-CN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2022</a:t>
            </a:r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年版课标”的主要内容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498108" y="914401"/>
            <a:ext cx="5471874" cy="1706285"/>
            <a:chOff x="2974108" y="914400"/>
            <a:chExt cx="5471874" cy="1706285"/>
          </a:xfrm>
        </p:grpSpPr>
        <p:sp>
          <p:nvSpPr>
            <p:cNvPr id="14" name="TextBox 13"/>
            <p:cNvSpPr txBox="1"/>
            <p:nvPr/>
          </p:nvSpPr>
          <p:spPr>
            <a:xfrm>
              <a:off x="4614484" y="1810321"/>
              <a:ext cx="38314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rgbClr val="44546A">
                      <a:lumMod val="50000"/>
                    </a:srgb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六个学习任务群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74108" y="914400"/>
              <a:ext cx="1566386" cy="1706285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3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8955"/>
            <a:ext cx="9144000" cy="687695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819478" y="725208"/>
            <a:ext cx="1080654" cy="2789382"/>
            <a:chOff x="979055" y="544946"/>
            <a:chExt cx="1080654" cy="2789382"/>
          </a:xfrm>
        </p:grpSpPr>
        <p:sp>
          <p:nvSpPr>
            <p:cNvPr id="3" name="圆角矩形 2"/>
            <p:cNvSpPr/>
            <p:nvPr/>
          </p:nvSpPr>
          <p:spPr>
            <a:xfrm>
              <a:off x="979055" y="544946"/>
              <a:ext cx="1080654" cy="27893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403925" y="674256"/>
              <a:ext cx="230910" cy="221673"/>
            </a:xfrm>
            <a:prstGeom prst="ellipse">
              <a:avLst/>
            </a:prstGeom>
            <a:solidFill>
              <a:srgbClr val="131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73158" y="960581"/>
              <a:ext cx="477054" cy="228524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900" dirty="0">
                  <a:solidFill>
                    <a:prstClr val="black"/>
                  </a:solidFill>
                  <a:latin typeface="方正清刻本悦宋简体" pitchFamily="2" charset="-122"/>
                  <a:ea typeface="方正清刻本悦宋简体" pitchFamily="2" charset="-122"/>
                </a:rPr>
                <a:t>语言文字积累与梳理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318865" y="725208"/>
            <a:ext cx="1080654" cy="2789382"/>
            <a:chOff x="979055" y="544946"/>
            <a:chExt cx="1080654" cy="2789382"/>
          </a:xfrm>
        </p:grpSpPr>
        <p:sp>
          <p:nvSpPr>
            <p:cNvPr id="11" name="圆角矩形 10"/>
            <p:cNvSpPr/>
            <p:nvPr/>
          </p:nvSpPr>
          <p:spPr>
            <a:xfrm>
              <a:off x="979055" y="544946"/>
              <a:ext cx="1080654" cy="27893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403925" y="674256"/>
              <a:ext cx="230910" cy="221673"/>
            </a:xfrm>
            <a:prstGeom prst="ellipse">
              <a:avLst/>
            </a:prstGeom>
            <a:solidFill>
              <a:srgbClr val="131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73158" y="1062177"/>
              <a:ext cx="477054" cy="204158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900" dirty="0">
                  <a:solidFill>
                    <a:prstClr val="black"/>
                  </a:solidFill>
                  <a:latin typeface="方正清刻本悦宋简体" pitchFamily="2" charset="-122"/>
                  <a:ea typeface="方正清刻本悦宋简体" pitchFamily="2" charset="-122"/>
                </a:rPr>
                <a:t>实用性阅读与交流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18252" y="725208"/>
            <a:ext cx="1080654" cy="2789382"/>
            <a:chOff x="979055" y="544946"/>
            <a:chExt cx="1080654" cy="2789382"/>
          </a:xfrm>
        </p:grpSpPr>
        <p:sp>
          <p:nvSpPr>
            <p:cNvPr id="15" name="圆角矩形 14"/>
            <p:cNvSpPr/>
            <p:nvPr/>
          </p:nvSpPr>
          <p:spPr>
            <a:xfrm>
              <a:off x="979055" y="544946"/>
              <a:ext cx="1080654" cy="27893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403925" y="674256"/>
              <a:ext cx="230910" cy="221673"/>
            </a:xfrm>
            <a:prstGeom prst="ellipse">
              <a:avLst/>
            </a:prstGeom>
            <a:solidFill>
              <a:srgbClr val="131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3158" y="960581"/>
              <a:ext cx="477054" cy="228524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900" dirty="0">
                  <a:solidFill>
                    <a:prstClr val="black"/>
                  </a:solidFill>
                  <a:latin typeface="方正清刻本悦宋简体" pitchFamily="2" charset="-122"/>
                  <a:ea typeface="方正清刻本悦宋简体" pitchFamily="2" charset="-122"/>
                </a:rPr>
                <a:t>文学阅读与创意表达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17639" y="725208"/>
            <a:ext cx="1080654" cy="2789382"/>
            <a:chOff x="979055" y="544946"/>
            <a:chExt cx="1080654" cy="2789382"/>
          </a:xfrm>
        </p:grpSpPr>
        <p:sp>
          <p:nvSpPr>
            <p:cNvPr id="19" name="圆角矩形 18"/>
            <p:cNvSpPr/>
            <p:nvPr/>
          </p:nvSpPr>
          <p:spPr>
            <a:xfrm>
              <a:off x="979055" y="544946"/>
              <a:ext cx="1080654" cy="27893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403925" y="674256"/>
              <a:ext cx="230910" cy="221673"/>
            </a:xfrm>
            <a:prstGeom prst="ellipse">
              <a:avLst/>
            </a:prstGeom>
            <a:solidFill>
              <a:srgbClr val="131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73158" y="1099121"/>
              <a:ext cx="477054" cy="204158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900" dirty="0">
                  <a:solidFill>
                    <a:prstClr val="black"/>
                  </a:solidFill>
                  <a:latin typeface="方正清刻本悦宋简体" pitchFamily="2" charset="-122"/>
                  <a:ea typeface="方正清刻本悦宋简体" pitchFamily="2" charset="-122"/>
                </a:rPr>
                <a:t>思辨性阅读与表达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817026" y="725208"/>
            <a:ext cx="1080654" cy="2789382"/>
            <a:chOff x="979055" y="544946"/>
            <a:chExt cx="1080654" cy="2789382"/>
          </a:xfrm>
        </p:grpSpPr>
        <p:sp>
          <p:nvSpPr>
            <p:cNvPr id="23" name="圆角矩形 22"/>
            <p:cNvSpPr/>
            <p:nvPr/>
          </p:nvSpPr>
          <p:spPr>
            <a:xfrm>
              <a:off x="979055" y="544946"/>
              <a:ext cx="1080654" cy="27893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403925" y="674256"/>
              <a:ext cx="230910" cy="221673"/>
            </a:xfrm>
            <a:prstGeom prst="ellipse">
              <a:avLst/>
            </a:prstGeom>
            <a:solidFill>
              <a:srgbClr val="131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33158" y="1302313"/>
              <a:ext cx="553998" cy="16312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dirty="0">
                  <a:solidFill>
                    <a:prstClr val="black"/>
                  </a:solidFill>
                  <a:latin typeface="方正清刻本悦宋简体" pitchFamily="2" charset="-122"/>
                  <a:ea typeface="方正清刻本悦宋简体" pitchFamily="2" charset="-122"/>
                </a:rPr>
                <a:t>整本书阅读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316414" y="725208"/>
            <a:ext cx="1080654" cy="2789382"/>
            <a:chOff x="979055" y="544946"/>
            <a:chExt cx="1080654" cy="2789382"/>
          </a:xfrm>
        </p:grpSpPr>
        <p:sp>
          <p:nvSpPr>
            <p:cNvPr id="27" name="圆角矩形 26"/>
            <p:cNvSpPr/>
            <p:nvPr/>
          </p:nvSpPr>
          <p:spPr>
            <a:xfrm>
              <a:off x="979055" y="544946"/>
              <a:ext cx="1080654" cy="27893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403925" y="674256"/>
              <a:ext cx="230910" cy="221673"/>
            </a:xfrm>
            <a:prstGeom prst="ellipse">
              <a:avLst/>
            </a:prstGeom>
            <a:solidFill>
              <a:srgbClr val="131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42394" y="1283841"/>
              <a:ext cx="553998" cy="16312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dirty="0">
                  <a:solidFill>
                    <a:prstClr val="black"/>
                  </a:solidFill>
                  <a:latin typeface="方正清刻本悦宋简体" pitchFamily="2" charset="-122"/>
                  <a:ea typeface="方正清刻本悦宋简体" pitchFamily="2" charset="-122"/>
                </a:rPr>
                <a:t>跨学科学习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858643" y="3514590"/>
            <a:ext cx="990600" cy="3007390"/>
            <a:chOff x="334643" y="3514590"/>
            <a:chExt cx="990600" cy="3007390"/>
          </a:xfrm>
        </p:grpSpPr>
        <p:sp>
          <p:nvSpPr>
            <p:cNvPr id="5" name="TextBox 4"/>
            <p:cNvSpPr txBox="1"/>
            <p:nvPr/>
          </p:nvSpPr>
          <p:spPr>
            <a:xfrm>
              <a:off x="334643" y="4535065"/>
              <a:ext cx="990600" cy="1986915"/>
            </a:xfrm>
            <a:prstGeom prst="pentagon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基础型 </a:t>
              </a:r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H="1">
              <a:off x="837344" y="3514590"/>
              <a:ext cx="7697" cy="1020475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3851496" y="3514590"/>
            <a:ext cx="3006471" cy="3007390"/>
            <a:chOff x="2327495" y="3514590"/>
            <a:chExt cx="3006471" cy="3007390"/>
          </a:xfrm>
        </p:grpSpPr>
        <p:sp>
          <p:nvSpPr>
            <p:cNvPr id="30" name="TextBox 29"/>
            <p:cNvSpPr txBox="1"/>
            <p:nvPr/>
          </p:nvSpPr>
          <p:spPr>
            <a:xfrm>
              <a:off x="3334682" y="4535065"/>
              <a:ext cx="990600" cy="1986915"/>
            </a:xfrm>
            <a:prstGeom prst="pentagon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发展型 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27495" y="3514590"/>
              <a:ext cx="3006471" cy="1020475"/>
              <a:chOff x="2327495" y="3514590"/>
              <a:chExt cx="3006471" cy="1020475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2327495" y="3943927"/>
                <a:ext cx="3006471" cy="9237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2327495" y="3514590"/>
                <a:ext cx="0" cy="438574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5326269" y="3514590"/>
                <a:ext cx="0" cy="438574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 flipH="1">
                <a:off x="3837657" y="3514590"/>
                <a:ext cx="7697" cy="1020475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35"/>
          <p:cNvGrpSpPr/>
          <p:nvPr/>
        </p:nvGrpSpPr>
        <p:grpSpPr>
          <a:xfrm>
            <a:off x="8348128" y="3514590"/>
            <a:ext cx="1548000" cy="3007390"/>
            <a:chOff x="6824128" y="3514590"/>
            <a:chExt cx="1548000" cy="3007390"/>
          </a:xfrm>
        </p:grpSpPr>
        <p:sp>
          <p:nvSpPr>
            <p:cNvPr id="31" name="TextBox 30"/>
            <p:cNvSpPr txBox="1"/>
            <p:nvPr/>
          </p:nvSpPr>
          <p:spPr>
            <a:xfrm>
              <a:off x="7101127" y="4535065"/>
              <a:ext cx="990600" cy="1986915"/>
            </a:xfrm>
            <a:prstGeom prst="pentagon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拓展型 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6824128" y="3514590"/>
              <a:ext cx="1548000" cy="1014575"/>
              <a:chOff x="6824128" y="3514590"/>
              <a:chExt cx="1548000" cy="1014575"/>
            </a:xfrm>
          </p:grpSpPr>
          <p:cxnSp>
            <p:nvCxnSpPr>
              <p:cNvPr id="40" name="直接连接符 39"/>
              <p:cNvCxnSpPr/>
              <p:nvPr/>
            </p:nvCxnSpPr>
            <p:spPr>
              <a:xfrm>
                <a:off x="6831688" y="3514590"/>
                <a:ext cx="0" cy="438574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8361938" y="3514590"/>
                <a:ext cx="0" cy="438574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6824128" y="3943928"/>
                <a:ext cx="1548000" cy="9237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/>
              <p:cNvCxnSpPr/>
              <p:nvPr/>
            </p:nvCxnSpPr>
            <p:spPr>
              <a:xfrm flipH="1">
                <a:off x="7598128" y="3953165"/>
                <a:ext cx="7697" cy="57600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203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83"/>
            <a:ext cx="10668000" cy="68584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5" b="1953"/>
          <a:stretch/>
        </p:blipFill>
        <p:spPr>
          <a:xfrm>
            <a:off x="1" y="1"/>
            <a:ext cx="3371274" cy="6858000"/>
          </a:xfrm>
          <a:prstGeom prst="rect">
            <a:avLst/>
          </a:prstGeom>
        </p:spPr>
      </p:pic>
      <p:sp>
        <p:nvSpPr>
          <p:cNvPr id="4" name="PA_矩形 1"/>
          <p:cNvSpPr/>
          <p:nvPr/>
        </p:nvSpPr>
        <p:spPr>
          <a:xfrm>
            <a:off x="1" y="-30532"/>
            <a:ext cx="3371274" cy="688853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958189" y="1825607"/>
            <a:ext cx="6187963" cy="938719"/>
            <a:chOff x="2480373" y="877468"/>
            <a:chExt cx="6187963" cy="938719"/>
          </a:xfrm>
        </p:grpSpPr>
        <p:grpSp>
          <p:nvGrpSpPr>
            <p:cNvPr id="8" name="组合 7"/>
            <p:cNvGrpSpPr/>
            <p:nvPr/>
          </p:nvGrpSpPr>
          <p:grpSpPr>
            <a:xfrm>
              <a:off x="2480373" y="886706"/>
              <a:ext cx="785092" cy="840509"/>
              <a:chOff x="3066472" y="1274618"/>
              <a:chExt cx="785092" cy="840509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3066472" y="1310151"/>
                <a:ext cx="43152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2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431316" y="877468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以学习项目为载体，整合学习情境、学习内容、学习方法、学习资源等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939717" y="3003264"/>
            <a:ext cx="6215671" cy="938719"/>
            <a:chOff x="2452665" y="1931922"/>
            <a:chExt cx="6215671" cy="938719"/>
          </a:xfrm>
        </p:grpSpPr>
        <p:grpSp>
          <p:nvGrpSpPr>
            <p:cNvPr id="9" name="组合 8"/>
            <p:cNvGrpSpPr/>
            <p:nvPr/>
          </p:nvGrpSpPr>
          <p:grpSpPr>
            <a:xfrm>
              <a:off x="2452665" y="1976597"/>
              <a:ext cx="812800" cy="840509"/>
              <a:chOff x="3038764" y="1274618"/>
              <a:chExt cx="812800" cy="840509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3038764" y="1310151"/>
                <a:ext cx="47320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3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431316" y="1931922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以问题情境为导向，不仅着眼于语言能力，还紧密联系学生的生活实际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939717" y="5358577"/>
            <a:ext cx="6215671" cy="938719"/>
            <a:chOff x="2452665" y="3021771"/>
            <a:chExt cx="6215671" cy="938719"/>
          </a:xfrm>
        </p:grpSpPr>
        <p:grpSp>
          <p:nvGrpSpPr>
            <p:cNvPr id="12" name="组合 11"/>
            <p:cNvGrpSpPr/>
            <p:nvPr/>
          </p:nvGrpSpPr>
          <p:grpSpPr>
            <a:xfrm>
              <a:off x="2452665" y="3066488"/>
              <a:ext cx="812800" cy="840509"/>
              <a:chOff x="3038764" y="1274618"/>
              <a:chExt cx="812800" cy="840509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038764" y="1310151"/>
                <a:ext cx="42511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5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431316" y="3021771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以自主、合作、探究为主要学习方式，凸显学生学习语文的根本途径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939717" y="4180921"/>
            <a:ext cx="6215671" cy="938719"/>
            <a:chOff x="2452665" y="4111620"/>
            <a:chExt cx="6215671" cy="938719"/>
          </a:xfrm>
        </p:grpSpPr>
        <p:grpSp>
          <p:nvGrpSpPr>
            <p:cNvPr id="15" name="组合 14"/>
            <p:cNvGrpSpPr/>
            <p:nvPr/>
          </p:nvGrpSpPr>
          <p:grpSpPr>
            <a:xfrm>
              <a:off x="2452665" y="4156379"/>
              <a:ext cx="812800" cy="840509"/>
              <a:chOff x="3038764" y="1274618"/>
              <a:chExt cx="812800" cy="840509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038764" y="1310151"/>
                <a:ext cx="42511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4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431316" y="4111620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以学生充分的语文实践活动为主线，强调参与、体验和经历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004369" y="647950"/>
            <a:ext cx="6151019" cy="938719"/>
            <a:chOff x="2517317" y="5201471"/>
            <a:chExt cx="6151019" cy="938719"/>
          </a:xfrm>
        </p:grpSpPr>
        <p:grpSp>
          <p:nvGrpSpPr>
            <p:cNvPr id="18" name="组合 17"/>
            <p:cNvGrpSpPr/>
            <p:nvPr/>
          </p:nvGrpSpPr>
          <p:grpSpPr>
            <a:xfrm>
              <a:off x="2517317" y="5246270"/>
              <a:ext cx="748148" cy="840509"/>
              <a:chOff x="3103416" y="1274618"/>
              <a:chExt cx="748148" cy="840509"/>
            </a:xfrm>
          </p:grpSpPr>
          <p:cxnSp>
            <p:nvCxnSpPr>
              <p:cNvPr id="19" name="直接连接符 18"/>
              <p:cNvCxnSpPr/>
              <p:nvPr/>
            </p:nvCxnSpPr>
            <p:spPr>
              <a:xfrm>
                <a:off x="3851564" y="1274618"/>
                <a:ext cx="0" cy="840509"/>
              </a:xfrm>
              <a:prstGeom prst="line">
                <a:avLst/>
              </a:prstGeom>
              <a:ln w="63500" cmpd="thinThick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3103416" y="1310151"/>
                <a:ext cx="33695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rgbClr val="5B9BD5"/>
                    </a:solidFill>
                    <a:latin typeface="华文行楷" pitchFamily="2" charset="-122"/>
                    <a:ea typeface="华文行楷" pitchFamily="2" charset="-122"/>
                  </a:rPr>
                  <a:t>1</a:t>
                </a:r>
                <a:endParaRPr lang="zh-CN" altLang="en-US" sz="4400" dirty="0">
                  <a:solidFill>
                    <a:srgbClr val="5B9BD5"/>
                  </a:solidFill>
                  <a:latin typeface="华文行楷" pitchFamily="2" charset="-122"/>
                  <a:ea typeface="华文行楷" pitchFamily="2" charset="-122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431316" y="5201471"/>
              <a:ext cx="5237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sz="22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        以语文课程核心素养为纲，不再是学科知识逐点解析、语文技能逐项训练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81062" y="0"/>
            <a:ext cx="738664" cy="6858609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学 习 任 务 群 的 基 本 特 点</a:t>
            </a:r>
          </a:p>
        </p:txBody>
      </p:sp>
    </p:spTree>
    <p:extLst>
      <p:ext uri="{BB962C8B-B14F-4D97-AF65-F5344CB8AC3E}">
        <p14:creationId xmlns:p14="http://schemas.microsoft.com/office/powerpoint/2010/main" val="3433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>
            <a:extLst>
              <a:ext uri="{FF2B5EF4-FFF2-40B4-BE49-F238E27FC236}">
                <a16:creationId xmlns:a16="http://schemas.microsoft.com/office/drawing/2014/main" id="{CB0CED49-D913-9910-F221-AC2975E5E3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-39805"/>
            <a:ext cx="8257309" cy="68754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0" t="15785" r="29424" b="6802"/>
          <a:stretch/>
        </p:blipFill>
        <p:spPr>
          <a:xfrm>
            <a:off x="0" y="-8146"/>
            <a:ext cx="3934691" cy="6875419"/>
          </a:xfrm>
          <a:prstGeom prst="rect">
            <a:avLst/>
          </a:prstGeom>
        </p:spPr>
      </p:pic>
      <p:sp>
        <p:nvSpPr>
          <p:cNvPr id="4" name="PA_矩形 1"/>
          <p:cNvSpPr/>
          <p:nvPr/>
        </p:nvSpPr>
        <p:spPr>
          <a:xfrm>
            <a:off x="-397" y="-30532"/>
            <a:ext cx="3935088" cy="6888532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783" y="323287"/>
            <a:ext cx="738664" cy="6126036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“</a:t>
            </a:r>
            <a:r>
              <a:rPr lang="en-US" altLang="zh-CN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2022</a:t>
            </a:r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年版课标”的主要内容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498108" y="914401"/>
            <a:ext cx="4950898" cy="1706285"/>
            <a:chOff x="2974108" y="914400"/>
            <a:chExt cx="4950898" cy="1706285"/>
          </a:xfrm>
        </p:grpSpPr>
        <p:sp>
          <p:nvSpPr>
            <p:cNvPr id="14" name="TextBox 13"/>
            <p:cNvSpPr txBox="1"/>
            <p:nvPr/>
          </p:nvSpPr>
          <p:spPr>
            <a:xfrm>
              <a:off x="4614484" y="1810321"/>
              <a:ext cx="33105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zh-CN" altLang="en-US" sz="4000" b="1" spc="50" dirty="0">
                  <a:ln w="11430"/>
                  <a:solidFill>
                    <a:srgbClr val="44546A">
                      <a:lumMod val="50000"/>
                    </a:srgb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方正清刻本悦宋简体" pitchFamily="2" charset="-122"/>
                  <a:ea typeface="方正清刻本悦宋简体" pitchFamily="2" charset="-122"/>
                </a:rPr>
                <a:t>四条教学建议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74108" y="914400"/>
              <a:ext cx="1566386" cy="1706285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9600" dirty="0">
                  <a:solidFill>
                    <a:prstClr val="white"/>
                  </a:solidFill>
                  <a:latin typeface="方正清刻本悦宋简体" pitchFamily="2" charset="-122"/>
                  <a:ea typeface="方正清刻本悦宋简体" pitchFamily="2" charset="-122"/>
                </a:rPr>
                <a:t>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95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780159" y="2588332"/>
            <a:ext cx="771556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30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1. </a:t>
            </a:r>
            <a:r>
              <a:rPr lang="zh-CN" altLang="en-US" sz="3000" dirty="0">
                <a:solidFill>
                  <a:prstClr val="white"/>
                </a:solidFill>
                <a:latin typeface="方正清刻本悦宋简体" pitchFamily="2" charset="-122"/>
                <a:ea typeface="方正清刻本悦宋简体" pitchFamily="2" charset="-122"/>
              </a:rPr>
              <a:t>立德树人：彰显教学目标的育人导向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780159" y="3599208"/>
            <a:ext cx="749690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300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defRPr>
            </a:lvl1pPr>
          </a:lstStyle>
          <a:p>
            <a:r>
              <a:rPr lang="en-US" altLang="zh-CN" dirty="0">
                <a:solidFill>
                  <a:prstClr val="white"/>
                </a:solidFill>
              </a:rPr>
              <a:t>2. </a:t>
            </a:r>
            <a:r>
              <a:rPr lang="zh-CN" altLang="en-US" dirty="0">
                <a:solidFill>
                  <a:prstClr val="white"/>
                </a:solidFill>
              </a:rPr>
              <a:t>整体规划：体现语文学习任务群特点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780159" y="4610084"/>
            <a:ext cx="739751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300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defRPr>
            </a:lvl1pPr>
          </a:lstStyle>
          <a:p>
            <a:r>
              <a:rPr lang="en-US" altLang="zh-CN" dirty="0">
                <a:solidFill>
                  <a:prstClr val="white"/>
                </a:solidFill>
              </a:rPr>
              <a:t>3. </a:t>
            </a:r>
            <a:r>
              <a:rPr lang="zh-CN" altLang="en-US" dirty="0">
                <a:solidFill>
                  <a:prstClr val="white"/>
                </a:solidFill>
              </a:rPr>
              <a:t>创设情境：凸显语文学习的实践特性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80159" y="5620960"/>
            <a:ext cx="771556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300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</a:defRPr>
            </a:lvl1pPr>
          </a:lstStyle>
          <a:p>
            <a:r>
              <a:rPr lang="en-US" altLang="zh-CN" dirty="0">
                <a:solidFill>
                  <a:prstClr val="white"/>
                </a:solidFill>
              </a:rPr>
              <a:t>4. </a:t>
            </a:r>
            <a:r>
              <a:rPr lang="zh-CN" altLang="en-US" dirty="0">
                <a:solidFill>
                  <a:prstClr val="white"/>
                </a:solidFill>
              </a:rPr>
              <a:t>智慧学习：探索新时代教学方式变革</a:t>
            </a: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3" b="33629"/>
          <a:stretch/>
        </p:blipFill>
        <p:spPr>
          <a:xfrm>
            <a:off x="0" y="0"/>
            <a:ext cx="12192000" cy="2031988"/>
          </a:xfrm>
          <a:prstGeom prst="rect">
            <a:avLst/>
          </a:prstGeom>
        </p:spPr>
      </p:pic>
      <p:sp>
        <p:nvSpPr>
          <p:cNvPr id="60" name="PA_矩形 1"/>
          <p:cNvSpPr/>
          <p:nvPr/>
        </p:nvSpPr>
        <p:spPr>
          <a:xfrm>
            <a:off x="0" y="-9169"/>
            <a:ext cx="12192000" cy="203192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73272" y="556015"/>
            <a:ext cx="439735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【</a:t>
            </a:r>
            <a:r>
              <a:rPr lang="zh-CN" altLang="en-US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教学建议</a:t>
            </a:r>
            <a:r>
              <a:rPr lang="en-US" altLang="zh-CN" sz="54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】</a:t>
            </a:r>
            <a:endParaRPr lang="zh-CN" altLang="en-US" sz="5400" b="1" spc="50" dirty="0">
              <a:ln w="11430"/>
              <a:solidFill>
                <a:srgbClr val="72202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清刻本悦宋简体" pitchFamily="2" charset="-122"/>
              <a:ea typeface="方正清刻本悦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7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5" grpId="0"/>
      <p:bldP spid="56" grpId="0"/>
      <p:bldP spid="5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324"/>
          </a:xfrm>
          <a:prstGeom prst="rect">
            <a:avLst/>
          </a:prstGeom>
        </p:spPr>
      </p:pic>
      <p:pic>
        <p:nvPicPr>
          <p:cNvPr id="2050" name="Picture 2" descr="C:\Users\Administrator\Documents\美图图库\32456788_副本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46"/>
          <a:stretch/>
        </p:blipFill>
        <p:spPr bwMode="auto">
          <a:xfrm>
            <a:off x="2471882" y="522347"/>
            <a:ext cx="7248236" cy="2137726"/>
          </a:xfrm>
          <a:prstGeom prst="plaque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矩形 1"/>
          <p:cNvSpPr/>
          <p:nvPr/>
        </p:nvSpPr>
        <p:spPr>
          <a:xfrm>
            <a:off x="2471882" y="531583"/>
            <a:ext cx="7248236" cy="2137727"/>
          </a:xfrm>
          <a:prstGeom prst="plaqu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3868" y="1268044"/>
            <a:ext cx="63065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“</a:t>
            </a:r>
            <a:r>
              <a:rPr lang="en-US" altLang="zh-CN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2022</a:t>
            </a:r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年版课标”的学习建议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0261" y="316808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1. </a:t>
            </a:r>
            <a:r>
              <a: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细 读 课 标 文 本</a:t>
            </a:r>
          </a:p>
        </p:txBody>
      </p:sp>
      <p:sp>
        <p:nvSpPr>
          <p:cNvPr id="13" name="矩形 12"/>
          <p:cNvSpPr/>
          <p:nvPr/>
        </p:nvSpPr>
        <p:spPr>
          <a:xfrm flipH="1">
            <a:off x="4267136" y="3734390"/>
            <a:ext cx="3780000" cy="72000"/>
          </a:xfrm>
          <a:prstGeom prst="rect">
            <a:avLst/>
          </a:prstGeom>
          <a:gradFill flip="none" rotWithShape="1">
            <a:gsLst>
              <a:gs pos="3000">
                <a:srgbClr val="891926">
                  <a:lumMod val="0"/>
                  <a:lumOff val="100000"/>
                  <a:alpha val="82000"/>
                </a:srgbClr>
              </a:gs>
              <a:gs pos="100000">
                <a:srgbClr val="72202A">
                  <a:shade val="30000"/>
                  <a:satMod val="115000"/>
                  <a:lumMod val="77000"/>
                  <a:lumOff val="23000"/>
                </a:srgbClr>
              </a:gs>
              <a:gs pos="100000">
                <a:srgbClr val="72202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22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324"/>
          </a:xfrm>
          <a:prstGeom prst="rect">
            <a:avLst/>
          </a:prstGeom>
        </p:spPr>
      </p:pic>
      <p:pic>
        <p:nvPicPr>
          <p:cNvPr id="2050" name="Picture 2" descr="C:\Users\Administrator\Documents\美图图库\32456788_副本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46"/>
          <a:stretch/>
        </p:blipFill>
        <p:spPr bwMode="auto">
          <a:xfrm>
            <a:off x="2471882" y="522347"/>
            <a:ext cx="7248236" cy="2137726"/>
          </a:xfrm>
          <a:prstGeom prst="plaque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矩形 1"/>
          <p:cNvSpPr/>
          <p:nvPr/>
        </p:nvSpPr>
        <p:spPr>
          <a:xfrm>
            <a:off x="2471882" y="531583"/>
            <a:ext cx="7248236" cy="2137727"/>
          </a:xfrm>
          <a:prstGeom prst="plaqu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3868" y="1268044"/>
            <a:ext cx="63065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“</a:t>
            </a:r>
            <a:r>
              <a:rPr lang="en-US" altLang="zh-CN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2022</a:t>
            </a:r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年版课标”的学习建议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0261" y="316808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E7E6E6">
                    <a:lumMod val="50000"/>
                  </a:srgbClr>
                </a:solidFill>
                <a:latin typeface="方正清刻本悦宋简体" pitchFamily="2" charset="-122"/>
                <a:ea typeface="方正清刻本悦宋简体" pitchFamily="2" charset="-122"/>
              </a:rPr>
              <a:t>1. </a:t>
            </a:r>
            <a:r>
              <a:rPr lang="zh-CN" altLang="en-US" sz="3200" dirty="0">
                <a:solidFill>
                  <a:srgbClr val="E7E6E6">
                    <a:lumMod val="50000"/>
                  </a:srgbClr>
                </a:solidFill>
                <a:latin typeface="方正清刻本悦宋简体" pitchFamily="2" charset="-122"/>
                <a:ea typeface="方正清刻本悦宋简体" pitchFamily="2" charset="-122"/>
              </a:rPr>
              <a:t>细 读 课 标 文 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0261" y="3974727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defRPr>
            </a:lvl1pPr>
          </a:lstStyle>
          <a:p>
            <a:r>
              <a:rPr lang="en-US" altLang="zh-CN" dirty="0"/>
              <a:t>2. </a:t>
            </a:r>
            <a:r>
              <a:rPr lang="zh-CN" altLang="en-US" dirty="0"/>
              <a:t>增 强 课 改 意 识</a:t>
            </a:r>
          </a:p>
        </p:txBody>
      </p:sp>
      <p:sp>
        <p:nvSpPr>
          <p:cNvPr id="13" name="矩形 12"/>
          <p:cNvSpPr/>
          <p:nvPr/>
        </p:nvSpPr>
        <p:spPr>
          <a:xfrm flipH="1">
            <a:off x="4267136" y="4528686"/>
            <a:ext cx="3780000" cy="72000"/>
          </a:xfrm>
          <a:prstGeom prst="rect">
            <a:avLst/>
          </a:prstGeom>
          <a:gradFill flip="none" rotWithShape="1">
            <a:gsLst>
              <a:gs pos="3000">
                <a:srgbClr val="891926">
                  <a:lumMod val="0"/>
                  <a:lumOff val="100000"/>
                  <a:alpha val="82000"/>
                </a:srgbClr>
              </a:gs>
              <a:gs pos="100000">
                <a:srgbClr val="72202A">
                  <a:shade val="30000"/>
                  <a:satMod val="115000"/>
                  <a:lumMod val="77000"/>
                  <a:lumOff val="23000"/>
                </a:srgbClr>
              </a:gs>
              <a:gs pos="100000">
                <a:srgbClr val="72202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6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324"/>
          </a:xfrm>
          <a:prstGeom prst="rect">
            <a:avLst/>
          </a:prstGeom>
        </p:spPr>
      </p:pic>
      <p:pic>
        <p:nvPicPr>
          <p:cNvPr id="2050" name="Picture 2" descr="C:\Users\Administrator\Documents\美图图库\32456788_副本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46"/>
          <a:stretch/>
        </p:blipFill>
        <p:spPr bwMode="auto">
          <a:xfrm>
            <a:off x="2471882" y="522347"/>
            <a:ext cx="7248236" cy="2137726"/>
          </a:xfrm>
          <a:prstGeom prst="plaque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矩形 1"/>
          <p:cNvSpPr/>
          <p:nvPr/>
        </p:nvSpPr>
        <p:spPr>
          <a:xfrm>
            <a:off x="2471882" y="531583"/>
            <a:ext cx="7248236" cy="2137727"/>
          </a:xfrm>
          <a:prstGeom prst="plaqu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9280" y="1268044"/>
            <a:ext cx="63065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“</a:t>
            </a:r>
            <a:r>
              <a:rPr lang="en-US" altLang="zh-CN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2022</a:t>
            </a:r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年版课标”的学习建议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0261" y="316808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E7E6E6">
                    <a:lumMod val="50000"/>
                  </a:srgbClr>
                </a:solidFill>
                <a:latin typeface="方正清刻本悦宋简体" pitchFamily="2" charset="-122"/>
                <a:ea typeface="方正清刻本悦宋简体" pitchFamily="2" charset="-122"/>
              </a:rPr>
              <a:t>1. </a:t>
            </a:r>
            <a:r>
              <a:rPr lang="zh-CN" altLang="en-US" sz="3200" dirty="0">
                <a:solidFill>
                  <a:srgbClr val="E7E6E6">
                    <a:lumMod val="50000"/>
                  </a:srgbClr>
                </a:solidFill>
                <a:latin typeface="方正清刻本悦宋简体" pitchFamily="2" charset="-122"/>
                <a:ea typeface="方正清刻本悦宋简体" pitchFamily="2" charset="-122"/>
              </a:rPr>
              <a:t>细 读 课 标 文 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0261" y="3974727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defRPr>
            </a:lvl1pPr>
          </a:lstStyle>
          <a:p>
            <a:r>
              <a:rPr lang="en-US" altLang="zh-CN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</a:rPr>
              <a:t>2. </a:t>
            </a:r>
            <a:r>
              <a:rPr lang="zh-CN" altLang="en-US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</a:rPr>
              <a:t>增 强 课 改 意 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0261" y="478136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defRPr>
            </a:lvl1pPr>
          </a:lstStyle>
          <a:p>
            <a:r>
              <a:rPr lang="en-US" altLang="zh-CN" dirty="0"/>
              <a:t>3. </a:t>
            </a:r>
            <a:r>
              <a:rPr lang="zh-CN" altLang="en-US" dirty="0"/>
              <a:t>重 构 课 堂 教 学</a:t>
            </a:r>
          </a:p>
        </p:txBody>
      </p:sp>
      <p:sp>
        <p:nvSpPr>
          <p:cNvPr id="13" name="矩形 12"/>
          <p:cNvSpPr/>
          <p:nvPr/>
        </p:nvSpPr>
        <p:spPr>
          <a:xfrm flipH="1">
            <a:off x="4267136" y="5332218"/>
            <a:ext cx="3780000" cy="72000"/>
          </a:xfrm>
          <a:prstGeom prst="rect">
            <a:avLst/>
          </a:prstGeom>
          <a:gradFill flip="none" rotWithShape="1">
            <a:gsLst>
              <a:gs pos="3000">
                <a:srgbClr val="891926">
                  <a:lumMod val="0"/>
                  <a:lumOff val="100000"/>
                  <a:alpha val="82000"/>
                </a:srgbClr>
              </a:gs>
              <a:gs pos="100000">
                <a:srgbClr val="72202A">
                  <a:shade val="30000"/>
                  <a:satMod val="115000"/>
                  <a:lumMod val="77000"/>
                  <a:lumOff val="23000"/>
                </a:srgbClr>
              </a:gs>
              <a:gs pos="100000">
                <a:srgbClr val="72202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40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3324"/>
          </a:xfrm>
          <a:prstGeom prst="rect">
            <a:avLst/>
          </a:prstGeom>
        </p:spPr>
      </p:pic>
      <p:pic>
        <p:nvPicPr>
          <p:cNvPr id="2050" name="Picture 2" descr="C:\Users\Administrator\Documents\美图图库\32456788_副本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46"/>
          <a:stretch/>
        </p:blipFill>
        <p:spPr bwMode="auto">
          <a:xfrm>
            <a:off x="2471882" y="522347"/>
            <a:ext cx="7248236" cy="2137726"/>
          </a:xfrm>
          <a:prstGeom prst="plaque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矩形 1"/>
          <p:cNvSpPr/>
          <p:nvPr/>
        </p:nvSpPr>
        <p:spPr>
          <a:xfrm>
            <a:off x="2471881" y="513197"/>
            <a:ext cx="7248236" cy="2137727"/>
          </a:xfrm>
          <a:prstGeom prst="plaqu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9950" y="1307223"/>
            <a:ext cx="6306535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“</a:t>
            </a:r>
            <a:r>
              <a:rPr lang="en-US" altLang="zh-CN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2022</a:t>
            </a:r>
            <a:r>
              <a:rPr lang="zh-CN" altLang="en-US" sz="36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年版课标”的学习建议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0261" y="316808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E7E6E6">
                    <a:lumMod val="50000"/>
                  </a:srgbClr>
                </a:solidFill>
                <a:latin typeface="方正清刻本悦宋简体" pitchFamily="2" charset="-122"/>
                <a:ea typeface="方正清刻本悦宋简体" pitchFamily="2" charset="-122"/>
              </a:rPr>
              <a:t>1. </a:t>
            </a:r>
            <a:r>
              <a:rPr lang="zh-CN" altLang="en-US" sz="3200" dirty="0">
                <a:solidFill>
                  <a:srgbClr val="E7E6E6">
                    <a:lumMod val="50000"/>
                  </a:srgbClr>
                </a:solidFill>
                <a:latin typeface="方正清刻本悦宋简体" pitchFamily="2" charset="-122"/>
                <a:ea typeface="方正清刻本悦宋简体" pitchFamily="2" charset="-122"/>
              </a:rPr>
              <a:t>细 读 课 标 文 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0261" y="3974727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defRPr>
            </a:lvl1pPr>
          </a:lstStyle>
          <a:p>
            <a:r>
              <a:rPr lang="en-US" altLang="zh-CN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</a:rPr>
              <a:t>2. </a:t>
            </a:r>
            <a:r>
              <a:rPr lang="zh-CN" altLang="en-US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</a:rPr>
              <a:t>增 强 课 改 意 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0261" y="478136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defRPr>
            </a:lvl1pPr>
          </a:lstStyle>
          <a:p>
            <a:r>
              <a:rPr lang="en-US" altLang="zh-CN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</a:rPr>
              <a:t>3. </a:t>
            </a:r>
            <a:r>
              <a:rPr lang="zh-CN" altLang="en-US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</a:rPr>
              <a:t>重 构 课 堂 教 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0261" y="5588005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defRPr>
            </a:lvl1pPr>
          </a:lstStyle>
          <a:p>
            <a:r>
              <a:rPr lang="en-US" altLang="zh-CN" dirty="0"/>
              <a:t>4. </a:t>
            </a:r>
            <a:r>
              <a:rPr lang="zh-CN" altLang="en-US" dirty="0"/>
              <a:t>提 升 课 程 素 养</a:t>
            </a:r>
          </a:p>
        </p:txBody>
      </p:sp>
      <p:sp>
        <p:nvSpPr>
          <p:cNvPr id="13" name="矩形 12"/>
          <p:cNvSpPr/>
          <p:nvPr/>
        </p:nvSpPr>
        <p:spPr>
          <a:xfrm flipH="1">
            <a:off x="4267136" y="6181930"/>
            <a:ext cx="3780000" cy="72000"/>
          </a:xfrm>
          <a:prstGeom prst="rect">
            <a:avLst/>
          </a:prstGeom>
          <a:gradFill flip="none" rotWithShape="1">
            <a:gsLst>
              <a:gs pos="3000">
                <a:srgbClr val="891926">
                  <a:lumMod val="0"/>
                  <a:lumOff val="100000"/>
                  <a:alpha val="82000"/>
                </a:srgbClr>
              </a:gs>
              <a:gs pos="100000">
                <a:srgbClr val="72202A">
                  <a:shade val="30000"/>
                  <a:satMod val="115000"/>
                  <a:lumMod val="77000"/>
                  <a:lumOff val="23000"/>
                </a:srgbClr>
              </a:gs>
              <a:gs pos="100000">
                <a:srgbClr val="72202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418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10757" r="7117" b="9119"/>
          <a:stretch/>
        </p:blipFill>
        <p:spPr>
          <a:xfrm>
            <a:off x="0" y="21"/>
            <a:ext cx="12192000" cy="6857979"/>
          </a:xfrm>
          <a:prstGeom prst="rect">
            <a:avLst/>
          </a:prstGeom>
        </p:spPr>
      </p:pic>
      <p:sp>
        <p:nvSpPr>
          <p:cNvPr id="3" name="PA_矩形 1"/>
          <p:cNvSpPr/>
          <p:nvPr/>
        </p:nvSpPr>
        <p:spPr>
          <a:xfrm>
            <a:off x="0" y="21"/>
            <a:ext cx="12192000" cy="685797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810" y="2411212"/>
            <a:ext cx="783466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8800" b="1" spc="50" dirty="0" smtClean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  </a:t>
            </a:r>
            <a:r>
              <a:rPr lang="zh-CN" altLang="en-US" sz="8800" b="1" spc="50" dirty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谢谢</a:t>
            </a:r>
            <a:r>
              <a:rPr lang="zh-CN" altLang="en-US" sz="8800" b="1" spc="50" dirty="0" smtClean="0">
                <a:ln w="11430"/>
                <a:solidFill>
                  <a:srgbClr val="72202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清刻本悦宋简体" pitchFamily="2" charset="-122"/>
                <a:ea typeface="方正清刻本悦宋简体" pitchFamily="2" charset="-122"/>
              </a:rPr>
              <a:t>大家</a:t>
            </a:r>
            <a:endParaRPr lang="zh-CN" altLang="en-US" sz="8800" b="1" spc="50" dirty="0">
              <a:ln w="11430"/>
              <a:solidFill>
                <a:srgbClr val="72202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清刻本悦宋简体" pitchFamily="2" charset="-122"/>
              <a:ea typeface="方正清刻本悦宋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72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">
            <a:extLst>
              <a:ext uri="{FF2B5EF4-FFF2-40B4-BE49-F238E27FC236}">
                <a16:creationId xmlns:a16="http://schemas.microsoft.com/office/drawing/2014/main" id="{3AC0E24C-70E2-2645-C251-D92E8A6F15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">
            <a:extLst>
              <a:ext uri="{FF2B5EF4-FFF2-40B4-BE49-F238E27FC236}">
                <a16:creationId xmlns:a16="http://schemas.microsoft.com/office/drawing/2014/main" id="{52315E74-FCBE-D38F-267E-E0ADAFF0A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86808" y="606286"/>
            <a:ext cx="6689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第三部分      </a:t>
            </a:r>
            <a:r>
              <a:rPr lang="zh-CN" altLang="zh-CN" sz="4000" b="1" dirty="0" smtClean="0"/>
              <a:t>课程</a:t>
            </a:r>
            <a:r>
              <a:rPr lang="zh-CN" altLang="zh-CN" sz="4000" b="1" dirty="0"/>
              <a:t>设置</a:t>
            </a:r>
            <a:endParaRPr lang="zh-CN" altLang="en-US" sz="4000" dirty="0"/>
          </a:p>
        </p:txBody>
      </p:sp>
      <p:sp>
        <p:nvSpPr>
          <p:cNvPr id="3" name="文本框 2"/>
          <p:cNvSpPr txBox="1"/>
          <p:nvPr/>
        </p:nvSpPr>
        <p:spPr>
          <a:xfrm>
            <a:off x="864703" y="1484815"/>
            <a:ext cx="10684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    </a:t>
            </a:r>
            <a:r>
              <a:rPr lang="zh-CN" altLang="zh-CN" sz="3200" dirty="0" smtClean="0"/>
              <a:t>从</a:t>
            </a:r>
            <a:r>
              <a:rPr lang="zh-CN" altLang="zh-CN" sz="3200" dirty="0"/>
              <a:t>课程类别、科目设置、时间安排明确</a:t>
            </a:r>
            <a:r>
              <a:rPr lang="zh-CN" altLang="zh-CN" sz="3200" b="1" dirty="0"/>
              <a:t>课程设置</a:t>
            </a:r>
            <a:r>
              <a:rPr lang="zh-CN" altLang="zh-CN" sz="3200" dirty="0"/>
              <a:t>要求</a:t>
            </a:r>
            <a:endParaRPr lang="zh-CN" altLang="en-US" sz="3200" dirty="0"/>
          </a:p>
        </p:txBody>
      </p:sp>
      <p:sp>
        <p:nvSpPr>
          <p:cNvPr id="4" name="文本框 3"/>
          <p:cNvSpPr txBox="1"/>
          <p:nvPr/>
        </p:nvSpPr>
        <p:spPr>
          <a:xfrm>
            <a:off x="1848676" y="2272318"/>
            <a:ext cx="9134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500" dirty="0"/>
              <a:t>国家课程、地方课程和校本课程，突出国家课程主体地位</a:t>
            </a:r>
            <a:endParaRPr lang="zh-CN" altLang="en-US" sz="2500" dirty="0"/>
          </a:p>
        </p:txBody>
      </p:sp>
      <p:sp>
        <p:nvSpPr>
          <p:cNvPr id="5" name="文本框 4"/>
          <p:cNvSpPr txBox="1"/>
          <p:nvPr/>
        </p:nvSpPr>
        <p:spPr>
          <a:xfrm>
            <a:off x="1848676" y="2923491"/>
            <a:ext cx="9134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500" dirty="0" smtClean="0"/>
              <a:t>初中设物理、化学、生物学分科课程和科学综合课程，供地方、学校选择</a:t>
            </a:r>
            <a:endParaRPr lang="zh-CN" altLang="en-US" sz="2500" dirty="0"/>
          </a:p>
        </p:txBody>
      </p:sp>
      <p:sp>
        <p:nvSpPr>
          <p:cNvPr id="6" name="文本框 5"/>
          <p:cNvSpPr txBox="1"/>
          <p:nvPr/>
        </p:nvSpPr>
        <p:spPr>
          <a:xfrm>
            <a:off x="1848676" y="3936349"/>
            <a:ext cx="904460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500" dirty="0"/>
              <a:t>艺术包括一至二年级设置唱游</a:t>
            </a:r>
            <a:r>
              <a:rPr lang="en-US" altLang="zh-CN" sz="2500" dirty="0"/>
              <a:t>·</a:t>
            </a:r>
            <a:r>
              <a:rPr lang="zh-CN" altLang="zh-CN" sz="2500" dirty="0"/>
              <a:t>音乐、造型</a:t>
            </a:r>
            <a:r>
              <a:rPr lang="en-US" altLang="zh-CN" sz="2500" dirty="0"/>
              <a:t>·</a:t>
            </a:r>
            <a:r>
              <a:rPr lang="zh-CN" altLang="zh-CN" sz="2500" dirty="0"/>
              <a:t>美术；三至七年级以音乐、美术为主，融入 </a:t>
            </a:r>
            <a:r>
              <a:rPr lang="en-US" altLang="zh-CN" sz="2500" dirty="0"/>
              <a:t>   </a:t>
            </a:r>
            <a:r>
              <a:rPr lang="zh-CN" altLang="zh-CN" sz="2500" dirty="0"/>
              <a:t>舞蹈、戏剧（含戏曲）、影视</a:t>
            </a:r>
            <a:r>
              <a:rPr lang="en-US" altLang="zh-CN" sz="2500" dirty="0"/>
              <a:t> </a:t>
            </a:r>
            <a:r>
              <a:rPr lang="zh-CN" altLang="zh-CN" sz="2500" dirty="0"/>
              <a:t>（含数字媒体艺术）相关内容；八至九年级包括音乐、美术、舞蹈、戏剧（含戏曲）、影视（含数字媒体艺术）等，</a:t>
            </a:r>
            <a:r>
              <a:rPr lang="en-US" altLang="zh-CN" sz="2500" dirty="0"/>
              <a:t> </a:t>
            </a:r>
            <a:r>
              <a:rPr lang="zh-CN" altLang="zh-CN" sz="2500" dirty="0"/>
              <a:t>由学生至少选择两项</a:t>
            </a:r>
            <a:endParaRPr lang="zh-CN" altLang="en-US" sz="2500" dirty="0"/>
          </a:p>
        </p:txBody>
      </p:sp>
      <p:sp>
        <p:nvSpPr>
          <p:cNvPr id="7" name="文本框 6"/>
          <p:cNvSpPr txBox="1"/>
          <p:nvPr/>
        </p:nvSpPr>
        <p:spPr>
          <a:xfrm>
            <a:off x="1848676" y="6062358"/>
            <a:ext cx="85476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500" dirty="0"/>
              <a:t>首次兼顾</a:t>
            </a:r>
            <a:r>
              <a:rPr lang="en-US" altLang="zh-CN" sz="2500" dirty="0"/>
              <a:t>“</a:t>
            </a:r>
            <a:r>
              <a:rPr lang="zh-CN" altLang="zh-CN" sz="2500" dirty="0"/>
              <a:t>六三</a:t>
            </a:r>
            <a:r>
              <a:rPr lang="en-US" altLang="zh-CN" sz="2500" dirty="0"/>
              <a:t>”“</a:t>
            </a:r>
            <a:r>
              <a:rPr lang="zh-CN" altLang="zh-CN" sz="2500" dirty="0"/>
              <a:t>五四</a:t>
            </a:r>
            <a:r>
              <a:rPr lang="en-US" altLang="zh-CN" sz="2500" dirty="0"/>
              <a:t>”</a:t>
            </a:r>
            <a:r>
              <a:rPr lang="zh-CN" altLang="zh-CN" sz="2500" dirty="0"/>
              <a:t>两种学制</a:t>
            </a:r>
            <a:endParaRPr lang="zh-CN" altLang="en-US" sz="25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0" y="1425145"/>
            <a:ext cx="692025" cy="7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1959</Words>
  <Application>Microsoft Office PowerPoint</Application>
  <PresentationFormat>宽屏</PresentationFormat>
  <Paragraphs>175</Paragraphs>
  <Slides>66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66</vt:i4>
      </vt:variant>
    </vt:vector>
  </HeadingPairs>
  <TitlesOfParts>
    <vt:vector size="77" baseType="lpstr">
      <vt:lpstr>等线</vt:lpstr>
      <vt:lpstr>等线 Light</vt:lpstr>
      <vt:lpstr>方正粗黑宋简体</vt:lpstr>
      <vt:lpstr>方正清刻本悦宋简体</vt:lpstr>
      <vt:lpstr>华文行楷</vt:lpstr>
      <vt:lpstr>华文隶书</vt:lpstr>
      <vt:lpstr>楷体</vt:lpstr>
      <vt:lpstr>微软雅黑</vt:lpstr>
      <vt:lpstr>Arial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</dc:creator>
  <cp:lastModifiedBy>WW</cp:lastModifiedBy>
  <cp:revision>25</cp:revision>
  <dcterms:created xsi:type="dcterms:W3CDTF">2022-05-10T00:05:55Z</dcterms:created>
  <dcterms:modified xsi:type="dcterms:W3CDTF">2022-10-27T15:59:09Z</dcterms:modified>
</cp:coreProperties>
</file>