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70" r:id="rId3"/>
    <p:sldId id="262" r:id="rId4"/>
    <p:sldId id="269" r:id="rId5"/>
    <p:sldId id="271" r:id="rId6"/>
    <p:sldId id="272" r:id="rId7"/>
    <p:sldId id="264" r:id="rId8"/>
    <p:sldId id="259" r:id="rId9"/>
    <p:sldId id="281" r:id="rId10"/>
    <p:sldId id="277" r:id="rId11"/>
    <p:sldId id="279" r:id="rId12"/>
    <p:sldId id="280" r:id="rId13"/>
    <p:sldId id="275" r:id="rId14"/>
    <p:sldId id="282" r:id="rId15"/>
    <p:sldId id="274" r:id="rId16"/>
    <p:sldId id="276" r:id="rId17"/>
    <p:sldId id="268" r:id="rId18"/>
    <p:sldId id="283" r:id="rId19"/>
    <p:sldId id="258" r:id="rId2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47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D41E10-C5D9-4491-BD6A-168B261B413B}" type="datetimeFigureOut">
              <a:rPr lang="zh-CN" altLang="en-US" smtClean="0"/>
              <a:pPr/>
              <a:t>2023/4/10</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141A74-0318-448A-A4F5-B47DB80B87F7}"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788F8D-94BC-43CD-A0DF-0660451385C5}" type="slidenum">
              <a:rPr lang="zh-CN" altLang="en-US" smtClean="0"/>
              <a:pPr/>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pPr/>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67BF2FF-AB26-42B1-B18B-19F5B70C603D}" type="slidenum">
              <a:rPr lang="zh-CN" altLang="en-US" smtClean="0"/>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E141A74-0318-448A-A4F5-B47DB80B87F7}" type="slidenum">
              <a:rPr lang="zh-CN" altLang="en-US" smtClean="0"/>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788F8D-94BC-43CD-A0DF-0660451385C5}" type="slidenum">
              <a:rPr lang="zh-CN" altLang="en-US" smtClean="0"/>
              <a:pPr/>
              <a:t>18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pPr/>
              <a:t>19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2023/4/10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2023/4/10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2023/4/10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2023/4/10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2023/4/10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2023/4/10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2023/4/10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2023/4/10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2023/4/10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2023/4/10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2023/4/10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2023/4/10</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video" Target="file:///C:\Users\Administrator\Desktop\4&#26376;9&#26085;.mp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2771800" y="3140968"/>
            <a:ext cx="4153055" cy="1446550"/>
          </a:xfrm>
          <a:prstGeom prst="rect">
            <a:avLst/>
          </a:prstGeom>
          <a:noFill/>
        </p:spPr>
        <p:txBody>
          <a:bodyPr wrap="square" rtlCol="0">
            <a:spAutoFit/>
          </a:bodyPr>
          <a:lstStyle/>
          <a:p>
            <a:pPr algn="ctr"/>
            <a:r>
              <a:rPr lang="zh-CN" altLang="en-US" sz="3200" b="1" dirty="0" smtClean="0">
                <a:effectLst>
                  <a:outerShdw blurRad="38100" dist="38100" dir="2700000" algn="tl">
                    <a:srgbClr val="000000">
                      <a:alpha val="43137"/>
                    </a:srgbClr>
                  </a:outerShdw>
                </a:effectLst>
                <a:latin typeface="+mn-ea"/>
                <a:cs typeface="+mn-ea"/>
                <a:sym typeface="+mn-lt"/>
              </a:rPr>
              <a:t>百和中学 </a:t>
            </a:r>
            <a:r>
              <a:rPr lang="zh-CN" altLang="en-US" sz="3200" b="1" dirty="0" smtClean="0">
                <a:effectLst>
                  <a:outerShdw blurRad="38100" dist="38100" dir="2700000" algn="tl">
                    <a:srgbClr val="000000">
                      <a:alpha val="43137"/>
                    </a:srgbClr>
                  </a:outerShdw>
                </a:effectLst>
                <a:latin typeface="宋体" pitchFamily="2" charset="-122"/>
                <a:ea typeface="宋体" pitchFamily="2" charset="-122"/>
                <a:cs typeface="+mn-ea"/>
                <a:sym typeface="+mn-lt"/>
              </a:rPr>
              <a:t>易 红</a:t>
            </a:r>
            <a:endParaRPr lang="en-US" altLang="zh-CN" sz="3200" b="1" dirty="0" smtClean="0">
              <a:effectLst>
                <a:outerShdw blurRad="38100" dist="38100" dir="2700000" algn="tl">
                  <a:srgbClr val="000000">
                    <a:alpha val="43137"/>
                  </a:srgbClr>
                </a:outerShdw>
              </a:effectLst>
              <a:latin typeface="宋体" pitchFamily="2" charset="-122"/>
              <a:ea typeface="宋体" pitchFamily="2" charset="-122"/>
              <a:cs typeface="+mn-ea"/>
              <a:sym typeface="+mn-lt"/>
            </a:endParaRPr>
          </a:p>
          <a:p>
            <a:pPr algn="ctr"/>
            <a:endParaRPr lang="en-US" altLang="zh-CN" sz="3200" b="1" dirty="0" smtClean="0">
              <a:effectLst>
                <a:outerShdw blurRad="38100" dist="38100" dir="2700000" algn="tl">
                  <a:srgbClr val="000000">
                    <a:alpha val="43137"/>
                  </a:srgbClr>
                </a:outerShdw>
              </a:effectLst>
              <a:latin typeface="宋体" pitchFamily="2" charset="-122"/>
              <a:ea typeface="宋体" pitchFamily="2" charset="-122"/>
              <a:cs typeface="+mn-ea"/>
              <a:sym typeface="+mn-lt"/>
            </a:endParaRPr>
          </a:p>
          <a:p>
            <a:pPr algn="ctr"/>
            <a:r>
              <a:rPr lang="en-US" altLang="zh-CN" sz="2400" b="1" dirty="0" smtClean="0">
                <a:effectLst>
                  <a:outerShdw blurRad="38100" dist="38100" dir="2700000" algn="tl">
                    <a:srgbClr val="000000">
                      <a:alpha val="43137"/>
                    </a:srgbClr>
                  </a:outerShdw>
                </a:effectLst>
                <a:latin typeface="宋体" pitchFamily="2" charset="-122"/>
                <a:ea typeface="宋体" pitchFamily="2" charset="-122"/>
                <a:cs typeface="+mn-ea"/>
                <a:sym typeface="+mn-lt"/>
              </a:rPr>
              <a:t>2023</a:t>
            </a:r>
            <a:r>
              <a:rPr lang="zh-CN" altLang="en-US" sz="2400" b="1" dirty="0" smtClean="0">
                <a:effectLst>
                  <a:outerShdw blurRad="38100" dist="38100" dir="2700000" algn="tl">
                    <a:srgbClr val="000000">
                      <a:alpha val="43137"/>
                    </a:srgbClr>
                  </a:outerShdw>
                </a:effectLst>
                <a:latin typeface="宋体" pitchFamily="2" charset="-122"/>
                <a:ea typeface="宋体" pitchFamily="2" charset="-122"/>
                <a:cs typeface="+mn-ea"/>
                <a:sym typeface="+mn-lt"/>
              </a:rPr>
              <a:t>年</a:t>
            </a:r>
            <a:r>
              <a:rPr lang="en-US" altLang="zh-CN" sz="2400" b="1" dirty="0" smtClean="0">
                <a:effectLst>
                  <a:outerShdw blurRad="38100" dist="38100" dir="2700000" algn="tl">
                    <a:srgbClr val="000000">
                      <a:alpha val="43137"/>
                    </a:srgbClr>
                  </a:outerShdw>
                </a:effectLst>
                <a:latin typeface="宋体" pitchFamily="2" charset="-122"/>
                <a:ea typeface="宋体" pitchFamily="2" charset="-122"/>
                <a:cs typeface="+mn-ea"/>
                <a:sym typeface="+mn-lt"/>
              </a:rPr>
              <a:t>4</a:t>
            </a:r>
            <a:r>
              <a:rPr lang="zh-CN" altLang="en-US" sz="2400" b="1" dirty="0" smtClean="0">
                <a:effectLst>
                  <a:outerShdw blurRad="38100" dist="38100" dir="2700000" algn="tl">
                    <a:srgbClr val="000000">
                      <a:alpha val="43137"/>
                    </a:srgbClr>
                  </a:outerShdw>
                </a:effectLst>
                <a:latin typeface="宋体" pitchFamily="2" charset="-122"/>
                <a:ea typeface="宋体" pitchFamily="2" charset="-122"/>
                <a:cs typeface="+mn-ea"/>
                <a:sym typeface="+mn-lt"/>
              </a:rPr>
              <a:t>月</a:t>
            </a:r>
            <a:r>
              <a:rPr lang="en-US" altLang="zh-CN" sz="2400" b="1" dirty="0" smtClean="0">
                <a:effectLst>
                  <a:outerShdw blurRad="38100" dist="38100" dir="2700000" algn="tl">
                    <a:srgbClr val="000000">
                      <a:alpha val="43137"/>
                    </a:srgbClr>
                  </a:outerShdw>
                </a:effectLst>
                <a:latin typeface="宋体" pitchFamily="2" charset="-122"/>
                <a:ea typeface="宋体" pitchFamily="2" charset="-122"/>
                <a:cs typeface="+mn-ea"/>
                <a:sym typeface="+mn-lt"/>
              </a:rPr>
              <a:t>10</a:t>
            </a:r>
            <a:r>
              <a:rPr lang="zh-CN" altLang="en-US" sz="2400" b="1" dirty="0" smtClean="0">
                <a:effectLst>
                  <a:outerShdw blurRad="38100" dist="38100" dir="2700000" algn="tl">
                    <a:srgbClr val="000000">
                      <a:alpha val="43137"/>
                    </a:srgbClr>
                  </a:outerShdw>
                </a:effectLst>
                <a:latin typeface="宋体" pitchFamily="2" charset="-122"/>
                <a:ea typeface="宋体" pitchFamily="2" charset="-122"/>
                <a:cs typeface="+mn-ea"/>
                <a:sym typeface="+mn-lt"/>
              </a:rPr>
              <a:t>日</a:t>
            </a:r>
            <a:endParaRPr lang="en-US" altLang="zh-CN" sz="2400" b="1" dirty="0" smtClean="0">
              <a:effectLst>
                <a:outerShdw blurRad="38100" dist="38100" dir="2700000" algn="tl">
                  <a:srgbClr val="000000">
                    <a:alpha val="43137"/>
                  </a:srgbClr>
                </a:outerShdw>
              </a:effectLst>
              <a:latin typeface="宋体" pitchFamily="2" charset="-122"/>
              <a:ea typeface="宋体" pitchFamily="2" charset="-122"/>
              <a:cs typeface="+mn-ea"/>
              <a:sym typeface="+mn-lt"/>
            </a:endParaRPr>
          </a:p>
        </p:txBody>
      </p:sp>
      <p:pic>
        <p:nvPicPr>
          <p:cNvPr id="2" name="图片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3068960"/>
            <a:ext cx="3131840" cy="4176876"/>
          </a:xfrm>
          <a:prstGeom prst="rect">
            <a:avLst/>
          </a:prstGeom>
        </p:spPr>
      </p:pic>
      <p:sp>
        <p:nvSpPr>
          <p:cNvPr id="3" name="文本框 2">
            <a:extLst>
              <a:ext uri="{FF2B5EF4-FFF2-40B4-BE49-F238E27FC236}">
                <a16:creationId xmlns="" xmlns:a16="http://schemas.microsoft.com/office/drawing/2014/main" id="{6C585B06-840E-4189-BB75-43101D315D8C}"/>
              </a:ext>
            </a:extLst>
          </p:cNvPr>
          <p:cNvSpPr txBox="1"/>
          <p:nvPr/>
        </p:nvSpPr>
        <p:spPr>
          <a:xfrm>
            <a:off x="95225" y="63500"/>
            <a:ext cx="8953550" cy="107722"/>
          </a:xfrm>
          <a:prstGeom prst="rect">
            <a:avLst/>
          </a:prstGeom>
          <a:noFill/>
        </p:spPr>
        <p:txBody>
          <a:bodyPr vert="horz" rtlCol="0">
            <a:spAutoFit/>
          </a:bodyPr>
          <a:lstStyle/>
          <a:p>
            <a:r>
              <a:rPr lang="zh-CN" altLang="en-US" sz="100">
                <a:solidFill>
                  <a:srgbClr val="FFFFFF"/>
                </a:solidFill>
                <a:latin typeface="华文新魏" panose="02010800040101010101" pitchFamily="2" charset="-122"/>
              </a:rPr>
              <a:t>统编版</a:t>
            </a:r>
            <a:r>
              <a:rPr lang="en-US" altLang="zh-CN" sz="100">
                <a:solidFill>
                  <a:srgbClr val="FFFFFF"/>
                </a:solidFill>
                <a:latin typeface="华文新魏" panose="02010800040101010101" pitchFamily="2" charset="-122"/>
              </a:rPr>
              <a:t>《</a:t>
            </a:r>
            <a:r>
              <a:rPr lang="zh-CN" altLang="en-US" sz="100">
                <a:solidFill>
                  <a:srgbClr val="FFFFFF"/>
                </a:solidFill>
                <a:latin typeface="华文新魏" panose="02010800040101010101" pitchFamily="2" charset="-122"/>
              </a:rPr>
              <a:t>道德与法治</a:t>
            </a:r>
            <a:r>
              <a:rPr lang="en-US" altLang="zh-CN" sz="100">
                <a:solidFill>
                  <a:srgbClr val="FFFFFF"/>
                </a:solidFill>
                <a:latin typeface="华文新魏" panose="02010800040101010101" pitchFamily="2" charset="-122"/>
              </a:rPr>
              <a:t>》</a:t>
            </a:r>
            <a:r>
              <a:rPr lang="zh-CN" altLang="en-US" sz="100">
                <a:solidFill>
                  <a:srgbClr val="FFFFFF"/>
                </a:solidFill>
                <a:latin typeface="华文新魏" panose="02010800040101010101" pitchFamily="2" charset="-122"/>
              </a:rPr>
              <a:t>九年级上册：</a:t>
            </a:r>
            <a:r>
              <a:rPr lang="en-US" altLang="zh-CN" sz="100">
                <a:solidFill>
                  <a:srgbClr val="FFFFFF"/>
                </a:solidFill>
                <a:latin typeface="华文新魏" panose="02010800040101010101" pitchFamily="2" charset="-122"/>
              </a:rPr>
              <a:t>5.1 </a:t>
            </a:r>
            <a:r>
              <a:rPr lang="zh-CN" altLang="en-US" sz="100">
                <a:solidFill>
                  <a:srgbClr val="FFFFFF"/>
                </a:solidFill>
                <a:latin typeface="华文新魏" panose="02010800040101010101" pitchFamily="2" charset="-122"/>
              </a:rPr>
              <a:t>延续文化的血脉 说课课件 </a:t>
            </a:r>
            <a:r>
              <a:rPr lang="en-US" altLang="zh-CN" sz="100">
                <a:solidFill>
                  <a:srgbClr val="FFFFFF"/>
                </a:solidFill>
                <a:latin typeface="华文新魏" panose="02010800040101010101" pitchFamily="2" charset="-122"/>
              </a:rPr>
              <a:t>(</a:t>
            </a:r>
            <a:r>
              <a:rPr lang="zh-CN" altLang="en-US" sz="100">
                <a:solidFill>
                  <a:srgbClr val="FFFFFF"/>
                </a:solidFill>
                <a:latin typeface="华文新魏" panose="02010800040101010101" pitchFamily="2" charset="-122"/>
              </a:rPr>
              <a:t>共</a:t>
            </a:r>
            <a:r>
              <a:rPr lang="en-US" altLang="zh-CN" sz="100">
                <a:solidFill>
                  <a:srgbClr val="FFFFFF"/>
                </a:solidFill>
                <a:latin typeface="华文新魏" panose="02010800040101010101" pitchFamily="2" charset="-122"/>
              </a:rPr>
              <a:t>29</a:t>
            </a:r>
            <a:r>
              <a:rPr lang="zh-CN" altLang="en-US" sz="100">
                <a:solidFill>
                  <a:srgbClr val="FFFFFF"/>
                </a:solidFill>
                <a:latin typeface="华文新魏" panose="02010800040101010101" pitchFamily="2" charset="-122"/>
              </a:rPr>
              <a:t>张</a:t>
            </a:r>
            <a:r>
              <a:rPr lang="en-US" altLang="zh-CN" sz="100">
                <a:solidFill>
                  <a:srgbClr val="FFFFFF"/>
                </a:solidFill>
                <a:latin typeface="华文新魏" panose="02010800040101010101" pitchFamily="2" charset="-122"/>
              </a:rPr>
              <a:t>PPT)</a:t>
            </a:r>
            <a:endParaRPr lang="zh-CN" altLang="en-US" sz="100">
              <a:solidFill>
                <a:srgbClr val="FFFFFF"/>
              </a:solidFill>
              <a:latin typeface="华文新魏" panose="02010800040101010101" pitchFamily="2" charset="-122"/>
            </a:endParaRPr>
          </a:p>
        </p:txBody>
      </p:sp>
      <p:sp>
        <p:nvSpPr>
          <p:cNvPr id="6" name="文本框 5">
            <a:extLst>
              <a:ext uri="{FF2B5EF4-FFF2-40B4-BE49-F238E27FC236}">
                <a16:creationId xmlns="" xmlns:a16="http://schemas.microsoft.com/office/drawing/2014/main" id="{D4337578-5AD6-45D3-8F9D-110F1B4CB87E}"/>
              </a:ext>
            </a:extLst>
          </p:cNvPr>
          <p:cNvSpPr txBox="1"/>
          <p:nvPr/>
        </p:nvSpPr>
        <p:spPr>
          <a:xfrm>
            <a:off x="95225" y="6718300"/>
            <a:ext cx="8953550" cy="107722"/>
          </a:xfrm>
          <a:prstGeom prst="rect">
            <a:avLst/>
          </a:prstGeom>
          <a:noFill/>
        </p:spPr>
        <p:txBody>
          <a:bodyPr vert="horz" rtlCol="0">
            <a:spAutoFit/>
          </a:bodyPr>
          <a:lstStyle/>
          <a:p>
            <a:r>
              <a:rPr lang="zh-CN" altLang="en-US" sz="100">
                <a:solidFill>
                  <a:srgbClr val="FFFFFF"/>
                </a:solidFill>
                <a:latin typeface="华文新魏" panose="02010800040101010101" pitchFamily="2" charset="-122"/>
              </a:rPr>
              <a:t>统编版</a:t>
            </a:r>
            <a:r>
              <a:rPr lang="en-US" altLang="zh-CN" sz="100">
                <a:solidFill>
                  <a:srgbClr val="FFFFFF"/>
                </a:solidFill>
                <a:latin typeface="华文新魏" panose="02010800040101010101" pitchFamily="2" charset="-122"/>
              </a:rPr>
              <a:t>《</a:t>
            </a:r>
            <a:r>
              <a:rPr lang="zh-CN" altLang="en-US" sz="100">
                <a:solidFill>
                  <a:srgbClr val="FFFFFF"/>
                </a:solidFill>
                <a:latin typeface="华文新魏" panose="02010800040101010101" pitchFamily="2" charset="-122"/>
              </a:rPr>
              <a:t>道德与法治</a:t>
            </a:r>
            <a:r>
              <a:rPr lang="en-US" altLang="zh-CN" sz="100">
                <a:solidFill>
                  <a:srgbClr val="FFFFFF"/>
                </a:solidFill>
                <a:latin typeface="华文新魏" panose="02010800040101010101" pitchFamily="2" charset="-122"/>
              </a:rPr>
              <a:t>》</a:t>
            </a:r>
            <a:r>
              <a:rPr lang="zh-CN" altLang="en-US" sz="100">
                <a:solidFill>
                  <a:srgbClr val="FFFFFF"/>
                </a:solidFill>
                <a:latin typeface="华文新魏" panose="02010800040101010101" pitchFamily="2" charset="-122"/>
              </a:rPr>
              <a:t>九年级上册：</a:t>
            </a:r>
            <a:r>
              <a:rPr lang="en-US" altLang="zh-CN" sz="100">
                <a:solidFill>
                  <a:srgbClr val="FFFFFF"/>
                </a:solidFill>
                <a:latin typeface="华文新魏" panose="02010800040101010101" pitchFamily="2" charset="-122"/>
              </a:rPr>
              <a:t>5.1 </a:t>
            </a:r>
            <a:r>
              <a:rPr lang="zh-CN" altLang="en-US" sz="100">
                <a:solidFill>
                  <a:srgbClr val="FFFFFF"/>
                </a:solidFill>
                <a:latin typeface="华文新魏" panose="02010800040101010101" pitchFamily="2" charset="-122"/>
              </a:rPr>
              <a:t>延续文化的血脉 说课课件 </a:t>
            </a:r>
            <a:r>
              <a:rPr lang="en-US" altLang="zh-CN" sz="100">
                <a:solidFill>
                  <a:srgbClr val="FFFFFF"/>
                </a:solidFill>
                <a:latin typeface="华文新魏" panose="02010800040101010101" pitchFamily="2" charset="-122"/>
              </a:rPr>
              <a:t>(</a:t>
            </a:r>
            <a:r>
              <a:rPr lang="zh-CN" altLang="en-US" sz="100">
                <a:solidFill>
                  <a:srgbClr val="FFFFFF"/>
                </a:solidFill>
                <a:latin typeface="华文新魏" panose="02010800040101010101" pitchFamily="2" charset="-122"/>
              </a:rPr>
              <a:t>共</a:t>
            </a:r>
            <a:r>
              <a:rPr lang="en-US" altLang="zh-CN" sz="100">
                <a:solidFill>
                  <a:srgbClr val="FFFFFF"/>
                </a:solidFill>
                <a:latin typeface="华文新魏" panose="02010800040101010101" pitchFamily="2" charset="-122"/>
              </a:rPr>
              <a:t>29</a:t>
            </a:r>
            <a:r>
              <a:rPr lang="zh-CN" altLang="en-US" sz="100">
                <a:solidFill>
                  <a:srgbClr val="FFFFFF"/>
                </a:solidFill>
                <a:latin typeface="华文新魏" panose="02010800040101010101" pitchFamily="2" charset="-122"/>
              </a:rPr>
              <a:t>张</a:t>
            </a:r>
            <a:r>
              <a:rPr lang="en-US" altLang="zh-CN" sz="100">
                <a:solidFill>
                  <a:srgbClr val="FFFFFF"/>
                </a:solidFill>
                <a:latin typeface="华文新魏" panose="02010800040101010101" pitchFamily="2" charset="-122"/>
              </a:rPr>
              <a:t>PPT)</a:t>
            </a:r>
            <a:endParaRPr lang="zh-CN" altLang="en-US" sz="100">
              <a:solidFill>
                <a:srgbClr val="FFFFFF"/>
              </a:solidFill>
              <a:latin typeface="华文新魏" panose="02010800040101010101" pitchFamily="2" charset="-122"/>
            </a:endParaRPr>
          </a:p>
        </p:txBody>
      </p:sp>
      <p:pic>
        <p:nvPicPr>
          <p:cNvPr id="10" name="Picture 2" descr="C:\Users\Administrator\Desktop\新建文件夹\百和中学图标透明版 (1).png"/>
          <p:cNvPicPr>
            <a:picLocks noChangeAspect="1" noChangeArrowheads="1"/>
          </p:cNvPicPr>
          <p:nvPr/>
        </p:nvPicPr>
        <p:blipFill>
          <a:blip r:embed="rId4" cstate="print"/>
          <a:srcRect/>
          <a:stretch>
            <a:fillRect/>
          </a:stretch>
        </p:blipFill>
        <p:spPr bwMode="auto">
          <a:xfrm>
            <a:off x="-341266" y="-315416"/>
            <a:ext cx="2320201" cy="1008112"/>
          </a:xfrm>
          <a:prstGeom prst="rect">
            <a:avLst/>
          </a:prstGeom>
          <a:noFill/>
        </p:spPr>
      </p:pic>
      <p:sp>
        <p:nvSpPr>
          <p:cNvPr id="14" name="TextBox 13"/>
          <p:cNvSpPr txBox="1"/>
          <p:nvPr/>
        </p:nvSpPr>
        <p:spPr>
          <a:xfrm>
            <a:off x="1619672" y="1700808"/>
            <a:ext cx="8316416" cy="707886"/>
          </a:xfrm>
          <a:prstGeom prst="rect">
            <a:avLst/>
          </a:prstGeom>
          <a:noFill/>
        </p:spPr>
        <p:txBody>
          <a:bodyPr wrap="square" rtlCol="0">
            <a:spAutoFit/>
          </a:bodyPr>
          <a:lstStyle/>
          <a:p>
            <a:r>
              <a:rPr lang="zh-CN" altLang="en-US" sz="4000" b="1" dirty="0" smtClean="0">
                <a:effectLst>
                  <a:outerShdw blurRad="38100" dist="38100" dir="2700000" algn="tl">
                    <a:srgbClr val="000000">
                      <a:alpha val="43137"/>
                    </a:srgbClr>
                  </a:outerShdw>
                </a:effectLst>
              </a:rPr>
              <a:t>贴近</a:t>
            </a:r>
            <a:r>
              <a:rPr lang="zh-CN" altLang="en-US" sz="4000" b="1" dirty="0" smtClean="0">
                <a:effectLst>
                  <a:outerShdw blurRad="38100" dist="38100" dir="2700000" algn="tl">
                    <a:srgbClr val="000000">
                      <a:alpha val="43137"/>
                    </a:srgbClr>
                  </a:outerShdw>
                </a:effectLst>
              </a:rPr>
              <a:t>学生创设</a:t>
            </a:r>
            <a:r>
              <a:rPr lang="zh-CN" altLang="en-US" sz="4000" b="1" dirty="0" smtClean="0">
                <a:effectLst>
                  <a:outerShdw blurRad="38100" dist="38100" dir="2700000" algn="tl">
                    <a:srgbClr val="000000">
                      <a:alpha val="43137"/>
                    </a:srgbClr>
                  </a:outerShdw>
                </a:effectLst>
              </a:rPr>
              <a:t>情境</a:t>
            </a:r>
            <a:r>
              <a:rPr lang="zh-CN" altLang="en-US" sz="4000" b="1" dirty="0" smtClean="0">
                <a:effectLst>
                  <a:outerShdw blurRad="38100" dist="38100" dir="2700000" algn="tl">
                    <a:srgbClr val="000000">
                      <a:alpha val="43137"/>
                    </a:srgbClr>
                  </a:outerShdw>
                </a:effectLst>
              </a:rPr>
              <a:t>漫谈</a:t>
            </a:r>
            <a:endParaRPr lang="zh-CN" altLang="en-US" sz="4000" b="1" dirty="0">
              <a:effectLst>
                <a:outerShdw blurRad="38100" dist="38100" dir="2700000" algn="tl">
                  <a:srgbClr val="000000">
                    <a:alpha val="43137"/>
                  </a:srgbClr>
                </a:outerShdw>
              </a:effectLst>
            </a:endParaRPr>
          </a:p>
        </p:txBody>
      </p:sp>
      <p:pic>
        <p:nvPicPr>
          <p:cNvPr id="9" name="图片 8"/>
          <p:cNvPicPr>
            <a:picLocks noChangeAspect="1"/>
          </p:cNvPicPr>
          <p:nvPr/>
        </p:nvPicPr>
        <p:blipFill rotWithShape="1">
          <a:blip r:embed="rId5" cstate="print">
            <a:extLst>
              <a:ext uri="{28A0092B-C50C-407E-A947-70E740481C1C}">
                <a14:useLocalDpi xmlns="" xmlns:a14="http://schemas.microsoft.com/office/drawing/2010/main" val="0"/>
              </a:ext>
            </a:extLst>
          </a:blip>
          <a:srcRect t="4611" r="72746"/>
          <a:stretch>
            <a:fillRect/>
          </a:stretch>
        </p:blipFill>
        <p:spPr>
          <a:xfrm>
            <a:off x="7965880" y="3789040"/>
            <a:ext cx="1178120" cy="4469690"/>
          </a:xfrm>
          <a:prstGeom prst="rect">
            <a:avLst/>
          </a:prstGeom>
        </p:spPr>
      </p:pic>
      <p:pic>
        <p:nvPicPr>
          <p:cNvPr id="11" name="图片 10"/>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228184" y="4149080"/>
            <a:ext cx="2629966" cy="3330648"/>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664" y="0"/>
            <a:ext cx="6336704" cy="646331"/>
          </a:xfrm>
          <a:prstGeom prst="rect">
            <a:avLst/>
          </a:prstGeom>
          <a:noFill/>
        </p:spPr>
        <p:txBody>
          <a:bodyPr wrap="square" rtlCol="0">
            <a:spAutoFit/>
          </a:bodyPr>
          <a:lstStyle/>
          <a:p>
            <a:r>
              <a:rPr lang="zh-CN" altLang="en-US" sz="3600" b="1" dirty="0" smtClean="0"/>
              <a:t>二、注重学科协同思德法元素</a:t>
            </a:r>
            <a:endParaRPr lang="zh-CN" altLang="en-US" sz="3600" b="1" dirty="0"/>
          </a:p>
        </p:txBody>
      </p:sp>
      <p:pic>
        <p:nvPicPr>
          <p:cNvPr id="5" name="Picture 2" descr="C:\Users\Administrator\Desktop\新建文件夹\百和中学图标透明版 (1).png"/>
          <p:cNvPicPr>
            <a:picLocks noChangeAspect="1" noChangeArrowheads="1"/>
          </p:cNvPicPr>
          <p:nvPr/>
        </p:nvPicPr>
        <p:blipFill>
          <a:blip r:embed="rId2" cstate="print"/>
          <a:srcRect/>
          <a:stretch>
            <a:fillRect/>
          </a:stretch>
        </p:blipFill>
        <p:spPr bwMode="auto">
          <a:xfrm>
            <a:off x="-341265" y="-315416"/>
            <a:ext cx="2320978" cy="1008449"/>
          </a:xfrm>
          <a:prstGeom prst="rect">
            <a:avLst/>
          </a:prstGeom>
          <a:noFill/>
        </p:spPr>
      </p:pic>
      <p:sp>
        <p:nvSpPr>
          <p:cNvPr id="6" name="TextBox 5"/>
          <p:cNvSpPr txBox="1"/>
          <p:nvPr/>
        </p:nvSpPr>
        <p:spPr>
          <a:xfrm>
            <a:off x="395536" y="620688"/>
            <a:ext cx="7920880" cy="1815882"/>
          </a:xfrm>
          <a:prstGeom prst="rect">
            <a:avLst/>
          </a:prstGeom>
          <a:noFill/>
        </p:spPr>
        <p:txBody>
          <a:bodyPr wrap="square" rtlCol="0">
            <a:spAutoFit/>
          </a:bodyPr>
          <a:lstStyle/>
          <a:p>
            <a:r>
              <a:rPr lang="zh-CN" altLang="en-US" sz="2800" dirty="0" smtClean="0"/>
              <a:t>       在道德与法治的教学中可以加强文综学科之间的协同融合，可以利用学生已经具有的历史、地理学科的素养或知识来创设道德法治课堂的教学情景</a:t>
            </a:r>
            <a:r>
              <a:rPr lang="zh-CN" altLang="en-US" sz="2400" dirty="0" smtClean="0"/>
              <a:t>。</a:t>
            </a:r>
            <a:endParaRPr lang="zh-CN" altLang="en-US" sz="2400" dirty="0"/>
          </a:p>
        </p:txBody>
      </p:sp>
      <p:sp>
        <p:nvSpPr>
          <p:cNvPr id="7" name="TextBox 6"/>
          <p:cNvSpPr txBox="1"/>
          <p:nvPr/>
        </p:nvSpPr>
        <p:spPr>
          <a:xfrm>
            <a:off x="611560" y="2276872"/>
            <a:ext cx="8280920" cy="5139869"/>
          </a:xfrm>
          <a:prstGeom prst="rect">
            <a:avLst/>
          </a:prstGeom>
          <a:noFill/>
        </p:spPr>
        <p:txBody>
          <a:bodyPr wrap="square" rtlCol="0">
            <a:spAutoFit/>
          </a:bodyPr>
          <a:lstStyle/>
          <a:p>
            <a:r>
              <a:rPr lang="en-US" altLang="zh-CN" sz="2800" dirty="0" smtClean="0"/>
              <a:t>1.</a:t>
            </a:r>
            <a:r>
              <a:rPr lang="zh-CN" altLang="en-US" sz="2800" dirty="0" smtClean="0"/>
              <a:t>在九年级上册中认识踏上强国之路中坚持改革开放可以结合八年级下册中国现代史部分以复习改革开放相关内容进行情景创设。</a:t>
            </a:r>
            <a:endParaRPr lang="en-US" altLang="zh-CN" sz="2800" dirty="0" smtClean="0"/>
          </a:p>
          <a:p>
            <a:endParaRPr lang="en-US" altLang="zh-CN" sz="2800" dirty="0" smtClean="0"/>
          </a:p>
          <a:p>
            <a:r>
              <a:rPr lang="en-US" altLang="zh-CN" sz="2800" dirty="0" smtClean="0"/>
              <a:t>2.</a:t>
            </a:r>
            <a:r>
              <a:rPr lang="zh-CN" altLang="en-US" sz="2800" dirty="0" smtClean="0"/>
              <a:t>在九年级德法教材下册涉及到当今世界的特点</a:t>
            </a:r>
            <a:r>
              <a:rPr lang="en-US" altLang="zh-CN" sz="2800" dirty="0" smtClean="0"/>
              <a:t>(</a:t>
            </a:r>
            <a:r>
              <a:rPr lang="zh-CN" altLang="en-US" sz="2800" dirty="0" smtClean="0"/>
              <a:t>政治、经济、文化</a:t>
            </a:r>
            <a:r>
              <a:rPr lang="en-US" altLang="zh-CN" sz="2800" dirty="0" smtClean="0"/>
              <a:t>)</a:t>
            </a:r>
            <a:r>
              <a:rPr lang="zh-CN" altLang="en-US" sz="2800" dirty="0" smtClean="0"/>
              <a:t>？可以完全利用九年历史世界史当中的知识点新航路开辟、经济全球化、政治多极化进行适当的情景创设</a:t>
            </a:r>
            <a:endParaRPr lang="en-US" altLang="zh-CN" sz="2800" dirty="0" smtClean="0"/>
          </a:p>
          <a:p>
            <a:endParaRPr lang="en-US" altLang="zh-CN" sz="2400" dirty="0" smtClean="0"/>
          </a:p>
          <a:p>
            <a:endParaRPr lang="en-US" altLang="zh-CN" sz="2000" dirty="0" smtClean="0"/>
          </a:p>
          <a:p>
            <a:endParaRPr lang="en-US" altLang="zh-CN" sz="2000" dirty="0" smtClean="0"/>
          </a:p>
          <a:p>
            <a:endParaRPr lang="en-US" altLang="zh-CN" sz="2000" dirty="0" smtClean="0"/>
          </a:p>
          <a:p>
            <a:endParaRPr lang="zh-CN" altLang="en-US" sz="2000" dirty="0"/>
          </a:p>
        </p:txBody>
      </p:sp>
      <p:pic>
        <p:nvPicPr>
          <p:cNvPr id="9" name="图片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236296" y="4869160"/>
            <a:ext cx="1907704" cy="2415959"/>
          </a:xfrm>
          <a:prstGeom prst="rect">
            <a:avLst/>
          </a:prstGeom>
        </p:spPr>
      </p:pic>
      <p:pic>
        <p:nvPicPr>
          <p:cNvPr id="10" name="图片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flipH="1">
            <a:off x="0" y="5301207"/>
            <a:ext cx="1582231" cy="2019539"/>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istrator\Desktop\新建文件夹\百和中学图标透明版 (1).png"/>
          <p:cNvPicPr>
            <a:picLocks noChangeAspect="1" noChangeArrowheads="1"/>
          </p:cNvPicPr>
          <p:nvPr/>
        </p:nvPicPr>
        <p:blipFill>
          <a:blip r:embed="rId2" cstate="print"/>
          <a:srcRect/>
          <a:stretch>
            <a:fillRect/>
          </a:stretch>
        </p:blipFill>
        <p:spPr bwMode="auto">
          <a:xfrm>
            <a:off x="-341265" y="-315416"/>
            <a:ext cx="2320201" cy="1008112"/>
          </a:xfrm>
          <a:prstGeom prst="rect">
            <a:avLst/>
          </a:prstGeom>
          <a:noFill/>
        </p:spPr>
      </p:pic>
      <p:sp>
        <p:nvSpPr>
          <p:cNvPr id="4" name="矩形 3"/>
          <p:cNvSpPr/>
          <p:nvPr/>
        </p:nvSpPr>
        <p:spPr>
          <a:xfrm>
            <a:off x="467544" y="908720"/>
            <a:ext cx="8676456" cy="1384995"/>
          </a:xfrm>
          <a:prstGeom prst="rect">
            <a:avLst/>
          </a:prstGeom>
        </p:spPr>
        <p:txBody>
          <a:bodyPr wrap="square">
            <a:spAutoFit/>
          </a:bodyPr>
          <a:lstStyle/>
          <a:p>
            <a:r>
              <a:rPr lang="en-US" altLang="zh-CN" sz="2800" dirty="0" smtClean="0"/>
              <a:t>3.</a:t>
            </a:r>
            <a:r>
              <a:rPr lang="zh-CN" altLang="en-US" sz="2800" dirty="0" smtClean="0"/>
              <a:t>九年级上册中我国绿色发展走生态文明之路可以结合面对生态环境问题地理学科核心人地观进行情境的创设。</a:t>
            </a:r>
            <a:endParaRPr lang="en-US" altLang="zh-CN" sz="2800" dirty="0" smtClean="0"/>
          </a:p>
        </p:txBody>
      </p:sp>
      <p:pic>
        <p:nvPicPr>
          <p:cNvPr id="5" name="图片 4" descr="QQ图片20230408113023.png"/>
          <p:cNvPicPr>
            <a:picLocks noChangeAspect="1"/>
          </p:cNvPicPr>
          <p:nvPr/>
        </p:nvPicPr>
        <p:blipFill>
          <a:blip r:embed="rId3" cstate="print"/>
          <a:stretch>
            <a:fillRect/>
          </a:stretch>
        </p:blipFill>
        <p:spPr>
          <a:xfrm>
            <a:off x="899592" y="2204864"/>
            <a:ext cx="7115076" cy="2232249"/>
          </a:xfrm>
          <a:prstGeom prst="rect">
            <a:avLst/>
          </a:prstGeom>
        </p:spPr>
      </p:pic>
      <p:sp>
        <p:nvSpPr>
          <p:cNvPr id="6" name="TextBox 5"/>
          <p:cNvSpPr txBox="1"/>
          <p:nvPr/>
        </p:nvSpPr>
        <p:spPr>
          <a:xfrm>
            <a:off x="1619672" y="260648"/>
            <a:ext cx="6336704" cy="646331"/>
          </a:xfrm>
          <a:prstGeom prst="rect">
            <a:avLst/>
          </a:prstGeom>
          <a:noFill/>
        </p:spPr>
        <p:txBody>
          <a:bodyPr wrap="square" rtlCol="0">
            <a:spAutoFit/>
          </a:bodyPr>
          <a:lstStyle/>
          <a:p>
            <a:r>
              <a:rPr lang="zh-CN" altLang="en-US" sz="3600" b="1" dirty="0" smtClean="0"/>
              <a:t>二、注重学科协同思德法元素</a:t>
            </a:r>
            <a:endParaRPr lang="zh-CN" altLang="en-US" sz="3600" b="1" dirty="0"/>
          </a:p>
        </p:txBody>
      </p:sp>
      <p:sp>
        <p:nvSpPr>
          <p:cNvPr id="7" name="矩形 6"/>
          <p:cNvSpPr/>
          <p:nvPr/>
        </p:nvSpPr>
        <p:spPr>
          <a:xfrm>
            <a:off x="611560" y="4581128"/>
            <a:ext cx="8316416" cy="1384995"/>
          </a:xfrm>
          <a:prstGeom prst="rect">
            <a:avLst/>
          </a:prstGeom>
        </p:spPr>
        <p:txBody>
          <a:bodyPr wrap="square">
            <a:spAutoFit/>
          </a:bodyPr>
          <a:lstStyle/>
          <a:p>
            <a:r>
              <a:rPr lang="en-US" altLang="zh-CN" sz="2800" dirty="0" smtClean="0"/>
              <a:t>4.</a:t>
            </a:r>
            <a:r>
              <a:rPr lang="zh-CN" altLang="en-US" sz="2800" dirty="0" smtClean="0"/>
              <a:t>结合地理区位发展社会人文条件（政策、科技、交通、教育、人口、市场等方面）创设情境材料，复习党和政府完善某地交通、教育等民生工程的原因</a:t>
            </a:r>
            <a:endParaRPr lang="en-US" altLang="zh-CN" sz="2800" dirty="0" smtClean="0"/>
          </a:p>
        </p:txBody>
      </p:sp>
      <p:pic>
        <p:nvPicPr>
          <p:cNvPr id="8" name="图片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flipH="1">
            <a:off x="0" y="5529149"/>
            <a:ext cx="1403648" cy="1791598"/>
          </a:xfrm>
          <a:prstGeom prst="rect">
            <a:avLst/>
          </a:prstGeom>
        </p:spPr>
      </p:pic>
      <p:pic>
        <p:nvPicPr>
          <p:cNvPr id="10" name="图片 9"/>
          <p:cNvPicPr>
            <a:picLocks noChangeAspect="1"/>
          </p:cNvPicPr>
          <p:nvPr/>
        </p:nvPicPr>
        <p:blipFill rotWithShape="1">
          <a:blip r:embed="rId5" cstate="print">
            <a:extLst>
              <a:ext uri="{28A0092B-C50C-407E-A947-70E740481C1C}">
                <a14:useLocalDpi xmlns="" xmlns:a14="http://schemas.microsoft.com/office/drawing/2010/main" val="0"/>
              </a:ext>
            </a:extLst>
          </a:blip>
          <a:srcRect t="4611" r="72746"/>
          <a:stretch>
            <a:fillRect/>
          </a:stretch>
        </p:blipFill>
        <p:spPr>
          <a:xfrm>
            <a:off x="7983195" y="3717032"/>
            <a:ext cx="1178120" cy="446969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dministrator\Desktop\新建文件夹\百和中学图标透明版 (1).png"/>
          <p:cNvPicPr>
            <a:picLocks noChangeAspect="1" noChangeArrowheads="1"/>
          </p:cNvPicPr>
          <p:nvPr/>
        </p:nvPicPr>
        <p:blipFill>
          <a:blip r:embed="rId2" cstate="print"/>
          <a:srcRect/>
          <a:stretch>
            <a:fillRect/>
          </a:stretch>
        </p:blipFill>
        <p:spPr bwMode="auto">
          <a:xfrm>
            <a:off x="-341265" y="-315416"/>
            <a:ext cx="2320978" cy="1008449"/>
          </a:xfrm>
          <a:prstGeom prst="rect">
            <a:avLst/>
          </a:prstGeom>
          <a:noFill/>
        </p:spPr>
      </p:pic>
      <p:sp>
        <p:nvSpPr>
          <p:cNvPr id="6" name="TextBox 5"/>
          <p:cNvSpPr txBox="1"/>
          <p:nvPr/>
        </p:nvSpPr>
        <p:spPr>
          <a:xfrm>
            <a:off x="683568" y="1196752"/>
            <a:ext cx="7920880" cy="4401205"/>
          </a:xfrm>
          <a:prstGeom prst="rect">
            <a:avLst/>
          </a:prstGeom>
          <a:noFill/>
        </p:spPr>
        <p:txBody>
          <a:bodyPr wrap="square" rtlCol="0">
            <a:spAutoFit/>
          </a:bodyPr>
          <a:lstStyle/>
          <a:p>
            <a:r>
              <a:rPr lang="zh-CN" altLang="en-US" sz="2400" dirty="0" smtClean="0"/>
              <a:t>    </a:t>
            </a:r>
            <a:r>
              <a:rPr lang="zh-CN" altLang="en-US" sz="2800" dirty="0" smtClean="0"/>
              <a:t>在社会生活当中道德与法治无处不在，所以在道德与法治的教学中情景创设要贴近学生的社会生活，引导学生多关注社会生活，鼓励学生对生活中的现象和事物多一些思考，让学生多去感悟社会生活中的道德法治元素。</a:t>
            </a:r>
            <a:endParaRPr lang="en-US" altLang="zh-CN" sz="2800" dirty="0" smtClean="0"/>
          </a:p>
          <a:p>
            <a:r>
              <a:rPr lang="zh-CN" altLang="en-US" sz="2800" dirty="0" smtClean="0"/>
              <a:t>    道德与法治课堂也并不仅仅局限于课堂。要鼓励学生积极参与社会实践活动让学生感受到道德与法治课堂并不枯燥，道德与法治知识也并不死板，我们要在课堂和生活细微之处落实立德树人的根本任务。</a:t>
            </a:r>
            <a:endParaRPr lang="zh-CN" altLang="en-US" sz="2800" dirty="0"/>
          </a:p>
        </p:txBody>
      </p:sp>
      <p:pic>
        <p:nvPicPr>
          <p:cNvPr id="9" name="图片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236296" y="4869160"/>
            <a:ext cx="1907704" cy="2415959"/>
          </a:xfrm>
          <a:prstGeom prst="rect">
            <a:avLst/>
          </a:prstGeom>
        </p:spPr>
      </p:pic>
      <p:pic>
        <p:nvPicPr>
          <p:cNvPr id="10" name="图片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flipH="1">
            <a:off x="0" y="5301207"/>
            <a:ext cx="1582231" cy="2019539"/>
          </a:xfrm>
          <a:prstGeom prst="rect">
            <a:avLst/>
          </a:prstGeom>
        </p:spPr>
      </p:pic>
      <p:sp>
        <p:nvSpPr>
          <p:cNvPr id="8" name="TextBox 7"/>
          <p:cNvSpPr txBox="1"/>
          <p:nvPr/>
        </p:nvSpPr>
        <p:spPr>
          <a:xfrm>
            <a:off x="1619672" y="332656"/>
            <a:ext cx="6840760" cy="584775"/>
          </a:xfrm>
          <a:prstGeom prst="rect">
            <a:avLst/>
          </a:prstGeom>
          <a:noFill/>
        </p:spPr>
        <p:txBody>
          <a:bodyPr wrap="square" rtlCol="0">
            <a:spAutoFit/>
          </a:bodyPr>
          <a:lstStyle/>
          <a:p>
            <a:r>
              <a:rPr lang="zh-CN" altLang="en-US" sz="3200" b="1" dirty="0" smtClean="0"/>
              <a:t>三、放眼社会生活悟德法元素</a:t>
            </a:r>
            <a:endParaRPr lang="zh-CN" altLang="en-US" sz="32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QQ图片20230408074729.jpg"/>
          <p:cNvPicPr>
            <a:picLocks noChangeAspect="1"/>
          </p:cNvPicPr>
          <p:nvPr/>
        </p:nvPicPr>
        <p:blipFill>
          <a:blip r:embed="rId2" cstate="print"/>
          <a:stretch>
            <a:fillRect/>
          </a:stretch>
        </p:blipFill>
        <p:spPr>
          <a:xfrm>
            <a:off x="714" y="0"/>
            <a:ext cx="9142571" cy="6858000"/>
          </a:xfrm>
          <a:prstGeom prst="rect">
            <a:avLst/>
          </a:prstGeom>
        </p:spPr>
      </p:pic>
      <p:sp>
        <p:nvSpPr>
          <p:cNvPr id="3" name="TextBox 2"/>
          <p:cNvSpPr txBox="1"/>
          <p:nvPr/>
        </p:nvSpPr>
        <p:spPr>
          <a:xfrm>
            <a:off x="2411760" y="6027003"/>
            <a:ext cx="4824536" cy="830997"/>
          </a:xfrm>
          <a:prstGeom prst="rect">
            <a:avLst/>
          </a:prstGeom>
          <a:solidFill>
            <a:schemeClr val="bg1"/>
          </a:solidFill>
        </p:spPr>
        <p:txBody>
          <a:bodyPr wrap="square" rtlCol="0">
            <a:spAutoFit/>
          </a:bodyPr>
          <a:lstStyle/>
          <a:p>
            <a:r>
              <a:rPr lang="zh-CN" altLang="en-US" sz="2400" b="1" dirty="0" smtClean="0">
                <a:solidFill>
                  <a:srgbClr val="C00000"/>
                </a:solidFill>
              </a:rPr>
              <a:t>以师生参加清明祭扫活动，进行情景创设，复习民族精神相关的内容</a:t>
            </a:r>
            <a:endParaRPr lang="zh-CN" altLang="en-US" sz="2400" b="1" dirty="0">
              <a:solidFill>
                <a:srgbClr val="C0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MG20220506133901.jpg"/>
          <p:cNvPicPr>
            <a:picLocks noChangeAspect="1"/>
          </p:cNvPicPr>
          <p:nvPr/>
        </p:nvPicPr>
        <p:blipFill>
          <a:blip r:embed="rId2" cstate="print"/>
          <a:stretch>
            <a:fillRect/>
          </a:stretch>
        </p:blipFill>
        <p:spPr>
          <a:xfrm>
            <a:off x="-124463" y="0"/>
            <a:ext cx="9268463" cy="6858000"/>
          </a:xfrm>
          <a:prstGeom prst="rect">
            <a:avLst/>
          </a:prstGeom>
          <a:ln>
            <a:noFill/>
          </a:ln>
          <a:effectLst>
            <a:softEdge rad="112500"/>
          </a:effectLst>
        </p:spPr>
      </p:pic>
      <p:sp>
        <p:nvSpPr>
          <p:cNvPr id="4" name="TextBox 3"/>
          <p:cNvSpPr txBox="1"/>
          <p:nvPr/>
        </p:nvSpPr>
        <p:spPr>
          <a:xfrm>
            <a:off x="2123728" y="0"/>
            <a:ext cx="4824536" cy="1200329"/>
          </a:xfrm>
          <a:prstGeom prst="rect">
            <a:avLst/>
          </a:prstGeom>
          <a:solidFill>
            <a:schemeClr val="bg1"/>
          </a:solidFill>
        </p:spPr>
        <p:txBody>
          <a:bodyPr wrap="square" rtlCol="0">
            <a:spAutoFit/>
          </a:bodyPr>
          <a:lstStyle/>
          <a:p>
            <a:r>
              <a:rPr lang="zh-CN" altLang="en-US" sz="2400" b="1" dirty="0" smtClean="0">
                <a:solidFill>
                  <a:srgbClr val="C00000"/>
                </a:solidFill>
              </a:rPr>
              <a:t>以师生参加志愿活动，进行情景创设，复习践行社会主义核心价值观相关的内容</a:t>
            </a:r>
            <a:endParaRPr lang="zh-CN" altLang="en-US" sz="2400" b="1" dirty="0">
              <a:solidFill>
                <a:srgbClr val="C0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QQ图片20230408074228.jpg"/>
          <p:cNvPicPr>
            <a:picLocks noChangeAspect="1"/>
          </p:cNvPicPr>
          <p:nvPr/>
        </p:nvPicPr>
        <p:blipFill>
          <a:blip r:embed="rId2" cstate="print"/>
          <a:stretch>
            <a:fillRect/>
          </a:stretch>
        </p:blipFill>
        <p:spPr>
          <a:xfrm>
            <a:off x="0" y="-243408"/>
            <a:ext cx="9144000" cy="6858000"/>
          </a:xfrm>
          <a:prstGeom prst="ellipse">
            <a:avLst/>
          </a:prstGeom>
          <a:ln w="63500" cap="rnd">
            <a:solidFill>
              <a:srgbClr val="333333"/>
            </a:solidFill>
          </a:ln>
          <a:effectLst>
            <a:glow rad="635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图片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flipH="1">
            <a:off x="0" y="-243408"/>
            <a:ext cx="1306410" cy="1667484"/>
          </a:xfrm>
          <a:prstGeom prst="rect">
            <a:avLst/>
          </a:prstGeom>
        </p:spPr>
      </p:pic>
      <p:pic>
        <p:nvPicPr>
          <p:cNvPr id="4" name="图片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544675" y="5589240"/>
            <a:ext cx="1599325" cy="1556792"/>
          </a:xfrm>
          <a:prstGeom prst="rect">
            <a:avLst/>
          </a:prstGeom>
        </p:spPr>
      </p:pic>
      <p:pic>
        <p:nvPicPr>
          <p:cNvPr id="5" name="图片 4"/>
          <p:cNvPicPr>
            <a:picLocks noChangeAspect="1"/>
          </p:cNvPicPr>
          <p:nvPr/>
        </p:nvPicPr>
        <p:blipFill rotWithShape="1">
          <a:blip r:embed="rId4" cstate="print">
            <a:extLst>
              <a:ext uri="{28A0092B-C50C-407E-A947-70E740481C1C}">
                <a14:useLocalDpi xmlns="" xmlns:a14="http://schemas.microsoft.com/office/drawing/2010/main" val="0"/>
              </a:ext>
            </a:extLst>
          </a:blip>
          <a:srcRect t="4611" r="72746"/>
          <a:stretch>
            <a:fillRect/>
          </a:stretch>
        </p:blipFill>
        <p:spPr>
          <a:xfrm>
            <a:off x="7965880" y="-963488"/>
            <a:ext cx="1178120" cy="3168352"/>
          </a:xfrm>
          <a:prstGeom prst="rect">
            <a:avLst/>
          </a:prstGeom>
        </p:spPr>
      </p:pic>
      <p:pic>
        <p:nvPicPr>
          <p:cNvPr id="7" name="图片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5373216"/>
            <a:ext cx="1296115" cy="1728604"/>
          </a:xfrm>
          <a:prstGeom prst="rect">
            <a:avLst/>
          </a:prstGeom>
        </p:spPr>
      </p:pic>
      <p:sp>
        <p:nvSpPr>
          <p:cNvPr id="8" name="TextBox 7"/>
          <p:cNvSpPr txBox="1"/>
          <p:nvPr/>
        </p:nvSpPr>
        <p:spPr>
          <a:xfrm>
            <a:off x="1691680" y="6027003"/>
            <a:ext cx="5976664" cy="830997"/>
          </a:xfrm>
          <a:prstGeom prst="rect">
            <a:avLst/>
          </a:prstGeom>
          <a:solidFill>
            <a:schemeClr val="bg1"/>
          </a:solidFill>
        </p:spPr>
        <p:txBody>
          <a:bodyPr wrap="square" rtlCol="0">
            <a:spAutoFit/>
          </a:bodyPr>
          <a:lstStyle/>
          <a:p>
            <a:r>
              <a:rPr lang="zh-CN" altLang="en-US" sz="2400" b="1" dirty="0" smtClean="0">
                <a:solidFill>
                  <a:srgbClr val="C00000"/>
                </a:solidFill>
              </a:rPr>
              <a:t>以党员教师参加重走长征路活动，进行情景创设，复习党史和民族精神相关的内容</a:t>
            </a:r>
            <a:endParaRPr lang="zh-CN" altLang="en-US" sz="2400" b="1" dirty="0">
              <a:solidFill>
                <a:srgbClr val="C0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de33d735417bc9eb30e882538a76b67_6218cac8644e5.jpeg"/>
          <p:cNvPicPr>
            <a:picLocks noChangeAspect="1"/>
          </p:cNvPicPr>
          <p:nvPr/>
        </p:nvPicPr>
        <p:blipFill>
          <a:blip r:embed="rId2" cstate="print"/>
          <a:stretch>
            <a:fillRect/>
          </a:stretch>
        </p:blipFill>
        <p:spPr>
          <a:xfrm>
            <a:off x="4572000" y="1124744"/>
            <a:ext cx="4572000" cy="5733256"/>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图片 3" descr="98c10191a526c9296177e6ffd5e0f9fa_t016901551f77ddef12.jpg"/>
          <p:cNvPicPr>
            <a:picLocks noChangeAspect="1"/>
          </p:cNvPicPr>
          <p:nvPr/>
        </p:nvPicPr>
        <p:blipFill>
          <a:blip r:embed="rId3" cstate="print"/>
          <a:stretch>
            <a:fillRect/>
          </a:stretch>
        </p:blipFill>
        <p:spPr>
          <a:xfrm>
            <a:off x="0" y="1124744"/>
            <a:ext cx="4499992" cy="5733256"/>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p:cNvSpPr txBox="1"/>
          <p:nvPr/>
        </p:nvSpPr>
        <p:spPr>
          <a:xfrm>
            <a:off x="1259632" y="260648"/>
            <a:ext cx="7128792" cy="830997"/>
          </a:xfrm>
          <a:prstGeom prst="rect">
            <a:avLst/>
          </a:prstGeom>
          <a:solidFill>
            <a:schemeClr val="bg1"/>
          </a:solidFill>
        </p:spPr>
        <p:txBody>
          <a:bodyPr wrap="square" rtlCol="0">
            <a:spAutoFit/>
          </a:bodyPr>
          <a:lstStyle/>
          <a:p>
            <a:r>
              <a:rPr lang="zh-CN" altLang="en-US" sz="2400" b="1" dirty="0" smtClean="0">
                <a:solidFill>
                  <a:srgbClr val="C00000"/>
                </a:solidFill>
              </a:rPr>
              <a:t>以泸州自由贸易区的建立和中欧班列泸州号的开通进行情景创设，复习改革开放相关的内容</a:t>
            </a:r>
            <a:endParaRPr lang="zh-CN" altLang="en-US" sz="2400" b="1" dirty="0">
              <a:solidFill>
                <a:srgbClr val="C00000"/>
              </a:solidFill>
            </a:endParaRPr>
          </a:p>
        </p:txBody>
      </p:sp>
      <p:pic>
        <p:nvPicPr>
          <p:cNvPr id="6" name="Picture 2" descr="C:\Users\Administrator\Desktop\新建文件夹\百和中学图标透明版 (1).png"/>
          <p:cNvPicPr>
            <a:picLocks noChangeAspect="1" noChangeArrowheads="1"/>
          </p:cNvPicPr>
          <p:nvPr/>
        </p:nvPicPr>
        <p:blipFill>
          <a:blip r:embed="rId4" cstate="print"/>
          <a:srcRect/>
          <a:stretch>
            <a:fillRect/>
          </a:stretch>
        </p:blipFill>
        <p:spPr bwMode="auto">
          <a:xfrm>
            <a:off x="-341265" y="-315416"/>
            <a:ext cx="2320978" cy="1008449"/>
          </a:xfrm>
          <a:prstGeom prst="rect">
            <a:avLst/>
          </a:prstGeom>
          <a:noFill/>
        </p:spPr>
      </p:pic>
    </p:spTree>
  </p:cSld>
  <p:clrMapOvr>
    <a:masterClrMapping/>
  </p:clrMapOvr>
  <p:transition>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340768"/>
            <a:ext cx="4015048" cy="5354792"/>
          </a:xfrm>
          <a:prstGeom prst="rect">
            <a:avLst/>
          </a:prstGeom>
        </p:spPr>
      </p:pic>
      <p:pic>
        <p:nvPicPr>
          <p:cNvPr id="3" name="Picture 2" descr="C:\Users\Administrator\Desktop\新建文件夹\百和中学图标透明版 (1).png"/>
          <p:cNvPicPr>
            <a:picLocks noChangeAspect="1" noChangeArrowheads="1"/>
          </p:cNvPicPr>
          <p:nvPr/>
        </p:nvPicPr>
        <p:blipFill>
          <a:blip r:embed="rId3" cstate="print"/>
          <a:srcRect/>
          <a:stretch>
            <a:fillRect/>
          </a:stretch>
        </p:blipFill>
        <p:spPr bwMode="auto">
          <a:xfrm>
            <a:off x="-341266" y="-315416"/>
            <a:ext cx="2804195" cy="1218404"/>
          </a:xfrm>
          <a:prstGeom prst="rect">
            <a:avLst/>
          </a:prstGeom>
          <a:noFill/>
        </p:spPr>
      </p:pic>
      <p:sp>
        <p:nvSpPr>
          <p:cNvPr id="5" name="TextBox 4"/>
          <p:cNvSpPr txBox="1"/>
          <p:nvPr/>
        </p:nvSpPr>
        <p:spPr>
          <a:xfrm>
            <a:off x="4788024" y="908720"/>
            <a:ext cx="3312368" cy="4924425"/>
          </a:xfrm>
          <a:prstGeom prst="rect">
            <a:avLst/>
          </a:prstGeom>
          <a:noFill/>
        </p:spPr>
        <p:txBody>
          <a:bodyPr wrap="square" rtlCol="0">
            <a:spAutoFit/>
          </a:bodyPr>
          <a:lstStyle/>
          <a:p>
            <a:r>
              <a:rPr lang="zh-CN" altLang="en-US" sz="3600" b="1" dirty="0" smtClean="0">
                <a:solidFill>
                  <a:srgbClr val="FF0000"/>
                </a:solidFill>
              </a:rPr>
              <a:t>       共勉</a:t>
            </a:r>
            <a:endParaRPr lang="en-US" altLang="zh-CN" sz="3600" b="1" dirty="0" smtClean="0">
              <a:solidFill>
                <a:srgbClr val="FF0000"/>
              </a:solidFill>
            </a:endParaRPr>
          </a:p>
          <a:p>
            <a:endParaRPr lang="en-US" altLang="zh-CN" dirty="0" smtClean="0"/>
          </a:p>
          <a:p>
            <a:r>
              <a:rPr lang="zh-CN" altLang="en-US" sz="3200" dirty="0" smtClean="0">
                <a:solidFill>
                  <a:srgbClr val="FF0000"/>
                </a:solidFill>
              </a:rPr>
              <a:t>尽力而为</a:t>
            </a:r>
            <a:endParaRPr lang="en-US" altLang="zh-CN" sz="3200" dirty="0" smtClean="0">
              <a:solidFill>
                <a:srgbClr val="FF0000"/>
              </a:solidFill>
            </a:endParaRPr>
          </a:p>
          <a:p>
            <a:endParaRPr lang="en-US" altLang="zh-CN" sz="3200" dirty="0" smtClean="0">
              <a:solidFill>
                <a:srgbClr val="FF0000"/>
              </a:solidFill>
            </a:endParaRPr>
          </a:p>
          <a:p>
            <a:endParaRPr lang="en-US" altLang="zh-CN" sz="3200" dirty="0" smtClean="0">
              <a:solidFill>
                <a:srgbClr val="FF0000"/>
              </a:solidFill>
            </a:endParaRPr>
          </a:p>
          <a:p>
            <a:r>
              <a:rPr lang="zh-CN" altLang="en-US" sz="3200" dirty="0" smtClean="0">
                <a:solidFill>
                  <a:srgbClr val="FF0000"/>
                </a:solidFill>
              </a:rPr>
              <a:t>顺其自然</a:t>
            </a:r>
            <a:endParaRPr lang="en-US" altLang="zh-CN" sz="3200" dirty="0" smtClean="0">
              <a:solidFill>
                <a:srgbClr val="FF0000"/>
              </a:solidFill>
            </a:endParaRPr>
          </a:p>
          <a:p>
            <a:endParaRPr lang="en-US" altLang="zh-CN" sz="3200" dirty="0" smtClean="0">
              <a:solidFill>
                <a:srgbClr val="FF0000"/>
              </a:solidFill>
            </a:endParaRPr>
          </a:p>
          <a:p>
            <a:endParaRPr lang="en-US" altLang="zh-CN" sz="3200" dirty="0" smtClean="0">
              <a:solidFill>
                <a:srgbClr val="FF0000"/>
              </a:solidFill>
            </a:endParaRPr>
          </a:p>
          <a:p>
            <a:r>
              <a:rPr lang="zh-CN" altLang="en-US" sz="3200" dirty="0" smtClean="0">
                <a:solidFill>
                  <a:srgbClr val="FF0000"/>
                </a:solidFill>
              </a:rPr>
              <a:t>身心两健</a:t>
            </a:r>
            <a:endParaRPr lang="en-US" altLang="zh-CN" sz="3200" dirty="0" smtClean="0">
              <a:solidFill>
                <a:srgbClr val="FF0000"/>
              </a:solidFill>
            </a:endParaRPr>
          </a:p>
          <a:p>
            <a:endParaRPr lang="en-US" altLang="zh-CN" dirty="0" smtClean="0"/>
          </a:p>
          <a:p>
            <a:endParaRPr lang="en-US" altLang="zh-CN" dirty="0" smtClean="0"/>
          </a:p>
        </p:txBody>
      </p:sp>
      <p:pic>
        <p:nvPicPr>
          <p:cNvPr id="6" name="图片 5" descr="QQ图片20230408074125.jpg"/>
          <p:cNvPicPr>
            <a:picLocks noChangeAspect="1"/>
          </p:cNvPicPr>
          <p:nvPr/>
        </p:nvPicPr>
        <p:blipFill>
          <a:blip r:embed="rId4" cstate="print"/>
          <a:stretch>
            <a:fillRect/>
          </a:stretch>
        </p:blipFill>
        <p:spPr>
          <a:xfrm>
            <a:off x="0" y="0"/>
            <a:ext cx="9144000" cy="6858000"/>
          </a:xfrm>
          <a:prstGeom prst="rect">
            <a:avLst/>
          </a:prstGeom>
        </p:spPr>
      </p:pic>
      <p:sp>
        <p:nvSpPr>
          <p:cNvPr id="7" name="TextBox 6"/>
          <p:cNvSpPr txBox="1"/>
          <p:nvPr/>
        </p:nvSpPr>
        <p:spPr>
          <a:xfrm>
            <a:off x="1835696" y="476672"/>
            <a:ext cx="5976664" cy="830997"/>
          </a:xfrm>
          <a:prstGeom prst="rect">
            <a:avLst/>
          </a:prstGeom>
          <a:solidFill>
            <a:schemeClr val="bg1"/>
          </a:solidFill>
        </p:spPr>
        <p:txBody>
          <a:bodyPr wrap="square" rtlCol="0">
            <a:spAutoFit/>
          </a:bodyPr>
          <a:lstStyle/>
          <a:p>
            <a:r>
              <a:rPr lang="zh-CN" altLang="en-US" sz="2400" b="1" dirty="0" smtClean="0">
                <a:solidFill>
                  <a:srgbClr val="C00000"/>
                </a:solidFill>
              </a:rPr>
              <a:t>以家乡道路和交通出行的变化进行情景创设，加强学生的政治认同</a:t>
            </a:r>
            <a:endParaRPr lang="zh-CN" altLang="en-US" sz="2400" b="1" dirty="0">
              <a:solidFill>
                <a:srgbClr val="C00000"/>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971600" y="908720"/>
            <a:ext cx="7776864" cy="3970318"/>
          </a:xfrm>
          <a:prstGeom prst="rect">
            <a:avLst/>
          </a:prstGeom>
          <a:noFill/>
        </p:spPr>
        <p:txBody>
          <a:bodyPr wrap="square" rtlCol="0">
            <a:spAutoFit/>
          </a:bodyPr>
          <a:lstStyle/>
          <a:p>
            <a:pPr algn="ctr"/>
            <a:r>
              <a:rPr lang="zh-CN" altLang="en-US" sz="2800" b="1" dirty="0" smtClean="0">
                <a:effectLst>
                  <a:outerShdw blurRad="38100" dist="38100" dir="2700000" algn="tl">
                    <a:srgbClr val="000000">
                      <a:alpha val="43137"/>
                    </a:srgbClr>
                  </a:outerShdw>
                </a:effectLst>
                <a:latin typeface="宋体" pitchFamily="2" charset="-122"/>
                <a:ea typeface="宋体" pitchFamily="2" charset="-122"/>
                <a:cs typeface="+mn-ea"/>
                <a:sym typeface="+mn-lt"/>
              </a:rPr>
              <a:t>道德与法治是自由行走之花，</a:t>
            </a:r>
            <a:endParaRPr lang="en-US" altLang="zh-CN" sz="2800" b="1" dirty="0" smtClean="0">
              <a:effectLst>
                <a:outerShdw blurRad="38100" dist="38100" dir="2700000" algn="tl">
                  <a:srgbClr val="000000">
                    <a:alpha val="43137"/>
                  </a:srgbClr>
                </a:outerShdw>
              </a:effectLst>
              <a:latin typeface="宋体" pitchFamily="2" charset="-122"/>
              <a:ea typeface="宋体" pitchFamily="2" charset="-122"/>
              <a:cs typeface="+mn-ea"/>
              <a:sym typeface="+mn-lt"/>
            </a:endParaRPr>
          </a:p>
          <a:p>
            <a:pPr algn="ctr"/>
            <a:endParaRPr lang="en-US" altLang="zh-CN" sz="2800" b="1" dirty="0" smtClean="0">
              <a:effectLst>
                <a:outerShdw blurRad="38100" dist="38100" dir="2700000" algn="tl">
                  <a:srgbClr val="000000">
                    <a:alpha val="43137"/>
                  </a:srgbClr>
                </a:outerShdw>
              </a:effectLst>
              <a:latin typeface="宋体" pitchFamily="2" charset="-122"/>
              <a:ea typeface="宋体" pitchFamily="2" charset="-122"/>
              <a:cs typeface="+mn-ea"/>
              <a:sym typeface="+mn-lt"/>
            </a:endParaRPr>
          </a:p>
          <a:p>
            <a:pPr algn="ctr"/>
            <a:r>
              <a:rPr lang="zh-CN" altLang="en-US" sz="2800" b="1" dirty="0" smtClean="0">
                <a:effectLst>
                  <a:outerShdw blurRad="38100" dist="38100" dir="2700000" algn="tl">
                    <a:srgbClr val="000000">
                      <a:alpha val="43137"/>
                    </a:srgbClr>
                  </a:outerShdw>
                </a:effectLst>
                <a:latin typeface="宋体" pitchFamily="2" charset="-122"/>
                <a:ea typeface="宋体" pitchFamily="2" charset="-122"/>
                <a:cs typeface="+mn-ea"/>
                <a:sym typeface="+mn-lt"/>
              </a:rPr>
              <a:t>她无处不在，</a:t>
            </a:r>
            <a:endParaRPr lang="en-US" altLang="zh-CN" sz="2800" b="1" dirty="0" smtClean="0">
              <a:effectLst>
                <a:outerShdw blurRad="38100" dist="38100" dir="2700000" algn="tl">
                  <a:srgbClr val="000000">
                    <a:alpha val="43137"/>
                  </a:srgbClr>
                </a:outerShdw>
              </a:effectLst>
              <a:latin typeface="宋体" pitchFamily="2" charset="-122"/>
              <a:ea typeface="宋体" pitchFamily="2" charset="-122"/>
              <a:cs typeface="+mn-ea"/>
              <a:sym typeface="+mn-lt"/>
            </a:endParaRPr>
          </a:p>
          <a:p>
            <a:pPr algn="ctr"/>
            <a:endParaRPr lang="en-US" altLang="zh-CN" sz="2800" b="1" dirty="0" smtClean="0">
              <a:effectLst>
                <a:outerShdw blurRad="38100" dist="38100" dir="2700000" algn="tl">
                  <a:srgbClr val="000000">
                    <a:alpha val="43137"/>
                  </a:srgbClr>
                </a:outerShdw>
              </a:effectLst>
              <a:latin typeface="宋体" pitchFamily="2" charset="-122"/>
              <a:ea typeface="宋体" pitchFamily="2" charset="-122"/>
              <a:cs typeface="+mn-ea"/>
              <a:sym typeface="+mn-lt"/>
            </a:endParaRPr>
          </a:p>
          <a:p>
            <a:pPr algn="ctr"/>
            <a:r>
              <a:rPr lang="zh-CN" altLang="en-US" sz="2800" b="1" dirty="0" smtClean="0">
                <a:effectLst>
                  <a:outerShdw blurRad="38100" dist="38100" dir="2700000" algn="tl">
                    <a:srgbClr val="000000">
                      <a:alpha val="43137"/>
                    </a:srgbClr>
                  </a:outerShdw>
                </a:effectLst>
                <a:latin typeface="宋体" pitchFamily="2" charset="-122"/>
                <a:ea typeface="宋体" pitchFamily="2" charset="-122"/>
                <a:cs typeface="+mn-ea"/>
                <a:sym typeface="+mn-lt"/>
              </a:rPr>
              <a:t>贴近学生，创设情境，</a:t>
            </a:r>
            <a:endParaRPr lang="en-US" altLang="zh-CN" sz="2800" b="1" dirty="0" smtClean="0">
              <a:effectLst>
                <a:outerShdw blurRad="38100" dist="38100" dir="2700000" algn="tl">
                  <a:srgbClr val="000000">
                    <a:alpha val="43137"/>
                  </a:srgbClr>
                </a:outerShdw>
              </a:effectLst>
              <a:latin typeface="宋体" pitchFamily="2" charset="-122"/>
              <a:ea typeface="宋体" pitchFamily="2" charset="-122"/>
              <a:cs typeface="+mn-ea"/>
              <a:sym typeface="+mn-lt"/>
            </a:endParaRPr>
          </a:p>
          <a:p>
            <a:pPr algn="ctr"/>
            <a:endParaRPr lang="en-US" altLang="zh-CN" sz="2800" b="1" dirty="0" smtClean="0">
              <a:effectLst>
                <a:outerShdw blurRad="38100" dist="38100" dir="2700000" algn="tl">
                  <a:srgbClr val="000000">
                    <a:alpha val="43137"/>
                  </a:srgbClr>
                </a:outerShdw>
              </a:effectLst>
              <a:latin typeface="宋体" pitchFamily="2" charset="-122"/>
              <a:ea typeface="宋体" pitchFamily="2" charset="-122"/>
              <a:cs typeface="+mn-ea"/>
              <a:sym typeface="+mn-lt"/>
            </a:endParaRPr>
          </a:p>
          <a:p>
            <a:pPr algn="ctr"/>
            <a:r>
              <a:rPr lang="zh-CN" altLang="en-US" sz="2800" b="1" dirty="0" smtClean="0">
                <a:effectLst>
                  <a:outerShdw blurRad="38100" dist="38100" dir="2700000" algn="tl">
                    <a:srgbClr val="000000">
                      <a:alpha val="43137"/>
                    </a:srgbClr>
                  </a:outerShdw>
                </a:effectLst>
                <a:latin typeface="宋体" pitchFamily="2" charset="-122"/>
                <a:ea typeface="宋体" pitchFamily="2" charset="-122"/>
                <a:cs typeface="+mn-ea"/>
                <a:sym typeface="+mn-lt"/>
              </a:rPr>
              <a:t>让道德与法治在无声之处，</a:t>
            </a:r>
            <a:endParaRPr lang="en-US" altLang="zh-CN" sz="2800" b="1" dirty="0" smtClean="0">
              <a:effectLst>
                <a:outerShdw blurRad="38100" dist="38100" dir="2700000" algn="tl">
                  <a:srgbClr val="000000">
                    <a:alpha val="43137"/>
                  </a:srgbClr>
                </a:outerShdw>
              </a:effectLst>
              <a:latin typeface="宋体" pitchFamily="2" charset="-122"/>
              <a:ea typeface="宋体" pitchFamily="2" charset="-122"/>
              <a:cs typeface="+mn-ea"/>
              <a:sym typeface="+mn-lt"/>
            </a:endParaRPr>
          </a:p>
          <a:p>
            <a:pPr algn="ctr"/>
            <a:endParaRPr lang="en-US" altLang="zh-CN" sz="2800" b="1" dirty="0" smtClean="0">
              <a:effectLst>
                <a:outerShdw blurRad="38100" dist="38100" dir="2700000" algn="tl">
                  <a:srgbClr val="000000">
                    <a:alpha val="43137"/>
                  </a:srgbClr>
                </a:outerShdw>
              </a:effectLst>
              <a:latin typeface="宋体" pitchFamily="2" charset="-122"/>
              <a:ea typeface="宋体" pitchFamily="2" charset="-122"/>
              <a:cs typeface="+mn-ea"/>
              <a:sym typeface="+mn-lt"/>
            </a:endParaRPr>
          </a:p>
          <a:p>
            <a:pPr algn="ctr"/>
            <a:r>
              <a:rPr lang="zh-CN" altLang="en-US" sz="2800" b="1" dirty="0" smtClean="0">
                <a:effectLst>
                  <a:outerShdw blurRad="38100" dist="38100" dir="2700000" algn="tl">
                    <a:srgbClr val="000000">
                      <a:alpha val="43137"/>
                    </a:srgbClr>
                  </a:outerShdw>
                </a:effectLst>
                <a:latin typeface="宋体" pitchFamily="2" charset="-122"/>
                <a:ea typeface="宋体" pitchFamily="2" charset="-122"/>
                <a:cs typeface="+mn-ea"/>
                <a:sym typeface="+mn-lt"/>
              </a:rPr>
              <a:t>沁润学生的心灵</a:t>
            </a:r>
            <a:endParaRPr lang="en-US" altLang="zh-CN" sz="2800" b="1" dirty="0" smtClean="0">
              <a:effectLst>
                <a:outerShdw blurRad="38100" dist="38100" dir="2700000" algn="tl">
                  <a:srgbClr val="000000">
                    <a:alpha val="43137"/>
                  </a:srgbClr>
                </a:outerShdw>
              </a:effectLst>
              <a:latin typeface="宋体" pitchFamily="2" charset="-122"/>
              <a:ea typeface="宋体" pitchFamily="2" charset="-122"/>
              <a:cs typeface="+mn-ea"/>
              <a:sym typeface="+mn-lt"/>
            </a:endParaRPr>
          </a:p>
        </p:txBody>
      </p:sp>
      <p:pic>
        <p:nvPicPr>
          <p:cNvPr id="2" name="图片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3789040"/>
            <a:ext cx="2591921" cy="3456796"/>
          </a:xfrm>
          <a:prstGeom prst="rect">
            <a:avLst/>
          </a:prstGeom>
        </p:spPr>
      </p:pic>
      <p:sp>
        <p:nvSpPr>
          <p:cNvPr id="3" name="文本框 2">
            <a:extLst>
              <a:ext uri="{FF2B5EF4-FFF2-40B4-BE49-F238E27FC236}">
                <a16:creationId xmlns="" xmlns:a16="http://schemas.microsoft.com/office/drawing/2014/main" id="{6C585B06-840E-4189-BB75-43101D315D8C}"/>
              </a:ext>
            </a:extLst>
          </p:cNvPr>
          <p:cNvSpPr txBox="1"/>
          <p:nvPr/>
        </p:nvSpPr>
        <p:spPr>
          <a:xfrm>
            <a:off x="95225" y="63500"/>
            <a:ext cx="8953550" cy="107722"/>
          </a:xfrm>
          <a:prstGeom prst="rect">
            <a:avLst/>
          </a:prstGeom>
          <a:noFill/>
        </p:spPr>
        <p:txBody>
          <a:bodyPr vert="horz" rtlCol="0">
            <a:spAutoFit/>
          </a:bodyPr>
          <a:lstStyle/>
          <a:p>
            <a:r>
              <a:rPr lang="zh-CN" altLang="en-US" sz="100">
                <a:solidFill>
                  <a:srgbClr val="FFFFFF"/>
                </a:solidFill>
                <a:latin typeface="华文新魏" panose="02010800040101010101" pitchFamily="2" charset="-122"/>
              </a:rPr>
              <a:t>统编版</a:t>
            </a:r>
            <a:r>
              <a:rPr lang="en-US" altLang="zh-CN" sz="100">
                <a:solidFill>
                  <a:srgbClr val="FFFFFF"/>
                </a:solidFill>
                <a:latin typeface="华文新魏" panose="02010800040101010101" pitchFamily="2" charset="-122"/>
              </a:rPr>
              <a:t>《</a:t>
            </a:r>
            <a:r>
              <a:rPr lang="zh-CN" altLang="en-US" sz="100">
                <a:solidFill>
                  <a:srgbClr val="FFFFFF"/>
                </a:solidFill>
                <a:latin typeface="华文新魏" panose="02010800040101010101" pitchFamily="2" charset="-122"/>
              </a:rPr>
              <a:t>道德与法治</a:t>
            </a:r>
            <a:r>
              <a:rPr lang="en-US" altLang="zh-CN" sz="100">
                <a:solidFill>
                  <a:srgbClr val="FFFFFF"/>
                </a:solidFill>
                <a:latin typeface="华文新魏" panose="02010800040101010101" pitchFamily="2" charset="-122"/>
              </a:rPr>
              <a:t>》</a:t>
            </a:r>
            <a:r>
              <a:rPr lang="zh-CN" altLang="en-US" sz="100">
                <a:solidFill>
                  <a:srgbClr val="FFFFFF"/>
                </a:solidFill>
                <a:latin typeface="华文新魏" panose="02010800040101010101" pitchFamily="2" charset="-122"/>
              </a:rPr>
              <a:t>九年级上册：</a:t>
            </a:r>
            <a:r>
              <a:rPr lang="en-US" altLang="zh-CN" sz="100">
                <a:solidFill>
                  <a:srgbClr val="FFFFFF"/>
                </a:solidFill>
                <a:latin typeface="华文新魏" panose="02010800040101010101" pitchFamily="2" charset="-122"/>
              </a:rPr>
              <a:t>5.1 </a:t>
            </a:r>
            <a:r>
              <a:rPr lang="zh-CN" altLang="en-US" sz="100">
                <a:solidFill>
                  <a:srgbClr val="FFFFFF"/>
                </a:solidFill>
                <a:latin typeface="华文新魏" panose="02010800040101010101" pitchFamily="2" charset="-122"/>
              </a:rPr>
              <a:t>延续文化的血脉 说课课件 </a:t>
            </a:r>
            <a:r>
              <a:rPr lang="en-US" altLang="zh-CN" sz="100">
                <a:solidFill>
                  <a:srgbClr val="FFFFFF"/>
                </a:solidFill>
                <a:latin typeface="华文新魏" panose="02010800040101010101" pitchFamily="2" charset="-122"/>
              </a:rPr>
              <a:t>(</a:t>
            </a:r>
            <a:r>
              <a:rPr lang="zh-CN" altLang="en-US" sz="100">
                <a:solidFill>
                  <a:srgbClr val="FFFFFF"/>
                </a:solidFill>
                <a:latin typeface="华文新魏" panose="02010800040101010101" pitchFamily="2" charset="-122"/>
              </a:rPr>
              <a:t>共</a:t>
            </a:r>
            <a:r>
              <a:rPr lang="en-US" altLang="zh-CN" sz="100">
                <a:solidFill>
                  <a:srgbClr val="FFFFFF"/>
                </a:solidFill>
                <a:latin typeface="华文新魏" panose="02010800040101010101" pitchFamily="2" charset="-122"/>
              </a:rPr>
              <a:t>29</a:t>
            </a:r>
            <a:r>
              <a:rPr lang="zh-CN" altLang="en-US" sz="100">
                <a:solidFill>
                  <a:srgbClr val="FFFFFF"/>
                </a:solidFill>
                <a:latin typeface="华文新魏" panose="02010800040101010101" pitchFamily="2" charset="-122"/>
              </a:rPr>
              <a:t>张</a:t>
            </a:r>
            <a:r>
              <a:rPr lang="en-US" altLang="zh-CN" sz="100">
                <a:solidFill>
                  <a:srgbClr val="FFFFFF"/>
                </a:solidFill>
                <a:latin typeface="华文新魏" panose="02010800040101010101" pitchFamily="2" charset="-122"/>
              </a:rPr>
              <a:t>PPT)</a:t>
            </a:r>
            <a:endParaRPr lang="zh-CN" altLang="en-US" sz="100">
              <a:solidFill>
                <a:srgbClr val="FFFFFF"/>
              </a:solidFill>
              <a:latin typeface="华文新魏" panose="02010800040101010101" pitchFamily="2" charset="-122"/>
            </a:endParaRPr>
          </a:p>
        </p:txBody>
      </p:sp>
      <p:sp>
        <p:nvSpPr>
          <p:cNvPr id="6" name="文本框 5">
            <a:extLst>
              <a:ext uri="{FF2B5EF4-FFF2-40B4-BE49-F238E27FC236}">
                <a16:creationId xmlns="" xmlns:a16="http://schemas.microsoft.com/office/drawing/2014/main" id="{D4337578-5AD6-45D3-8F9D-110F1B4CB87E}"/>
              </a:ext>
            </a:extLst>
          </p:cNvPr>
          <p:cNvSpPr txBox="1"/>
          <p:nvPr/>
        </p:nvSpPr>
        <p:spPr>
          <a:xfrm>
            <a:off x="95225" y="6718300"/>
            <a:ext cx="8953550" cy="107722"/>
          </a:xfrm>
          <a:prstGeom prst="rect">
            <a:avLst/>
          </a:prstGeom>
          <a:noFill/>
        </p:spPr>
        <p:txBody>
          <a:bodyPr vert="horz" rtlCol="0">
            <a:spAutoFit/>
          </a:bodyPr>
          <a:lstStyle/>
          <a:p>
            <a:r>
              <a:rPr lang="zh-CN" altLang="en-US" sz="100">
                <a:solidFill>
                  <a:srgbClr val="FFFFFF"/>
                </a:solidFill>
                <a:latin typeface="华文新魏" panose="02010800040101010101" pitchFamily="2" charset="-122"/>
              </a:rPr>
              <a:t>统编版</a:t>
            </a:r>
            <a:r>
              <a:rPr lang="en-US" altLang="zh-CN" sz="100">
                <a:solidFill>
                  <a:srgbClr val="FFFFFF"/>
                </a:solidFill>
                <a:latin typeface="华文新魏" panose="02010800040101010101" pitchFamily="2" charset="-122"/>
              </a:rPr>
              <a:t>《</a:t>
            </a:r>
            <a:r>
              <a:rPr lang="zh-CN" altLang="en-US" sz="100">
                <a:solidFill>
                  <a:srgbClr val="FFFFFF"/>
                </a:solidFill>
                <a:latin typeface="华文新魏" panose="02010800040101010101" pitchFamily="2" charset="-122"/>
              </a:rPr>
              <a:t>道德与法治</a:t>
            </a:r>
            <a:r>
              <a:rPr lang="en-US" altLang="zh-CN" sz="100">
                <a:solidFill>
                  <a:srgbClr val="FFFFFF"/>
                </a:solidFill>
                <a:latin typeface="华文新魏" panose="02010800040101010101" pitchFamily="2" charset="-122"/>
              </a:rPr>
              <a:t>》</a:t>
            </a:r>
            <a:r>
              <a:rPr lang="zh-CN" altLang="en-US" sz="100">
                <a:solidFill>
                  <a:srgbClr val="FFFFFF"/>
                </a:solidFill>
                <a:latin typeface="华文新魏" panose="02010800040101010101" pitchFamily="2" charset="-122"/>
              </a:rPr>
              <a:t>九年级上册：</a:t>
            </a:r>
            <a:r>
              <a:rPr lang="en-US" altLang="zh-CN" sz="100">
                <a:solidFill>
                  <a:srgbClr val="FFFFFF"/>
                </a:solidFill>
                <a:latin typeface="华文新魏" panose="02010800040101010101" pitchFamily="2" charset="-122"/>
              </a:rPr>
              <a:t>5.1 </a:t>
            </a:r>
            <a:r>
              <a:rPr lang="zh-CN" altLang="en-US" sz="100">
                <a:solidFill>
                  <a:srgbClr val="FFFFFF"/>
                </a:solidFill>
                <a:latin typeface="华文新魏" panose="02010800040101010101" pitchFamily="2" charset="-122"/>
              </a:rPr>
              <a:t>延续文化的血脉 说课课件 </a:t>
            </a:r>
            <a:r>
              <a:rPr lang="en-US" altLang="zh-CN" sz="100">
                <a:solidFill>
                  <a:srgbClr val="FFFFFF"/>
                </a:solidFill>
                <a:latin typeface="华文新魏" panose="02010800040101010101" pitchFamily="2" charset="-122"/>
              </a:rPr>
              <a:t>(</a:t>
            </a:r>
            <a:r>
              <a:rPr lang="zh-CN" altLang="en-US" sz="100">
                <a:solidFill>
                  <a:srgbClr val="FFFFFF"/>
                </a:solidFill>
                <a:latin typeface="华文新魏" panose="02010800040101010101" pitchFamily="2" charset="-122"/>
              </a:rPr>
              <a:t>共</a:t>
            </a:r>
            <a:r>
              <a:rPr lang="en-US" altLang="zh-CN" sz="100">
                <a:solidFill>
                  <a:srgbClr val="FFFFFF"/>
                </a:solidFill>
                <a:latin typeface="华文新魏" panose="02010800040101010101" pitchFamily="2" charset="-122"/>
              </a:rPr>
              <a:t>29</a:t>
            </a:r>
            <a:r>
              <a:rPr lang="zh-CN" altLang="en-US" sz="100">
                <a:solidFill>
                  <a:srgbClr val="FFFFFF"/>
                </a:solidFill>
                <a:latin typeface="华文新魏" panose="02010800040101010101" pitchFamily="2" charset="-122"/>
              </a:rPr>
              <a:t>张</a:t>
            </a:r>
            <a:r>
              <a:rPr lang="en-US" altLang="zh-CN" sz="100">
                <a:solidFill>
                  <a:srgbClr val="FFFFFF"/>
                </a:solidFill>
                <a:latin typeface="华文新魏" panose="02010800040101010101" pitchFamily="2" charset="-122"/>
              </a:rPr>
              <a:t>PPT)</a:t>
            </a:r>
            <a:endParaRPr lang="zh-CN" altLang="en-US" sz="100">
              <a:solidFill>
                <a:srgbClr val="FFFFFF"/>
              </a:solidFill>
              <a:latin typeface="华文新魏" panose="02010800040101010101" pitchFamily="2" charset="-122"/>
            </a:endParaRPr>
          </a:p>
        </p:txBody>
      </p:sp>
      <p:pic>
        <p:nvPicPr>
          <p:cNvPr id="10" name="Picture 2" descr="C:\Users\Administrator\Desktop\新建文件夹\百和中学图标透明版 (1).png"/>
          <p:cNvPicPr>
            <a:picLocks noChangeAspect="1" noChangeArrowheads="1"/>
          </p:cNvPicPr>
          <p:nvPr/>
        </p:nvPicPr>
        <p:blipFill>
          <a:blip r:embed="rId4" cstate="print"/>
          <a:srcRect/>
          <a:stretch>
            <a:fillRect/>
          </a:stretch>
        </p:blipFill>
        <p:spPr bwMode="auto">
          <a:xfrm>
            <a:off x="-341266" y="-315416"/>
            <a:ext cx="2320201" cy="1008112"/>
          </a:xfrm>
          <a:prstGeom prst="rect">
            <a:avLst/>
          </a:prstGeom>
          <a:noFill/>
        </p:spPr>
      </p:pic>
      <p:pic>
        <p:nvPicPr>
          <p:cNvPr id="9" name="图片 8"/>
          <p:cNvPicPr>
            <a:picLocks noChangeAspect="1"/>
          </p:cNvPicPr>
          <p:nvPr/>
        </p:nvPicPr>
        <p:blipFill rotWithShape="1">
          <a:blip r:embed="rId5" cstate="print">
            <a:extLst>
              <a:ext uri="{28A0092B-C50C-407E-A947-70E740481C1C}">
                <a14:useLocalDpi xmlns="" xmlns:a14="http://schemas.microsoft.com/office/drawing/2010/main" val="0"/>
              </a:ext>
            </a:extLst>
          </a:blip>
          <a:srcRect t="4611" r="72746"/>
          <a:stretch>
            <a:fillRect/>
          </a:stretch>
        </p:blipFill>
        <p:spPr>
          <a:xfrm>
            <a:off x="7965880" y="3789040"/>
            <a:ext cx="1178120" cy="4469690"/>
          </a:xfrm>
          <a:prstGeom prst="rect">
            <a:avLst/>
          </a:prstGeom>
        </p:spPr>
      </p:pic>
      <p:pic>
        <p:nvPicPr>
          <p:cNvPr id="11" name="图片 10"/>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228184" y="4149080"/>
            <a:ext cx="2629966" cy="3330648"/>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pull dir="u"/>
      </p:transition>
    </mc:Choice>
    <mc:Fallback>
      <p:transition>
        <p:pull dir="u"/>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943543" y="-448730"/>
            <a:ext cx="4217296" cy="5340878"/>
          </a:xfrm>
          <a:prstGeom prst="rect">
            <a:avLst/>
          </a:prstGeom>
        </p:spPr>
      </p:pic>
      <p:pic>
        <p:nvPicPr>
          <p:cNvPr id="5" name="图片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flipH="1">
            <a:off x="1031079" y="620688"/>
            <a:ext cx="2694235" cy="3438884"/>
          </a:xfrm>
          <a:prstGeom prst="rect">
            <a:avLst/>
          </a:prstGeom>
        </p:spPr>
      </p:pic>
      <p:pic>
        <p:nvPicPr>
          <p:cNvPr id="6" name="图片 5"/>
          <p:cNvPicPr>
            <a:picLocks noChangeAspect="1"/>
          </p:cNvPicPr>
          <p:nvPr/>
        </p:nvPicPr>
        <p:blipFill rotWithShape="1">
          <a:blip r:embed="rId4" cstate="print">
            <a:extLst>
              <a:ext uri="{28A0092B-C50C-407E-A947-70E740481C1C}">
                <a14:useLocalDpi xmlns="" xmlns:a14="http://schemas.microsoft.com/office/drawing/2010/main" val="0"/>
              </a:ext>
            </a:extLst>
          </a:blip>
          <a:srcRect t="4611" r="72746"/>
          <a:stretch>
            <a:fillRect/>
          </a:stretch>
        </p:blipFill>
        <p:spPr>
          <a:xfrm>
            <a:off x="7983195" y="3717032"/>
            <a:ext cx="1178120" cy="4469690"/>
          </a:xfrm>
          <a:prstGeom prst="rect">
            <a:avLst/>
          </a:prstGeom>
        </p:spPr>
      </p:pic>
      <p:sp>
        <p:nvSpPr>
          <p:cNvPr id="12" name="文本框 11"/>
          <p:cNvSpPr txBox="1"/>
          <p:nvPr/>
        </p:nvSpPr>
        <p:spPr>
          <a:xfrm>
            <a:off x="1403648" y="3501008"/>
            <a:ext cx="6507692" cy="1260475"/>
          </a:xfrm>
          <a:prstGeom prst="rect">
            <a:avLst/>
          </a:prstGeom>
          <a:noFill/>
          <a:effectLst/>
        </p:spPr>
        <p:txBody>
          <a:bodyPr wrap="square" rtlCol="0">
            <a:spAutoFit/>
          </a:bodyPr>
          <a:lstStyle/>
          <a:p>
            <a:pPr algn="ctr"/>
            <a:r>
              <a:rPr lang="zh-CN" altLang="en-US" sz="7595" b="1" dirty="0" smtClean="0">
                <a:solidFill>
                  <a:schemeClr val="accent2"/>
                </a:solidFill>
                <a:effectLst>
                  <a:outerShdw blurRad="38100" dist="38100" dir="2700000" algn="tl">
                    <a:srgbClr val="000000">
                      <a:alpha val="43137"/>
                    </a:srgbClr>
                  </a:outerShdw>
                </a:effectLst>
                <a:cs typeface="+mn-ea"/>
                <a:sym typeface="+mn-lt"/>
              </a:rPr>
              <a:t>感谢指导聆听</a:t>
            </a:r>
            <a:endParaRPr lang="zh-CN" altLang="en-US" sz="7595" b="1" dirty="0">
              <a:solidFill>
                <a:schemeClr val="accent2"/>
              </a:solidFill>
              <a:effectLst>
                <a:outerShdw blurRad="38100" dist="38100" dir="2700000" algn="tl">
                  <a:srgbClr val="000000">
                    <a:alpha val="43137"/>
                  </a:srgbClr>
                </a:outerShdw>
              </a:effectLst>
              <a:cs typeface="+mn-ea"/>
              <a:sym typeface="+mn-lt"/>
            </a:endParaRPr>
          </a:p>
        </p:txBody>
      </p:sp>
      <p:sp>
        <p:nvSpPr>
          <p:cNvPr id="13" name="文本框 12"/>
          <p:cNvSpPr txBox="1"/>
          <p:nvPr/>
        </p:nvSpPr>
        <p:spPr>
          <a:xfrm>
            <a:off x="2574298" y="4892148"/>
            <a:ext cx="4153055" cy="398780"/>
          </a:xfrm>
          <a:prstGeom prst="rect">
            <a:avLst/>
          </a:prstGeom>
          <a:noFill/>
        </p:spPr>
        <p:txBody>
          <a:bodyPr wrap="square" rtlCol="0">
            <a:spAutoFit/>
          </a:bodyPr>
          <a:lstStyle/>
          <a:p>
            <a:pPr algn="ctr"/>
            <a:endParaRPr lang="zh-CN" altLang="en-US" sz="2000" b="1" dirty="0">
              <a:solidFill>
                <a:schemeClr val="accent3"/>
              </a:solidFill>
              <a:cs typeface="+mn-ea"/>
              <a:sym typeface="+mn-lt"/>
            </a:endParaRPr>
          </a:p>
        </p:txBody>
      </p:sp>
      <p:sp>
        <p:nvSpPr>
          <p:cNvPr id="2" name="文本框 1">
            <a:extLst>
              <a:ext uri="{FF2B5EF4-FFF2-40B4-BE49-F238E27FC236}">
                <a16:creationId xmlns="" xmlns:a16="http://schemas.microsoft.com/office/drawing/2014/main" id="{07513CCE-0EBE-48CE-879C-F07B40AFDD5A}"/>
              </a:ext>
            </a:extLst>
          </p:cNvPr>
          <p:cNvSpPr txBox="1"/>
          <p:nvPr/>
        </p:nvSpPr>
        <p:spPr>
          <a:xfrm>
            <a:off x="95225" y="63500"/>
            <a:ext cx="8953550" cy="107722"/>
          </a:xfrm>
          <a:prstGeom prst="rect">
            <a:avLst/>
          </a:prstGeom>
          <a:noFill/>
        </p:spPr>
        <p:txBody>
          <a:bodyPr vert="horz" rtlCol="0">
            <a:spAutoFit/>
          </a:bodyPr>
          <a:lstStyle/>
          <a:p>
            <a:r>
              <a:rPr lang="zh-CN" altLang="en-US" sz="100">
                <a:solidFill>
                  <a:srgbClr val="FFFFFF"/>
                </a:solidFill>
                <a:latin typeface="华文新魏" panose="02010800040101010101" pitchFamily="2" charset="-122"/>
              </a:rPr>
              <a:t>统编版</a:t>
            </a:r>
            <a:r>
              <a:rPr lang="en-US" altLang="zh-CN" sz="100">
                <a:solidFill>
                  <a:srgbClr val="FFFFFF"/>
                </a:solidFill>
                <a:latin typeface="华文新魏" panose="02010800040101010101" pitchFamily="2" charset="-122"/>
              </a:rPr>
              <a:t>《</a:t>
            </a:r>
            <a:r>
              <a:rPr lang="zh-CN" altLang="en-US" sz="100">
                <a:solidFill>
                  <a:srgbClr val="FFFFFF"/>
                </a:solidFill>
                <a:latin typeface="华文新魏" panose="02010800040101010101" pitchFamily="2" charset="-122"/>
              </a:rPr>
              <a:t>道德与法治</a:t>
            </a:r>
            <a:r>
              <a:rPr lang="en-US" altLang="zh-CN" sz="100">
                <a:solidFill>
                  <a:srgbClr val="FFFFFF"/>
                </a:solidFill>
                <a:latin typeface="华文新魏" panose="02010800040101010101" pitchFamily="2" charset="-122"/>
              </a:rPr>
              <a:t>》</a:t>
            </a:r>
            <a:r>
              <a:rPr lang="zh-CN" altLang="en-US" sz="100">
                <a:solidFill>
                  <a:srgbClr val="FFFFFF"/>
                </a:solidFill>
                <a:latin typeface="华文新魏" panose="02010800040101010101" pitchFamily="2" charset="-122"/>
              </a:rPr>
              <a:t>九年级上册：</a:t>
            </a:r>
            <a:r>
              <a:rPr lang="en-US" altLang="zh-CN" sz="100">
                <a:solidFill>
                  <a:srgbClr val="FFFFFF"/>
                </a:solidFill>
                <a:latin typeface="华文新魏" panose="02010800040101010101" pitchFamily="2" charset="-122"/>
              </a:rPr>
              <a:t>5.1 </a:t>
            </a:r>
            <a:r>
              <a:rPr lang="zh-CN" altLang="en-US" sz="100">
                <a:solidFill>
                  <a:srgbClr val="FFFFFF"/>
                </a:solidFill>
                <a:latin typeface="华文新魏" panose="02010800040101010101" pitchFamily="2" charset="-122"/>
              </a:rPr>
              <a:t>延续文化的血脉 说课课件</a:t>
            </a:r>
          </a:p>
        </p:txBody>
      </p:sp>
      <p:sp>
        <p:nvSpPr>
          <p:cNvPr id="3" name="文本框 2">
            <a:extLst>
              <a:ext uri="{FF2B5EF4-FFF2-40B4-BE49-F238E27FC236}">
                <a16:creationId xmlns="" xmlns:a16="http://schemas.microsoft.com/office/drawing/2014/main" id="{C243D6E9-2617-4AAA-A959-6E10467CFAD3}"/>
              </a:ext>
            </a:extLst>
          </p:cNvPr>
          <p:cNvSpPr txBox="1"/>
          <p:nvPr/>
        </p:nvSpPr>
        <p:spPr>
          <a:xfrm>
            <a:off x="95225" y="6718300"/>
            <a:ext cx="8953550" cy="107722"/>
          </a:xfrm>
          <a:prstGeom prst="rect">
            <a:avLst/>
          </a:prstGeom>
          <a:noFill/>
        </p:spPr>
        <p:txBody>
          <a:bodyPr vert="horz" rtlCol="0">
            <a:spAutoFit/>
          </a:bodyPr>
          <a:lstStyle/>
          <a:p>
            <a:r>
              <a:rPr lang="zh-CN" altLang="en-US" sz="100">
                <a:solidFill>
                  <a:srgbClr val="FFFFFF"/>
                </a:solidFill>
                <a:latin typeface="华文新魏" panose="02010800040101010101" pitchFamily="2" charset="-122"/>
              </a:rPr>
              <a:t>统编版</a:t>
            </a:r>
            <a:r>
              <a:rPr lang="en-US" altLang="zh-CN" sz="100">
                <a:solidFill>
                  <a:srgbClr val="FFFFFF"/>
                </a:solidFill>
                <a:latin typeface="华文新魏" panose="02010800040101010101" pitchFamily="2" charset="-122"/>
              </a:rPr>
              <a:t>《</a:t>
            </a:r>
            <a:r>
              <a:rPr lang="zh-CN" altLang="en-US" sz="100">
                <a:solidFill>
                  <a:srgbClr val="FFFFFF"/>
                </a:solidFill>
                <a:latin typeface="华文新魏" panose="02010800040101010101" pitchFamily="2" charset="-122"/>
              </a:rPr>
              <a:t>道德与法治</a:t>
            </a:r>
            <a:r>
              <a:rPr lang="en-US" altLang="zh-CN" sz="100">
                <a:solidFill>
                  <a:srgbClr val="FFFFFF"/>
                </a:solidFill>
                <a:latin typeface="华文新魏" panose="02010800040101010101" pitchFamily="2" charset="-122"/>
              </a:rPr>
              <a:t>》</a:t>
            </a:r>
            <a:r>
              <a:rPr lang="zh-CN" altLang="en-US" sz="100">
                <a:solidFill>
                  <a:srgbClr val="FFFFFF"/>
                </a:solidFill>
                <a:latin typeface="华文新魏" panose="02010800040101010101" pitchFamily="2" charset="-122"/>
              </a:rPr>
              <a:t>九年级上册：</a:t>
            </a:r>
            <a:r>
              <a:rPr lang="en-US" altLang="zh-CN" sz="100">
                <a:solidFill>
                  <a:srgbClr val="FFFFFF"/>
                </a:solidFill>
                <a:latin typeface="华文新魏" panose="02010800040101010101" pitchFamily="2" charset="-122"/>
              </a:rPr>
              <a:t>5.1 </a:t>
            </a:r>
            <a:r>
              <a:rPr lang="zh-CN" altLang="en-US" sz="100">
                <a:solidFill>
                  <a:srgbClr val="FFFFFF"/>
                </a:solidFill>
                <a:latin typeface="华文新魏" panose="02010800040101010101" pitchFamily="2" charset="-122"/>
              </a:rPr>
              <a:t>延续文化的血脉 说课课件</a:t>
            </a:r>
          </a:p>
        </p:txBody>
      </p:sp>
      <p:pic>
        <p:nvPicPr>
          <p:cNvPr id="9" name="Picture 2" descr="C:\Users\Administrator\Desktop\新建文件夹\百和中学图标透明版 (1).png"/>
          <p:cNvPicPr>
            <a:picLocks noChangeAspect="1" noChangeArrowheads="1"/>
          </p:cNvPicPr>
          <p:nvPr/>
        </p:nvPicPr>
        <p:blipFill>
          <a:blip r:embed="rId5" cstate="print"/>
          <a:srcRect/>
          <a:stretch>
            <a:fillRect/>
          </a:stretch>
        </p:blipFill>
        <p:spPr bwMode="auto">
          <a:xfrm>
            <a:off x="-341266" y="-315416"/>
            <a:ext cx="2804195" cy="1218404"/>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p14:dur="9">
        <p:pull dir="u"/>
      </p:transition>
    </mc:Choice>
    <mc:Fallback>
      <p:transition>
        <p:pull dir="u"/>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flipH="1">
            <a:off x="0" y="4885779"/>
            <a:ext cx="1907704" cy="2434968"/>
          </a:xfrm>
          <a:prstGeom prst="rect">
            <a:avLst/>
          </a:prstGeom>
        </p:spPr>
      </p:pic>
      <p:pic>
        <p:nvPicPr>
          <p:cNvPr id="6" name="图片 5"/>
          <p:cNvPicPr>
            <a:picLocks noChangeAspect="1"/>
          </p:cNvPicPr>
          <p:nvPr/>
        </p:nvPicPr>
        <p:blipFill rotWithShape="1">
          <a:blip r:embed="rId4" cstate="print">
            <a:extLst>
              <a:ext uri="{28A0092B-C50C-407E-A947-70E740481C1C}">
                <a14:useLocalDpi xmlns="" xmlns:a14="http://schemas.microsoft.com/office/drawing/2010/main" val="0"/>
              </a:ext>
            </a:extLst>
          </a:blip>
          <a:srcRect t="4611" r="72746"/>
          <a:stretch>
            <a:fillRect/>
          </a:stretch>
        </p:blipFill>
        <p:spPr>
          <a:xfrm>
            <a:off x="7983195" y="3717032"/>
            <a:ext cx="1178120" cy="4469690"/>
          </a:xfrm>
          <a:prstGeom prst="rect">
            <a:avLst/>
          </a:prstGeom>
        </p:spPr>
      </p:pic>
      <p:sp>
        <p:nvSpPr>
          <p:cNvPr id="12" name="文本框 11"/>
          <p:cNvSpPr txBox="1"/>
          <p:nvPr/>
        </p:nvSpPr>
        <p:spPr>
          <a:xfrm>
            <a:off x="1331640" y="0"/>
            <a:ext cx="6507692" cy="707886"/>
          </a:xfrm>
          <a:prstGeom prst="rect">
            <a:avLst/>
          </a:prstGeom>
          <a:noFill/>
          <a:effectLst/>
        </p:spPr>
        <p:txBody>
          <a:bodyPr wrap="square" rtlCol="0">
            <a:spAutoFit/>
          </a:bodyPr>
          <a:lstStyle/>
          <a:p>
            <a:pPr algn="ctr"/>
            <a:r>
              <a:rPr lang="zh-CN" altLang="en-US" sz="4000" b="1" dirty="0" smtClean="0">
                <a:cs typeface="+mn-ea"/>
                <a:sym typeface="+mn-lt"/>
              </a:rPr>
              <a:t>话题缘起</a:t>
            </a:r>
            <a:endParaRPr lang="zh-CN" altLang="en-US" sz="4000" b="1" dirty="0">
              <a:cs typeface="+mn-ea"/>
              <a:sym typeface="+mn-lt"/>
            </a:endParaRPr>
          </a:p>
        </p:txBody>
      </p:sp>
      <p:sp>
        <p:nvSpPr>
          <p:cNvPr id="13" name="文本框 12"/>
          <p:cNvSpPr txBox="1"/>
          <p:nvPr/>
        </p:nvSpPr>
        <p:spPr>
          <a:xfrm>
            <a:off x="2574298" y="4892148"/>
            <a:ext cx="4153055" cy="398780"/>
          </a:xfrm>
          <a:prstGeom prst="rect">
            <a:avLst/>
          </a:prstGeom>
          <a:noFill/>
        </p:spPr>
        <p:txBody>
          <a:bodyPr wrap="square" rtlCol="0">
            <a:spAutoFit/>
          </a:bodyPr>
          <a:lstStyle/>
          <a:p>
            <a:pPr algn="ctr"/>
            <a:endParaRPr lang="zh-CN" altLang="en-US" sz="2000" b="1" dirty="0">
              <a:solidFill>
                <a:schemeClr val="accent3"/>
              </a:solidFill>
              <a:cs typeface="+mn-ea"/>
              <a:sym typeface="+mn-lt"/>
            </a:endParaRPr>
          </a:p>
        </p:txBody>
      </p:sp>
      <p:sp>
        <p:nvSpPr>
          <p:cNvPr id="2" name="文本框 1">
            <a:extLst>
              <a:ext uri="{FF2B5EF4-FFF2-40B4-BE49-F238E27FC236}">
                <a16:creationId xmlns="" xmlns:a16="http://schemas.microsoft.com/office/drawing/2014/main" id="{07513CCE-0EBE-48CE-879C-F07B40AFDD5A}"/>
              </a:ext>
            </a:extLst>
          </p:cNvPr>
          <p:cNvSpPr txBox="1"/>
          <p:nvPr/>
        </p:nvSpPr>
        <p:spPr>
          <a:xfrm>
            <a:off x="95225" y="63500"/>
            <a:ext cx="8953550" cy="107722"/>
          </a:xfrm>
          <a:prstGeom prst="rect">
            <a:avLst/>
          </a:prstGeom>
          <a:noFill/>
        </p:spPr>
        <p:txBody>
          <a:bodyPr vert="horz" rtlCol="0">
            <a:spAutoFit/>
          </a:bodyPr>
          <a:lstStyle/>
          <a:p>
            <a:r>
              <a:rPr lang="zh-CN" altLang="en-US" sz="100">
                <a:solidFill>
                  <a:srgbClr val="FFFFFF"/>
                </a:solidFill>
                <a:latin typeface="华文新魏" panose="02010800040101010101" pitchFamily="2" charset="-122"/>
              </a:rPr>
              <a:t>统编版</a:t>
            </a:r>
            <a:r>
              <a:rPr lang="en-US" altLang="zh-CN" sz="100">
                <a:solidFill>
                  <a:srgbClr val="FFFFFF"/>
                </a:solidFill>
                <a:latin typeface="华文新魏" panose="02010800040101010101" pitchFamily="2" charset="-122"/>
              </a:rPr>
              <a:t>《</a:t>
            </a:r>
            <a:r>
              <a:rPr lang="zh-CN" altLang="en-US" sz="100">
                <a:solidFill>
                  <a:srgbClr val="FFFFFF"/>
                </a:solidFill>
                <a:latin typeface="华文新魏" panose="02010800040101010101" pitchFamily="2" charset="-122"/>
              </a:rPr>
              <a:t>道德与法治</a:t>
            </a:r>
            <a:r>
              <a:rPr lang="en-US" altLang="zh-CN" sz="100">
                <a:solidFill>
                  <a:srgbClr val="FFFFFF"/>
                </a:solidFill>
                <a:latin typeface="华文新魏" panose="02010800040101010101" pitchFamily="2" charset="-122"/>
              </a:rPr>
              <a:t>》</a:t>
            </a:r>
            <a:r>
              <a:rPr lang="zh-CN" altLang="en-US" sz="100">
                <a:solidFill>
                  <a:srgbClr val="FFFFFF"/>
                </a:solidFill>
                <a:latin typeface="华文新魏" panose="02010800040101010101" pitchFamily="2" charset="-122"/>
              </a:rPr>
              <a:t>九年级上册：</a:t>
            </a:r>
            <a:r>
              <a:rPr lang="en-US" altLang="zh-CN" sz="100">
                <a:solidFill>
                  <a:srgbClr val="FFFFFF"/>
                </a:solidFill>
                <a:latin typeface="华文新魏" panose="02010800040101010101" pitchFamily="2" charset="-122"/>
              </a:rPr>
              <a:t>5.1 </a:t>
            </a:r>
            <a:r>
              <a:rPr lang="zh-CN" altLang="en-US" sz="100">
                <a:solidFill>
                  <a:srgbClr val="FFFFFF"/>
                </a:solidFill>
                <a:latin typeface="华文新魏" panose="02010800040101010101" pitchFamily="2" charset="-122"/>
              </a:rPr>
              <a:t>延续文化的血脉 说课课件</a:t>
            </a:r>
          </a:p>
        </p:txBody>
      </p:sp>
      <p:sp>
        <p:nvSpPr>
          <p:cNvPr id="3" name="文本框 2">
            <a:extLst>
              <a:ext uri="{FF2B5EF4-FFF2-40B4-BE49-F238E27FC236}">
                <a16:creationId xmlns="" xmlns:a16="http://schemas.microsoft.com/office/drawing/2014/main" id="{C243D6E9-2617-4AAA-A959-6E10467CFAD3}"/>
              </a:ext>
            </a:extLst>
          </p:cNvPr>
          <p:cNvSpPr txBox="1"/>
          <p:nvPr/>
        </p:nvSpPr>
        <p:spPr>
          <a:xfrm>
            <a:off x="95225" y="6718300"/>
            <a:ext cx="8953550" cy="107722"/>
          </a:xfrm>
          <a:prstGeom prst="rect">
            <a:avLst/>
          </a:prstGeom>
          <a:noFill/>
        </p:spPr>
        <p:txBody>
          <a:bodyPr vert="horz" rtlCol="0">
            <a:spAutoFit/>
          </a:bodyPr>
          <a:lstStyle/>
          <a:p>
            <a:r>
              <a:rPr lang="zh-CN" altLang="en-US" sz="100">
                <a:solidFill>
                  <a:srgbClr val="FFFFFF"/>
                </a:solidFill>
                <a:latin typeface="华文新魏" panose="02010800040101010101" pitchFamily="2" charset="-122"/>
              </a:rPr>
              <a:t>统编版</a:t>
            </a:r>
            <a:r>
              <a:rPr lang="en-US" altLang="zh-CN" sz="100">
                <a:solidFill>
                  <a:srgbClr val="FFFFFF"/>
                </a:solidFill>
                <a:latin typeface="华文新魏" panose="02010800040101010101" pitchFamily="2" charset="-122"/>
              </a:rPr>
              <a:t>《</a:t>
            </a:r>
            <a:r>
              <a:rPr lang="zh-CN" altLang="en-US" sz="100">
                <a:solidFill>
                  <a:srgbClr val="FFFFFF"/>
                </a:solidFill>
                <a:latin typeface="华文新魏" panose="02010800040101010101" pitchFamily="2" charset="-122"/>
              </a:rPr>
              <a:t>道德与法治</a:t>
            </a:r>
            <a:r>
              <a:rPr lang="en-US" altLang="zh-CN" sz="100">
                <a:solidFill>
                  <a:srgbClr val="FFFFFF"/>
                </a:solidFill>
                <a:latin typeface="华文新魏" panose="02010800040101010101" pitchFamily="2" charset="-122"/>
              </a:rPr>
              <a:t>》</a:t>
            </a:r>
            <a:r>
              <a:rPr lang="zh-CN" altLang="en-US" sz="100">
                <a:solidFill>
                  <a:srgbClr val="FFFFFF"/>
                </a:solidFill>
                <a:latin typeface="华文新魏" panose="02010800040101010101" pitchFamily="2" charset="-122"/>
              </a:rPr>
              <a:t>九年级上册：</a:t>
            </a:r>
            <a:r>
              <a:rPr lang="en-US" altLang="zh-CN" sz="100">
                <a:solidFill>
                  <a:srgbClr val="FFFFFF"/>
                </a:solidFill>
                <a:latin typeface="华文新魏" panose="02010800040101010101" pitchFamily="2" charset="-122"/>
              </a:rPr>
              <a:t>5.1 </a:t>
            </a:r>
            <a:r>
              <a:rPr lang="zh-CN" altLang="en-US" sz="100">
                <a:solidFill>
                  <a:srgbClr val="FFFFFF"/>
                </a:solidFill>
                <a:latin typeface="华文新魏" panose="02010800040101010101" pitchFamily="2" charset="-122"/>
              </a:rPr>
              <a:t>延续文化的血脉 说课课件</a:t>
            </a:r>
          </a:p>
        </p:txBody>
      </p:sp>
      <p:pic>
        <p:nvPicPr>
          <p:cNvPr id="9" name="Picture 2" descr="C:\Users\Administrator\Desktop\新建文件夹\百和中学图标透明版 (1).png"/>
          <p:cNvPicPr>
            <a:picLocks noChangeAspect="1" noChangeArrowheads="1"/>
          </p:cNvPicPr>
          <p:nvPr/>
        </p:nvPicPr>
        <p:blipFill>
          <a:blip r:embed="rId5" cstate="print"/>
          <a:srcRect/>
          <a:stretch>
            <a:fillRect/>
          </a:stretch>
        </p:blipFill>
        <p:spPr bwMode="auto">
          <a:xfrm>
            <a:off x="-341265" y="-315416"/>
            <a:ext cx="2320977" cy="1008449"/>
          </a:xfrm>
          <a:prstGeom prst="rect">
            <a:avLst/>
          </a:prstGeom>
          <a:noFill/>
        </p:spPr>
      </p:pic>
      <p:sp>
        <p:nvSpPr>
          <p:cNvPr id="11" name="TextBox 10"/>
          <p:cNvSpPr txBox="1"/>
          <p:nvPr/>
        </p:nvSpPr>
        <p:spPr>
          <a:xfrm>
            <a:off x="0" y="692696"/>
            <a:ext cx="9144000" cy="5632311"/>
          </a:xfrm>
          <a:prstGeom prst="rect">
            <a:avLst/>
          </a:prstGeom>
          <a:noFill/>
        </p:spPr>
        <p:txBody>
          <a:bodyPr wrap="square" rtlCol="0">
            <a:spAutoFit/>
          </a:bodyPr>
          <a:lstStyle/>
          <a:p>
            <a:r>
              <a:rPr lang="zh-CN" altLang="en-US" sz="2400" b="1" dirty="0" smtClean="0"/>
              <a:t>情境教学：</a:t>
            </a:r>
            <a:endParaRPr lang="en-US" altLang="zh-CN" sz="2400" b="1" dirty="0" smtClean="0"/>
          </a:p>
          <a:p>
            <a:r>
              <a:rPr lang="en-US" altLang="zh-CN" sz="2400" b="1" dirty="0" smtClean="0">
                <a:latin typeface="+mn-ea"/>
              </a:rPr>
              <a:t>1.</a:t>
            </a:r>
            <a:r>
              <a:rPr lang="zh-CN" altLang="en-US" sz="2400" b="1" dirty="0" smtClean="0"/>
              <a:t>国际</a:t>
            </a:r>
            <a:r>
              <a:rPr lang="zh-CN" altLang="en-US" sz="2400" dirty="0" smtClean="0"/>
              <a:t>：是在</a:t>
            </a:r>
            <a:r>
              <a:rPr lang="en-US" altLang="zh-CN" sz="2400" dirty="0" smtClean="0"/>
              <a:t>1930</a:t>
            </a:r>
            <a:r>
              <a:rPr lang="zh-CN" altLang="en-US" sz="2400" dirty="0" smtClean="0"/>
              <a:t>年至</a:t>
            </a:r>
            <a:r>
              <a:rPr lang="en-US" altLang="zh-CN" sz="2400" dirty="0" smtClean="0"/>
              <a:t>1960</a:t>
            </a:r>
            <a:r>
              <a:rPr lang="zh-CN" altLang="en-US" sz="2400" dirty="0" smtClean="0"/>
              <a:t>年的由英国的语言教学学家，主要是指在教学过程中，教师有目的地引入或创设具有一定情绪色彩的、以形象为主体的生动具体的场 景，以引起学生一定的态度体验，从而帮助学生理解教材，并使学生的心理机能得到发展的教学方法。情境教学法的核心在于激发学生的情感。 </a:t>
            </a:r>
            <a:endParaRPr lang="en-US" altLang="zh-CN" sz="2400" dirty="0" smtClean="0"/>
          </a:p>
          <a:p>
            <a:r>
              <a:rPr lang="en-US" altLang="zh-CN" sz="2400" b="1" dirty="0" smtClean="0">
                <a:latin typeface="+mn-ea"/>
              </a:rPr>
              <a:t>2.</a:t>
            </a:r>
            <a:r>
              <a:rPr lang="zh-CN" altLang="en-US" sz="2400" b="1" dirty="0" smtClean="0"/>
              <a:t>国内</a:t>
            </a:r>
            <a:r>
              <a:rPr lang="zh-CN" altLang="en-US" sz="2400" dirty="0" smtClean="0"/>
              <a:t>：主要是由著名教育学家李吉林老师提出的情景教学理论框架四特点（形真、情切、意远、理寓其中）和五原则（诱发主动性、强化感受性、突出创造性、渗透教育性、贯穿实践性）。</a:t>
            </a:r>
            <a:endParaRPr lang="en-US" altLang="zh-CN" sz="2400" dirty="0" smtClean="0"/>
          </a:p>
          <a:p>
            <a:r>
              <a:rPr lang="en-US" altLang="zh-CN" sz="2400" b="1" dirty="0" smtClean="0"/>
              <a:t>3.</a:t>
            </a:r>
            <a:r>
              <a:rPr lang="zh-CN" altLang="en-US" sz="2400" b="1" dirty="0" smtClean="0"/>
              <a:t>省市县专家们：</a:t>
            </a:r>
            <a:r>
              <a:rPr lang="zh-CN" altLang="en-US" sz="2400" dirty="0" smtClean="0">
                <a:latin typeface="+mn-ea"/>
              </a:rPr>
              <a:t>深刻指出“无情景不教学，无情景不命题”</a:t>
            </a:r>
            <a:endParaRPr lang="en-US" altLang="zh-CN" sz="2400" dirty="0" smtClean="0">
              <a:latin typeface="+mn-ea"/>
            </a:endParaRPr>
          </a:p>
          <a:p>
            <a:r>
              <a:rPr lang="en-US" altLang="zh-CN" sz="2400" b="1" dirty="0" smtClean="0">
                <a:latin typeface="+mn-ea"/>
              </a:rPr>
              <a:t>4.</a:t>
            </a:r>
            <a:r>
              <a:rPr lang="zh-CN" altLang="en-US" sz="2400" b="1" dirty="0" smtClean="0">
                <a:latin typeface="+mn-ea"/>
              </a:rPr>
              <a:t>偏远学校现状：</a:t>
            </a:r>
            <a:r>
              <a:rPr lang="zh-CN" altLang="en-US" sz="2400" dirty="0" smtClean="0">
                <a:latin typeface="+mn-ea"/>
              </a:rPr>
              <a:t>学生基础薄弱、学习主动性差，缺乏学习的激情、一周两课时</a:t>
            </a:r>
            <a:endParaRPr lang="en-US" altLang="zh-CN" sz="2400" dirty="0" smtClean="0">
              <a:latin typeface="+mn-ea"/>
            </a:endParaRPr>
          </a:p>
          <a:p>
            <a:endParaRPr lang="en-US" altLang="zh-CN" dirty="0" smtClean="0"/>
          </a:p>
          <a:p>
            <a:endParaRPr lang="en-US" altLang="zh-CN" dirty="0" smtClean="0"/>
          </a:p>
          <a:p>
            <a:endParaRPr lang="en-US" altLang="zh-CN" dirty="0" smtClean="0"/>
          </a:p>
          <a:p>
            <a:endParaRPr lang="zh-CN" altLang="en-US" dirty="0"/>
          </a:p>
        </p:txBody>
      </p:sp>
      <p:sp>
        <p:nvSpPr>
          <p:cNvPr id="10" name="TextBox 9"/>
          <p:cNvSpPr txBox="1"/>
          <p:nvPr/>
        </p:nvSpPr>
        <p:spPr>
          <a:xfrm>
            <a:off x="3419872" y="5445224"/>
            <a:ext cx="2808312" cy="707886"/>
          </a:xfrm>
          <a:prstGeom prst="rect">
            <a:avLst/>
          </a:prstGeom>
          <a:noFill/>
        </p:spPr>
        <p:txBody>
          <a:bodyPr wrap="square" rtlCol="0">
            <a:spAutoFit/>
          </a:bodyPr>
          <a:lstStyle/>
          <a:p>
            <a:r>
              <a:rPr lang="zh-CN" altLang="en-US" sz="4000" spc="-150" dirty="0" smtClean="0">
                <a:solidFill>
                  <a:srgbClr val="C00000"/>
                </a:solidFill>
                <a:effectLst>
                  <a:outerShdw blurRad="38100" dist="38100" dir="2700000" algn="tl">
                    <a:srgbClr val="000000">
                      <a:alpha val="43137"/>
                    </a:srgbClr>
                  </a:outerShdw>
                </a:effectLst>
              </a:rPr>
              <a:t>怎么办</a:t>
            </a:r>
            <a:r>
              <a:rPr lang="zh-CN" altLang="en-US" sz="4000" dirty="0" smtClean="0">
                <a:solidFill>
                  <a:srgbClr val="C00000"/>
                </a:solidFill>
                <a:effectLst>
                  <a:outerShdw blurRad="38100" dist="38100" dir="2700000" algn="tl">
                    <a:srgbClr val="000000">
                      <a:alpha val="43137"/>
                    </a:srgbClr>
                  </a:outerShdw>
                </a:effectLst>
              </a:rPr>
              <a:t>？</a:t>
            </a:r>
            <a:endParaRPr lang="zh-CN" altLang="en-US" sz="4000" dirty="0">
              <a:solidFill>
                <a:srgbClr val="C00000"/>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1"/>
          <p:cNvGrpSpPr/>
          <p:nvPr/>
        </p:nvGrpSpPr>
        <p:grpSpPr>
          <a:xfrm>
            <a:off x="2555776" y="476672"/>
            <a:ext cx="3908969" cy="1031890"/>
            <a:chOff x="7038412" y="5298115"/>
            <a:chExt cx="3099874" cy="517828"/>
          </a:xfrm>
        </p:grpSpPr>
        <p:grpSp>
          <p:nvGrpSpPr>
            <p:cNvPr id="3" name="组合 152"/>
            <p:cNvGrpSpPr/>
            <p:nvPr/>
          </p:nvGrpSpPr>
          <p:grpSpPr>
            <a:xfrm>
              <a:off x="7038412" y="5298115"/>
              <a:ext cx="3099874" cy="517828"/>
              <a:chOff x="5718131" y="5650928"/>
              <a:chExt cx="4596458" cy="767829"/>
            </a:xfrm>
          </p:grpSpPr>
          <p:sp>
            <p:nvSpPr>
              <p:cNvPr id="156" name="圆角矩形 155"/>
              <p:cNvSpPr/>
              <p:nvPr/>
            </p:nvSpPr>
            <p:spPr>
              <a:xfrm>
                <a:off x="5718131" y="5650928"/>
                <a:ext cx="4596458" cy="767829"/>
              </a:xfrm>
              <a:prstGeom prst="roundRect">
                <a:avLst>
                  <a:gd name="adj" fmla="val 50000"/>
                </a:avLst>
              </a:prstGeom>
              <a:solidFill>
                <a:srgbClr val="F3F3F3"/>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8" name="圆角矩形 157"/>
              <p:cNvSpPr/>
              <p:nvPr/>
            </p:nvSpPr>
            <p:spPr>
              <a:xfrm>
                <a:off x="5829672" y="5747159"/>
                <a:ext cx="4373372" cy="575365"/>
              </a:xfrm>
              <a:prstGeom prst="roundRect">
                <a:avLst>
                  <a:gd name="adj" fmla="val 50000"/>
                </a:avLst>
              </a:prstGeom>
              <a:solidFill>
                <a:srgbClr val="257249"/>
              </a:solidFill>
              <a:ln w="22225">
                <a:gradFill>
                  <a:gsLst>
                    <a:gs pos="0">
                      <a:schemeClr val="bg1">
                        <a:lumMod val="85000"/>
                      </a:schemeClr>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55" name="TextBox 19"/>
            <p:cNvSpPr txBox="1"/>
            <p:nvPr/>
          </p:nvSpPr>
          <p:spPr>
            <a:xfrm>
              <a:off x="7752953" y="5433395"/>
              <a:ext cx="146495" cy="154450"/>
            </a:xfrm>
            <a:prstGeom prst="rect">
              <a:avLst/>
            </a:prstGeom>
            <a:noFill/>
          </p:spPr>
          <p:txBody>
            <a:bodyPr wrap="none" rtlCol="0">
              <a:spAutoFit/>
            </a:bodyPr>
            <a:lstStyle/>
            <a:p>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59" name="标题 1"/>
          <p:cNvSpPr txBox="1"/>
          <p:nvPr/>
        </p:nvSpPr>
        <p:spPr>
          <a:xfrm>
            <a:off x="2915816" y="404664"/>
            <a:ext cx="3003667" cy="683927"/>
          </a:xfrm>
          <a:prstGeom prst="rect">
            <a:avLst/>
          </a:prstGeom>
        </p:spPr>
        <p:txBody>
          <a:bodyPr lIns="91415" tIns="45708" rIns="91415" bIns="45708">
            <a:noAutofit/>
          </a:bodyPr>
          <a:lstStyle>
            <a:lvl1pPr algn="ctr" defTabSz="913765" rtl="0" eaLnBrk="1" latinLnBrk="0" hangingPunct="1">
              <a:lnSpc>
                <a:spcPct val="90000"/>
              </a:lnSpc>
              <a:spcBef>
                <a:spcPct val="0"/>
              </a:spcBef>
              <a:buNone/>
              <a:defRPr sz="2400" b="0" kern="1200">
                <a:solidFill>
                  <a:schemeClr val="bg1"/>
                </a:solidFill>
                <a:effectLst/>
                <a:latin typeface="+mj-ea"/>
                <a:ea typeface="+mj-ea"/>
                <a:cs typeface="+mj-cs"/>
              </a:defRPr>
            </a:lvl1pPr>
          </a:lstStyle>
          <a:p>
            <a:pPr>
              <a:lnSpc>
                <a:spcPct val="150000"/>
              </a:lnSpc>
            </a:pPr>
            <a:r>
              <a:rPr lang="zh-CN" altLang="en-US" sz="3600" b="1" dirty="0" smtClean="0">
                <a:latin typeface="宋体" pitchFamily="2" charset="-122"/>
                <a:ea typeface="宋体" pitchFamily="2" charset="-122"/>
                <a:sym typeface="微软雅黑" panose="020B0503020204020204" pitchFamily="34" charset="-122"/>
              </a:rPr>
              <a:t>一步亦步</a:t>
            </a:r>
            <a:endParaRPr lang="zh-CN" altLang="en-US" sz="3600" b="1" dirty="0">
              <a:latin typeface="宋体" pitchFamily="2" charset="-122"/>
              <a:ea typeface="宋体" pitchFamily="2" charset="-122"/>
              <a:sym typeface="微软雅黑" panose="020B0503020204020204" pitchFamily="34" charset="-122"/>
            </a:endParaRPr>
          </a:p>
        </p:txBody>
      </p:sp>
      <p:pic>
        <p:nvPicPr>
          <p:cNvPr id="45" name="Picture 2" descr="C:\Users\Administrator\Desktop\新建文件夹\百和中学图标透明版 (1).png"/>
          <p:cNvPicPr>
            <a:picLocks noChangeAspect="1" noChangeArrowheads="1"/>
          </p:cNvPicPr>
          <p:nvPr/>
        </p:nvPicPr>
        <p:blipFill>
          <a:blip r:embed="rId3" cstate="print"/>
          <a:srcRect/>
          <a:stretch>
            <a:fillRect/>
          </a:stretch>
        </p:blipFill>
        <p:spPr bwMode="auto">
          <a:xfrm>
            <a:off x="-341265" y="-315416"/>
            <a:ext cx="2320201" cy="1008112"/>
          </a:xfrm>
          <a:prstGeom prst="rect">
            <a:avLst/>
          </a:prstGeom>
          <a:noFill/>
        </p:spPr>
      </p:pic>
      <p:sp>
        <p:nvSpPr>
          <p:cNvPr id="44" name="TextBox 43"/>
          <p:cNvSpPr txBox="1"/>
          <p:nvPr/>
        </p:nvSpPr>
        <p:spPr>
          <a:xfrm>
            <a:off x="611560" y="1844824"/>
            <a:ext cx="5544616" cy="584775"/>
          </a:xfrm>
          <a:prstGeom prst="rect">
            <a:avLst/>
          </a:prstGeom>
          <a:noFill/>
        </p:spPr>
        <p:txBody>
          <a:bodyPr wrap="square" rtlCol="0">
            <a:spAutoFit/>
          </a:bodyPr>
          <a:lstStyle/>
          <a:p>
            <a:r>
              <a:rPr lang="zh-CN" altLang="en-US" sz="3200" b="1" dirty="0" smtClean="0"/>
              <a:t>一、聚焦魅力校园感德法元素</a:t>
            </a:r>
            <a:endParaRPr lang="zh-CN" altLang="en-US" sz="3200" b="1" dirty="0"/>
          </a:p>
        </p:txBody>
      </p:sp>
      <p:sp>
        <p:nvSpPr>
          <p:cNvPr id="47" name="TextBox 46"/>
          <p:cNvSpPr txBox="1"/>
          <p:nvPr/>
        </p:nvSpPr>
        <p:spPr>
          <a:xfrm>
            <a:off x="611560" y="2780928"/>
            <a:ext cx="6160684" cy="584775"/>
          </a:xfrm>
          <a:prstGeom prst="rect">
            <a:avLst/>
          </a:prstGeom>
          <a:noFill/>
        </p:spPr>
        <p:txBody>
          <a:bodyPr wrap="square" rtlCol="0">
            <a:spAutoFit/>
          </a:bodyPr>
          <a:lstStyle/>
          <a:p>
            <a:r>
              <a:rPr lang="zh-CN" altLang="en-US" sz="3200" b="1" dirty="0" smtClean="0"/>
              <a:t>二、注重学科协同思德法元素</a:t>
            </a:r>
            <a:endParaRPr lang="zh-CN" altLang="en-US" sz="3200" b="1" dirty="0"/>
          </a:p>
        </p:txBody>
      </p:sp>
      <p:sp>
        <p:nvSpPr>
          <p:cNvPr id="51" name="TextBox 50"/>
          <p:cNvSpPr txBox="1"/>
          <p:nvPr/>
        </p:nvSpPr>
        <p:spPr>
          <a:xfrm>
            <a:off x="611560" y="3789040"/>
            <a:ext cx="6840760" cy="584775"/>
          </a:xfrm>
          <a:prstGeom prst="rect">
            <a:avLst/>
          </a:prstGeom>
          <a:noFill/>
        </p:spPr>
        <p:txBody>
          <a:bodyPr wrap="square" rtlCol="0">
            <a:spAutoFit/>
          </a:bodyPr>
          <a:lstStyle/>
          <a:p>
            <a:r>
              <a:rPr lang="zh-CN" altLang="en-US" sz="3200" b="1" dirty="0" smtClean="0"/>
              <a:t>三、放眼社会生活悟德法元素</a:t>
            </a:r>
            <a:endParaRPr lang="zh-CN" altLang="en-US" sz="3200" b="1" dirty="0"/>
          </a:p>
        </p:txBody>
      </p:sp>
      <p:pic>
        <p:nvPicPr>
          <p:cNvPr id="12" name="图片 1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4413460"/>
            <a:ext cx="2123728" cy="2832376"/>
          </a:xfrm>
          <a:prstGeom prst="rect">
            <a:avLst/>
          </a:prstGeom>
        </p:spPr>
      </p:pic>
      <p:pic>
        <p:nvPicPr>
          <p:cNvPr id="13" name="图片 1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514034" y="4149080"/>
            <a:ext cx="2629966" cy="3330648"/>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p:pull dir="u"/>
      </p:transition>
    </mc:Choice>
    <mc:Fallback>
      <p:transition>
        <p:pull dir="u"/>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0"/>
            <a:ext cx="6336704" cy="646331"/>
          </a:xfrm>
          <a:prstGeom prst="rect">
            <a:avLst/>
          </a:prstGeom>
          <a:noFill/>
        </p:spPr>
        <p:txBody>
          <a:bodyPr wrap="square" rtlCol="0">
            <a:spAutoFit/>
          </a:bodyPr>
          <a:lstStyle/>
          <a:p>
            <a:r>
              <a:rPr lang="zh-CN" altLang="en-US" sz="3600" b="1" dirty="0" smtClean="0"/>
              <a:t>一、聚焦魅力校园感德法元素</a:t>
            </a:r>
            <a:endParaRPr lang="zh-CN" altLang="en-US" sz="3600" b="1" dirty="0"/>
          </a:p>
        </p:txBody>
      </p:sp>
      <p:sp>
        <p:nvSpPr>
          <p:cNvPr id="4" name="TextBox 3"/>
          <p:cNvSpPr txBox="1"/>
          <p:nvPr/>
        </p:nvSpPr>
        <p:spPr>
          <a:xfrm>
            <a:off x="251520" y="764704"/>
            <a:ext cx="8892480" cy="4555093"/>
          </a:xfrm>
          <a:prstGeom prst="rect">
            <a:avLst/>
          </a:prstGeom>
          <a:noFill/>
        </p:spPr>
        <p:txBody>
          <a:bodyPr wrap="square" rtlCol="0">
            <a:spAutoFit/>
          </a:bodyPr>
          <a:lstStyle/>
          <a:p>
            <a:r>
              <a:rPr lang="zh-CN" altLang="en-US" sz="2800" dirty="0" smtClean="0"/>
              <a:t>       在党的领导下，在各级政府的关怀下，我们校园的软硬件设施不断完善，学校各项活动开展的有声有色，这为道德法治课堂情景教学提供了丰富的素材。我们要发现校园的美，用眼、用情、用心充分挖掘可用于道德法治课情景创设的素材。</a:t>
            </a:r>
            <a:endParaRPr lang="en-US" altLang="zh-CN" sz="2800" dirty="0" smtClean="0"/>
          </a:p>
          <a:p>
            <a:endParaRPr lang="en-US" altLang="zh-CN" sz="2400" dirty="0" smtClean="0"/>
          </a:p>
          <a:p>
            <a:r>
              <a:rPr lang="en-US" altLang="zh-CN" sz="2400" b="1" dirty="0" smtClean="0"/>
              <a:t>                             </a:t>
            </a:r>
          </a:p>
          <a:p>
            <a:endParaRPr lang="en-US" altLang="zh-CN" sz="2400" dirty="0" smtClean="0"/>
          </a:p>
          <a:p>
            <a:endParaRPr lang="en-US" altLang="zh-CN" sz="2400" dirty="0" smtClean="0"/>
          </a:p>
          <a:p>
            <a:endParaRPr lang="en-US" altLang="zh-CN" dirty="0" smtClean="0"/>
          </a:p>
          <a:p>
            <a:endParaRPr lang="en-US" altLang="zh-CN" dirty="0" smtClean="0"/>
          </a:p>
          <a:p>
            <a:endParaRPr lang="zh-CN" altLang="en-US" dirty="0"/>
          </a:p>
        </p:txBody>
      </p:sp>
      <p:pic>
        <p:nvPicPr>
          <p:cNvPr id="5" name="图片 4" descr="QQ图片20230408074235.jpg"/>
          <p:cNvPicPr>
            <a:picLocks noChangeAspect="1"/>
          </p:cNvPicPr>
          <p:nvPr/>
        </p:nvPicPr>
        <p:blipFill>
          <a:blip r:embed="rId3" cstate="print"/>
          <a:stretch>
            <a:fillRect/>
          </a:stretch>
        </p:blipFill>
        <p:spPr>
          <a:xfrm>
            <a:off x="0" y="2996952"/>
            <a:ext cx="4788024" cy="3042338"/>
          </a:xfrm>
          <a:prstGeom prst="rect">
            <a:avLst/>
          </a:prstGeom>
          <a:scene3d>
            <a:camera prst="orthographicFront"/>
            <a:lightRig rig="threePt" dir="t"/>
          </a:scene3d>
          <a:sp3d>
            <a:bevelT prst="relaxedInset"/>
          </a:sp3d>
        </p:spPr>
      </p:pic>
      <p:sp>
        <p:nvSpPr>
          <p:cNvPr id="6" name="TextBox 5"/>
          <p:cNvSpPr txBox="1"/>
          <p:nvPr/>
        </p:nvSpPr>
        <p:spPr>
          <a:xfrm>
            <a:off x="899592" y="6027003"/>
            <a:ext cx="7848872" cy="830997"/>
          </a:xfrm>
          <a:prstGeom prst="rect">
            <a:avLst/>
          </a:prstGeom>
          <a:solidFill>
            <a:schemeClr val="bg1"/>
          </a:solidFill>
        </p:spPr>
        <p:txBody>
          <a:bodyPr wrap="square" rtlCol="0">
            <a:spAutoFit/>
          </a:bodyPr>
          <a:lstStyle/>
          <a:p>
            <a:r>
              <a:rPr lang="zh-CN" altLang="en-US" sz="2400" b="1" dirty="0" smtClean="0">
                <a:solidFill>
                  <a:srgbClr val="C00000"/>
                </a:solidFill>
              </a:rPr>
              <a:t>通过展示所教班级的歌唱视频和相关图片进行情景创设，</a:t>
            </a:r>
            <a:endParaRPr lang="en-US" altLang="zh-CN" sz="2400" b="1" dirty="0" smtClean="0">
              <a:solidFill>
                <a:srgbClr val="C00000"/>
              </a:solidFill>
            </a:endParaRPr>
          </a:p>
          <a:p>
            <a:r>
              <a:rPr lang="zh-CN" altLang="en-US" sz="2400" b="1" dirty="0" smtClean="0">
                <a:solidFill>
                  <a:srgbClr val="C00000"/>
                </a:solidFill>
              </a:rPr>
              <a:t>进行宪法和法治相关知识的复习</a:t>
            </a:r>
            <a:endParaRPr lang="zh-CN" altLang="en-US" sz="2400" b="1" dirty="0">
              <a:solidFill>
                <a:srgbClr val="C00000"/>
              </a:solidFill>
            </a:endParaRPr>
          </a:p>
        </p:txBody>
      </p:sp>
      <p:pic>
        <p:nvPicPr>
          <p:cNvPr id="7" name="图片 6" descr="QQ图片20230408074339.jpg"/>
          <p:cNvPicPr>
            <a:picLocks noChangeAspect="1"/>
          </p:cNvPicPr>
          <p:nvPr/>
        </p:nvPicPr>
        <p:blipFill>
          <a:blip r:embed="rId4" cstate="print"/>
          <a:stretch>
            <a:fillRect/>
          </a:stretch>
        </p:blipFill>
        <p:spPr>
          <a:xfrm>
            <a:off x="4860032" y="2996952"/>
            <a:ext cx="4283968" cy="3096344"/>
          </a:xfrm>
          <a:prstGeom prst="rect">
            <a:avLst/>
          </a:prstGeom>
          <a:scene3d>
            <a:camera prst="orthographicFront"/>
            <a:lightRig rig="threePt" dir="t"/>
          </a:scene3d>
          <a:sp3d>
            <a:bevelT/>
          </a:sp3d>
        </p:spPr>
      </p:pic>
      <p:pic>
        <p:nvPicPr>
          <p:cNvPr id="8" name="Picture 2" descr="C:\Users\Administrator\Desktop\新建文件夹\百和中学图标透明版 (1).png"/>
          <p:cNvPicPr>
            <a:picLocks noChangeAspect="1" noChangeArrowheads="1"/>
          </p:cNvPicPr>
          <p:nvPr/>
        </p:nvPicPr>
        <p:blipFill>
          <a:blip r:embed="rId5" cstate="print"/>
          <a:srcRect/>
          <a:stretch>
            <a:fillRect/>
          </a:stretch>
        </p:blipFill>
        <p:spPr bwMode="auto">
          <a:xfrm>
            <a:off x="-341265" y="-315416"/>
            <a:ext cx="2320978" cy="1008449"/>
          </a:xfrm>
          <a:prstGeom prst="rect">
            <a:avLst/>
          </a:prstGeom>
          <a:noFill/>
        </p:spPr>
      </p:pic>
      <p:pic>
        <p:nvPicPr>
          <p:cNvPr id="9" name="图片 8"/>
          <p:cNvPicPr>
            <a:picLocks noChangeAspect="1"/>
          </p:cNvPicPr>
          <p:nvPr/>
        </p:nvPicPr>
        <p:blipFill rotWithShape="1">
          <a:blip r:embed="rId6" cstate="print">
            <a:extLst>
              <a:ext uri="{28A0092B-C50C-407E-A947-70E740481C1C}">
                <a14:useLocalDpi xmlns="" xmlns:a14="http://schemas.microsoft.com/office/drawing/2010/main" val="0"/>
              </a:ext>
            </a:extLst>
          </a:blip>
          <a:srcRect t="4611" r="72746"/>
          <a:stretch>
            <a:fillRect/>
          </a:stretch>
        </p:blipFill>
        <p:spPr>
          <a:xfrm>
            <a:off x="7983195" y="3717032"/>
            <a:ext cx="1178120" cy="446969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664" y="0"/>
            <a:ext cx="6336704" cy="646331"/>
          </a:xfrm>
          <a:prstGeom prst="rect">
            <a:avLst/>
          </a:prstGeom>
          <a:noFill/>
        </p:spPr>
        <p:txBody>
          <a:bodyPr wrap="square" rtlCol="0">
            <a:spAutoFit/>
          </a:bodyPr>
          <a:lstStyle/>
          <a:p>
            <a:r>
              <a:rPr lang="zh-CN" altLang="en-US" sz="3600" b="1" dirty="0" smtClean="0"/>
              <a:t>一、聚焦魅力校园感德法元素</a:t>
            </a:r>
            <a:endParaRPr lang="zh-CN" altLang="en-US" sz="3600" b="1" dirty="0"/>
          </a:p>
        </p:txBody>
      </p:sp>
      <p:pic>
        <p:nvPicPr>
          <p:cNvPr id="5" name="Picture 2" descr="C:\Users\Administrator\Desktop\新建文件夹\百和中学图标透明版 (1).png"/>
          <p:cNvPicPr>
            <a:picLocks noChangeAspect="1" noChangeArrowheads="1"/>
          </p:cNvPicPr>
          <p:nvPr/>
        </p:nvPicPr>
        <p:blipFill>
          <a:blip r:embed="rId2" cstate="print"/>
          <a:srcRect/>
          <a:stretch>
            <a:fillRect/>
          </a:stretch>
        </p:blipFill>
        <p:spPr bwMode="auto">
          <a:xfrm>
            <a:off x="-341265" y="-315416"/>
            <a:ext cx="2320978" cy="1008449"/>
          </a:xfrm>
          <a:prstGeom prst="rect">
            <a:avLst/>
          </a:prstGeom>
          <a:noFill/>
        </p:spPr>
      </p:pic>
      <p:pic>
        <p:nvPicPr>
          <p:cNvPr id="7" name="图片 6" descr="QQ图片20230408074151.jpg"/>
          <p:cNvPicPr>
            <a:picLocks noChangeAspect="1"/>
          </p:cNvPicPr>
          <p:nvPr/>
        </p:nvPicPr>
        <p:blipFill>
          <a:blip r:embed="rId3" cstate="print"/>
          <a:stretch>
            <a:fillRect/>
          </a:stretch>
        </p:blipFill>
        <p:spPr>
          <a:xfrm>
            <a:off x="4788024" y="692696"/>
            <a:ext cx="4355976" cy="3600400"/>
          </a:xfrm>
          <a:prstGeom prst="rect">
            <a:avLst/>
          </a:prstGeom>
          <a:ln>
            <a:noFill/>
          </a:ln>
          <a:effectLst>
            <a:softEdge rad="112500"/>
          </a:effectLst>
        </p:spPr>
      </p:pic>
      <p:pic>
        <p:nvPicPr>
          <p:cNvPr id="8" name="图片 7" descr="QQ图片20230408074142.jpg"/>
          <p:cNvPicPr>
            <a:picLocks noChangeAspect="1"/>
          </p:cNvPicPr>
          <p:nvPr/>
        </p:nvPicPr>
        <p:blipFill>
          <a:blip r:embed="rId4" cstate="print"/>
          <a:stretch>
            <a:fillRect/>
          </a:stretch>
        </p:blipFill>
        <p:spPr>
          <a:xfrm>
            <a:off x="0" y="692696"/>
            <a:ext cx="4788024" cy="3672408"/>
          </a:xfrm>
          <a:prstGeom prst="rect">
            <a:avLst/>
          </a:prstGeom>
          <a:ln>
            <a:noFill/>
          </a:ln>
          <a:effectLst>
            <a:softEdge rad="112500"/>
          </a:effectLst>
        </p:spPr>
      </p:pic>
      <p:pic>
        <p:nvPicPr>
          <p:cNvPr id="9" name="图片 8" descr="QQ图片20230408074113.jpg"/>
          <p:cNvPicPr>
            <a:picLocks noChangeAspect="1"/>
          </p:cNvPicPr>
          <p:nvPr/>
        </p:nvPicPr>
        <p:blipFill>
          <a:blip r:embed="rId5" cstate="print"/>
          <a:stretch>
            <a:fillRect/>
          </a:stretch>
        </p:blipFill>
        <p:spPr>
          <a:xfrm>
            <a:off x="0" y="4212728"/>
            <a:ext cx="9144000" cy="2645272"/>
          </a:xfrm>
          <a:prstGeom prst="rect">
            <a:avLst/>
          </a:prstGeom>
          <a:ln>
            <a:noFill/>
          </a:ln>
          <a:effectLst>
            <a:softEdge rad="112500"/>
          </a:effectLst>
        </p:spPr>
      </p:pic>
      <p:sp>
        <p:nvSpPr>
          <p:cNvPr id="10" name="TextBox 9"/>
          <p:cNvSpPr txBox="1"/>
          <p:nvPr/>
        </p:nvSpPr>
        <p:spPr>
          <a:xfrm>
            <a:off x="1115616" y="5373216"/>
            <a:ext cx="7416824" cy="1200329"/>
          </a:xfrm>
          <a:prstGeom prst="rect">
            <a:avLst/>
          </a:prstGeom>
          <a:solidFill>
            <a:schemeClr val="bg1"/>
          </a:solidFill>
        </p:spPr>
        <p:txBody>
          <a:bodyPr wrap="square" rtlCol="0">
            <a:spAutoFit/>
          </a:bodyPr>
          <a:lstStyle/>
          <a:p>
            <a:r>
              <a:rPr lang="zh-CN" altLang="en-US" sz="2400" b="1" dirty="0" smtClean="0">
                <a:solidFill>
                  <a:srgbClr val="C00000"/>
                </a:solidFill>
              </a:rPr>
              <a:t>以学生全员参与学校校文明校园创建活动的经历为情景，强化对道德重要性和社会主义核心价值观以及生命安全教育内容的复习</a:t>
            </a:r>
            <a:endParaRPr lang="zh-CN" altLang="en-US" sz="2400" b="1" dirty="0">
              <a:solidFill>
                <a:srgbClr val="C0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664" y="0"/>
            <a:ext cx="6336704" cy="646331"/>
          </a:xfrm>
          <a:prstGeom prst="rect">
            <a:avLst/>
          </a:prstGeom>
          <a:noFill/>
        </p:spPr>
        <p:txBody>
          <a:bodyPr wrap="square" rtlCol="0">
            <a:spAutoFit/>
          </a:bodyPr>
          <a:lstStyle/>
          <a:p>
            <a:r>
              <a:rPr lang="zh-CN" altLang="en-US" sz="3600" b="1" dirty="0" smtClean="0"/>
              <a:t>一、聚焦魅力校园感德法元素</a:t>
            </a:r>
            <a:endParaRPr lang="zh-CN" altLang="en-US" sz="3600" b="1" dirty="0"/>
          </a:p>
        </p:txBody>
      </p:sp>
      <p:pic>
        <p:nvPicPr>
          <p:cNvPr id="5" name="Picture 2" descr="C:\Users\Administrator\Desktop\新建文件夹\百和中学图标透明版 (1).png"/>
          <p:cNvPicPr>
            <a:picLocks noChangeAspect="1" noChangeArrowheads="1"/>
          </p:cNvPicPr>
          <p:nvPr/>
        </p:nvPicPr>
        <p:blipFill>
          <a:blip r:embed="rId2" cstate="print"/>
          <a:srcRect/>
          <a:stretch>
            <a:fillRect/>
          </a:stretch>
        </p:blipFill>
        <p:spPr bwMode="auto">
          <a:xfrm>
            <a:off x="-341265" y="-315416"/>
            <a:ext cx="2320978" cy="1008449"/>
          </a:xfrm>
          <a:prstGeom prst="rect">
            <a:avLst/>
          </a:prstGeom>
          <a:noFill/>
        </p:spPr>
      </p:pic>
      <p:pic>
        <p:nvPicPr>
          <p:cNvPr id="10" name="图片 9" descr="EFFECED2ADFB518A861B1810C5D67B10.jpg"/>
          <p:cNvPicPr>
            <a:picLocks noChangeAspect="1"/>
          </p:cNvPicPr>
          <p:nvPr/>
        </p:nvPicPr>
        <p:blipFill>
          <a:blip r:embed="rId3" cstate="print"/>
          <a:stretch>
            <a:fillRect/>
          </a:stretch>
        </p:blipFill>
        <p:spPr>
          <a:xfrm rot="5400000">
            <a:off x="1489348" y="-796650"/>
            <a:ext cx="6165304" cy="9143999"/>
          </a:xfrm>
          <a:prstGeom prst="rect">
            <a:avLst/>
          </a:prstGeom>
          <a:effectLst>
            <a:glow rad="63500">
              <a:schemeClr val="accent5">
                <a:satMod val="175000"/>
                <a:alpha val="40000"/>
              </a:schemeClr>
            </a:glow>
          </a:effec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F6A3199FC319ACA043979AEE8872477D.jpg"/>
          <p:cNvPicPr>
            <a:picLocks noChangeAspect="1"/>
          </p:cNvPicPr>
          <p:nvPr/>
        </p:nvPicPr>
        <p:blipFill>
          <a:blip r:embed="rId2" cstate="print"/>
          <a:stretch>
            <a:fillRect/>
          </a:stretch>
        </p:blipFill>
        <p:spPr>
          <a:xfrm>
            <a:off x="1" y="0"/>
            <a:ext cx="5508104" cy="4131078"/>
          </a:xfrm>
          <a:prstGeom prst="rect">
            <a:avLst/>
          </a:prstGeom>
        </p:spPr>
      </p:pic>
      <p:pic>
        <p:nvPicPr>
          <p:cNvPr id="3" name="图片 2" descr="A0D9D00938A8A1A3D3F9EC261E925039.jpg"/>
          <p:cNvPicPr>
            <a:picLocks noChangeAspect="1"/>
          </p:cNvPicPr>
          <p:nvPr/>
        </p:nvPicPr>
        <p:blipFill>
          <a:blip r:embed="rId3" cstate="print"/>
          <a:stretch>
            <a:fillRect/>
          </a:stretch>
        </p:blipFill>
        <p:spPr>
          <a:xfrm>
            <a:off x="0" y="0"/>
            <a:ext cx="9144000" cy="6858000"/>
          </a:xfrm>
          <a:prstGeom prst="rect">
            <a:avLst/>
          </a:prstGeom>
          <a:effectLst>
            <a:glow rad="63500">
              <a:schemeClr val="accent5">
                <a:satMod val="175000"/>
                <a:alpha val="40000"/>
              </a:schemeClr>
            </a:glow>
          </a:effectLst>
        </p:spPr>
      </p:pic>
      <p:sp>
        <p:nvSpPr>
          <p:cNvPr id="4" name="TextBox 3"/>
          <p:cNvSpPr txBox="1"/>
          <p:nvPr/>
        </p:nvSpPr>
        <p:spPr>
          <a:xfrm>
            <a:off x="2411760" y="6027003"/>
            <a:ext cx="4824536" cy="830997"/>
          </a:xfrm>
          <a:prstGeom prst="rect">
            <a:avLst/>
          </a:prstGeom>
          <a:solidFill>
            <a:schemeClr val="bg1"/>
          </a:solidFill>
        </p:spPr>
        <p:txBody>
          <a:bodyPr wrap="square" rtlCol="0">
            <a:spAutoFit/>
          </a:bodyPr>
          <a:lstStyle/>
          <a:p>
            <a:r>
              <a:rPr lang="zh-CN" altLang="en-US" sz="2400" b="1" dirty="0" smtClean="0">
                <a:solidFill>
                  <a:srgbClr val="C00000"/>
                </a:solidFill>
              </a:rPr>
              <a:t>以拔河比赛班级掠影，进行情景创设，复习个人与集体相关的知识</a:t>
            </a:r>
            <a:endParaRPr lang="zh-CN" altLang="en-US" sz="2400" b="1" dirty="0">
              <a:solidFill>
                <a:srgbClr val="C0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istrator\Desktop\新建文件夹\百和中学图标透明版 (1).png"/>
          <p:cNvPicPr>
            <a:picLocks noChangeAspect="1" noChangeArrowheads="1"/>
          </p:cNvPicPr>
          <p:nvPr/>
        </p:nvPicPr>
        <p:blipFill>
          <a:blip r:embed="rId2" cstate="print"/>
          <a:srcRect/>
          <a:stretch>
            <a:fillRect/>
          </a:stretch>
        </p:blipFill>
        <p:spPr bwMode="auto">
          <a:xfrm>
            <a:off x="-341266" y="-315416"/>
            <a:ext cx="2804195" cy="1218404"/>
          </a:xfrm>
          <a:prstGeom prst="rect">
            <a:avLst/>
          </a:prstGeom>
          <a:noFill/>
        </p:spPr>
      </p:pic>
      <p:pic>
        <p:nvPicPr>
          <p:cNvPr id="4" name="Picture 4" descr="C:\Users\Administrator\AppData\Roaming\Seewo\EasiNote5\Data\15082059289\Courseware\21b16be2-c5f9-439f-bf09-810c1c750b36\b0c7b8ae662acb86efddba6694a9b374.jpg"/>
          <p:cNvPicPr>
            <a:picLocks noChangeAspect="1" noChangeArrowheads="1"/>
          </p:cNvPicPr>
          <p:nvPr/>
        </p:nvPicPr>
        <p:blipFill>
          <a:blip r:embed="rId3" cstate="print"/>
          <a:srcRect/>
          <a:stretch>
            <a:fillRect/>
          </a:stretch>
        </p:blipFill>
        <p:spPr bwMode="auto">
          <a:xfrm>
            <a:off x="0" y="-441769"/>
            <a:ext cx="9144000" cy="7299769"/>
          </a:xfrm>
          <a:prstGeom prst="rect">
            <a:avLst/>
          </a:prstGeom>
          <a:noFill/>
          <a:effectLst>
            <a:outerShdw blurRad="50800" dist="38100" dir="8100000" algn="tr" rotWithShape="0">
              <a:prstClr val="black">
                <a:alpha val="40000"/>
              </a:prstClr>
            </a:outerShdw>
          </a:effectLst>
          <a:scene3d>
            <a:camera prst="orthographicFront"/>
            <a:lightRig rig="threePt" dir="t"/>
          </a:scene3d>
          <a:sp3d>
            <a:bevelT/>
          </a:sp3d>
        </p:spPr>
      </p:pic>
      <p:sp>
        <p:nvSpPr>
          <p:cNvPr id="5" name="TextBox 4"/>
          <p:cNvSpPr txBox="1"/>
          <p:nvPr/>
        </p:nvSpPr>
        <p:spPr>
          <a:xfrm>
            <a:off x="1835696" y="260648"/>
            <a:ext cx="5976664" cy="1200329"/>
          </a:xfrm>
          <a:prstGeom prst="rect">
            <a:avLst/>
          </a:prstGeom>
          <a:solidFill>
            <a:schemeClr val="bg1"/>
          </a:solidFill>
        </p:spPr>
        <p:txBody>
          <a:bodyPr wrap="square" rtlCol="0">
            <a:spAutoFit/>
          </a:bodyPr>
          <a:lstStyle/>
          <a:p>
            <a:r>
              <a:rPr lang="zh-CN" altLang="en-US" sz="2400" b="1" dirty="0" smtClean="0">
                <a:solidFill>
                  <a:srgbClr val="C00000"/>
                </a:solidFill>
              </a:rPr>
              <a:t>以学校传承的非遗文化莲枪舞图片和视频，进行情景创设，复习文化与文化自信相关的知识</a:t>
            </a:r>
            <a:endParaRPr lang="zh-CN" altLang="en-US" sz="2400" b="1" dirty="0">
              <a:solidFill>
                <a:srgbClr val="C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月9日.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1000</TotalTime>
  <Words>1088</Words>
  <Application>Microsoft Office PowerPoint</Application>
  <PresentationFormat>全屏显示(4:3)</PresentationFormat>
  <Paragraphs>83</Paragraphs>
  <Slides>19</Slides>
  <Notes>6</Notes>
  <HiddenSlides>0</HiddenSlides>
  <MMClips>1</MMClips>
  <ScaleCrop>false</ScaleCrop>
  <HeadingPairs>
    <vt:vector size="4" baseType="variant">
      <vt:variant>
        <vt:lpstr>主题</vt:lpstr>
      </vt:variant>
      <vt:variant>
        <vt:i4>1</vt:i4>
      </vt:variant>
      <vt:variant>
        <vt:lpstr>幻灯片标题</vt:lpstr>
      </vt:variant>
      <vt:variant>
        <vt:i4>19</vt:i4>
      </vt:variant>
    </vt:vector>
  </HeadingPairs>
  <TitlesOfParts>
    <vt:vector size="20"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大地系统</cp:lastModifiedBy>
  <cp:revision>92</cp:revision>
  <dcterms:created xsi:type="dcterms:W3CDTF">2022-07-05T13:27:10Z</dcterms:created>
  <dcterms:modified xsi:type="dcterms:W3CDTF">2023-04-09T23:12:14Z</dcterms:modified>
</cp:coreProperties>
</file>