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76" r:id="rId5"/>
    <p:sldId id="259" r:id="rId6"/>
    <p:sldId id="268" r:id="rId7"/>
    <p:sldId id="269" r:id="rId8"/>
    <p:sldId id="261" r:id="rId9"/>
    <p:sldId id="285" r:id="rId10"/>
    <p:sldId id="264" r:id="rId11"/>
    <p:sldId id="263" r:id="rId12"/>
    <p:sldId id="274" r:id="rId13"/>
    <p:sldId id="262" r:id="rId14"/>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3" d="100"/>
          <a:sy n="63" d="100"/>
        </p:scale>
        <p:origin x="-126"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6.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38A19E9-F97A-40CA-B680-28A532CA31A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F5F425-E179-4092-9CA6-10395865B75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38A19E9-F97A-40CA-B680-28A532CA31A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F5F425-E179-4092-9CA6-10395865B75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38A19E9-F97A-40CA-B680-28A532CA31A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F5F425-E179-4092-9CA6-10395865B75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38A19E9-F97A-40CA-B680-28A532CA31A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F5F425-E179-4092-9CA6-10395865B75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38A19E9-F97A-40CA-B680-28A532CA31A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F5F425-E179-4092-9CA6-10395865B75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38A19E9-F97A-40CA-B680-28A532CA31A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F5F425-E179-4092-9CA6-10395865B75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038A19E9-F97A-40CA-B680-28A532CA31A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DF5F425-E179-4092-9CA6-10395865B75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38A19E9-F97A-40CA-B680-28A532CA31A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DF5F425-E179-4092-9CA6-10395865B75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38A19E9-F97A-40CA-B680-28A532CA31A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DF5F425-E179-4092-9CA6-10395865B75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38A19E9-F97A-40CA-B680-28A532CA31A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F5F425-E179-4092-9CA6-10395865B75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38A19E9-F97A-40CA-B680-28A532CA31A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F5F425-E179-4092-9CA6-10395865B75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A19E9-F97A-40CA-B680-28A532CA31A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5F425-E179-4092-9CA6-10395865B75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tags" Target="../tags/tag4.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tags" Target="../tags/tag5.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4575187" y="1566075"/>
            <a:ext cx="1723549" cy="584775"/>
          </a:xfrm>
          <a:prstGeom prst="rect">
            <a:avLst/>
          </a:prstGeom>
        </p:spPr>
        <p:txBody>
          <a:bodyPr wrap="none">
            <a:spAutoFit/>
          </a:bodyPr>
          <a:lstStyle/>
          <a:p>
            <a:pPr indent="1524000" algn="just">
              <a:spcAft>
                <a:spcPts val="0"/>
              </a:spcAft>
            </a:pPr>
            <a:endParaRPr lang="zh-CN" altLang="zh-CN" sz="32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5" name="矩形 4"/>
          <p:cNvSpPr/>
          <p:nvPr/>
        </p:nvSpPr>
        <p:spPr>
          <a:xfrm>
            <a:off x="4163707" y="2251875"/>
            <a:ext cx="1723549" cy="584775"/>
          </a:xfrm>
          <a:prstGeom prst="rect">
            <a:avLst/>
          </a:prstGeom>
        </p:spPr>
        <p:txBody>
          <a:bodyPr wrap="none">
            <a:spAutoFit/>
          </a:bodyPr>
          <a:lstStyle/>
          <a:p>
            <a:pPr indent="1524000" algn="just">
              <a:spcAft>
                <a:spcPts val="0"/>
              </a:spcAft>
            </a:pPr>
            <a:endParaRPr lang="zh-CN" altLang="zh-CN" sz="32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6" name="矩形 5"/>
          <p:cNvSpPr/>
          <p:nvPr/>
        </p:nvSpPr>
        <p:spPr>
          <a:xfrm>
            <a:off x="4163707" y="2251875"/>
            <a:ext cx="1723549" cy="584775"/>
          </a:xfrm>
          <a:prstGeom prst="rect">
            <a:avLst/>
          </a:prstGeom>
        </p:spPr>
        <p:txBody>
          <a:bodyPr wrap="none">
            <a:spAutoFit/>
          </a:bodyPr>
          <a:lstStyle/>
          <a:p>
            <a:pPr indent="1524000" algn="just">
              <a:spcAft>
                <a:spcPts val="0"/>
              </a:spcAft>
            </a:pPr>
            <a:endParaRPr lang="zh-CN" altLang="zh-CN" sz="32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TextBox 6"/>
          <p:cNvSpPr txBox="1"/>
          <p:nvPr/>
        </p:nvSpPr>
        <p:spPr>
          <a:xfrm>
            <a:off x="3489960" y="1447800"/>
            <a:ext cx="184731" cy="646331"/>
          </a:xfrm>
          <a:prstGeom prst="rect">
            <a:avLst/>
          </a:prstGeom>
          <a:noFill/>
        </p:spPr>
        <p:txBody>
          <a:bodyPr wrap="none" rtlCol="0">
            <a:spAutoFit/>
          </a:bodyPr>
          <a:lstStyle/>
          <a:p>
            <a:endParaRPr lang="zh-CN" altLang="en-US" sz="3600" dirty="0"/>
          </a:p>
        </p:txBody>
      </p:sp>
      <p:sp>
        <p:nvSpPr>
          <p:cNvPr id="7170" name="Rectangle 2"/>
          <p:cNvSpPr>
            <a:spLocks noChangeArrowheads="1"/>
          </p:cNvSpPr>
          <p:nvPr>
            <p:custDataLst>
              <p:tags r:id="rId2"/>
            </p:custDataLst>
          </p:nvPr>
        </p:nvSpPr>
        <p:spPr bwMode="auto">
          <a:xfrm>
            <a:off x="588746" y="1843410"/>
            <a:ext cx="10589260" cy="169164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4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谈谈思维和语文教学中的思维训练方法</a:t>
            </a:r>
            <a:endParaRPr kumimoji="0" lang="zh-CN" sz="4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endParaRPr kumimoji="0" lang="en-US" alt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lang="en-US" altLang="zh-CN" sz="2800" dirty="0" smtClean="0">
                <a:latin typeface="宋体" panose="02010600030101010101" pitchFamily="2" charset="-122"/>
                <a:ea typeface="宋体" panose="02010600030101010101" pitchFamily="2" charset="-122"/>
                <a:cs typeface="Times New Roman" panose="02020603050405020304" pitchFamily="18" charset="0"/>
              </a:rPr>
              <a:t> </a:t>
            </a:r>
            <a:r>
              <a:rPr lang="en-US" altLang="zh-CN" sz="2800" dirty="0" smtClean="0">
                <a:latin typeface="宋体" panose="02010600030101010101" pitchFamily="2" charset="-122"/>
                <a:ea typeface="宋体" panose="02010600030101010101" pitchFamily="2" charset="-122"/>
                <a:cs typeface="Times New Roman" panose="02020603050405020304" pitchFamily="18" charset="0"/>
              </a:rPr>
              <a:t>                         </a:t>
            </a:r>
            <a:endParaRPr kumimoji="0" lang="zh-CN" altLang="en-US" sz="4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9" name="TextBox 8"/>
          <p:cNvSpPr txBox="1"/>
          <p:nvPr/>
        </p:nvSpPr>
        <p:spPr>
          <a:xfrm>
            <a:off x="3337560" y="4398645"/>
            <a:ext cx="5647055" cy="521970"/>
          </a:xfrm>
          <a:prstGeom prst="rect">
            <a:avLst/>
          </a:prstGeom>
          <a:noFill/>
        </p:spPr>
        <p:txBody>
          <a:bodyPr wrap="none" rtlCol="0">
            <a:spAutoFit/>
          </a:bodyPr>
          <a:lstStyle/>
          <a:p>
            <a:r>
              <a:rPr lang="zh-CN" altLang="en-US" sz="2800" dirty="0" smtClean="0"/>
              <a:t>泸县潮河镇瓦子中心小学校  </a:t>
            </a:r>
            <a:r>
              <a:rPr lang="en-US" altLang="zh-CN" sz="2800" dirty="0" smtClean="0"/>
              <a:t> </a:t>
            </a:r>
            <a:r>
              <a:rPr lang="zh-CN" altLang="en-US" sz="2800" dirty="0" smtClean="0"/>
              <a:t>童</a:t>
            </a:r>
            <a:r>
              <a:rPr lang="en-US" altLang="zh-CN" sz="2800" dirty="0" smtClean="0"/>
              <a:t>  </a:t>
            </a:r>
            <a:r>
              <a:rPr lang="zh-CN" altLang="en-US" sz="2800" dirty="0" smtClean="0"/>
              <a:t>会</a:t>
            </a:r>
            <a:endParaRPr lang="zh-CN" alt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文本框 1"/>
          <p:cNvSpPr txBox="1"/>
          <p:nvPr/>
        </p:nvSpPr>
        <p:spPr>
          <a:xfrm>
            <a:off x="646430" y="773430"/>
            <a:ext cx="8104505" cy="583565"/>
          </a:xfrm>
          <a:prstGeom prst="rect">
            <a:avLst/>
          </a:prstGeom>
          <a:noFill/>
        </p:spPr>
        <p:txBody>
          <a:bodyPr wrap="square" rtlCol="0">
            <a:spAutoFit/>
          </a:bodyPr>
          <a:p>
            <a:r>
              <a:rPr lang="zh-CN" altLang="en-US" sz="3200" b="1" dirty="0">
                <a:latin typeface="宋体" panose="02010600030101010101" pitchFamily="2" charset="-122"/>
                <a:ea typeface="宋体" panose="02010600030101010101" pitchFamily="2" charset="-122"/>
                <a:sym typeface="+mn-ea"/>
              </a:rPr>
              <a:t>阅读教学中有意识地运用思维训练</a:t>
            </a:r>
            <a:endParaRPr lang="zh-CN" altLang="en-US" sz="3200" b="1" dirty="0">
              <a:latin typeface="宋体" panose="02010600030101010101" pitchFamily="2" charset="-122"/>
              <a:ea typeface="宋体" panose="02010600030101010101" pitchFamily="2" charset="-122"/>
              <a:sym typeface="+mn-ea"/>
            </a:endParaRPr>
          </a:p>
        </p:txBody>
      </p:sp>
      <p:sp>
        <p:nvSpPr>
          <p:cNvPr id="5" name="文本框 4"/>
          <p:cNvSpPr txBox="1"/>
          <p:nvPr/>
        </p:nvSpPr>
        <p:spPr>
          <a:xfrm>
            <a:off x="718185" y="1468120"/>
            <a:ext cx="6068695" cy="521970"/>
          </a:xfrm>
          <a:prstGeom prst="rect">
            <a:avLst/>
          </a:prstGeom>
          <a:noFill/>
        </p:spPr>
        <p:txBody>
          <a:bodyPr wrap="square" rtlCol="0">
            <a:spAutoFit/>
          </a:bodyPr>
          <a:p>
            <a:pPr indent="304800"/>
            <a:r>
              <a:rPr lang="en-US" sz="2800" b="1">
                <a:latin typeface="Times New Roman" panose="02020603050405020304" pitchFamily="18" charset="0"/>
                <a:ea typeface="宋体" panose="02010600030101010101" pitchFamily="2" charset="-122"/>
                <a:sym typeface="+mn-ea"/>
              </a:rPr>
              <a:t>2.</a:t>
            </a:r>
            <a:r>
              <a:rPr lang="zh-CN" sz="2800" b="1">
                <a:latin typeface="Times New Roman" panose="02020603050405020304" pitchFamily="18" charset="0"/>
                <a:ea typeface="宋体" panose="02010600030101010101" pitchFamily="2" charset="-122"/>
                <a:sym typeface="+mn-ea"/>
              </a:rPr>
              <a:t>引导学生通过讨论解疑</a:t>
            </a:r>
            <a:endParaRPr lang="zh-CN" altLang="en-US" sz="2800" b="1"/>
          </a:p>
        </p:txBody>
      </p:sp>
      <p:sp>
        <p:nvSpPr>
          <p:cNvPr id="100" name="文本框 99"/>
          <p:cNvSpPr txBox="1"/>
          <p:nvPr/>
        </p:nvSpPr>
        <p:spPr>
          <a:xfrm>
            <a:off x="1464945" y="2280920"/>
            <a:ext cx="9031605" cy="3109595"/>
          </a:xfrm>
          <a:prstGeom prst="rect">
            <a:avLst/>
          </a:prstGeom>
          <a:noFill/>
          <a:ln w="9525">
            <a:noFill/>
          </a:ln>
        </p:spPr>
        <p:txBody>
          <a:bodyPr wrap="square">
            <a:noAutofit/>
          </a:bodyPr>
          <a:p>
            <a:pPr indent="0"/>
            <a:r>
              <a:rPr lang="en-US" b="0">
                <a:latin typeface="Times New Roman" panose="02020603050405020304" pitchFamily="18" charset="0"/>
                <a:ea typeface="宋体" panose="02010600030101010101" pitchFamily="2" charset="-122"/>
              </a:rPr>
              <a:t>  </a:t>
            </a:r>
            <a:r>
              <a:rPr lang="en-US" sz="3200" b="0">
                <a:latin typeface="宋体" panose="02010600030101010101" pitchFamily="2" charset="-122"/>
                <a:ea typeface="宋体" panose="02010600030101010101" pitchFamily="2" charset="-122"/>
                <a:cs typeface="宋体" panose="02010600030101010101" pitchFamily="2" charset="-122"/>
              </a:rPr>
              <a:t>   思维是从“问”起步，从“疑”开始。</a:t>
            </a:r>
            <a:r>
              <a:rPr sz="3200" b="0">
                <a:latin typeface="宋体" panose="02010600030101010101" pitchFamily="2" charset="-122"/>
                <a:ea typeface="宋体" panose="02010600030101010101" pitchFamily="2" charset="-122"/>
                <a:cs typeface="宋体" panose="02010600030101010101" pitchFamily="2" charset="-122"/>
              </a:rPr>
              <a:t>教师应引导学生从不敢质疑到敢于质疑，逐步做到善于质疑。有疑才有问，有问才有究，有究才能使学习深入下去，从而使思维得到开发。只要我们能调动学生的积极性，即便是学困生，也能让他们的思维能力在质疑的过程中得到提高。</a:t>
            </a:r>
            <a:endParaRPr sz="3200" b="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861695" y="828675"/>
            <a:ext cx="9502775" cy="5201285"/>
          </a:xfrm>
          <a:prstGeom prst="rect">
            <a:avLst/>
          </a:prstGeom>
          <a:noFill/>
        </p:spPr>
        <p:txBody>
          <a:bodyPr wrap="square" rtlCol="0">
            <a:noAutofit/>
          </a:bodyPr>
          <a:lstStyle/>
          <a:p>
            <a:pPr lvl="0"/>
            <a:endParaRPr lang="zh-CN" altLang="zh-CN" sz="3600" dirty="0" smtClean="0">
              <a:latin typeface="宋体" panose="02010600030101010101" pitchFamily="2" charset="-122"/>
              <a:ea typeface="宋体" panose="02010600030101010101" pitchFamily="2" charset="-122"/>
            </a:endParaRPr>
          </a:p>
          <a:p>
            <a:pPr lvl="0"/>
            <a:r>
              <a:rPr lang="en-US" altLang="zh-CN" sz="4000" dirty="0" smtClean="0">
                <a:latin typeface="宋体" panose="02010600030101010101" pitchFamily="2" charset="-122"/>
                <a:ea typeface="宋体" panose="02010600030101010101" pitchFamily="2" charset="-122"/>
              </a:rPr>
              <a:t>  </a:t>
            </a:r>
            <a:endParaRPr lang="en-US" altLang="zh-CN" sz="4000" dirty="0" smtClean="0">
              <a:latin typeface="宋体" panose="02010600030101010101" pitchFamily="2" charset="-122"/>
              <a:ea typeface="宋体" panose="02010600030101010101" pitchFamily="2" charset="-122"/>
            </a:endParaRPr>
          </a:p>
          <a:p>
            <a:pPr lvl="0"/>
            <a:r>
              <a:rPr lang="en-US" altLang="zh-CN" sz="4000" dirty="0" smtClean="0">
                <a:latin typeface="宋体" panose="02010600030101010101" pitchFamily="2" charset="-122"/>
                <a:ea typeface="宋体" panose="02010600030101010101" pitchFamily="2" charset="-122"/>
              </a:rPr>
              <a:t>   </a:t>
            </a:r>
            <a:r>
              <a:rPr lang="zh-CN" altLang="zh-CN" sz="4000" dirty="0" smtClean="0">
                <a:latin typeface="宋体" panose="02010600030101010101" pitchFamily="2" charset="-122"/>
                <a:ea typeface="宋体" panose="02010600030101010101" pitchFamily="2" charset="-122"/>
              </a:rPr>
              <a:t>在社会飞速发展、不断提倡素质教育的今天,我们必须建立与时代同步的教育理念,掌握现代化的教育手法,把思维训练与语文教学相融合,才能顺应时代赋予我们的要求，才能有利于孩子们更好地发展。</a:t>
            </a:r>
            <a:endParaRPr lang="zh-CN" altLang="zh-CN" sz="4000" dirty="0" smtClean="0">
              <a:latin typeface="宋体" panose="02010600030101010101" pitchFamily="2" charset="-122"/>
              <a:ea typeface="宋体" panose="02010600030101010101" pitchFamily="2" charset="-122"/>
            </a:endParaRPr>
          </a:p>
          <a:p>
            <a:pPr algn="ctr">
              <a:lnSpc>
                <a:spcPts val="4200"/>
              </a:lnSpc>
            </a:pPr>
            <a:endParaRPr lang="zh-CN" altLang="en-US" sz="4000" dirty="0">
              <a:latin typeface="宋体" panose="02010600030101010101" pitchFamily="2" charset="-122"/>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861695" y="828675"/>
            <a:ext cx="9502775" cy="5201285"/>
          </a:xfrm>
          <a:prstGeom prst="rect">
            <a:avLst/>
          </a:prstGeom>
          <a:noFill/>
        </p:spPr>
        <p:txBody>
          <a:bodyPr wrap="square" rtlCol="0">
            <a:noAutofit/>
          </a:bodyPr>
          <a:lstStyle/>
          <a:p>
            <a:pPr lvl="0"/>
            <a:endParaRPr lang="zh-CN" altLang="zh-CN" sz="3600" dirty="0" smtClean="0">
              <a:latin typeface="宋体" panose="02010600030101010101" pitchFamily="2" charset="-122"/>
              <a:ea typeface="宋体" panose="02010600030101010101" pitchFamily="2" charset="-122"/>
            </a:endParaRPr>
          </a:p>
          <a:p>
            <a:pPr lvl="0"/>
            <a:r>
              <a:rPr lang="en-US" altLang="zh-CN" sz="4000" dirty="0" smtClean="0">
                <a:latin typeface="宋体" panose="02010600030101010101" pitchFamily="2" charset="-122"/>
                <a:ea typeface="宋体" panose="02010600030101010101" pitchFamily="2" charset="-122"/>
              </a:rPr>
              <a:t>  </a:t>
            </a:r>
            <a:endParaRPr lang="en-US" altLang="zh-CN" sz="4000" dirty="0" smtClean="0">
              <a:latin typeface="宋体" panose="02010600030101010101" pitchFamily="2" charset="-122"/>
              <a:ea typeface="宋体" panose="02010600030101010101" pitchFamily="2" charset="-122"/>
            </a:endParaRPr>
          </a:p>
          <a:p>
            <a:pPr lvl="0"/>
            <a:r>
              <a:rPr lang="en-US" altLang="zh-CN" sz="4000" dirty="0" smtClean="0">
                <a:latin typeface="宋体" panose="02010600030101010101" pitchFamily="2" charset="-122"/>
                <a:ea typeface="宋体" panose="02010600030101010101" pitchFamily="2" charset="-122"/>
              </a:rPr>
              <a:t>   </a:t>
            </a:r>
            <a:endParaRPr lang="zh-CN" altLang="zh-CN" sz="4000" dirty="0" smtClean="0">
              <a:latin typeface="宋体" panose="02010600030101010101" pitchFamily="2" charset="-122"/>
              <a:ea typeface="宋体" panose="02010600030101010101" pitchFamily="2" charset="-122"/>
            </a:endParaRPr>
          </a:p>
          <a:p>
            <a:pPr algn="ctr">
              <a:lnSpc>
                <a:spcPts val="4200"/>
              </a:lnSpc>
            </a:pPr>
            <a:endParaRPr lang="zh-CN" altLang="en-US" sz="4000" dirty="0">
              <a:latin typeface="宋体" panose="02010600030101010101" pitchFamily="2" charset="-122"/>
              <a:ea typeface="宋体" panose="02010600030101010101" pitchFamily="2" charset="-122"/>
            </a:endParaRPr>
          </a:p>
        </p:txBody>
      </p:sp>
      <p:sp>
        <p:nvSpPr>
          <p:cNvPr id="2" name="矩形 1"/>
          <p:cNvSpPr/>
          <p:nvPr/>
        </p:nvSpPr>
        <p:spPr>
          <a:xfrm>
            <a:off x="1299845" y="2055495"/>
            <a:ext cx="8423910" cy="3414395"/>
          </a:xfrm>
          <a:prstGeom prst="rect">
            <a:avLst/>
          </a:prstGeom>
          <a:noFill/>
          <a:ln>
            <a:noFill/>
          </a:ln>
        </p:spPr>
        <p:txBody>
          <a:bodyPr wrap="none" rtlCol="0" anchor="t">
            <a:noAutofit/>
          </a:bodyPr>
          <a:p>
            <a:pPr algn="ctr"/>
            <a:r>
              <a:rPr lang="zh-CN" altLang="en-US" sz="18800" b="1" i="1">
                <a:ln w="22225">
                  <a:solidFill>
                    <a:schemeClr val="accent2"/>
                  </a:solidFill>
                  <a:prstDash val="solid"/>
                </a:ln>
                <a:solidFill>
                  <a:schemeClr val="accent2">
                    <a:lumMod val="40000"/>
                    <a:lumOff val="60000"/>
                  </a:schemeClr>
                </a:solidFill>
                <a:effectLst/>
              </a:rPr>
              <a:t>谢谢</a:t>
            </a:r>
            <a:endParaRPr lang="zh-CN" altLang="en-US" sz="18800" b="1" i="1">
              <a:ln w="22225">
                <a:solidFill>
                  <a:schemeClr val="accent2"/>
                </a:solidFill>
                <a:prstDash val="solid"/>
              </a:ln>
              <a:solidFill>
                <a:schemeClr val="accent2">
                  <a:lumMod val="40000"/>
                  <a:lumOff val="60000"/>
                </a:schemeClr>
              </a:solidFill>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417320" y="1859280"/>
            <a:ext cx="9128760" cy="3322955"/>
          </a:xfrm>
          <a:prstGeom prst="rect">
            <a:avLst/>
          </a:prstGeom>
          <a:noFill/>
        </p:spPr>
        <p:txBody>
          <a:bodyPr wrap="square" rtlCol="0">
            <a:spAutoFit/>
          </a:bodyPr>
          <a:lstStyle/>
          <a:p>
            <a:pPr>
              <a:lnSpc>
                <a:spcPts val="4200"/>
              </a:lnSpc>
            </a:pPr>
            <a:r>
              <a:rPr lang="zh-CN" altLang="en-US" sz="3200" dirty="0" smtClean="0">
                <a:latin typeface="宋体" panose="02010600030101010101" pitchFamily="2" charset="-122"/>
                <a:ea typeface="宋体" panose="02010600030101010101" pitchFamily="2" charset="-122"/>
              </a:rPr>
              <a:t>    </a:t>
            </a:r>
            <a:r>
              <a:rPr lang="zh-CN" altLang="zh-CN" sz="3200" dirty="0" smtClean="0">
                <a:latin typeface="宋体" panose="02010600030101010101" pitchFamily="2" charset="-122"/>
                <a:ea typeface="宋体" panose="02010600030101010101" pitchFamily="2" charset="-122"/>
              </a:rPr>
              <a:t>思维是一种复杂的高级认识活动，从本质上来说，思维是具有意识的人脑对客观现实的本质属性、内部规律的自觉的、间接的和概括的反映。它可以揭露事物的本质属性和内部规律性。思维主要是借助语言来实现的。</a:t>
            </a:r>
            <a:endParaRPr lang="zh-CN" altLang="zh-CN" sz="3200" dirty="0" smtClean="0">
              <a:latin typeface="宋体" panose="02010600030101010101" pitchFamily="2" charset="-122"/>
              <a:ea typeface="宋体" panose="02010600030101010101" pitchFamily="2" charset="-122"/>
            </a:endParaRPr>
          </a:p>
          <a:p>
            <a:pPr algn="ctr">
              <a:lnSpc>
                <a:spcPts val="4200"/>
              </a:lnSpc>
            </a:pPr>
            <a:endParaRPr lang="zh-CN" altLang="en-US" sz="3200" dirty="0">
              <a:latin typeface="宋体" panose="02010600030101010101" pitchFamily="2" charset="-122"/>
              <a:ea typeface="宋体" panose="02010600030101010101" pitchFamily="2" charset="-122"/>
            </a:endParaRPr>
          </a:p>
        </p:txBody>
      </p:sp>
      <p:sp>
        <p:nvSpPr>
          <p:cNvPr id="100" name="文本框 99"/>
          <p:cNvSpPr txBox="1"/>
          <p:nvPr/>
        </p:nvSpPr>
        <p:spPr>
          <a:xfrm>
            <a:off x="824230" y="1116965"/>
            <a:ext cx="5080000" cy="645160"/>
          </a:xfrm>
          <a:prstGeom prst="rect">
            <a:avLst/>
          </a:prstGeom>
          <a:noFill/>
          <a:ln w="9525">
            <a:noFill/>
          </a:ln>
        </p:spPr>
        <p:txBody>
          <a:bodyPr>
            <a:spAutoFit/>
          </a:bodyPr>
          <a:p>
            <a:pPr indent="127000"/>
            <a:r>
              <a:rPr lang="zh-CN" sz="3600" b="1">
                <a:solidFill>
                  <a:srgbClr val="000000"/>
                </a:solidFill>
                <a:latin typeface="Times New Roman" panose="02020603050405020304" pitchFamily="18" charset="0"/>
                <a:ea typeface="宋体" panose="02010600030101010101" pitchFamily="2" charset="-122"/>
              </a:rPr>
              <a:t>一</a:t>
            </a:r>
            <a:r>
              <a:rPr lang="en-US" sz="3600" b="1">
                <a:solidFill>
                  <a:srgbClr val="000000"/>
                </a:solidFill>
                <a:latin typeface="Times New Roman" panose="02020603050405020304" pitchFamily="18" charset="0"/>
                <a:ea typeface="宋体" panose="02010600030101010101" pitchFamily="2" charset="-122"/>
              </a:rPr>
              <a:t>.</a:t>
            </a:r>
            <a:r>
              <a:rPr lang="zh-CN" sz="3600" b="1">
                <a:solidFill>
                  <a:srgbClr val="000000"/>
                </a:solidFill>
                <a:latin typeface="Times New Roman" panose="02020603050405020304" pitchFamily="18" charset="0"/>
                <a:ea typeface="宋体" panose="02010600030101010101" pitchFamily="2" charset="-122"/>
              </a:rPr>
              <a:t>思维的含义</a:t>
            </a:r>
            <a:endParaRPr lang="zh-CN" altLang="en-US" sz="3600" b="1">
              <a:solidFill>
                <a:srgbClr val="000000"/>
              </a:solidFill>
              <a:latin typeface="Times New Roman" panose="02020603050405020304" pitchFamily="18" charset="0"/>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0" name="文本框 99"/>
          <p:cNvSpPr txBox="1"/>
          <p:nvPr/>
        </p:nvSpPr>
        <p:spPr>
          <a:xfrm>
            <a:off x="824230" y="1116965"/>
            <a:ext cx="5080000" cy="645160"/>
          </a:xfrm>
          <a:prstGeom prst="rect">
            <a:avLst/>
          </a:prstGeom>
          <a:noFill/>
          <a:ln w="9525">
            <a:noFill/>
          </a:ln>
        </p:spPr>
        <p:txBody>
          <a:bodyPr>
            <a:spAutoFit/>
          </a:bodyPr>
          <a:p>
            <a:pPr indent="127000"/>
            <a:r>
              <a:rPr lang="zh-CN" sz="3600" b="1">
                <a:solidFill>
                  <a:srgbClr val="000000"/>
                </a:solidFill>
                <a:latin typeface="Times New Roman" panose="02020603050405020304" pitchFamily="18" charset="0"/>
                <a:ea typeface="宋体" panose="02010600030101010101" pitchFamily="2" charset="-122"/>
              </a:rPr>
              <a:t>一</a:t>
            </a:r>
            <a:r>
              <a:rPr lang="en-US" sz="3600" b="1">
                <a:solidFill>
                  <a:srgbClr val="000000"/>
                </a:solidFill>
                <a:latin typeface="Times New Roman" panose="02020603050405020304" pitchFamily="18" charset="0"/>
                <a:ea typeface="宋体" panose="02010600030101010101" pitchFamily="2" charset="-122"/>
              </a:rPr>
              <a:t>.</a:t>
            </a:r>
            <a:r>
              <a:rPr lang="zh-CN" sz="3600" b="1">
                <a:solidFill>
                  <a:srgbClr val="000000"/>
                </a:solidFill>
                <a:latin typeface="Times New Roman" panose="02020603050405020304" pitchFamily="18" charset="0"/>
                <a:ea typeface="宋体" panose="02010600030101010101" pitchFamily="2" charset="-122"/>
              </a:rPr>
              <a:t>思维的含义</a:t>
            </a:r>
            <a:endParaRPr lang="zh-CN" altLang="en-US" sz="3600" b="1">
              <a:solidFill>
                <a:srgbClr val="000000"/>
              </a:solidFill>
              <a:latin typeface="Times New Roman" panose="02020603050405020304" pitchFamily="18" charset="0"/>
              <a:ea typeface="宋体" panose="02010600030101010101" pitchFamily="2" charset="-122"/>
            </a:endParaRPr>
          </a:p>
        </p:txBody>
      </p:sp>
      <p:pic>
        <p:nvPicPr>
          <p:cNvPr id="2" name="图片 1" descr="Screenshot_20230324_155419"/>
          <p:cNvPicPr>
            <a:picLocks noChangeAspect="1"/>
          </p:cNvPicPr>
          <p:nvPr/>
        </p:nvPicPr>
        <p:blipFill>
          <a:blip r:embed="rId3"/>
          <a:stretch>
            <a:fillRect/>
          </a:stretch>
        </p:blipFill>
        <p:spPr>
          <a:xfrm>
            <a:off x="1535430" y="1940560"/>
            <a:ext cx="8854440" cy="3784600"/>
          </a:xfrm>
          <a:prstGeom prst="rect">
            <a:avLst/>
          </a:prstGeom>
        </p:spPr>
      </p:pic>
      <p:cxnSp>
        <p:nvCxnSpPr>
          <p:cNvPr id="4" name="直接连接符 3"/>
          <p:cNvCxnSpPr/>
          <p:nvPr/>
        </p:nvCxnSpPr>
        <p:spPr>
          <a:xfrm flipV="1">
            <a:off x="2334260" y="2869565"/>
            <a:ext cx="2952115" cy="19685"/>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417320" y="1859280"/>
            <a:ext cx="9128760" cy="1169551"/>
          </a:xfrm>
          <a:prstGeom prst="rect">
            <a:avLst/>
          </a:prstGeom>
          <a:noFill/>
        </p:spPr>
        <p:txBody>
          <a:bodyPr wrap="square" rtlCol="0">
            <a:spAutoFit/>
          </a:bodyPr>
          <a:lstStyle/>
          <a:p>
            <a:pPr>
              <a:lnSpc>
                <a:spcPts val="4200"/>
              </a:lnSpc>
            </a:pPr>
            <a:r>
              <a:rPr lang="zh-CN" altLang="en-US" sz="3200" dirty="0" smtClean="0">
                <a:latin typeface="宋体" panose="02010600030101010101" pitchFamily="2" charset="-122"/>
                <a:ea typeface="宋体" panose="02010600030101010101" pitchFamily="2" charset="-122"/>
              </a:rPr>
              <a:t>    </a:t>
            </a:r>
            <a:endParaRPr lang="zh-CN" altLang="zh-CN" sz="3200" dirty="0" smtClean="0">
              <a:latin typeface="宋体" panose="02010600030101010101" pitchFamily="2" charset="-122"/>
              <a:ea typeface="宋体" panose="02010600030101010101" pitchFamily="2" charset="-122"/>
            </a:endParaRPr>
          </a:p>
          <a:p>
            <a:pPr algn="ctr">
              <a:lnSpc>
                <a:spcPts val="4200"/>
              </a:lnSpc>
            </a:pPr>
            <a:endParaRPr lang="zh-CN" altLang="en-US" sz="3200" dirty="0">
              <a:latin typeface="宋体" panose="02010600030101010101" pitchFamily="2" charset="-122"/>
              <a:ea typeface="宋体" panose="02010600030101010101" pitchFamily="2" charset="-122"/>
            </a:endParaRPr>
          </a:p>
        </p:txBody>
      </p:sp>
      <p:sp>
        <p:nvSpPr>
          <p:cNvPr id="5" name="TextBox 4"/>
          <p:cNvSpPr txBox="1"/>
          <p:nvPr/>
        </p:nvSpPr>
        <p:spPr>
          <a:xfrm>
            <a:off x="957580" y="1594485"/>
            <a:ext cx="9894570" cy="4670425"/>
          </a:xfrm>
          <a:prstGeom prst="rect">
            <a:avLst/>
          </a:prstGeom>
          <a:noFill/>
        </p:spPr>
        <p:txBody>
          <a:bodyPr wrap="square" rtlCol="0">
            <a:noAutofit/>
          </a:bodyPr>
          <a:lstStyle/>
          <a:p>
            <a:pPr>
              <a:lnSpc>
                <a:spcPts val="4200"/>
              </a:lnSpc>
            </a:pPr>
            <a:r>
              <a:rPr lang="zh-CN" altLang="en-US" sz="3200" dirty="0" smtClean="0">
                <a:latin typeface="宋体" panose="02010600030101010101" pitchFamily="2" charset="-122"/>
                <a:ea typeface="宋体" panose="02010600030101010101" pitchFamily="2" charset="-122"/>
              </a:rPr>
              <a:t>   （一）思维的间接性</a:t>
            </a:r>
            <a:endParaRPr lang="zh-CN" altLang="en-US" sz="3200" dirty="0" smtClean="0">
              <a:latin typeface="宋体" panose="02010600030101010101" pitchFamily="2" charset="-122"/>
              <a:ea typeface="宋体" panose="02010600030101010101" pitchFamily="2" charset="-122"/>
            </a:endParaRPr>
          </a:p>
          <a:p>
            <a:pPr>
              <a:lnSpc>
                <a:spcPts val="4200"/>
              </a:lnSpc>
            </a:pPr>
            <a:r>
              <a:rPr lang="zh-CN" altLang="en-US" sz="3200" dirty="0" smtClean="0">
                <a:latin typeface="宋体" panose="02010600030101010101" pitchFamily="2" charset="-122"/>
                <a:ea typeface="宋体" panose="02010600030101010101" pitchFamily="2" charset="-122"/>
              </a:rPr>
              <a:t> </a:t>
            </a:r>
            <a:r>
              <a:rPr lang="en-US" altLang="zh-CN" sz="3200" dirty="0" smtClean="0">
                <a:latin typeface="宋体" panose="02010600030101010101" pitchFamily="2" charset="-122"/>
                <a:ea typeface="宋体" panose="02010600030101010101" pitchFamily="2" charset="-122"/>
              </a:rPr>
              <a:t>   </a:t>
            </a:r>
            <a:r>
              <a:rPr lang="zh-CN" altLang="en-US" sz="3200" dirty="0" smtClean="0">
                <a:latin typeface="宋体" panose="02010600030101010101" pitchFamily="2" charset="-122"/>
                <a:ea typeface="宋体" panose="02010600030101010101" pitchFamily="2" charset="-122"/>
              </a:rPr>
              <a:t>第一，人不能直接感知到事物的本质属性和规律，而是通过对感知到的现实世界中的生活情景进行加工，抽象概括出它的本质和规律。</a:t>
            </a:r>
            <a:endParaRPr lang="zh-CN" altLang="en-US" sz="3200" dirty="0" smtClean="0">
              <a:latin typeface="宋体" panose="02010600030101010101" pitchFamily="2" charset="-122"/>
              <a:ea typeface="宋体" panose="02010600030101010101" pitchFamily="2" charset="-122"/>
            </a:endParaRPr>
          </a:p>
          <a:p>
            <a:pPr>
              <a:lnSpc>
                <a:spcPts val="4200"/>
              </a:lnSpc>
            </a:pPr>
            <a:r>
              <a:rPr lang="zh-CN" altLang="en-US" sz="3200" dirty="0" smtClean="0">
                <a:latin typeface="宋体" panose="02010600030101010101" pitchFamily="2" charset="-122"/>
                <a:ea typeface="宋体" panose="02010600030101010101" pitchFamily="2" charset="-122"/>
              </a:rPr>
              <a:t> </a:t>
            </a:r>
            <a:r>
              <a:rPr lang="en-US" altLang="zh-CN" sz="3200" dirty="0" smtClean="0">
                <a:latin typeface="宋体" panose="02010600030101010101" pitchFamily="2" charset="-122"/>
                <a:ea typeface="宋体" panose="02010600030101010101" pitchFamily="2" charset="-122"/>
              </a:rPr>
              <a:t>   </a:t>
            </a:r>
            <a:r>
              <a:rPr lang="zh-CN" altLang="en-US" sz="3200" dirty="0" smtClean="0">
                <a:latin typeface="宋体" panose="02010600030101010101" pitchFamily="2" charset="-122"/>
                <a:ea typeface="宋体" panose="02010600030101010101" pitchFamily="2" charset="-122"/>
              </a:rPr>
              <a:t>第二，人认识了事物的本质属性，并能从中发现事物的规律性，间接地理解和把握那些没有感知过的，或者根本不可能感知的事物的存在。</a:t>
            </a:r>
            <a:endParaRPr lang="zh-CN" altLang="en-US" sz="3200" dirty="0" smtClean="0">
              <a:latin typeface="宋体" panose="02010600030101010101" pitchFamily="2" charset="-122"/>
              <a:ea typeface="宋体" panose="02010600030101010101" pitchFamily="2" charset="-122"/>
            </a:endParaRPr>
          </a:p>
          <a:p>
            <a:pPr algn="ctr">
              <a:lnSpc>
                <a:spcPts val="4200"/>
              </a:lnSpc>
            </a:pPr>
            <a:endParaRPr lang="zh-CN" altLang="en-US" sz="3200" dirty="0">
              <a:latin typeface="宋体" panose="02010600030101010101" pitchFamily="2" charset="-122"/>
              <a:ea typeface="宋体" panose="02010600030101010101" pitchFamily="2" charset="-122"/>
            </a:endParaRPr>
          </a:p>
        </p:txBody>
      </p:sp>
      <p:sp>
        <p:nvSpPr>
          <p:cNvPr id="100" name="文本框 99"/>
          <p:cNvSpPr txBox="1"/>
          <p:nvPr/>
        </p:nvSpPr>
        <p:spPr>
          <a:xfrm>
            <a:off x="748030" y="848360"/>
            <a:ext cx="5080000" cy="645160"/>
          </a:xfrm>
          <a:prstGeom prst="rect">
            <a:avLst/>
          </a:prstGeom>
          <a:noFill/>
          <a:ln w="9525">
            <a:noFill/>
          </a:ln>
        </p:spPr>
        <p:txBody>
          <a:bodyPr>
            <a:spAutoFit/>
          </a:bodyPr>
          <a:p>
            <a:pPr indent="0"/>
            <a:r>
              <a:rPr lang="zh-CN" sz="3600" b="1">
                <a:ea typeface="宋体" panose="02010600030101010101" pitchFamily="2" charset="-122"/>
              </a:rPr>
              <a:t>二</a:t>
            </a:r>
            <a:r>
              <a:rPr lang="en-US" sz="3600" b="1">
                <a:latin typeface="Times New Roman" panose="02020603050405020304" pitchFamily="18" charset="0"/>
                <a:ea typeface="宋体" panose="02010600030101010101" pitchFamily="2" charset="-122"/>
              </a:rPr>
              <a:t>.</a:t>
            </a:r>
            <a:r>
              <a:rPr lang="zh-CN" sz="3600" b="1">
                <a:ea typeface="宋体" panose="02010600030101010101" pitchFamily="2" charset="-122"/>
              </a:rPr>
              <a:t>思维的特征</a:t>
            </a:r>
            <a:endParaRPr lang="zh-CN" altLang="en-US" sz="3600" b="1">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417320" y="1859280"/>
            <a:ext cx="9128760" cy="1169551"/>
          </a:xfrm>
          <a:prstGeom prst="rect">
            <a:avLst/>
          </a:prstGeom>
          <a:noFill/>
        </p:spPr>
        <p:txBody>
          <a:bodyPr wrap="square" rtlCol="0">
            <a:spAutoFit/>
          </a:bodyPr>
          <a:lstStyle/>
          <a:p>
            <a:pPr>
              <a:lnSpc>
                <a:spcPts val="4200"/>
              </a:lnSpc>
            </a:pPr>
            <a:r>
              <a:rPr lang="zh-CN" altLang="en-US" sz="3200" dirty="0" smtClean="0">
                <a:latin typeface="宋体" panose="02010600030101010101" pitchFamily="2" charset="-122"/>
                <a:ea typeface="宋体" panose="02010600030101010101" pitchFamily="2" charset="-122"/>
              </a:rPr>
              <a:t>    </a:t>
            </a:r>
            <a:endParaRPr lang="zh-CN" altLang="zh-CN" sz="3200" dirty="0" smtClean="0">
              <a:latin typeface="宋体" panose="02010600030101010101" pitchFamily="2" charset="-122"/>
              <a:ea typeface="宋体" panose="02010600030101010101" pitchFamily="2" charset="-122"/>
            </a:endParaRPr>
          </a:p>
          <a:p>
            <a:pPr algn="ctr">
              <a:lnSpc>
                <a:spcPts val="4200"/>
              </a:lnSpc>
            </a:pPr>
            <a:endParaRPr lang="zh-CN" altLang="en-US" sz="3200" dirty="0">
              <a:latin typeface="宋体" panose="02010600030101010101" pitchFamily="2" charset="-122"/>
              <a:ea typeface="宋体" panose="02010600030101010101" pitchFamily="2" charset="-122"/>
            </a:endParaRPr>
          </a:p>
        </p:txBody>
      </p:sp>
      <p:sp>
        <p:nvSpPr>
          <p:cNvPr id="5" name="TextBox 4"/>
          <p:cNvSpPr txBox="1"/>
          <p:nvPr/>
        </p:nvSpPr>
        <p:spPr>
          <a:xfrm>
            <a:off x="957580" y="1594485"/>
            <a:ext cx="9894570" cy="4670425"/>
          </a:xfrm>
          <a:prstGeom prst="rect">
            <a:avLst/>
          </a:prstGeom>
          <a:noFill/>
        </p:spPr>
        <p:txBody>
          <a:bodyPr wrap="square" rtlCol="0">
            <a:noAutofit/>
          </a:bodyPr>
          <a:lstStyle/>
          <a:p>
            <a:pPr>
              <a:lnSpc>
                <a:spcPts val="4200"/>
              </a:lnSpc>
            </a:pPr>
            <a:r>
              <a:rPr lang="zh-CN" altLang="en-US" sz="3200" dirty="0" smtClean="0">
                <a:latin typeface="宋体" panose="02010600030101010101" pitchFamily="2" charset="-122"/>
                <a:ea typeface="宋体" panose="02010600030101010101" pitchFamily="2" charset="-122"/>
              </a:rPr>
              <a:t>   （二）思维的概括性</a:t>
            </a:r>
            <a:endParaRPr lang="zh-CN" altLang="en-US" sz="3200" dirty="0" smtClean="0">
              <a:latin typeface="宋体" panose="02010600030101010101" pitchFamily="2" charset="-122"/>
              <a:ea typeface="宋体" panose="02010600030101010101" pitchFamily="2" charset="-122"/>
            </a:endParaRPr>
          </a:p>
          <a:p>
            <a:pPr>
              <a:lnSpc>
                <a:spcPts val="4200"/>
              </a:lnSpc>
            </a:pPr>
            <a:r>
              <a:rPr lang="zh-CN" altLang="en-US" sz="3200" dirty="0" smtClean="0">
                <a:latin typeface="宋体" panose="02010600030101010101" pitchFamily="2" charset="-122"/>
                <a:ea typeface="宋体" panose="02010600030101010101" pitchFamily="2" charset="-122"/>
              </a:rPr>
              <a:t> </a:t>
            </a:r>
            <a:r>
              <a:rPr lang="en-US" altLang="zh-CN" sz="3200" dirty="0" smtClean="0">
                <a:latin typeface="宋体" panose="02010600030101010101" pitchFamily="2" charset="-122"/>
                <a:ea typeface="宋体" panose="02010600030101010101" pitchFamily="2" charset="-122"/>
              </a:rPr>
              <a:t>   </a:t>
            </a:r>
            <a:r>
              <a:rPr lang="zh-CN" altLang="en-US" sz="3200" dirty="0" smtClean="0">
                <a:latin typeface="宋体" panose="02010600030101010101" pitchFamily="2" charset="-122"/>
                <a:ea typeface="宋体" panose="02010600030101010101" pitchFamily="2" charset="-122"/>
              </a:rPr>
              <a:t>思维的概括性是说明思维是一种概括的反映，它不像感觉和知觉那样，只是反映事物的个别属性或个别事物，而思维则是对一类事物的共同的本质属性和它们之间规律性联系的反映。</a:t>
            </a:r>
            <a:endParaRPr lang="zh-CN" altLang="en-US" sz="3200" dirty="0" smtClean="0">
              <a:latin typeface="宋体" panose="02010600030101010101" pitchFamily="2" charset="-122"/>
              <a:ea typeface="宋体" panose="02010600030101010101" pitchFamily="2" charset="-122"/>
            </a:endParaRPr>
          </a:p>
          <a:p>
            <a:pPr algn="ctr">
              <a:lnSpc>
                <a:spcPts val="4200"/>
              </a:lnSpc>
            </a:pPr>
            <a:endParaRPr lang="zh-CN" altLang="en-US" sz="3200" dirty="0">
              <a:latin typeface="宋体" panose="02010600030101010101" pitchFamily="2" charset="-122"/>
              <a:ea typeface="宋体" panose="02010600030101010101" pitchFamily="2" charset="-122"/>
            </a:endParaRPr>
          </a:p>
        </p:txBody>
      </p:sp>
      <p:sp>
        <p:nvSpPr>
          <p:cNvPr id="100" name="文本框 99"/>
          <p:cNvSpPr txBox="1"/>
          <p:nvPr/>
        </p:nvSpPr>
        <p:spPr>
          <a:xfrm>
            <a:off x="748030" y="848360"/>
            <a:ext cx="5080000" cy="645160"/>
          </a:xfrm>
          <a:prstGeom prst="rect">
            <a:avLst/>
          </a:prstGeom>
          <a:noFill/>
          <a:ln w="9525">
            <a:noFill/>
          </a:ln>
        </p:spPr>
        <p:txBody>
          <a:bodyPr>
            <a:spAutoFit/>
          </a:bodyPr>
          <a:p>
            <a:pPr indent="0"/>
            <a:r>
              <a:rPr lang="zh-CN" sz="3600" b="1">
                <a:ea typeface="宋体" panose="02010600030101010101" pitchFamily="2" charset="-122"/>
              </a:rPr>
              <a:t>二</a:t>
            </a:r>
            <a:r>
              <a:rPr lang="en-US" sz="3600" b="1">
                <a:latin typeface="Times New Roman" panose="02020603050405020304" pitchFamily="18" charset="0"/>
                <a:ea typeface="宋体" panose="02010600030101010101" pitchFamily="2" charset="-122"/>
              </a:rPr>
              <a:t>.</a:t>
            </a:r>
            <a:r>
              <a:rPr lang="zh-CN" sz="3600" b="1">
                <a:ea typeface="宋体" panose="02010600030101010101" pitchFamily="2" charset="-122"/>
              </a:rPr>
              <a:t>思维的特征</a:t>
            </a:r>
            <a:endParaRPr lang="zh-CN" altLang="en-US" sz="3600" b="1">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417320" y="1859280"/>
            <a:ext cx="9128760" cy="1169551"/>
          </a:xfrm>
          <a:prstGeom prst="rect">
            <a:avLst/>
          </a:prstGeom>
          <a:noFill/>
        </p:spPr>
        <p:txBody>
          <a:bodyPr wrap="square" rtlCol="0">
            <a:spAutoFit/>
          </a:bodyPr>
          <a:lstStyle/>
          <a:p>
            <a:pPr>
              <a:lnSpc>
                <a:spcPts val="4200"/>
              </a:lnSpc>
            </a:pPr>
            <a:r>
              <a:rPr lang="zh-CN" altLang="en-US" sz="3200" dirty="0" smtClean="0">
                <a:latin typeface="宋体" panose="02010600030101010101" pitchFamily="2" charset="-122"/>
                <a:ea typeface="宋体" panose="02010600030101010101" pitchFamily="2" charset="-122"/>
              </a:rPr>
              <a:t>    </a:t>
            </a:r>
            <a:endParaRPr lang="zh-CN" altLang="zh-CN" sz="3200" dirty="0" smtClean="0">
              <a:latin typeface="宋体" panose="02010600030101010101" pitchFamily="2" charset="-122"/>
              <a:ea typeface="宋体" panose="02010600030101010101" pitchFamily="2" charset="-122"/>
            </a:endParaRPr>
          </a:p>
          <a:p>
            <a:pPr algn="ctr">
              <a:lnSpc>
                <a:spcPts val="4200"/>
              </a:lnSpc>
            </a:pPr>
            <a:endParaRPr lang="zh-CN" altLang="en-US" sz="3200" dirty="0">
              <a:latin typeface="宋体" panose="02010600030101010101" pitchFamily="2" charset="-122"/>
              <a:ea typeface="宋体" panose="02010600030101010101" pitchFamily="2" charset="-122"/>
            </a:endParaRPr>
          </a:p>
        </p:txBody>
      </p:sp>
      <p:sp>
        <p:nvSpPr>
          <p:cNvPr id="5" name="TextBox 4"/>
          <p:cNvSpPr txBox="1"/>
          <p:nvPr/>
        </p:nvSpPr>
        <p:spPr>
          <a:xfrm>
            <a:off x="497840" y="1373505"/>
            <a:ext cx="9894570" cy="712470"/>
          </a:xfrm>
          <a:prstGeom prst="rect">
            <a:avLst/>
          </a:prstGeom>
          <a:noFill/>
        </p:spPr>
        <p:txBody>
          <a:bodyPr wrap="square" rtlCol="0">
            <a:noAutofit/>
          </a:bodyPr>
          <a:lstStyle/>
          <a:p>
            <a:pPr>
              <a:lnSpc>
                <a:spcPts val="4200"/>
              </a:lnSpc>
            </a:pPr>
            <a:r>
              <a:rPr lang="zh-CN" altLang="en-US" sz="3200" dirty="0" smtClean="0">
                <a:latin typeface="宋体" panose="02010600030101010101" pitchFamily="2" charset="-122"/>
                <a:ea typeface="宋体" panose="02010600030101010101" pitchFamily="2" charset="-122"/>
              </a:rPr>
              <a:t>   （三）思维的差异性</a:t>
            </a:r>
            <a:endParaRPr lang="zh-CN" altLang="en-US" sz="3200" dirty="0" smtClean="0">
              <a:latin typeface="宋体" panose="02010600030101010101" pitchFamily="2" charset="-122"/>
              <a:ea typeface="宋体" panose="02010600030101010101" pitchFamily="2" charset="-122"/>
            </a:endParaRPr>
          </a:p>
          <a:p>
            <a:pPr>
              <a:lnSpc>
                <a:spcPts val="4200"/>
              </a:lnSpc>
            </a:pPr>
            <a:r>
              <a:rPr lang="zh-CN" altLang="en-US" sz="3200" dirty="0" smtClean="0">
                <a:latin typeface="宋体" panose="02010600030101010101" pitchFamily="2" charset="-122"/>
                <a:ea typeface="宋体" panose="02010600030101010101" pitchFamily="2" charset="-122"/>
              </a:rPr>
              <a:t> </a:t>
            </a:r>
            <a:r>
              <a:rPr lang="en-US" altLang="zh-CN" sz="3200" dirty="0" smtClean="0">
                <a:latin typeface="宋体" panose="02010600030101010101" pitchFamily="2" charset="-122"/>
                <a:ea typeface="宋体" panose="02010600030101010101" pitchFamily="2" charset="-122"/>
              </a:rPr>
              <a:t>   </a:t>
            </a:r>
            <a:endParaRPr lang="zh-CN" altLang="en-US" sz="3200" dirty="0" smtClean="0">
              <a:latin typeface="宋体" panose="02010600030101010101" pitchFamily="2" charset="-122"/>
              <a:ea typeface="宋体" panose="02010600030101010101" pitchFamily="2" charset="-122"/>
            </a:endParaRPr>
          </a:p>
          <a:p>
            <a:pPr algn="ctr">
              <a:lnSpc>
                <a:spcPts val="4200"/>
              </a:lnSpc>
            </a:pPr>
            <a:endParaRPr lang="zh-CN" altLang="en-US" sz="3200" dirty="0">
              <a:latin typeface="宋体" panose="02010600030101010101" pitchFamily="2" charset="-122"/>
              <a:ea typeface="宋体" panose="02010600030101010101" pitchFamily="2" charset="-122"/>
            </a:endParaRPr>
          </a:p>
        </p:txBody>
      </p:sp>
      <p:sp>
        <p:nvSpPr>
          <p:cNvPr id="100" name="文本框 99"/>
          <p:cNvSpPr txBox="1"/>
          <p:nvPr/>
        </p:nvSpPr>
        <p:spPr>
          <a:xfrm>
            <a:off x="748030" y="848360"/>
            <a:ext cx="5080000" cy="645160"/>
          </a:xfrm>
          <a:prstGeom prst="rect">
            <a:avLst/>
          </a:prstGeom>
          <a:noFill/>
          <a:ln w="9525">
            <a:noFill/>
          </a:ln>
        </p:spPr>
        <p:txBody>
          <a:bodyPr>
            <a:spAutoFit/>
          </a:bodyPr>
          <a:p>
            <a:pPr indent="0"/>
            <a:r>
              <a:rPr lang="zh-CN" sz="3600" b="1">
                <a:ea typeface="宋体" panose="02010600030101010101" pitchFamily="2" charset="-122"/>
              </a:rPr>
              <a:t>二</a:t>
            </a:r>
            <a:r>
              <a:rPr lang="en-US" sz="3600" b="1">
                <a:latin typeface="Times New Roman" panose="02020603050405020304" pitchFamily="18" charset="0"/>
                <a:ea typeface="宋体" panose="02010600030101010101" pitchFamily="2" charset="-122"/>
              </a:rPr>
              <a:t>.</a:t>
            </a:r>
            <a:r>
              <a:rPr lang="zh-CN" sz="3600" b="1">
                <a:ea typeface="宋体" panose="02010600030101010101" pitchFamily="2" charset="-122"/>
              </a:rPr>
              <a:t>思维的特征</a:t>
            </a:r>
            <a:endParaRPr lang="zh-CN" altLang="en-US" sz="3600" b="1">
              <a:ea typeface="宋体" panose="02010600030101010101" pitchFamily="2" charset="-122"/>
            </a:endParaRPr>
          </a:p>
        </p:txBody>
      </p:sp>
      <p:pic>
        <p:nvPicPr>
          <p:cNvPr id="2" name="图片 1" descr="mmexport1678958485760"/>
          <p:cNvPicPr>
            <a:picLocks noChangeAspect="1"/>
          </p:cNvPicPr>
          <p:nvPr>
            <p:custDataLst>
              <p:tags r:id="rId2"/>
            </p:custDataLst>
          </p:nvPr>
        </p:nvPicPr>
        <p:blipFill>
          <a:blip r:embed="rId3"/>
          <a:stretch>
            <a:fillRect/>
          </a:stretch>
        </p:blipFill>
        <p:spPr>
          <a:xfrm>
            <a:off x="1344295" y="2085975"/>
            <a:ext cx="4502150" cy="3964305"/>
          </a:xfrm>
          <a:prstGeom prst="rect">
            <a:avLst/>
          </a:prstGeom>
        </p:spPr>
      </p:pic>
      <p:pic>
        <p:nvPicPr>
          <p:cNvPr id="6" name="图片 5" descr="mmexport1678958488108"/>
          <p:cNvPicPr>
            <a:picLocks noChangeAspect="1"/>
          </p:cNvPicPr>
          <p:nvPr/>
        </p:nvPicPr>
        <p:blipFill>
          <a:blip r:embed="rId4"/>
          <a:stretch>
            <a:fillRect/>
          </a:stretch>
        </p:blipFill>
        <p:spPr>
          <a:xfrm>
            <a:off x="6122035" y="2085975"/>
            <a:ext cx="4490720" cy="39636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46125" y="865505"/>
            <a:ext cx="7106920" cy="654685"/>
          </a:xfrm>
          <a:prstGeom prst="rect">
            <a:avLst/>
          </a:prstGeom>
          <a:noFill/>
        </p:spPr>
        <p:txBody>
          <a:bodyPr wrap="square" rtlCol="0">
            <a:noAutofit/>
          </a:bodyPr>
          <a:lstStyle/>
          <a:p>
            <a:r>
              <a:rPr lang="zh-CN" sz="3200" dirty="0" smtClean="0">
                <a:latin typeface="宋体" panose="02010600030101010101" pitchFamily="2" charset="-122"/>
                <a:ea typeface="宋体" panose="02010600030101010101" pitchFamily="2" charset="-122"/>
              </a:rPr>
              <a:t>三.语文教学中的思维训练方法</a:t>
            </a:r>
            <a:r>
              <a:rPr lang="en-US" altLang="zh-CN" sz="3200" dirty="0" smtClean="0">
                <a:latin typeface="宋体" panose="02010600030101010101" pitchFamily="2" charset="-122"/>
                <a:ea typeface="宋体" panose="02010600030101010101" pitchFamily="2" charset="-122"/>
              </a:rPr>
              <a:t> </a:t>
            </a:r>
            <a:endParaRPr lang="zh-CN" altLang="zh-CN" sz="3200" dirty="0" smtClean="0">
              <a:latin typeface="宋体" panose="02010600030101010101" pitchFamily="2" charset="-122"/>
              <a:ea typeface="宋体" panose="02010600030101010101" pitchFamily="2" charset="-122"/>
            </a:endParaRPr>
          </a:p>
          <a:p>
            <a:endParaRPr lang="zh-CN" altLang="en-US" sz="3200" dirty="0">
              <a:latin typeface="宋体" panose="02010600030101010101" pitchFamily="2" charset="-122"/>
              <a:ea typeface="宋体" panose="02010600030101010101" pitchFamily="2" charset="-122"/>
            </a:endParaRPr>
          </a:p>
        </p:txBody>
      </p:sp>
      <p:sp>
        <p:nvSpPr>
          <p:cNvPr id="2" name="文本框 1"/>
          <p:cNvSpPr txBox="1"/>
          <p:nvPr/>
        </p:nvSpPr>
        <p:spPr>
          <a:xfrm>
            <a:off x="1388745" y="1587500"/>
            <a:ext cx="6525260" cy="521970"/>
          </a:xfrm>
          <a:prstGeom prst="rect">
            <a:avLst/>
          </a:prstGeom>
          <a:noFill/>
        </p:spPr>
        <p:txBody>
          <a:bodyPr wrap="square" rtlCol="0">
            <a:spAutoFit/>
          </a:bodyPr>
          <a:p>
            <a:r>
              <a:rPr lang="zh-CN" altLang="en-US" sz="2800" b="1" dirty="0">
                <a:latin typeface="宋体" panose="02010600030101010101" pitchFamily="2" charset="-122"/>
                <a:ea typeface="宋体" panose="02010600030101010101" pitchFamily="2" charset="-122"/>
                <a:sym typeface="+mn-ea"/>
              </a:rPr>
              <a:t>（一）语言训练与思维训练有机结合</a:t>
            </a:r>
            <a:endParaRPr lang="zh-CN" altLang="en-US" sz="2800" b="1"/>
          </a:p>
        </p:txBody>
      </p:sp>
      <p:sp>
        <p:nvSpPr>
          <p:cNvPr id="6" name="文本框 5"/>
          <p:cNvSpPr txBox="1"/>
          <p:nvPr/>
        </p:nvSpPr>
        <p:spPr>
          <a:xfrm>
            <a:off x="749300" y="2804795"/>
            <a:ext cx="4081145" cy="2768600"/>
          </a:xfrm>
          <a:prstGeom prst="rect">
            <a:avLst/>
          </a:prstGeom>
          <a:noFill/>
        </p:spPr>
        <p:txBody>
          <a:bodyPr wrap="square" rtlCol="0">
            <a:spAutoFit/>
          </a:bodyPr>
          <a:p>
            <a:r>
              <a:rPr lang="zh-CN" altLang="en-US" sz="2600"/>
              <a:t>习作之</a:t>
            </a:r>
            <a:r>
              <a:rPr lang="en-US" altLang="zh-CN" sz="2600"/>
              <a:t>“</a:t>
            </a:r>
            <a:r>
              <a:rPr lang="zh-CN" altLang="en-US" sz="2600"/>
              <a:t>被迫营业</a:t>
            </a:r>
            <a:r>
              <a:rPr lang="en-US" altLang="zh-CN" sz="2600"/>
              <a:t>”</a:t>
            </a:r>
            <a:r>
              <a:rPr lang="zh-CN" altLang="en-US" sz="2600"/>
              <a:t>：</a:t>
            </a:r>
            <a:endParaRPr lang="zh-CN" altLang="en-US" sz="2600"/>
          </a:p>
          <a:p>
            <a:r>
              <a:rPr lang="zh-CN" altLang="en-US" sz="2600"/>
              <a:t> </a:t>
            </a:r>
            <a:r>
              <a:rPr lang="en-US" altLang="zh-CN" sz="2600"/>
              <a:t>     </a:t>
            </a:r>
            <a:r>
              <a:rPr lang="zh-CN" altLang="en-US" sz="2600"/>
              <a:t>不想动笔</a:t>
            </a:r>
            <a:endParaRPr lang="zh-CN" altLang="en-US" sz="2600"/>
          </a:p>
          <a:p>
            <a:r>
              <a:rPr lang="en-US" altLang="zh-CN" sz="2600"/>
              <a:t>      </a:t>
            </a:r>
            <a:r>
              <a:rPr lang="zh-CN" altLang="en-US" sz="2600"/>
              <a:t>根本写不出来</a:t>
            </a:r>
            <a:endParaRPr lang="zh-CN" altLang="en-US" sz="2600"/>
          </a:p>
          <a:p>
            <a:r>
              <a:rPr lang="en-US" altLang="zh-CN" sz="2600"/>
              <a:t>      </a:t>
            </a:r>
            <a:r>
              <a:rPr lang="zh-CN" altLang="en-US" sz="2600"/>
              <a:t>写流水账，无重点</a:t>
            </a:r>
            <a:endParaRPr lang="zh-CN" altLang="en-US" sz="2600"/>
          </a:p>
          <a:p>
            <a:r>
              <a:rPr lang="en-US" altLang="zh-CN" sz="2600"/>
              <a:t>      </a:t>
            </a:r>
            <a:r>
              <a:rPr lang="zh-CN" altLang="en-US" sz="2600"/>
              <a:t>提到习作就头疼</a:t>
            </a:r>
            <a:endParaRPr lang="zh-CN" altLang="en-US" sz="2600"/>
          </a:p>
          <a:p>
            <a:r>
              <a:rPr lang="zh-CN" altLang="en-US" sz="2600"/>
              <a:t> </a:t>
            </a:r>
            <a:r>
              <a:rPr lang="en-US" altLang="zh-CN" sz="2600"/>
              <a:t>     ......</a:t>
            </a:r>
            <a:endParaRPr lang="zh-CN" altLang="en-US" sz="2600"/>
          </a:p>
          <a:p>
            <a:r>
              <a:rPr lang="en-US" altLang="zh-CN"/>
              <a:t>          </a:t>
            </a:r>
            <a:endParaRPr lang="en-US" altLang="zh-CN"/>
          </a:p>
        </p:txBody>
      </p:sp>
      <p:sp>
        <p:nvSpPr>
          <p:cNvPr id="7" name="文本框 6"/>
          <p:cNvSpPr txBox="1"/>
          <p:nvPr/>
        </p:nvSpPr>
        <p:spPr>
          <a:xfrm>
            <a:off x="6976745" y="2862580"/>
            <a:ext cx="4341495" cy="425450"/>
          </a:xfrm>
          <a:prstGeom prst="rect">
            <a:avLst/>
          </a:prstGeom>
          <a:noFill/>
        </p:spPr>
        <p:txBody>
          <a:bodyPr wrap="square" rtlCol="0">
            <a:noAutofit/>
          </a:bodyPr>
          <a:p>
            <a:r>
              <a:rPr lang="zh-CN" altLang="en-US" sz="2600"/>
              <a:t>一</a:t>
            </a:r>
            <a:r>
              <a:rPr lang="en-US" altLang="zh-CN" sz="2600"/>
              <a:t>.</a:t>
            </a:r>
            <a:r>
              <a:rPr lang="zh-CN" altLang="en-US" sz="2600"/>
              <a:t>激发兴趣，变被动为主动。</a:t>
            </a:r>
            <a:endParaRPr lang="zh-CN" altLang="en-US" sz="2600"/>
          </a:p>
          <a:p>
            <a:endParaRPr lang="zh-CN" altLang="en-US" sz="2600"/>
          </a:p>
        </p:txBody>
      </p:sp>
      <p:sp>
        <p:nvSpPr>
          <p:cNvPr id="8" name="文本框 7"/>
          <p:cNvSpPr txBox="1"/>
          <p:nvPr/>
        </p:nvSpPr>
        <p:spPr>
          <a:xfrm>
            <a:off x="6967220" y="3504565"/>
            <a:ext cx="4351655" cy="491490"/>
          </a:xfrm>
          <a:prstGeom prst="rect">
            <a:avLst/>
          </a:prstGeom>
          <a:noFill/>
        </p:spPr>
        <p:txBody>
          <a:bodyPr wrap="square" rtlCol="0">
            <a:spAutoFit/>
          </a:bodyPr>
          <a:p>
            <a:r>
              <a:rPr lang="zh-CN" altLang="en-US" sz="2600"/>
              <a:t>二</a:t>
            </a:r>
            <a:r>
              <a:rPr lang="en-US" altLang="zh-CN" sz="2600"/>
              <a:t>.</a:t>
            </a:r>
            <a:r>
              <a:rPr lang="zh-CN" altLang="en-US" sz="2600"/>
              <a:t>让学生多读书、读好书。</a:t>
            </a:r>
            <a:endParaRPr lang="zh-CN" altLang="en-US" sz="2600"/>
          </a:p>
        </p:txBody>
      </p:sp>
      <p:sp>
        <p:nvSpPr>
          <p:cNvPr id="9" name="文本框 8"/>
          <p:cNvSpPr txBox="1"/>
          <p:nvPr/>
        </p:nvSpPr>
        <p:spPr>
          <a:xfrm>
            <a:off x="6976745" y="4166235"/>
            <a:ext cx="4282440" cy="491490"/>
          </a:xfrm>
          <a:prstGeom prst="rect">
            <a:avLst/>
          </a:prstGeom>
          <a:noFill/>
        </p:spPr>
        <p:txBody>
          <a:bodyPr wrap="square" rtlCol="0">
            <a:spAutoFit/>
          </a:bodyPr>
          <a:p>
            <a:r>
              <a:rPr lang="zh-CN" altLang="en-US" sz="2600"/>
              <a:t>三</a:t>
            </a:r>
            <a:r>
              <a:rPr lang="en-US" altLang="zh-CN" sz="2600"/>
              <a:t>.</a:t>
            </a:r>
            <a:r>
              <a:rPr lang="zh-CN" altLang="en-US" sz="2600"/>
              <a:t>引导学生学会批阅作文。</a:t>
            </a:r>
            <a:endParaRPr lang="zh-CN" altLang="en-US" sz="2600"/>
          </a:p>
        </p:txBody>
      </p:sp>
      <p:sp>
        <p:nvSpPr>
          <p:cNvPr id="10" name="文本框 9"/>
          <p:cNvSpPr txBox="1"/>
          <p:nvPr/>
        </p:nvSpPr>
        <p:spPr>
          <a:xfrm>
            <a:off x="4829810" y="3428365"/>
            <a:ext cx="1773555" cy="368300"/>
          </a:xfrm>
          <a:prstGeom prst="rect">
            <a:avLst/>
          </a:prstGeom>
          <a:noFill/>
        </p:spPr>
        <p:txBody>
          <a:bodyPr wrap="square" rtlCol="0">
            <a:spAutoFit/>
          </a:bodyPr>
          <a:p>
            <a:endParaRPr lang="zh-CN" altLang="en-US"/>
          </a:p>
        </p:txBody>
      </p:sp>
      <p:sp>
        <p:nvSpPr>
          <p:cNvPr id="11" name="右箭头 10"/>
          <p:cNvSpPr/>
          <p:nvPr/>
        </p:nvSpPr>
        <p:spPr>
          <a:xfrm>
            <a:off x="4983480" y="3533775"/>
            <a:ext cx="1130935" cy="574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P spid="11" grpId="0" animBg="1"/>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46125" y="865505"/>
            <a:ext cx="7106920" cy="654685"/>
          </a:xfrm>
          <a:prstGeom prst="rect">
            <a:avLst/>
          </a:prstGeom>
          <a:noFill/>
        </p:spPr>
        <p:txBody>
          <a:bodyPr wrap="square" rtlCol="0">
            <a:noAutofit/>
          </a:bodyPr>
          <a:lstStyle/>
          <a:p>
            <a:r>
              <a:rPr lang="zh-CN" sz="3200" dirty="0" smtClean="0">
                <a:latin typeface="宋体" panose="02010600030101010101" pitchFamily="2" charset="-122"/>
                <a:ea typeface="宋体" panose="02010600030101010101" pitchFamily="2" charset="-122"/>
              </a:rPr>
              <a:t>三.语文教学中的思维训练方法</a:t>
            </a:r>
            <a:r>
              <a:rPr lang="en-US" altLang="zh-CN" sz="3200" dirty="0" smtClean="0">
                <a:latin typeface="宋体" panose="02010600030101010101" pitchFamily="2" charset="-122"/>
                <a:ea typeface="宋体" panose="02010600030101010101" pitchFamily="2" charset="-122"/>
              </a:rPr>
              <a:t> </a:t>
            </a:r>
            <a:endParaRPr lang="zh-CN" altLang="zh-CN" sz="3200" dirty="0" smtClean="0">
              <a:latin typeface="宋体" panose="02010600030101010101" pitchFamily="2" charset="-122"/>
              <a:ea typeface="宋体" panose="02010600030101010101" pitchFamily="2" charset="-122"/>
            </a:endParaRPr>
          </a:p>
          <a:p>
            <a:endParaRPr lang="zh-CN" altLang="en-US" sz="3200" dirty="0">
              <a:latin typeface="宋体" panose="02010600030101010101" pitchFamily="2" charset="-122"/>
              <a:ea typeface="宋体" panose="02010600030101010101" pitchFamily="2" charset="-122"/>
            </a:endParaRPr>
          </a:p>
        </p:txBody>
      </p:sp>
      <p:sp>
        <p:nvSpPr>
          <p:cNvPr id="100" name="文本框 99"/>
          <p:cNvSpPr txBox="1"/>
          <p:nvPr/>
        </p:nvSpPr>
        <p:spPr>
          <a:xfrm>
            <a:off x="1030605" y="2445385"/>
            <a:ext cx="9939020" cy="521970"/>
          </a:xfrm>
          <a:prstGeom prst="rect">
            <a:avLst/>
          </a:prstGeom>
          <a:noFill/>
          <a:ln w="9525">
            <a:noFill/>
          </a:ln>
        </p:spPr>
        <p:txBody>
          <a:bodyPr wrap="square">
            <a:spAutoFit/>
          </a:bodyPr>
          <a:p>
            <a:pPr indent="0"/>
            <a:r>
              <a:rPr lang="en-US" altLang="zh-CN" sz="2800" b="0">
                <a:latin typeface="Times New Roman" panose="02020603050405020304" pitchFamily="18" charset="0"/>
                <a:ea typeface="宋体" panose="02010600030101010101" pitchFamily="2" charset="-122"/>
              </a:rPr>
              <a:t>    </a:t>
            </a:r>
            <a:r>
              <a:rPr lang="zh-CN" altLang="en-US" sz="2800" b="1" dirty="0">
                <a:latin typeface="宋体" panose="02010600030101010101" pitchFamily="2" charset="-122"/>
                <a:ea typeface="宋体" panose="02010600030101010101" pitchFamily="2" charset="-122"/>
              </a:rPr>
              <a:t>（二）在语文教学中进行思维训练</a:t>
            </a:r>
            <a:endParaRPr lang="zh-CN" altLang="en-US" sz="2800" b="1" dirty="0">
              <a:latin typeface="宋体" panose="02010600030101010101" pitchFamily="2" charset="-122"/>
              <a:ea typeface="宋体" panose="02010600030101010101" pitchFamily="2" charset="-122"/>
            </a:endParaRPr>
          </a:p>
        </p:txBody>
      </p:sp>
      <p:sp>
        <p:nvSpPr>
          <p:cNvPr id="2" name="文本框 1"/>
          <p:cNvSpPr txBox="1"/>
          <p:nvPr/>
        </p:nvSpPr>
        <p:spPr>
          <a:xfrm>
            <a:off x="1388745" y="1587500"/>
            <a:ext cx="6525260" cy="521970"/>
          </a:xfrm>
          <a:prstGeom prst="rect">
            <a:avLst/>
          </a:prstGeom>
          <a:noFill/>
        </p:spPr>
        <p:txBody>
          <a:bodyPr wrap="square" rtlCol="0">
            <a:spAutoFit/>
          </a:bodyPr>
          <a:p>
            <a:r>
              <a:rPr lang="zh-CN" altLang="en-US" sz="2800" b="1" dirty="0">
                <a:latin typeface="宋体" panose="02010600030101010101" pitchFamily="2" charset="-122"/>
                <a:ea typeface="宋体" panose="02010600030101010101" pitchFamily="2" charset="-122"/>
                <a:sym typeface="+mn-ea"/>
              </a:rPr>
              <a:t>（一）语言训练与思维训练有机结合</a:t>
            </a:r>
            <a:endParaRPr lang="zh-CN" altLang="en-US" sz="2800" b="1"/>
          </a:p>
        </p:txBody>
      </p:sp>
      <p:sp>
        <p:nvSpPr>
          <p:cNvPr id="5" name="文本框 4"/>
          <p:cNvSpPr txBox="1"/>
          <p:nvPr/>
        </p:nvSpPr>
        <p:spPr>
          <a:xfrm>
            <a:off x="1388745" y="3302635"/>
            <a:ext cx="7867015" cy="521970"/>
          </a:xfrm>
          <a:prstGeom prst="rect">
            <a:avLst/>
          </a:prstGeom>
          <a:noFill/>
          <a:ln w="9525">
            <a:noFill/>
          </a:ln>
        </p:spPr>
        <p:txBody>
          <a:bodyPr wrap="square">
            <a:spAutoFit/>
          </a:bodyPr>
          <a:p>
            <a:pPr indent="0"/>
            <a:r>
              <a:rPr lang="zh-CN" altLang="en-US" sz="2800" b="1" dirty="0">
                <a:latin typeface="宋体" panose="02010600030101010101" pitchFamily="2" charset="-122"/>
                <a:ea typeface="宋体" panose="02010600030101010101" pitchFamily="2" charset="-122"/>
              </a:rPr>
              <a:t>（三）阅读教学中有意识地运用思维训练</a:t>
            </a:r>
            <a:endParaRPr lang="zh-CN" altLang="en-US" b="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cstate="print">
            <a:extLst>
              <a:ext uri="{28A0092B-C50C-407E-A947-70E740481C1C}">
                <a14:useLocalDpi xmlns:a14="http://schemas.microsoft.com/office/drawing/2010/main" val="0"/>
              </a:ext>
            </a:extLst>
          </a:blip>
          <a:stretch>
            <a:fillRect/>
          </a:stretch>
        </p:blipFill>
        <p:spPr>
          <a:xfrm>
            <a:off x="0" y="-220345"/>
            <a:ext cx="12192000" cy="7078345"/>
          </a:xfrm>
          <a:prstGeom prst="rect">
            <a:avLst/>
          </a:prstGeom>
        </p:spPr>
      </p:pic>
      <p:sp>
        <p:nvSpPr>
          <p:cNvPr id="2" name="文本框 1"/>
          <p:cNvSpPr txBox="1"/>
          <p:nvPr/>
        </p:nvSpPr>
        <p:spPr>
          <a:xfrm>
            <a:off x="646430" y="773430"/>
            <a:ext cx="5741035" cy="521970"/>
          </a:xfrm>
          <a:prstGeom prst="rect">
            <a:avLst/>
          </a:prstGeom>
          <a:noFill/>
        </p:spPr>
        <p:txBody>
          <a:bodyPr wrap="square" rtlCol="0">
            <a:spAutoFit/>
          </a:bodyPr>
          <a:p>
            <a:r>
              <a:rPr lang="zh-CN" altLang="en-US" sz="2800" b="1" dirty="0">
                <a:latin typeface="宋体" panose="02010600030101010101" pitchFamily="2" charset="-122"/>
                <a:ea typeface="宋体" panose="02010600030101010101" pitchFamily="2" charset="-122"/>
                <a:sym typeface="+mn-ea"/>
              </a:rPr>
              <a:t>阅读教学中有意识地运用思维训练</a:t>
            </a:r>
            <a:endParaRPr lang="zh-CN" altLang="en-US" sz="2800"/>
          </a:p>
        </p:txBody>
      </p:sp>
      <p:sp>
        <p:nvSpPr>
          <p:cNvPr id="5" name="文本框 4"/>
          <p:cNvSpPr txBox="1"/>
          <p:nvPr/>
        </p:nvSpPr>
        <p:spPr>
          <a:xfrm>
            <a:off x="718185" y="1468120"/>
            <a:ext cx="4284345" cy="460375"/>
          </a:xfrm>
          <a:prstGeom prst="rect">
            <a:avLst/>
          </a:prstGeom>
          <a:noFill/>
        </p:spPr>
        <p:txBody>
          <a:bodyPr wrap="square" rtlCol="0">
            <a:spAutoFit/>
          </a:bodyPr>
          <a:p>
            <a:pPr indent="304800"/>
            <a:r>
              <a:rPr lang="en-US" sz="2400" b="1">
                <a:latin typeface="Times New Roman" panose="02020603050405020304" pitchFamily="18" charset="0"/>
                <a:ea typeface="宋体" panose="02010600030101010101" pitchFamily="2" charset="-122"/>
                <a:sym typeface="+mn-ea"/>
              </a:rPr>
              <a:t>1.</a:t>
            </a:r>
            <a:r>
              <a:rPr lang="zh-CN" sz="2400" b="1">
                <a:latin typeface="Times New Roman" panose="02020603050405020304" pitchFamily="18" charset="0"/>
                <a:ea typeface="宋体" panose="02010600030101010101" pitchFamily="2" charset="-122"/>
                <a:sym typeface="+mn-ea"/>
              </a:rPr>
              <a:t>引导学生通过思维解疑</a:t>
            </a:r>
            <a:endParaRPr lang="zh-CN" altLang="en-US" sz="2400" b="1"/>
          </a:p>
        </p:txBody>
      </p:sp>
      <p:pic>
        <p:nvPicPr>
          <p:cNvPr id="6" name="图片 5" descr="S3U47T9I54~`{5$7PW27Z59"/>
          <p:cNvPicPr>
            <a:picLocks noChangeAspect="1"/>
          </p:cNvPicPr>
          <p:nvPr>
            <p:custDataLst>
              <p:tags r:id="rId2"/>
            </p:custDataLst>
          </p:nvPr>
        </p:nvPicPr>
        <p:blipFill>
          <a:blip r:embed="rId3"/>
          <a:srcRect t="55677" r="-393"/>
          <a:stretch>
            <a:fillRect/>
          </a:stretch>
        </p:blipFill>
        <p:spPr>
          <a:xfrm>
            <a:off x="646430" y="2506980"/>
            <a:ext cx="3866515" cy="3465830"/>
          </a:xfrm>
          <a:prstGeom prst="rect">
            <a:avLst/>
          </a:prstGeom>
        </p:spPr>
      </p:pic>
      <p:sp>
        <p:nvSpPr>
          <p:cNvPr id="8" name="文本框 7"/>
          <p:cNvSpPr txBox="1"/>
          <p:nvPr/>
        </p:nvSpPr>
        <p:spPr>
          <a:xfrm>
            <a:off x="5232400" y="1928495"/>
            <a:ext cx="6622415" cy="368300"/>
          </a:xfrm>
          <a:prstGeom prst="rect">
            <a:avLst/>
          </a:prstGeom>
          <a:noFill/>
        </p:spPr>
        <p:txBody>
          <a:bodyPr wrap="square" rtlCol="0">
            <a:spAutoFit/>
          </a:bodyPr>
          <a:p>
            <a:r>
              <a:rPr lang="zh-CN" altLang="en-US"/>
              <a:t>颜色变化</a:t>
            </a:r>
            <a:r>
              <a:rPr lang="zh-CN">
                <a:ea typeface="宋体" panose="02010600030101010101" pitchFamily="2" charset="-122"/>
                <a:sym typeface="+mn-ea"/>
              </a:rPr>
              <a:t>：</a:t>
            </a:r>
            <a:r>
              <a:rPr lang="zh-CN" altLang="en-US">
                <a:latin typeface="宋体" panose="02010600030101010101" pitchFamily="2" charset="-122"/>
                <a:ea typeface="宋体" panose="02010600030101010101" pitchFamily="2" charset="-122"/>
                <a:cs typeface="宋体" panose="02010600030101010101" pitchFamily="2" charset="-122"/>
              </a:rPr>
              <a:t>红是真红---颜色红得非常可爱---这个深红的圆东西</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5232400" y="2506345"/>
            <a:ext cx="5080000" cy="368300"/>
          </a:xfrm>
          <a:prstGeom prst="rect">
            <a:avLst/>
          </a:prstGeom>
          <a:noFill/>
          <a:ln w="9525">
            <a:noFill/>
          </a:ln>
        </p:spPr>
        <p:txBody>
          <a:bodyPr>
            <a:spAutoFit/>
          </a:bodyPr>
          <a:p>
            <a:pPr indent="0"/>
            <a:r>
              <a:rPr lang="zh-CN" b="0">
                <a:ea typeface="宋体" panose="02010600030101010101" pitchFamily="2" charset="-122"/>
              </a:rPr>
              <a:t>光亮变化：</a:t>
            </a:r>
            <a:r>
              <a:rPr lang="zh-CN">
                <a:ea typeface="宋体" panose="02010600030101010101" pitchFamily="2" charset="-122"/>
              </a:rPr>
              <a:t>没有亮光---夺目的亮光</a:t>
            </a:r>
            <a:endParaRPr lang="zh-CN" altLang="en-US">
              <a:ea typeface="宋体" panose="02010600030101010101" pitchFamily="2" charset="-122"/>
            </a:endParaRPr>
          </a:p>
        </p:txBody>
      </p:sp>
      <p:sp>
        <p:nvSpPr>
          <p:cNvPr id="9" name="文本框 8"/>
          <p:cNvSpPr txBox="1"/>
          <p:nvPr/>
        </p:nvSpPr>
        <p:spPr>
          <a:xfrm>
            <a:off x="5232400" y="3084195"/>
            <a:ext cx="6374130" cy="368300"/>
          </a:xfrm>
          <a:prstGeom prst="rect">
            <a:avLst/>
          </a:prstGeom>
          <a:noFill/>
          <a:ln w="9525">
            <a:noFill/>
          </a:ln>
        </p:spPr>
        <p:txBody>
          <a:bodyPr wrap="square">
            <a:spAutoFit/>
          </a:bodyPr>
          <a:p>
            <a:pPr indent="0"/>
            <a:r>
              <a:rPr lang="zh-CN" b="0">
                <a:ea typeface="宋体" panose="02010600030101010101" pitchFamily="2" charset="-122"/>
              </a:rPr>
              <a:t>位置变化：</a:t>
            </a:r>
            <a:r>
              <a:rPr lang="zh-CN">
                <a:ea typeface="宋体" panose="02010600030101010101" pitchFamily="2" charset="-122"/>
              </a:rPr>
              <a:t>努力上升---冲破了云霞---完全跳出了海面</a:t>
            </a:r>
            <a:endParaRPr lang="zh-CN" altLang="en-US">
              <a:ea typeface="宋体" panose="02010600030101010101" pitchFamily="2" charset="-122"/>
            </a:endParaRPr>
          </a:p>
        </p:txBody>
      </p:sp>
      <p:pic>
        <p:nvPicPr>
          <p:cNvPr id="10" name="图片 9" descr="ALQ6O$_MA68$GFD]0JAZ4DB"/>
          <p:cNvPicPr>
            <a:picLocks noChangeAspect="1"/>
          </p:cNvPicPr>
          <p:nvPr/>
        </p:nvPicPr>
        <p:blipFill>
          <a:blip r:embed="rId4"/>
          <a:stretch>
            <a:fillRect/>
          </a:stretch>
        </p:blipFill>
        <p:spPr>
          <a:xfrm>
            <a:off x="5079365" y="3968750"/>
            <a:ext cx="6661785" cy="16402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box(in)">
                                      <p:cBhvr>
                                        <p:cTn id="15" dur="2000"/>
                                        <p:tgtEl>
                                          <p:spTgt spid="100"/>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2000"/>
                                        <p:tgtEl>
                                          <p:spTgt spid="9"/>
                                        </p:tgtEl>
                                      </p:cBhvr>
                                    </p:animEffect>
                                  </p:childTnLst>
                                </p:cTn>
                              </p:par>
                              <p:par>
                                <p:cTn id="19" presetID="3"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0" grpId="0"/>
      <p:bldP spid="9" grpId="0"/>
    </p:bldLst>
  </p:timing>
</p:sld>
</file>

<file path=ppt/tags/tag1.xml><?xml version="1.0" encoding="utf-8"?>
<p:tagLst xmlns:p="http://schemas.openxmlformats.org/presentationml/2006/main">
  <p:tag name="KSO_WM_UNIT_PLACING_PICTURE_USER_VIEWPORT" val="{&quot;height&quot;:2664,&quot;width&quot;:16676}"/>
</p:tagLst>
</file>

<file path=ppt/tags/tag2.xml><?xml version="1.0" encoding="utf-8"?>
<p:tagLst xmlns:p="http://schemas.openxmlformats.org/presentationml/2006/main">
  <p:tag name="KSO_WM_UNIT_PLACING_PICTURE_USER_VIEWPORT" val="{&quot;height&quot;:10800,&quot;width&quot;:19200}"/>
</p:tagLst>
</file>

<file path=ppt/tags/tag3.xml><?xml version="1.0" encoding="utf-8"?>
<p:tagLst xmlns:p="http://schemas.openxmlformats.org/presentationml/2006/main">
  <p:tag name="KSO_WM_UNIT_PLACING_PICTURE_USER_VIEWPORT" val="{&quot;height&quot;:10800,&quot;width&quot;:19200}"/>
</p:tagLst>
</file>

<file path=ppt/tags/tag4.xml><?xml version="1.0" encoding="utf-8"?>
<p:tagLst xmlns:p="http://schemas.openxmlformats.org/presentationml/2006/main">
  <p:tag name="KSO_WM_UNIT_PLACING_PICTURE_USER_VIEWPORT" val="{&quot;height&quot;:6243,&quot;width&quot;:7090}"/>
</p:tagLst>
</file>

<file path=ppt/tags/tag5.xml><?xml version="1.0" encoding="utf-8"?>
<p:tagLst xmlns:p="http://schemas.openxmlformats.org/presentationml/2006/main">
  <p:tag name="KSO_WM_UNIT_PLACING_PICTURE_USER_VIEWPORT" val="{&quot;height&quot;:5458,&quot;width&quot;:6089}"/>
</p:tagLst>
</file>

<file path=ppt/tags/tag6.xml><?xml version="1.0" encoding="utf-8"?>
<p:tagLst xmlns:p="http://schemas.openxmlformats.org/presentationml/2006/main">
  <p:tag name="KSO_WPP_MARK_KEY" val="d5d2f694-2390-4649-a951-9718ac0ebcf0"/>
  <p:tag name="COMMONDATA" val="eyJoZGlkIjoiY2M2OGM4OGVmYmViYTFhOTFkOGQwMzM5ODBmZWY5NTA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1066</Words>
  <Application>WPS 演示</Application>
  <PresentationFormat>自定义</PresentationFormat>
  <Paragraphs>96</Paragraphs>
  <Slides>12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12</vt:i4>
      </vt:variant>
    </vt:vector>
  </HeadingPairs>
  <TitlesOfParts>
    <vt:vector size="23" baseType="lpstr">
      <vt:lpstr>Arial</vt:lpstr>
      <vt:lpstr>宋体</vt:lpstr>
      <vt:lpstr>Wingdings</vt:lpstr>
      <vt:lpstr>黑体</vt:lpstr>
      <vt:lpstr>Times New Roman</vt:lpstr>
      <vt:lpstr>等线</vt:lpstr>
      <vt:lpstr>微软雅黑</vt:lpstr>
      <vt:lpstr>Arial Unicode MS</vt:lpstr>
      <vt:lpstr>等线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余 敏</dc:creator>
  <cp:lastModifiedBy>想不到好名</cp:lastModifiedBy>
  <cp:revision>25</cp:revision>
  <dcterms:created xsi:type="dcterms:W3CDTF">2021-08-24T00:45:00Z</dcterms:created>
  <dcterms:modified xsi:type="dcterms:W3CDTF">2023-03-27T13:17:14Z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9D59D1CB02994B2D8323BAAF13F5FC46</vt:lpwstr>
  </property>
  <property fmtid="{D5CDD505-2E9C-101B-9397-08002B2CF9AE}" pid="3" name="KSOProductBuildVer">
    <vt:lpwstr>2052-11.1.0.12970</vt:lpwstr>
  </property>
</Properties>
</file>