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19.fntdata" ContentType="application/x-fontdata"/>
  <Override PartName="/ppt/fonts/font2.fntdata" ContentType="application/x-fontdata"/>
  <Override PartName="/ppt/fonts/font20.fntdata" ContentType="application/x-fontdata"/>
  <Override PartName="/ppt/fonts/font21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5" r:id="rId3"/>
  </p:sldMasterIdLst>
  <p:notesMasterIdLst>
    <p:notesMasterId r:id="rId5"/>
  </p:notesMasterIdLst>
  <p:handoutMasterIdLst>
    <p:handoutMasterId r:id="rId30"/>
  </p:handoutMasterIdLst>
  <p:sldIdLst>
    <p:sldId id="256" r:id="rId4"/>
    <p:sldId id="298" r:id="rId6"/>
    <p:sldId id="263" r:id="rId7"/>
    <p:sldId id="257" r:id="rId8"/>
    <p:sldId id="265" r:id="rId9"/>
    <p:sldId id="258" r:id="rId10"/>
    <p:sldId id="267" r:id="rId11"/>
    <p:sldId id="261" r:id="rId12"/>
    <p:sldId id="363" r:id="rId13"/>
    <p:sldId id="268" r:id="rId14"/>
    <p:sldId id="322" r:id="rId15"/>
    <p:sldId id="376" r:id="rId16"/>
    <p:sldId id="369" r:id="rId17"/>
    <p:sldId id="364" r:id="rId18"/>
    <p:sldId id="372" r:id="rId19"/>
    <p:sldId id="370" r:id="rId20"/>
    <p:sldId id="277" r:id="rId21"/>
    <p:sldId id="300" r:id="rId22"/>
    <p:sldId id="371" r:id="rId23"/>
    <p:sldId id="377" r:id="rId24"/>
    <p:sldId id="389" r:id="rId25"/>
    <p:sldId id="390" r:id="rId26"/>
    <p:sldId id="393" r:id="rId27"/>
    <p:sldId id="394" r:id="rId28"/>
    <p:sldId id="280" r:id="rId29"/>
  </p:sldIdLst>
  <p:sldSz cx="12192000" cy="6858000"/>
  <p:notesSz cx="6858000" cy="9144000"/>
  <p:embeddedFontLst>
    <p:embeddedFont>
      <p:font typeface="微软雅黑" panose="020B0503020204020204" pitchFamily="34" charset="-122"/>
      <p:regular r:id="rId34"/>
    </p:embeddedFont>
    <p:embeddedFont>
      <p:font typeface="Segoe UI Black" panose="020B0A02040204020203" pitchFamily="34" charset="0"/>
      <p:bold r:id="rId35"/>
    </p:embeddedFont>
    <p:embeddedFont>
      <p:font typeface="Tahoma" panose="020B0604030504040204" pitchFamily="34" charset="0"/>
      <p:regular r:id="rId36"/>
      <p:bold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华文行楷" panose="02010800040101010101" pitchFamily="2" charset="-122"/>
      <p:regular r:id="rId42"/>
    </p:embeddedFont>
    <p:embeddedFont>
      <p:font typeface="Segoe UI" panose="020B0502040204020203" charset="0"/>
      <p:regular r:id="rId43"/>
      <p:bold r:id="rId44"/>
      <p:italic r:id="rId45"/>
      <p:boldItalic r:id="rId46"/>
    </p:embeddedFont>
    <p:embeddedFont>
      <p:font typeface="Segoe UI Light 8" panose="020B0502040204020203" charset="0"/>
      <p:regular r:id="rId47"/>
    </p:embeddedFont>
    <p:embeddedFont>
      <p:font typeface="Segoe UI Emoji" panose="020B0502040204020203" pitchFamily="34" charset="0"/>
      <p:regular r:id="rId48"/>
    </p:embeddedFont>
    <p:embeddedFont>
      <p:font typeface="Calibri" panose="020F0502020204030204"/>
      <p:regular r:id="rId49"/>
      <p:bold r:id="rId50"/>
      <p:italic r:id="rId51"/>
      <p:boldItalic r:id="rId52"/>
    </p:embeddedFont>
    <p:embeddedFont>
      <p:font typeface="微软雅黑 Light" panose="020B0502040204020203" pitchFamily="34" charset="-122"/>
      <p:regular r:id="rId53"/>
    </p:embeddedFont>
    <p:embeddedFont>
      <p:font typeface="黑体" panose="02010609060101010101" pitchFamily="49" charset="-122"/>
      <p:regular r:id="rId54"/>
    </p:embeddedFont>
  </p:embeddedFontLst>
  <p:custDataLst>
    <p:tags r:id="rId5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881" userDrawn="1">
          <p15:clr>
            <a:srgbClr val="A4A3A4"/>
          </p15:clr>
        </p15:guide>
        <p15:guide id="3" pos="6448" userDrawn="1">
          <p15:clr>
            <a:srgbClr val="A4A3A4"/>
          </p15:clr>
        </p15:guide>
        <p15:guide id="4" pos="6743" userDrawn="1">
          <p15:clr>
            <a:srgbClr val="A4A3A4"/>
          </p15:clr>
        </p15:guide>
        <p15:guide id="5" pos="71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C0EE"/>
    <a:srgbClr val="99CC00"/>
    <a:srgbClr val="B38600"/>
    <a:srgbClr val="39A3CD"/>
    <a:srgbClr val="A6A6A6"/>
    <a:srgbClr val="BE8C83"/>
    <a:srgbClr val="548235"/>
    <a:srgbClr val="235888"/>
    <a:srgbClr val="44546A"/>
    <a:srgbClr val="59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1" autoAdjust="0"/>
    <p:restoredTop sz="95262" autoAdjust="0"/>
  </p:normalViewPr>
  <p:slideViewPr>
    <p:cSldViewPr snapToGrid="0" showGuides="1">
      <p:cViewPr varScale="1">
        <p:scale>
          <a:sx n="56" d="100"/>
          <a:sy n="56" d="100"/>
        </p:scale>
        <p:origin x="-432" y="-90"/>
      </p:cViewPr>
      <p:guideLst>
        <p:guide orient="horz" pos="2160"/>
        <p:guide pos="5881"/>
        <p:guide pos="6448"/>
        <p:guide pos="6743"/>
        <p:guide pos="7176"/>
      </p:guideLst>
    </p:cSldViewPr>
  </p:slideViewPr>
  <p:outlineViewPr>
    <p:cViewPr>
      <p:scale>
        <a:sx n="33" d="100"/>
        <a:sy n="33" d="100"/>
      </p:scale>
      <p:origin x="0" y="-4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5" Type="http://schemas.openxmlformats.org/officeDocument/2006/relationships/tags" Target="tags/tag76.xml"/><Relationship Id="rId54" Type="http://schemas.openxmlformats.org/officeDocument/2006/relationships/font" Target="fonts/font21.fntdata"/><Relationship Id="rId53" Type="http://schemas.openxmlformats.org/officeDocument/2006/relationships/font" Target="fonts/font20.fntdata"/><Relationship Id="rId52" Type="http://schemas.openxmlformats.org/officeDocument/2006/relationships/font" Target="fonts/font19.fntdata"/><Relationship Id="rId51" Type="http://schemas.openxmlformats.org/officeDocument/2006/relationships/font" Target="fonts/font18.fntdata"/><Relationship Id="rId50" Type="http://schemas.openxmlformats.org/officeDocument/2006/relationships/font" Target="fonts/font17.fntdata"/><Relationship Id="rId5" Type="http://schemas.openxmlformats.org/officeDocument/2006/relationships/notesMaster" Target="notesMasters/notesMaster1.xml"/><Relationship Id="rId49" Type="http://schemas.openxmlformats.org/officeDocument/2006/relationships/font" Target="fonts/font16.fntdata"/><Relationship Id="rId48" Type="http://schemas.openxmlformats.org/officeDocument/2006/relationships/font" Target="fonts/font15.fntdata"/><Relationship Id="rId47" Type="http://schemas.openxmlformats.org/officeDocument/2006/relationships/font" Target="fonts/font14.fntdata"/><Relationship Id="rId46" Type="http://schemas.openxmlformats.org/officeDocument/2006/relationships/font" Target="fonts/font13.fntdata"/><Relationship Id="rId45" Type="http://schemas.openxmlformats.org/officeDocument/2006/relationships/font" Target="fonts/font12.fntdata"/><Relationship Id="rId44" Type="http://schemas.openxmlformats.org/officeDocument/2006/relationships/font" Target="fonts/font11.fntdata"/><Relationship Id="rId43" Type="http://schemas.openxmlformats.org/officeDocument/2006/relationships/font" Target="fonts/font10.fntdata"/><Relationship Id="rId42" Type="http://schemas.openxmlformats.org/officeDocument/2006/relationships/font" Target="fonts/font9.fntdata"/><Relationship Id="rId41" Type="http://schemas.openxmlformats.org/officeDocument/2006/relationships/font" Target="fonts/font8.fntdata"/><Relationship Id="rId40" Type="http://schemas.openxmlformats.org/officeDocument/2006/relationships/font" Target="fonts/font7.fntdata"/><Relationship Id="rId4" Type="http://schemas.openxmlformats.org/officeDocument/2006/relationships/slide" Target="slides/slide1.xml"/><Relationship Id="rId39" Type="http://schemas.openxmlformats.org/officeDocument/2006/relationships/font" Target="fonts/font6.fntdata"/><Relationship Id="rId38" Type="http://schemas.openxmlformats.org/officeDocument/2006/relationships/font" Target="fonts/font5.fntdata"/><Relationship Id="rId37" Type="http://schemas.openxmlformats.org/officeDocument/2006/relationships/font" Target="fonts/font4.fntdata"/><Relationship Id="rId36" Type="http://schemas.openxmlformats.org/officeDocument/2006/relationships/font" Target="fonts/font3.fntdata"/><Relationship Id="rId35" Type="http://schemas.openxmlformats.org/officeDocument/2006/relationships/font" Target="fonts/font2.fntdata"/><Relationship Id="rId34" Type="http://schemas.openxmlformats.org/officeDocument/2006/relationships/font" Target="fonts/font1.fntdata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8E61F-0001-4267-B6EA-BA7F69408B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1976D-81A0-403E-858D-1A476CF778F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尊敬的各位领导、同志们：</a:t>
            </a:r>
            <a:endParaRPr lang="zh-CN" altLang="en-US" smtClean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大家好！</a:t>
            </a:r>
            <a:endParaRPr lang="zh-CN" altLang="en-US" smtClean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党的十八大以来，大家知道，习近平总书记一系列重要讲话，内容非常丰富，涉及坚持和发展中国特色社会主义、实现中华民族伟大复兴的中国梦、改革开放、依法治国、宣传工作、党的建设、反腐倡廉、和平发展，以及促进两岸和平统一、国防和军队现代化等等许多重要问题。</a:t>
            </a:r>
            <a:endParaRPr lang="zh-CN" altLang="en-US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939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D105FBF3-036C-4642-A68D-6126906FBE31}" type="slidenum">
              <a:rPr lang="zh-CN" altLang="en-US" sz="1200">
                <a:latin typeface="Calibri" panose="020F0502020204030204" pitchFamily="34" charset="0"/>
              </a:rPr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endParaRPr lang="zh-CN" altLang="en-US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6088284" cy="68580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-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4B3B9-D289-405D-8731-4CF782C4996A}" type="slidenum">
              <a:rPr lang="zh-TW" altLang="en-US" smtClean="0"/>
            </a:fld>
            <a:endParaRPr lang="zh-TW" altLang="en-US"/>
          </a:p>
        </p:txBody>
      </p:sp>
      <p:sp>
        <p:nvSpPr>
          <p:cNvPr id="6" name="任意多边形 5"/>
          <p:cNvSpPr/>
          <p:nvPr userDrawn="1"/>
        </p:nvSpPr>
        <p:spPr>
          <a:xfrm>
            <a:off x="-1200" y="1196483"/>
            <a:ext cx="12193200" cy="185864"/>
          </a:xfrm>
          <a:custGeom>
            <a:avLst/>
            <a:gdLst>
              <a:gd name="connsiteX0" fmla="*/ 6096600 w 12193200"/>
              <a:gd name="connsiteY0" fmla="*/ 0 h 185864"/>
              <a:gd name="connsiteX1" fmla="*/ 6162641 w 12193200"/>
              <a:gd name="connsiteY1" fmla="*/ 113864 h 185864"/>
              <a:gd name="connsiteX2" fmla="*/ 12193200 w 12193200"/>
              <a:gd name="connsiteY2" fmla="*/ 113864 h 185864"/>
              <a:gd name="connsiteX3" fmla="*/ 12193200 w 12193200"/>
              <a:gd name="connsiteY3" fmla="*/ 185864 h 185864"/>
              <a:gd name="connsiteX4" fmla="*/ 0 w 12193200"/>
              <a:gd name="connsiteY4" fmla="*/ 185864 h 185864"/>
              <a:gd name="connsiteX5" fmla="*/ 0 w 12193200"/>
              <a:gd name="connsiteY5" fmla="*/ 113864 h 185864"/>
              <a:gd name="connsiteX6" fmla="*/ 6030559 w 12193200"/>
              <a:gd name="connsiteY6" fmla="*/ 113864 h 18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3200" h="185864">
                <a:moveTo>
                  <a:pt x="6096600" y="0"/>
                </a:moveTo>
                <a:lnTo>
                  <a:pt x="6162641" y="113864"/>
                </a:lnTo>
                <a:lnTo>
                  <a:pt x="12193200" y="113864"/>
                </a:lnTo>
                <a:lnTo>
                  <a:pt x="12193200" y="185864"/>
                </a:lnTo>
                <a:lnTo>
                  <a:pt x="0" y="185864"/>
                </a:lnTo>
                <a:lnTo>
                  <a:pt x="0" y="113864"/>
                </a:lnTo>
                <a:lnTo>
                  <a:pt x="6030559" y="113864"/>
                </a:lnTo>
                <a:close/>
              </a:path>
            </a:pathLst>
          </a:custGeom>
          <a:solidFill>
            <a:srgbClr val="76C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amisis\Desktop\崔老师的PPT\bghome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93EB1-A4B7-4BD3-B7B8-9772342A467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6A487-F313-4624-A902-333ECD9FB6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6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6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6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6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6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75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0" Type="http://schemas.openxmlformats.org/officeDocument/2006/relationships/notesSlide" Target="../notesSlides/notesSlide8.xml"/><Relationship Id="rId1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9" Type="http://schemas.openxmlformats.org/officeDocument/2006/relationships/slideLayout" Target="../slideLayouts/slideLayout2.xml"/><Relationship Id="rId28" Type="http://schemas.openxmlformats.org/officeDocument/2006/relationships/tags" Target="../tags/tag31.xml"/><Relationship Id="rId27" Type="http://schemas.openxmlformats.org/officeDocument/2006/relationships/tags" Target="../tags/tag30.xml"/><Relationship Id="rId26" Type="http://schemas.openxmlformats.org/officeDocument/2006/relationships/tags" Target="../tags/tag29.xml"/><Relationship Id="rId25" Type="http://schemas.openxmlformats.org/officeDocument/2006/relationships/tags" Target="../tags/tag28.xml"/><Relationship Id="rId24" Type="http://schemas.openxmlformats.org/officeDocument/2006/relationships/tags" Target="../tags/tag27.xml"/><Relationship Id="rId23" Type="http://schemas.openxmlformats.org/officeDocument/2006/relationships/tags" Target="../tags/tag26.xml"/><Relationship Id="rId22" Type="http://schemas.openxmlformats.org/officeDocument/2006/relationships/tags" Target="../tags/tag25.xml"/><Relationship Id="rId21" Type="http://schemas.openxmlformats.org/officeDocument/2006/relationships/tags" Target="../tags/tag24.xml"/><Relationship Id="rId20" Type="http://schemas.openxmlformats.org/officeDocument/2006/relationships/tags" Target="../tags/tag23.xml"/><Relationship Id="rId2" Type="http://schemas.openxmlformats.org/officeDocument/2006/relationships/tags" Target="../tags/tag5.xml"/><Relationship Id="rId19" Type="http://schemas.openxmlformats.org/officeDocument/2006/relationships/tags" Target="../tags/tag22.xml"/><Relationship Id="rId18" Type="http://schemas.openxmlformats.org/officeDocument/2006/relationships/tags" Target="../tags/tag21.xml"/><Relationship Id="rId17" Type="http://schemas.openxmlformats.org/officeDocument/2006/relationships/tags" Target="../tags/tag20.xml"/><Relationship Id="rId16" Type="http://schemas.openxmlformats.org/officeDocument/2006/relationships/tags" Target="../tags/tag19.xml"/><Relationship Id="rId15" Type="http://schemas.openxmlformats.org/officeDocument/2006/relationships/tags" Target="../tags/tag18.xml"/><Relationship Id="rId14" Type="http://schemas.openxmlformats.org/officeDocument/2006/relationships/tags" Target="../tags/tag17.xml"/><Relationship Id="rId13" Type="http://schemas.openxmlformats.org/officeDocument/2006/relationships/tags" Target="../tags/tag16.xml"/><Relationship Id="rId12" Type="http://schemas.openxmlformats.org/officeDocument/2006/relationships/tags" Target="../tags/tag15.xml"/><Relationship Id="rId11" Type="http://schemas.openxmlformats.org/officeDocument/2006/relationships/tags" Target="../tags/tag14.xml"/><Relationship Id="rId10" Type="http://schemas.openxmlformats.org/officeDocument/2006/relationships/tags" Target="../tags/tag13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2" Type="http://schemas.openxmlformats.org/officeDocument/2006/relationships/slideLayout" Target="../slideLayouts/slideLayout5.xml"/><Relationship Id="rId31" Type="http://schemas.openxmlformats.org/officeDocument/2006/relationships/tags" Target="../tags/tag59.xml"/><Relationship Id="rId30" Type="http://schemas.openxmlformats.org/officeDocument/2006/relationships/tags" Target="../tags/tag58.xml"/><Relationship Id="rId3" Type="http://schemas.openxmlformats.org/officeDocument/2006/relationships/image" Target="../media/image11.emf"/><Relationship Id="rId29" Type="http://schemas.openxmlformats.org/officeDocument/2006/relationships/tags" Target="../tags/tag57.xml"/><Relationship Id="rId28" Type="http://schemas.openxmlformats.org/officeDocument/2006/relationships/tags" Target="../tags/tag56.xml"/><Relationship Id="rId27" Type="http://schemas.openxmlformats.org/officeDocument/2006/relationships/tags" Target="../tags/tag55.xml"/><Relationship Id="rId26" Type="http://schemas.openxmlformats.org/officeDocument/2006/relationships/tags" Target="../tags/tag54.xml"/><Relationship Id="rId25" Type="http://schemas.openxmlformats.org/officeDocument/2006/relationships/tags" Target="../tags/tag53.xml"/><Relationship Id="rId24" Type="http://schemas.openxmlformats.org/officeDocument/2006/relationships/tags" Target="../tags/tag52.xml"/><Relationship Id="rId23" Type="http://schemas.openxmlformats.org/officeDocument/2006/relationships/tags" Target="../tags/tag51.xml"/><Relationship Id="rId22" Type="http://schemas.openxmlformats.org/officeDocument/2006/relationships/tags" Target="../tags/tag50.xml"/><Relationship Id="rId21" Type="http://schemas.openxmlformats.org/officeDocument/2006/relationships/tags" Target="../tags/tag49.xml"/><Relationship Id="rId20" Type="http://schemas.openxmlformats.org/officeDocument/2006/relationships/tags" Target="../tags/tag48.xml"/><Relationship Id="rId2" Type="http://schemas.openxmlformats.org/officeDocument/2006/relationships/image" Target="../media/image10.emf"/><Relationship Id="rId19" Type="http://schemas.openxmlformats.org/officeDocument/2006/relationships/tags" Target="../tags/tag47.xml"/><Relationship Id="rId18" Type="http://schemas.openxmlformats.org/officeDocument/2006/relationships/tags" Target="../tags/tag46.xml"/><Relationship Id="rId17" Type="http://schemas.openxmlformats.org/officeDocument/2006/relationships/tags" Target="../tags/tag45.xml"/><Relationship Id="rId16" Type="http://schemas.openxmlformats.org/officeDocument/2006/relationships/tags" Target="../tags/tag44.xml"/><Relationship Id="rId15" Type="http://schemas.openxmlformats.org/officeDocument/2006/relationships/tags" Target="../tags/tag43.xml"/><Relationship Id="rId14" Type="http://schemas.openxmlformats.org/officeDocument/2006/relationships/tags" Target="../tags/tag42.xml"/><Relationship Id="rId13" Type="http://schemas.openxmlformats.org/officeDocument/2006/relationships/tags" Target="../tags/tag41.xml"/><Relationship Id="rId12" Type="http://schemas.openxmlformats.org/officeDocument/2006/relationships/tags" Target="../tags/tag40.xml"/><Relationship Id="rId11" Type="http://schemas.openxmlformats.org/officeDocument/2006/relationships/tags" Target="../tags/tag39.xml"/><Relationship Id="rId10" Type="http://schemas.openxmlformats.org/officeDocument/2006/relationships/tags" Target="../tags/tag38.xml"/><Relationship Id="rId1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39240" y="609064"/>
            <a:ext cx="3190516" cy="3709139"/>
          </a:xfrm>
          <a:prstGeom prst="rect">
            <a:avLst/>
          </a:prstGeom>
          <a:solidFill>
            <a:schemeClr val="accent3"/>
          </a:solidFill>
          <a:ln w="76200">
            <a:solidFill>
              <a:schemeClr val="bg1"/>
            </a:solidFill>
          </a:ln>
          <a:effectLst>
            <a:outerShdw dist="88900" dir="27000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28534" y="1602097"/>
            <a:ext cx="7349066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3800" b="1">
                <a:solidFill>
                  <a:schemeClr val="bg1"/>
                </a:solidFill>
                <a:effectLst>
                  <a:outerShdw dist="63500" dir="2700000" algn="tl">
                    <a:srgbClr val="000000">
                      <a:alpha val="9000"/>
                    </a:srgbClr>
                  </a:outerShdw>
                </a:effectLst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4000" dirty="0"/>
              <a:t>小学道德与法治学科</a:t>
            </a:r>
            <a:endParaRPr lang="en-US" altLang="zh-CN" sz="4000" dirty="0"/>
          </a:p>
          <a:p>
            <a:pPr algn="r">
              <a:lnSpc>
                <a:spcPct val="150000"/>
              </a:lnSpc>
            </a:pPr>
            <a:r>
              <a:rPr lang="zh-CN" altLang="en-US" sz="4000" dirty="0"/>
              <a:t>课堂教学中融入心理健康教育</a:t>
            </a:r>
            <a:endParaRPr lang="en-US" altLang="zh-CN" sz="4000" dirty="0"/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4084224" y="609063"/>
            <a:ext cx="0" cy="38055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5905018" y="4585861"/>
            <a:ext cx="5105470" cy="937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zh-CN" altLang="en-US" sz="3200" b="1" dirty="0" smtClean="0">
                <a:solidFill>
                  <a:schemeClr val="bg1"/>
                </a:solidFill>
                <a:latin typeface="+mn-ea"/>
              </a:rPr>
              <a:t>泸</a:t>
            </a:r>
            <a:r>
              <a:rPr lang="zh-CN" altLang="en-US" sz="3200" b="1" dirty="0">
                <a:solidFill>
                  <a:schemeClr val="bg1"/>
                </a:solidFill>
                <a:latin typeface="+mn-ea"/>
              </a:rPr>
              <a:t>县石桥镇</a:t>
            </a:r>
            <a:r>
              <a:rPr lang="en-US" altLang="zh-CN" sz="3200" b="1" dirty="0">
                <a:solidFill>
                  <a:schemeClr val="bg1"/>
                </a:solidFill>
                <a:latin typeface="+mn-ea"/>
              </a:rPr>
              <a:t>   </a:t>
            </a:r>
            <a:r>
              <a:rPr lang="zh-CN" altLang="en-US" sz="3200" b="1" dirty="0">
                <a:solidFill>
                  <a:schemeClr val="bg1"/>
                </a:solidFill>
                <a:latin typeface="+mn-ea"/>
              </a:rPr>
              <a:t>彭学军</a:t>
            </a:r>
            <a:endParaRPr lang="en-US" altLang="zh-CN" b="1" dirty="0" smtClean="0">
              <a:solidFill>
                <a:schemeClr val="bg1"/>
              </a:solidFill>
              <a:latin typeface="+mn-ea"/>
            </a:endParaRPr>
          </a:p>
          <a:p>
            <a:pPr algn="r">
              <a:spcAft>
                <a:spcPts val="600"/>
              </a:spcAft>
            </a:pPr>
            <a:endParaRPr lang="en-US" altLang="zh-CN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0"/>
          <a:stretch>
            <a:fillRect/>
          </a:stretch>
        </p:blipFill>
        <p:spPr>
          <a:xfrm>
            <a:off x="657262" y="466794"/>
            <a:ext cx="3139200" cy="36815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4538575" y="0"/>
            <a:ext cx="4836723" cy="685799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直角三角形 7"/>
          <p:cNvSpPr/>
          <p:nvPr/>
        </p:nvSpPr>
        <p:spPr>
          <a:xfrm rot="10800000">
            <a:off x="4991031" y="1"/>
            <a:ext cx="4842458" cy="686613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rot="5400000">
            <a:off x="-658090" y="2874820"/>
            <a:ext cx="6857997" cy="1108363"/>
          </a:xfrm>
          <a:prstGeom prst="rect">
            <a:avLst/>
          </a:prstGeom>
          <a:solidFill>
            <a:srgbClr val="8DD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 rot="5400000">
            <a:off x="-2874819" y="2874820"/>
            <a:ext cx="6857997" cy="1108363"/>
          </a:xfrm>
          <a:prstGeom prst="rect">
            <a:avLst/>
          </a:prstGeom>
          <a:solidFill>
            <a:srgbClr val="8DD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 rot="5400000">
            <a:off x="8208818" y="2874821"/>
            <a:ext cx="6857997" cy="1108363"/>
          </a:xfrm>
          <a:prstGeom prst="rect">
            <a:avLst/>
          </a:prstGeom>
          <a:solidFill>
            <a:srgbClr val="8DD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271218" y="58847"/>
            <a:ext cx="3600666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3200" b="1" dirty="0">
                <a:solidFill>
                  <a:prstClr val="white"/>
                </a:solidFill>
                <a:effectLst>
                  <a:outerShdw dist="38100" dir="2700000" algn="tl" rotWithShape="0">
                    <a:prstClr val="black">
                      <a:alpha val="10000"/>
                    </a:prstClr>
                  </a:outerShdw>
                </a:effectLst>
                <a:latin typeface="+mj-ea"/>
                <a:ea typeface="+mj-ea"/>
              </a:rPr>
              <a:t>3</a:t>
            </a:r>
            <a:endParaRPr lang="zh-CN" altLang="en-US" sz="43200" b="1" dirty="0">
              <a:solidFill>
                <a:prstClr val="white"/>
              </a:solidFill>
              <a:effectLst>
                <a:outerShdw dist="38100" dir="2700000" algn="tl" rotWithShape="0">
                  <a:prstClr val="black">
                    <a:alpha val="10000"/>
                  </a:prst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439787" y="5821974"/>
            <a:ext cx="7263527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+mj-ea"/>
                <a:ea typeface="+mj-ea"/>
              </a:rPr>
              <a:t>小学道德与法治课程中渗透心理健康教育的有效策略</a:t>
            </a:r>
            <a:endParaRPr lang="zh-CN" altLang="en-US" sz="2400" b="1" dirty="0">
              <a:latin typeface="+mj-ea"/>
              <a:ea typeface="+mj-ea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c 13"/>
          <p:cNvSpPr/>
          <p:nvPr/>
        </p:nvSpPr>
        <p:spPr>
          <a:xfrm>
            <a:off x="-2575251" y="879560"/>
            <a:ext cx="5112568" cy="5429760"/>
          </a:xfrm>
          <a:prstGeom prst="arc">
            <a:avLst>
              <a:gd name="adj1" fmla="val 16200000"/>
              <a:gd name="adj2" fmla="val 5370932"/>
            </a:avLst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1921922" y="1469855"/>
            <a:ext cx="6946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充分了解学生的实际心理健康情况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2650036" y="2554583"/>
            <a:ext cx="8742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深入挖掘教材，把握道德与法治课程与心理健康教育的融合点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2649808" y="3639084"/>
            <a:ext cx="9586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以学生的性格特征与身心发展规律为根据，采取灵活多样的教学手段</a:t>
            </a:r>
            <a:endParaRPr 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Oval 14"/>
          <p:cNvSpPr/>
          <p:nvPr/>
        </p:nvSpPr>
        <p:spPr>
          <a:xfrm>
            <a:off x="1626258" y="1532564"/>
            <a:ext cx="259359" cy="27363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15"/>
          <p:cNvSpPr/>
          <p:nvPr/>
        </p:nvSpPr>
        <p:spPr>
          <a:xfrm>
            <a:off x="2317719" y="2648598"/>
            <a:ext cx="259359" cy="27363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16"/>
          <p:cNvSpPr/>
          <p:nvPr/>
        </p:nvSpPr>
        <p:spPr>
          <a:xfrm>
            <a:off x="2390988" y="3701349"/>
            <a:ext cx="259359" cy="27363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 flipH="1">
            <a:off x="285287" y="749300"/>
            <a:ext cx="4130611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0" y="698500"/>
            <a:ext cx="287867" cy="95251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/>
          </a:p>
        </p:txBody>
      </p:sp>
      <p:sp>
        <p:nvSpPr>
          <p:cNvPr id="25" name="TextBox 5"/>
          <p:cNvSpPr txBox="1">
            <a:spLocks noChangeArrowheads="1"/>
          </p:cNvSpPr>
          <p:nvPr/>
        </p:nvSpPr>
        <p:spPr bwMode="auto">
          <a:xfrm>
            <a:off x="1248979" y="196859"/>
            <a:ext cx="3668813" cy="52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415"/>
              </a:lnSpc>
            </a:pPr>
            <a:r>
              <a:rPr lang="zh-CN" altLang="en-US" sz="3600" b="1" dirty="0">
                <a:latin typeface="+mj-ea"/>
                <a:ea typeface="+mj-ea"/>
              </a:rPr>
              <a:t>有效策略</a:t>
            </a:r>
            <a:endParaRPr lang="en-US" altLang="zh-CN" sz="4400" b="1" dirty="0">
              <a:latin typeface="+mj-ea"/>
              <a:ea typeface="+mj-ea"/>
            </a:endParaRPr>
          </a:p>
        </p:txBody>
      </p:sp>
      <p:grpSp>
        <p:nvGrpSpPr>
          <p:cNvPr id="26" name="组合 113"/>
          <p:cNvGrpSpPr/>
          <p:nvPr/>
        </p:nvGrpSpPr>
        <p:grpSpPr bwMode="auto">
          <a:xfrm>
            <a:off x="500743" y="95256"/>
            <a:ext cx="649731" cy="628644"/>
            <a:chOff x="0" y="0"/>
            <a:chExt cx="1368425" cy="1368425"/>
          </a:xfrm>
        </p:grpSpPr>
        <p:sp>
          <p:nvSpPr>
            <p:cNvPr id="28" name="Freeform 34"/>
            <p:cNvSpPr>
              <a:spLocks noChangeArrowheads="1"/>
            </p:cNvSpPr>
            <p:nvPr/>
          </p:nvSpPr>
          <p:spPr bwMode="auto">
            <a:xfrm flipH="1">
              <a:off x="0" y="0"/>
              <a:ext cx="1368425" cy="1368425"/>
            </a:xfrm>
            <a:custGeom>
              <a:avLst/>
              <a:gdLst>
                <a:gd name="T0" fmla="*/ 1368425 w 528"/>
                <a:gd name="T1" fmla="*/ 1264756 h 528"/>
                <a:gd name="T2" fmla="*/ 1264756 w 528"/>
                <a:gd name="T3" fmla="*/ 1368425 h 528"/>
                <a:gd name="T4" fmla="*/ 103669 w 528"/>
                <a:gd name="T5" fmla="*/ 1368425 h 528"/>
                <a:gd name="T6" fmla="*/ 0 w 528"/>
                <a:gd name="T7" fmla="*/ 1264756 h 528"/>
                <a:gd name="T8" fmla="*/ 0 w 528"/>
                <a:gd name="T9" fmla="*/ 103669 h 528"/>
                <a:gd name="T10" fmla="*/ 103669 w 528"/>
                <a:gd name="T11" fmla="*/ 0 h 528"/>
                <a:gd name="T12" fmla="*/ 1264756 w 528"/>
                <a:gd name="T13" fmla="*/ 0 h 528"/>
                <a:gd name="T14" fmla="*/ 1368425 w 528"/>
                <a:gd name="T15" fmla="*/ 103669 h 528"/>
                <a:gd name="T16" fmla="*/ 1368425 w 528"/>
                <a:gd name="T17" fmla="*/ 1264756 h 5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8"/>
                <a:gd name="T28" fmla="*/ 0 h 528"/>
                <a:gd name="T29" fmla="*/ 528 w 528"/>
                <a:gd name="T30" fmla="*/ 528 h 5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8" h="528">
                  <a:moveTo>
                    <a:pt x="528" y="488"/>
                  </a:moveTo>
                  <a:cubicBezTo>
                    <a:pt x="528" y="510"/>
                    <a:pt x="510" y="528"/>
                    <a:pt x="488" y="528"/>
                  </a:cubicBezTo>
                  <a:cubicBezTo>
                    <a:pt x="40" y="528"/>
                    <a:pt x="40" y="528"/>
                    <a:pt x="40" y="528"/>
                  </a:cubicBezTo>
                  <a:cubicBezTo>
                    <a:pt x="18" y="528"/>
                    <a:pt x="0" y="510"/>
                    <a:pt x="0" y="48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510" y="0"/>
                    <a:pt x="528" y="18"/>
                    <a:pt x="528" y="40"/>
                  </a:cubicBezTo>
                  <a:cubicBezTo>
                    <a:pt x="528" y="488"/>
                    <a:pt x="528" y="488"/>
                    <a:pt x="528" y="48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5" name="Freeform 35"/>
            <p:cNvSpPr>
              <a:spLocks noChangeArrowheads="1"/>
            </p:cNvSpPr>
            <p:nvPr/>
          </p:nvSpPr>
          <p:spPr bwMode="auto">
            <a:xfrm flipH="1">
              <a:off x="509587" y="323850"/>
              <a:ext cx="858838" cy="1044575"/>
            </a:xfrm>
            <a:custGeom>
              <a:avLst/>
              <a:gdLst>
                <a:gd name="T0" fmla="*/ 708347 w 331"/>
                <a:gd name="T1" fmla="*/ 0 h 403"/>
                <a:gd name="T2" fmla="*/ 487799 w 331"/>
                <a:gd name="T3" fmla="*/ 38880 h 403"/>
                <a:gd name="T4" fmla="*/ 0 w 331"/>
                <a:gd name="T5" fmla="*/ 526175 h 403"/>
                <a:gd name="T6" fmla="*/ 0 w 331"/>
                <a:gd name="T7" fmla="*/ 940895 h 403"/>
                <a:gd name="T8" fmla="*/ 103787 w 331"/>
                <a:gd name="T9" fmla="*/ 1044575 h 403"/>
                <a:gd name="T10" fmla="*/ 352876 w 331"/>
                <a:gd name="T11" fmla="*/ 1044575 h 403"/>
                <a:gd name="T12" fmla="*/ 734294 w 331"/>
                <a:gd name="T13" fmla="*/ 666143 h 403"/>
                <a:gd name="T14" fmla="*/ 679805 w 331"/>
                <a:gd name="T15" fmla="*/ 606527 h 403"/>
                <a:gd name="T16" fmla="*/ 773214 w 331"/>
                <a:gd name="T17" fmla="*/ 510624 h 403"/>
                <a:gd name="T18" fmla="*/ 858838 w 331"/>
                <a:gd name="T19" fmla="*/ 101088 h 403"/>
                <a:gd name="T20" fmla="*/ 708347 w 331"/>
                <a:gd name="T21" fmla="*/ 0 h 4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1"/>
                <a:gd name="T34" fmla="*/ 0 h 403"/>
                <a:gd name="T35" fmla="*/ 331 w 331"/>
                <a:gd name="T36" fmla="*/ 403 h 40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1" h="403">
                  <a:moveTo>
                    <a:pt x="273" y="0"/>
                  </a:moveTo>
                  <a:cubicBezTo>
                    <a:pt x="188" y="15"/>
                    <a:pt x="188" y="15"/>
                    <a:pt x="188" y="15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385"/>
                    <a:pt x="18" y="403"/>
                    <a:pt x="40" y="403"/>
                  </a:cubicBezTo>
                  <a:cubicBezTo>
                    <a:pt x="136" y="403"/>
                    <a:pt x="136" y="403"/>
                    <a:pt x="136" y="403"/>
                  </a:cubicBezTo>
                  <a:cubicBezTo>
                    <a:pt x="283" y="257"/>
                    <a:pt x="283" y="257"/>
                    <a:pt x="283" y="257"/>
                  </a:cubicBezTo>
                  <a:cubicBezTo>
                    <a:pt x="262" y="234"/>
                    <a:pt x="262" y="234"/>
                    <a:pt x="262" y="234"/>
                  </a:cubicBezTo>
                  <a:cubicBezTo>
                    <a:pt x="298" y="197"/>
                    <a:pt x="298" y="197"/>
                    <a:pt x="298" y="197"/>
                  </a:cubicBezTo>
                  <a:cubicBezTo>
                    <a:pt x="331" y="39"/>
                    <a:pt x="331" y="39"/>
                    <a:pt x="331" y="39"/>
                  </a:cubicBezTo>
                  <a:cubicBezTo>
                    <a:pt x="273" y="0"/>
                    <a:pt x="273" y="0"/>
                    <a:pt x="273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6" name="Freeform 36"/>
            <p:cNvSpPr>
              <a:spLocks noChangeArrowheads="1"/>
            </p:cNvSpPr>
            <p:nvPr/>
          </p:nvSpPr>
          <p:spPr bwMode="auto">
            <a:xfrm flipH="1">
              <a:off x="601662" y="892175"/>
              <a:ext cx="206375" cy="123825"/>
            </a:xfrm>
            <a:custGeom>
              <a:avLst/>
              <a:gdLst>
                <a:gd name="T0" fmla="*/ 188317 w 80"/>
                <a:gd name="T1" fmla="*/ 5159 h 48"/>
                <a:gd name="T2" fmla="*/ 113506 w 80"/>
                <a:gd name="T3" fmla="*/ 20638 h 48"/>
                <a:gd name="T4" fmla="*/ 103188 w 80"/>
                <a:gd name="T5" fmla="*/ 20638 h 48"/>
                <a:gd name="T6" fmla="*/ 92869 w 80"/>
                <a:gd name="T7" fmla="*/ 20638 h 48"/>
                <a:gd name="T8" fmla="*/ 18058 w 80"/>
                <a:gd name="T9" fmla="*/ 5159 h 48"/>
                <a:gd name="T10" fmla="*/ 0 w 80"/>
                <a:gd name="T11" fmla="*/ 0 h 48"/>
                <a:gd name="T12" fmla="*/ 0 w 80"/>
                <a:gd name="T13" fmla="*/ 0 h 48"/>
                <a:gd name="T14" fmla="*/ 103188 w 80"/>
                <a:gd name="T15" fmla="*/ 123825 h 48"/>
                <a:gd name="T16" fmla="*/ 206375 w 80"/>
                <a:gd name="T17" fmla="*/ 0 h 48"/>
                <a:gd name="T18" fmla="*/ 206375 w 80"/>
                <a:gd name="T19" fmla="*/ 0 h 48"/>
                <a:gd name="T20" fmla="*/ 188317 w 80"/>
                <a:gd name="T21" fmla="*/ 5159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0"/>
                <a:gd name="T34" fmla="*/ 0 h 48"/>
                <a:gd name="T35" fmla="*/ 80 w 80"/>
                <a:gd name="T36" fmla="*/ 48 h 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0" h="48">
                  <a:moveTo>
                    <a:pt x="73" y="2"/>
                  </a:moveTo>
                  <a:cubicBezTo>
                    <a:pt x="65" y="5"/>
                    <a:pt x="55" y="7"/>
                    <a:pt x="44" y="8"/>
                  </a:cubicBezTo>
                  <a:cubicBezTo>
                    <a:pt x="42" y="8"/>
                    <a:pt x="41" y="8"/>
                    <a:pt x="40" y="8"/>
                  </a:cubicBezTo>
                  <a:cubicBezTo>
                    <a:pt x="39" y="8"/>
                    <a:pt x="38" y="8"/>
                    <a:pt x="36" y="8"/>
                  </a:cubicBezTo>
                  <a:cubicBezTo>
                    <a:pt x="25" y="7"/>
                    <a:pt x="15" y="5"/>
                    <a:pt x="7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13" y="48"/>
                    <a:pt x="40" y="48"/>
                  </a:cubicBezTo>
                  <a:cubicBezTo>
                    <a:pt x="67" y="48"/>
                    <a:pt x="80" y="27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77" y="1"/>
                    <a:pt x="7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7" name="Freeform 37"/>
            <p:cNvSpPr>
              <a:spLocks noEditPoints="1" noChangeArrowheads="1"/>
            </p:cNvSpPr>
            <p:nvPr/>
          </p:nvSpPr>
          <p:spPr bwMode="auto">
            <a:xfrm flipH="1">
              <a:off x="455612" y="290512"/>
              <a:ext cx="498475" cy="581025"/>
            </a:xfrm>
            <a:custGeom>
              <a:avLst/>
              <a:gdLst>
                <a:gd name="T0" fmla="*/ 249238 w 192"/>
                <a:gd name="T1" fmla="*/ 0 h 224"/>
                <a:gd name="T2" fmla="*/ 0 w 192"/>
                <a:gd name="T3" fmla="*/ 249011 h 224"/>
                <a:gd name="T4" fmla="*/ 124619 w 192"/>
                <a:gd name="T5" fmla="*/ 518772 h 224"/>
                <a:gd name="T6" fmla="*/ 173947 w 192"/>
                <a:gd name="T7" fmla="*/ 568056 h 224"/>
                <a:gd name="T8" fmla="*/ 233660 w 192"/>
                <a:gd name="T9" fmla="*/ 581025 h 224"/>
                <a:gd name="T10" fmla="*/ 249238 w 192"/>
                <a:gd name="T11" fmla="*/ 581025 h 224"/>
                <a:gd name="T12" fmla="*/ 324528 w 192"/>
                <a:gd name="T13" fmla="*/ 565462 h 224"/>
                <a:gd name="T14" fmla="*/ 373856 w 192"/>
                <a:gd name="T15" fmla="*/ 518772 h 224"/>
                <a:gd name="T16" fmla="*/ 498475 w 192"/>
                <a:gd name="T17" fmla="*/ 249011 h 224"/>
                <a:gd name="T18" fmla="*/ 249238 w 192"/>
                <a:gd name="T19" fmla="*/ 0 h 224"/>
                <a:gd name="T20" fmla="*/ 293373 w 192"/>
                <a:gd name="T21" fmla="*/ 103754 h 224"/>
                <a:gd name="T22" fmla="*/ 80483 w 192"/>
                <a:gd name="T23" fmla="*/ 313857 h 224"/>
                <a:gd name="T24" fmla="*/ 80483 w 192"/>
                <a:gd name="T25" fmla="*/ 332014 h 224"/>
                <a:gd name="T26" fmla="*/ 62309 w 192"/>
                <a:gd name="T27" fmla="*/ 254198 h 224"/>
                <a:gd name="T28" fmla="*/ 257026 w 192"/>
                <a:gd name="T29" fmla="*/ 62253 h 224"/>
                <a:gd name="T30" fmla="*/ 415396 w 192"/>
                <a:gd name="T31" fmla="*/ 140069 h 224"/>
                <a:gd name="T32" fmla="*/ 293373 w 192"/>
                <a:gd name="T33" fmla="*/ 103754 h 2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2"/>
                <a:gd name="T52" fmla="*/ 0 h 224"/>
                <a:gd name="T53" fmla="*/ 192 w 192"/>
                <a:gd name="T54" fmla="*/ 224 h 2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2" h="224">
                  <a:moveTo>
                    <a:pt x="96" y="0"/>
                  </a:moveTo>
                  <a:cubicBezTo>
                    <a:pt x="43" y="0"/>
                    <a:pt x="0" y="43"/>
                    <a:pt x="0" y="96"/>
                  </a:cubicBezTo>
                  <a:cubicBezTo>
                    <a:pt x="0" y="144"/>
                    <a:pt x="48" y="184"/>
                    <a:pt x="48" y="200"/>
                  </a:cubicBezTo>
                  <a:cubicBezTo>
                    <a:pt x="48" y="205"/>
                    <a:pt x="54" y="213"/>
                    <a:pt x="67" y="219"/>
                  </a:cubicBezTo>
                  <a:cubicBezTo>
                    <a:pt x="73" y="220"/>
                    <a:pt x="82" y="223"/>
                    <a:pt x="90" y="224"/>
                  </a:cubicBezTo>
                  <a:cubicBezTo>
                    <a:pt x="92" y="224"/>
                    <a:pt x="94" y="224"/>
                    <a:pt x="96" y="224"/>
                  </a:cubicBezTo>
                  <a:cubicBezTo>
                    <a:pt x="103" y="224"/>
                    <a:pt x="113" y="222"/>
                    <a:pt x="125" y="218"/>
                  </a:cubicBezTo>
                  <a:cubicBezTo>
                    <a:pt x="138" y="213"/>
                    <a:pt x="144" y="205"/>
                    <a:pt x="144" y="200"/>
                  </a:cubicBezTo>
                  <a:cubicBezTo>
                    <a:pt x="144" y="184"/>
                    <a:pt x="192" y="144"/>
                    <a:pt x="192" y="96"/>
                  </a:cubicBezTo>
                  <a:cubicBezTo>
                    <a:pt x="192" y="43"/>
                    <a:pt x="149" y="0"/>
                    <a:pt x="96" y="0"/>
                  </a:cubicBezTo>
                  <a:close/>
                  <a:moveTo>
                    <a:pt x="113" y="40"/>
                  </a:moveTo>
                  <a:cubicBezTo>
                    <a:pt x="68" y="40"/>
                    <a:pt x="31" y="76"/>
                    <a:pt x="31" y="121"/>
                  </a:cubicBezTo>
                  <a:cubicBezTo>
                    <a:pt x="31" y="123"/>
                    <a:pt x="31" y="126"/>
                    <a:pt x="31" y="128"/>
                  </a:cubicBezTo>
                  <a:cubicBezTo>
                    <a:pt x="27" y="119"/>
                    <a:pt x="24" y="109"/>
                    <a:pt x="24" y="98"/>
                  </a:cubicBezTo>
                  <a:cubicBezTo>
                    <a:pt x="24" y="57"/>
                    <a:pt x="58" y="24"/>
                    <a:pt x="99" y="24"/>
                  </a:cubicBezTo>
                  <a:cubicBezTo>
                    <a:pt x="124" y="24"/>
                    <a:pt x="146" y="36"/>
                    <a:pt x="160" y="54"/>
                  </a:cubicBezTo>
                  <a:cubicBezTo>
                    <a:pt x="147" y="45"/>
                    <a:pt x="131" y="40"/>
                    <a:pt x="1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38" name="TextBox 17"/>
          <p:cNvSpPr txBox="1"/>
          <p:nvPr/>
        </p:nvSpPr>
        <p:spPr>
          <a:xfrm flipH="1">
            <a:off x="2403251" y="4565993"/>
            <a:ext cx="8052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营造体验式情境，调动学生的兴趣，提高教学效率与效果</a:t>
            </a:r>
            <a:endParaRPr 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Oval 16"/>
          <p:cNvSpPr/>
          <p:nvPr/>
        </p:nvSpPr>
        <p:spPr>
          <a:xfrm>
            <a:off x="2131718" y="4660582"/>
            <a:ext cx="259359" cy="27363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Oval 16"/>
          <p:cNvSpPr/>
          <p:nvPr>
            <p:custDataLst>
              <p:tags r:id="rId1"/>
            </p:custDataLst>
          </p:nvPr>
        </p:nvSpPr>
        <p:spPr>
          <a:xfrm>
            <a:off x="1536723" y="5561012"/>
            <a:ext cx="259359" cy="27363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17"/>
          <p:cNvSpPr txBox="1"/>
          <p:nvPr>
            <p:custDataLst>
              <p:tags r:id="rId2"/>
            </p:custDataLst>
          </p:nvPr>
        </p:nvSpPr>
        <p:spPr>
          <a:xfrm flipH="1">
            <a:off x="1876836" y="5442293"/>
            <a:ext cx="805250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深化思考能力，共建多维协作</a:t>
            </a:r>
            <a:endParaRPr 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38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3303" y="121452"/>
            <a:ext cx="48013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b="1" kern="0" dirty="0">
                <a:latin typeface="+mn-ea"/>
              </a:rPr>
              <a:t>充分了解学生的实际心理健康情况</a:t>
            </a:r>
            <a:endParaRPr lang="zh-CN" altLang="en-US" sz="2400" b="1" kern="0" dirty="0">
              <a:latin typeface="+mn-e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 flipV="1">
            <a:off x="473325" y="527457"/>
            <a:ext cx="4626416" cy="98854"/>
            <a:chOff x="498387" y="768178"/>
            <a:chExt cx="3785287" cy="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2364380" y="768178"/>
              <a:ext cx="969087" cy="0"/>
            </a:xfrm>
            <a:prstGeom prst="line">
              <a:avLst/>
            </a:prstGeom>
            <a:ln w="38100">
              <a:solidFill>
                <a:srgbClr val="CB454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498387" y="768178"/>
              <a:ext cx="969087" cy="0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1395293" y="768178"/>
              <a:ext cx="969087" cy="0"/>
            </a:xfrm>
            <a:prstGeom prst="line">
              <a:avLst/>
            </a:prstGeom>
            <a:ln w="38100">
              <a:solidFill>
                <a:srgbClr val="857D7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3314587" y="768178"/>
              <a:ext cx="969087" cy="0"/>
            </a:xfrm>
            <a:prstGeom prst="line">
              <a:avLst/>
            </a:prstGeom>
            <a:ln w="38100">
              <a:solidFill>
                <a:srgbClr val="009999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9" name="圆角右箭头 9"/>
          <p:cNvSpPr/>
          <p:nvPr/>
        </p:nvSpPr>
        <p:spPr>
          <a:xfrm>
            <a:off x="5592069" y="999112"/>
            <a:ext cx="2094133" cy="5513641"/>
          </a:xfrm>
          <a:prstGeom prst="bentArrow">
            <a:avLst>
              <a:gd name="adj1" fmla="val 8308"/>
              <a:gd name="adj2" fmla="val 10084"/>
              <a:gd name="adj3" fmla="val 25000"/>
              <a:gd name="adj4" fmla="val 25232"/>
            </a:avLst>
          </a:prstGeom>
          <a:solidFill>
            <a:srgbClr val="00999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061956" y="3584710"/>
            <a:ext cx="4390066" cy="3002692"/>
            <a:chOff x="4061956" y="4092588"/>
            <a:chExt cx="4390066" cy="2765412"/>
          </a:xfrm>
          <a:solidFill>
            <a:schemeClr val="accent5"/>
          </a:solidFill>
        </p:grpSpPr>
        <p:sp>
          <p:nvSpPr>
            <p:cNvPr id="11" name="圆角右箭头 10"/>
            <p:cNvSpPr/>
            <p:nvPr/>
          </p:nvSpPr>
          <p:spPr>
            <a:xfrm>
              <a:off x="6357889" y="4092588"/>
              <a:ext cx="2094133" cy="2765412"/>
            </a:xfrm>
            <a:prstGeom prst="bentArrow">
              <a:avLst>
                <a:gd name="adj1" fmla="val 8615"/>
                <a:gd name="adj2" fmla="val 10084"/>
                <a:gd name="adj3" fmla="val 25000"/>
                <a:gd name="adj4" fmla="val 25232"/>
              </a:avLst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" name="圆角右箭头 11"/>
            <p:cNvSpPr/>
            <p:nvPr/>
          </p:nvSpPr>
          <p:spPr>
            <a:xfrm flipH="1">
              <a:off x="4061956" y="4092588"/>
              <a:ext cx="2061468" cy="2765412"/>
            </a:xfrm>
            <a:prstGeom prst="bentArrow">
              <a:avLst>
                <a:gd name="adj1" fmla="val 8615"/>
                <a:gd name="adj2" fmla="val 10084"/>
                <a:gd name="adj3" fmla="val 25000"/>
                <a:gd name="adj4" fmla="val 25232"/>
              </a:avLst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sp>
        <p:nvSpPr>
          <p:cNvPr id="13" name="圆角右箭头 12"/>
          <p:cNvSpPr/>
          <p:nvPr/>
        </p:nvSpPr>
        <p:spPr>
          <a:xfrm flipH="1">
            <a:off x="4660626" y="999113"/>
            <a:ext cx="2245091" cy="5513640"/>
          </a:xfrm>
          <a:prstGeom prst="bentArrow">
            <a:avLst>
              <a:gd name="adj1" fmla="val 8308"/>
              <a:gd name="adj2" fmla="val 10084"/>
              <a:gd name="adj3" fmla="val 25000"/>
              <a:gd name="adj4" fmla="val 25232"/>
            </a:avLst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4" name="圆角矩形 8"/>
          <p:cNvSpPr/>
          <p:nvPr/>
        </p:nvSpPr>
        <p:spPr>
          <a:xfrm>
            <a:off x="982249" y="996371"/>
            <a:ext cx="1359735" cy="403654"/>
          </a:xfrm>
          <a:prstGeom prst="round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</a:rPr>
              <a:t>提高自我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5" name="圆角矩形 15"/>
          <p:cNvSpPr/>
          <p:nvPr/>
        </p:nvSpPr>
        <p:spPr>
          <a:xfrm>
            <a:off x="982249" y="3547382"/>
            <a:ext cx="1359735" cy="403654"/>
          </a:xfrm>
          <a:prstGeom prst="roundRect">
            <a:avLst/>
          </a:prstGeom>
          <a:solidFill>
            <a:schemeClr val="accent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</a:rPr>
              <a:t>学生兴趣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6" name="圆角矩形 16"/>
          <p:cNvSpPr/>
          <p:nvPr/>
        </p:nvSpPr>
        <p:spPr>
          <a:xfrm>
            <a:off x="8749528" y="996371"/>
            <a:ext cx="1151506" cy="403654"/>
          </a:xfrm>
          <a:prstGeom prst="roundRect">
            <a:avLst/>
          </a:prstGeom>
          <a:solidFill>
            <a:srgbClr val="00999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</a:rPr>
              <a:t>教师榜样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7" name="圆角矩形 17"/>
          <p:cNvSpPr/>
          <p:nvPr/>
        </p:nvSpPr>
        <p:spPr>
          <a:xfrm>
            <a:off x="8749528" y="3540908"/>
            <a:ext cx="1151506" cy="403654"/>
          </a:xfrm>
          <a:prstGeom prst="round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kern="0" dirty="0">
                <a:solidFill>
                  <a:sysClr val="windowText" lastClr="000000"/>
                </a:solidFill>
                <a:latin typeface="+mn-ea"/>
              </a:rPr>
              <a:t>主体地位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52450" y="1373505"/>
            <a:ext cx="3975100" cy="2335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500"/>
              </a:lnSpc>
              <a:defRPr/>
            </a:pPr>
            <a:r>
              <a:rPr lang="zh-CN" altLang="en-US" sz="1400" kern="0" dirty="0">
                <a:solidFill>
                  <a:srgbClr val="333333"/>
                </a:solidFill>
                <a:latin typeface="+mn-ea"/>
              </a:rPr>
              <a:t>    </a:t>
            </a:r>
            <a:r>
              <a:rPr lang="zh-CN" altLang="en-US" b="1" kern="0" dirty="0">
                <a:solidFill>
                  <a:srgbClr val="333333"/>
                </a:solidFill>
                <a:latin typeface="+mn-ea"/>
              </a:rPr>
              <a:t>   教师应积极提高自己的专业能力与综合素质，不断丰富自身的知识储备，提高自身对心理健康教育的正确理解与认识，认真研究、分析心理健康教育和道德与法治课程之间的关系，并努力提高自身的教学能力与教学水平。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52450" y="4014470"/>
            <a:ext cx="3857625" cy="2656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rgbClr val="333333"/>
                </a:solidFill>
                <a:latin typeface="+mn-ea"/>
              </a:rPr>
              <a:t>     </a:t>
            </a:r>
            <a:r>
              <a:rPr lang="zh-CN" altLang="en-US" b="1" kern="0" dirty="0">
                <a:solidFill>
                  <a:srgbClr val="333333"/>
                </a:solidFill>
                <a:latin typeface="+mn-ea"/>
              </a:rPr>
              <a:t>  教师还要以学生的兴趣爱好、性格特征以及心理状态为根据，合理选择教学方法，充分调动学生的学习兴趣，以促进学生主动学习。学生在教学过程中占据着主体地位，教师应当扮演引导者的角色，充分给予学生支持与鼓励，放手让学生自主探索、主动学习，并要积极给予肯定。</a:t>
            </a:r>
            <a:endParaRPr lang="zh-CN" altLang="en-US" b="1" kern="0" dirty="0">
              <a:solidFill>
                <a:srgbClr val="333333"/>
              </a:solidFill>
              <a:latin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030210" y="1360805"/>
            <a:ext cx="3905885" cy="2335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rgbClr val="333333"/>
                </a:solidFill>
                <a:latin typeface="+mn-ea"/>
              </a:rPr>
              <a:t>    </a:t>
            </a:r>
            <a:r>
              <a:rPr lang="zh-CN" altLang="en-US" b="1" kern="0" dirty="0">
                <a:solidFill>
                  <a:srgbClr val="333333"/>
                </a:solidFill>
                <a:latin typeface="+mn-ea"/>
              </a:rPr>
              <a:t>   教师做好榜样，发挥言传身教的教师职能，为学生做出良好的表率。教师应加强对学生各种行为举止的观察，并要透过现象看本质，以充分了解、全面掌握小学生现阶段的心理健康状况，为学生创设良好的心理适应环境。</a:t>
            </a:r>
            <a:endParaRPr lang="zh-CN" altLang="en-US" b="1" kern="0" dirty="0">
              <a:solidFill>
                <a:srgbClr val="333333"/>
              </a:solidFill>
              <a:latin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300339" y="4014542"/>
            <a:ext cx="3636278" cy="1694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200" kern="0" dirty="0">
                <a:solidFill>
                  <a:srgbClr val="333333"/>
                </a:solidFill>
                <a:latin typeface="+mn-ea"/>
              </a:rPr>
              <a:t>      </a:t>
            </a:r>
            <a:r>
              <a:rPr lang="zh-CN" altLang="en-US" b="1" kern="0" dirty="0">
                <a:solidFill>
                  <a:srgbClr val="333333"/>
                </a:solidFill>
                <a:latin typeface="+mn-ea"/>
              </a:rPr>
              <a:t> 教师应充分重视学生的主体地位，尊重学生的个人隐私，对存在心理问题的学生给予重点关注，加强与学生的交流和沟通，帮助学生减轻心理问题。</a:t>
            </a:r>
            <a:endParaRPr lang="zh-CN" altLang="en-US" b="1" kern="0" dirty="0">
              <a:solidFill>
                <a:srgbClr val="333333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c 13"/>
          <p:cNvSpPr/>
          <p:nvPr/>
        </p:nvSpPr>
        <p:spPr>
          <a:xfrm>
            <a:off x="-2575251" y="879560"/>
            <a:ext cx="5112568" cy="5429760"/>
          </a:xfrm>
          <a:prstGeom prst="arc">
            <a:avLst>
              <a:gd name="adj1" fmla="val 16200000"/>
              <a:gd name="adj2" fmla="val 5370932"/>
            </a:avLst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Oval 14"/>
          <p:cNvSpPr/>
          <p:nvPr/>
        </p:nvSpPr>
        <p:spPr>
          <a:xfrm>
            <a:off x="1626258" y="1532564"/>
            <a:ext cx="259359" cy="273637"/>
          </a:xfrm>
          <a:prstGeom prst="ellipse">
            <a:avLst/>
          </a:prstGeom>
          <a:solidFill>
            <a:srgbClr val="99CC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15"/>
          <p:cNvSpPr/>
          <p:nvPr/>
        </p:nvSpPr>
        <p:spPr>
          <a:xfrm>
            <a:off x="2317719" y="2648598"/>
            <a:ext cx="259359" cy="27363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16"/>
          <p:cNvSpPr/>
          <p:nvPr/>
        </p:nvSpPr>
        <p:spPr>
          <a:xfrm>
            <a:off x="2274783" y="3971224"/>
            <a:ext cx="259359" cy="27363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 flipH="1">
            <a:off x="285287" y="749300"/>
            <a:ext cx="4130611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0" y="698500"/>
            <a:ext cx="287867" cy="95251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/>
          </a:p>
        </p:txBody>
      </p:sp>
      <p:grpSp>
        <p:nvGrpSpPr>
          <p:cNvPr id="26" name="组合 113"/>
          <p:cNvGrpSpPr/>
          <p:nvPr/>
        </p:nvGrpSpPr>
        <p:grpSpPr bwMode="auto">
          <a:xfrm>
            <a:off x="500743" y="95256"/>
            <a:ext cx="649731" cy="628644"/>
            <a:chOff x="0" y="0"/>
            <a:chExt cx="1368425" cy="1368425"/>
          </a:xfrm>
        </p:grpSpPr>
        <p:sp>
          <p:nvSpPr>
            <p:cNvPr id="28" name="Freeform 34"/>
            <p:cNvSpPr>
              <a:spLocks noChangeArrowheads="1"/>
            </p:cNvSpPr>
            <p:nvPr/>
          </p:nvSpPr>
          <p:spPr bwMode="auto">
            <a:xfrm flipH="1">
              <a:off x="0" y="0"/>
              <a:ext cx="1368425" cy="1368425"/>
            </a:xfrm>
            <a:custGeom>
              <a:avLst/>
              <a:gdLst>
                <a:gd name="T0" fmla="*/ 1368425 w 528"/>
                <a:gd name="T1" fmla="*/ 1264756 h 528"/>
                <a:gd name="T2" fmla="*/ 1264756 w 528"/>
                <a:gd name="T3" fmla="*/ 1368425 h 528"/>
                <a:gd name="T4" fmla="*/ 103669 w 528"/>
                <a:gd name="T5" fmla="*/ 1368425 h 528"/>
                <a:gd name="T6" fmla="*/ 0 w 528"/>
                <a:gd name="T7" fmla="*/ 1264756 h 528"/>
                <a:gd name="T8" fmla="*/ 0 w 528"/>
                <a:gd name="T9" fmla="*/ 103669 h 528"/>
                <a:gd name="T10" fmla="*/ 103669 w 528"/>
                <a:gd name="T11" fmla="*/ 0 h 528"/>
                <a:gd name="T12" fmla="*/ 1264756 w 528"/>
                <a:gd name="T13" fmla="*/ 0 h 528"/>
                <a:gd name="T14" fmla="*/ 1368425 w 528"/>
                <a:gd name="T15" fmla="*/ 103669 h 528"/>
                <a:gd name="T16" fmla="*/ 1368425 w 528"/>
                <a:gd name="T17" fmla="*/ 1264756 h 5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8"/>
                <a:gd name="T28" fmla="*/ 0 h 528"/>
                <a:gd name="T29" fmla="*/ 528 w 528"/>
                <a:gd name="T30" fmla="*/ 528 h 5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8" h="528">
                  <a:moveTo>
                    <a:pt x="528" y="488"/>
                  </a:moveTo>
                  <a:cubicBezTo>
                    <a:pt x="528" y="510"/>
                    <a:pt x="510" y="528"/>
                    <a:pt x="488" y="528"/>
                  </a:cubicBezTo>
                  <a:cubicBezTo>
                    <a:pt x="40" y="528"/>
                    <a:pt x="40" y="528"/>
                    <a:pt x="40" y="528"/>
                  </a:cubicBezTo>
                  <a:cubicBezTo>
                    <a:pt x="18" y="528"/>
                    <a:pt x="0" y="510"/>
                    <a:pt x="0" y="48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510" y="0"/>
                    <a:pt x="528" y="18"/>
                    <a:pt x="528" y="40"/>
                  </a:cubicBezTo>
                  <a:cubicBezTo>
                    <a:pt x="528" y="488"/>
                    <a:pt x="528" y="488"/>
                    <a:pt x="528" y="48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5" name="Freeform 35"/>
            <p:cNvSpPr>
              <a:spLocks noChangeArrowheads="1"/>
            </p:cNvSpPr>
            <p:nvPr/>
          </p:nvSpPr>
          <p:spPr bwMode="auto">
            <a:xfrm flipH="1">
              <a:off x="509587" y="323850"/>
              <a:ext cx="858838" cy="1044575"/>
            </a:xfrm>
            <a:custGeom>
              <a:avLst/>
              <a:gdLst>
                <a:gd name="T0" fmla="*/ 708347 w 331"/>
                <a:gd name="T1" fmla="*/ 0 h 403"/>
                <a:gd name="T2" fmla="*/ 487799 w 331"/>
                <a:gd name="T3" fmla="*/ 38880 h 403"/>
                <a:gd name="T4" fmla="*/ 0 w 331"/>
                <a:gd name="T5" fmla="*/ 526175 h 403"/>
                <a:gd name="T6" fmla="*/ 0 w 331"/>
                <a:gd name="T7" fmla="*/ 940895 h 403"/>
                <a:gd name="T8" fmla="*/ 103787 w 331"/>
                <a:gd name="T9" fmla="*/ 1044575 h 403"/>
                <a:gd name="T10" fmla="*/ 352876 w 331"/>
                <a:gd name="T11" fmla="*/ 1044575 h 403"/>
                <a:gd name="T12" fmla="*/ 734294 w 331"/>
                <a:gd name="T13" fmla="*/ 666143 h 403"/>
                <a:gd name="T14" fmla="*/ 679805 w 331"/>
                <a:gd name="T15" fmla="*/ 606527 h 403"/>
                <a:gd name="T16" fmla="*/ 773214 w 331"/>
                <a:gd name="T17" fmla="*/ 510624 h 403"/>
                <a:gd name="T18" fmla="*/ 858838 w 331"/>
                <a:gd name="T19" fmla="*/ 101088 h 403"/>
                <a:gd name="T20" fmla="*/ 708347 w 331"/>
                <a:gd name="T21" fmla="*/ 0 h 4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1"/>
                <a:gd name="T34" fmla="*/ 0 h 403"/>
                <a:gd name="T35" fmla="*/ 331 w 331"/>
                <a:gd name="T36" fmla="*/ 403 h 40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1" h="403">
                  <a:moveTo>
                    <a:pt x="273" y="0"/>
                  </a:moveTo>
                  <a:cubicBezTo>
                    <a:pt x="188" y="15"/>
                    <a:pt x="188" y="15"/>
                    <a:pt x="188" y="15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385"/>
                    <a:pt x="18" y="403"/>
                    <a:pt x="40" y="403"/>
                  </a:cubicBezTo>
                  <a:cubicBezTo>
                    <a:pt x="136" y="403"/>
                    <a:pt x="136" y="403"/>
                    <a:pt x="136" y="403"/>
                  </a:cubicBezTo>
                  <a:cubicBezTo>
                    <a:pt x="283" y="257"/>
                    <a:pt x="283" y="257"/>
                    <a:pt x="283" y="257"/>
                  </a:cubicBezTo>
                  <a:cubicBezTo>
                    <a:pt x="262" y="234"/>
                    <a:pt x="262" y="234"/>
                    <a:pt x="262" y="234"/>
                  </a:cubicBezTo>
                  <a:cubicBezTo>
                    <a:pt x="298" y="197"/>
                    <a:pt x="298" y="197"/>
                    <a:pt x="298" y="197"/>
                  </a:cubicBezTo>
                  <a:cubicBezTo>
                    <a:pt x="331" y="39"/>
                    <a:pt x="331" y="39"/>
                    <a:pt x="331" y="39"/>
                  </a:cubicBezTo>
                  <a:cubicBezTo>
                    <a:pt x="273" y="0"/>
                    <a:pt x="273" y="0"/>
                    <a:pt x="273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6" name="Freeform 36"/>
            <p:cNvSpPr>
              <a:spLocks noChangeArrowheads="1"/>
            </p:cNvSpPr>
            <p:nvPr/>
          </p:nvSpPr>
          <p:spPr bwMode="auto">
            <a:xfrm flipH="1">
              <a:off x="601662" y="892175"/>
              <a:ext cx="206375" cy="123825"/>
            </a:xfrm>
            <a:custGeom>
              <a:avLst/>
              <a:gdLst>
                <a:gd name="T0" fmla="*/ 188317 w 80"/>
                <a:gd name="T1" fmla="*/ 5159 h 48"/>
                <a:gd name="T2" fmla="*/ 113506 w 80"/>
                <a:gd name="T3" fmla="*/ 20638 h 48"/>
                <a:gd name="T4" fmla="*/ 103188 w 80"/>
                <a:gd name="T5" fmla="*/ 20638 h 48"/>
                <a:gd name="T6" fmla="*/ 92869 w 80"/>
                <a:gd name="T7" fmla="*/ 20638 h 48"/>
                <a:gd name="T8" fmla="*/ 18058 w 80"/>
                <a:gd name="T9" fmla="*/ 5159 h 48"/>
                <a:gd name="T10" fmla="*/ 0 w 80"/>
                <a:gd name="T11" fmla="*/ 0 h 48"/>
                <a:gd name="T12" fmla="*/ 0 w 80"/>
                <a:gd name="T13" fmla="*/ 0 h 48"/>
                <a:gd name="T14" fmla="*/ 103188 w 80"/>
                <a:gd name="T15" fmla="*/ 123825 h 48"/>
                <a:gd name="T16" fmla="*/ 206375 w 80"/>
                <a:gd name="T17" fmla="*/ 0 h 48"/>
                <a:gd name="T18" fmla="*/ 206375 w 80"/>
                <a:gd name="T19" fmla="*/ 0 h 48"/>
                <a:gd name="T20" fmla="*/ 188317 w 80"/>
                <a:gd name="T21" fmla="*/ 5159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0"/>
                <a:gd name="T34" fmla="*/ 0 h 48"/>
                <a:gd name="T35" fmla="*/ 80 w 80"/>
                <a:gd name="T36" fmla="*/ 48 h 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0" h="48">
                  <a:moveTo>
                    <a:pt x="73" y="2"/>
                  </a:moveTo>
                  <a:cubicBezTo>
                    <a:pt x="65" y="5"/>
                    <a:pt x="55" y="7"/>
                    <a:pt x="44" y="8"/>
                  </a:cubicBezTo>
                  <a:cubicBezTo>
                    <a:pt x="42" y="8"/>
                    <a:pt x="41" y="8"/>
                    <a:pt x="40" y="8"/>
                  </a:cubicBezTo>
                  <a:cubicBezTo>
                    <a:pt x="39" y="8"/>
                    <a:pt x="38" y="8"/>
                    <a:pt x="36" y="8"/>
                  </a:cubicBezTo>
                  <a:cubicBezTo>
                    <a:pt x="25" y="7"/>
                    <a:pt x="15" y="5"/>
                    <a:pt x="7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13" y="48"/>
                    <a:pt x="40" y="48"/>
                  </a:cubicBezTo>
                  <a:cubicBezTo>
                    <a:pt x="67" y="48"/>
                    <a:pt x="80" y="27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77" y="1"/>
                    <a:pt x="7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7" name="Freeform 37"/>
            <p:cNvSpPr>
              <a:spLocks noEditPoints="1" noChangeArrowheads="1"/>
            </p:cNvSpPr>
            <p:nvPr/>
          </p:nvSpPr>
          <p:spPr bwMode="auto">
            <a:xfrm flipH="1">
              <a:off x="455612" y="290512"/>
              <a:ext cx="498475" cy="581025"/>
            </a:xfrm>
            <a:custGeom>
              <a:avLst/>
              <a:gdLst>
                <a:gd name="T0" fmla="*/ 249238 w 192"/>
                <a:gd name="T1" fmla="*/ 0 h 224"/>
                <a:gd name="T2" fmla="*/ 0 w 192"/>
                <a:gd name="T3" fmla="*/ 249011 h 224"/>
                <a:gd name="T4" fmla="*/ 124619 w 192"/>
                <a:gd name="T5" fmla="*/ 518772 h 224"/>
                <a:gd name="T6" fmla="*/ 173947 w 192"/>
                <a:gd name="T7" fmla="*/ 568056 h 224"/>
                <a:gd name="T8" fmla="*/ 233660 w 192"/>
                <a:gd name="T9" fmla="*/ 581025 h 224"/>
                <a:gd name="T10" fmla="*/ 249238 w 192"/>
                <a:gd name="T11" fmla="*/ 581025 h 224"/>
                <a:gd name="T12" fmla="*/ 324528 w 192"/>
                <a:gd name="T13" fmla="*/ 565462 h 224"/>
                <a:gd name="T14" fmla="*/ 373856 w 192"/>
                <a:gd name="T15" fmla="*/ 518772 h 224"/>
                <a:gd name="T16" fmla="*/ 498475 w 192"/>
                <a:gd name="T17" fmla="*/ 249011 h 224"/>
                <a:gd name="T18" fmla="*/ 249238 w 192"/>
                <a:gd name="T19" fmla="*/ 0 h 224"/>
                <a:gd name="T20" fmla="*/ 293373 w 192"/>
                <a:gd name="T21" fmla="*/ 103754 h 224"/>
                <a:gd name="T22" fmla="*/ 80483 w 192"/>
                <a:gd name="T23" fmla="*/ 313857 h 224"/>
                <a:gd name="T24" fmla="*/ 80483 w 192"/>
                <a:gd name="T25" fmla="*/ 332014 h 224"/>
                <a:gd name="T26" fmla="*/ 62309 w 192"/>
                <a:gd name="T27" fmla="*/ 254198 h 224"/>
                <a:gd name="T28" fmla="*/ 257026 w 192"/>
                <a:gd name="T29" fmla="*/ 62253 h 224"/>
                <a:gd name="T30" fmla="*/ 415396 w 192"/>
                <a:gd name="T31" fmla="*/ 140069 h 224"/>
                <a:gd name="T32" fmla="*/ 293373 w 192"/>
                <a:gd name="T33" fmla="*/ 103754 h 2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2"/>
                <a:gd name="T52" fmla="*/ 0 h 224"/>
                <a:gd name="T53" fmla="*/ 192 w 192"/>
                <a:gd name="T54" fmla="*/ 224 h 2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2" h="224">
                  <a:moveTo>
                    <a:pt x="96" y="0"/>
                  </a:moveTo>
                  <a:cubicBezTo>
                    <a:pt x="43" y="0"/>
                    <a:pt x="0" y="43"/>
                    <a:pt x="0" y="96"/>
                  </a:cubicBezTo>
                  <a:cubicBezTo>
                    <a:pt x="0" y="144"/>
                    <a:pt x="48" y="184"/>
                    <a:pt x="48" y="200"/>
                  </a:cubicBezTo>
                  <a:cubicBezTo>
                    <a:pt x="48" y="205"/>
                    <a:pt x="54" y="213"/>
                    <a:pt x="67" y="219"/>
                  </a:cubicBezTo>
                  <a:cubicBezTo>
                    <a:pt x="73" y="220"/>
                    <a:pt x="82" y="223"/>
                    <a:pt x="90" y="224"/>
                  </a:cubicBezTo>
                  <a:cubicBezTo>
                    <a:pt x="92" y="224"/>
                    <a:pt x="94" y="224"/>
                    <a:pt x="96" y="224"/>
                  </a:cubicBezTo>
                  <a:cubicBezTo>
                    <a:pt x="103" y="224"/>
                    <a:pt x="113" y="222"/>
                    <a:pt x="125" y="218"/>
                  </a:cubicBezTo>
                  <a:cubicBezTo>
                    <a:pt x="138" y="213"/>
                    <a:pt x="144" y="205"/>
                    <a:pt x="144" y="200"/>
                  </a:cubicBezTo>
                  <a:cubicBezTo>
                    <a:pt x="144" y="184"/>
                    <a:pt x="192" y="144"/>
                    <a:pt x="192" y="96"/>
                  </a:cubicBezTo>
                  <a:cubicBezTo>
                    <a:pt x="192" y="43"/>
                    <a:pt x="149" y="0"/>
                    <a:pt x="96" y="0"/>
                  </a:cubicBezTo>
                  <a:close/>
                  <a:moveTo>
                    <a:pt x="113" y="40"/>
                  </a:moveTo>
                  <a:cubicBezTo>
                    <a:pt x="68" y="40"/>
                    <a:pt x="31" y="76"/>
                    <a:pt x="31" y="121"/>
                  </a:cubicBezTo>
                  <a:cubicBezTo>
                    <a:pt x="31" y="123"/>
                    <a:pt x="31" y="126"/>
                    <a:pt x="31" y="128"/>
                  </a:cubicBezTo>
                  <a:cubicBezTo>
                    <a:pt x="27" y="119"/>
                    <a:pt x="24" y="109"/>
                    <a:pt x="24" y="98"/>
                  </a:cubicBezTo>
                  <a:cubicBezTo>
                    <a:pt x="24" y="57"/>
                    <a:pt x="58" y="24"/>
                    <a:pt x="99" y="24"/>
                  </a:cubicBezTo>
                  <a:cubicBezTo>
                    <a:pt x="124" y="24"/>
                    <a:pt x="146" y="36"/>
                    <a:pt x="160" y="54"/>
                  </a:cubicBezTo>
                  <a:cubicBezTo>
                    <a:pt x="147" y="45"/>
                    <a:pt x="131" y="40"/>
                    <a:pt x="1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39" name="Oval 16"/>
          <p:cNvSpPr/>
          <p:nvPr/>
        </p:nvSpPr>
        <p:spPr>
          <a:xfrm>
            <a:off x="2015513" y="5055552"/>
            <a:ext cx="259359" cy="27363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TextBox 15"/>
          <p:cNvSpPr txBox="1"/>
          <p:nvPr/>
        </p:nvSpPr>
        <p:spPr>
          <a:xfrm flipH="1">
            <a:off x="1921922" y="1469855"/>
            <a:ext cx="6946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充分了解学生的实际心理健康情况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16"/>
          <p:cNvSpPr txBox="1"/>
          <p:nvPr/>
        </p:nvSpPr>
        <p:spPr>
          <a:xfrm flipH="1">
            <a:off x="2650036" y="2554583"/>
            <a:ext cx="8742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深入挖掘教材，把握道德与法治课程与心理健康教育的融合点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17"/>
          <p:cNvSpPr txBox="1"/>
          <p:nvPr/>
        </p:nvSpPr>
        <p:spPr>
          <a:xfrm flipH="1">
            <a:off x="2533603" y="3783229"/>
            <a:ext cx="9586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以学生的性格特征与身心发展规律为根据，采取灵活多样的教学手段</a:t>
            </a:r>
            <a:endParaRPr 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17"/>
          <p:cNvSpPr txBox="1"/>
          <p:nvPr/>
        </p:nvSpPr>
        <p:spPr>
          <a:xfrm flipH="1">
            <a:off x="2277521" y="4960963"/>
            <a:ext cx="8052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营造体验式情境，调动学生的兴趣，提高教学效率与效果</a:t>
            </a:r>
            <a:endParaRPr 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5"/>
          <p:cNvSpPr txBox="1">
            <a:spLocks noChangeArrowheads="1"/>
          </p:cNvSpPr>
          <p:nvPr/>
        </p:nvSpPr>
        <p:spPr bwMode="auto">
          <a:xfrm>
            <a:off x="1248979" y="196859"/>
            <a:ext cx="3668813" cy="52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415"/>
              </a:lnSpc>
            </a:pPr>
            <a:r>
              <a:rPr lang="zh-CN" altLang="en-US" sz="3600" b="1" dirty="0">
                <a:latin typeface="+mj-ea"/>
                <a:ea typeface="+mj-ea"/>
              </a:rPr>
              <a:t>有效策略</a:t>
            </a:r>
            <a:endParaRPr lang="en-US" altLang="zh-CN" sz="4400" b="1" dirty="0">
              <a:latin typeface="+mj-ea"/>
              <a:ea typeface="+mj-ea"/>
            </a:endParaRPr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" name="Oval 16"/>
          <p:cNvSpPr/>
          <p:nvPr>
            <p:custDataLst>
              <p:tags r:id="rId1"/>
            </p:custDataLst>
          </p:nvPr>
        </p:nvSpPr>
        <p:spPr>
          <a:xfrm>
            <a:off x="1455443" y="5865812"/>
            <a:ext cx="259359" cy="27363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17"/>
          <p:cNvSpPr txBox="1"/>
          <p:nvPr>
            <p:custDataLst>
              <p:tags r:id="rId2"/>
            </p:custDataLst>
          </p:nvPr>
        </p:nvSpPr>
        <p:spPr>
          <a:xfrm flipH="1">
            <a:off x="1795556" y="5771858"/>
            <a:ext cx="805250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深化思考能力，共建多维协作</a:t>
            </a:r>
            <a:endParaRPr 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96000" y="1095577"/>
            <a:ext cx="5684853" cy="50293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latin typeface="+mn-ea"/>
              </a:rPr>
              <a:t>教材是教学活动的载体，也是开展教学活动的主要依据。与其他学科课程相比较，道德与法治课程比较重视学生的价值观目标以及情感态度，重点在于丰富学生的情感体验，使学生树立正确的价值观。</a:t>
            </a:r>
            <a:endParaRPr lang="en-US" altLang="zh-CN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latin typeface="+mn-ea"/>
              </a:rPr>
              <a:t>在教学过程中，教师应仔细研究心理健康教育、道德与法治课程的相关教材，并尝试着将心理健康教育、道德与法治课程的教材整合起来，寻找两者之间的融合点。</a:t>
            </a:r>
            <a:endParaRPr lang="en-US" altLang="zh-CN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latin typeface="+mn-ea"/>
              </a:rPr>
              <a:t>在教学过程中，教师应明确心理健康教育、道德与法治课程之间的共同教学目标，找出两者的契合点，并将其当作教学的切入点，以实现心理健康教育、道德与法治课程的完美融合。</a:t>
            </a:r>
            <a:endParaRPr lang="zh-CN" altLang="en-US" dirty="0">
              <a:latin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20" y="1713659"/>
            <a:ext cx="5333256" cy="379322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81096" y="26127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+mj-ea"/>
                <a:ea typeface="+mj-ea"/>
              </a:rPr>
              <a:t>深入挖掘教材</a:t>
            </a:r>
            <a:endParaRPr lang="zh-CN" altLang="en-US" sz="2800" b="1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187820" y="271928"/>
            <a:ext cx="0" cy="511876"/>
          </a:xfrm>
          <a:prstGeom prst="line">
            <a:avLst/>
          </a:prstGeom>
          <a:ln>
            <a:solidFill>
              <a:srgbClr val="1B3A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 rot="10800000">
            <a:off x="479376" y="251391"/>
            <a:ext cx="532342" cy="529425"/>
            <a:chOff x="953514" y="2733222"/>
            <a:chExt cx="765090" cy="760898"/>
          </a:xfrm>
        </p:grpSpPr>
        <p:grpSp>
          <p:nvGrpSpPr>
            <p:cNvPr id="8" name="组合 7"/>
            <p:cNvGrpSpPr/>
            <p:nvPr/>
          </p:nvGrpSpPr>
          <p:grpSpPr>
            <a:xfrm>
              <a:off x="971600" y="2739405"/>
              <a:ext cx="728902" cy="732938"/>
              <a:chOff x="827584" y="2594351"/>
              <a:chExt cx="728902" cy="732938"/>
            </a:xfrm>
          </p:grpSpPr>
          <p:cxnSp>
            <p:nvCxnSpPr>
              <p:cNvPr id="20" name="直接连接符 19"/>
              <p:cNvCxnSpPr/>
              <p:nvPr/>
            </p:nvCxnSpPr>
            <p:spPr>
              <a:xfrm>
                <a:off x="827584" y="2793411"/>
                <a:ext cx="72008" cy="432048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flipH="1">
                <a:off x="827584" y="2607867"/>
                <a:ext cx="348314" cy="185544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 flipV="1">
                <a:off x="1187624" y="2613391"/>
                <a:ext cx="360040" cy="252028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flipH="1">
                <a:off x="1115616" y="3267645"/>
                <a:ext cx="360040" cy="59643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 flipH="1" flipV="1">
                <a:off x="899592" y="3222641"/>
                <a:ext cx="216024" cy="104647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flipH="1">
                <a:off x="1475656" y="2875828"/>
                <a:ext cx="80830" cy="389001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 flipV="1">
                <a:off x="899592" y="2973431"/>
                <a:ext cx="126371" cy="249211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V="1">
                <a:off x="1112809" y="2594351"/>
                <a:ext cx="65992" cy="314143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 flipV="1">
                <a:off x="1020251" y="2918017"/>
                <a:ext cx="82366" cy="63406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H="1" flipV="1">
                <a:off x="1178802" y="2594352"/>
                <a:ext cx="73183" cy="489311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V="1">
                <a:off x="1262439" y="2864807"/>
                <a:ext cx="294047" cy="23323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flipH="1" flipV="1">
                <a:off x="1409462" y="3098036"/>
                <a:ext cx="63290" cy="161853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H="1" flipV="1">
                <a:off x="1254889" y="3083663"/>
                <a:ext cx="225413" cy="191301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 flipV="1">
                <a:off x="1118520" y="3098036"/>
                <a:ext cx="128210" cy="229252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H="1" flipV="1">
                <a:off x="1015578" y="2981422"/>
                <a:ext cx="100752" cy="345867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 flipH="1" flipV="1">
                <a:off x="1102618" y="2911311"/>
                <a:ext cx="136562" cy="172353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 flipV="1">
                <a:off x="1409462" y="2864424"/>
                <a:ext cx="147024" cy="21924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833684" y="2801402"/>
                <a:ext cx="273057" cy="107092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组合 8"/>
            <p:cNvGrpSpPr/>
            <p:nvPr/>
          </p:nvGrpSpPr>
          <p:grpSpPr>
            <a:xfrm>
              <a:off x="953514" y="2733222"/>
              <a:ext cx="765090" cy="760898"/>
              <a:chOff x="953514" y="2733222"/>
              <a:chExt cx="765090" cy="760898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1298325" y="2733222"/>
                <a:ext cx="48369" cy="48369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223901" y="3036762"/>
                <a:ext cx="48369" cy="48369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953514" y="2921657"/>
                <a:ext cx="48369" cy="48369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1143711" y="3103922"/>
                <a:ext cx="48369" cy="48369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1016827" y="3343748"/>
                <a:ext cx="48369" cy="48369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238468" y="3445751"/>
                <a:ext cx="48369" cy="48369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1366561" y="3213553"/>
                <a:ext cx="48369" cy="48369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1592744" y="3387675"/>
                <a:ext cx="48369" cy="48369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1537768" y="3212502"/>
                <a:ext cx="48369" cy="48369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1670235" y="2993881"/>
                <a:ext cx="48369" cy="48369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</p:spTree>
  </p:cSld>
  <p:clrMapOvr>
    <a:masterClrMapping/>
  </p:clrMapOvr>
  <p:transition spd="med">
    <p:pull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700086" y="6089650"/>
            <a:ext cx="3886905" cy="115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8121740" y="602219"/>
            <a:ext cx="5084620" cy="7422945"/>
            <a:chOff x="8151721" y="291298"/>
            <a:chExt cx="5084620" cy="7422945"/>
          </a:xfrm>
        </p:grpSpPr>
        <p:sp>
          <p:nvSpPr>
            <p:cNvPr id="20" name="矩形 19"/>
            <p:cNvSpPr/>
            <p:nvPr/>
          </p:nvSpPr>
          <p:spPr>
            <a:xfrm rot="2678193">
              <a:off x="9296158" y="4145726"/>
              <a:ext cx="3940183" cy="3268984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2735885">
              <a:off x="8151721" y="6380118"/>
              <a:ext cx="1334125" cy="1334125"/>
            </a:xfrm>
            <a:prstGeom prst="rect">
              <a:avLst/>
            </a:prstGeom>
            <a:solidFill>
              <a:schemeClr val="bg1">
                <a:lumMod val="9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 rot="2575587">
              <a:off x="10909034" y="485869"/>
              <a:ext cx="714427" cy="714427"/>
            </a:xfrm>
            <a:prstGeom prst="rect">
              <a:avLst/>
            </a:prstGeom>
            <a:solidFill>
              <a:schemeClr val="accent1">
                <a:lumMod val="7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 rot="2575587">
              <a:off x="10274728" y="291298"/>
              <a:ext cx="178029" cy="178029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/>
        </p:nvSpPr>
        <p:spPr>
          <a:xfrm>
            <a:off x="700086" y="2333573"/>
            <a:ext cx="4092256" cy="9026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500"/>
              </a:lnSpc>
            </a:pPr>
            <a:r>
              <a:rPr lang="zh-CN" altLang="en-US" sz="1600" dirty="0">
                <a:latin typeface="+mn-ea"/>
              </a:rPr>
              <a:t>教师通常将“熟悉校园生活，遵守学校生活常规”作为教学目标。</a:t>
            </a:r>
            <a:endParaRPr lang="zh-CN" altLang="en-US" sz="1600" dirty="0">
              <a:latin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78469" y="3236190"/>
            <a:ext cx="4092257" cy="2625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500"/>
              </a:lnSpc>
            </a:pPr>
            <a:r>
              <a:rPr lang="zh-CN" altLang="en-US" sz="1600" dirty="0"/>
              <a:t>       但融入心理健康教育之后，教师可以将教学目标设定为“体验学校生活乐趣，学会讲礼貌、守秩序，学会与同学相处，在同学陪伴中感受同学的温暖、体会成长的意义”。教学过程中，教师还可以借助生活化的教学案例，以拓展学生的思维、丰富学生的认知，以更好地引导学生体会校园生活的乐趣，从而提高学生对校园、对学习的热爱之情。</a:t>
            </a:r>
            <a:endParaRPr lang="zh-CN" altLang="en-US" sz="1600" dirty="0"/>
          </a:p>
        </p:txBody>
      </p:sp>
      <p:sp>
        <p:nvSpPr>
          <p:cNvPr id="33" name="矩形 32"/>
          <p:cNvSpPr/>
          <p:nvPr/>
        </p:nvSpPr>
        <p:spPr>
          <a:xfrm>
            <a:off x="700086" y="266314"/>
            <a:ext cx="10791826" cy="580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b="1" dirty="0"/>
              <a:t>把握道德与法治课程与心理健康教育的融合点。</a:t>
            </a:r>
            <a:endParaRPr lang="zh-CN" altLang="en-US" sz="2400" b="1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678" y="1539684"/>
            <a:ext cx="7441411" cy="4665174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700086" y="1531966"/>
            <a:ext cx="4681382" cy="67455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chemeClr val="bg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《</a:t>
            </a:r>
            <a:r>
              <a:rPr lang="zh-CN" altLang="en-US" sz="2800" b="1" dirty="0">
                <a:solidFill>
                  <a:schemeClr val="bg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小学生活真快乐</a:t>
            </a:r>
            <a:r>
              <a:rPr lang="en-US" altLang="zh-CN" sz="2800" b="1" dirty="0">
                <a:solidFill>
                  <a:schemeClr val="bg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》</a:t>
            </a:r>
            <a:r>
              <a:rPr lang="zh-CN" altLang="en-US" sz="2800" b="1" dirty="0">
                <a:solidFill>
                  <a:schemeClr val="bg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教学</a:t>
            </a:r>
            <a:endParaRPr lang="zh-CN" altLang="en-US" sz="2800" b="1" dirty="0">
              <a:solidFill>
                <a:schemeClr val="bg1"/>
              </a:solidFill>
              <a:latin typeface="Segoe UI Emoji" panose="020B0502040204020203" pitchFamily="34" charset="0"/>
            </a:endParaRPr>
          </a:p>
        </p:txBody>
      </p:sp>
      <p:sp>
        <p:nvSpPr>
          <p:cNvPr id="13" name="日期占位符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c 13"/>
          <p:cNvSpPr/>
          <p:nvPr/>
        </p:nvSpPr>
        <p:spPr>
          <a:xfrm>
            <a:off x="-2575251" y="879560"/>
            <a:ext cx="5112568" cy="5429760"/>
          </a:xfrm>
          <a:prstGeom prst="arc">
            <a:avLst>
              <a:gd name="adj1" fmla="val 16200000"/>
              <a:gd name="adj2" fmla="val 5370932"/>
            </a:avLst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Oval 14"/>
          <p:cNvSpPr/>
          <p:nvPr/>
        </p:nvSpPr>
        <p:spPr>
          <a:xfrm>
            <a:off x="1626258" y="1532564"/>
            <a:ext cx="259359" cy="273637"/>
          </a:xfrm>
          <a:prstGeom prst="ellipse">
            <a:avLst/>
          </a:prstGeom>
          <a:solidFill>
            <a:srgbClr val="99CC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15"/>
          <p:cNvSpPr/>
          <p:nvPr/>
        </p:nvSpPr>
        <p:spPr>
          <a:xfrm>
            <a:off x="2317719" y="2648598"/>
            <a:ext cx="259359" cy="273637"/>
          </a:xfrm>
          <a:prstGeom prst="ellipse">
            <a:avLst/>
          </a:prstGeom>
          <a:solidFill>
            <a:srgbClr val="99CC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16"/>
          <p:cNvSpPr/>
          <p:nvPr/>
        </p:nvSpPr>
        <p:spPr>
          <a:xfrm>
            <a:off x="2317963" y="3799774"/>
            <a:ext cx="259359" cy="27363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 flipH="1">
            <a:off x="285287" y="749300"/>
            <a:ext cx="4130611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0" y="698500"/>
            <a:ext cx="287867" cy="95251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/>
          </a:p>
        </p:txBody>
      </p:sp>
      <p:grpSp>
        <p:nvGrpSpPr>
          <p:cNvPr id="26" name="组合 113"/>
          <p:cNvGrpSpPr/>
          <p:nvPr/>
        </p:nvGrpSpPr>
        <p:grpSpPr bwMode="auto">
          <a:xfrm>
            <a:off x="500743" y="95256"/>
            <a:ext cx="649731" cy="628644"/>
            <a:chOff x="0" y="0"/>
            <a:chExt cx="1368425" cy="1368425"/>
          </a:xfrm>
        </p:grpSpPr>
        <p:sp>
          <p:nvSpPr>
            <p:cNvPr id="28" name="Freeform 34"/>
            <p:cNvSpPr>
              <a:spLocks noChangeArrowheads="1"/>
            </p:cNvSpPr>
            <p:nvPr/>
          </p:nvSpPr>
          <p:spPr bwMode="auto">
            <a:xfrm flipH="1">
              <a:off x="0" y="0"/>
              <a:ext cx="1368425" cy="1368425"/>
            </a:xfrm>
            <a:custGeom>
              <a:avLst/>
              <a:gdLst>
                <a:gd name="T0" fmla="*/ 1368425 w 528"/>
                <a:gd name="T1" fmla="*/ 1264756 h 528"/>
                <a:gd name="T2" fmla="*/ 1264756 w 528"/>
                <a:gd name="T3" fmla="*/ 1368425 h 528"/>
                <a:gd name="T4" fmla="*/ 103669 w 528"/>
                <a:gd name="T5" fmla="*/ 1368425 h 528"/>
                <a:gd name="T6" fmla="*/ 0 w 528"/>
                <a:gd name="T7" fmla="*/ 1264756 h 528"/>
                <a:gd name="T8" fmla="*/ 0 w 528"/>
                <a:gd name="T9" fmla="*/ 103669 h 528"/>
                <a:gd name="T10" fmla="*/ 103669 w 528"/>
                <a:gd name="T11" fmla="*/ 0 h 528"/>
                <a:gd name="T12" fmla="*/ 1264756 w 528"/>
                <a:gd name="T13" fmla="*/ 0 h 528"/>
                <a:gd name="T14" fmla="*/ 1368425 w 528"/>
                <a:gd name="T15" fmla="*/ 103669 h 528"/>
                <a:gd name="T16" fmla="*/ 1368425 w 528"/>
                <a:gd name="T17" fmla="*/ 1264756 h 5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8"/>
                <a:gd name="T28" fmla="*/ 0 h 528"/>
                <a:gd name="T29" fmla="*/ 528 w 528"/>
                <a:gd name="T30" fmla="*/ 528 h 5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8" h="528">
                  <a:moveTo>
                    <a:pt x="528" y="488"/>
                  </a:moveTo>
                  <a:cubicBezTo>
                    <a:pt x="528" y="510"/>
                    <a:pt x="510" y="528"/>
                    <a:pt x="488" y="528"/>
                  </a:cubicBezTo>
                  <a:cubicBezTo>
                    <a:pt x="40" y="528"/>
                    <a:pt x="40" y="528"/>
                    <a:pt x="40" y="528"/>
                  </a:cubicBezTo>
                  <a:cubicBezTo>
                    <a:pt x="18" y="528"/>
                    <a:pt x="0" y="510"/>
                    <a:pt x="0" y="48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510" y="0"/>
                    <a:pt x="528" y="18"/>
                    <a:pt x="528" y="40"/>
                  </a:cubicBezTo>
                  <a:cubicBezTo>
                    <a:pt x="528" y="488"/>
                    <a:pt x="528" y="488"/>
                    <a:pt x="528" y="48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5" name="Freeform 35"/>
            <p:cNvSpPr>
              <a:spLocks noChangeArrowheads="1"/>
            </p:cNvSpPr>
            <p:nvPr/>
          </p:nvSpPr>
          <p:spPr bwMode="auto">
            <a:xfrm flipH="1">
              <a:off x="509587" y="323850"/>
              <a:ext cx="858838" cy="1044575"/>
            </a:xfrm>
            <a:custGeom>
              <a:avLst/>
              <a:gdLst>
                <a:gd name="T0" fmla="*/ 708347 w 331"/>
                <a:gd name="T1" fmla="*/ 0 h 403"/>
                <a:gd name="T2" fmla="*/ 487799 w 331"/>
                <a:gd name="T3" fmla="*/ 38880 h 403"/>
                <a:gd name="T4" fmla="*/ 0 w 331"/>
                <a:gd name="T5" fmla="*/ 526175 h 403"/>
                <a:gd name="T6" fmla="*/ 0 w 331"/>
                <a:gd name="T7" fmla="*/ 940895 h 403"/>
                <a:gd name="T8" fmla="*/ 103787 w 331"/>
                <a:gd name="T9" fmla="*/ 1044575 h 403"/>
                <a:gd name="T10" fmla="*/ 352876 w 331"/>
                <a:gd name="T11" fmla="*/ 1044575 h 403"/>
                <a:gd name="T12" fmla="*/ 734294 w 331"/>
                <a:gd name="T13" fmla="*/ 666143 h 403"/>
                <a:gd name="T14" fmla="*/ 679805 w 331"/>
                <a:gd name="T15" fmla="*/ 606527 h 403"/>
                <a:gd name="T16" fmla="*/ 773214 w 331"/>
                <a:gd name="T17" fmla="*/ 510624 h 403"/>
                <a:gd name="T18" fmla="*/ 858838 w 331"/>
                <a:gd name="T19" fmla="*/ 101088 h 403"/>
                <a:gd name="T20" fmla="*/ 708347 w 331"/>
                <a:gd name="T21" fmla="*/ 0 h 4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1"/>
                <a:gd name="T34" fmla="*/ 0 h 403"/>
                <a:gd name="T35" fmla="*/ 331 w 331"/>
                <a:gd name="T36" fmla="*/ 403 h 40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1" h="403">
                  <a:moveTo>
                    <a:pt x="273" y="0"/>
                  </a:moveTo>
                  <a:cubicBezTo>
                    <a:pt x="188" y="15"/>
                    <a:pt x="188" y="15"/>
                    <a:pt x="188" y="15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385"/>
                    <a:pt x="18" y="403"/>
                    <a:pt x="40" y="403"/>
                  </a:cubicBezTo>
                  <a:cubicBezTo>
                    <a:pt x="136" y="403"/>
                    <a:pt x="136" y="403"/>
                    <a:pt x="136" y="403"/>
                  </a:cubicBezTo>
                  <a:cubicBezTo>
                    <a:pt x="283" y="257"/>
                    <a:pt x="283" y="257"/>
                    <a:pt x="283" y="257"/>
                  </a:cubicBezTo>
                  <a:cubicBezTo>
                    <a:pt x="262" y="234"/>
                    <a:pt x="262" y="234"/>
                    <a:pt x="262" y="234"/>
                  </a:cubicBezTo>
                  <a:cubicBezTo>
                    <a:pt x="298" y="197"/>
                    <a:pt x="298" y="197"/>
                    <a:pt x="298" y="197"/>
                  </a:cubicBezTo>
                  <a:cubicBezTo>
                    <a:pt x="331" y="39"/>
                    <a:pt x="331" y="39"/>
                    <a:pt x="331" y="39"/>
                  </a:cubicBezTo>
                  <a:cubicBezTo>
                    <a:pt x="273" y="0"/>
                    <a:pt x="273" y="0"/>
                    <a:pt x="273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6" name="Freeform 36"/>
            <p:cNvSpPr>
              <a:spLocks noChangeArrowheads="1"/>
            </p:cNvSpPr>
            <p:nvPr/>
          </p:nvSpPr>
          <p:spPr bwMode="auto">
            <a:xfrm flipH="1">
              <a:off x="601662" y="892175"/>
              <a:ext cx="206375" cy="123825"/>
            </a:xfrm>
            <a:custGeom>
              <a:avLst/>
              <a:gdLst>
                <a:gd name="T0" fmla="*/ 188317 w 80"/>
                <a:gd name="T1" fmla="*/ 5159 h 48"/>
                <a:gd name="T2" fmla="*/ 113506 w 80"/>
                <a:gd name="T3" fmla="*/ 20638 h 48"/>
                <a:gd name="T4" fmla="*/ 103188 w 80"/>
                <a:gd name="T5" fmla="*/ 20638 h 48"/>
                <a:gd name="T6" fmla="*/ 92869 w 80"/>
                <a:gd name="T7" fmla="*/ 20638 h 48"/>
                <a:gd name="T8" fmla="*/ 18058 w 80"/>
                <a:gd name="T9" fmla="*/ 5159 h 48"/>
                <a:gd name="T10" fmla="*/ 0 w 80"/>
                <a:gd name="T11" fmla="*/ 0 h 48"/>
                <a:gd name="T12" fmla="*/ 0 w 80"/>
                <a:gd name="T13" fmla="*/ 0 h 48"/>
                <a:gd name="T14" fmla="*/ 103188 w 80"/>
                <a:gd name="T15" fmla="*/ 123825 h 48"/>
                <a:gd name="T16" fmla="*/ 206375 w 80"/>
                <a:gd name="T17" fmla="*/ 0 h 48"/>
                <a:gd name="T18" fmla="*/ 206375 w 80"/>
                <a:gd name="T19" fmla="*/ 0 h 48"/>
                <a:gd name="T20" fmla="*/ 188317 w 80"/>
                <a:gd name="T21" fmla="*/ 5159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0"/>
                <a:gd name="T34" fmla="*/ 0 h 48"/>
                <a:gd name="T35" fmla="*/ 80 w 80"/>
                <a:gd name="T36" fmla="*/ 48 h 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0" h="48">
                  <a:moveTo>
                    <a:pt x="73" y="2"/>
                  </a:moveTo>
                  <a:cubicBezTo>
                    <a:pt x="65" y="5"/>
                    <a:pt x="55" y="7"/>
                    <a:pt x="44" y="8"/>
                  </a:cubicBezTo>
                  <a:cubicBezTo>
                    <a:pt x="42" y="8"/>
                    <a:pt x="41" y="8"/>
                    <a:pt x="40" y="8"/>
                  </a:cubicBezTo>
                  <a:cubicBezTo>
                    <a:pt x="39" y="8"/>
                    <a:pt x="38" y="8"/>
                    <a:pt x="36" y="8"/>
                  </a:cubicBezTo>
                  <a:cubicBezTo>
                    <a:pt x="25" y="7"/>
                    <a:pt x="15" y="5"/>
                    <a:pt x="7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13" y="48"/>
                    <a:pt x="40" y="48"/>
                  </a:cubicBezTo>
                  <a:cubicBezTo>
                    <a:pt x="67" y="48"/>
                    <a:pt x="80" y="27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77" y="1"/>
                    <a:pt x="7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7" name="Freeform 37"/>
            <p:cNvSpPr>
              <a:spLocks noEditPoints="1" noChangeArrowheads="1"/>
            </p:cNvSpPr>
            <p:nvPr/>
          </p:nvSpPr>
          <p:spPr bwMode="auto">
            <a:xfrm flipH="1">
              <a:off x="455612" y="290512"/>
              <a:ext cx="498475" cy="581025"/>
            </a:xfrm>
            <a:custGeom>
              <a:avLst/>
              <a:gdLst>
                <a:gd name="T0" fmla="*/ 249238 w 192"/>
                <a:gd name="T1" fmla="*/ 0 h 224"/>
                <a:gd name="T2" fmla="*/ 0 w 192"/>
                <a:gd name="T3" fmla="*/ 249011 h 224"/>
                <a:gd name="T4" fmla="*/ 124619 w 192"/>
                <a:gd name="T5" fmla="*/ 518772 h 224"/>
                <a:gd name="T6" fmla="*/ 173947 w 192"/>
                <a:gd name="T7" fmla="*/ 568056 h 224"/>
                <a:gd name="T8" fmla="*/ 233660 w 192"/>
                <a:gd name="T9" fmla="*/ 581025 h 224"/>
                <a:gd name="T10" fmla="*/ 249238 w 192"/>
                <a:gd name="T11" fmla="*/ 581025 h 224"/>
                <a:gd name="T12" fmla="*/ 324528 w 192"/>
                <a:gd name="T13" fmla="*/ 565462 h 224"/>
                <a:gd name="T14" fmla="*/ 373856 w 192"/>
                <a:gd name="T15" fmla="*/ 518772 h 224"/>
                <a:gd name="T16" fmla="*/ 498475 w 192"/>
                <a:gd name="T17" fmla="*/ 249011 h 224"/>
                <a:gd name="T18" fmla="*/ 249238 w 192"/>
                <a:gd name="T19" fmla="*/ 0 h 224"/>
                <a:gd name="T20" fmla="*/ 293373 w 192"/>
                <a:gd name="T21" fmla="*/ 103754 h 224"/>
                <a:gd name="T22" fmla="*/ 80483 w 192"/>
                <a:gd name="T23" fmla="*/ 313857 h 224"/>
                <a:gd name="T24" fmla="*/ 80483 w 192"/>
                <a:gd name="T25" fmla="*/ 332014 h 224"/>
                <a:gd name="T26" fmla="*/ 62309 w 192"/>
                <a:gd name="T27" fmla="*/ 254198 h 224"/>
                <a:gd name="T28" fmla="*/ 257026 w 192"/>
                <a:gd name="T29" fmla="*/ 62253 h 224"/>
                <a:gd name="T30" fmla="*/ 415396 w 192"/>
                <a:gd name="T31" fmla="*/ 140069 h 224"/>
                <a:gd name="T32" fmla="*/ 293373 w 192"/>
                <a:gd name="T33" fmla="*/ 103754 h 2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2"/>
                <a:gd name="T52" fmla="*/ 0 h 224"/>
                <a:gd name="T53" fmla="*/ 192 w 192"/>
                <a:gd name="T54" fmla="*/ 224 h 2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2" h="224">
                  <a:moveTo>
                    <a:pt x="96" y="0"/>
                  </a:moveTo>
                  <a:cubicBezTo>
                    <a:pt x="43" y="0"/>
                    <a:pt x="0" y="43"/>
                    <a:pt x="0" y="96"/>
                  </a:cubicBezTo>
                  <a:cubicBezTo>
                    <a:pt x="0" y="144"/>
                    <a:pt x="48" y="184"/>
                    <a:pt x="48" y="200"/>
                  </a:cubicBezTo>
                  <a:cubicBezTo>
                    <a:pt x="48" y="205"/>
                    <a:pt x="54" y="213"/>
                    <a:pt x="67" y="219"/>
                  </a:cubicBezTo>
                  <a:cubicBezTo>
                    <a:pt x="73" y="220"/>
                    <a:pt x="82" y="223"/>
                    <a:pt x="90" y="224"/>
                  </a:cubicBezTo>
                  <a:cubicBezTo>
                    <a:pt x="92" y="224"/>
                    <a:pt x="94" y="224"/>
                    <a:pt x="96" y="224"/>
                  </a:cubicBezTo>
                  <a:cubicBezTo>
                    <a:pt x="103" y="224"/>
                    <a:pt x="113" y="222"/>
                    <a:pt x="125" y="218"/>
                  </a:cubicBezTo>
                  <a:cubicBezTo>
                    <a:pt x="138" y="213"/>
                    <a:pt x="144" y="205"/>
                    <a:pt x="144" y="200"/>
                  </a:cubicBezTo>
                  <a:cubicBezTo>
                    <a:pt x="144" y="184"/>
                    <a:pt x="192" y="144"/>
                    <a:pt x="192" y="96"/>
                  </a:cubicBezTo>
                  <a:cubicBezTo>
                    <a:pt x="192" y="43"/>
                    <a:pt x="149" y="0"/>
                    <a:pt x="96" y="0"/>
                  </a:cubicBezTo>
                  <a:close/>
                  <a:moveTo>
                    <a:pt x="113" y="40"/>
                  </a:moveTo>
                  <a:cubicBezTo>
                    <a:pt x="68" y="40"/>
                    <a:pt x="31" y="76"/>
                    <a:pt x="31" y="121"/>
                  </a:cubicBezTo>
                  <a:cubicBezTo>
                    <a:pt x="31" y="123"/>
                    <a:pt x="31" y="126"/>
                    <a:pt x="31" y="128"/>
                  </a:cubicBezTo>
                  <a:cubicBezTo>
                    <a:pt x="27" y="119"/>
                    <a:pt x="24" y="109"/>
                    <a:pt x="24" y="98"/>
                  </a:cubicBezTo>
                  <a:cubicBezTo>
                    <a:pt x="24" y="57"/>
                    <a:pt x="58" y="24"/>
                    <a:pt x="99" y="24"/>
                  </a:cubicBezTo>
                  <a:cubicBezTo>
                    <a:pt x="124" y="24"/>
                    <a:pt x="146" y="36"/>
                    <a:pt x="160" y="54"/>
                  </a:cubicBezTo>
                  <a:cubicBezTo>
                    <a:pt x="147" y="45"/>
                    <a:pt x="131" y="40"/>
                    <a:pt x="1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39" name="Oval 16"/>
          <p:cNvSpPr/>
          <p:nvPr/>
        </p:nvSpPr>
        <p:spPr>
          <a:xfrm>
            <a:off x="2018688" y="4763452"/>
            <a:ext cx="259359" cy="27363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TextBox 15"/>
          <p:cNvSpPr txBox="1"/>
          <p:nvPr/>
        </p:nvSpPr>
        <p:spPr>
          <a:xfrm flipH="1">
            <a:off x="1921922" y="1469855"/>
            <a:ext cx="6946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充分了解学生的实际心理健康情况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16"/>
          <p:cNvSpPr txBox="1"/>
          <p:nvPr/>
        </p:nvSpPr>
        <p:spPr>
          <a:xfrm flipH="1">
            <a:off x="2650036" y="2554583"/>
            <a:ext cx="8742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深入挖掘教材，把握道德与法治课程与心理健康教育的融合点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17"/>
          <p:cNvSpPr txBox="1"/>
          <p:nvPr/>
        </p:nvSpPr>
        <p:spPr>
          <a:xfrm flipH="1">
            <a:off x="2537413" y="3705759"/>
            <a:ext cx="9586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以学生的性格特征与身心发展规律为根据，采取灵活多样的教学手段</a:t>
            </a:r>
            <a:endParaRPr 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17"/>
          <p:cNvSpPr txBox="1"/>
          <p:nvPr/>
        </p:nvSpPr>
        <p:spPr>
          <a:xfrm flipH="1">
            <a:off x="2277521" y="4640288"/>
            <a:ext cx="8052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营造体验式情境，调动学生的兴趣，提高教学效率与效果</a:t>
            </a:r>
            <a:endParaRPr 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5"/>
          <p:cNvSpPr txBox="1">
            <a:spLocks noChangeArrowheads="1"/>
          </p:cNvSpPr>
          <p:nvPr/>
        </p:nvSpPr>
        <p:spPr bwMode="auto">
          <a:xfrm>
            <a:off x="1248979" y="196859"/>
            <a:ext cx="3668813" cy="52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415"/>
              </a:lnSpc>
            </a:pPr>
            <a:r>
              <a:rPr lang="zh-CN" altLang="en-US" sz="3600" b="1" dirty="0">
                <a:latin typeface="+mj-ea"/>
                <a:ea typeface="+mj-ea"/>
              </a:rPr>
              <a:t>有效策略</a:t>
            </a:r>
            <a:endParaRPr lang="en-US" altLang="zh-CN" sz="4400" b="1" dirty="0">
              <a:latin typeface="+mj-ea"/>
              <a:ea typeface="+mj-ea"/>
            </a:endParaRPr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" name="Oval 16"/>
          <p:cNvSpPr/>
          <p:nvPr>
            <p:custDataLst>
              <p:tags r:id="rId1"/>
            </p:custDataLst>
          </p:nvPr>
        </p:nvSpPr>
        <p:spPr>
          <a:xfrm>
            <a:off x="1536723" y="5561012"/>
            <a:ext cx="259359" cy="27363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17"/>
          <p:cNvSpPr txBox="1"/>
          <p:nvPr>
            <p:custDataLst>
              <p:tags r:id="rId2"/>
            </p:custDataLst>
          </p:nvPr>
        </p:nvSpPr>
        <p:spPr>
          <a:xfrm flipH="1">
            <a:off x="1876836" y="5442293"/>
            <a:ext cx="805250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深化思考能力，共建多维协作</a:t>
            </a:r>
            <a:endParaRPr 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1158621"/>
            <a:ext cx="12192001" cy="3062047"/>
            <a:chOff x="-1" y="2889447"/>
            <a:chExt cx="12192001" cy="3062047"/>
          </a:xfrm>
        </p:grpSpPr>
        <p:sp>
          <p:nvSpPr>
            <p:cNvPr id="2" name="Freeform 5"/>
            <p:cNvSpPr/>
            <p:nvPr/>
          </p:nvSpPr>
          <p:spPr bwMode="auto">
            <a:xfrm>
              <a:off x="1892193" y="2889447"/>
              <a:ext cx="3385863" cy="3054745"/>
            </a:xfrm>
            <a:custGeom>
              <a:avLst/>
              <a:gdLst>
                <a:gd name="T0" fmla="*/ 0 w 2578"/>
                <a:gd name="T1" fmla="*/ 0 h 2587"/>
                <a:gd name="T2" fmla="*/ 724 w 2578"/>
                <a:gd name="T3" fmla="*/ 0 h 2587"/>
                <a:gd name="T4" fmla="*/ 724 w 2578"/>
                <a:gd name="T5" fmla="*/ 43 h 2587"/>
                <a:gd name="T6" fmla="*/ 797 w 2578"/>
                <a:gd name="T7" fmla="*/ 43 h 2587"/>
                <a:gd name="T8" fmla="*/ 797 w 2578"/>
                <a:gd name="T9" fmla="*/ 86 h 2587"/>
                <a:gd name="T10" fmla="*/ 724 w 2578"/>
                <a:gd name="T11" fmla="*/ 86 h 2587"/>
                <a:gd name="T12" fmla="*/ 724 w 2578"/>
                <a:gd name="T13" fmla="*/ 133 h 2587"/>
                <a:gd name="T14" fmla="*/ 797 w 2578"/>
                <a:gd name="T15" fmla="*/ 133 h 2587"/>
                <a:gd name="T16" fmla="*/ 797 w 2578"/>
                <a:gd name="T17" fmla="*/ 176 h 2587"/>
                <a:gd name="T18" fmla="*/ 727 w 2578"/>
                <a:gd name="T19" fmla="*/ 176 h 2587"/>
                <a:gd name="T20" fmla="*/ 727 w 2578"/>
                <a:gd name="T21" fmla="*/ 221 h 2587"/>
                <a:gd name="T22" fmla="*/ 797 w 2578"/>
                <a:gd name="T23" fmla="*/ 221 h 2587"/>
                <a:gd name="T24" fmla="*/ 797 w 2578"/>
                <a:gd name="T25" fmla="*/ 266 h 2587"/>
                <a:gd name="T26" fmla="*/ 724 w 2578"/>
                <a:gd name="T27" fmla="*/ 266 h 2587"/>
                <a:gd name="T28" fmla="*/ 724 w 2578"/>
                <a:gd name="T29" fmla="*/ 312 h 2587"/>
                <a:gd name="T30" fmla="*/ 797 w 2578"/>
                <a:gd name="T31" fmla="*/ 312 h 2587"/>
                <a:gd name="T32" fmla="*/ 797 w 2578"/>
                <a:gd name="T33" fmla="*/ 358 h 2587"/>
                <a:gd name="T34" fmla="*/ 727 w 2578"/>
                <a:gd name="T35" fmla="*/ 358 h 2587"/>
                <a:gd name="T36" fmla="*/ 727 w 2578"/>
                <a:gd name="T37" fmla="*/ 400 h 2587"/>
                <a:gd name="T38" fmla="*/ 800 w 2578"/>
                <a:gd name="T39" fmla="*/ 400 h 2587"/>
                <a:gd name="T40" fmla="*/ 800 w 2578"/>
                <a:gd name="T41" fmla="*/ 446 h 2587"/>
                <a:gd name="T42" fmla="*/ 724 w 2578"/>
                <a:gd name="T43" fmla="*/ 446 h 2587"/>
                <a:gd name="T44" fmla="*/ 724 w 2578"/>
                <a:gd name="T45" fmla="*/ 492 h 2587"/>
                <a:gd name="T46" fmla="*/ 797 w 2578"/>
                <a:gd name="T47" fmla="*/ 492 h 2587"/>
                <a:gd name="T48" fmla="*/ 797 w 2578"/>
                <a:gd name="T49" fmla="*/ 537 h 2587"/>
                <a:gd name="T50" fmla="*/ 727 w 2578"/>
                <a:gd name="T51" fmla="*/ 537 h 2587"/>
                <a:gd name="T52" fmla="*/ 727 w 2578"/>
                <a:gd name="T53" fmla="*/ 575 h 2587"/>
                <a:gd name="T54" fmla="*/ 0 w 2578"/>
                <a:gd name="T55" fmla="*/ 575 h 2587"/>
                <a:gd name="T56" fmla="*/ 0 w 2578"/>
                <a:gd name="T57" fmla="*/ 0 h 258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578"/>
                <a:gd name="T88" fmla="*/ 0 h 2587"/>
                <a:gd name="T89" fmla="*/ 2578 w 2578"/>
                <a:gd name="T90" fmla="*/ 2587 h 258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578" h="2587">
                  <a:moveTo>
                    <a:pt x="0" y="0"/>
                  </a:moveTo>
                  <a:lnTo>
                    <a:pt x="2333" y="0"/>
                  </a:lnTo>
                  <a:lnTo>
                    <a:pt x="2333" y="194"/>
                  </a:lnTo>
                  <a:lnTo>
                    <a:pt x="2569" y="194"/>
                  </a:lnTo>
                  <a:lnTo>
                    <a:pt x="2569" y="388"/>
                  </a:lnTo>
                  <a:lnTo>
                    <a:pt x="2333" y="388"/>
                  </a:lnTo>
                  <a:lnTo>
                    <a:pt x="2333" y="598"/>
                  </a:lnTo>
                  <a:lnTo>
                    <a:pt x="2569" y="598"/>
                  </a:lnTo>
                  <a:lnTo>
                    <a:pt x="2569" y="792"/>
                  </a:lnTo>
                  <a:lnTo>
                    <a:pt x="2341" y="792"/>
                  </a:lnTo>
                  <a:lnTo>
                    <a:pt x="2341" y="994"/>
                  </a:lnTo>
                  <a:lnTo>
                    <a:pt x="2569" y="994"/>
                  </a:lnTo>
                  <a:lnTo>
                    <a:pt x="2569" y="1196"/>
                  </a:lnTo>
                  <a:lnTo>
                    <a:pt x="2333" y="1196"/>
                  </a:lnTo>
                  <a:lnTo>
                    <a:pt x="2333" y="1405"/>
                  </a:lnTo>
                  <a:lnTo>
                    <a:pt x="2569" y="1405"/>
                  </a:lnTo>
                  <a:lnTo>
                    <a:pt x="2569" y="1607"/>
                  </a:lnTo>
                  <a:lnTo>
                    <a:pt x="2341" y="1607"/>
                  </a:lnTo>
                  <a:lnTo>
                    <a:pt x="2341" y="1801"/>
                  </a:lnTo>
                  <a:lnTo>
                    <a:pt x="2577" y="1801"/>
                  </a:lnTo>
                  <a:lnTo>
                    <a:pt x="2577" y="2009"/>
                  </a:lnTo>
                  <a:lnTo>
                    <a:pt x="2333" y="2009"/>
                  </a:lnTo>
                  <a:lnTo>
                    <a:pt x="2333" y="2211"/>
                  </a:lnTo>
                  <a:lnTo>
                    <a:pt x="2569" y="2211"/>
                  </a:lnTo>
                  <a:lnTo>
                    <a:pt x="2569" y="2413"/>
                  </a:lnTo>
                  <a:lnTo>
                    <a:pt x="2341" y="2413"/>
                  </a:lnTo>
                  <a:lnTo>
                    <a:pt x="2341" y="2586"/>
                  </a:lnTo>
                  <a:lnTo>
                    <a:pt x="0" y="2586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285750" indent="-285750" eaLnBrk="1" hangingPunct="1">
                <a:buFont typeface="Wingdings" panose="05000000000000000000" pitchFamily="2" charset="2"/>
                <a:buChar char="l"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" name="Freeform 5"/>
            <p:cNvSpPr/>
            <p:nvPr/>
          </p:nvSpPr>
          <p:spPr bwMode="auto">
            <a:xfrm rot="10800000">
              <a:off x="7062765" y="2889447"/>
              <a:ext cx="3385863" cy="3054745"/>
            </a:xfrm>
            <a:custGeom>
              <a:avLst/>
              <a:gdLst>
                <a:gd name="T0" fmla="*/ 0 w 2578"/>
                <a:gd name="T1" fmla="*/ 0 h 2587"/>
                <a:gd name="T2" fmla="*/ 724 w 2578"/>
                <a:gd name="T3" fmla="*/ 0 h 2587"/>
                <a:gd name="T4" fmla="*/ 724 w 2578"/>
                <a:gd name="T5" fmla="*/ 43 h 2587"/>
                <a:gd name="T6" fmla="*/ 797 w 2578"/>
                <a:gd name="T7" fmla="*/ 43 h 2587"/>
                <a:gd name="T8" fmla="*/ 797 w 2578"/>
                <a:gd name="T9" fmla="*/ 86 h 2587"/>
                <a:gd name="T10" fmla="*/ 724 w 2578"/>
                <a:gd name="T11" fmla="*/ 86 h 2587"/>
                <a:gd name="T12" fmla="*/ 724 w 2578"/>
                <a:gd name="T13" fmla="*/ 133 h 2587"/>
                <a:gd name="T14" fmla="*/ 797 w 2578"/>
                <a:gd name="T15" fmla="*/ 133 h 2587"/>
                <a:gd name="T16" fmla="*/ 797 w 2578"/>
                <a:gd name="T17" fmla="*/ 176 h 2587"/>
                <a:gd name="T18" fmla="*/ 727 w 2578"/>
                <a:gd name="T19" fmla="*/ 176 h 2587"/>
                <a:gd name="T20" fmla="*/ 727 w 2578"/>
                <a:gd name="T21" fmla="*/ 221 h 2587"/>
                <a:gd name="T22" fmla="*/ 797 w 2578"/>
                <a:gd name="T23" fmla="*/ 221 h 2587"/>
                <a:gd name="T24" fmla="*/ 797 w 2578"/>
                <a:gd name="T25" fmla="*/ 266 h 2587"/>
                <a:gd name="T26" fmla="*/ 724 w 2578"/>
                <a:gd name="T27" fmla="*/ 266 h 2587"/>
                <a:gd name="T28" fmla="*/ 724 w 2578"/>
                <a:gd name="T29" fmla="*/ 312 h 2587"/>
                <a:gd name="T30" fmla="*/ 797 w 2578"/>
                <a:gd name="T31" fmla="*/ 312 h 2587"/>
                <a:gd name="T32" fmla="*/ 797 w 2578"/>
                <a:gd name="T33" fmla="*/ 358 h 2587"/>
                <a:gd name="T34" fmla="*/ 727 w 2578"/>
                <a:gd name="T35" fmla="*/ 358 h 2587"/>
                <a:gd name="T36" fmla="*/ 727 w 2578"/>
                <a:gd name="T37" fmla="*/ 400 h 2587"/>
                <a:gd name="T38" fmla="*/ 800 w 2578"/>
                <a:gd name="T39" fmla="*/ 400 h 2587"/>
                <a:gd name="T40" fmla="*/ 800 w 2578"/>
                <a:gd name="T41" fmla="*/ 446 h 2587"/>
                <a:gd name="T42" fmla="*/ 724 w 2578"/>
                <a:gd name="T43" fmla="*/ 446 h 2587"/>
                <a:gd name="T44" fmla="*/ 724 w 2578"/>
                <a:gd name="T45" fmla="*/ 492 h 2587"/>
                <a:gd name="T46" fmla="*/ 797 w 2578"/>
                <a:gd name="T47" fmla="*/ 492 h 2587"/>
                <a:gd name="T48" fmla="*/ 797 w 2578"/>
                <a:gd name="T49" fmla="*/ 537 h 2587"/>
                <a:gd name="T50" fmla="*/ 727 w 2578"/>
                <a:gd name="T51" fmla="*/ 537 h 2587"/>
                <a:gd name="T52" fmla="*/ 727 w 2578"/>
                <a:gd name="T53" fmla="*/ 575 h 2587"/>
                <a:gd name="T54" fmla="*/ 0 w 2578"/>
                <a:gd name="T55" fmla="*/ 575 h 2587"/>
                <a:gd name="T56" fmla="*/ 0 w 2578"/>
                <a:gd name="T57" fmla="*/ 0 h 258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578"/>
                <a:gd name="T88" fmla="*/ 0 h 2587"/>
                <a:gd name="T89" fmla="*/ 2578 w 2578"/>
                <a:gd name="T90" fmla="*/ 2587 h 258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578" h="2587">
                  <a:moveTo>
                    <a:pt x="0" y="0"/>
                  </a:moveTo>
                  <a:lnTo>
                    <a:pt x="2333" y="0"/>
                  </a:lnTo>
                  <a:lnTo>
                    <a:pt x="2333" y="194"/>
                  </a:lnTo>
                  <a:lnTo>
                    <a:pt x="2569" y="194"/>
                  </a:lnTo>
                  <a:lnTo>
                    <a:pt x="2569" y="388"/>
                  </a:lnTo>
                  <a:lnTo>
                    <a:pt x="2333" y="388"/>
                  </a:lnTo>
                  <a:lnTo>
                    <a:pt x="2333" y="598"/>
                  </a:lnTo>
                  <a:lnTo>
                    <a:pt x="2569" y="598"/>
                  </a:lnTo>
                  <a:lnTo>
                    <a:pt x="2569" y="792"/>
                  </a:lnTo>
                  <a:lnTo>
                    <a:pt x="2341" y="792"/>
                  </a:lnTo>
                  <a:lnTo>
                    <a:pt x="2341" y="994"/>
                  </a:lnTo>
                  <a:lnTo>
                    <a:pt x="2569" y="994"/>
                  </a:lnTo>
                  <a:lnTo>
                    <a:pt x="2569" y="1196"/>
                  </a:lnTo>
                  <a:lnTo>
                    <a:pt x="2333" y="1196"/>
                  </a:lnTo>
                  <a:lnTo>
                    <a:pt x="2333" y="1405"/>
                  </a:lnTo>
                  <a:lnTo>
                    <a:pt x="2569" y="1405"/>
                  </a:lnTo>
                  <a:lnTo>
                    <a:pt x="2569" y="1607"/>
                  </a:lnTo>
                  <a:lnTo>
                    <a:pt x="2341" y="1607"/>
                  </a:lnTo>
                  <a:lnTo>
                    <a:pt x="2341" y="1801"/>
                  </a:lnTo>
                  <a:lnTo>
                    <a:pt x="2577" y="1801"/>
                  </a:lnTo>
                  <a:lnTo>
                    <a:pt x="2577" y="2009"/>
                  </a:lnTo>
                  <a:lnTo>
                    <a:pt x="2333" y="2009"/>
                  </a:lnTo>
                  <a:lnTo>
                    <a:pt x="2333" y="2211"/>
                  </a:lnTo>
                  <a:lnTo>
                    <a:pt x="2569" y="2211"/>
                  </a:lnTo>
                  <a:lnTo>
                    <a:pt x="2569" y="2413"/>
                  </a:lnTo>
                  <a:lnTo>
                    <a:pt x="2341" y="2413"/>
                  </a:lnTo>
                  <a:lnTo>
                    <a:pt x="2341" y="2586"/>
                  </a:lnTo>
                  <a:lnTo>
                    <a:pt x="0" y="2586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013994" y="2932595"/>
              <a:ext cx="2847254" cy="30035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l"/>
              </a:pPr>
              <a:r>
                <a:rPr lang="zh-CN" altLang="en-US" sz="1600" dirty="0">
                  <a:solidFill>
                    <a:schemeClr val="bg1"/>
                  </a:solidFill>
                  <a:latin typeface="+mn-ea"/>
                </a:rPr>
                <a:t>小学生的心智尚未完全成熟，处于人生发展的初级阶段，人生观、价值观、世界观尚未完全形成，且自控能力、自觉性以及自主性等均不够健全、完善，但与此相对应的，小学生的可塑性非常强。</a:t>
              </a:r>
              <a:endParaRPr lang="en-US" altLang="zh-CN" sz="16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5" name="右箭头 4"/>
            <p:cNvSpPr/>
            <p:nvPr/>
          </p:nvSpPr>
          <p:spPr>
            <a:xfrm>
              <a:off x="5737179" y="4067690"/>
              <a:ext cx="1004815" cy="694481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 rot="5400000">
              <a:off x="-520376" y="3409822"/>
              <a:ext cx="3054746" cy="2013995"/>
              <a:chOff x="0" y="2"/>
              <a:chExt cx="7118446" cy="6857998"/>
            </a:xfrm>
            <a:solidFill>
              <a:srgbClr val="8DD2EF"/>
            </a:solidFill>
          </p:grpSpPr>
          <p:sp>
            <p:nvSpPr>
              <p:cNvPr id="9" name="矩形 8"/>
              <p:cNvSpPr/>
              <p:nvPr/>
            </p:nvSpPr>
            <p:spPr>
              <a:xfrm rot="5400000">
                <a:off x="-1451653" y="3033532"/>
                <a:ext cx="6857997" cy="7909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 rot="5400000">
                <a:off x="-3033530" y="3033532"/>
                <a:ext cx="6857997" cy="7909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 rot="5400000">
                <a:off x="130224" y="3033532"/>
                <a:ext cx="6857997" cy="7909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 rot="5400000">
                <a:off x="1712101" y="3033532"/>
                <a:ext cx="6857997" cy="7909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 rot="5400000">
                <a:off x="3293978" y="3033533"/>
                <a:ext cx="6857997" cy="7909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 rot="5400000">
              <a:off x="9657630" y="3409823"/>
              <a:ext cx="3054746" cy="2013995"/>
              <a:chOff x="0" y="2"/>
              <a:chExt cx="7118446" cy="6857998"/>
            </a:xfrm>
            <a:solidFill>
              <a:schemeClr val="accent2"/>
            </a:solidFill>
          </p:grpSpPr>
          <p:sp>
            <p:nvSpPr>
              <p:cNvPr id="16" name="矩形 15"/>
              <p:cNvSpPr/>
              <p:nvPr/>
            </p:nvSpPr>
            <p:spPr>
              <a:xfrm rot="5400000">
                <a:off x="-1451653" y="3033532"/>
                <a:ext cx="6857997" cy="7909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 rot="5400000">
                <a:off x="-3033530" y="3033532"/>
                <a:ext cx="6857997" cy="7909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 rot="5400000">
                <a:off x="130224" y="3033532"/>
                <a:ext cx="6857997" cy="7909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 rot="5400000">
                <a:off x="1712101" y="3033532"/>
                <a:ext cx="6857997" cy="7909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 rot="5400000">
                <a:off x="3293978" y="3033533"/>
                <a:ext cx="6857997" cy="7909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7516662" y="2943876"/>
              <a:ext cx="2777919" cy="30076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l"/>
              </a:pPr>
              <a:r>
                <a:rPr lang="zh-CN" altLang="en-US" sz="1600" dirty="0">
                  <a:latin typeface="Calibri" panose="020F0502020204030204"/>
                </a:rPr>
                <a:t>在小学道德与法治课程中融入心理健康教育之后，开展教学设计的时候，教师应以学生的性格特征与身心发展规律为根据，灵活选择教学手段，以促进学生心理、情感的正向发展。</a:t>
              </a:r>
              <a:endParaRPr lang="zh-CN" altLang="en-US" sz="1600" dirty="0">
                <a:latin typeface="Calibri" panose="020F0502020204030204"/>
              </a:endParaRPr>
            </a:p>
          </p:txBody>
        </p:sp>
      </p:grpSp>
      <p:sp>
        <p:nvSpPr>
          <p:cNvPr id="25" name="等腰三角形 24"/>
          <p:cNvSpPr/>
          <p:nvPr/>
        </p:nvSpPr>
        <p:spPr>
          <a:xfrm rot="10800000">
            <a:off x="-2" y="-35216"/>
            <a:ext cx="9850056" cy="593432"/>
          </a:xfrm>
          <a:prstGeom prst="triangle">
            <a:avLst>
              <a:gd name="adj" fmla="val 7032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等腰三角形 25"/>
          <p:cNvSpPr/>
          <p:nvPr/>
        </p:nvSpPr>
        <p:spPr>
          <a:xfrm rot="10800000">
            <a:off x="1423681" y="-35216"/>
            <a:ext cx="10768315" cy="593432"/>
          </a:xfrm>
          <a:prstGeom prst="triangle">
            <a:avLst>
              <a:gd name="adj" fmla="val 1902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等腰三角形 27"/>
          <p:cNvSpPr/>
          <p:nvPr/>
        </p:nvSpPr>
        <p:spPr>
          <a:xfrm>
            <a:off x="1423682" y="6295479"/>
            <a:ext cx="10768318" cy="576788"/>
          </a:xfrm>
          <a:prstGeom prst="triangle">
            <a:avLst>
              <a:gd name="adj" fmla="val 6857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等腰三角形 26"/>
          <p:cNvSpPr/>
          <p:nvPr/>
        </p:nvSpPr>
        <p:spPr>
          <a:xfrm>
            <a:off x="-3" y="6295479"/>
            <a:ext cx="9850059" cy="576788"/>
          </a:xfrm>
          <a:prstGeom prst="triangle">
            <a:avLst>
              <a:gd name="adj" fmla="val 3578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51208" y="4577862"/>
            <a:ext cx="10956074" cy="1704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小学道德与法治课程中，在传统“满堂灌、一言堂、填鸭式”的教学模式下，学生处于被动学习的地位，难以获得真正的情感体验。教师需对小学道德与法治课程的特点进行分析，其是一门综合性、开放性的学科，主线主要是学生的生活，教学活动设计中，不可过于拘泥于形式，而应当根据学生的年龄段来进行科学的设计。</a:t>
            </a:r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281096" y="261278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+mj-ea"/>
                <a:ea typeface="+mj-ea"/>
              </a:rPr>
              <a:t>分</a:t>
            </a:r>
            <a:r>
              <a:rPr lang="zh-CN" altLang="en-US" sz="2800" b="1">
                <a:solidFill>
                  <a:prstClr val="black"/>
                </a:solidFill>
                <a:latin typeface="+mj-ea"/>
                <a:ea typeface="+mj-ea"/>
              </a:rPr>
              <a:t>年级段分重点</a:t>
            </a:r>
            <a:endParaRPr lang="zh-CN" altLang="en-US" sz="2800" b="1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187820" y="271928"/>
            <a:ext cx="0" cy="511876"/>
          </a:xfrm>
          <a:prstGeom prst="line">
            <a:avLst/>
          </a:prstGeom>
          <a:ln>
            <a:solidFill>
              <a:srgbClr val="1B3A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/>
          <p:cNvGrpSpPr/>
          <p:nvPr/>
        </p:nvGrpSpPr>
        <p:grpSpPr>
          <a:xfrm rot="10800000">
            <a:off x="479376" y="251391"/>
            <a:ext cx="532342" cy="529425"/>
            <a:chOff x="953514" y="2733222"/>
            <a:chExt cx="765090" cy="760898"/>
          </a:xfrm>
        </p:grpSpPr>
        <p:grpSp>
          <p:nvGrpSpPr>
            <p:cNvPr id="39" name="组合 38"/>
            <p:cNvGrpSpPr/>
            <p:nvPr/>
          </p:nvGrpSpPr>
          <p:grpSpPr>
            <a:xfrm>
              <a:off x="971600" y="2739405"/>
              <a:ext cx="728902" cy="732938"/>
              <a:chOff x="827584" y="2594351"/>
              <a:chExt cx="728902" cy="732938"/>
            </a:xfrm>
          </p:grpSpPr>
          <p:cxnSp>
            <p:nvCxnSpPr>
              <p:cNvPr id="51" name="直接连接符 50"/>
              <p:cNvCxnSpPr/>
              <p:nvPr/>
            </p:nvCxnSpPr>
            <p:spPr>
              <a:xfrm>
                <a:off x="827584" y="2793411"/>
                <a:ext cx="72008" cy="432048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flipH="1">
                <a:off x="827584" y="2607867"/>
                <a:ext cx="348314" cy="185544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 flipH="1" flipV="1">
                <a:off x="1187624" y="2613391"/>
                <a:ext cx="360040" cy="252028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H="1">
                <a:off x="1115616" y="3267645"/>
                <a:ext cx="360040" cy="59643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flipH="1" flipV="1">
                <a:off x="899592" y="3222641"/>
                <a:ext cx="216024" cy="104647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H="1">
                <a:off x="1475656" y="2875828"/>
                <a:ext cx="80830" cy="389001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V="1">
                <a:off x="899592" y="2973431"/>
                <a:ext cx="126371" cy="249211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flipV="1">
                <a:off x="1112809" y="2594351"/>
                <a:ext cx="65992" cy="314143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flipV="1">
                <a:off x="1020251" y="2918017"/>
                <a:ext cx="82366" cy="63406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 flipH="1" flipV="1">
                <a:off x="1178802" y="2594352"/>
                <a:ext cx="73183" cy="489311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 flipV="1">
                <a:off x="1262439" y="2864807"/>
                <a:ext cx="294047" cy="23323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flipH="1" flipV="1">
                <a:off x="1409462" y="3098036"/>
                <a:ext cx="63290" cy="161853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 flipH="1" flipV="1">
                <a:off x="1254889" y="3083663"/>
                <a:ext cx="225413" cy="191301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V="1">
                <a:off x="1118520" y="3098036"/>
                <a:ext cx="128210" cy="229252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flipH="1" flipV="1">
                <a:off x="1015578" y="2981422"/>
                <a:ext cx="100752" cy="345867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 flipH="1" flipV="1">
                <a:off x="1102618" y="2911311"/>
                <a:ext cx="136562" cy="172353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 flipV="1">
                <a:off x="1409462" y="2864424"/>
                <a:ext cx="147024" cy="21924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>
              <a:xfrm>
                <a:off x="833684" y="2801402"/>
                <a:ext cx="273057" cy="107092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组合 39"/>
            <p:cNvGrpSpPr/>
            <p:nvPr/>
          </p:nvGrpSpPr>
          <p:grpSpPr>
            <a:xfrm>
              <a:off x="953514" y="2733222"/>
              <a:ext cx="765090" cy="760898"/>
              <a:chOff x="953514" y="2733222"/>
              <a:chExt cx="765090" cy="760898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1298325" y="2733222"/>
                <a:ext cx="48369" cy="48369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1223901" y="3036762"/>
                <a:ext cx="48369" cy="48369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953514" y="2921657"/>
                <a:ext cx="48369" cy="48369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1143711" y="3103922"/>
                <a:ext cx="48369" cy="48369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1016827" y="3343748"/>
                <a:ext cx="48369" cy="48369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1238468" y="3445751"/>
                <a:ext cx="48369" cy="48369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1366561" y="3213553"/>
                <a:ext cx="48369" cy="48369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1592744" y="3387675"/>
                <a:ext cx="48369" cy="48369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1537768" y="3212502"/>
                <a:ext cx="48369" cy="48369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1670235" y="2993881"/>
                <a:ext cx="48369" cy="48369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422682" y="-649383"/>
            <a:ext cx="10161882" cy="8835708"/>
            <a:chOff x="422682" y="-649383"/>
            <a:chExt cx="10161882" cy="8835708"/>
          </a:xfrm>
        </p:grpSpPr>
        <p:sp>
          <p:nvSpPr>
            <p:cNvPr id="37" name="任意多边形 21"/>
            <p:cNvSpPr/>
            <p:nvPr/>
          </p:nvSpPr>
          <p:spPr>
            <a:xfrm rot="17709701" flipV="1">
              <a:off x="3311562" y="913323"/>
              <a:ext cx="8835708" cy="5710296"/>
            </a:xfrm>
            <a:custGeom>
              <a:avLst/>
              <a:gdLst>
                <a:gd name="connsiteX0" fmla="*/ 7527847 w 7527847"/>
                <a:gd name="connsiteY0" fmla="*/ 770441 h 5617964"/>
                <a:gd name="connsiteX1" fmla="*/ 6057204 w 7527847"/>
                <a:gd name="connsiteY1" fmla="*/ 0 h 5617964"/>
                <a:gd name="connsiteX2" fmla="*/ 6057204 w 7527847"/>
                <a:gd name="connsiteY2" fmla="*/ 475841 h 5617964"/>
                <a:gd name="connsiteX3" fmla="*/ 97514 w 7527847"/>
                <a:gd name="connsiteY3" fmla="*/ 5348688 h 5617964"/>
                <a:gd name="connsiteX4" fmla="*/ 0 w 7527847"/>
                <a:gd name="connsiteY4" fmla="*/ 5578877 h 5617964"/>
                <a:gd name="connsiteX5" fmla="*/ 91011 w 7527847"/>
                <a:gd name="connsiteY5" fmla="*/ 5617964 h 5617964"/>
                <a:gd name="connsiteX6" fmla="*/ 143774 w 7527847"/>
                <a:gd name="connsiteY6" fmla="*/ 5513687 h 5617964"/>
                <a:gd name="connsiteX7" fmla="*/ 6057204 w 7527847"/>
                <a:gd name="connsiteY7" fmla="*/ 1065040 h 5617964"/>
                <a:gd name="connsiteX8" fmla="*/ 6057204 w 7527847"/>
                <a:gd name="connsiteY8" fmla="*/ 1540881 h 5617964"/>
                <a:gd name="connsiteX0-1" fmla="*/ 7842660 w 7842660"/>
                <a:gd name="connsiteY0-2" fmla="*/ 770441 h 5619876"/>
                <a:gd name="connsiteX1-3" fmla="*/ 6372017 w 7842660"/>
                <a:gd name="connsiteY1-4" fmla="*/ 0 h 5619876"/>
                <a:gd name="connsiteX2-5" fmla="*/ 6372017 w 7842660"/>
                <a:gd name="connsiteY2-6" fmla="*/ 475841 h 5619876"/>
                <a:gd name="connsiteX3-7" fmla="*/ 0 w 7842660"/>
                <a:gd name="connsiteY3-8" fmla="*/ 5619876 h 5619876"/>
                <a:gd name="connsiteX4-9" fmla="*/ 314813 w 7842660"/>
                <a:gd name="connsiteY4-10" fmla="*/ 5578877 h 5619876"/>
                <a:gd name="connsiteX5-11" fmla="*/ 405824 w 7842660"/>
                <a:gd name="connsiteY5-12" fmla="*/ 5617964 h 5619876"/>
                <a:gd name="connsiteX6-13" fmla="*/ 458587 w 7842660"/>
                <a:gd name="connsiteY6-14" fmla="*/ 5513687 h 5619876"/>
                <a:gd name="connsiteX7-15" fmla="*/ 6372017 w 7842660"/>
                <a:gd name="connsiteY7-16" fmla="*/ 1065040 h 5619876"/>
                <a:gd name="connsiteX8-17" fmla="*/ 6372017 w 7842660"/>
                <a:gd name="connsiteY8-18" fmla="*/ 1540881 h 5619876"/>
                <a:gd name="connsiteX9" fmla="*/ 7842660 w 7842660"/>
                <a:gd name="connsiteY9" fmla="*/ 770441 h 5619876"/>
                <a:gd name="connsiteX0-19" fmla="*/ 7842660 w 7842660"/>
                <a:gd name="connsiteY0-20" fmla="*/ 770441 h 5619876"/>
                <a:gd name="connsiteX1-21" fmla="*/ 6372017 w 7842660"/>
                <a:gd name="connsiteY1-22" fmla="*/ 0 h 5619876"/>
                <a:gd name="connsiteX2-23" fmla="*/ 6372017 w 7842660"/>
                <a:gd name="connsiteY2-24" fmla="*/ 475841 h 5619876"/>
                <a:gd name="connsiteX3-25" fmla="*/ 0 w 7842660"/>
                <a:gd name="connsiteY3-26" fmla="*/ 5619876 h 5619876"/>
                <a:gd name="connsiteX4-27" fmla="*/ 13013 w 7842660"/>
                <a:gd name="connsiteY4-28" fmla="*/ 5592709 h 5619876"/>
                <a:gd name="connsiteX5-29" fmla="*/ 405824 w 7842660"/>
                <a:gd name="connsiteY5-30" fmla="*/ 5617964 h 5619876"/>
                <a:gd name="connsiteX6-31" fmla="*/ 458587 w 7842660"/>
                <a:gd name="connsiteY6-32" fmla="*/ 5513687 h 5619876"/>
                <a:gd name="connsiteX7-33" fmla="*/ 6372017 w 7842660"/>
                <a:gd name="connsiteY7-34" fmla="*/ 1065040 h 5619876"/>
                <a:gd name="connsiteX8-35" fmla="*/ 6372017 w 7842660"/>
                <a:gd name="connsiteY8-36" fmla="*/ 1540881 h 5619876"/>
                <a:gd name="connsiteX9-37" fmla="*/ 7842660 w 7842660"/>
                <a:gd name="connsiteY9-38" fmla="*/ 770441 h 5619876"/>
                <a:gd name="connsiteX0-39" fmla="*/ 7842660 w 7842660"/>
                <a:gd name="connsiteY0-40" fmla="*/ 770441 h 5619876"/>
                <a:gd name="connsiteX1-41" fmla="*/ 6372017 w 7842660"/>
                <a:gd name="connsiteY1-42" fmla="*/ 0 h 5619876"/>
                <a:gd name="connsiteX2-43" fmla="*/ 6372017 w 7842660"/>
                <a:gd name="connsiteY2-44" fmla="*/ 475841 h 5619876"/>
                <a:gd name="connsiteX3-45" fmla="*/ 0 w 7842660"/>
                <a:gd name="connsiteY3-46" fmla="*/ 5619876 h 5619876"/>
                <a:gd name="connsiteX4-47" fmla="*/ 13013 w 7842660"/>
                <a:gd name="connsiteY4-48" fmla="*/ 5592709 h 5619876"/>
                <a:gd name="connsiteX5-49" fmla="*/ 42402 w 7842660"/>
                <a:gd name="connsiteY5-50" fmla="*/ 5587400 h 5619876"/>
                <a:gd name="connsiteX6-51" fmla="*/ 458587 w 7842660"/>
                <a:gd name="connsiteY6-52" fmla="*/ 5513687 h 5619876"/>
                <a:gd name="connsiteX7-53" fmla="*/ 6372017 w 7842660"/>
                <a:gd name="connsiteY7-54" fmla="*/ 1065040 h 5619876"/>
                <a:gd name="connsiteX8-55" fmla="*/ 6372017 w 7842660"/>
                <a:gd name="connsiteY8-56" fmla="*/ 1540881 h 5619876"/>
                <a:gd name="connsiteX9-57" fmla="*/ 7842660 w 7842660"/>
                <a:gd name="connsiteY9-58" fmla="*/ 770441 h 5619876"/>
                <a:gd name="connsiteX0-59" fmla="*/ 7842660 w 7842660"/>
                <a:gd name="connsiteY0-60" fmla="*/ 770441 h 5619876"/>
                <a:gd name="connsiteX1-61" fmla="*/ 6372017 w 7842660"/>
                <a:gd name="connsiteY1-62" fmla="*/ 0 h 5619876"/>
                <a:gd name="connsiteX2-63" fmla="*/ 6372017 w 7842660"/>
                <a:gd name="connsiteY2-64" fmla="*/ 475841 h 5619876"/>
                <a:gd name="connsiteX3-65" fmla="*/ 0 w 7842660"/>
                <a:gd name="connsiteY3-66" fmla="*/ 5619876 h 5619876"/>
                <a:gd name="connsiteX4-67" fmla="*/ 13013 w 7842660"/>
                <a:gd name="connsiteY4-68" fmla="*/ 5592709 h 5619876"/>
                <a:gd name="connsiteX5-69" fmla="*/ 42402 w 7842660"/>
                <a:gd name="connsiteY5-70" fmla="*/ 5587400 h 5619876"/>
                <a:gd name="connsiteX6-71" fmla="*/ 6374 w 7842660"/>
                <a:gd name="connsiteY6-72" fmla="*/ 5606368 h 5619876"/>
                <a:gd name="connsiteX7-73" fmla="*/ 6372017 w 7842660"/>
                <a:gd name="connsiteY7-74" fmla="*/ 1065040 h 5619876"/>
                <a:gd name="connsiteX8-75" fmla="*/ 6372017 w 7842660"/>
                <a:gd name="connsiteY8-76" fmla="*/ 1540881 h 5619876"/>
                <a:gd name="connsiteX9-77" fmla="*/ 7842660 w 7842660"/>
                <a:gd name="connsiteY9-78" fmla="*/ 770441 h 56198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7842660" h="5619876">
                  <a:moveTo>
                    <a:pt x="7842660" y="770441"/>
                  </a:moveTo>
                  <a:lnTo>
                    <a:pt x="6372017" y="0"/>
                  </a:lnTo>
                  <a:lnTo>
                    <a:pt x="6372017" y="475841"/>
                  </a:lnTo>
                  <a:cubicBezTo>
                    <a:pt x="4392246" y="475840"/>
                    <a:pt x="1034813" y="3340402"/>
                    <a:pt x="0" y="5619876"/>
                  </a:cubicBezTo>
                  <a:lnTo>
                    <a:pt x="13013" y="5592709"/>
                  </a:lnTo>
                  <a:lnTo>
                    <a:pt x="42402" y="5587400"/>
                  </a:lnTo>
                  <a:lnTo>
                    <a:pt x="6374" y="5606368"/>
                  </a:lnTo>
                  <a:cubicBezTo>
                    <a:pt x="1107438" y="3569523"/>
                    <a:pt x="4656638" y="1065041"/>
                    <a:pt x="6372017" y="1065040"/>
                  </a:cubicBezTo>
                  <a:lnTo>
                    <a:pt x="6372017" y="1540881"/>
                  </a:lnTo>
                  <a:lnTo>
                    <a:pt x="7842660" y="770441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5376244" y="5905535"/>
              <a:ext cx="250843" cy="26919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7746748" y="4551991"/>
              <a:ext cx="468000" cy="46800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6079897" y="1286097"/>
              <a:ext cx="3933190" cy="20148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CN" altLang="en-US" sz="1600" kern="0" dirty="0">
                  <a:solidFill>
                    <a:srgbClr val="333333"/>
                  </a:solidFill>
                  <a:latin typeface="+mn-ea"/>
                </a:rPr>
                <a:t>小学</a:t>
              </a:r>
              <a:r>
                <a:rPr lang="zh-CN" altLang="en-US" sz="1600" b="1" kern="0" dirty="0">
                  <a:solidFill>
                    <a:srgbClr val="333333"/>
                  </a:solidFill>
                  <a:latin typeface="+mn-ea"/>
                </a:rPr>
                <a:t>高年级段</a:t>
              </a:r>
              <a:r>
                <a:rPr lang="zh-CN" altLang="en-US" sz="1600" kern="0" dirty="0">
                  <a:solidFill>
                    <a:srgbClr val="333333"/>
                  </a:solidFill>
                  <a:latin typeface="+mn-ea"/>
                </a:rPr>
                <a:t>的学生，可以设置一些小组讨论活动、小型情景活动或群体活动。教师要给予学生相应的指导与帮助，这样，可以使学生通过亲身参与情感体验、</a:t>
              </a:r>
              <a:r>
                <a:rPr lang="zh-CN" altLang="en-US" sz="1600" kern="0" dirty="0">
                  <a:solidFill>
                    <a:srgbClr val="333333"/>
                  </a:solidFill>
                  <a:latin typeface="+mn-ea"/>
                  <a:sym typeface="+mn-ea"/>
                </a:rPr>
                <a:t>自我实践</a:t>
              </a:r>
              <a:r>
                <a:rPr lang="zh-CN" altLang="en-US" sz="1600" kern="0" dirty="0">
                  <a:solidFill>
                    <a:srgbClr val="333333"/>
                  </a:solidFill>
                  <a:latin typeface="+mn-ea"/>
                </a:rPr>
                <a:t>，</a:t>
              </a:r>
              <a:r>
                <a:rPr lang="zh-CN" altLang="en-US" sz="1600" kern="0" dirty="0">
                  <a:solidFill>
                    <a:srgbClr val="333333"/>
                  </a:solidFill>
                  <a:latin typeface="+mn-ea"/>
                  <a:sym typeface="+mn-ea"/>
                </a:rPr>
                <a:t>以达到调节自我感知的效果，并在其中树立良好的品德。</a:t>
              </a:r>
              <a:endParaRPr lang="zh-CN" altLang="en-US" sz="1600" kern="0" dirty="0">
                <a:solidFill>
                  <a:srgbClr val="333333"/>
                </a:solidFill>
                <a:latin typeface="+mn-ea"/>
              </a:endParaRPr>
            </a:p>
          </p:txBody>
        </p:sp>
        <p:cxnSp>
          <p:nvCxnSpPr>
            <p:cNvPr id="79" name="直接连接符 78"/>
            <p:cNvCxnSpPr/>
            <p:nvPr/>
          </p:nvCxnSpPr>
          <p:spPr>
            <a:xfrm>
              <a:off x="7694038" y="5210617"/>
              <a:ext cx="0" cy="589613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矩形 79"/>
            <p:cNvSpPr/>
            <p:nvPr/>
          </p:nvSpPr>
          <p:spPr>
            <a:xfrm>
              <a:off x="422682" y="4852364"/>
              <a:ext cx="4953557" cy="16941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CN" altLang="en-US" sz="1600" kern="0" dirty="0">
                  <a:solidFill>
                    <a:srgbClr val="333333"/>
                  </a:solidFill>
                  <a:latin typeface="+mn-ea"/>
                </a:rPr>
                <a:t>小学</a:t>
              </a:r>
              <a:r>
                <a:rPr lang="zh-CN" altLang="en-US" sz="1600" b="1" kern="0" dirty="0">
                  <a:solidFill>
                    <a:srgbClr val="333333"/>
                  </a:solidFill>
                  <a:latin typeface="+mn-ea"/>
                </a:rPr>
                <a:t>低中年级段</a:t>
              </a:r>
              <a:r>
                <a:rPr lang="zh-CN" altLang="en-US" sz="1600" kern="0" dirty="0">
                  <a:solidFill>
                    <a:srgbClr val="333333"/>
                  </a:solidFill>
                  <a:latin typeface="+mn-ea"/>
                </a:rPr>
                <a:t>的学生，年龄相对较小，缺乏生活经验，在教学设计中，可以构建生活化的情境，在为学生传授生活常识的过程中开展积极的心理健康教育，使学生能够尽快适应学校生活，体验到校园生活的乐趣。</a:t>
              </a:r>
              <a:endParaRPr lang="en-US" altLang="zh-CN" sz="1600" kern="0" dirty="0">
                <a:solidFill>
                  <a:srgbClr val="333333"/>
                </a:solidFill>
                <a:latin typeface="+mn-ea"/>
              </a:endParaRPr>
            </a:p>
          </p:txBody>
        </p:sp>
        <p:cxnSp>
          <p:nvCxnSpPr>
            <p:cNvPr id="82" name="直接连接符 81"/>
            <p:cNvCxnSpPr/>
            <p:nvPr/>
          </p:nvCxnSpPr>
          <p:spPr>
            <a:xfrm>
              <a:off x="464106" y="4939789"/>
              <a:ext cx="0" cy="589613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0" y="1108283"/>
            <a:ext cx="5102135" cy="3408010"/>
          </a:xfrm>
          <a:prstGeom prst="rect">
            <a:avLst/>
          </a:prstGeom>
        </p:spPr>
      </p:pic>
      <p:sp>
        <p:nvSpPr>
          <p:cNvPr id="69" name="椭圆 68"/>
          <p:cNvSpPr/>
          <p:nvPr/>
        </p:nvSpPr>
        <p:spPr>
          <a:xfrm>
            <a:off x="9681288" y="2950984"/>
            <a:ext cx="576000" cy="576000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ea"/>
            </a:endParaRPr>
          </a:p>
        </p:txBody>
      </p:sp>
      <p:cxnSp>
        <p:nvCxnSpPr>
          <p:cNvPr id="70" name="直接连接符 69"/>
          <p:cNvCxnSpPr/>
          <p:nvPr/>
        </p:nvCxnSpPr>
        <p:spPr>
          <a:xfrm>
            <a:off x="6080095" y="1985335"/>
            <a:ext cx="0" cy="58961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c 13"/>
          <p:cNvSpPr/>
          <p:nvPr/>
        </p:nvSpPr>
        <p:spPr>
          <a:xfrm>
            <a:off x="-2575251" y="879560"/>
            <a:ext cx="5112568" cy="5429760"/>
          </a:xfrm>
          <a:prstGeom prst="arc">
            <a:avLst>
              <a:gd name="adj1" fmla="val 16200000"/>
              <a:gd name="adj2" fmla="val 5370932"/>
            </a:avLst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Oval 14"/>
          <p:cNvSpPr/>
          <p:nvPr/>
        </p:nvSpPr>
        <p:spPr>
          <a:xfrm>
            <a:off x="1626258" y="1532564"/>
            <a:ext cx="259359" cy="273637"/>
          </a:xfrm>
          <a:prstGeom prst="ellipse">
            <a:avLst/>
          </a:prstGeom>
          <a:solidFill>
            <a:srgbClr val="99CC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15"/>
          <p:cNvSpPr/>
          <p:nvPr/>
        </p:nvSpPr>
        <p:spPr>
          <a:xfrm>
            <a:off x="2317719" y="2648598"/>
            <a:ext cx="259359" cy="273637"/>
          </a:xfrm>
          <a:prstGeom prst="ellipse">
            <a:avLst/>
          </a:prstGeom>
          <a:solidFill>
            <a:srgbClr val="99CC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16"/>
          <p:cNvSpPr/>
          <p:nvPr/>
        </p:nvSpPr>
        <p:spPr>
          <a:xfrm>
            <a:off x="2390988" y="3806759"/>
            <a:ext cx="259359" cy="273637"/>
          </a:xfrm>
          <a:prstGeom prst="ellipse">
            <a:avLst/>
          </a:prstGeom>
          <a:solidFill>
            <a:srgbClr val="99CC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ounded Rectangle 23"/>
          <p:cNvSpPr/>
          <p:nvPr/>
        </p:nvSpPr>
        <p:spPr>
          <a:xfrm rot="10800000">
            <a:off x="-221615" y="2317115"/>
            <a:ext cx="184785" cy="2661920"/>
          </a:xfrm>
          <a:prstGeom prst="roundRect">
            <a:avLst>
              <a:gd name="adj" fmla="val 35051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 flipH="1">
            <a:off x="285287" y="749300"/>
            <a:ext cx="4130611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0" y="698500"/>
            <a:ext cx="287867" cy="95251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/>
          </a:p>
        </p:txBody>
      </p:sp>
      <p:grpSp>
        <p:nvGrpSpPr>
          <p:cNvPr id="26" name="组合 113"/>
          <p:cNvGrpSpPr/>
          <p:nvPr/>
        </p:nvGrpSpPr>
        <p:grpSpPr bwMode="auto">
          <a:xfrm>
            <a:off x="500743" y="95256"/>
            <a:ext cx="649731" cy="628644"/>
            <a:chOff x="0" y="0"/>
            <a:chExt cx="1368425" cy="1368425"/>
          </a:xfrm>
        </p:grpSpPr>
        <p:sp>
          <p:nvSpPr>
            <p:cNvPr id="28" name="Freeform 34"/>
            <p:cNvSpPr>
              <a:spLocks noChangeArrowheads="1"/>
            </p:cNvSpPr>
            <p:nvPr/>
          </p:nvSpPr>
          <p:spPr bwMode="auto">
            <a:xfrm flipH="1">
              <a:off x="0" y="0"/>
              <a:ext cx="1368425" cy="1368425"/>
            </a:xfrm>
            <a:custGeom>
              <a:avLst/>
              <a:gdLst>
                <a:gd name="T0" fmla="*/ 1368425 w 528"/>
                <a:gd name="T1" fmla="*/ 1264756 h 528"/>
                <a:gd name="T2" fmla="*/ 1264756 w 528"/>
                <a:gd name="T3" fmla="*/ 1368425 h 528"/>
                <a:gd name="T4" fmla="*/ 103669 w 528"/>
                <a:gd name="T5" fmla="*/ 1368425 h 528"/>
                <a:gd name="T6" fmla="*/ 0 w 528"/>
                <a:gd name="T7" fmla="*/ 1264756 h 528"/>
                <a:gd name="T8" fmla="*/ 0 w 528"/>
                <a:gd name="T9" fmla="*/ 103669 h 528"/>
                <a:gd name="T10" fmla="*/ 103669 w 528"/>
                <a:gd name="T11" fmla="*/ 0 h 528"/>
                <a:gd name="T12" fmla="*/ 1264756 w 528"/>
                <a:gd name="T13" fmla="*/ 0 h 528"/>
                <a:gd name="T14" fmla="*/ 1368425 w 528"/>
                <a:gd name="T15" fmla="*/ 103669 h 528"/>
                <a:gd name="T16" fmla="*/ 1368425 w 528"/>
                <a:gd name="T17" fmla="*/ 1264756 h 5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8"/>
                <a:gd name="T28" fmla="*/ 0 h 528"/>
                <a:gd name="T29" fmla="*/ 528 w 528"/>
                <a:gd name="T30" fmla="*/ 528 h 5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8" h="528">
                  <a:moveTo>
                    <a:pt x="528" y="488"/>
                  </a:moveTo>
                  <a:cubicBezTo>
                    <a:pt x="528" y="510"/>
                    <a:pt x="510" y="528"/>
                    <a:pt x="488" y="528"/>
                  </a:cubicBezTo>
                  <a:cubicBezTo>
                    <a:pt x="40" y="528"/>
                    <a:pt x="40" y="528"/>
                    <a:pt x="40" y="528"/>
                  </a:cubicBezTo>
                  <a:cubicBezTo>
                    <a:pt x="18" y="528"/>
                    <a:pt x="0" y="510"/>
                    <a:pt x="0" y="48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510" y="0"/>
                    <a:pt x="528" y="18"/>
                    <a:pt x="528" y="40"/>
                  </a:cubicBezTo>
                  <a:cubicBezTo>
                    <a:pt x="528" y="488"/>
                    <a:pt x="528" y="488"/>
                    <a:pt x="528" y="48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5" name="Freeform 35"/>
            <p:cNvSpPr>
              <a:spLocks noChangeArrowheads="1"/>
            </p:cNvSpPr>
            <p:nvPr/>
          </p:nvSpPr>
          <p:spPr bwMode="auto">
            <a:xfrm flipH="1">
              <a:off x="509587" y="323850"/>
              <a:ext cx="858838" cy="1044575"/>
            </a:xfrm>
            <a:custGeom>
              <a:avLst/>
              <a:gdLst>
                <a:gd name="T0" fmla="*/ 708347 w 331"/>
                <a:gd name="T1" fmla="*/ 0 h 403"/>
                <a:gd name="T2" fmla="*/ 487799 w 331"/>
                <a:gd name="T3" fmla="*/ 38880 h 403"/>
                <a:gd name="T4" fmla="*/ 0 w 331"/>
                <a:gd name="T5" fmla="*/ 526175 h 403"/>
                <a:gd name="T6" fmla="*/ 0 w 331"/>
                <a:gd name="T7" fmla="*/ 940895 h 403"/>
                <a:gd name="T8" fmla="*/ 103787 w 331"/>
                <a:gd name="T9" fmla="*/ 1044575 h 403"/>
                <a:gd name="T10" fmla="*/ 352876 w 331"/>
                <a:gd name="T11" fmla="*/ 1044575 h 403"/>
                <a:gd name="T12" fmla="*/ 734294 w 331"/>
                <a:gd name="T13" fmla="*/ 666143 h 403"/>
                <a:gd name="T14" fmla="*/ 679805 w 331"/>
                <a:gd name="T15" fmla="*/ 606527 h 403"/>
                <a:gd name="T16" fmla="*/ 773214 w 331"/>
                <a:gd name="T17" fmla="*/ 510624 h 403"/>
                <a:gd name="T18" fmla="*/ 858838 w 331"/>
                <a:gd name="T19" fmla="*/ 101088 h 403"/>
                <a:gd name="T20" fmla="*/ 708347 w 331"/>
                <a:gd name="T21" fmla="*/ 0 h 4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1"/>
                <a:gd name="T34" fmla="*/ 0 h 403"/>
                <a:gd name="T35" fmla="*/ 331 w 331"/>
                <a:gd name="T36" fmla="*/ 403 h 40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1" h="403">
                  <a:moveTo>
                    <a:pt x="273" y="0"/>
                  </a:moveTo>
                  <a:cubicBezTo>
                    <a:pt x="188" y="15"/>
                    <a:pt x="188" y="15"/>
                    <a:pt x="188" y="15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385"/>
                    <a:pt x="18" y="403"/>
                    <a:pt x="40" y="403"/>
                  </a:cubicBezTo>
                  <a:cubicBezTo>
                    <a:pt x="136" y="403"/>
                    <a:pt x="136" y="403"/>
                    <a:pt x="136" y="403"/>
                  </a:cubicBezTo>
                  <a:cubicBezTo>
                    <a:pt x="283" y="257"/>
                    <a:pt x="283" y="257"/>
                    <a:pt x="283" y="257"/>
                  </a:cubicBezTo>
                  <a:cubicBezTo>
                    <a:pt x="262" y="234"/>
                    <a:pt x="262" y="234"/>
                    <a:pt x="262" y="234"/>
                  </a:cubicBezTo>
                  <a:cubicBezTo>
                    <a:pt x="298" y="197"/>
                    <a:pt x="298" y="197"/>
                    <a:pt x="298" y="197"/>
                  </a:cubicBezTo>
                  <a:cubicBezTo>
                    <a:pt x="331" y="39"/>
                    <a:pt x="331" y="39"/>
                    <a:pt x="331" y="39"/>
                  </a:cubicBezTo>
                  <a:cubicBezTo>
                    <a:pt x="273" y="0"/>
                    <a:pt x="273" y="0"/>
                    <a:pt x="273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6" name="Freeform 36"/>
            <p:cNvSpPr>
              <a:spLocks noChangeArrowheads="1"/>
            </p:cNvSpPr>
            <p:nvPr/>
          </p:nvSpPr>
          <p:spPr bwMode="auto">
            <a:xfrm flipH="1">
              <a:off x="601662" y="892175"/>
              <a:ext cx="206375" cy="123825"/>
            </a:xfrm>
            <a:custGeom>
              <a:avLst/>
              <a:gdLst>
                <a:gd name="T0" fmla="*/ 188317 w 80"/>
                <a:gd name="T1" fmla="*/ 5159 h 48"/>
                <a:gd name="T2" fmla="*/ 113506 w 80"/>
                <a:gd name="T3" fmla="*/ 20638 h 48"/>
                <a:gd name="T4" fmla="*/ 103188 w 80"/>
                <a:gd name="T5" fmla="*/ 20638 h 48"/>
                <a:gd name="T6" fmla="*/ 92869 w 80"/>
                <a:gd name="T7" fmla="*/ 20638 h 48"/>
                <a:gd name="T8" fmla="*/ 18058 w 80"/>
                <a:gd name="T9" fmla="*/ 5159 h 48"/>
                <a:gd name="T10" fmla="*/ 0 w 80"/>
                <a:gd name="T11" fmla="*/ 0 h 48"/>
                <a:gd name="T12" fmla="*/ 0 w 80"/>
                <a:gd name="T13" fmla="*/ 0 h 48"/>
                <a:gd name="T14" fmla="*/ 103188 w 80"/>
                <a:gd name="T15" fmla="*/ 123825 h 48"/>
                <a:gd name="T16" fmla="*/ 206375 w 80"/>
                <a:gd name="T17" fmla="*/ 0 h 48"/>
                <a:gd name="T18" fmla="*/ 206375 w 80"/>
                <a:gd name="T19" fmla="*/ 0 h 48"/>
                <a:gd name="T20" fmla="*/ 188317 w 80"/>
                <a:gd name="T21" fmla="*/ 5159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0"/>
                <a:gd name="T34" fmla="*/ 0 h 48"/>
                <a:gd name="T35" fmla="*/ 80 w 80"/>
                <a:gd name="T36" fmla="*/ 48 h 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0" h="48">
                  <a:moveTo>
                    <a:pt x="73" y="2"/>
                  </a:moveTo>
                  <a:cubicBezTo>
                    <a:pt x="65" y="5"/>
                    <a:pt x="55" y="7"/>
                    <a:pt x="44" y="8"/>
                  </a:cubicBezTo>
                  <a:cubicBezTo>
                    <a:pt x="42" y="8"/>
                    <a:pt x="41" y="8"/>
                    <a:pt x="40" y="8"/>
                  </a:cubicBezTo>
                  <a:cubicBezTo>
                    <a:pt x="39" y="8"/>
                    <a:pt x="38" y="8"/>
                    <a:pt x="36" y="8"/>
                  </a:cubicBezTo>
                  <a:cubicBezTo>
                    <a:pt x="25" y="7"/>
                    <a:pt x="15" y="5"/>
                    <a:pt x="7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13" y="48"/>
                    <a:pt x="40" y="48"/>
                  </a:cubicBezTo>
                  <a:cubicBezTo>
                    <a:pt x="67" y="48"/>
                    <a:pt x="80" y="27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77" y="1"/>
                    <a:pt x="7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7" name="Freeform 37"/>
            <p:cNvSpPr>
              <a:spLocks noEditPoints="1" noChangeArrowheads="1"/>
            </p:cNvSpPr>
            <p:nvPr/>
          </p:nvSpPr>
          <p:spPr bwMode="auto">
            <a:xfrm flipH="1">
              <a:off x="455612" y="290512"/>
              <a:ext cx="498475" cy="581025"/>
            </a:xfrm>
            <a:custGeom>
              <a:avLst/>
              <a:gdLst>
                <a:gd name="T0" fmla="*/ 249238 w 192"/>
                <a:gd name="T1" fmla="*/ 0 h 224"/>
                <a:gd name="T2" fmla="*/ 0 w 192"/>
                <a:gd name="T3" fmla="*/ 249011 h 224"/>
                <a:gd name="T4" fmla="*/ 124619 w 192"/>
                <a:gd name="T5" fmla="*/ 518772 h 224"/>
                <a:gd name="T6" fmla="*/ 173947 w 192"/>
                <a:gd name="T7" fmla="*/ 568056 h 224"/>
                <a:gd name="T8" fmla="*/ 233660 w 192"/>
                <a:gd name="T9" fmla="*/ 581025 h 224"/>
                <a:gd name="T10" fmla="*/ 249238 w 192"/>
                <a:gd name="T11" fmla="*/ 581025 h 224"/>
                <a:gd name="T12" fmla="*/ 324528 w 192"/>
                <a:gd name="T13" fmla="*/ 565462 h 224"/>
                <a:gd name="T14" fmla="*/ 373856 w 192"/>
                <a:gd name="T15" fmla="*/ 518772 h 224"/>
                <a:gd name="T16" fmla="*/ 498475 w 192"/>
                <a:gd name="T17" fmla="*/ 249011 h 224"/>
                <a:gd name="T18" fmla="*/ 249238 w 192"/>
                <a:gd name="T19" fmla="*/ 0 h 224"/>
                <a:gd name="T20" fmla="*/ 293373 w 192"/>
                <a:gd name="T21" fmla="*/ 103754 h 224"/>
                <a:gd name="T22" fmla="*/ 80483 w 192"/>
                <a:gd name="T23" fmla="*/ 313857 h 224"/>
                <a:gd name="T24" fmla="*/ 80483 w 192"/>
                <a:gd name="T25" fmla="*/ 332014 h 224"/>
                <a:gd name="T26" fmla="*/ 62309 w 192"/>
                <a:gd name="T27" fmla="*/ 254198 h 224"/>
                <a:gd name="T28" fmla="*/ 257026 w 192"/>
                <a:gd name="T29" fmla="*/ 62253 h 224"/>
                <a:gd name="T30" fmla="*/ 415396 w 192"/>
                <a:gd name="T31" fmla="*/ 140069 h 224"/>
                <a:gd name="T32" fmla="*/ 293373 w 192"/>
                <a:gd name="T33" fmla="*/ 103754 h 2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2"/>
                <a:gd name="T52" fmla="*/ 0 h 224"/>
                <a:gd name="T53" fmla="*/ 192 w 192"/>
                <a:gd name="T54" fmla="*/ 224 h 2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2" h="224">
                  <a:moveTo>
                    <a:pt x="96" y="0"/>
                  </a:moveTo>
                  <a:cubicBezTo>
                    <a:pt x="43" y="0"/>
                    <a:pt x="0" y="43"/>
                    <a:pt x="0" y="96"/>
                  </a:cubicBezTo>
                  <a:cubicBezTo>
                    <a:pt x="0" y="144"/>
                    <a:pt x="48" y="184"/>
                    <a:pt x="48" y="200"/>
                  </a:cubicBezTo>
                  <a:cubicBezTo>
                    <a:pt x="48" y="205"/>
                    <a:pt x="54" y="213"/>
                    <a:pt x="67" y="219"/>
                  </a:cubicBezTo>
                  <a:cubicBezTo>
                    <a:pt x="73" y="220"/>
                    <a:pt x="82" y="223"/>
                    <a:pt x="90" y="224"/>
                  </a:cubicBezTo>
                  <a:cubicBezTo>
                    <a:pt x="92" y="224"/>
                    <a:pt x="94" y="224"/>
                    <a:pt x="96" y="224"/>
                  </a:cubicBezTo>
                  <a:cubicBezTo>
                    <a:pt x="103" y="224"/>
                    <a:pt x="113" y="222"/>
                    <a:pt x="125" y="218"/>
                  </a:cubicBezTo>
                  <a:cubicBezTo>
                    <a:pt x="138" y="213"/>
                    <a:pt x="144" y="205"/>
                    <a:pt x="144" y="200"/>
                  </a:cubicBezTo>
                  <a:cubicBezTo>
                    <a:pt x="144" y="184"/>
                    <a:pt x="192" y="144"/>
                    <a:pt x="192" y="96"/>
                  </a:cubicBezTo>
                  <a:cubicBezTo>
                    <a:pt x="192" y="43"/>
                    <a:pt x="149" y="0"/>
                    <a:pt x="96" y="0"/>
                  </a:cubicBezTo>
                  <a:close/>
                  <a:moveTo>
                    <a:pt x="113" y="40"/>
                  </a:moveTo>
                  <a:cubicBezTo>
                    <a:pt x="68" y="40"/>
                    <a:pt x="31" y="76"/>
                    <a:pt x="31" y="121"/>
                  </a:cubicBezTo>
                  <a:cubicBezTo>
                    <a:pt x="31" y="123"/>
                    <a:pt x="31" y="126"/>
                    <a:pt x="31" y="128"/>
                  </a:cubicBezTo>
                  <a:cubicBezTo>
                    <a:pt x="27" y="119"/>
                    <a:pt x="24" y="109"/>
                    <a:pt x="24" y="98"/>
                  </a:cubicBezTo>
                  <a:cubicBezTo>
                    <a:pt x="24" y="57"/>
                    <a:pt x="58" y="24"/>
                    <a:pt x="99" y="24"/>
                  </a:cubicBezTo>
                  <a:cubicBezTo>
                    <a:pt x="124" y="24"/>
                    <a:pt x="146" y="36"/>
                    <a:pt x="160" y="54"/>
                  </a:cubicBezTo>
                  <a:cubicBezTo>
                    <a:pt x="147" y="45"/>
                    <a:pt x="131" y="40"/>
                    <a:pt x="1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39" name="Oval 16"/>
          <p:cNvSpPr/>
          <p:nvPr/>
        </p:nvSpPr>
        <p:spPr>
          <a:xfrm>
            <a:off x="2131718" y="4765992"/>
            <a:ext cx="259359" cy="27363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TextBox 15"/>
          <p:cNvSpPr txBox="1"/>
          <p:nvPr/>
        </p:nvSpPr>
        <p:spPr>
          <a:xfrm flipH="1">
            <a:off x="1921922" y="1469855"/>
            <a:ext cx="6946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充分了解学生的实际心理健康情况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16"/>
          <p:cNvSpPr txBox="1"/>
          <p:nvPr/>
        </p:nvSpPr>
        <p:spPr>
          <a:xfrm flipH="1">
            <a:off x="2650036" y="2554583"/>
            <a:ext cx="8742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深入挖掘教材，把握道德与法治课程与心理健康教育的融合点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17"/>
          <p:cNvSpPr txBox="1"/>
          <p:nvPr/>
        </p:nvSpPr>
        <p:spPr>
          <a:xfrm flipH="1">
            <a:off x="2537413" y="3712744"/>
            <a:ext cx="9586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以学生的性格特征与身心发展规律为根据，采取灵活多样的教学手段</a:t>
            </a:r>
            <a:endParaRPr 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17"/>
          <p:cNvSpPr txBox="1"/>
          <p:nvPr/>
        </p:nvSpPr>
        <p:spPr>
          <a:xfrm flipH="1">
            <a:off x="2390551" y="4663783"/>
            <a:ext cx="8052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营造体验式情境，调动学生的兴趣，提高教学效率与效果</a:t>
            </a:r>
            <a:endParaRPr 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5"/>
          <p:cNvSpPr txBox="1">
            <a:spLocks noChangeArrowheads="1"/>
          </p:cNvSpPr>
          <p:nvPr/>
        </p:nvSpPr>
        <p:spPr bwMode="auto">
          <a:xfrm>
            <a:off x="1248979" y="196859"/>
            <a:ext cx="3668813" cy="52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415"/>
              </a:lnSpc>
            </a:pPr>
            <a:r>
              <a:rPr lang="zh-CN" altLang="en-US" sz="3600" b="1" dirty="0">
                <a:latin typeface="+mj-ea"/>
                <a:ea typeface="+mj-ea"/>
              </a:rPr>
              <a:t>有效策略</a:t>
            </a:r>
            <a:endParaRPr lang="en-US" altLang="zh-CN" sz="4400" b="1" dirty="0">
              <a:latin typeface="+mj-ea"/>
              <a:ea typeface="+mj-ea"/>
            </a:endParaRPr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" name="Oval 16"/>
          <p:cNvSpPr/>
          <p:nvPr>
            <p:custDataLst>
              <p:tags r:id="rId1"/>
            </p:custDataLst>
          </p:nvPr>
        </p:nvSpPr>
        <p:spPr>
          <a:xfrm>
            <a:off x="1536723" y="5561012"/>
            <a:ext cx="259359" cy="27363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17"/>
          <p:cNvSpPr txBox="1"/>
          <p:nvPr>
            <p:custDataLst>
              <p:tags r:id="rId2"/>
            </p:custDataLst>
          </p:nvPr>
        </p:nvSpPr>
        <p:spPr>
          <a:xfrm flipH="1">
            <a:off x="1876836" y="5442293"/>
            <a:ext cx="805250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深化思考能力，共建多维协作</a:t>
            </a:r>
            <a:endParaRPr 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886265"/>
            <a:ext cx="12192000" cy="5971735"/>
          </a:xfrm>
          <a:prstGeom prst="rect">
            <a:avLst/>
          </a:prstGeom>
          <a:noFill/>
          <a:ln w="38100">
            <a:solidFill>
              <a:srgbClr val="2C70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105378" y="953135"/>
            <a:ext cx="6086622" cy="5943600"/>
          </a:xfrm>
          <a:prstGeom prst="rect">
            <a:avLst/>
          </a:prstGeom>
          <a:solidFill>
            <a:srgbClr val="2C7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直角三角形 4"/>
          <p:cNvSpPr/>
          <p:nvPr/>
        </p:nvSpPr>
        <p:spPr>
          <a:xfrm>
            <a:off x="11741833" y="445376"/>
            <a:ext cx="450167" cy="426822"/>
          </a:xfrm>
          <a:prstGeom prst="rtTriangle">
            <a:avLst/>
          </a:prstGeom>
          <a:solidFill>
            <a:srgbClr val="225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741832" y="0"/>
            <a:ext cx="450167" cy="422031"/>
          </a:xfrm>
          <a:prstGeom prst="rect">
            <a:avLst/>
          </a:prstGeom>
          <a:solidFill>
            <a:srgbClr val="2C7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>
            <a:off x="11291665" y="-4791"/>
            <a:ext cx="450167" cy="426822"/>
          </a:xfrm>
          <a:prstGeom prst="rtTriangle">
            <a:avLst/>
          </a:prstGeom>
          <a:solidFill>
            <a:srgbClr val="2C7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直角三角形 7"/>
          <p:cNvSpPr/>
          <p:nvPr/>
        </p:nvSpPr>
        <p:spPr>
          <a:xfrm rot="5400000">
            <a:off x="10864844" y="6881"/>
            <a:ext cx="450167" cy="426822"/>
          </a:xfrm>
          <a:prstGeom prst="rtTriangle">
            <a:avLst/>
          </a:prstGeom>
          <a:solidFill>
            <a:srgbClr val="8FD152"/>
          </a:solidFill>
          <a:ln>
            <a:solidFill>
              <a:srgbClr val="8FD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直角三角形 8"/>
          <p:cNvSpPr/>
          <p:nvPr/>
        </p:nvSpPr>
        <p:spPr>
          <a:xfrm rot="10800000">
            <a:off x="10426349" y="0"/>
            <a:ext cx="450167" cy="426822"/>
          </a:xfrm>
          <a:prstGeom prst="rtTriangle">
            <a:avLst/>
          </a:prstGeom>
          <a:solidFill>
            <a:srgbClr val="2C7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60252" y="152273"/>
            <a:ext cx="464234" cy="134328"/>
          </a:xfrm>
          <a:prstGeom prst="rect">
            <a:avLst/>
          </a:prstGeom>
          <a:solidFill>
            <a:srgbClr val="2C7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60252" y="340799"/>
            <a:ext cx="464234" cy="134328"/>
          </a:xfrm>
          <a:prstGeom prst="rect">
            <a:avLst/>
          </a:prstGeom>
          <a:solidFill>
            <a:srgbClr val="2C7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53218" y="529325"/>
            <a:ext cx="464234" cy="134328"/>
          </a:xfrm>
          <a:prstGeom prst="rect">
            <a:avLst/>
          </a:prstGeom>
          <a:solidFill>
            <a:srgbClr val="2C7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72085" y="1637665"/>
            <a:ext cx="561086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2C70AE"/>
                </a:solidFill>
                <a:latin typeface="+mj-ea"/>
                <a:ea typeface="+mj-ea"/>
              </a:rPr>
              <a:t>《全面加强和改进新时代学生心理健康工作专项行动计划（</a:t>
            </a:r>
            <a:r>
              <a:rPr lang="en-US" altLang="zh-CN" sz="3200" b="1" dirty="0">
                <a:solidFill>
                  <a:srgbClr val="2C70AE"/>
                </a:solidFill>
                <a:latin typeface="+mj-ea"/>
                <a:ea typeface="+mj-ea"/>
              </a:rPr>
              <a:t>2023-2025</a:t>
            </a:r>
            <a:r>
              <a:rPr lang="zh-CN" altLang="en-US" sz="3200" b="1" dirty="0">
                <a:solidFill>
                  <a:srgbClr val="2C70AE"/>
                </a:solidFill>
                <a:latin typeface="+mj-ea"/>
                <a:ea typeface="+mj-ea"/>
              </a:rPr>
              <a:t>）》明确新时代学生心理健康工作的原则、目标、任务及具体举措</a:t>
            </a:r>
            <a:endParaRPr lang="zh-CN" altLang="en-US" sz="3200" b="1" dirty="0">
              <a:solidFill>
                <a:srgbClr val="2C70AE"/>
              </a:solidFill>
              <a:latin typeface="+mj-ea"/>
              <a:ea typeface="+mj-ea"/>
            </a:endParaRPr>
          </a:p>
        </p:txBody>
      </p:sp>
      <p:sp>
        <p:nvSpPr>
          <p:cNvPr id="39" name="文本框 38"/>
          <p:cNvSpPr txBox="1"/>
          <p:nvPr/>
        </p:nvSpPr>
        <p:spPr>
          <a:xfrm rot="180000">
            <a:off x="7088483" y="3779468"/>
            <a:ext cx="2556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2C70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道德与法治</a:t>
            </a:r>
            <a:endParaRPr lang="zh-CN" altLang="en-US" sz="3600" b="1" dirty="0">
              <a:solidFill>
                <a:srgbClr val="2C70A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14440" y="3607435"/>
            <a:ext cx="22383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三全育人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8792845" y="1637665"/>
            <a:ext cx="22383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bg1"/>
                </a:solidFill>
              </a:rPr>
              <a:t>全员育人</a:t>
            </a:r>
            <a:endParaRPr lang="zh-CN" altLang="en-US" sz="320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8792845" y="3483610"/>
            <a:ext cx="22383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bg1"/>
                </a:solidFill>
              </a:rPr>
              <a:t>全程育人</a:t>
            </a:r>
            <a:endParaRPr lang="zh-CN" altLang="en-US" sz="320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8792845" y="5226685"/>
            <a:ext cx="22383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bg1"/>
                </a:solidFill>
              </a:rPr>
              <a:t>全方位育人</a:t>
            </a:r>
            <a:endParaRPr lang="zh-CN" altLang="en-US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MH_Other_1"/>
          <p:cNvCxnSpPr/>
          <p:nvPr>
            <p:custDataLst>
              <p:tags r:id="rId1"/>
            </p:custDataLst>
          </p:nvPr>
        </p:nvCxnSpPr>
        <p:spPr>
          <a:xfrm>
            <a:off x="6102350" y="2408567"/>
            <a:ext cx="0" cy="4160194"/>
          </a:xfrm>
          <a:prstGeom prst="line">
            <a:avLst/>
          </a:prstGeom>
          <a:ln w="12700">
            <a:solidFill>
              <a:srgbClr val="AAAAAA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H_Text_1"/>
          <p:cNvSpPr/>
          <p:nvPr>
            <p:custDataLst>
              <p:tags r:id="rId2"/>
            </p:custDataLst>
          </p:nvPr>
        </p:nvSpPr>
        <p:spPr bwMode="auto">
          <a:xfrm>
            <a:off x="6102351" y="2356322"/>
            <a:ext cx="2471738" cy="479425"/>
          </a:xfrm>
          <a:custGeom>
            <a:avLst/>
            <a:gdLst>
              <a:gd name="T0" fmla="*/ 2147483646 w 3128"/>
              <a:gd name="T1" fmla="*/ 0 h 605"/>
              <a:gd name="T2" fmla="*/ 0 w 3128"/>
              <a:gd name="T3" fmla="*/ 0 h 605"/>
              <a:gd name="T4" fmla="*/ 0 w 3128"/>
              <a:gd name="T5" fmla="*/ 2147483646 h 605"/>
              <a:gd name="T6" fmla="*/ 2147483646 w 3128"/>
              <a:gd name="T7" fmla="*/ 2147483646 h 605"/>
              <a:gd name="T8" fmla="*/ 2147483646 w 3128"/>
              <a:gd name="T9" fmla="*/ 2147483646 h 605"/>
              <a:gd name="T10" fmla="*/ 2147483646 w 3128"/>
              <a:gd name="T11" fmla="*/ 0 h 6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28"/>
              <a:gd name="T19" fmla="*/ 0 h 605"/>
              <a:gd name="T20" fmla="*/ 3128 w 3128"/>
              <a:gd name="T21" fmla="*/ 605 h 6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28" h="605">
                <a:moveTo>
                  <a:pt x="282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05"/>
                  <a:pt x="0" y="605"/>
                  <a:pt x="0" y="605"/>
                </a:cubicBezTo>
                <a:cubicBezTo>
                  <a:pt x="2826" y="605"/>
                  <a:pt x="2826" y="605"/>
                  <a:pt x="2826" y="605"/>
                </a:cubicBezTo>
                <a:cubicBezTo>
                  <a:pt x="2993" y="605"/>
                  <a:pt x="3128" y="470"/>
                  <a:pt x="3128" y="303"/>
                </a:cubicBezTo>
                <a:cubicBezTo>
                  <a:pt x="3128" y="136"/>
                  <a:pt x="2993" y="0"/>
                  <a:pt x="2826" y="0"/>
                </a:cubicBezTo>
                <a:close/>
              </a:path>
            </a:pathLst>
          </a:custGeom>
          <a:solidFill>
            <a:srgbClr val="CB4545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defRPr/>
            </a:pPr>
            <a:r>
              <a:rPr lang="zh-CN" altLang="en-US" b="1" kern="0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借助故事情境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MH_Text_2"/>
          <p:cNvSpPr/>
          <p:nvPr>
            <p:custDataLst>
              <p:tags r:id="rId3"/>
            </p:custDataLst>
          </p:nvPr>
        </p:nvSpPr>
        <p:spPr bwMode="auto">
          <a:xfrm>
            <a:off x="3616326" y="2363378"/>
            <a:ext cx="2487612" cy="481012"/>
          </a:xfrm>
          <a:custGeom>
            <a:avLst/>
            <a:gdLst>
              <a:gd name="T0" fmla="*/ 2147483646 w 3128"/>
              <a:gd name="T1" fmla="*/ 0 h 604"/>
              <a:gd name="T2" fmla="*/ 2147483646 w 3128"/>
              <a:gd name="T3" fmla="*/ 0 h 604"/>
              <a:gd name="T4" fmla="*/ 2147483646 w 3128"/>
              <a:gd name="T5" fmla="*/ 2147483646 h 604"/>
              <a:gd name="T6" fmla="*/ 2147483646 w 3128"/>
              <a:gd name="T7" fmla="*/ 2147483646 h 604"/>
              <a:gd name="T8" fmla="*/ 0 w 3128"/>
              <a:gd name="T9" fmla="*/ 2147483646 h 604"/>
              <a:gd name="T10" fmla="*/ 2147483646 w 3128"/>
              <a:gd name="T11" fmla="*/ 0 h 6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28"/>
              <a:gd name="T19" fmla="*/ 0 h 604"/>
              <a:gd name="T20" fmla="*/ 3128 w 3128"/>
              <a:gd name="T21" fmla="*/ 604 h 6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28" h="604">
                <a:moveTo>
                  <a:pt x="302" y="0"/>
                </a:moveTo>
                <a:cubicBezTo>
                  <a:pt x="3128" y="0"/>
                  <a:pt x="3128" y="0"/>
                  <a:pt x="3128" y="0"/>
                </a:cubicBezTo>
                <a:cubicBezTo>
                  <a:pt x="3128" y="604"/>
                  <a:pt x="3128" y="604"/>
                  <a:pt x="3128" y="604"/>
                </a:cubicBezTo>
                <a:cubicBezTo>
                  <a:pt x="302" y="604"/>
                  <a:pt x="302" y="604"/>
                  <a:pt x="302" y="604"/>
                </a:cubicBezTo>
                <a:cubicBezTo>
                  <a:pt x="135" y="604"/>
                  <a:pt x="0" y="469"/>
                  <a:pt x="0" y="302"/>
                </a:cubicBezTo>
                <a:cubicBezTo>
                  <a:pt x="0" y="135"/>
                  <a:pt x="135" y="0"/>
                  <a:pt x="302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defRPr/>
            </a:pPr>
            <a:r>
              <a:rPr lang="zh-CN" altLang="en-US" b="1" kern="0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借助游戏情境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62463" y="255867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营造体验式情境，调动学生的兴趣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 flipV="1">
            <a:off x="473325" y="809584"/>
            <a:ext cx="4626416" cy="98854"/>
            <a:chOff x="498387" y="768178"/>
            <a:chExt cx="3785287" cy="0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2364380" y="768178"/>
              <a:ext cx="969087" cy="0"/>
            </a:xfrm>
            <a:prstGeom prst="line">
              <a:avLst/>
            </a:prstGeom>
            <a:ln w="38100">
              <a:solidFill>
                <a:srgbClr val="CB454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498387" y="768178"/>
              <a:ext cx="969087" cy="0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1395293" y="768178"/>
              <a:ext cx="969087" cy="0"/>
            </a:xfrm>
            <a:prstGeom prst="line">
              <a:avLst/>
            </a:prstGeom>
            <a:ln w="38100">
              <a:solidFill>
                <a:srgbClr val="857D7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3314587" y="768178"/>
              <a:ext cx="969087" cy="0"/>
            </a:xfrm>
            <a:prstGeom prst="line">
              <a:avLst/>
            </a:prstGeom>
            <a:ln w="38100">
              <a:solidFill>
                <a:srgbClr val="009999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2" name="矩形 21"/>
          <p:cNvSpPr/>
          <p:nvPr/>
        </p:nvSpPr>
        <p:spPr>
          <a:xfrm>
            <a:off x="6482561" y="3060395"/>
            <a:ext cx="4832574" cy="2972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200000"/>
              </a:lnSpc>
            </a:pPr>
            <a:r>
              <a:rPr lang="zh-CN" altLang="en-US" sz="1600" kern="0" dirty="0">
                <a:solidFill>
                  <a:srgbClr val="333333"/>
                </a:solidFill>
                <a:latin typeface="+mn-ea"/>
              </a:rPr>
              <a:t>可以选择一些合适的故事，如历史故事、寓言故事或者是童话故事等，充分调动学生的兴趣与积极性，使学生通过感悟故事中的情感与道理，来达到提高学生认知、培养学生情感的目的。可以让学生进行角色扮演，也可以由教师讲述，或者是播放相关视频，从而使学生充分体验故事情境。</a:t>
            </a:r>
            <a:endParaRPr lang="zh-CN" altLang="en-US" sz="1600" kern="0" dirty="0">
              <a:solidFill>
                <a:srgbClr val="333333"/>
              </a:solidFill>
              <a:latin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28580" y="3060396"/>
            <a:ext cx="4793560" cy="2972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>
              <a:lnSpc>
                <a:spcPct val="200000"/>
              </a:lnSpc>
              <a:defRPr/>
            </a:pPr>
            <a:r>
              <a:rPr lang="zh-CN" altLang="en-US" sz="1600" kern="0" dirty="0">
                <a:solidFill>
                  <a:srgbClr val="333333"/>
                </a:solidFill>
                <a:latin typeface="+mn-ea"/>
              </a:rPr>
              <a:t>体验性学习对小学生的学习效果产生着重要的影响，有的教学内容，学生只有亲自体验过后，才能有所体会与感悟。因此，在小学道德与法治课程教学中，教师可以借助游戏情境，开展心理健康教育，以提高学生的兴趣，使学生能够深入领会心理健康教育与道德与法治课程的教学目标。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20580" y="1185528"/>
            <a:ext cx="10611329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+mn-ea"/>
              </a:rPr>
              <a:t>       在小学道德与法治课程中融入心理健康教育之后，教师可以通过营造体验式的教学情境，如开展游戏教学、故事教学，以达到调动学生的兴趣、提高教学效率与效果的目的。</a:t>
            </a:r>
            <a:endParaRPr lang="zh-CN" altLang="en-US" sz="1600" dirty="0">
              <a:latin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c 13"/>
          <p:cNvSpPr/>
          <p:nvPr/>
        </p:nvSpPr>
        <p:spPr>
          <a:xfrm>
            <a:off x="-2575251" y="879560"/>
            <a:ext cx="5112568" cy="5429760"/>
          </a:xfrm>
          <a:prstGeom prst="arc">
            <a:avLst>
              <a:gd name="adj1" fmla="val 16200000"/>
              <a:gd name="adj2" fmla="val 5370932"/>
            </a:avLst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Oval 14"/>
          <p:cNvSpPr/>
          <p:nvPr/>
        </p:nvSpPr>
        <p:spPr>
          <a:xfrm>
            <a:off x="1626258" y="1532564"/>
            <a:ext cx="259359" cy="273637"/>
          </a:xfrm>
          <a:prstGeom prst="ellipse">
            <a:avLst/>
          </a:prstGeom>
          <a:solidFill>
            <a:srgbClr val="99CC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15"/>
          <p:cNvSpPr/>
          <p:nvPr/>
        </p:nvSpPr>
        <p:spPr>
          <a:xfrm>
            <a:off x="2317719" y="2648598"/>
            <a:ext cx="259359" cy="273637"/>
          </a:xfrm>
          <a:prstGeom prst="ellipse">
            <a:avLst/>
          </a:prstGeom>
          <a:solidFill>
            <a:srgbClr val="99CC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16"/>
          <p:cNvSpPr/>
          <p:nvPr/>
        </p:nvSpPr>
        <p:spPr>
          <a:xfrm>
            <a:off x="2390988" y="3806759"/>
            <a:ext cx="259359" cy="273637"/>
          </a:xfrm>
          <a:prstGeom prst="ellipse">
            <a:avLst/>
          </a:prstGeom>
          <a:solidFill>
            <a:srgbClr val="99CC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 flipH="1">
            <a:off x="285287" y="749300"/>
            <a:ext cx="4130611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0" y="698500"/>
            <a:ext cx="287867" cy="95251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/>
          </a:p>
        </p:txBody>
      </p:sp>
      <p:grpSp>
        <p:nvGrpSpPr>
          <p:cNvPr id="26" name="组合 113"/>
          <p:cNvGrpSpPr/>
          <p:nvPr/>
        </p:nvGrpSpPr>
        <p:grpSpPr bwMode="auto">
          <a:xfrm>
            <a:off x="500743" y="95256"/>
            <a:ext cx="649731" cy="628644"/>
            <a:chOff x="0" y="0"/>
            <a:chExt cx="1368425" cy="1368425"/>
          </a:xfrm>
        </p:grpSpPr>
        <p:sp>
          <p:nvSpPr>
            <p:cNvPr id="28" name="Freeform 34"/>
            <p:cNvSpPr>
              <a:spLocks noChangeArrowheads="1"/>
            </p:cNvSpPr>
            <p:nvPr/>
          </p:nvSpPr>
          <p:spPr bwMode="auto">
            <a:xfrm flipH="1">
              <a:off x="0" y="0"/>
              <a:ext cx="1368425" cy="1368425"/>
            </a:xfrm>
            <a:custGeom>
              <a:avLst/>
              <a:gdLst>
                <a:gd name="T0" fmla="*/ 1368425 w 528"/>
                <a:gd name="T1" fmla="*/ 1264756 h 528"/>
                <a:gd name="T2" fmla="*/ 1264756 w 528"/>
                <a:gd name="T3" fmla="*/ 1368425 h 528"/>
                <a:gd name="T4" fmla="*/ 103669 w 528"/>
                <a:gd name="T5" fmla="*/ 1368425 h 528"/>
                <a:gd name="T6" fmla="*/ 0 w 528"/>
                <a:gd name="T7" fmla="*/ 1264756 h 528"/>
                <a:gd name="T8" fmla="*/ 0 w 528"/>
                <a:gd name="T9" fmla="*/ 103669 h 528"/>
                <a:gd name="T10" fmla="*/ 103669 w 528"/>
                <a:gd name="T11" fmla="*/ 0 h 528"/>
                <a:gd name="T12" fmla="*/ 1264756 w 528"/>
                <a:gd name="T13" fmla="*/ 0 h 528"/>
                <a:gd name="T14" fmla="*/ 1368425 w 528"/>
                <a:gd name="T15" fmla="*/ 103669 h 528"/>
                <a:gd name="T16" fmla="*/ 1368425 w 528"/>
                <a:gd name="T17" fmla="*/ 1264756 h 5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8"/>
                <a:gd name="T28" fmla="*/ 0 h 528"/>
                <a:gd name="T29" fmla="*/ 528 w 528"/>
                <a:gd name="T30" fmla="*/ 528 h 5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8" h="528">
                  <a:moveTo>
                    <a:pt x="528" y="488"/>
                  </a:moveTo>
                  <a:cubicBezTo>
                    <a:pt x="528" y="510"/>
                    <a:pt x="510" y="528"/>
                    <a:pt x="488" y="528"/>
                  </a:cubicBezTo>
                  <a:cubicBezTo>
                    <a:pt x="40" y="528"/>
                    <a:pt x="40" y="528"/>
                    <a:pt x="40" y="528"/>
                  </a:cubicBezTo>
                  <a:cubicBezTo>
                    <a:pt x="18" y="528"/>
                    <a:pt x="0" y="510"/>
                    <a:pt x="0" y="48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510" y="0"/>
                    <a:pt x="528" y="18"/>
                    <a:pt x="528" y="40"/>
                  </a:cubicBezTo>
                  <a:cubicBezTo>
                    <a:pt x="528" y="488"/>
                    <a:pt x="528" y="488"/>
                    <a:pt x="528" y="48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5" name="Freeform 35"/>
            <p:cNvSpPr>
              <a:spLocks noChangeArrowheads="1"/>
            </p:cNvSpPr>
            <p:nvPr/>
          </p:nvSpPr>
          <p:spPr bwMode="auto">
            <a:xfrm flipH="1">
              <a:off x="509587" y="323850"/>
              <a:ext cx="858838" cy="1044575"/>
            </a:xfrm>
            <a:custGeom>
              <a:avLst/>
              <a:gdLst>
                <a:gd name="T0" fmla="*/ 708347 w 331"/>
                <a:gd name="T1" fmla="*/ 0 h 403"/>
                <a:gd name="T2" fmla="*/ 487799 w 331"/>
                <a:gd name="T3" fmla="*/ 38880 h 403"/>
                <a:gd name="T4" fmla="*/ 0 w 331"/>
                <a:gd name="T5" fmla="*/ 526175 h 403"/>
                <a:gd name="T6" fmla="*/ 0 w 331"/>
                <a:gd name="T7" fmla="*/ 940895 h 403"/>
                <a:gd name="T8" fmla="*/ 103787 w 331"/>
                <a:gd name="T9" fmla="*/ 1044575 h 403"/>
                <a:gd name="T10" fmla="*/ 352876 w 331"/>
                <a:gd name="T11" fmla="*/ 1044575 h 403"/>
                <a:gd name="T12" fmla="*/ 734294 w 331"/>
                <a:gd name="T13" fmla="*/ 666143 h 403"/>
                <a:gd name="T14" fmla="*/ 679805 w 331"/>
                <a:gd name="T15" fmla="*/ 606527 h 403"/>
                <a:gd name="T16" fmla="*/ 773214 w 331"/>
                <a:gd name="T17" fmla="*/ 510624 h 403"/>
                <a:gd name="T18" fmla="*/ 858838 w 331"/>
                <a:gd name="T19" fmla="*/ 101088 h 403"/>
                <a:gd name="T20" fmla="*/ 708347 w 331"/>
                <a:gd name="T21" fmla="*/ 0 h 4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1"/>
                <a:gd name="T34" fmla="*/ 0 h 403"/>
                <a:gd name="T35" fmla="*/ 331 w 331"/>
                <a:gd name="T36" fmla="*/ 403 h 40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1" h="403">
                  <a:moveTo>
                    <a:pt x="273" y="0"/>
                  </a:moveTo>
                  <a:cubicBezTo>
                    <a:pt x="188" y="15"/>
                    <a:pt x="188" y="15"/>
                    <a:pt x="188" y="15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385"/>
                    <a:pt x="18" y="403"/>
                    <a:pt x="40" y="403"/>
                  </a:cubicBezTo>
                  <a:cubicBezTo>
                    <a:pt x="136" y="403"/>
                    <a:pt x="136" y="403"/>
                    <a:pt x="136" y="403"/>
                  </a:cubicBezTo>
                  <a:cubicBezTo>
                    <a:pt x="283" y="257"/>
                    <a:pt x="283" y="257"/>
                    <a:pt x="283" y="257"/>
                  </a:cubicBezTo>
                  <a:cubicBezTo>
                    <a:pt x="262" y="234"/>
                    <a:pt x="262" y="234"/>
                    <a:pt x="262" y="234"/>
                  </a:cubicBezTo>
                  <a:cubicBezTo>
                    <a:pt x="298" y="197"/>
                    <a:pt x="298" y="197"/>
                    <a:pt x="298" y="197"/>
                  </a:cubicBezTo>
                  <a:cubicBezTo>
                    <a:pt x="331" y="39"/>
                    <a:pt x="331" y="39"/>
                    <a:pt x="331" y="39"/>
                  </a:cubicBezTo>
                  <a:cubicBezTo>
                    <a:pt x="273" y="0"/>
                    <a:pt x="273" y="0"/>
                    <a:pt x="273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6" name="Freeform 36"/>
            <p:cNvSpPr>
              <a:spLocks noChangeArrowheads="1"/>
            </p:cNvSpPr>
            <p:nvPr/>
          </p:nvSpPr>
          <p:spPr bwMode="auto">
            <a:xfrm flipH="1">
              <a:off x="601662" y="892175"/>
              <a:ext cx="206375" cy="123825"/>
            </a:xfrm>
            <a:custGeom>
              <a:avLst/>
              <a:gdLst>
                <a:gd name="T0" fmla="*/ 188317 w 80"/>
                <a:gd name="T1" fmla="*/ 5159 h 48"/>
                <a:gd name="T2" fmla="*/ 113506 w 80"/>
                <a:gd name="T3" fmla="*/ 20638 h 48"/>
                <a:gd name="T4" fmla="*/ 103188 w 80"/>
                <a:gd name="T5" fmla="*/ 20638 h 48"/>
                <a:gd name="T6" fmla="*/ 92869 w 80"/>
                <a:gd name="T7" fmla="*/ 20638 h 48"/>
                <a:gd name="T8" fmla="*/ 18058 w 80"/>
                <a:gd name="T9" fmla="*/ 5159 h 48"/>
                <a:gd name="T10" fmla="*/ 0 w 80"/>
                <a:gd name="T11" fmla="*/ 0 h 48"/>
                <a:gd name="T12" fmla="*/ 0 w 80"/>
                <a:gd name="T13" fmla="*/ 0 h 48"/>
                <a:gd name="T14" fmla="*/ 103188 w 80"/>
                <a:gd name="T15" fmla="*/ 123825 h 48"/>
                <a:gd name="T16" fmla="*/ 206375 w 80"/>
                <a:gd name="T17" fmla="*/ 0 h 48"/>
                <a:gd name="T18" fmla="*/ 206375 w 80"/>
                <a:gd name="T19" fmla="*/ 0 h 48"/>
                <a:gd name="T20" fmla="*/ 188317 w 80"/>
                <a:gd name="T21" fmla="*/ 5159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0"/>
                <a:gd name="T34" fmla="*/ 0 h 48"/>
                <a:gd name="T35" fmla="*/ 80 w 80"/>
                <a:gd name="T36" fmla="*/ 48 h 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0" h="48">
                  <a:moveTo>
                    <a:pt x="73" y="2"/>
                  </a:moveTo>
                  <a:cubicBezTo>
                    <a:pt x="65" y="5"/>
                    <a:pt x="55" y="7"/>
                    <a:pt x="44" y="8"/>
                  </a:cubicBezTo>
                  <a:cubicBezTo>
                    <a:pt x="42" y="8"/>
                    <a:pt x="41" y="8"/>
                    <a:pt x="40" y="8"/>
                  </a:cubicBezTo>
                  <a:cubicBezTo>
                    <a:pt x="39" y="8"/>
                    <a:pt x="38" y="8"/>
                    <a:pt x="36" y="8"/>
                  </a:cubicBezTo>
                  <a:cubicBezTo>
                    <a:pt x="25" y="7"/>
                    <a:pt x="15" y="5"/>
                    <a:pt x="7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13" y="48"/>
                    <a:pt x="40" y="48"/>
                  </a:cubicBezTo>
                  <a:cubicBezTo>
                    <a:pt x="67" y="48"/>
                    <a:pt x="80" y="27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77" y="1"/>
                    <a:pt x="7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7" name="Freeform 37"/>
            <p:cNvSpPr>
              <a:spLocks noEditPoints="1" noChangeArrowheads="1"/>
            </p:cNvSpPr>
            <p:nvPr/>
          </p:nvSpPr>
          <p:spPr bwMode="auto">
            <a:xfrm flipH="1">
              <a:off x="455612" y="290512"/>
              <a:ext cx="498475" cy="581025"/>
            </a:xfrm>
            <a:custGeom>
              <a:avLst/>
              <a:gdLst>
                <a:gd name="T0" fmla="*/ 249238 w 192"/>
                <a:gd name="T1" fmla="*/ 0 h 224"/>
                <a:gd name="T2" fmla="*/ 0 w 192"/>
                <a:gd name="T3" fmla="*/ 249011 h 224"/>
                <a:gd name="T4" fmla="*/ 124619 w 192"/>
                <a:gd name="T5" fmla="*/ 518772 h 224"/>
                <a:gd name="T6" fmla="*/ 173947 w 192"/>
                <a:gd name="T7" fmla="*/ 568056 h 224"/>
                <a:gd name="T8" fmla="*/ 233660 w 192"/>
                <a:gd name="T9" fmla="*/ 581025 h 224"/>
                <a:gd name="T10" fmla="*/ 249238 w 192"/>
                <a:gd name="T11" fmla="*/ 581025 h 224"/>
                <a:gd name="T12" fmla="*/ 324528 w 192"/>
                <a:gd name="T13" fmla="*/ 565462 h 224"/>
                <a:gd name="T14" fmla="*/ 373856 w 192"/>
                <a:gd name="T15" fmla="*/ 518772 h 224"/>
                <a:gd name="T16" fmla="*/ 498475 w 192"/>
                <a:gd name="T17" fmla="*/ 249011 h 224"/>
                <a:gd name="T18" fmla="*/ 249238 w 192"/>
                <a:gd name="T19" fmla="*/ 0 h 224"/>
                <a:gd name="T20" fmla="*/ 293373 w 192"/>
                <a:gd name="T21" fmla="*/ 103754 h 224"/>
                <a:gd name="T22" fmla="*/ 80483 w 192"/>
                <a:gd name="T23" fmla="*/ 313857 h 224"/>
                <a:gd name="T24" fmla="*/ 80483 w 192"/>
                <a:gd name="T25" fmla="*/ 332014 h 224"/>
                <a:gd name="T26" fmla="*/ 62309 w 192"/>
                <a:gd name="T27" fmla="*/ 254198 h 224"/>
                <a:gd name="T28" fmla="*/ 257026 w 192"/>
                <a:gd name="T29" fmla="*/ 62253 h 224"/>
                <a:gd name="T30" fmla="*/ 415396 w 192"/>
                <a:gd name="T31" fmla="*/ 140069 h 224"/>
                <a:gd name="T32" fmla="*/ 293373 w 192"/>
                <a:gd name="T33" fmla="*/ 103754 h 2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2"/>
                <a:gd name="T52" fmla="*/ 0 h 224"/>
                <a:gd name="T53" fmla="*/ 192 w 192"/>
                <a:gd name="T54" fmla="*/ 224 h 2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2" h="224">
                  <a:moveTo>
                    <a:pt x="96" y="0"/>
                  </a:moveTo>
                  <a:cubicBezTo>
                    <a:pt x="43" y="0"/>
                    <a:pt x="0" y="43"/>
                    <a:pt x="0" y="96"/>
                  </a:cubicBezTo>
                  <a:cubicBezTo>
                    <a:pt x="0" y="144"/>
                    <a:pt x="48" y="184"/>
                    <a:pt x="48" y="200"/>
                  </a:cubicBezTo>
                  <a:cubicBezTo>
                    <a:pt x="48" y="205"/>
                    <a:pt x="54" y="213"/>
                    <a:pt x="67" y="219"/>
                  </a:cubicBezTo>
                  <a:cubicBezTo>
                    <a:pt x="73" y="220"/>
                    <a:pt x="82" y="223"/>
                    <a:pt x="90" y="224"/>
                  </a:cubicBezTo>
                  <a:cubicBezTo>
                    <a:pt x="92" y="224"/>
                    <a:pt x="94" y="224"/>
                    <a:pt x="96" y="224"/>
                  </a:cubicBezTo>
                  <a:cubicBezTo>
                    <a:pt x="103" y="224"/>
                    <a:pt x="113" y="222"/>
                    <a:pt x="125" y="218"/>
                  </a:cubicBezTo>
                  <a:cubicBezTo>
                    <a:pt x="138" y="213"/>
                    <a:pt x="144" y="205"/>
                    <a:pt x="144" y="200"/>
                  </a:cubicBezTo>
                  <a:cubicBezTo>
                    <a:pt x="144" y="184"/>
                    <a:pt x="192" y="144"/>
                    <a:pt x="192" y="96"/>
                  </a:cubicBezTo>
                  <a:cubicBezTo>
                    <a:pt x="192" y="43"/>
                    <a:pt x="149" y="0"/>
                    <a:pt x="96" y="0"/>
                  </a:cubicBezTo>
                  <a:close/>
                  <a:moveTo>
                    <a:pt x="113" y="40"/>
                  </a:moveTo>
                  <a:cubicBezTo>
                    <a:pt x="68" y="40"/>
                    <a:pt x="31" y="76"/>
                    <a:pt x="31" y="121"/>
                  </a:cubicBezTo>
                  <a:cubicBezTo>
                    <a:pt x="31" y="123"/>
                    <a:pt x="31" y="126"/>
                    <a:pt x="31" y="128"/>
                  </a:cubicBezTo>
                  <a:cubicBezTo>
                    <a:pt x="27" y="119"/>
                    <a:pt x="24" y="109"/>
                    <a:pt x="24" y="98"/>
                  </a:cubicBezTo>
                  <a:cubicBezTo>
                    <a:pt x="24" y="57"/>
                    <a:pt x="58" y="24"/>
                    <a:pt x="99" y="24"/>
                  </a:cubicBezTo>
                  <a:cubicBezTo>
                    <a:pt x="124" y="24"/>
                    <a:pt x="146" y="36"/>
                    <a:pt x="160" y="54"/>
                  </a:cubicBezTo>
                  <a:cubicBezTo>
                    <a:pt x="147" y="45"/>
                    <a:pt x="131" y="40"/>
                    <a:pt x="1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39" name="Oval 16"/>
          <p:cNvSpPr/>
          <p:nvPr/>
        </p:nvSpPr>
        <p:spPr>
          <a:xfrm>
            <a:off x="2131718" y="4765992"/>
            <a:ext cx="259359" cy="27363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TextBox 15"/>
          <p:cNvSpPr txBox="1"/>
          <p:nvPr/>
        </p:nvSpPr>
        <p:spPr>
          <a:xfrm flipH="1">
            <a:off x="1921922" y="1469855"/>
            <a:ext cx="6946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充分了解学生的实际心理健康情况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16"/>
          <p:cNvSpPr txBox="1"/>
          <p:nvPr/>
        </p:nvSpPr>
        <p:spPr>
          <a:xfrm flipH="1">
            <a:off x="2650036" y="2554583"/>
            <a:ext cx="8742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深入挖掘教材，把握道德与法治课程与心理健康教育的融合点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17"/>
          <p:cNvSpPr txBox="1"/>
          <p:nvPr/>
        </p:nvSpPr>
        <p:spPr>
          <a:xfrm flipH="1">
            <a:off x="2537413" y="3712744"/>
            <a:ext cx="9586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以学生的性格特征与身心发展规律为根据，采取灵活多样的教学手段</a:t>
            </a:r>
            <a:endParaRPr 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17"/>
          <p:cNvSpPr txBox="1"/>
          <p:nvPr/>
        </p:nvSpPr>
        <p:spPr>
          <a:xfrm flipH="1">
            <a:off x="2390551" y="4663783"/>
            <a:ext cx="8052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营造体验式情境，调动学生的兴趣，提高教学效率与效果</a:t>
            </a:r>
            <a:endParaRPr 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5"/>
          <p:cNvSpPr txBox="1">
            <a:spLocks noChangeArrowheads="1"/>
          </p:cNvSpPr>
          <p:nvPr/>
        </p:nvSpPr>
        <p:spPr bwMode="auto">
          <a:xfrm>
            <a:off x="1248979" y="196859"/>
            <a:ext cx="3668813" cy="52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415"/>
              </a:lnSpc>
            </a:pPr>
            <a:r>
              <a:rPr lang="zh-CN" altLang="en-US" sz="3600" b="1" dirty="0">
                <a:latin typeface="+mj-ea"/>
                <a:ea typeface="+mj-ea"/>
              </a:rPr>
              <a:t>有效策略</a:t>
            </a:r>
            <a:endParaRPr lang="en-US" altLang="zh-CN" sz="4400" b="1" dirty="0">
              <a:latin typeface="+mj-ea"/>
              <a:ea typeface="+mj-ea"/>
            </a:endParaRPr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" name="Oval 16"/>
          <p:cNvSpPr/>
          <p:nvPr>
            <p:custDataLst>
              <p:tags r:id="rId1"/>
            </p:custDataLst>
          </p:nvPr>
        </p:nvSpPr>
        <p:spPr>
          <a:xfrm>
            <a:off x="1536723" y="5561012"/>
            <a:ext cx="259359" cy="27363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17"/>
          <p:cNvSpPr txBox="1"/>
          <p:nvPr>
            <p:custDataLst>
              <p:tags r:id="rId2"/>
            </p:custDataLst>
          </p:nvPr>
        </p:nvSpPr>
        <p:spPr>
          <a:xfrm flipH="1">
            <a:off x="1876836" y="5442293"/>
            <a:ext cx="805250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深化思考能力，共建多维协作</a:t>
            </a:r>
            <a:endParaRPr 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362463" y="255867"/>
            <a:ext cx="4145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深化思考能力，共建多维协作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70280" y="2625090"/>
            <a:ext cx="490474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/>
              <a:t>      </a:t>
            </a:r>
            <a:r>
              <a:rPr lang="zh-CN" altLang="en-US" sz="3200" b="1"/>
              <a:t>学校主张家校联合，可以从家长、学校、老师、学生的四个角度去进行全方位、系列化的德育。</a:t>
            </a:r>
            <a:endParaRPr lang="zh-CN" altLang="en-US" sz="3200" b="1"/>
          </a:p>
        </p:txBody>
      </p:sp>
      <p:cxnSp>
        <p:nvCxnSpPr>
          <p:cNvPr id="5" name="MH_Other_1"/>
          <p:cNvCxnSpPr/>
          <p:nvPr>
            <p:custDataLst>
              <p:tags r:id="rId1"/>
            </p:custDataLst>
          </p:nvPr>
        </p:nvCxnSpPr>
        <p:spPr>
          <a:xfrm>
            <a:off x="6102350" y="2408567"/>
            <a:ext cx="0" cy="4160194"/>
          </a:xfrm>
          <a:prstGeom prst="line">
            <a:avLst/>
          </a:prstGeom>
          <a:ln w="12700">
            <a:solidFill>
              <a:srgbClr val="AAAAAA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6482561" y="3060395"/>
            <a:ext cx="4832574" cy="1076325"/>
          </a:xfrm>
          <a:prstGeom prst="rect">
            <a:avLst/>
          </a:prstGeom>
        </p:spPr>
        <p:txBody>
          <a:bodyPr wrap="square">
            <a:spAutoFit/>
          </a:bodyPr>
          <a:p>
            <a:pPr indent="457200">
              <a:lnSpc>
                <a:spcPct val="200000"/>
              </a:lnSpc>
            </a:pPr>
            <a:r>
              <a:rPr lang="zh-CN" altLang="en-US" sz="3200" b="1" kern="0" dirty="0">
                <a:solidFill>
                  <a:srgbClr val="333333"/>
                </a:solidFill>
                <a:latin typeface="+mn-ea"/>
              </a:rPr>
              <a:t>抽象</a:t>
            </a:r>
            <a:r>
              <a:rPr lang="en-US" altLang="zh-CN" sz="3200" b="1" kern="0" dirty="0">
                <a:solidFill>
                  <a:srgbClr val="333333"/>
                </a:solidFill>
                <a:latin typeface="+mn-ea"/>
              </a:rPr>
              <a:t>           </a:t>
            </a:r>
            <a:r>
              <a:rPr lang="zh-CN" altLang="en-US" sz="3200" b="1" kern="0" dirty="0">
                <a:solidFill>
                  <a:srgbClr val="333333"/>
                </a:solidFill>
                <a:latin typeface="+mn-ea"/>
              </a:rPr>
              <a:t>具象</a:t>
            </a:r>
            <a:endParaRPr lang="zh-CN" altLang="en-US" sz="3200" b="1" kern="0" dirty="0">
              <a:solidFill>
                <a:srgbClr val="333333"/>
              </a:solidFill>
              <a:latin typeface="+mn-ea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8009890" y="3790315"/>
            <a:ext cx="1075690" cy="0"/>
          </a:xfrm>
          <a:prstGeom prst="straightConnector1">
            <a:avLst/>
          </a:prstGeom>
          <a:ln w="95250" cmpd="dbl">
            <a:solidFill>
              <a:schemeClr val="accent1">
                <a:shade val="50000"/>
              </a:schemeClr>
            </a:solidFill>
            <a:prstDash val="soli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3930015" y="605155"/>
            <a:ext cx="8035290" cy="600075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3200" b="1" dirty="0">
                <a:solidFill>
                  <a:srgbClr val="39C0EE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习近平总书记指出：</a:t>
            </a:r>
            <a:r>
              <a:rPr lang="zh-CN" altLang="en-US" sz="3200" b="1" dirty="0">
                <a:solidFill>
                  <a:srgbClr val="39C0EE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加快推进教育现代化，以教育之力厚植人民幸福之本，以教育之强夯实国家富强之基，为全面推进中华民族伟大复兴提供有力支撑。坚持党对教育事业的全面领导，以立德树人为根本任务，以为党育人、为国育才为根本目标，以服务中华民族伟大复兴为重要使命，办好人民满意的教育。</a:t>
            </a:r>
            <a:endParaRPr lang="zh-CN" altLang="en-US" sz="3200" b="1" dirty="0">
              <a:solidFill>
                <a:srgbClr val="39C0EE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23" name="Picture 348" descr="主席v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8620" y="1658620"/>
            <a:ext cx="3145790" cy="423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482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3482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67" descr="01副本"/>
          <p:cNvPicPr>
            <a:picLocks noChangeAspect="1" noChangeArrowheads="1"/>
          </p:cNvPicPr>
          <p:nvPr/>
        </p:nvPicPr>
        <p:blipFill>
          <a:blip r:embed="rId1">
            <a:lum contrast="14000"/>
          </a:blip>
          <a:srcRect/>
          <a:stretch>
            <a:fillRect/>
          </a:stretch>
        </p:blipFill>
        <p:spPr bwMode="auto">
          <a:xfrm>
            <a:off x="1524000" y="0"/>
            <a:ext cx="10668000" cy="685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68" descr="华表54654"/>
          <p:cNvPicPr>
            <a:picLocks noChangeAspect="1" noChangeArrowheads="1"/>
          </p:cNvPicPr>
          <p:nvPr/>
        </p:nvPicPr>
        <p:blipFill>
          <a:blip r:embed="rId2"/>
          <a:srcRect t="1273"/>
          <a:stretch>
            <a:fillRect/>
          </a:stretch>
        </p:blipFill>
        <p:spPr bwMode="auto">
          <a:xfrm>
            <a:off x="635" y="0"/>
            <a:ext cx="3742690" cy="685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69" descr="鸽子上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75725" y="0"/>
            <a:ext cx="1655763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71" descr="红牡丹"/>
          <p:cNvPicPr>
            <a:picLocks noChangeAspect="1" noChangeArrowheads="1"/>
          </p:cNvPicPr>
          <p:nvPr/>
        </p:nvPicPr>
        <p:blipFill>
          <a:blip r:embed="rId4">
            <a:lum contrast="26000"/>
          </a:blip>
          <a:srcRect l="30630" b="20934"/>
          <a:stretch>
            <a:fillRect/>
          </a:stretch>
        </p:blipFill>
        <p:spPr bwMode="auto">
          <a:xfrm>
            <a:off x="1524000" y="3551238"/>
            <a:ext cx="31781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48" descr="主席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0915" y="2433955"/>
            <a:ext cx="2806065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C:\Users\Administrator\Desktop\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5050" y="-963613"/>
            <a:ext cx="5176838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70" descr="党立体"/>
          <p:cNvPicPr>
            <a:picLocks noChangeAspect="1" noChangeArrowheads="1"/>
          </p:cNvPicPr>
          <p:nvPr/>
        </p:nvPicPr>
        <p:blipFill>
          <a:blip r:embed="rId7"/>
          <a:srcRect l="5936"/>
          <a:stretch>
            <a:fillRect/>
          </a:stretch>
        </p:blipFill>
        <p:spPr bwMode="auto">
          <a:xfrm>
            <a:off x="9202738" y="4214178"/>
            <a:ext cx="2989262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C:\Users\Administrator\Desktop\2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462905"/>
            <a:ext cx="10668000" cy="1395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五角星 24"/>
          <p:cNvSpPr/>
          <p:nvPr/>
        </p:nvSpPr>
        <p:spPr>
          <a:xfrm rot="21146867">
            <a:off x="-2183592" y="6305233"/>
            <a:ext cx="2336218" cy="3115364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/>
          </a:p>
        </p:txBody>
      </p:sp>
      <p:sp>
        <p:nvSpPr>
          <p:cNvPr id="26" name="五角星 25"/>
          <p:cNvSpPr/>
          <p:nvPr/>
        </p:nvSpPr>
        <p:spPr>
          <a:xfrm rot="21146867">
            <a:off x="266160" y="8786043"/>
            <a:ext cx="967488" cy="1289874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/>
          </a:p>
        </p:txBody>
      </p:sp>
      <p:sp>
        <p:nvSpPr>
          <p:cNvPr id="27" name="五角星 26"/>
          <p:cNvSpPr/>
          <p:nvPr/>
        </p:nvSpPr>
        <p:spPr>
          <a:xfrm rot="21146867">
            <a:off x="1010564" y="8022195"/>
            <a:ext cx="483744" cy="645054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/>
          </a:p>
        </p:txBody>
      </p:sp>
      <p:sp>
        <p:nvSpPr>
          <p:cNvPr id="28" name="五角星 27"/>
          <p:cNvSpPr/>
          <p:nvPr/>
        </p:nvSpPr>
        <p:spPr>
          <a:xfrm rot="21146867">
            <a:off x="221035" y="7659653"/>
            <a:ext cx="483744" cy="644869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/>
          </a:p>
        </p:txBody>
      </p:sp>
      <p:sp>
        <p:nvSpPr>
          <p:cNvPr id="29" name="五角星 28"/>
          <p:cNvSpPr/>
          <p:nvPr/>
        </p:nvSpPr>
        <p:spPr>
          <a:xfrm rot="21146867">
            <a:off x="-1261442" y="8593490"/>
            <a:ext cx="967488" cy="1289874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/>
          </a:p>
        </p:txBody>
      </p:sp>
      <p:sp>
        <p:nvSpPr>
          <p:cNvPr id="30" name="五角星 29"/>
          <p:cNvSpPr/>
          <p:nvPr/>
        </p:nvSpPr>
        <p:spPr>
          <a:xfrm rot="21146867">
            <a:off x="-211363" y="8126343"/>
            <a:ext cx="478040" cy="637326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/>
          </a:p>
        </p:txBody>
      </p:sp>
      <p:sp>
        <p:nvSpPr>
          <p:cNvPr id="31" name="五角星 30"/>
          <p:cNvSpPr/>
          <p:nvPr/>
        </p:nvSpPr>
        <p:spPr>
          <a:xfrm rot="21146867">
            <a:off x="-542169" y="6510236"/>
            <a:ext cx="2336218" cy="3114755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/>
          </a:p>
        </p:txBody>
      </p:sp>
      <p:sp>
        <p:nvSpPr>
          <p:cNvPr id="60451" name="Text Box 35"/>
          <p:cNvSpPr txBox="1">
            <a:spLocks noChangeArrowheads="1"/>
          </p:cNvSpPr>
          <p:nvPr/>
        </p:nvSpPr>
        <p:spPr bwMode="auto">
          <a:xfrm>
            <a:off x="2782888" y="1981200"/>
            <a:ext cx="7885112" cy="156845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4800" b="1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48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眼里有光、心里有爱，坚定信心、久久为功</a:t>
            </a:r>
            <a:r>
              <a:rPr lang="zh-CN" altLang="en-US" sz="48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！</a:t>
            </a:r>
            <a:endParaRPr lang="zh-CN" altLang="en-US" sz="48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11111E-6 -0.00056 C 0.56389 -0.13611 1.57708 -0.82556 1.18611 -1.34028 C 0.79549 -1.85667 0.10694 -1.30472 0.79444 -0.48278 " pathEditMode="relative" rAng="0" ptsTypes="sss">
                                      <p:cBhvr>
                                        <p:cTn id="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54" y="-928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" presetClass="emph" presetSubtype="0" decel="32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id="10" dur="1500" fill="hold"/>
                                        <p:tgtEl>
                                          <p:spTgt spid="25"/>
                                        </p:tgtEl>
                                      </p:cBhvr>
                                      <p:by x="750000" y="7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38889E-6 0 C 0.20816 -0.00556 1.16042 -0.55926 1.19879 -1.51914 " pathEditMode="relative" rAng="0" ptsTypes="ss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31" y="-7595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7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69 0.02278 C 0.20469 0.01833 1.06146 -0.455 1.09896 -1.26833 " pathEditMode="relative" rAng="0" ptsTypes="ss">
                                      <p:cBhvr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83" y="-6455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1" dur="4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33333E-6 2.22222E-6 C 0.20834 -0.005 1.16129 -0.51584 1.19948 -1.40195 " pathEditMode="relative" rAng="0" ptsTypes="ss">
                                      <p:cBhvr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65" y="-7011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25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88889E-6 -0.00031 C 0.19966 -0.00555 1.19549 -0.56666 1.23212 -1.54691 " pathEditMode="relative" rAng="0" ptsTypes="ss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7" y="-7734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9" dur="4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66667E-6 -2.83951E-6 C 0.20417 -0.00555 1.16944 -0.48024 1.20694 -1.44506 " pathEditMode="relative" rAng="0" ptsTypes="ss">
                                      <p:cBhvr>
                                        <p:cTn id="3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347" y="-7225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33" dur="4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11111E-6 -0.00056 C 0.56389 -0.13611 1.57708 -0.82556 1.18611 -1.34028 C 0.79549 -1.85667 0.10694 -1.30472 0.79444 -0.48278 " pathEditMode="relative" rAng="0" ptsTypes="sss">
                                      <p:cBhvr>
                                        <p:cTn id="35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54" y="-9280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2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37" dur="1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6" presetClass="emph" presetSubtype="0" decel="32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39" dur="1500" fill="hold"/>
                                        <p:tgtEl>
                                          <p:spTgt spid="31"/>
                                        </p:tgtEl>
                                      </p:cBhvr>
                                      <p:by x="750000" y="7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75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7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75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75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6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6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750"/>
                            </p:stCondLst>
                            <p:childTnLst>
                              <p:par>
                                <p:cTn id="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51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12601" y="2306926"/>
            <a:ext cx="726833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800" b="1" spc="400" dirty="0">
                <a:solidFill>
                  <a:schemeClr val="accent2"/>
                </a:solidFill>
                <a:effectLst>
                  <a:outerShdw dist="38100" dir="2700000" algn="tl">
                    <a:srgbClr val="000000">
                      <a:alpha val="10000"/>
                    </a:srgbClr>
                  </a:outerShdw>
                </a:effectLst>
              </a:rPr>
              <a:t>谢  谢 ！</a:t>
            </a:r>
            <a:endParaRPr lang="zh-CN" altLang="en-US" sz="13800" b="1" spc="400" dirty="0">
              <a:solidFill>
                <a:schemeClr val="accent2"/>
              </a:solidFill>
              <a:effectLst>
                <a:outerShdw dist="38100" dir="2700000" algn="tl">
                  <a:srgbClr val="000000">
                    <a:alpha val="10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72704" y="4986213"/>
            <a:ext cx="5954486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+mn-ea"/>
              </a:rPr>
              <a:t>小学道德与法治学科课堂教学中渗透心理健康教</a:t>
            </a:r>
            <a:r>
              <a:rPr lang="zh-CN" altLang="en-US" sz="2000" b="1" dirty="0" smtClean="0">
                <a:solidFill>
                  <a:schemeClr val="bg1"/>
                </a:solidFill>
                <a:latin typeface="+mn-ea"/>
              </a:rPr>
              <a:t>育泸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</a:rPr>
              <a:t>县石桥镇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</a:rPr>
              <a:t>  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</a:rPr>
              <a:t>彭学军</a:t>
            </a:r>
            <a:endParaRPr lang="en-US" altLang="zh-CN" sz="2000" b="1" dirty="0">
              <a:solidFill>
                <a:schemeClr val="bg1"/>
              </a:solidFill>
              <a:latin typeface="+mn-ea"/>
            </a:endParaRPr>
          </a:p>
          <a:p>
            <a:pPr algn="r">
              <a:lnSpc>
                <a:spcPct val="150000"/>
              </a:lnSpc>
              <a:spcAft>
                <a:spcPts val="600"/>
              </a:spcAft>
            </a:pPr>
            <a:endParaRPr lang="en-US" altLang="zh-CN" sz="2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4933" y="0"/>
            <a:ext cx="4235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3800" b="1">
                <a:solidFill>
                  <a:schemeClr val="bg1"/>
                </a:solidFill>
                <a:effectLst>
                  <a:outerShdw dist="63500" dir="2700000" algn="tl">
                    <a:srgbClr val="000000">
                      <a:alpha val="9000"/>
                    </a:srgbClr>
                  </a:outerShdw>
                </a:effectLst>
              </a:defRPr>
            </a:lvl1pPr>
          </a:lstStyle>
          <a:p>
            <a:pPr algn="r"/>
            <a:r>
              <a:rPr lang="zh-CN" altLang="en-US" sz="2800" dirty="0"/>
              <a:t>小学道德与法治专题讲座</a:t>
            </a:r>
            <a:endParaRPr lang="en-US" altLang="zh-C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-4764" y="3733800"/>
            <a:ext cx="7105955" cy="31531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-4764" y="1177111"/>
            <a:ext cx="7101191" cy="255668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979837" y="95135"/>
            <a:ext cx="5000837" cy="814388"/>
            <a:chOff x="819154" y="142875"/>
            <a:chExt cx="5000837" cy="814388"/>
          </a:xfrm>
        </p:grpSpPr>
        <p:sp>
          <p:nvSpPr>
            <p:cNvPr id="29" name="文本框 28"/>
            <p:cNvSpPr txBox="1"/>
            <p:nvPr/>
          </p:nvSpPr>
          <p:spPr>
            <a:xfrm>
              <a:off x="976529" y="310932"/>
              <a:ext cx="48434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accent1">
                      <a:lumMod val="75000"/>
                    </a:schemeClr>
                  </a:solidFill>
                  <a:latin typeface="+mj-ea"/>
                  <a:ea typeface="+mj-ea"/>
                  <a:cs typeface="Segoe UI Black" panose="020B0A02040204020203" pitchFamily="34" charset="0"/>
                </a:rPr>
                <a:t>实践中改进</a:t>
              </a:r>
              <a:endParaRPr lang="zh-CN" altLang="en-US" sz="36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Segoe UI Black" panose="020B0A02040204020203" pitchFamily="34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819154" y="142875"/>
              <a:ext cx="157375" cy="81438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7" name="直接连接符 36"/>
          <p:cNvCxnSpPr/>
          <p:nvPr/>
        </p:nvCxnSpPr>
        <p:spPr>
          <a:xfrm flipV="1">
            <a:off x="-4764" y="1340066"/>
            <a:ext cx="7600950" cy="1106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V="1">
            <a:off x="0" y="3514970"/>
            <a:ext cx="7600950" cy="1106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直角三角形 53"/>
          <p:cNvSpPr/>
          <p:nvPr/>
        </p:nvSpPr>
        <p:spPr>
          <a:xfrm flipV="1">
            <a:off x="6467038" y="-4"/>
            <a:ext cx="5724962" cy="1177111"/>
          </a:xfrm>
          <a:prstGeom prst="rtTriangle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直角三角形 54"/>
          <p:cNvSpPr/>
          <p:nvPr/>
        </p:nvSpPr>
        <p:spPr>
          <a:xfrm rot="10800000" flipV="1">
            <a:off x="6467038" y="5680889"/>
            <a:ext cx="5724962" cy="1177111"/>
          </a:xfrm>
          <a:prstGeom prst="rtTriangle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/>
          <p:cNvSpPr txBox="1"/>
          <p:nvPr/>
        </p:nvSpPr>
        <p:spPr>
          <a:xfrm>
            <a:off x="223720" y="3928305"/>
            <a:ext cx="5471003" cy="2807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+mn-ea"/>
                <a:cs typeface="Tahoma" panose="020B0604030504040204" pitchFamily="34" charset="0"/>
              </a:rPr>
              <a:t>       创新模式，有效融入心理健康教育，培养学生道德与法治意识，是现代小学道德与法治教学改革的重点。作为教师，要敢于突破传统，根据现代社会发展形势及教育热点，及时调整自己的教学模式，引领现代小学道德与法治课堂向前发展。</a:t>
            </a:r>
            <a:endParaRPr lang="zh-CN" altLang="en-US" sz="2000" dirty="0"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6857" y="1474400"/>
            <a:ext cx="5558576" cy="1884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+mj-ea"/>
                <a:ea typeface="+mj-ea"/>
              </a:rPr>
              <a:t>       </a:t>
            </a:r>
            <a:r>
              <a:rPr lang="zh-CN" altLang="en-US" sz="2000" b="1" dirty="0">
                <a:solidFill>
                  <a:schemeClr val="bg1"/>
                </a:solidFill>
                <a:latin typeface="+mj-ea"/>
                <a:ea typeface="+mj-ea"/>
              </a:rPr>
              <a:t>在社会快速变革的背景下，学生思想也呈现出多样化趋势，不同学生有着不同的心理健康教育需求，对于道德与法治教学内容有更多样化的要求。</a:t>
            </a:r>
            <a:endParaRPr lang="zh-CN" altLang="en-US" sz="2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39" name="组合 124"/>
          <p:cNvGrpSpPr/>
          <p:nvPr/>
        </p:nvGrpSpPr>
        <p:grpSpPr bwMode="auto">
          <a:xfrm flipH="1">
            <a:off x="63037" y="176305"/>
            <a:ext cx="756117" cy="707886"/>
            <a:chOff x="0" y="0"/>
            <a:chExt cx="1979613" cy="1979613"/>
          </a:xfrm>
        </p:grpSpPr>
        <p:sp>
          <p:nvSpPr>
            <p:cNvPr id="40" name="Freeform 96"/>
            <p:cNvSpPr>
              <a:spLocks noChangeArrowheads="1"/>
            </p:cNvSpPr>
            <p:nvPr/>
          </p:nvSpPr>
          <p:spPr bwMode="auto">
            <a:xfrm>
              <a:off x="0" y="0"/>
              <a:ext cx="1979613" cy="1979613"/>
            </a:xfrm>
            <a:custGeom>
              <a:avLst/>
              <a:gdLst>
                <a:gd name="T0" fmla="*/ 1979613 w 528"/>
                <a:gd name="T1" fmla="*/ 1829642 h 528"/>
                <a:gd name="T2" fmla="*/ 1829642 w 528"/>
                <a:gd name="T3" fmla="*/ 1979613 h 528"/>
                <a:gd name="T4" fmla="*/ 149971 w 528"/>
                <a:gd name="T5" fmla="*/ 1979613 h 528"/>
                <a:gd name="T6" fmla="*/ 0 w 528"/>
                <a:gd name="T7" fmla="*/ 1829642 h 528"/>
                <a:gd name="T8" fmla="*/ 0 w 528"/>
                <a:gd name="T9" fmla="*/ 149971 h 528"/>
                <a:gd name="T10" fmla="*/ 149971 w 528"/>
                <a:gd name="T11" fmla="*/ 0 h 528"/>
                <a:gd name="T12" fmla="*/ 1829642 w 528"/>
                <a:gd name="T13" fmla="*/ 0 h 528"/>
                <a:gd name="T14" fmla="*/ 1979613 w 528"/>
                <a:gd name="T15" fmla="*/ 149971 h 528"/>
                <a:gd name="T16" fmla="*/ 1979613 w 528"/>
                <a:gd name="T17" fmla="*/ 1829642 h 5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8"/>
                <a:gd name="T28" fmla="*/ 0 h 528"/>
                <a:gd name="T29" fmla="*/ 528 w 528"/>
                <a:gd name="T30" fmla="*/ 528 h 5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8" h="528">
                  <a:moveTo>
                    <a:pt x="528" y="488"/>
                  </a:moveTo>
                  <a:cubicBezTo>
                    <a:pt x="528" y="510"/>
                    <a:pt x="510" y="528"/>
                    <a:pt x="488" y="528"/>
                  </a:cubicBezTo>
                  <a:cubicBezTo>
                    <a:pt x="40" y="528"/>
                    <a:pt x="40" y="528"/>
                    <a:pt x="40" y="528"/>
                  </a:cubicBezTo>
                  <a:cubicBezTo>
                    <a:pt x="18" y="528"/>
                    <a:pt x="0" y="510"/>
                    <a:pt x="0" y="48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510" y="0"/>
                    <a:pt x="528" y="18"/>
                    <a:pt x="528" y="40"/>
                  </a:cubicBezTo>
                  <a:cubicBezTo>
                    <a:pt x="528" y="488"/>
                    <a:pt x="528" y="488"/>
                    <a:pt x="528" y="48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1" name="Freeform 97"/>
            <p:cNvSpPr>
              <a:spLocks noChangeArrowheads="1"/>
            </p:cNvSpPr>
            <p:nvPr/>
          </p:nvSpPr>
          <p:spPr bwMode="auto">
            <a:xfrm>
              <a:off x="0" y="693738"/>
              <a:ext cx="1541463" cy="1285875"/>
            </a:xfrm>
            <a:custGeom>
              <a:avLst/>
              <a:gdLst>
                <a:gd name="T0" fmla="*/ 498819 w 411"/>
                <a:gd name="T1" fmla="*/ 0 h 343"/>
                <a:gd name="T2" fmla="*/ 0 w 411"/>
                <a:gd name="T3" fmla="*/ 498605 h 343"/>
                <a:gd name="T4" fmla="*/ 0 w 411"/>
                <a:gd name="T5" fmla="*/ 1135919 h 343"/>
                <a:gd name="T6" fmla="*/ 150021 w 411"/>
                <a:gd name="T7" fmla="*/ 1285875 h 343"/>
                <a:gd name="T8" fmla="*/ 697596 w 411"/>
                <a:gd name="T9" fmla="*/ 1285875 h 343"/>
                <a:gd name="T10" fmla="*/ 1425197 w 411"/>
                <a:gd name="T11" fmla="*/ 562336 h 343"/>
                <a:gd name="T12" fmla="*/ 1402694 w 411"/>
                <a:gd name="T13" fmla="*/ 554838 h 343"/>
                <a:gd name="T14" fmla="*/ 1541463 w 411"/>
                <a:gd name="T15" fmla="*/ 412380 h 343"/>
                <a:gd name="T16" fmla="*/ 1387692 w 411"/>
                <a:gd name="T17" fmla="*/ 26242 h 343"/>
                <a:gd name="T18" fmla="*/ 498819 w 411"/>
                <a:gd name="T19" fmla="*/ 0 h 3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1"/>
                <a:gd name="T31" fmla="*/ 0 h 343"/>
                <a:gd name="T32" fmla="*/ 411 w 411"/>
                <a:gd name="T33" fmla="*/ 343 h 3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1" h="343">
                  <a:moveTo>
                    <a:pt x="133" y="0"/>
                  </a:moveTo>
                  <a:cubicBezTo>
                    <a:pt x="0" y="133"/>
                    <a:pt x="0" y="133"/>
                    <a:pt x="0" y="13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0" y="325"/>
                    <a:pt x="18" y="343"/>
                    <a:pt x="40" y="343"/>
                  </a:cubicBezTo>
                  <a:cubicBezTo>
                    <a:pt x="186" y="343"/>
                    <a:pt x="186" y="343"/>
                    <a:pt x="186" y="343"/>
                  </a:cubicBezTo>
                  <a:cubicBezTo>
                    <a:pt x="380" y="150"/>
                    <a:pt x="380" y="150"/>
                    <a:pt x="380" y="150"/>
                  </a:cubicBezTo>
                  <a:cubicBezTo>
                    <a:pt x="374" y="148"/>
                    <a:pt x="374" y="148"/>
                    <a:pt x="374" y="148"/>
                  </a:cubicBezTo>
                  <a:cubicBezTo>
                    <a:pt x="411" y="110"/>
                    <a:pt x="411" y="110"/>
                    <a:pt x="411" y="110"/>
                  </a:cubicBezTo>
                  <a:cubicBezTo>
                    <a:pt x="370" y="7"/>
                    <a:pt x="370" y="7"/>
                    <a:pt x="370" y="7"/>
                  </a:cubicBezTo>
                  <a:cubicBezTo>
                    <a:pt x="133" y="0"/>
                    <a:pt x="133" y="0"/>
                    <a:pt x="133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2" name="Freeform 98"/>
            <p:cNvSpPr>
              <a:spLocks noChangeArrowheads="1"/>
            </p:cNvSpPr>
            <p:nvPr/>
          </p:nvSpPr>
          <p:spPr bwMode="auto">
            <a:xfrm>
              <a:off x="600075" y="944563"/>
              <a:ext cx="719138" cy="211138"/>
            </a:xfrm>
            <a:custGeom>
              <a:avLst/>
              <a:gdLst>
                <a:gd name="T0" fmla="*/ 719138 w 192"/>
                <a:gd name="T1" fmla="*/ 67866 h 56"/>
                <a:gd name="T2" fmla="*/ 299641 w 192"/>
                <a:gd name="T3" fmla="*/ 150813 h 56"/>
                <a:gd name="T4" fmla="*/ 329605 w 192"/>
                <a:gd name="T5" fmla="*/ 0 h 56"/>
                <a:gd name="T6" fmla="*/ 307132 w 192"/>
                <a:gd name="T7" fmla="*/ 0 h 56"/>
                <a:gd name="T8" fmla="*/ 11237 w 192"/>
                <a:gd name="T9" fmla="*/ 60325 h 56"/>
                <a:gd name="T10" fmla="*/ 0 w 192"/>
                <a:gd name="T11" fmla="*/ 60325 h 56"/>
                <a:gd name="T12" fmla="*/ 0 w 192"/>
                <a:gd name="T13" fmla="*/ 211138 h 56"/>
                <a:gd name="T14" fmla="*/ 719138 w 192"/>
                <a:gd name="T15" fmla="*/ 211138 h 56"/>
                <a:gd name="T16" fmla="*/ 719138 w 192"/>
                <a:gd name="T17" fmla="*/ 67866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56"/>
                <a:gd name="T29" fmla="*/ 192 w 192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56">
                  <a:moveTo>
                    <a:pt x="192" y="18"/>
                  </a:moveTo>
                  <a:cubicBezTo>
                    <a:pt x="80" y="40"/>
                    <a:pt x="80" y="40"/>
                    <a:pt x="80" y="4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6"/>
                    <a:pt x="1" y="16"/>
                    <a:pt x="0" y="1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92" y="56"/>
                    <a:pt x="192" y="56"/>
                    <a:pt x="192" y="56"/>
                  </a:cubicBezTo>
                  <a:lnTo>
                    <a:pt x="19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3" name="Freeform 99"/>
            <p:cNvSpPr>
              <a:spLocks noEditPoints="1" noChangeArrowheads="1"/>
            </p:cNvSpPr>
            <p:nvPr/>
          </p:nvSpPr>
          <p:spPr bwMode="auto">
            <a:xfrm>
              <a:off x="479425" y="674688"/>
              <a:ext cx="1079500" cy="600075"/>
            </a:xfrm>
            <a:custGeom>
              <a:avLst/>
              <a:gdLst>
                <a:gd name="T0" fmla="*/ 1019528 w 288"/>
                <a:gd name="T1" fmla="*/ 150019 h 160"/>
                <a:gd name="T2" fmla="*/ 959556 w 288"/>
                <a:gd name="T3" fmla="*/ 150019 h 160"/>
                <a:gd name="T4" fmla="*/ 959556 w 288"/>
                <a:gd name="T5" fmla="*/ 60008 h 160"/>
                <a:gd name="T6" fmla="*/ 899583 w 288"/>
                <a:gd name="T7" fmla="*/ 0 h 160"/>
                <a:gd name="T8" fmla="*/ 59972 w 288"/>
                <a:gd name="T9" fmla="*/ 0 h 160"/>
                <a:gd name="T10" fmla="*/ 0 w 288"/>
                <a:gd name="T11" fmla="*/ 60008 h 160"/>
                <a:gd name="T12" fmla="*/ 0 w 288"/>
                <a:gd name="T13" fmla="*/ 540068 h 160"/>
                <a:gd name="T14" fmla="*/ 59972 w 288"/>
                <a:gd name="T15" fmla="*/ 600075 h 160"/>
                <a:gd name="T16" fmla="*/ 899583 w 288"/>
                <a:gd name="T17" fmla="*/ 600075 h 160"/>
                <a:gd name="T18" fmla="*/ 959556 w 288"/>
                <a:gd name="T19" fmla="*/ 540068 h 160"/>
                <a:gd name="T20" fmla="*/ 959556 w 288"/>
                <a:gd name="T21" fmla="*/ 450056 h 160"/>
                <a:gd name="T22" fmla="*/ 1019528 w 288"/>
                <a:gd name="T23" fmla="*/ 450056 h 160"/>
                <a:gd name="T24" fmla="*/ 1079500 w 288"/>
                <a:gd name="T25" fmla="*/ 390049 h 160"/>
                <a:gd name="T26" fmla="*/ 1079500 w 288"/>
                <a:gd name="T27" fmla="*/ 210026 h 160"/>
                <a:gd name="T28" fmla="*/ 1019528 w 288"/>
                <a:gd name="T29" fmla="*/ 150019 h 160"/>
                <a:gd name="T30" fmla="*/ 899583 w 288"/>
                <a:gd name="T31" fmla="*/ 540068 h 160"/>
                <a:gd name="T32" fmla="*/ 59972 w 288"/>
                <a:gd name="T33" fmla="*/ 540068 h 160"/>
                <a:gd name="T34" fmla="*/ 59972 w 288"/>
                <a:gd name="T35" fmla="*/ 60008 h 160"/>
                <a:gd name="T36" fmla="*/ 899583 w 288"/>
                <a:gd name="T37" fmla="*/ 60008 h 160"/>
                <a:gd name="T38" fmla="*/ 899583 w 288"/>
                <a:gd name="T39" fmla="*/ 540068 h 16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88"/>
                <a:gd name="T61" fmla="*/ 0 h 160"/>
                <a:gd name="T62" fmla="*/ 288 w 288"/>
                <a:gd name="T63" fmla="*/ 160 h 16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88" h="160">
                  <a:moveTo>
                    <a:pt x="272" y="40"/>
                  </a:moveTo>
                  <a:cubicBezTo>
                    <a:pt x="256" y="40"/>
                    <a:pt x="256" y="40"/>
                    <a:pt x="256" y="40"/>
                  </a:cubicBezTo>
                  <a:cubicBezTo>
                    <a:pt x="256" y="16"/>
                    <a:pt x="256" y="16"/>
                    <a:pt x="256" y="16"/>
                  </a:cubicBezTo>
                  <a:cubicBezTo>
                    <a:pt x="256" y="7"/>
                    <a:pt x="249" y="0"/>
                    <a:pt x="24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3"/>
                    <a:pt x="7" y="160"/>
                    <a:pt x="16" y="160"/>
                  </a:cubicBezTo>
                  <a:cubicBezTo>
                    <a:pt x="240" y="160"/>
                    <a:pt x="240" y="160"/>
                    <a:pt x="240" y="160"/>
                  </a:cubicBezTo>
                  <a:cubicBezTo>
                    <a:pt x="249" y="160"/>
                    <a:pt x="256" y="153"/>
                    <a:pt x="256" y="144"/>
                  </a:cubicBezTo>
                  <a:cubicBezTo>
                    <a:pt x="256" y="120"/>
                    <a:pt x="256" y="120"/>
                    <a:pt x="256" y="120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81" y="120"/>
                    <a:pt x="288" y="113"/>
                    <a:pt x="288" y="104"/>
                  </a:cubicBezTo>
                  <a:cubicBezTo>
                    <a:pt x="288" y="56"/>
                    <a:pt x="288" y="56"/>
                    <a:pt x="288" y="56"/>
                  </a:cubicBezTo>
                  <a:cubicBezTo>
                    <a:pt x="288" y="47"/>
                    <a:pt x="281" y="40"/>
                    <a:pt x="272" y="40"/>
                  </a:cubicBezTo>
                  <a:close/>
                  <a:moveTo>
                    <a:pt x="240" y="144"/>
                  </a:moveTo>
                  <a:cubicBezTo>
                    <a:pt x="16" y="144"/>
                    <a:pt x="16" y="144"/>
                    <a:pt x="16" y="144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40" y="16"/>
                    <a:pt x="240" y="16"/>
                    <a:pt x="240" y="16"/>
                  </a:cubicBezTo>
                  <a:lnTo>
                    <a:pt x="240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4" name="Freeform 100"/>
            <p:cNvSpPr>
              <a:spLocks noChangeArrowheads="1"/>
            </p:cNvSpPr>
            <p:nvPr/>
          </p:nvSpPr>
          <p:spPr bwMode="auto">
            <a:xfrm>
              <a:off x="600075" y="795338"/>
              <a:ext cx="719138" cy="209550"/>
            </a:xfrm>
            <a:custGeom>
              <a:avLst/>
              <a:gdLst>
                <a:gd name="T0" fmla="*/ 419497 w 192"/>
                <a:gd name="T1" fmla="*/ 209550 h 56"/>
                <a:gd name="T2" fmla="*/ 441970 w 192"/>
                <a:gd name="T3" fmla="*/ 209550 h 56"/>
                <a:gd name="T4" fmla="*/ 707901 w 192"/>
                <a:gd name="T5" fmla="*/ 157163 h 56"/>
                <a:gd name="T6" fmla="*/ 719138 w 192"/>
                <a:gd name="T7" fmla="*/ 157163 h 56"/>
                <a:gd name="T8" fmla="*/ 719138 w 192"/>
                <a:gd name="T9" fmla="*/ 0 h 56"/>
                <a:gd name="T10" fmla="*/ 0 w 192"/>
                <a:gd name="T11" fmla="*/ 0 h 56"/>
                <a:gd name="T12" fmla="*/ 0 w 192"/>
                <a:gd name="T13" fmla="*/ 149679 h 56"/>
                <a:gd name="T14" fmla="*/ 449461 w 192"/>
                <a:gd name="T15" fmla="*/ 59871 h 56"/>
                <a:gd name="T16" fmla="*/ 419497 w 192"/>
                <a:gd name="T17" fmla="*/ 209550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56"/>
                <a:gd name="T29" fmla="*/ 192 w 192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56">
                  <a:moveTo>
                    <a:pt x="112" y="56"/>
                  </a:moveTo>
                  <a:cubicBezTo>
                    <a:pt x="118" y="56"/>
                    <a:pt x="118" y="56"/>
                    <a:pt x="118" y="56"/>
                  </a:cubicBezTo>
                  <a:cubicBezTo>
                    <a:pt x="189" y="42"/>
                    <a:pt x="189" y="42"/>
                    <a:pt x="189" y="42"/>
                  </a:cubicBezTo>
                  <a:cubicBezTo>
                    <a:pt x="190" y="42"/>
                    <a:pt x="191" y="42"/>
                    <a:pt x="192" y="42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20" y="16"/>
                    <a:pt x="120" y="16"/>
                    <a:pt x="120" y="16"/>
                  </a:cubicBezTo>
                  <a:lnTo>
                    <a:pt x="112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b="1" i="1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476516" y="-8"/>
            <a:ext cx="6804624" cy="6906844"/>
            <a:chOff x="5476516" y="-8"/>
            <a:chExt cx="6804624" cy="690684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" r="2230"/>
            <a:stretch>
              <a:fillRect/>
            </a:stretch>
          </p:blipFill>
          <p:spPr>
            <a:xfrm>
              <a:off x="6211328" y="-8"/>
              <a:ext cx="6069812" cy="6906844"/>
            </a:xfrm>
            <a:prstGeom prst="rect">
              <a:avLst/>
            </a:prstGeom>
          </p:spPr>
        </p:pic>
        <p:sp>
          <p:nvSpPr>
            <p:cNvPr id="5" name="等腰三角形 4"/>
            <p:cNvSpPr/>
            <p:nvPr/>
          </p:nvSpPr>
          <p:spPr>
            <a:xfrm rot="16200000">
              <a:off x="5324557" y="3352269"/>
              <a:ext cx="1045208" cy="741289"/>
            </a:xfrm>
            <a:prstGeom prst="triangle">
              <a:avLst>
                <a:gd name="adj" fmla="val 49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med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715071" y="1332330"/>
            <a:ext cx="6313993" cy="7233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98423" y="2699682"/>
            <a:ext cx="6466046" cy="7233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69351" y="4237501"/>
            <a:ext cx="6920639" cy="7233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817936" y="877511"/>
            <a:ext cx="4924502" cy="4924502"/>
          </a:xfrm>
          <a:prstGeom prst="ellipse">
            <a:avLst/>
          </a:prstGeom>
          <a:blipFill>
            <a:blip r:embed="rId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736754" y="1331150"/>
            <a:ext cx="532518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zh-CN" altLang="en-US" sz="4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97963" y="2654707"/>
            <a:ext cx="532518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endParaRPr lang="zh-CN" altLang="en-US" sz="4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69351" y="4237300"/>
            <a:ext cx="532518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lang="zh-CN" altLang="en-US" sz="4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304895" y="1485762"/>
            <a:ext cx="5085304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zh-CN" altLang="en-US" sz="2000" b="1" dirty="0">
                <a:solidFill>
                  <a:schemeClr val="bg1"/>
                </a:solidFill>
                <a:latin typeface="+mn-ea"/>
              </a:rPr>
              <a:t>在道德与法治教学中科学融入心理健康教育</a:t>
            </a:r>
            <a:endParaRPr lang="en-US" altLang="zh-CN" sz="20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2245816" y="1433504"/>
            <a:ext cx="0" cy="52322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1093191" y="2861270"/>
            <a:ext cx="579153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zh-CN" altLang="en-US" sz="2000" b="1" dirty="0">
                <a:solidFill>
                  <a:schemeClr val="bg1"/>
                </a:solidFill>
                <a:latin typeface="+mn-ea"/>
              </a:rPr>
              <a:t>心理健康教育融入小学道德与法治教学存在的问题</a:t>
            </a:r>
            <a:endParaRPr lang="en-US" altLang="zh-CN" sz="20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1131201" y="2929333"/>
            <a:ext cx="0" cy="52322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853998" y="4437197"/>
            <a:ext cx="628017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zh-CN" altLang="en-US" sz="2000" b="1" dirty="0">
                <a:solidFill>
                  <a:schemeClr val="bg1"/>
                </a:solidFill>
                <a:latin typeface="+mn-ea"/>
              </a:rPr>
              <a:t>小学道德与法治课程中融入心理健康教育的有效策略</a:t>
            </a:r>
            <a:endParaRPr lang="en-US" altLang="zh-CN" sz="20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888289" y="4437339"/>
            <a:ext cx="0" cy="52322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7791082" y="0"/>
            <a:ext cx="2880559" cy="685800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7128143" y="1187718"/>
            <a:ext cx="4304089" cy="4304089"/>
          </a:xfrm>
          <a:prstGeom prst="ellipse">
            <a:avLst/>
          </a:prstGeom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6106160" cy="6858000"/>
          </a:xfrm>
          <a:prstGeom prst="rect">
            <a:avLst/>
          </a:prstGeom>
          <a:solidFill>
            <a:srgbClr val="BBE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0" y="5601732"/>
            <a:ext cx="1219200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zh-CN" altLang="en-US" sz="2800" b="1" dirty="0">
                <a:latin typeface="+mj-ea"/>
                <a:ea typeface="+mj-ea"/>
              </a:rPr>
              <a:t>在道德与法治教学中科学融入心理健康教育</a:t>
            </a:r>
            <a:endParaRPr lang="zh-CN" altLang="en-US" sz="2800" b="1" dirty="0">
              <a:latin typeface="+mj-ea"/>
              <a:ea typeface="+mj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347882" y="-169093"/>
            <a:ext cx="3600666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32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10000"/>
                    </a:prstClr>
                  </a:outerShdw>
                </a:effectLst>
                <a:latin typeface="+mj-ea"/>
                <a:ea typeface="+mj-ea"/>
              </a:rPr>
              <a:t>1</a:t>
            </a:r>
            <a:endParaRPr lang="zh-CN" altLang="en-US" sz="432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10000"/>
                  </a:prstClr>
                </a:outerShdw>
              </a:effectLst>
              <a:latin typeface="+mj-ea"/>
              <a:ea typeface="+mj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251299" y="1167725"/>
            <a:ext cx="2674378" cy="2412121"/>
            <a:chOff x="8196179" y="1807805"/>
            <a:chExt cx="2674378" cy="2412121"/>
          </a:xfrm>
        </p:grpSpPr>
        <p:sp>
          <p:nvSpPr>
            <p:cNvPr id="3" name="等腰三角形 2"/>
            <p:cNvSpPr/>
            <p:nvPr/>
          </p:nvSpPr>
          <p:spPr>
            <a:xfrm rot="15053306">
              <a:off x="8238855" y="3113665"/>
              <a:ext cx="439162" cy="52451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8458436" y="1807805"/>
              <a:ext cx="2412121" cy="2412121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279" y="1311020"/>
            <a:ext cx="3121548" cy="2585682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513031" y="4331301"/>
            <a:ext cx="5135177" cy="170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zh-CN" altLang="en-US" dirty="0">
                <a:latin typeface="+mn-ea"/>
              </a:rPr>
              <a:t>在道德与法治教学过程当中，我们势必要抓住心理健康教育内容进行有效的渗透，提高学生对于心理健康的理解，让心理健康教育成为培养学生素养，提高学生心理健康水平的有效手段。</a:t>
            </a:r>
            <a:endParaRPr lang="zh-CN" altLang="en-US" dirty="0">
              <a:latin typeface="+mn-ea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027506" y="4331301"/>
            <a:ext cx="4523794" cy="2120902"/>
          </a:xfrm>
          <a:prstGeom prst="rect">
            <a:avLst/>
          </a:prstGeom>
          <a:solidFill>
            <a:srgbClr val="39C0EE">
              <a:alpha val="50196"/>
            </a:srgb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zh-CN" altLang="en-US" dirty="0">
                <a:solidFill>
                  <a:schemeClr val="bg1"/>
                </a:solidFill>
                <a:latin typeface="+mn-ea"/>
              </a:rPr>
              <a:t>对于心理健康教育我们要有一个总体的把握，就是如何让学生理解心理健康的同时，进一步理解它内部所蕴含的深刻的社会心理健康和思想因素，这也是决定着心理健康教学走向的难点所在。</a:t>
            </a:r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281096" y="261278"/>
            <a:ext cx="8084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+mj-ea"/>
                <a:ea typeface="+mj-ea"/>
              </a:rPr>
              <a:t>注重心理健康教育在小学道德与法治教育中的作用</a:t>
            </a:r>
            <a:endParaRPr lang="zh-CN" altLang="en-US" sz="2800" b="1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1187820" y="271928"/>
            <a:ext cx="0" cy="511876"/>
          </a:xfrm>
          <a:prstGeom prst="line">
            <a:avLst/>
          </a:prstGeom>
          <a:ln>
            <a:solidFill>
              <a:srgbClr val="1B3A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 rot="10800000">
            <a:off x="479376" y="251391"/>
            <a:ext cx="532342" cy="529425"/>
            <a:chOff x="953514" y="2733222"/>
            <a:chExt cx="765090" cy="760898"/>
          </a:xfrm>
        </p:grpSpPr>
        <p:grpSp>
          <p:nvGrpSpPr>
            <p:cNvPr id="43" name="组合 42"/>
            <p:cNvGrpSpPr/>
            <p:nvPr/>
          </p:nvGrpSpPr>
          <p:grpSpPr>
            <a:xfrm>
              <a:off x="971600" y="2739405"/>
              <a:ext cx="728902" cy="732938"/>
              <a:chOff x="827584" y="2594351"/>
              <a:chExt cx="728902" cy="732938"/>
            </a:xfrm>
          </p:grpSpPr>
          <p:cxnSp>
            <p:nvCxnSpPr>
              <p:cNvPr id="55" name="直接连接符 54"/>
              <p:cNvCxnSpPr/>
              <p:nvPr/>
            </p:nvCxnSpPr>
            <p:spPr>
              <a:xfrm>
                <a:off x="827584" y="2793411"/>
                <a:ext cx="72008" cy="432048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H="1">
                <a:off x="827584" y="2607867"/>
                <a:ext cx="348314" cy="185544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 flipV="1">
                <a:off x="1187624" y="2613391"/>
                <a:ext cx="360040" cy="252028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flipH="1">
                <a:off x="1115616" y="3267645"/>
                <a:ext cx="360040" cy="59643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flipH="1" flipV="1">
                <a:off x="899592" y="3222641"/>
                <a:ext cx="216024" cy="104647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 flipH="1">
                <a:off x="1475656" y="2875828"/>
                <a:ext cx="80830" cy="389001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 flipV="1">
                <a:off x="899592" y="2973431"/>
                <a:ext cx="126371" cy="249211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flipV="1">
                <a:off x="1112809" y="2594351"/>
                <a:ext cx="65992" cy="314143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 flipV="1">
                <a:off x="1020251" y="2918017"/>
                <a:ext cx="82366" cy="63406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H="1" flipV="1">
                <a:off x="1178802" y="2594352"/>
                <a:ext cx="73183" cy="489311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flipV="1">
                <a:off x="1262439" y="2864807"/>
                <a:ext cx="294047" cy="23323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 flipH="1" flipV="1">
                <a:off x="1409462" y="3098036"/>
                <a:ext cx="63290" cy="161853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 flipH="1" flipV="1">
                <a:off x="1254889" y="3083663"/>
                <a:ext cx="225413" cy="191301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>
              <a:xfrm flipV="1">
                <a:off x="1118520" y="3098036"/>
                <a:ext cx="128210" cy="229252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/>
              <p:nvPr/>
            </p:nvCxnSpPr>
            <p:spPr>
              <a:xfrm flipH="1" flipV="1">
                <a:off x="1015578" y="2981422"/>
                <a:ext cx="100752" cy="345867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 flipH="1" flipV="1">
                <a:off x="1102618" y="2911311"/>
                <a:ext cx="136562" cy="172353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/>
              <p:cNvCxnSpPr/>
              <p:nvPr/>
            </p:nvCxnSpPr>
            <p:spPr>
              <a:xfrm flipV="1">
                <a:off x="1409462" y="2864424"/>
                <a:ext cx="147024" cy="21924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>
                <a:off x="833684" y="2801402"/>
                <a:ext cx="273057" cy="107092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组合 43"/>
            <p:cNvGrpSpPr/>
            <p:nvPr/>
          </p:nvGrpSpPr>
          <p:grpSpPr>
            <a:xfrm>
              <a:off x="953514" y="2733222"/>
              <a:ext cx="765090" cy="760898"/>
              <a:chOff x="953514" y="2733222"/>
              <a:chExt cx="765090" cy="760898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1298325" y="2733222"/>
                <a:ext cx="48369" cy="48369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1223901" y="3036762"/>
                <a:ext cx="48369" cy="48369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953514" y="2921657"/>
                <a:ext cx="48369" cy="48369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1143711" y="3103922"/>
                <a:ext cx="48369" cy="48369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1016827" y="3343748"/>
                <a:ext cx="48369" cy="48369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1238468" y="3445751"/>
                <a:ext cx="48369" cy="48369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1366561" y="3213553"/>
                <a:ext cx="48369" cy="48369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1592744" y="3387675"/>
                <a:ext cx="48369" cy="48369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1537768" y="3212502"/>
                <a:ext cx="48369" cy="48369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1670235" y="2993881"/>
                <a:ext cx="48369" cy="48369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7141029" y="1311020"/>
            <a:ext cx="4060372" cy="2585681"/>
            <a:chOff x="7249886" y="1590813"/>
            <a:chExt cx="4060372" cy="2585681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16" r="2278"/>
            <a:stretch>
              <a:fillRect/>
            </a:stretch>
          </p:blipFill>
          <p:spPr>
            <a:xfrm>
              <a:off x="7249886" y="1590813"/>
              <a:ext cx="4060372" cy="2585681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8782437" y="1936105"/>
              <a:ext cx="17113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让我们一起走进心理健康教育</a:t>
              </a:r>
              <a:endParaRPr lang="zh-CN" altLang="en-US" sz="1400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</p:spTree>
  </p:cSld>
  <p:clrMapOvr>
    <a:masterClrMapping/>
  </p:clrMapOvr>
  <p:transition spd="med"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直角三角形 4"/>
          <p:cNvSpPr/>
          <p:nvPr/>
        </p:nvSpPr>
        <p:spPr>
          <a:xfrm flipH="1">
            <a:off x="6915747" y="2200379"/>
            <a:ext cx="5276253" cy="4657621"/>
          </a:xfrm>
          <a:custGeom>
            <a:avLst/>
            <a:gdLst>
              <a:gd name="connsiteX0" fmla="*/ 0 w 4891106"/>
              <a:gd name="connsiteY0" fmla="*/ 4859163 h 4859163"/>
              <a:gd name="connsiteX1" fmla="*/ 0 w 4891106"/>
              <a:gd name="connsiteY1" fmla="*/ 0 h 4859163"/>
              <a:gd name="connsiteX2" fmla="*/ 4891106 w 4891106"/>
              <a:gd name="connsiteY2" fmla="*/ 4859163 h 4859163"/>
              <a:gd name="connsiteX3" fmla="*/ 0 w 4891106"/>
              <a:gd name="connsiteY3" fmla="*/ 4859163 h 4859163"/>
              <a:gd name="connsiteX0-1" fmla="*/ 0 w 5504564"/>
              <a:gd name="connsiteY0-2" fmla="*/ 4859163 h 4859163"/>
              <a:gd name="connsiteX1-3" fmla="*/ 0 w 5504564"/>
              <a:gd name="connsiteY1-4" fmla="*/ 0 h 4859163"/>
              <a:gd name="connsiteX2-5" fmla="*/ 5504564 w 5504564"/>
              <a:gd name="connsiteY2-6" fmla="*/ 4859163 h 4859163"/>
              <a:gd name="connsiteX3-7" fmla="*/ 0 w 5504564"/>
              <a:gd name="connsiteY3-8" fmla="*/ 4859163 h 48591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504564" h="4859163">
                <a:moveTo>
                  <a:pt x="0" y="4859163"/>
                </a:moveTo>
                <a:lnTo>
                  <a:pt x="0" y="0"/>
                </a:lnTo>
                <a:lnTo>
                  <a:pt x="5504564" y="4859163"/>
                </a:lnTo>
                <a:lnTo>
                  <a:pt x="0" y="485916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流程图: 手动输入 26"/>
          <p:cNvSpPr/>
          <p:nvPr/>
        </p:nvSpPr>
        <p:spPr>
          <a:xfrm rot="16200000" flipV="1">
            <a:off x="3666417" y="-3666420"/>
            <a:ext cx="4859165" cy="12192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0 w 10000"/>
              <a:gd name="connsiteY0-2" fmla="*/ 6596 h 14596"/>
              <a:gd name="connsiteX1-3" fmla="*/ 10000 w 10000"/>
              <a:gd name="connsiteY1-4" fmla="*/ 0 h 14596"/>
              <a:gd name="connsiteX2-5" fmla="*/ 10000 w 10000"/>
              <a:gd name="connsiteY2-6" fmla="*/ 14596 h 14596"/>
              <a:gd name="connsiteX3-7" fmla="*/ 0 w 10000"/>
              <a:gd name="connsiteY3-8" fmla="*/ 14596 h 14596"/>
              <a:gd name="connsiteX4-9" fmla="*/ 0 w 10000"/>
              <a:gd name="connsiteY4-10" fmla="*/ 6596 h 1459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4596">
                <a:moveTo>
                  <a:pt x="0" y="6596"/>
                </a:moveTo>
                <a:lnTo>
                  <a:pt x="10000" y="0"/>
                </a:lnTo>
                <a:lnTo>
                  <a:pt x="10000" y="14596"/>
                </a:lnTo>
                <a:lnTo>
                  <a:pt x="0" y="14596"/>
                </a:lnTo>
                <a:lnTo>
                  <a:pt x="0" y="659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直角三角形 4"/>
          <p:cNvSpPr/>
          <p:nvPr/>
        </p:nvSpPr>
        <p:spPr>
          <a:xfrm rot="10800000" flipH="1">
            <a:off x="-1" y="-3"/>
            <a:ext cx="5504564" cy="4859163"/>
          </a:xfrm>
          <a:custGeom>
            <a:avLst/>
            <a:gdLst>
              <a:gd name="connsiteX0" fmla="*/ 0 w 4891106"/>
              <a:gd name="connsiteY0" fmla="*/ 4859163 h 4859163"/>
              <a:gd name="connsiteX1" fmla="*/ 0 w 4891106"/>
              <a:gd name="connsiteY1" fmla="*/ 0 h 4859163"/>
              <a:gd name="connsiteX2" fmla="*/ 4891106 w 4891106"/>
              <a:gd name="connsiteY2" fmla="*/ 4859163 h 4859163"/>
              <a:gd name="connsiteX3" fmla="*/ 0 w 4891106"/>
              <a:gd name="connsiteY3" fmla="*/ 4859163 h 4859163"/>
              <a:gd name="connsiteX0-1" fmla="*/ 0 w 5504564"/>
              <a:gd name="connsiteY0-2" fmla="*/ 4859163 h 4859163"/>
              <a:gd name="connsiteX1-3" fmla="*/ 0 w 5504564"/>
              <a:gd name="connsiteY1-4" fmla="*/ 0 h 4859163"/>
              <a:gd name="connsiteX2-5" fmla="*/ 5504564 w 5504564"/>
              <a:gd name="connsiteY2-6" fmla="*/ 4859163 h 4859163"/>
              <a:gd name="connsiteX3-7" fmla="*/ 0 w 5504564"/>
              <a:gd name="connsiteY3-8" fmla="*/ 4859163 h 48591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504564" h="4859163">
                <a:moveTo>
                  <a:pt x="0" y="4859163"/>
                </a:moveTo>
                <a:lnTo>
                  <a:pt x="0" y="0"/>
                </a:lnTo>
                <a:lnTo>
                  <a:pt x="5504564" y="4859163"/>
                </a:lnTo>
                <a:lnTo>
                  <a:pt x="0" y="4859163"/>
                </a:lnTo>
                <a:close/>
              </a:path>
            </a:pathLst>
          </a:custGeom>
          <a:solidFill>
            <a:srgbClr val="BBE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流程图: 手动输入 2"/>
          <p:cNvSpPr/>
          <p:nvPr/>
        </p:nvSpPr>
        <p:spPr>
          <a:xfrm rot="16200000">
            <a:off x="8429642" y="3110315"/>
            <a:ext cx="2022883" cy="550183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0 w 10000"/>
              <a:gd name="connsiteY0-2" fmla="*/ 3346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0 w 10000"/>
              <a:gd name="connsiteY4-10" fmla="*/ 3346 h 10000"/>
              <a:gd name="connsiteX0-11" fmla="*/ 0 w 10000"/>
              <a:gd name="connsiteY0-12" fmla="*/ 3226 h 10000"/>
              <a:gd name="connsiteX1-13" fmla="*/ 10000 w 10000"/>
              <a:gd name="connsiteY1-14" fmla="*/ 0 h 10000"/>
              <a:gd name="connsiteX2-15" fmla="*/ 10000 w 10000"/>
              <a:gd name="connsiteY2-16" fmla="*/ 10000 h 10000"/>
              <a:gd name="connsiteX3-17" fmla="*/ 0 w 10000"/>
              <a:gd name="connsiteY3-18" fmla="*/ 10000 h 10000"/>
              <a:gd name="connsiteX4-19" fmla="*/ 0 w 10000"/>
              <a:gd name="connsiteY4-20" fmla="*/ 3226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3226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322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4232512" y="1794377"/>
            <a:ext cx="4633766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zh-CN" altLang="en-US" sz="3000" b="1" dirty="0">
                <a:solidFill>
                  <a:schemeClr val="bg1"/>
                </a:solidFill>
                <a:latin typeface="+mn-ea"/>
                <a:sym typeface="+mn-ea"/>
              </a:rPr>
              <a:t>心理健康教育融入小学道德与法治教学存在的问题</a:t>
            </a:r>
            <a:endParaRPr lang="en-US" altLang="zh-CN" sz="3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51873" y="-807874"/>
            <a:ext cx="3600666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3200" b="1" dirty="0">
                <a:solidFill>
                  <a:prstClr val="white"/>
                </a:solidFill>
                <a:effectLst>
                  <a:outerShdw dist="38100" dir="2700000" algn="tl" rotWithShape="0">
                    <a:prstClr val="black">
                      <a:alpha val="10000"/>
                    </a:prstClr>
                  </a:outerShdw>
                </a:effectLst>
                <a:latin typeface="+mj-ea"/>
                <a:ea typeface="+mj-ea"/>
              </a:rPr>
              <a:t>2</a:t>
            </a:r>
            <a:endParaRPr lang="zh-CN" altLang="en-US" sz="43200" b="1" dirty="0">
              <a:solidFill>
                <a:prstClr val="white"/>
              </a:solidFill>
              <a:effectLst>
                <a:outerShdw dist="38100" dir="2700000" algn="tl" rotWithShape="0">
                  <a:prstClr val="black">
                    <a:alpha val="10000"/>
                  </a:prst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006932" y="1402678"/>
            <a:ext cx="141957" cy="18275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直角三角形 4"/>
          <p:cNvSpPr/>
          <p:nvPr/>
        </p:nvSpPr>
        <p:spPr>
          <a:xfrm flipH="1">
            <a:off x="8472668" y="3574753"/>
            <a:ext cx="3719332" cy="3283247"/>
          </a:xfrm>
          <a:custGeom>
            <a:avLst/>
            <a:gdLst>
              <a:gd name="connsiteX0" fmla="*/ 0 w 4891106"/>
              <a:gd name="connsiteY0" fmla="*/ 4859163 h 4859163"/>
              <a:gd name="connsiteX1" fmla="*/ 0 w 4891106"/>
              <a:gd name="connsiteY1" fmla="*/ 0 h 4859163"/>
              <a:gd name="connsiteX2" fmla="*/ 4891106 w 4891106"/>
              <a:gd name="connsiteY2" fmla="*/ 4859163 h 4859163"/>
              <a:gd name="connsiteX3" fmla="*/ 0 w 4891106"/>
              <a:gd name="connsiteY3" fmla="*/ 4859163 h 4859163"/>
              <a:gd name="connsiteX0-1" fmla="*/ 0 w 5504564"/>
              <a:gd name="connsiteY0-2" fmla="*/ 4859163 h 4859163"/>
              <a:gd name="connsiteX1-3" fmla="*/ 0 w 5504564"/>
              <a:gd name="connsiteY1-4" fmla="*/ 0 h 4859163"/>
              <a:gd name="connsiteX2-5" fmla="*/ 5504564 w 5504564"/>
              <a:gd name="connsiteY2-6" fmla="*/ 4859163 h 4859163"/>
              <a:gd name="connsiteX3-7" fmla="*/ 0 w 5504564"/>
              <a:gd name="connsiteY3-8" fmla="*/ 4859163 h 48591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504564" h="4859163">
                <a:moveTo>
                  <a:pt x="0" y="4859163"/>
                </a:moveTo>
                <a:lnTo>
                  <a:pt x="0" y="0"/>
                </a:lnTo>
                <a:lnTo>
                  <a:pt x="5504564" y="4859163"/>
                </a:lnTo>
                <a:lnTo>
                  <a:pt x="0" y="4859163"/>
                </a:lnTo>
                <a:close/>
              </a:path>
            </a:pathLst>
          </a:custGeom>
          <a:solidFill>
            <a:srgbClr val="BBE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pull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042004" y="1477234"/>
            <a:ext cx="8399858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zh-CN" altLang="en-US" sz="2000" dirty="0">
                <a:latin typeface="+mn-ea"/>
              </a:rPr>
              <a:t>    </a:t>
            </a:r>
            <a:r>
              <a:rPr lang="zh-CN" altLang="en-US" sz="2800" dirty="0">
                <a:latin typeface="+mn-ea"/>
              </a:rPr>
              <a:t>   新时期的小学道德与法治教学应该肩负更为复杂的社会责任，在传递道德与法治知识的同时，让学生在心理健康方面得到进一步的提高。在很多时候，教师将心理健康教育和道德与法治教学进行了一定的分割，而弱化了心理健康教育在道德与法治教学中的作用。</a:t>
            </a:r>
            <a:endParaRPr lang="zh-CN" altLang="en-US" sz="2800" dirty="0">
              <a:latin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60441" y="1042223"/>
            <a:ext cx="11268000" cy="1625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560439" y="5574620"/>
            <a:ext cx="11268000" cy="1625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 rot="10800000">
            <a:off x="595581" y="274251"/>
            <a:ext cx="532342" cy="529425"/>
            <a:chOff x="953514" y="2733222"/>
            <a:chExt cx="765090" cy="760898"/>
          </a:xfrm>
        </p:grpSpPr>
        <p:grpSp>
          <p:nvGrpSpPr>
            <p:cNvPr id="43" name="组合 42"/>
            <p:cNvGrpSpPr/>
            <p:nvPr/>
          </p:nvGrpSpPr>
          <p:grpSpPr>
            <a:xfrm>
              <a:off x="971600" y="2739405"/>
              <a:ext cx="728902" cy="732938"/>
              <a:chOff x="827584" y="2594351"/>
              <a:chExt cx="728902" cy="732938"/>
            </a:xfrm>
          </p:grpSpPr>
          <p:cxnSp>
            <p:nvCxnSpPr>
              <p:cNvPr id="55" name="直接连接符 54"/>
              <p:cNvCxnSpPr/>
              <p:nvPr>
                <p:custDataLst>
                  <p:tags r:id="rId1"/>
                </p:custDataLst>
              </p:nvPr>
            </p:nvCxnSpPr>
            <p:spPr>
              <a:xfrm>
                <a:off x="827584" y="2793411"/>
                <a:ext cx="72008" cy="432048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>
                <p:custDataLst>
                  <p:tags r:id="rId2"/>
                </p:custDataLst>
              </p:nvPr>
            </p:nvCxnSpPr>
            <p:spPr>
              <a:xfrm flipH="1">
                <a:off x="827584" y="2607867"/>
                <a:ext cx="348314" cy="185544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>
                <p:custDataLst>
                  <p:tags r:id="rId3"/>
                </p:custDataLst>
              </p:nvPr>
            </p:nvCxnSpPr>
            <p:spPr>
              <a:xfrm flipH="1" flipV="1">
                <a:off x="1187624" y="2613391"/>
                <a:ext cx="360040" cy="252028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>
                <p:custDataLst>
                  <p:tags r:id="rId4"/>
                </p:custDataLst>
              </p:nvPr>
            </p:nvCxnSpPr>
            <p:spPr>
              <a:xfrm flipH="1">
                <a:off x="1115616" y="3267645"/>
                <a:ext cx="360040" cy="59643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>
                <p:custDataLst>
                  <p:tags r:id="rId5"/>
                </p:custDataLst>
              </p:nvPr>
            </p:nvCxnSpPr>
            <p:spPr>
              <a:xfrm flipH="1" flipV="1">
                <a:off x="899592" y="3222641"/>
                <a:ext cx="216024" cy="104647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>
                <p:custDataLst>
                  <p:tags r:id="rId6"/>
                </p:custDataLst>
              </p:nvPr>
            </p:nvCxnSpPr>
            <p:spPr>
              <a:xfrm flipH="1">
                <a:off x="1475656" y="2875828"/>
                <a:ext cx="80830" cy="389001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>
                <p:custDataLst>
                  <p:tags r:id="rId7"/>
                </p:custDataLst>
              </p:nvPr>
            </p:nvCxnSpPr>
            <p:spPr>
              <a:xfrm flipV="1">
                <a:off x="899592" y="2973431"/>
                <a:ext cx="126371" cy="249211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>
                <p:custDataLst>
                  <p:tags r:id="rId8"/>
                </p:custDataLst>
              </p:nvPr>
            </p:nvCxnSpPr>
            <p:spPr>
              <a:xfrm flipV="1">
                <a:off x="1112809" y="2594351"/>
                <a:ext cx="65992" cy="314143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>
                <p:custDataLst>
                  <p:tags r:id="rId9"/>
                </p:custDataLst>
              </p:nvPr>
            </p:nvCxnSpPr>
            <p:spPr>
              <a:xfrm flipV="1">
                <a:off x="1020251" y="2918017"/>
                <a:ext cx="82366" cy="63406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>
                <p:custDataLst>
                  <p:tags r:id="rId10"/>
                </p:custDataLst>
              </p:nvPr>
            </p:nvCxnSpPr>
            <p:spPr>
              <a:xfrm flipH="1" flipV="1">
                <a:off x="1178802" y="2594352"/>
                <a:ext cx="73183" cy="489311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>
                <p:custDataLst>
                  <p:tags r:id="rId11"/>
                </p:custDataLst>
              </p:nvPr>
            </p:nvCxnSpPr>
            <p:spPr>
              <a:xfrm flipV="1">
                <a:off x="1262439" y="2864807"/>
                <a:ext cx="294047" cy="23323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>
                <p:custDataLst>
                  <p:tags r:id="rId12"/>
                </p:custDataLst>
              </p:nvPr>
            </p:nvCxnSpPr>
            <p:spPr>
              <a:xfrm flipH="1" flipV="1">
                <a:off x="1409462" y="3098036"/>
                <a:ext cx="63290" cy="161853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>
                <p:custDataLst>
                  <p:tags r:id="rId13"/>
                </p:custDataLst>
              </p:nvPr>
            </p:nvCxnSpPr>
            <p:spPr>
              <a:xfrm flipH="1" flipV="1">
                <a:off x="1254889" y="3083663"/>
                <a:ext cx="225413" cy="191301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>
                <p:custDataLst>
                  <p:tags r:id="rId14"/>
                </p:custDataLst>
              </p:nvPr>
            </p:nvCxnSpPr>
            <p:spPr>
              <a:xfrm flipV="1">
                <a:off x="1118520" y="3098036"/>
                <a:ext cx="128210" cy="229252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/>
              <p:nvPr>
                <p:custDataLst>
                  <p:tags r:id="rId15"/>
                </p:custDataLst>
              </p:nvPr>
            </p:nvCxnSpPr>
            <p:spPr>
              <a:xfrm flipH="1" flipV="1">
                <a:off x="1015578" y="2981422"/>
                <a:ext cx="100752" cy="345867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>
                <p:custDataLst>
                  <p:tags r:id="rId16"/>
                </p:custDataLst>
              </p:nvPr>
            </p:nvCxnSpPr>
            <p:spPr>
              <a:xfrm flipH="1" flipV="1">
                <a:off x="1102618" y="2911311"/>
                <a:ext cx="136562" cy="172353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/>
              <p:cNvCxnSpPr/>
              <p:nvPr>
                <p:custDataLst>
                  <p:tags r:id="rId17"/>
                </p:custDataLst>
              </p:nvPr>
            </p:nvCxnSpPr>
            <p:spPr>
              <a:xfrm flipV="1">
                <a:off x="1409462" y="2864424"/>
                <a:ext cx="147024" cy="21924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>
                <p:custDataLst>
                  <p:tags r:id="rId18"/>
                </p:custDataLst>
              </p:nvPr>
            </p:nvCxnSpPr>
            <p:spPr>
              <a:xfrm>
                <a:off x="833684" y="2801402"/>
                <a:ext cx="273057" cy="107092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组合 43"/>
            <p:cNvGrpSpPr/>
            <p:nvPr/>
          </p:nvGrpSpPr>
          <p:grpSpPr>
            <a:xfrm>
              <a:off x="953514" y="2733222"/>
              <a:ext cx="765090" cy="760898"/>
              <a:chOff x="953514" y="2733222"/>
              <a:chExt cx="765090" cy="760898"/>
            </a:xfrm>
          </p:grpSpPr>
          <p:sp>
            <p:nvSpPr>
              <p:cNvPr id="45" name="椭圆 44"/>
              <p:cNvSpPr/>
              <p:nvPr>
                <p:custDataLst>
                  <p:tags r:id="rId19"/>
                </p:custDataLst>
              </p:nvPr>
            </p:nvSpPr>
            <p:spPr>
              <a:xfrm>
                <a:off x="1298325" y="2733222"/>
                <a:ext cx="48369" cy="48369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椭圆 45"/>
              <p:cNvSpPr/>
              <p:nvPr>
                <p:custDataLst>
                  <p:tags r:id="rId20"/>
                </p:custDataLst>
              </p:nvPr>
            </p:nvSpPr>
            <p:spPr>
              <a:xfrm>
                <a:off x="1223901" y="3036762"/>
                <a:ext cx="48369" cy="48369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椭圆 46"/>
              <p:cNvSpPr/>
              <p:nvPr>
                <p:custDataLst>
                  <p:tags r:id="rId21"/>
                </p:custDataLst>
              </p:nvPr>
            </p:nvSpPr>
            <p:spPr>
              <a:xfrm>
                <a:off x="953514" y="2921657"/>
                <a:ext cx="48369" cy="48369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椭圆 47"/>
              <p:cNvSpPr/>
              <p:nvPr>
                <p:custDataLst>
                  <p:tags r:id="rId22"/>
                </p:custDataLst>
              </p:nvPr>
            </p:nvSpPr>
            <p:spPr>
              <a:xfrm>
                <a:off x="1143711" y="3103922"/>
                <a:ext cx="48369" cy="48369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椭圆 48"/>
              <p:cNvSpPr/>
              <p:nvPr>
                <p:custDataLst>
                  <p:tags r:id="rId23"/>
                </p:custDataLst>
              </p:nvPr>
            </p:nvSpPr>
            <p:spPr>
              <a:xfrm>
                <a:off x="1016827" y="3343748"/>
                <a:ext cx="48369" cy="48369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椭圆 49"/>
              <p:cNvSpPr/>
              <p:nvPr>
                <p:custDataLst>
                  <p:tags r:id="rId24"/>
                </p:custDataLst>
              </p:nvPr>
            </p:nvSpPr>
            <p:spPr>
              <a:xfrm>
                <a:off x="1238468" y="3445751"/>
                <a:ext cx="48369" cy="48369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椭圆 50"/>
              <p:cNvSpPr/>
              <p:nvPr>
                <p:custDataLst>
                  <p:tags r:id="rId25"/>
                </p:custDataLst>
              </p:nvPr>
            </p:nvSpPr>
            <p:spPr>
              <a:xfrm>
                <a:off x="1366561" y="3213553"/>
                <a:ext cx="48369" cy="48369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椭圆 51"/>
              <p:cNvSpPr/>
              <p:nvPr>
                <p:custDataLst>
                  <p:tags r:id="rId26"/>
                </p:custDataLst>
              </p:nvPr>
            </p:nvSpPr>
            <p:spPr>
              <a:xfrm>
                <a:off x="1592744" y="3387675"/>
                <a:ext cx="48369" cy="48369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椭圆 52"/>
              <p:cNvSpPr/>
              <p:nvPr>
                <p:custDataLst>
                  <p:tags r:id="rId27"/>
                </p:custDataLst>
              </p:nvPr>
            </p:nvSpPr>
            <p:spPr>
              <a:xfrm>
                <a:off x="1537768" y="3212502"/>
                <a:ext cx="48369" cy="48369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椭圆 53"/>
              <p:cNvSpPr/>
              <p:nvPr>
                <p:custDataLst>
                  <p:tags r:id="rId28"/>
                </p:custDataLst>
              </p:nvPr>
            </p:nvSpPr>
            <p:spPr>
              <a:xfrm>
                <a:off x="1670235" y="2993881"/>
                <a:ext cx="48369" cy="48369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</p:spTree>
  </p:cSld>
  <p:clrMapOvr>
    <a:masterClrMapping/>
  </p:clrMapOvr>
  <p:transition spd="med"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73732" y="2433207"/>
            <a:ext cx="2700000" cy="3805213"/>
          </a:xfrm>
          <a:prstGeom prst="rect">
            <a:avLst/>
          </a:prstGeom>
          <a:solidFill>
            <a:srgbClr val="54823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809544" y="2433208"/>
            <a:ext cx="2700000" cy="3805212"/>
          </a:xfrm>
          <a:prstGeom prst="rect">
            <a:avLst/>
          </a:prstGeom>
          <a:solidFill>
            <a:srgbClr val="54823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8681439" y="2433208"/>
            <a:ext cx="2700000" cy="3805212"/>
          </a:xfrm>
          <a:prstGeom prst="rect">
            <a:avLst/>
          </a:prstGeom>
          <a:solidFill>
            <a:srgbClr val="54823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8771439" y="2590691"/>
            <a:ext cx="2520000" cy="3053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300"/>
              </a:lnSpc>
            </a:pPr>
            <a:r>
              <a:rPr lang="zh-CN" altLang="en-US" sz="2400" b="1" dirty="0">
                <a:solidFill>
                  <a:srgbClr val="F6F7F1"/>
                </a:solidFill>
              </a:rPr>
              <a:t>重视心理健康教育的方法。</a:t>
            </a:r>
            <a:r>
              <a:rPr lang="zh-CN" altLang="en-US" sz="2400" b="1" dirty="0">
                <a:solidFill>
                  <a:srgbClr val="F6F7F1"/>
                </a:solidFill>
                <a:sym typeface="+mn-ea"/>
              </a:rPr>
              <a:t>采用多种方法，让孩子们能够在较为活跃的气氛当中学习道德修养。</a:t>
            </a:r>
            <a:endParaRPr lang="zh-CN" altLang="en-US" sz="2400" b="1" dirty="0">
              <a:solidFill>
                <a:srgbClr val="F6F7F1"/>
              </a:solidFill>
              <a:ea typeface="+mn-ea"/>
            </a:endParaRPr>
          </a:p>
          <a:p>
            <a:pPr algn="just">
              <a:lnSpc>
                <a:spcPts val="3300"/>
              </a:lnSpc>
            </a:pPr>
            <a:endParaRPr lang="zh-TW" altLang="en-US" dirty="0">
              <a:solidFill>
                <a:srgbClr val="F6F7F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893911" y="2590691"/>
            <a:ext cx="2644057" cy="1168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sz="2400" b="1" dirty="0">
                <a:solidFill>
                  <a:srgbClr val="F6F7F1"/>
                </a:solidFill>
              </a:rPr>
              <a:t>做到心理健康教育与道德与法治教育的有效融合。</a:t>
            </a:r>
            <a:endParaRPr lang="zh-CN" altLang="en-US" sz="2400" b="1" dirty="0">
              <a:solidFill>
                <a:srgbClr val="F6F7F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25447" y="2590691"/>
            <a:ext cx="2596569" cy="1527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800"/>
              </a:lnSpc>
            </a:pPr>
            <a:r>
              <a:rPr lang="zh-CN" altLang="en-US" sz="2400" b="1" dirty="0">
                <a:solidFill>
                  <a:srgbClr val="F6F7F1"/>
                </a:solidFill>
              </a:rPr>
              <a:t>明确道德与法治教育在心理健康培养等方面的重要作用。</a:t>
            </a:r>
            <a:endParaRPr lang="zh-CN" altLang="en-US" sz="2400" b="1" dirty="0">
              <a:solidFill>
                <a:srgbClr val="F6F7F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85800" y="1786559"/>
            <a:ext cx="775863" cy="900000"/>
            <a:chOff x="1537757" y="3270459"/>
            <a:chExt cx="775863" cy="900000"/>
          </a:xfrm>
        </p:grpSpPr>
        <p:sp>
          <p:nvSpPr>
            <p:cNvPr id="8" name="六边形 7"/>
            <p:cNvSpPr>
              <a:spLocks noChangeAspect="1"/>
            </p:cNvSpPr>
            <p:nvPr/>
          </p:nvSpPr>
          <p:spPr>
            <a:xfrm rot="5400000">
              <a:off x="1475689" y="3332527"/>
              <a:ext cx="900000" cy="775863"/>
            </a:xfrm>
            <a:prstGeom prst="hexagon">
              <a:avLst/>
            </a:prstGeom>
            <a:ln w="28575">
              <a:solidFill>
                <a:srgbClr val="F6F7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TW" altLang="en-US" sz="3600" b="1" dirty="0">
                <a:solidFill>
                  <a:srgbClr val="F6F7F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745689" y="3540458"/>
              <a:ext cx="360000" cy="360000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421611" y="1781579"/>
            <a:ext cx="775863" cy="900000"/>
            <a:chOff x="4628067" y="2820459"/>
            <a:chExt cx="775863" cy="900000"/>
          </a:xfrm>
        </p:grpSpPr>
        <p:sp>
          <p:nvSpPr>
            <p:cNvPr id="9" name="六边形 8"/>
            <p:cNvSpPr>
              <a:spLocks noChangeAspect="1"/>
            </p:cNvSpPr>
            <p:nvPr/>
          </p:nvSpPr>
          <p:spPr>
            <a:xfrm rot="5400000">
              <a:off x="4565999" y="2882527"/>
              <a:ext cx="900000" cy="775863"/>
            </a:xfrm>
            <a:prstGeom prst="hexagon">
              <a:avLst/>
            </a:prstGeom>
            <a:ln w="28575">
              <a:solidFill>
                <a:srgbClr val="F6F7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TW" altLang="en-US" sz="3600" b="1" dirty="0">
                <a:solidFill>
                  <a:srgbClr val="F6F7F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35999" y="3118091"/>
              <a:ext cx="360000" cy="310909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8293507" y="1781579"/>
            <a:ext cx="775863" cy="900000"/>
            <a:chOff x="7718377" y="2190459"/>
            <a:chExt cx="775863" cy="900000"/>
          </a:xfrm>
        </p:grpSpPr>
        <p:sp>
          <p:nvSpPr>
            <p:cNvPr id="10" name="六边形 9"/>
            <p:cNvSpPr>
              <a:spLocks noChangeAspect="1"/>
            </p:cNvSpPr>
            <p:nvPr/>
          </p:nvSpPr>
          <p:spPr>
            <a:xfrm rot="5400000">
              <a:off x="7656309" y="2252527"/>
              <a:ext cx="900000" cy="775863"/>
            </a:xfrm>
            <a:prstGeom prst="hexagon">
              <a:avLst/>
            </a:prstGeom>
            <a:ln w="28575">
              <a:solidFill>
                <a:srgbClr val="F6F7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TW" altLang="en-US" sz="3600" b="1" dirty="0">
                <a:solidFill>
                  <a:srgbClr val="F6F7F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6309" y="2470922"/>
              <a:ext cx="360000" cy="360000"/>
            </a:xfrm>
            <a:prstGeom prst="rect">
              <a:avLst/>
            </a:prstGeom>
          </p:spPr>
        </p:pic>
      </p:grpSp>
      <p:sp>
        <p:nvSpPr>
          <p:cNvPr id="18" name="日期占位符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125220" y="403225"/>
            <a:ext cx="3312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solidFill>
                  <a:prstClr val="black"/>
                </a:solidFill>
                <a:latin typeface="+mj-ea"/>
                <a:ea typeface="+mj-ea"/>
              </a:rPr>
              <a:t>处理方法</a:t>
            </a:r>
            <a:endParaRPr lang="zh-CN" altLang="en-US" sz="2800" b="1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grpSp>
        <p:nvGrpSpPr>
          <p:cNvPr id="42" name="组合 41"/>
          <p:cNvGrpSpPr/>
          <p:nvPr/>
        </p:nvGrpSpPr>
        <p:grpSpPr>
          <a:xfrm rot="10800000">
            <a:off x="479376" y="429191"/>
            <a:ext cx="532342" cy="529425"/>
            <a:chOff x="953514" y="2733222"/>
            <a:chExt cx="765090" cy="760898"/>
          </a:xfrm>
        </p:grpSpPr>
        <p:grpSp>
          <p:nvGrpSpPr>
            <p:cNvPr id="43" name="组合 42"/>
            <p:cNvGrpSpPr/>
            <p:nvPr/>
          </p:nvGrpSpPr>
          <p:grpSpPr>
            <a:xfrm>
              <a:off x="971600" y="2739405"/>
              <a:ext cx="728902" cy="732938"/>
              <a:chOff x="827584" y="2594351"/>
              <a:chExt cx="728902" cy="732938"/>
            </a:xfrm>
          </p:grpSpPr>
          <p:cxnSp>
            <p:nvCxnSpPr>
              <p:cNvPr id="55" name="直接连接符 54"/>
              <p:cNvCxnSpPr/>
              <p:nvPr>
                <p:custDataLst>
                  <p:tags r:id="rId4"/>
                </p:custDataLst>
              </p:nvPr>
            </p:nvCxnSpPr>
            <p:spPr>
              <a:xfrm>
                <a:off x="827584" y="2793411"/>
                <a:ext cx="72008" cy="432048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>
                <p:custDataLst>
                  <p:tags r:id="rId5"/>
                </p:custDataLst>
              </p:nvPr>
            </p:nvCxnSpPr>
            <p:spPr>
              <a:xfrm flipH="1">
                <a:off x="827584" y="2607867"/>
                <a:ext cx="348314" cy="185544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>
                <p:custDataLst>
                  <p:tags r:id="rId6"/>
                </p:custDataLst>
              </p:nvPr>
            </p:nvCxnSpPr>
            <p:spPr>
              <a:xfrm flipH="1" flipV="1">
                <a:off x="1187624" y="2613391"/>
                <a:ext cx="360040" cy="252028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>
                <p:custDataLst>
                  <p:tags r:id="rId7"/>
                </p:custDataLst>
              </p:nvPr>
            </p:nvCxnSpPr>
            <p:spPr>
              <a:xfrm flipH="1">
                <a:off x="1115616" y="3267645"/>
                <a:ext cx="360040" cy="59643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>
                <p:custDataLst>
                  <p:tags r:id="rId8"/>
                </p:custDataLst>
              </p:nvPr>
            </p:nvCxnSpPr>
            <p:spPr>
              <a:xfrm flipH="1" flipV="1">
                <a:off x="899592" y="3222641"/>
                <a:ext cx="216024" cy="104647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>
                <p:custDataLst>
                  <p:tags r:id="rId9"/>
                </p:custDataLst>
              </p:nvPr>
            </p:nvCxnSpPr>
            <p:spPr>
              <a:xfrm flipH="1">
                <a:off x="1475656" y="2875828"/>
                <a:ext cx="80830" cy="389001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>
                <p:custDataLst>
                  <p:tags r:id="rId10"/>
                </p:custDataLst>
              </p:nvPr>
            </p:nvCxnSpPr>
            <p:spPr>
              <a:xfrm flipV="1">
                <a:off x="899592" y="2973431"/>
                <a:ext cx="126371" cy="249211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>
                <p:custDataLst>
                  <p:tags r:id="rId11"/>
                </p:custDataLst>
              </p:nvPr>
            </p:nvCxnSpPr>
            <p:spPr>
              <a:xfrm flipV="1">
                <a:off x="1112809" y="2594351"/>
                <a:ext cx="65992" cy="314143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>
                <p:custDataLst>
                  <p:tags r:id="rId12"/>
                </p:custDataLst>
              </p:nvPr>
            </p:nvCxnSpPr>
            <p:spPr>
              <a:xfrm flipV="1">
                <a:off x="1020251" y="2918017"/>
                <a:ext cx="82366" cy="63406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>
                <p:custDataLst>
                  <p:tags r:id="rId13"/>
                </p:custDataLst>
              </p:nvPr>
            </p:nvCxnSpPr>
            <p:spPr>
              <a:xfrm flipH="1" flipV="1">
                <a:off x="1178802" y="2594352"/>
                <a:ext cx="73183" cy="489311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>
                <p:custDataLst>
                  <p:tags r:id="rId14"/>
                </p:custDataLst>
              </p:nvPr>
            </p:nvCxnSpPr>
            <p:spPr>
              <a:xfrm flipV="1">
                <a:off x="1262439" y="2864807"/>
                <a:ext cx="294047" cy="23323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>
                <p:custDataLst>
                  <p:tags r:id="rId15"/>
                </p:custDataLst>
              </p:nvPr>
            </p:nvCxnSpPr>
            <p:spPr>
              <a:xfrm flipH="1" flipV="1">
                <a:off x="1409462" y="3098036"/>
                <a:ext cx="63290" cy="161853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>
                <p:custDataLst>
                  <p:tags r:id="rId16"/>
                </p:custDataLst>
              </p:nvPr>
            </p:nvCxnSpPr>
            <p:spPr>
              <a:xfrm flipH="1" flipV="1">
                <a:off x="1254889" y="3083663"/>
                <a:ext cx="225413" cy="191301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>
                <p:custDataLst>
                  <p:tags r:id="rId17"/>
                </p:custDataLst>
              </p:nvPr>
            </p:nvCxnSpPr>
            <p:spPr>
              <a:xfrm flipV="1">
                <a:off x="1118520" y="3098036"/>
                <a:ext cx="128210" cy="229252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/>
              <p:nvPr>
                <p:custDataLst>
                  <p:tags r:id="rId18"/>
                </p:custDataLst>
              </p:nvPr>
            </p:nvCxnSpPr>
            <p:spPr>
              <a:xfrm flipH="1" flipV="1">
                <a:off x="1015578" y="2981422"/>
                <a:ext cx="100752" cy="345867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>
                <p:custDataLst>
                  <p:tags r:id="rId19"/>
                </p:custDataLst>
              </p:nvPr>
            </p:nvCxnSpPr>
            <p:spPr>
              <a:xfrm flipH="1" flipV="1">
                <a:off x="1102618" y="2911311"/>
                <a:ext cx="136562" cy="172353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/>
              <p:cNvCxnSpPr/>
              <p:nvPr>
                <p:custDataLst>
                  <p:tags r:id="rId20"/>
                </p:custDataLst>
              </p:nvPr>
            </p:nvCxnSpPr>
            <p:spPr>
              <a:xfrm flipV="1">
                <a:off x="1409462" y="2864424"/>
                <a:ext cx="147024" cy="21924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>
                <p:custDataLst>
                  <p:tags r:id="rId21"/>
                </p:custDataLst>
              </p:nvPr>
            </p:nvCxnSpPr>
            <p:spPr>
              <a:xfrm>
                <a:off x="833684" y="2801402"/>
                <a:ext cx="273057" cy="107092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组合 43"/>
            <p:cNvGrpSpPr/>
            <p:nvPr/>
          </p:nvGrpSpPr>
          <p:grpSpPr>
            <a:xfrm>
              <a:off x="953514" y="2733222"/>
              <a:ext cx="765090" cy="760898"/>
              <a:chOff x="953514" y="2733222"/>
              <a:chExt cx="765090" cy="760898"/>
            </a:xfrm>
          </p:grpSpPr>
          <p:sp>
            <p:nvSpPr>
              <p:cNvPr id="45" name="椭圆 44"/>
              <p:cNvSpPr/>
              <p:nvPr>
                <p:custDataLst>
                  <p:tags r:id="rId22"/>
                </p:custDataLst>
              </p:nvPr>
            </p:nvSpPr>
            <p:spPr>
              <a:xfrm>
                <a:off x="1298325" y="2733222"/>
                <a:ext cx="48369" cy="48369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椭圆 45"/>
              <p:cNvSpPr/>
              <p:nvPr>
                <p:custDataLst>
                  <p:tags r:id="rId23"/>
                </p:custDataLst>
              </p:nvPr>
            </p:nvSpPr>
            <p:spPr>
              <a:xfrm>
                <a:off x="1223901" y="3036762"/>
                <a:ext cx="48369" cy="48369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椭圆 46"/>
              <p:cNvSpPr/>
              <p:nvPr>
                <p:custDataLst>
                  <p:tags r:id="rId24"/>
                </p:custDataLst>
              </p:nvPr>
            </p:nvSpPr>
            <p:spPr>
              <a:xfrm>
                <a:off x="953514" y="2921657"/>
                <a:ext cx="48369" cy="48369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椭圆 47"/>
              <p:cNvSpPr/>
              <p:nvPr>
                <p:custDataLst>
                  <p:tags r:id="rId25"/>
                </p:custDataLst>
              </p:nvPr>
            </p:nvSpPr>
            <p:spPr>
              <a:xfrm>
                <a:off x="1143711" y="3103922"/>
                <a:ext cx="48369" cy="48369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椭圆 48"/>
              <p:cNvSpPr/>
              <p:nvPr>
                <p:custDataLst>
                  <p:tags r:id="rId26"/>
                </p:custDataLst>
              </p:nvPr>
            </p:nvSpPr>
            <p:spPr>
              <a:xfrm>
                <a:off x="1016827" y="3343748"/>
                <a:ext cx="48369" cy="48369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椭圆 49"/>
              <p:cNvSpPr/>
              <p:nvPr>
                <p:custDataLst>
                  <p:tags r:id="rId27"/>
                </p:custDataLst>
              </p:nvPr>
            </p:nvSpPr>
            <p:spPr>
              <a:xfrm>
                <a:off x="1238468" y="3445751"/>
                <a:ext cx="48369" cy="48369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椭圆 50"/>
              <p:cNvSpPr/>
              <p:nvPr>
                <p:custDataLst>
                  <p:tags r:id="rId28"/>
                </p:custDataLst>
              </p:nvPr>
            </p:nvSpPr>
            <p:spPr>
              <a:xfrm>
                <a:off x="1366561" y="3213553"/>
                <a:ext cx="48369" cy="48369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椭圆 51"/>
              <p:cNvSpPr/>
              <p:nvPr>
                <p:custDataLst>
                  <p:tags r:id="rId29"/>
                </p:custDataLst>
              </p:nvPr>
            </p:nvSpPr>
            <p:spPr>
              <a:xfrm>
                <a:off x="1592744" y="3387675"/>
                <a:ext cx="48369" cy="48369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椭圆 52"/>
              <p:cNvSpPr/>
              <p:nvPr>
                <p:custDataLst>
                  <p:tags r:id="rId30"/>
                </p:custDataLst>
              </p:nvPr>
            </p:nvSpPr>
            <p:spPr>
              <a:xfrm>
                <a:off x="1537768" y="3212502"/>
                <a:ext cx="48369" cy="48369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椭圆 53"/>
              <p:cNvSpPr/>
              <p:nvPr>
                <p:custDataLst>
                  <p:tags r:id="rId31"/>
                </p:custDataLst>
              </p:nvPr>
            </p:nvSpPr>
            <p:spPr>
              <a:xfrm>
                <a:off x="1670235" y="2993881"/>
                <a:ext cx="48369" cy="48369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4" grpId="0"/>
      <p:bldP spid="14" grpId="0"/>
      <p:bldP spid="15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MH" val="20160224140305"/>
  <p:tag name="MH_LIBRARY" val="GRAPHIC"/>
  <p:tag name="MH_TYPE" val="Other"/>
  <p:tag name="MH_ORDER" val="1"/>
</p:tagLst>
</file>

<file path=ppt/tags/tag69.xml><?xml version="1.0" encoding="utf-8"?>
<p:tagLst xmlns:p="http://schemas.openxmlformats.org/presentationml/2006/main">
  <p:tag name="MH" val="20160224140305"/>
  <p:tag name="MH_LIBRARY" val="GRAPHIC"/>
  <p:tag name="MH_TYPE" val="Text"/>
  <p:tag name="MH_ORDER" val="1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MH" val="20160224140305"/>
  <p:tag name="MH_LIBRARY" val="GRAPHIC"/>
  <p:tag name="MH_TYPE" val="Text"/>
  <p:tag name="MH_ORDER" val="2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MH" val="20160224140305"/>
  <p:tag name="MH_LIBRARY" val="GRAPHIC"/>
  <p:tag name="MH_TYPE" val="Other"/>
  <p:tag name="MH_ORDER" val="1"/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[PLUGINVER]" val="10"/>
  <p:tag name="KSO_WPP_MARK_KEY" val="cff33556-0974-4534-9838-8a83048c9e70"/>
  <p:tag name="COMMONDATA" val="eyJoZGlkIjoiNDdkZTE3ZmE0OTE0MWQ2ZDc5NTkyMWVkODFiNmU4YmUifQ==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世界杯阿根廷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DD2EF"/>
      </a:accent1>
      <a:accent2>
        <a:srgbClr val="FFD966"/>
      </a:accent2>
      <a:accent3>
        <a:srgbClr val="0C6B8B"/>
      </a:accent3>
      <a:accent4>
        <a:srgbClr val="FFC000"/>
      </a:accent4>
      <a:accent5>
        <a:srgbClr val="2E75B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Segoe UI Light 8"/>
        <a:ea typeface="微软雅黑"/>
        <a:cs typeface=""/>
      </a:majorFont>
      <a:minorFont>
        <a:latin typeface="Segoe U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主题">
  <a:themeElements>
    <a:clrScheme name="世界杯阿根廷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DD2EF"/>
      </a:accent1>
      <a:accent2>
        <a:srgbClr val="FFD966"/>
      </a:accent2>
      <a:accent3>
        <a:srgbClr val="0C6B8B"/>
      </a:accent3>
      <a:accent4>
        <a:srgbClr val="FFC000"/>
      </a:accent4>
      <a:accent5>
        <a:srgbClr val="2E75B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Segoe UI"/>
        <a:ea typeface="微软雅黑"/>
        <a:cs typeface=""/>
      </a:majorFont>
      <a:minorFont>
        <a:latin typeface="Segoe UI Light 8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sz="2400" b="1" smtClean="0">
            <a:solidFill>
              <a:srgbClr val="0E5177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3494</Words>
  <Application>WPS 演示</Application>
  <PresentationFormat>自定义</PresentationFormat>
  <Paragraphs>201</Paragraphs>
  <Slides>25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44" baseType="lpstr">
      <vt:lpstr>Arial</vt:lpstr>
      <vt:lpstr>宋体</vt:lpstr>
      <vt:lpstr>Wingdings</vt:lpstr>
      <vt:lpstr>微软雅黑</vt:lpstr>
      <vt:lpstr>Segoe UI Black</vt:lpstr>
      <vt:lpstr>Tahoma</vt:lpstr>
      <vt:lpstr>Calibri</vt:lpstr>
      <vt:lpstr>华文行楷</vt:lpstr>
      <vt:lpstr>Times New Roman</vt:lpstr>
      <vt:lpstr>Segoe UI</vt:lpstr>
      <vt:lpstr>Arial Unicode MS</vt:lpstr>
      <vt:lpstr>Segoe UI Light 8</vt:lpstr>
      <vt:lpstr>Segoe UI Emoji</vt:lpstr>
      <vt:lpstr>Calibri</vt:lpstr>
      <vt:lpstr>微软雅黑 Light</vt:lpstr>
      <vt:lpstr>方正特粗光辉简体</vt:lpstr>
      <vt:lpstr>黑体</vt:lpstr>
      <vt:lpstr>Office 主题</vt:lpstr>
      <vt:lpstr>4_Office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采用多种方法，尤其可以借助一些多媒体资源，让知识变得更为凝练，让孩子们能够在较为活跃的气氛当中学习道德修养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LEE SIMON</dc:creator>
  <cp:lastModifiedBy>安闲自得</cp:lastModifiedBy>
  <cp:revision>248</cp:revision>
  <dcterms:created xsi:type="dcterms:W3CDTF">2014-07-07T05:23:00Z</dcterms:created>
  <dcterms:modified xsi:type="dcterms:W3CDTF">2023-06-14T05:15:04Z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EB1E261D951A44988467B6CC6527B510_12</vt:lpwstr>
  </property>
  <property fmtid="{D5CDD505-2E9C-101B-9397-08002B2CF9AE}" pid="3" name="KSOProductBuildVer">
    <vt:lpwstr>2052-11.1.0.14309</vt:lpwstr>
  </property>
</Properties>
</file>