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0" r:id="rId3"/>
    <p:sldId id="613" r:id="rId4"/>
    <p:sldId id="614" r:id="rId5"/>
    <p:sldId id="632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4" r:id="rId15"/>
    <p:sldId id="623" r:id="rId16"/>
    <p:sldId id="625" r:id="rId17"/>
    <p:sldId id="626" r:id="rId18"/>
    <p:sldId id="627" r:id="rId19"/>
    <p:sldId id="628" r:id="rId20"/>
    <p:sldId id="629" r:id="rId21"/>
    <p:sldId id="630" r:id="rId22"/>
    <p:sldId id="633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09" userDrawn="1">
          <p15:clr>
            <a:srgbClr val="A4A3A4"/>
          </p15:clr>
        </p15:guide>
        <p15:guide id="2" orient="horz" pos="2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BA1"/>
    <a:srgbClr val="6CB1FC"/>
    <a:srgbClr val="7DE1C5"/>
    <a:srgbClr val="72D6F6"/>
    <a:srgbClr val="FFFFFF"/>
    <a:srgbClr val="BDA3BE"/>
    <a:srgbClr val="E0E0E0"/>
    <a:srgbClr val="E9E9EB"/>
    <a:srgbClr val="BBC2C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76" y="822"/>
      </p:cViewPr>
      <p:guideLst>
        <p:guide pos="3909"/>
        <p:guide orient="horz" pos="23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7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4" y="-634912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4" r="71173" b="20163"/>
          <a:stretch>
            <a:fillRect/>
          </a:stretch>
        </p:blipFill>
        <p:spPr>
          <a:xfrm flipH="1" flipV="1">
            <a:off x="9143616" y="0"/>
            <a:ext cx="3048384" cy="1132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66675" y="57150"/>
            <a:ext cx="12212320" cy="6892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1"/>
          <p:cNvSpPr/>
          <p:nvPr userDrawn="1"/>
        </p:nvSpPr>
        <p:spPr>
          <a:xfrm>
            <a:off x="740569" y="471470"/>
            <a:ext cx="373856" cy="322289"/>
          </a:xfrm>
          <a:prstGeom prst="hexagon">
            <a:avLst>
              <a:gd name="adj" fmla="val 29195"/>
              <a:gd name="vf" fmla="val 115470"/>
            </a:avLst>
          </a:prstGeom>
          <a:noFill/>
          <a:ln w="63500">
            <a:gradFill>
              <a:gsLst>
                <a:gs pos="11000">
                  <a:srgbClr val="0070C0"/>
                </a:gs>
                <a:gs pos="75000">
                  <a:srgbClr val="FBFBFB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32614"/>
            <a:ext cx="5009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7106"/>
          <p:cNvPicPr>
            <a:picLocks noChangeAspect="1"/>
          </p:cNvPicPr>
          <p:nvPr userDrawn="1"/>
        </p:nvPicPr>
        <p:blipFill>
          <a:blip r:embed="rId9"/>
          <a:srcRect t="36622" r="932" b="8059"/>
          <a:stretch>
            <a:fillRect/>
          </a:stretch>
        </p:blipFill>
        <p:spPr>
          <a:xfrm>
            <a:off x="-55880" y="5838190"/>
            <a:ext cx="12279630" cy="1089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 descr="7106"/>
          <p:cNvPicPr>
            <a:picLocks noChangeAspect="1"/>
          </p:cNvPicPr>
          <p:nvPr/>
        </p:nvPicPr>
        <p:blipFill>
          <a:blip r:embed="rId1"/>
          <a:srcRect l="781" r="934" b="2778"/>
          <a:stretch>
            <a:fillRect/>
          </a:stretch>
        </p:blipFill>
        <p:spPr>
          <a:xfrm>
            <a:off x="0" y="2129860"/>
            <a:ext cx="12192000" cy="4847521"/>
          </a:xfrm>
          <a:custGeom>
            <a:avLst/>
            <a:gdLst>
              <a:gd name="connsiteX0" fmla="*/ 0 w 12192000"/>
              <a:gd name="connsiteY0" fmla="*/ 0 h 4847521"/>
              <a:gd name="connsiteX1" fmla="*/ 12192000 w 12192000"/>
              <a:gd name="connsiteY1" fmla="*/ 0 h 4847521"/>
              <a:gd name="connsiteX2" fmla="*/ 12192000 w 12192000"/>
              <a:gd name="connsiteY2" fmla="*/ 4847521 h 4847521"/>
              <a:gd name="connsiteX3" fmla="*/ 0 w 12192000"/>
              <a:gd name="connsiteY3" fmla="*/ 4847521 h 484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47521">
                <a:moveTo>
                  <a:pt x="0" y="0"/>
                </a:moveTo>
                <a:lnTo>
                  <a:pt x="12192000" y="0"/>
                </a:lnTo>
                <a:lnTo>
                  <a:pt x="12192000" y="4847521"/>
                </a:lnTo>
                <a:lnTo>
                  <a:pt x="0" y="4847521"/>
                </a:lnTo>
                <a:close/>
              </a:path>
            </a:pathLst>
          </a:custGeom>
        </p:spPr>
      </p:pic>
      <p:grpSp>
        <p:nvGrpSpPr>
          <p:cNvPr id="111" name="组合 110"/>
          <p:cNvGrpSpPr/>
          <p:nvPr/>
        </p:nvGrpSpPr>
        <p:grpSpPr>
          <a:xfrm>
            <a:off x="7969015" y="336081"/>
            <a:ext cx="3946526" cy="691257"/>
            <a:chOff x="869268" y="6105837"/>
            <a:chExt cx="3946526" cy="691257"/>
          </a:xfrm>
          <a:solidFill>
            <a:srgbClr val="E1E1EF"/>
          </a:solidFill>
        </p:grpSpPr>
        <p:sp>
          <p:nvSpPr>
            <p:cNvPr id="112" name="椭圆 111"/>
            <p:cNvSpPr/>
            <p:nvPr/>
          </p:nvSpPr>
          <p:spPr>
            <a:xfrm>
              <a:off x="4730830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30830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730830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407553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407553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4407553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4084276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4084276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4084276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3760999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3760999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760999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37870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437870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3437870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3114593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3114593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3114593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2791316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2791316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2791316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2468040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2468040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2468040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2167561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2167561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2167561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1844285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844285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1844285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521008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521008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521008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1197731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197731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1197731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869268" y="6105837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>
              <a:off x="869268" y="6408984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869268" y="6712130"/>
              <a:ext cx="84964" cy="84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325370" y="1265461"/>
            <a:ext cx="7650480" cy="15684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5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ctr"/>
            <a:r>
              <a:rPr lang="zh-CN" altLang="en-US" sz="4800" b="1" spc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新课标背景下议题试教学法</a:t>
            </a:r>
            <a:endParaRPr lang="zh-CN" altLang="en-US" sz="4800" b="1" spc="1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800" b="1" spc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在初中德法课中的运用</a:t>
            </a:r>
            <a:endParaRPr lang="zh-CN" altLang="en-US" sz="4800" b="1" spc="1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4430" y="4778375"/>
            <a:ext cx="5504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泸县二中城西学校</a:t>
            </a:r>
            <a:r>
              <a:rPr lang="en-US" altLang="zh-CN" sz="3600"/>
              <a:t>  </a:t>
            </a:r>
            <a:r>
              <a:rPr lang="zh-CN" altLang="en-US" sz="3600"/>
              <a:t>郭德平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7"/>
          <p:cNvSpPr/>
          <p:nvPr/>
        </p:nvSpPr>
        <p:spPr>
          <a:xfrm>
            <a:off x="1261745" y="356870"/>
            <a:ext cx="7381240" cy="64516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bg1"/>
                </a:solidFill>
              </a:rPr>
              <a:t>  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.巧设教学活动促进知行合一</a:t>
            </a:r>
            <a:endParaRPr lang="zh-CN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3" name="矩形 8"/>
          <p:cNvSpPr/>
          <p:nvPr/>
        </p:nvSpPr>
        <p:spPr>
          <a:xfrm>
            <a:off x="810260" y="1986915"/>
            <a:ext cx="1031748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altLang="zh-CN" sz="3200">
                <a:solidFill>
                  <a:schemeClr val="tx1"/>
                </a:solidFill>
              </a:rPr>
              <a:t>议题式教学以活动为路径。议题式教学</a:t>
            </a:r>
            <a:r>
              <a:rPr lang="zh-CN" sz="3200">
                <a:solidFill>
                  <a:schemeClr val="tx1"/>
                </a:solidFill>
              </a:rPr>
              <a:t>要</a:t>
            </a:r>
            <a:r>
              <a:rPr altLang="zh-CN" sz="3200">
                <a:solidFill>
                  <a:schemeClr val="tx1"/>
                </a:solidFill>
              </a:rPr>
              <a:t>彰显体验、探究、实践的价值，强调学习者是学习的主体和主角。我们根据教学内容、教学环境、教学手段开展</a:t>
            </a:r>
            <a:r>
              <a:rPr lang="zh-CN" sz="3200">
                <a:solidFill>
                  <a:schemeClr val="tx1"/>
                </a:solidFill>
              </a:rPr>
              <a:t>多种探究性教学活动</a:t>
            </a:r>
            <a:r>
              <a:rPr altLang="zh-CN" sz="3200">
                <a:solidFill>
                  <a:schemeClr val="tx1"/>
                </a:solidFill>
              </a:rPr>
              <a:t>。</a:t>
            </a:r>
            <a:endParaRPr altLang="zh-CN" sz="320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7640" y="2663825"/>
            <a:ext cx="117227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 algn="l">
              <a:buClrTx/>
              <a:buSzTx/>
              <a:buFontTx/>
            </a:pPr>
            <a:endParaRPr lang="zh-CN" altLang="en-US" sz="2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355600" algn="l">
              <a:buClrTx/>
              <a:buSzTx/>
              <a:buFontTx/>
            </a:pPr>
            <a:endParaRPr lang="zh-CN" altLang="en-US" sz="2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355600" algn="l"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endParaRPr lang="zh-CN" altLang="en-US" sz="2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7"/>
          <p:cNvSpPr/>
          <p:nvPr/>
        </p:nvSpPr>
        <p:spPr>
          <a:xfrm>
            <a:off x="1830070" y="704850"/>
            <a:ext cx="7610475" cy="64516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bg1"/>
                </a:solidFill>
              </a:rPr>
              <a:t>   </a:t>
            </a:r>
            <a:r>
              <a:rPr lang="zh-CN" altLang="zh-CN" sz="2800" b="1">
                <a:solidFill>
                  <a:schemeClr val="bg1"/>
                </a:solidFill>
              </a:rPr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4</a:t>
            </a:r>
            <a:r>
              <a:rPr lang="zh-CN" altLang="zh-CN" sz="3600" b="1">
                <a:solidFill>
                  <a:srgbClr val="FF0000"/>
                </a:solidFill>
              </a:rPr>
              <a:t>.明确教学任务达成核心素养</a:t>
            </a:r>
            <a:endParaRPr lang="zh-CN" altLang="zh-CN" sz="3600" b="1">
              <a:solidFill>
                <a:srgbClr val="FF0000"/>
              </a:solidFill>
            </a:endParaRPr>
          </a:p>
        </p:txBody>
      </p:sp>
      <p:sp>
        <p:nvSpPr>
          <p:cNvPr id="27653" name="矩形 8"/>
          <p:cNvSpPr/>
          <p:nvPr/>
        </p:nvSpPr>
        <p:spPr>
          <a:xfrm>
            <a:off x="923290" y="2127250"/>
            <a:ext cx="983107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altLang="zh-CN" sz="3600">
                <a:solidFill>
                  <a:schemeClr val="tx1"/>
                </a:solidFill>
              </a:rPr>
              <a:t>议题式教学以学科核心素养为</a:t>
            </a:r>
            <a:r>
              <a:rPr lang="zh-CN" sz="3600">
                <a:solidFill>
                  <a:schemeClr val="tx1"/>
                </a:solidFill>
              </a:rPr>
              <a:t>目标</a:t>
            </a:r>
            <a:r>
              <a:rPr altLang="zh-CN" sz="3600">
                <a:solidFill>
                  <a:schemeClr val="tx1"/>
                </a:solidFill>
              </a:rPr>
              <a:t>。在议题式教学中，议题的选择、情境的创设、活动的设计最终都要通过具体任务的完成来实现教学目标。明确、具体、阶梯式的教学任务是通向核心素养的路径。</a:t>
            </a:r>
            <a:endParaRPr altLang="zh-CN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7"/>
          <p:cNvSpPr/>
          <p:nvPr/>
        </p:nvSpPr>
        <p:spPr>
          <a:xfrm>
            <a:off x="2154555" y="937895"/>
            <a:ext cx="7882890" cy="102489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>
            <a:no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bg1"/>
                </a:solidFill>
              </a:rPr>
              <a:t>    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sz="6000" b="1">
                <a:solidFill>
                  <a:srgbClr val="FF0000"/>
                </a:solidFill>
              </a:rPr>
              <a:t>议题式教学</a:t>
            </a:r>
            <a:r>
              <a:rPr lang="en-US" sz="6000" b="1">
                <a:solidFill>
                  <a:srgbClr val="FF0000"/>
                </a:solidFill>
              </a:rPr>
              <a:t>“</a:t>
            </a:r>
            <a:r>
              <a:rPr lang="zh-CN" altLang="en-US" sz="6000" b="1">
                <a:solidFill>
                  <a:srgbClr val="FF0000"/>
                </a:solidFill>
              </a:rPr>
              <a:t>五要素</a:t>
            </a:r>
            <a:r>
              <a:rPr lang="en-US" altLang="zh-CN" sz="6000" b="1">
                <a:solidFill>
                  <a:srgbClr val="FF0000"/>
                </a:solidFill>
              </a:rPr>
              <a:t>”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516890" y="2757805"/>
            <a:ext cx="1842135" cy="1764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chemeClr val="tx1"/>
                </a:solidFill>
              </a:rPr>
              <a:t>主题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10180" y="2757805"/>
            <a:ext cx="1842135" cy="1764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chemeClr val="tx1"/>
                </a:solidFill>
              </a:rPr>
              <a:t>议题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84115" y="2757805"/>
            <a:ext cx="1842135" cy="1764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chemeClr val="tx1"/>
                </a:solidFill>
              </a:rPr>
              <a:t>话题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61835" y="2757805"/>
            <a:ext cx="1842135" cy="1764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chemeClr val="tx1"/>
                </a:solidFill>
              </a:rPr>
              <a:t>问题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51975" y="2757805"/>
            <a:ext cx="1842135" cy="1764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chemeClr val="tx1"/>
                </a:solidFill>
              </a:rPr>
              <a:t>活动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3370" y="1896745"/>
            <a:ext cx="2254250" cy="2076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>
                <a:solidFill>
                  <a:srgbClr val="FF0000"/>
                </a:solidFill>
              </a:rPr>
              <a:t>主题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47620" y="1016635"/>
            <a:ext cx="9041765" cy="4073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FF0000"/>
                </a:solidFill>
              </a:rPr>
              <a:t>主题是中心。</a:t>
            </a:r>
            <a:r>
              <a:rPr lang="zh-CN" altLang="en-US" sz="3200">
                <a:solidFill>
                  <a:schemeClr val="tx1"/>
                </a:solidFill>
              </a:rPr>
              <a:t>主题是议题式教学所承载的“学科”内容，集中反映了课程标准和教学目标的要求。教师紧紧围绕主题选择话题、编制议题、设计问题，才能使课堂教学各个环节指向明确、过渡自然、脉络清晰，这是进行议题式教学设计时首先要明确的定位。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1460" y="1664335"/>
            <a:ext cx="1842135" cy="1764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FF0000"/>
                </a:solidFill>
              </a:rPr>
              <a:t>议题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181225" y="310515"/>
            <a:ext cx="9866630" cy="4314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FF0000"/>
                </a:solidFill>
              </a:rPr>
              <a:t>议题是统领。</a:t>
            </a:r>
            <a:r>
              <a:rPr lang="zh-CN" altLang="en-US" sz="3200">
                <a:solidFill>
                  <a:schemeClr val="tx1"/>
                </a:solidFill>
              </a:rPr>
              <a:t>议题是根据主题确定的，既反映时代内容，又体现学科教学内容的可议论、可辨析的观点，它是一节课设计的中心任务，统领整个教学的设计和实施。一节课如果教师直接陈述主题所概括的内容，这种课堂是平铺直叙的、缺少思辨的。但通过设置议题，将主题内容置于议题的讨论中，就会诱发学生兴趣，学生就会饶有兴趣地投入新课的学习中来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8660" y="4765675"/>
            <a:ext cx="112763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总议题：</a:t>
            </a:r>
            <a:endParaRPr lang="zh-CN" altLang="en-US" sz="3200"/>
          </a:p>
          <a:p>
            <a:r>
              <a:rPr lang="zh-CN" altLang="en-US" sz="3200"/>
              <a:t>分议题：</a:t>
            </a:r>
            <a:r>
              <a:rPr lang="en-US" altLang="zh-CN" sz="3200"/>
              <a:t>1</a:t>
            </a:r>
            <a:r>
              <a:rPr lang="zh-CN" altLang="en-US" sz="3200"/>
              <a:t>、</a:t>
            </a:r>
            <a:r>
              <a:rPr lang="en-US" altLang="zh-CN" sz="3200"/>
              <a:t>2</a:t>
            </a:r>
            <a:r>
              <a:rPr lang="zh-CN" altLang="en-US" sz="3200"/>
              <a:t>、</a:t>
            </a:r>
            <a:r>
              <a:rPr lang="en-US" altLang="zh-CN" sz="3200"/>
              <a:t>3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34010" y="1664335"/>
            <a:ext cx="1842135" cy="17646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FF0000"/>
                </a:solidFill>
              </a:rPr>
              <a:t>话题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66950" y="1536700"/>
            <a:ext cx="9408160" cy="30949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>
                <a:solidFill>
                  <a:srgbClr val="FF0000"/>
                </a:solidFill>
              </a:rPr>
              <a:t>话题是载体。</a:t>
            </a:r>
            <a:r>
              <a:rPr lang="zh-CN" altLang="en-US" sz="3200">
                <a:solidFill>
                  <a:schemeClr val="tx1"/>
                </a:solidFill>
              </a:rPr>
              <a:t>话题是表现议题式教学的时事或热点内容。我们常说，情境之于知识，犹如汤之于盐。知识的形成离不开它所依赖的情境，离开情境形成的知识具有一定的抽象性，学生要吸收这样的知识具有一定难度。只有将知识归还到情境中，以情境化的形式呈现出来，增加知识的趣味性，学生就会在探究欲望的驱使下主动地进行学习和思考。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87655" y="1924050"/>
            <a:ext cx="1842135" cy="1764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FF0000"/>
                </a:solidFill>
              </a:rPr>
              <a:t>问题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37765" y="1115695"/>
            <a:ext cx="8877935" cy="30949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>
                <a:solidFill>
                  <a:srgbClr val="FF0000"/>
                </a:solidFill>
              </a:rPr>
              <a:t>问题</a:t>
            </a:r>
            <a:r>
              <a:rPr lang="zh-CN" altLang="en-US" sz="3600">
                <a:solidFill>
                  <a:schemeClr val="tx1"/>
                </a:solidFill>
              </a:rPr>
              <a:t>是牵引。问题是由议题细化出来的为完成议题的讨论给学生设计的思维“阶梯”，是</a:t>
            </a:r>
            <a:r>
              <a:rPr lang="zh-CN" altLang="en-US" sz="3600">
                <a:solidFill>
                  <a:srgbClr val="FF0000"/>
                </a:solidFill>
              </a:rPr>
              <a:t>议题式教学的主要呈现形式</a:t>
            </a:r>
            <a:r>
              <a:rPr lang="zh-CN" altLang="en-US" sz="3600">
                <a:solidFill>
                  <a:schemeClr val="tx1"/>
                </a:solidFill>
              </a:rPr>
              <a:t>。围绕议题设计若干个问题，更容易引导学生思考和表达，循序渐进地达成情感态度价值观、能力和知识上的教学目标。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1645" y="1383665"/>
            <a:ext cx="1842135" cy="1764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FF0000"/>
                </a:solidFill>
              </a:rPr>
              <a:t>活动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65070" y="570230"/>
            <a:ext cx="8877935" cy="419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</a:rPr>
              <a:t>活动是平台。实现思政课的教学目标离不开学生的体验，这就需要我们把理论知识教学的“讲授型”课程塑造成“活动型”课程，强调知与行、学而思、提问题和讲问题、享受探究过程和寻求结果，而不仅限于社会实践活动。围绕“议题”展开的活动，力求达到“课程内容活动化”和“活动设计内容化”贯穿教学全过程，要包括引领学生思考问题的路径、运用资料的方法和共同探究的策略，给学生提供解释各自想法的机会，使内化变成生成过程。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7"/>
          <p:cNvSpPr/>
          <p:nvPr/>
        </p:nvSpPr>
        <p:spPr>
          <a:xfrm>
            <a:off x="2965450" y="1010285"/>
            <a:ext cx="5390515" cy="5765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>
            <a:no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bg1"/>
                </a:solidFill>
              </a:rPr>
              <a:t>     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sz="3600" b="1">
                <a:solidFill>
                  <a:srgbClr val="FF0000"/>
                </a:solidFill>
              </a:rPr>
              <a:t>议题式教学</a:t>
            </a:r>
            <a:r>
              <a:rPr lang="en-US" sz="3600" b="1">
                <a:solidFill>
                  <a:srgbClr val="FF0000"/>
                </a:solidFill>
              </a:rPr>
              <a:t>“</a:t>
            </a:r>
            <a:r>
              <a:rPr lang="zh-CN" altLang="en-US" sz="3600" b="1">
                <a:solidFill>
                  <a:srgbClr val="FF0000"/>
                </a:solidFill>
              </a:rPr>
              <a:t>五要素</a:t>
            </a:r>
            <a:r>
              <a:rPr lang="en-US" altLang="zh-CN" sz="3600" b="1">
                <a:solidFill>
                  <a:srgbClr val="FF0000"/>
                </a:solidFill>
              </a:rPr>
              <a:t>”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40360" y="2481580"/>
            <a:ext cx="11661140" cy="2840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议题式教学中，主题、议题、话题、问题和活动五个要素在逻辑上相互依存，构成一个有机的整体。主题是中心，议题的确立、话题的选择、问题的设计都要服从和服务于主题；议题是统领，是主题和话题的有机统一，是问题设计的依据；话题是载体，是为完成主题学习而确定议题和问题的“由头”；问题是牵引，由议题细化而来并为实现主题学习的教学目标服务；活动是平台，议题的统领、话题的展开和问题的探讨都是在这一平台上施行，为实现主题目标服务。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8610" y="2058813"/>
            <a:ext cx="9403080" cy="21228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all" spc="0" normalizeH="0" baseline="0" noProof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充满智慧，扎实</a:t>
            </a:r>
            <a:r>
              <a:rPr kumimoji="0" lang="zh-CN" sz="6600" b="1" i="0" u="none" strike="noStrike" kern="1200" cap="all" spc="0" normalizeH="0" baseline="0" noProof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学识</a:t>
            </a:r>
            <a:endParaRPr kumimoji="0" lang="zh-CN" sz="6600" b="1" i="0" u="none" strike="noStrike" kern="1200" cap="all" spc="0" normalizeH="0" baseline="0" noProof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all" spc="0" normalizeH="0" baseline="0" noProof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做轻松愉快的思政课教师</a:t>
            </a:r>
            <a:endParaRPr kumimoji="0" lang="zh-CN" altLang="en-US" sz="6600" b="1" i="0" u="none" strike="noStrike" kern="1200" cap="all" spc="0" normalizeH="0" baseline="0" noProof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37216" y="2186934"/>
            <a:ext cx="7208249" cy="1227345"/>
            <a:chOff x="6355470" y="3908245"/>
            <a:chExt cx="6668755" cy="1227345"/>
          </a:xfrm>
        </p:grpSpPr>
        <p:sp>
          <p:nvSpPr>
            <p:cNvPr id="6" name="文本框 66"/>
            <p:cNvSpPr txBox="1"/>
            <p:nvPr/>
          </p:nvSpPr>
          <p:spPr>
            <a:xfrm>
              <a:off x="7078850" y="3936710"/>
              <a:ext cx="594537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ea typeface="思源黑体 CN Medium" panose="020B0600000000000000" charset="-122"/>
                </a:rPr>
                <a:t>何为议题试教学</a:t>
              </a:r>
              <a:endParaRPr lang="en-US" altLang="zh-CN" sz="3600" b="1" dirty="0">
                <a:ea typeface="思源黑体 CN Medium" panose="020B0600000000000000" charset="-122"/>
              </a:endParaRPr>
            </a:p>
            <a:p>
              <a:endParaRPr lang="zh-CN" altLang="en-US" sz="36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7" name="文本框 66"/>
            <p:cNvSpPr txBox="1"/>
            <p:nvPr/>
          </p:nvSpPr>
          <p:spPr>
            <a:xfrm>
              <a:off x="6355470" y="3908245"/>
              <a:ext cx="93472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二、</a:t>
              </a:r>
              <a:endParaRPr lang="zh-CN" altLang="en-US" sz="40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4811" y="1506021"/>
            <a:ext cx="1413510" cy="43625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8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8000" b="1" dirty="0"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zh-CN" altLang="en-US" sz="8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11880" y="3424679"/>
            <a:ext cx="7270719" cy="706755"/>
            <a:chOff x="6491360" y="3455172"/>
            <a:chExt cx="7270719" cy="706755"/>
          </a:xfrm>
        </p:grpSpPr>
        <p:sp>
          <p:nvSpPr>
            <p:cNvPr id="21" name="文本框 66"/>
            <p:cNvSpPr txBox="1"/>
            <p:nvPr/>
          </p:nvSpPr>
          <p:spPr>
            <a:xfrm>
              <a:off x="7247645" y="3485969"/>
              <a:ext cx="6514434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ea typeface="思源黑体 CN Medium" panose="020B0600000000000000" charset="-122"/>
                </a:rPr>
                <a:t>议题试教学的意义</a:t>
              </a:r>
              <a:endParaRPr lang="en-US" altLang="zh-CN" sz="3600" b="1" dirty="0">
                <a:ea typeface="思源黑体 CN Medium" panose="020B0600000000000000" charset="-122"/>
              </a:endParaRPr>
            </a:p>
          </p:txBody>
        </p:sp>
        <p:sp>
          <p:nvSpPr>
            <p:cNvPr id="22" name="文本框 66"/>
            <p:cNvSpPr txBox="1"/>
            <p:nvPr/>
          </p:nvSpPr>
          <p:spPr>
            <a:xfrm>
              <a:off x="6491360" y="3455172"/>
              <a:ext cx="93472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三、</a:t>
              </a:r>
              <a:endParaRPr lang="zh-CN" altLang="en-US" sz="40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94735" y="4698585"/>
            <a:ext cx="6684045" cy="742437"/>
            <a:chOff x="6355470" y="3017022"/>
            <a:chExt cx="6089091" cy="742437"/>
          </a:xfrm>
        </p:grpSpPr>
        <p:sp>
          <p:nvSpPr>
            <p:cNvPr id="24" name="文本框 66"/>
            <p:cNvSpPr txBox="1"/>
            <p:nvPr/>
          </p:nvSpPr>
          <p:spPr>
            <a:xfrm>
              <a:off x="7115006" y="3114299"/>
              <a:ext cx="532955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ea typeface="思源黑体 CN Medium" panose="020B0600000000000000" charset="-122"/>
                </a:rPr>
                <a:t>议题试教学的策略建议</a:t>
              </a:r>
              <a:endParaRPr lang="en-US" altLang="zh-CN" sz="3600" b="1" dirty="0">
                <a:ea typeface="思源黑体 CN Medium" panose="020B0600000000000000" charset="-122"/>
              </a:endParaRPr>
            </a:p>
          </p:txBody>
        </p:sp>
        <p:sp>
          <p:nvSpPr>
            <p:cNvPr id="25" name="文本框 66"/>
            <p:cNvSpPr txBox="1"/>
            <p:nvPr/>
          </p:nvSpPr>
          <p:spPr>
            <a:xfrm>
              <a:off x="6355470" y="3017022"/>
              <a:ext cx="93472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四、</a:t>
              </a:r>
              <a:endParaRPr lang="zh-CN" altLang="en-US" sz="40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172349" y="1024010"/>
            <a:ext cx="82714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一、</a:t>
            </a:r>
            <a:r>
              <a:rPr lang="zh-CN" altLang="en-US" sz="36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新课标（</a:t>
            </a:r>
            <a:r>
              <a:rPr lang="en-US" altLang="zh-CN" sz="36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2020</a:t>
            </a:r>
            <a:r>
              <a:rPr lang="zh-CN" altLang="en-US" sz="3600" b="1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lt"/>
              </a:rPr>
              <a:t>年修订）要求</a:t>
            </a:r>
            <a:endParaRPr lang="zh-CN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12778" y="2831300"/>
            <a:ext cx="1061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685800"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感谢聆听，欢迎指导</a:t>
            </a:r>
            <a:endParaRPr lang="zh-CN" altLang="en-US" sz="6000" b="1" dirty="0">
              <a:solidFill>
                <a:srgbClr val="FF0000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  <p:sp>
        <p:nvSpPr>
          <p:cNvPr id="19" name="PA-文本框 8"/>
          <p:cNvSpPr txBox="1"/>
          <p:nvPr/>
        </p:nvSpPr>
        <p:spPr>
          <a:xfrm>
            <a:off x="6134023" y="4628841"/>
            <a:ext cx="140260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2029.11.19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4642" y="910862"/>
            <a:ext cx="1054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</a:rPr>
              <a:t>理直气壮上好思政课，做新时代思政人！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矩形 1"/>
          <p:cNvSpPr/>
          <p:nvPr>
            <p:custDataLst>
              <p:tags r:id="rId1"/>
            </p:custDataLst>
          </p:nvPr>
        </p:nvSpPr>
        <p:spPr>
          <a:xfrm>
            <a:off x="375920" y="267335"/>
            <a:ext cx="5720080" cy="92202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议题式教学</a:t>
            </a:r>
            <a:endParaRPr lang="zh-CN" altLang="en-US" sz="5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6" name="矩形 1"/>
          <p:cNvSpPr/>
          <p:nvPr>
            <p:custDataLst>
              <p:tags r:id="rId2"/>
            </p:custDataLst>
          </p:nvPr>
        </p:nvSpPr>
        <p:spPr>
          <a:xfrm>
            <a:off x="5507990" y="1285875"/>
            <a:ext cx="6399530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议题式教学</a:t>
            </a:r>
            <a:r>
              <a:rPr lang="zh-CN" altLang="en-US" sz="2800">
                <a:sym typeface="+mn-ea"/>
              </a:rPr>
              <a:t>是《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道德与法治课程标准》（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修订）所提倡的活动型学科课程标准的一种重要教学方式，是教师基于课程标准、教材和学生身心发展规律，围绕教材从学生生活或社会热点中确定相应的议题，并以议题为引线，以情景为载体，以探究活动为主要路径，以学科知识为理论依托，以教师的指导为有效保障，以学科的培育为目标的一种教学方法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8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345" y="1285875"/>
            <a:ext cx="5652770" cy="482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884545" y="662940"/>
            <a:ext cx="6076950" cy="4658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（一）教学建议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454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要积极探索</a:t>
            </a:r>
            <a:r>
              <a:rPr lang="zh-CN" altLang="en-US" sz="32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议题式、体验式、项目式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等多种教学方法，引导学生 参与体验，促进感悟与建构。要采取热点分析、角色扮演、情境体验、模拟活动等方式，引导学生开展自主探究与合作探究，让学生认识社会。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98450" y="470535"/>
            <a:ext cx="6705600" cy="600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/>
          <p:nvPr/>
        </p:nvSpPr>
        <p:spPr>
          <a:xfrm>
            <a:off x="803910" y="1132205"/>
            <a:ext cx="10803890" cy="3969385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思政课</a:t>
            </a:r>
            <a:r>
              <a:rPr lang="zh-CN" altLang="en-US" sz="36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落实立德树人根本任务的关键课程，道德与法治课程是义务教育阶段的思政课，旨在提升学生思想政治素质、道德修养、法治素养和人格修养等，增强学生做中国人的志气、骨气、底气，为培养以实现中华民族伟大复兴为己任的有理想、有本领、有担当的时代新人打下牢固的思想根基。课程具有政治性、思想性和综合性、实践性。</a:t>
            </a:r>
            <a:r>
              <a:rPr lang="zh-CN" altLang="en-US" sz="36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（课程性质）</a:t>
            </a:r>
            <a:endParaRPr lang="zh-CN" altLang="en-US" sz="36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/>
          <p:nvPr/>
        </p:nvSpPr>
        <p:spPr>
          <a:xfrm>
            <a:off x="424180" y="83820"/>
            <a:ext cx="5734050" cy="688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rgbClr val="FFC000"/>
            </a:solidFill>
            <a:prstDash val="sysDash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新时代呼唤议题式教学</a:t>
            </a:r>
            <a:endParaRPr lang="zh-CN" altLang="en-US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168015" y="922020"/>
            <a:ext cx="6955790" cy="82105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一、落实新的课程标准的需要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605" name="矩形 9"/>
          <p:cNvSpPr/>
          <p:nvPr/>
        </p:nvSpPr>
        <p:spPr>
          <a:xfrm>
            <a:off x="603885" y="2082165"/>
            <a:ext cx="10845165" cy="2614930"/>
          </a:xfrm>
          <a:prstGeom prst="rect">
            <a:avLst/>
          </a:prstGeom>
          <a:noFill/>
          <a:ln w="53975" cap="flat" cmpd="sng">
            <a:solidFill>
              <a:srgbClr val="FFC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</a:rPr>
              <a:t>   </a:t>
            </a:r>
            <a:r>
              <a:rPr lang="zh-CN" altLang="en-US" sz="2800">
                <a:latin typeface="Arial" panose="020B0604020202020204" pitchFamily="34" charset="0"/>
              </a:rPr>
              <a:t> 学习新课标，在课堂教学中落地。新课标在教学建议中指出，要“丰富学生实践体验，促进知行合一”，并提出了多种教学方法建议，如：注重案例教学、积极探索议题式、体验式、项目式等多种教学方法等。注重案例教学，选择、设计和运用个人和社会生活的典型事例，鼓励学生探究、讨论，提高学生的价值辨析能力。</a:t>
            </a:r>
            <a:endParaRPr lang="zh-CN" altLang="en-US" sz="2800">
              <a:latin typeface="Arial" panose="020B0604020202020204" pitchFamily="34" charset="0"/>
            </a:endParaRPr>
          </a:p>
          <a:p>
            <a:r>
              <a:rPr lang="zh-CN" altLang="en-US" sz="2400">
                <a:latin typeface="Arial" panose="020B0604020202020204" pitchFamily="34" charset="0"/>
              </a:rPr>
              <a:t>    </a:t>
            </a:r>
            <a:endParaRPr lang="zh-C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>
            <p:custDataLst>
              <p:tags r:id="rId1"/>
            </p:custDataLst>
          </p:nvPr>
        </p:nvSpPr>
        <p:spPr>
          <a:xfrm>
            <a:off x="1965960" y="270510"/>
            <a:ext cx="9456420" cy="82105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二、新时代课堂需求和学生身心发展的需要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250" y="1602105"/>
            <a:ext cx="110737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议题试教学</a:t>
            </a:r>
            <a:r>
              <a:rPr lang="zh-CN" altLang="en-US" sz="32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符合新时代道德与法治课堂的需求。激发学生主动学习、自觉学习，提升课堂参与度和实效性，更强调</a:t>
            </a:r>
            <a:endParaRPr lang="zh-CN" altLang="en-US" sz="32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“互动生成”的过程和形式，强调在议题探讨的过程中课堂的“生成”是学生主动参与的，能够引发学生自我探究、独立思维、创新发现的能力，用自身的视角、经验、能力将新知内化为自身的知识。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8"/>
          <p:cNvSpPr/>
          <p:nvPr/>
        </p:nvSpPr>
        <p:spPr>
          <a:xfrm>
            <a:off x="615315" y="1875155"/>
            <a:ext cx="1075626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议题式教学以</a:t>
            </a:r>
            <a:r>
              <a:rPr altLang="zh-CN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议题</a:t>
            </a:r>
            <a:r>
              <a:rPr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为纽带，议题贯穿于教学活动的始终。议题的选择，不能忽视学生的原有经验水平和认识基础，可以来自社会热点，亦可来自学生生活实际。</a:t>
            </a:r>
            <a:r>
              <a:rPr altLang="zh-CN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要精选教学议题、创设问题情境、巧设教学活动、明确教学任务，构建以议题为纽带、以情境为载体、以活动为路径、以素养为旨归的、培养学生高阶思维的议题式教学方法。</a:t>
            </a:r>
            <a:endParaRPr altLang="zh-CN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altLang="zh-CN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7" name="矩形 2"/>
          <p:cNvSpPr/>
          <p:nvPr/>
        </p:nvSpPr>
        <p:spPr>
          <a:xfrm>
            <a:off x="1801495" y="676910"/>
            <a:ext cx="7986713" cy="64516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</a:rPr>
              <a:t>   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zh-CN" sz="3600" b="1">
                <a:solidFill>
                  <a:schemeClr val="bg1"/>
                </a:solidFill>
                <a:sym typeface="+mn-ea"/>
              </a:rPr>
              <a:t>1.精选教学议题唤醒学习兴趣</a:t>
            </a:r>
            <a:endParaRPr lang="zh-CN" altLang="zh-CN" sz="3600" b="1">
              <a:solidFill>
                <a:schemeClr val="bg1"/>
              </a:solidFill>
              <a:latin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7"/>
          <p:cNvSpPr/>
          <p:nvPr/>
        </p:nvSpPr>
        <p:spPr>
          <a:xfrm>
            <a:off x="1298575" y="260985"/>
            <a:ext cx="7463155" cy="64516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chemeClr val="bg1"/>
                </a:solidFill>
                <a:highlight>
                  <a:srgbClr val="FFFF00"/>
                </a:highlight>
              </a:rPr>
              <a:t>   </a:t>
            </a:r>
            <a:r>
              <a:rPr lang="zh-CN" altLang="zh-CN" sz="2800" b="1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highlight>
                  <a:srgbClr val="FFFF00"/>
                </a:highlight>
              </a:rPr>
              <a:t>2.创设问题情境活化学科知识</a:t>
            </a:r>
            <a:endParaRPr lang="zh-CN" altLang="zh-CN" sz="36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7653" name="矩形 8"/>
          <p:cNvSpPr/>
          <p:nvPr/>
        </p:nvSpPr>
        <p:spPr>
          <a:xfrm>
            <a:off x="556895" y="1961515"/>
            <a:ext cx="107422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539750" indent="-179705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720725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altLang="zh-CN" sz="3200" u="sng">
                <a:solidFill>
                  <a:srgbClr val="FF0000"/>
                </a:solidFill>
              </a:rPr>
              <a:t>议题情境</a:t>
            </a:r>
            <a:r>
              <a:rPr altLang="zh-CN" sz="3200">
                <a:solidFill>
                  <a:schemeClr val="tx1"/>
                </a:solidFill>
              </a:rPr>
              <a:t>是议题式教学的载体，承载着“议中学”活动的开展和学科知识的建构。议题情境不仅是学生核心素养得以生长的“芳草地”，也是活化知识的重要载体。通过设置</a:t>
            </a:r>
            <a:r>
              <a:rPr altLang="zh-CN" sz="3200" u="sng">
                <a:solidFill>
                  <a:srgbClr val="FF0000"/>
                </a:solidFill>
              </a:rPr>
              <a:t>思辨性问题情境、两难性问题情境、生成性问题情境</a:t>
            </a:r>
            <a:r>
              <a:rPr altLang="zh-CN" sz="3200">
                <a:solidFill>
                  <a:schemeClr val="tx1"/>
                </a:solidFill>
              </a:rPr>
              <a:t>来实现议题式教学。</a:t>
            </a:r>
            <a:endParaRPr altLang="zh-CN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8113,&quot;width&quot;:9570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5cca1f2c-87ec-4ace-86cc-fa7c7986c266"/>
  <p:tag name="COMMONDATA" val="eyJjb3VudCI6MTAsImhkaWQiOiJhNzZkZmI3NmI0NWU4ZWI5ZWYzYmE5NjQ0YmQ2NTJjOCIsInVzZXJDb3VudCI6MTB9"/>
</p:tagLst>
</file>

<file path=ppt/theme/theme1.xml><?xml version="1.0" encoding="utf-8"?>
<a:theme xmlns:a="http://schemas.openxmlformats.org/drawingml/2006/main" name="Office 主题">
  <a:themeElements>
    <a:clrScheme name="自定义 192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D3C65"/>
      </a:accent1>
      <a:accent2>
        <a:srgbClr val="CCAE83"/>
      </a:accent2>
      <a:accent3>
        <a:srgbClr val="FFC939"/>
      </a:accent3>
      <a:accent4>
        <a:srgbClr val="FFC000"/>
      </a:accent4>
      <a:accent5>
        <a:srgbClr val="FFC939"/>
      </a:accent5>
      <a:accent6>
        <a:srgbClr val="FFC000"/>
      </a:accent6>
      <a:hlink>
        <a:srgbClr val="0563C1"/>
      </a:hlink>
      <a:folHlink>
        <a:srgbClr val="954F72"/>
      </a:folHlink>
    </a:clrScheme>
    <a:fontScheme name="自定义 50">
      <a:majorFont>
        <a:latin typeface="Century Gothic"/>
        <a:ea typeface="阿里巴巴普惠体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2423</Words>
  <Application>WPS 演示</Application>
  <PresentationFormat>宽屏</PresentationFormat>
  <Paragraphs>114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DIN-BlackItalic</vt:lpstr>
      <vt:lpstr>Segoe Print</vt:lpstr>
      <vt:lpstr>微软雅黑</vt:lpstr>
      <vt:lpstr>思源黑体 CN Medium</vt:lpstr>
      <vt:lpstr>黑体</vt:lpstr>
      <vt:lpstr>Wingdings 2</vt:lpstr>
      <vt:lpstr>楷体</vt:lpstr>
      <vt:lpstr>仿宋</vt:lpstr>
      <vt:lpstr>楷体_GB2312</vt:lpstr>
      <vt:lpstr>新宋体</vt:lpstr>
      <vt:lpstr>Century Gothic</vt:lpstr>
      <vt:lpstr>思源黑体 CN Normal</vt:lpstr>
      <vt:lpstr>Arial Unicode MS</vt:lpstr>
      <vt:lpstr>Calibri</vt:lpstr>
      <vt:lpstr>汉仪雅酷黑 55W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梦谣</cp:lastModifiedBy>
  <cp:revision>286</cp:revision>
  <dcterms:created xsi:type="dcterms:W3CDTF">2020-02-23T09:42:00Z</dcterms:created>
  <dcterms:modified xsi:type="dcterms:W3CDTF">2023-06-18T10:15:22Z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v1.0_mb_a6XcXMN/AxrS5tfJh71H3w==</vt:lpwstr>
  </property>
  <property fmtid="{D5CDD505-2E9C-101B-9397-08002B2CF9AE}" pid="4" name="ICV">
    <vt:lpwstr>9C37571650BC4442AECB088347D6BCE3_13</vt:lpwstr>
  </property>
</Properties>
</file>