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64" r:id="rId4"/>
    <p:sldId id="263" r:id="rId5"/>
    <p:sldId id="262" r:id="rId6"/>
    <p:sldId id="258" r:id="rId7"/>
    <p:sldId id="259" r:id="rId8"/>
    <p:sldId id="260" r:id="rId9"/>
    <p:sldId id="271" r:id="rId10"/>
    <p:sldId id="273" r:id="rId11"/>
    <p:sldId id="272" r:id="rId12"/>
    <p:sldId id="261" r:id="rId13"/>
    <p:sldId id="276" r:id="rId14"/>
    <p:sldId id="277" r:id="rId15"/>
    <p:sldId id="278" r:id="rId16"/>
    <p:sldId id="275" r:id="rId17"/>
    <p:sldId id="274"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NESE-BC06F90" initials="" lastIdx="7" clrIdx="0"/>
  <p:cmAuthor id="1" name="xiaoxuan Zeng" initials="xZ" lastIdx="1" clrIdx="0"/>
  <p:cmAuthor id="2" name="Administrator" initials="A" lastIdx="1" clrIdx="0"/>
  <p:cmAuthor id="3" name="新课标第一网" initials="新"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54" y="-96"/>
      </p:cViewPr>
      <p:guideLst>
        <p:guide orient="horz" pos="2160"/>
        <p:guide pos="380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51" y="2130655"/>
            <a:ext cx="10363771" cy="1470170"/>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921" y="3886582"/>
            <a:ext cx="8534872" cy="1752771"/>
          </a:xfrm>
        </p:spPr>
        <p:txBody>
          <a:bodyPr/>
          <a:lstStyle>
            <a:lvl1pPr marL="0" indent="0" algn="ctr">
              <a:buNone/>
              <a:defRPr>
                <a:solidFill>
                  <a:schemeClr val="tx1">
                    <a:tint val="75000"/>
                  </a:schemeClr>
                </a:solidFill>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5510" indent="0" algn="ctr">
              <a:buNone/>
              <a:defRPr>
                <a:solidFill>
                  <a:schemeClr val="tx1">
                    <a:tint val="75000"/>
                  </a:schemeClr>
                </a:solidFill>
              </a:defRPr>
            </a:lvl5pPr>
            <a:lvl6pPr marL="2720340" indent="0" algn="ctr">
              <a:buNone/>
              <a:defRPr>
                <a:solidFill>
                  <a:schemeClr val="tx1">
                    <a:tint val="75000"/>
                  </a:schemeClr>
                </a:solidFill>
              </a:defRPr>
            </a:lvl6pPr>
            <a:lvl7pPr marL="3264535" indent="0" algn="ctr">
              <a:buNone/>
              <a:defRPr>
                <a:solidFill>
                  <a:schemeClr val="tx1">
                    <a:tint val="75000"/>
                  </a:schemeClr>
                </a:solidFill>
              </a:defRPr>
            </a:lvl7pPr>
            <a:lvl8pPr marL="3808730" indent="0" algn="ctr">
              <a:buNone/>
              <a:defRPr>
                <a:solidFill>
                  <a:schemeClr val="tx1">
                    <a:tint val="75000"/>
                  </a:schemeClr>
                </a:solidFill>
              </a:defRPr>
            </a:lvl8pPr>
            <a:lvl9pPr marL="4352925"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a:defRPr/>
            </a:pPr>
            <a:fld id="{E1A61C21-778B-4DE6-B2F8-34BEE23FA440}"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11DABC1C-B7E5-4A9F-9B21-EC35C8C9B61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fld id="{FBAC6756-A44F-42B2-9A6C-D8E4BB2BD893}"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EF8A993-25CE-45BC-A747-EE2CF2C74475}"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571374" y="130188"/>
            <a:ext cx="1727295" cy="276411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383139" y="130188"/>
            <a:ext cx="4985024" cy="276411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fld id="{9A832CA1-5D82-4FE6-8232-B7394C6BBE15}"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598B14C-4E70-49ED-AEC5-6D4461B9E321}"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fld id="{5106327A-D4A5-4EA0-B0D1-539AFC0A8C77}"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F3FBD22-A776-4374-B529-035A74C838A3}"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137" y="4407334"/>
            <a:ext cx="10363771" cy="1362208"/>
          </a:xfrm>
        </p:spPr>
        <p:txBody>
          <a:bodyPr anchor="t"/>
          <a:lstStyle>
            <a:lvl1pPr algn="l">
              <a:defRPr sz="487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137" y="2907018"/>
            <a:ext cx="10363771" cy="1500334"/>
          </a:xfrm>
        </p:spPr>
        <p:txBody>
          <a:bodyPr anchor="b"/>
          <a:lstStyle>
            <a:lvl1pPr marL="0" indent="0">
              <a:buNone/>
              <a:defRPr sz="2330">
                <a:solidFill>
                  <a:schemeClr val="tx1">
                    <a:tint val="75000"/>
                  </a:schemeClr>
                </a:solidFill>
              </a:defRPr>
            </a:lvl1pPr>
            <a:lvl2pPr marL="544195" indent="0">
              <a:buNone/>
              <a:defRPr sz="2115">
                <a:solidFill>
                  <a:schemeClr val="tx1">
                    <a:tint val="75000"/>
                  </a:schemeClr>
                </a:solidFill>
              </a:defRPr>
            </a:lvl2pPr>
            <a:lvl3pPr marL="1088390" indent="0">
              <a:buNone/>
              <a:defRPr sz="1905">
                <a:solidFill>
                  <a:schemeClr val="tx1">
                    <a:tint val="75000"/>
                  </a:schemeClr>
                </a:solidFill>
              </a:defRPr>
            </a:lvl3pPr>
            <a:lvl4pPr marL="1632585" indent="0">
              <a:buNone/>
              <a:defRPr sz="1695">
                <a:solidFill>
                  <a:schemeClr val="tx1">
                    <a:tint val="75000"/>
                  </a:schemeClr>
                </a:solidFill>
              </a:defRPr>
            </a:lvl4pPr>
            <a:lvl5pPr marL="2175510" indent="0">
              <a:buNone/>
              <a:defRPr sz="1695">
                <a:solidFill>
                  <a:schemeClr val="tx1">
                    <a:tint val="75000"/>
                  </a:schemeClr>
                </a:solidFill>
              </a:defRPr>
            </a:lvl5pPr>
            <a:lvl6pPr marL="2720340" indent="0">
              <a:buNone/>
              <a:defRPr sz="1695">
                <a:solidFill>
                  <a:schemeClr val="tx1">
                    <a:tint val="75000"/>
                  </a:schemeClr>
                </a:solidFill>
              </a:defRPr>
            </a:lvl6pPr>
            <a:lvl7pPr marL="3264535" indent="0">
              <a:buNone/>
              <a:defRPr sz="1695">
                <a:solidFill>
                  <a:schemeClr val="tx1">
                    <a:tint val="75000"/>
                  </a:schemeClr>
                </a:solidFill>
              </a:defRPr>
            </a:lvl7pPr>
            <a:lvl8pPr marL="3808730" indent="0">
              <a:buNone/>
              <a:defRPr sz="1695">
                <a:solidFill>
                  <a:schemeClr val="tx1">
                    <a:tint val="75000"/>
                  </a:schemeClr>
                </a:solidFill>
              </a:defRPr>
            </a:lvl8pPr>
            <a:lvl9pPr marL="4352925" indent="0">
              <a:buNone/>
              <a:defRPr sz="1695">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a:defRPr/>
            </a:pPr>
            <a:fld id="{5234A874-480D-4833-B463-124A0BC69280}"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11C28C9B-BBF5-4F26-B70A-AF6C8C2EC0E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383139" y="755725"/>
            <a:ext cx="3355101" cy="2138574"/>
          </a:xfrm>
        </p:spPr>
        <p:txBody>
          <a:bodyPr/>
          <a:lstStyle>
            <a:lvl1pPr>
              <a:defRPr sz="3385"/>
            </a:lvl1pPr>
            <a:lvl2pPr>
              <a:defRPr sz="2965"/>
            </a:lvl2pPr>
            <a:lvl3pPr>
              <a:defRPr sz="2330"/>
            </a:lvl3pPr>
            <a:lvl4pPr>
              <a:defRPr sz="2115"/>
            </a:lvl4pPr>
            <a:lvl5pPr>
              <a:defRPr sz="2115"/>
            </a:lvl5pPr>
            <a:lvl6pPr>
              <a:defRPr sz="2115"/>
            </a:lvl6pPr>
            <a:lvl7pPr>
              <a:defRPr sz="2115"/>
            </a:lvl7pPr>
            <a:lvl8pPr>
              <a:defRPr sz="2115"/>
            </a:lvl8pPr>
            <a:lvl9pPr>
              <a:defRPr sz="211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3941452" y="755725"/>
            <a:ext cx="3357219" cy="2138574"/>
          </a:xfrm>
        </p:spPr>
        <p:txBody>
          <a:bodyPr/>
          <a:lstStyle>
            <a:lvl1pPr>
              <a:defRPr sz="3385"/>
            </a:lvl1pPr>
            <a:lvl2pPr>
              <a:defRPr sz="2965"/>
            </a:lvl2pPr>
            <a:lvl3pPr>
              <a:defRPr sz="2330"/>
            </a:lvl3pPr>
            <a:lvl4pPr>
              <a:defRPr sz="2115"/>
            </a:lvl4pPr>
            <a:lvl5pPr>
              <a:defRPr sz="2115"/>
            </a:lvl5pPr>
            <a:lvl6pPr>
              <a:defRPr sz="2115"/>
            </a:lvl6pPr>
            <a:lvl7pPr>
              <a:defRPr sz="2115"/>
            </a:lvl7pPr>
            <a:lvl8pPr>
              <a:defRPr sz="2115"/>
            </a:lvl8pPr>
            <a:lvl9pPr>
              <a:defRPr sz="211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a:defRPr/>
            </a:pPr>
            <a:fld id="{98A6D7EF-B9B1-4276-A5AA-513CB91800C0}" type="datetimeFigureOut">
              <a:rPr lang="zh-CN" altLang="en-US" smtClean="0"/>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53F65484-C833-4812-97C1-D20C732483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34" y="274685"/>
            <a:ext cx="10973405" cy="1143113"/>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38" y="1535264"/>
            <a:ext cx="5387215" cy="639825"/>
          </a:xfrm>
        </p:spPr>
        <p:txBody>
          <a:bodyPr anchor="b"/>
          <a:lstStyle>
            <a:lvl1pPr marL="0" indent="0">
              <a:buNone/>
              <a:defRPr sz="2965" b="1"/>
            </a:lvl1pPr>
            <a:lvl2pPr marL="544195" indent="0">
              <a:buNone/>
              <a:defRPr sz="2330" b="1"/>
            </a:lvl2pPr>
            <a:lvl3pPr marL="1088390" indent="0">
              <a:buNone/>
              <a:defRPr sz="2115" b="1"/>
            </a:lvl3pPr>
            <a:lvl4pPr marL="1632585" indent="0">
              <a:buNone/>
              <a:defRPr sz="1905" b="1"/>
            </a:lvl4pPr>
            <a:lvl5pPr marL="2175510" indent="0">
              <a:buNone/>
              <a:defRPr sz="1905" b="1"/>
            </a:lvl5pPr>
            <a:lvl6pPr marL="2720340" indent="0">
              <a:buNone/>
              <a:defRPr sz="1905" b="1"/>
            </a:lvl6pPr>
            <a:lvl7pPr marL="3264535" indent="0">
              <a:buNone/>
              <a:defRPr sz="1905" b="1"/>
            </a:lvl7pPr>
            <a:lvl8pPr marL="3808730" indent="0">
              <a:buNone/>
              <a:defRPr sz="1905" b="1"/>
            </a:lvl8pPr>
            <a:lvl9pPr marL="4352925" indent="0">
              <a:buNone/>
              <a:defRPr sz="1905"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38" y="2175089"/>
            <a:ext cx="5387215" cy="3951676"/>
          </a:xfrm>
        </p:spPr>
        <p:txBody>
          <a:bodyPr/>
          <a:lstStyle>
            <a:lvl1pPr>
              <a:defRPr sz="2965"/>
            </a:lvl1pPr>
            <a:lvl2pPr>
              <a:defRPr sz="2330"/>
            </a:lvl2pPr>
            <a:lvl3pPr>
              <a:defRPr sz="2115"/>
            </a:lvl3pPr>
            <a:lvl4pPr>
              <a:defRPr sz="1905"/>
            </a:lvl4pPr>
            <a:lvl5pPr>
              <a:defRPr sz="1905"/>
            </a:lvl5pPr>
            <a:lvl6pPr>
              <a:defRPr sz="1905"/>
            </a:lvl6pPr>
            <a:lvl7pPr>
              <a:defRPr sz="1905"/>
            </a:lvl7pPr>
            <a:lvl8pPr>
              <a:defRPr sz="1905"/>
            </a:lvl8pPr>
            <a:lvl9pPr>
              <a:defRPr sz="190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729" y="1535264"/>
            <a:ext cx="5389331" cy="639825"/>
          </a:xfrm>
        </p:spPr>
        <p:txBody>
          <a:bodyPr anchor="b"/>
          <a:lstStyle>
            <a:lvl1pPr marL="0" indent="0">
              <a:buNone/>
              <a:defRPr sz="2965" b="1"/>
            </a:lvl1pPr>
            <a:lvl2pPr marL="544195" indent="0">
              <a:buNone/>
              <a:defRPr sz="2330" b="1"/>
            </a:lvl2pPr>
            <a:lvl3pPr marL="1088390" indent="0">
              <a:buNone/>
              <a:defRPr sz="2115" b="1"/>
            </a:lvl3pPr>
            <a:lvl4pPr marL="1632585" indent="0">
              <a:buNone/>
              <a:defRPr sz="1905" b="1"/>
            </a:lvl4pPr>
            <a:lvl5pPr marL="2175510" indent="0">
              <a:buNone/>
              <a:defRPr sz="1905" b="1"/>
            </a:lvl5pPr>
            <a:lvl6pPr marL="2720340" indent="0">
              <a:buNone/>
              <a:defRPr sz="1905" b="1"/>
            </a:lvl6pPr>
            <a:lvl7pPr marL="3264535" indent="0">
              <a:buNone/>
              <a:defRPr sz="1905" b="1"/>
            </a:lvl7pPr>
            <a:lvl8pPr marL="3808730" indent="0">
              <a:buNone/>
              <a:defRPr sz="1905" b="1"/>
            </a:lvl8pPr>
            <a:lvl9pPr marL="4352925" indent="0">
              <a:buNone/>
              <a:defRPr sz="1905"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729" y="2175089"/>
            <a:ext cx="5389331" cy="3951676"/>
          </a:xfrm>
        </p:spPr>
        <p:txBody>
          <a:bodyPr/>
          <a:lstStyle>
            <a:lvl1pPr>
              <a:defRPr sz="2965"/>
            </a:lvl1pPr>
            <a:lvl2pPr>
              <a:defRPr sz="2330"/>
            </a:lvl2pPr>
            <a:lvl3pPr>
              <a:defRPr sz="2115"/>
            </a:lvl3pPr>
            <a:lvl4pPr>
              <a:defRPr sz="1905"/>
            </a:lvl4pPr>
            <a:lvl5pPr>
              <a:defRPr sz="1905"/>
            </a:lvl5pPr>
            <a:lvl6pPr>
              <a:defRPr sz="1905"/>
            </a:lvl6pPr>
            <a:lvl7pPr>
              <a:defRPr sz="1905"/>
            </a:lvl7pPr>
            <a:lvl8pPr>
              <a:defRPr sz="1905"/>
            </a:lvl8pPr>
            <a:lvl9pPr>
              <a:defRPr sz="190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a:defRPr/>
            </a:pPr>
            <a:fld id="{B0588376-D4A0-4083-9ACA-F9B3AA10D884}" type="datetimeFigureOut">
              <a:rPr lang="zh-CN" altLang="en-US" smtClean="0"/>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974AC2D-18EC-41ED-8482-0DC03858372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fld id="{6F6A1B87-6784-421E-99DB-E293E4324C68}" type="datetimeFigureOut">
              <a:rPr lang="zh-CN" altLang="en-US" smtClean="0"/>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0154FEF4-91CA-4F14-83DB-E0E46B16A2A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8C0DC5E-3F2F-4C63-90A9-3FD184E61EC4}" type="datetimeFigureOut">
              <a:rPr lang="zh-CN" altLang="en-US" smtClean="0"/>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BBAFC765-9510-4C81-B46A-176E0678786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34" y="273076"/>
            <a:ext cx="4011306" cy="1162164"/>
          </a:xfrm>
        </p:spPr>
        <p:txBody>
          <a:bodyPr anchor="b"/>
          <a:lstStyle>
            <a:lvl1pPr algn="l">
              <a:defRPr sz="2330" b="1"/>
            </a:lvl1pPr>
          </a:lstStyle>
          <a:p>
            <a:r>
              <a:rPr lang="zh-CN" altLang="en-US"/>
              <a:t>单击此处编辑母版标题样式</a:t>
            </a:r>
            <a:endParaRPr lang="zh-CN" altLang="en-US"/>
          </a:p>
        </p:txBody>
      </p:sp>
      <p:sp>
        <p:nvSpPr>
          <p:cNvPr id="3" name="内容占位符 2"/>
          <p:cNvSpPr>
            <a:spLocks noGrp="1"/>
          </p:cNvSpPr>
          <p:nvPr>
            <p:ph idx="1"/>
          </p:nvPr>
        </p:nvSpPr>
        <p:spPr>
          <a:xfrm>
            <a:off x="4766997" y="273078"/>
            <a:ext cx="6816042" cy="5853687"/>
          </a:xfrm>
        </p:spPr>
        <p:txBody>
          <a:bodyPr/>
          <a:lstStyle>
            <a:lvl1pPr>
              <a:defRPr sz="3810"/>
            </a:lvl1pPr>
            <a:lvl2pPr>
              <a:defRPr sz="3385"/>
            </a:lvl2pPr>
            <a:lvl3pPr>
              <a:defRPr sz="2965"/>
            </a:lvl3pPr>
            <a:lvl4pPr>
              <a:defRPr sz="2330"/>
            </a:lvl4pPr>
            <a:lvl5pPr>
              <a:defRPr sz="2330"/>
            </a:lvl5pPr>
            <a:lvl6pPr>
              <a:defRPr sz="2330"/>
            </a:lvl6pPr>
            <a:lvl7pPr>
              <a:defRPr sz="2330"/>
            </a:lvl7pPr>
            <a:lvl8pPr>
              <a:defRPr sz="2330"/>
            </a:lvl8pPr>
            <a:lvl9pPr>
              <a:defRPr sz="233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34" y="1435242"/>
            <a:ext cx="4011306" cy="4691523"/>
          </a:xfrm>
        </p:spPr>
        <p:txBody>
          <a:bodyPr/>
          <a:lstStyle>
            <a:lvl1pPr marL="0" indent="0">
              <a:buNone/>
              <a:defRPr sz="1695"/>
            </a:lvl1pPr>
            <a:lvl2pPr marL="544195" indent="0">
              <a:buNone/>
              <a:defRPr sz="1480"/>
            </a:lvl2pPr>
            <a:lvl3pPr marL="1088390" indent="0">
              <a:buNone/>
              <a:defRPr sz="1270"/>
            </a:lvl3pPr>
            <a:lvl4pPr marL="1632585" indent="0">
              <a:buNone/>
              <a:defRPr sz="1060"/>
            </a:lvl4pPr>
            <a:lvl5pPr marL="2175510" indent="0">
              <a:buNone/>
              <a:defRPr sz="1060"/>
            </a:lvl5pPr>
            <a:lvl6pPr marL="2720340" indent="0">
              <a:buNone/>
              <a:defRPr sz="1060"/>
            </a:lvl6pPr>
            <a:lvl7pPr marL="3264535" indent="0">
              <a:buNone/>
              <a:defRPr sz="1060"/>
            </a:lvl7pPr>
            <a:lvl8pPr marL="3808730" indent="0">
              <a:buNone/>
              <a:defRPr sz="1060"/>
            </a:lvl8pPr>
            <a:lvl9pPr marL="4352925" indent="0">
              <a:buNone/>
              <a:defRPr sz="106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a:defRPr/>
            </a:pPr>
            <a:fld id="{DE720F6B-E5D2-409B-AD45-98B6B36311D5}" type="datetimeFigureOut">
              <a:rPr lang="zh-CN" altLang="en-US" smtClean="0"/>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94AD4C1-1320-4F39-9E85-6B4359DC9A5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850" y="4801070"/>
            <a:ext cx="7315604" cy="566795"/>
          </a:xfrm>
        </p:spPr>
        <p:txBody>
          <a:bodyPr anchor="b"/>
          <a:lstStyle>
            <a:lvl1pPr algn="l">
              <a:defRPr sz="233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850" y="612844"/>
            <a:ext cx="7315604" cy="4115204"/>
          </a:xfrm>
        </p:spPr>
        <p:txBody>
          <a:bodyPr/>
          <a:lstStyle>
            <a:lvl1pPr marL="0" indent="0">
              <a:buNone/>
              <a:defRPr sz="3810"/>
            </a:lvl1pPr>
            <a:lvl2pPr marL="544195" indent="0">
              <a:buNone/>
              <a:defRPr sz="3385"/>
            </a:lvl2pPr>
            <a:lvl3pPr marL="1088390" indent="0">
              <a:buNone/>
              <a:defRPr sz="2965"/>
            </a:lvl3pPr>
            <a:lvl4pPr marL="1632585" indent="0">
              <a:buNone/>
              <a:defRPr sz="2330"/>
            </a:lvl4pPr>
            <a:lvl5pPr marL="2175510" indent="0">
              <a:buNone/>
              <a:defRPr sz="2330"/>
            </a:lvl5pPr>
            <a:lvl6pPr marL="2720340" indent="0">
              <a:buNone/>
              <a:defRPr sz="2330"/>
            </a:lvl6pPr>
            <a:lvl7pPr marL="3264535" indent="0">
              <a:buNone/>
              <a:defRPr sz="2330"/>
            </a:lvl7pPr>
            <a:lvl8pPr marL="3808730" indent="0">
              <a:buNone/>
              <a:defRPr sz="2330"/>
            </a:lvl8pPr>
            <a:lvl9pPr marL="4352925" indent="0">
              <a:buNone/>
              <a:defRPr sz="2330"/>
            </a:lvl9pPr>
          </a:lstStyle>
          <a:p>
            <a:endParaRPr lang="zh-CN" altLang="en-US"/>
          </a:p>
        </p:txBody>
      </p:sp>
      <p:sp>
        <p:nvSpPr>
          <p:cNvPr id="4" name="文本占位符 3"/>
          <p:cNvSpPr>
            <a:spLocks noGrp="1"/>
          </p:cNvSpPr>
          <p:nvPr>
            <p:ph type="body" sz="half" idx="2"/>
          </p:nvPr>
        </p:nvSpPr>
        <p:spPr>
          <a:xfrm>
            <a:off x="2389850" y="5367865"/>
            <a:ext cx="7315604" cy="804941"/>
          </a:xfrm>
        </p:spPr>
        <p:txBody>
          <a:bodyPr/>
          <a:lstStyle>
            <a:lvl1pPr marL="0" indent="0">
              <a:buNone/>
              <a:defRPr sz="1695"/>
            </a:lvl1pPr>
            <a:lvl2pPr marL="544195" indent="0">
              <a:buNone/>
              <a:defRPr sz="1480"/>
            </a:lvl2pPr>
            <a:lvl3pPr marL="1088390" indent="0">
              <a:buNone/>
              <a:defRPr sz="1270"/>
            </a:lvl3pPr>
            <a:lvl4pPr marL="1632585" indent="0">
              <a:buNone/>
              <a:defRPr sz="1060"/>
            </a:lvl4pPr>
            <a:lvl5pPr marL="2175510" indent="0">
              <a:buNone/>
              <a:defRPr sz="1060"/>
            </a:lvl5pPr>
            <a:lvl6pPr marL="2720340" indent="0">
              <a:buNone/>
              <a:defRPr sz="1060"/>
            </a:lvl6pPr>
            <a:lvl7pPr marL="3264535" indent="0">
              <a:buNone/>
              <a:defRPr sz="1060"/>
            </a:lvl7pPr>
            <a:lvl8pPr marL="3808730" indent="0">
              <a:buNone/>
              <a:defRPr sz="1060"/>
            </a:lvl8pPr>
            <a:lvl9pPr marL="4352925" indent="0">
              <a:buNone/>
              <a:defRPr sz="106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a:defRPr/>
            </a:pPr>
            <a:fld id="{06CBFEE0-20E7-4CC7-8E17-01F596D9B433}" type="datetimeFigureOut">
              <a:rPr lang="zh-CN" altLang="en-US" smtClean="0"/>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1DDFD6E-7303-4CE3-A7AD-02D29DEB334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34" y="274685"/>
            <a:ext cx="10973405" cy="1143113"/>
          </a:xfrm>
          <a:prstGeom prst="rect">
            <a:avLst/>
          </a:prstGeom>
        </p:spPr>
        <p:txBody>
          <a:bodyPr vert="horz" lIns="51417" tIns="25709" rIns="51417" bIns="25709"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34" y="1600358"/>
            <a:ext cx="10973405" cy="4526407"/>
          </a:xfrm>
          <a:prstGeom prst="rect">
            <a:avLst/>
          </a:prstGeom>
        </p:spPr>
        <p:txBody>
          <a:bodyPr vert="horz" lIns="51417" tIns="25709" rIns="51417" bIns="25709"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34" y="6356979"/>
            <a:ext cx="2844957" cy="365162"/>
          </a:xfrm>
          <a:prstGeom prst="rect">
            <a:avLst/>
          </a:prstGeom>
        </p:spPr>
        <p:txBody>
          <a:bodyPr vert="horz" lIns="51417" tIns="25709" rIns="51417" bIns="25709" rtlCol="0" anchor="ctr"/>
          <a:lstStyle>
            <a:lvl1pPr algn="l">
              <a:defRPr sz="1480">
                <a:solidFill>
                  <a:schemeClr val="tx1">
                    <a:tint val="75000"/>
                  </a:schemeClr>
                </a:solidFill>
              </a:defRPr>
            </a:lvl1pPr>
          </a:lstStyle>
          <a:p>
            <a:pPr>
              <a:defRPr/>
            </a:pPr>
            <a:fld id="{D2897903-537A-48FA-82A6-1B0BF108A7ED}" type="datetimeFigureOut">
              <a:rPr lang="zh-CN" altLang="en-US" smtClean="0"/>
            </a:fld>
            <a:endParaRPr lang="zh-CN" altLang="en-US"/>
          </a:p>
        </p:txBody>
      </p:sp>
      <p:sp>
        <p:nvSpPr>
          <p:cNvPr id="5" name="页脚占位符 4"/>
          <p:cNvSpPr>
            <a:spLocks noGrp="1"/>
          </p:cNvSpPr>
          <p:nvPr>
            <p:ph type="ftr" sz="quarter" idx="3"/>
          </p:nvPr>
        </p:nvSpPr>
        <p:spPr>
          <a:xfrm>
            <a:off x="4165833" y="6356979"/>
            <a:ext cx="3861014" cy="365162"/>
          </a:xfrm>
          <a:prstGeom prst="rect">
            <a:avLst/>
          </a:prstGeom>
        </p:spPr>
        <p:txBody>
          <a:bodyPr vert="horz" lIns="51417" tIns="25709" rIns="51417" bIns="25709" rtlCol="0" anchor="ctr"/>
          <a:lstStyle>
            <a:lvl1pPr algn="ctr">
              <a:defRPr sz="148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8738083" y="6356979"/>
            <a:ext cx="2844957" cy="365162"/>
          </a:xfrm>
          <a:prstGeom prst="rect">
            <a:avLst/>
          </a:prstGeom>
        </p:spPr>
        <p:txBody>
          <a:bodyPr vert="horz" lIns="51417" tIns="25709" rIns="51417" bIns="25709" rtlCol="0" anchor="ctr"/>
          <a:lstStyle>
            <a:lvl1pPr algn="r">
              <a:defRPr sz="1480">
                <a:solidFill>
                  <a:schemeClr val="tx1">
                    <a:tint val="75000"/>
                  </a:schemeClr>
                </a:solidFill>
              </a:defRPr>
            </a:lvl1pPr>
          </a:lstStyle>
          <a:p>
            <a:pPr>
              <a:defRPr/>
            </a:pPr>
            <a:fld id="{E441AE86-6D8C-4591-BD69-C9140A93308C}" type="slidenum">
              <a:rPr lang="zh-CN" altLang="en-US" smtClean="0"/>
            </a:fld>
            <a:endParaRPr lang="zh-CN" altLang="en-US"/>
          </a:p>
        </p:txBody>
      </p:sp>
      <p:pic>
        <p:nvPicPr>
          <p:cNvPr id="7" name="图片 6" descr="QQ截图20170904085213.jpg"/>
          <p:cNvPicPr>
            <a:picLocks noChangeAspect="1"/>
          </p:cNvPicPr>
          <p:nvPr userDrawn="1"/>
        </p:nvPicPr>
        <p:blipFill>
          <a:blip r:embed="rId12"/>
          <a:srcRect/>
          <a:stretch>
            <a:fillRect/>
          </a:stretch>
        </p:blipFill>
        <p:spPr bwMode="auto">
          <a:xfrm>
            <a:off x="2" y="2"/>
            <a:ext cx="2936455" cy="786345"/>
          </a:xfrm>
          <a:prstGeom prst="rect">
            <a:avLst/>
          </a:prstGeom>
          <a:noFill/>
          <a:ln w="9525">
            <a:noFill/>
            <a:miter lim="800000"/>
            <a:headEnd/>
            <a:tailEnd/>
          </a:ln>
        </p:spPr>
      </p:pic>
      <p:pic>
        <p:nvPicPr>
          <p:cNvPr id="8" name="图片 7" descr="QQ截图20170904085232.jpg"/>
          <p:cNvPicPr>
            <a:picLocks noChangeAspect="1"/>
          </p:cNvPicPr>
          <p:nvPr userDrawn="1"/>
        </p:nvPicPr>
        <p:blipFill>
          <a:blip r:embed="rId13"/>
          <a:srcRect/>
          <a:stretch>
            <a:fillRect/>
          </a:stretch>
        </p:blipFill>
        <p:spPr bwMode="auto">
          <a:xfrm>
            <a:off x="8191166" y="6142897"/>
            <a:ext cx="4001509" cy="71577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88390" rtl="0" eaLnBrk="1" latinLnBrk="0" hangingPunct="1">
        <a:spcBef>
          <a:spcPct val="0"/>
        </a:spcBef>
        <a:buNone/>
        <a:defRPr sz="5290" kern="1200">
          <a:solidFill>
            <a:schemeClr val="tx1"/>
          </a:solidFill>
          <a:latin typeface="+mj-lt"/>
          <a:ea typeface="+mj-ea"/>
          <a:cs typeface="+mj-cs"/>
        </a:defRPr>
      </a:lvl1pPr>
    </p:titleStyle>
    <p:bodyStyle>
      <a:lvl1pPr marL="408305" indent="-408305" algn="l" defTabSz="1088390" rtl="0" eaLnBrk="1" latinLnBrk="0" hangingPunct="1">
        <a:spcBef>
          <a:spcPct val="42000"/>
        </a:spcBef>
        <a:buFont typeface="Arial" panose="020B0604020202020204" pitchFamily="34" charset="0"/>
        <a:buChar char="•"/>
        <a:defRPr sz="3810" kern="1200">
          <a:solidFill>
            <a:schemeClr val="tx1"/>
          </a:solidFill>
          <a:latin typeface="+mn-lt"/>
          <a:ea typeface="+mn-ea"/>
          <a:cs typeface="+mn-cs"/>
        </a:defRPr>
      </a:lvl1pPr>
      <a:lvl2pPr marL="884555" indent="-339725" algn="l" defTabSz="1088390" rtl="0" eaLnBrk="1" latinLnBrk="0" hangingPunct="1">
        <a:spcBef>
          <a:spcPct val="42000"/>
        </a:spcBef>
        <a:buFont typeface="Arial" panose="020B0604020202020204" pitchFamily="34" charset="0"/>
        <a:buChar char="–"/>
        <a:defRPr sz="3385" kern="1200">
          <a:solidFill>
            <a:schemeClr val="tx1"/>
          </a:solidFill>
          <a:latin typeface="+mn-lt"/>
          <a:ea typeface="+mn-ea"/>
          <a:cs typeface="+mn-cs"/>
        </a:defRPr>
      </a:lvl2pPr>
      <a:lvl3pPr marL="1360170" indent="-271780" algn="l" defTabSz="1088390" rtl="0" eaLnBrk="1" latinLnBrk="0" hangingPunct="1">
        <a:spcBef>
          <a:spcPct val="42000"/>
        </a:spcBef>
        <a:buFont typeface="Arial" panose="020B0604020202020204" pitchFamily="34" charset="0"/>
        <a:buChar char="•"/>
        <a:defRPr sz="2965" kern="1200">
          <a:solidFill>
            <a:schemeClr val="tx1"/>
          </a:solidFill>
          <a:latin typeface="+mn-lt"/>
          <a:ea typeface="+mn-ea"/>
          <a:cs typeface="+mn-cs"/>
        </a:defRPr>
      </a:lvl3pPr>
      <a:lvl4pPr marL="1904365" indent="-271780" algn="l" defTabSz="1088390" rtl="0" eaLnBrk="1" latinLnBrk="0" hangingPunct="1">
        <a:spcBef>
          <a:spcPct val="42000"/>
        </a:spcBef>
        <a:buFont typeface="Arial" panose="020B0604020202020204" pitchFamily="34" charset="0"/>
        <a:buChar char="–"/>
        <a:defRPr sz="2330" kern="1200">
          <a:solidFill>
            <a:schemeClr val="tx1"/>
          </a:solidFill>
          <a:latin typeface="+mn-lt"/>
          <a:ea typeface="+mn-ea"/>
          <a:cs typeface="+mn-cs"/>
        </a:defRPr>
      </a:lvl4pPr>
      <a:lvl5pPr marL="2448560" indent="-271780" algn="l" defTabSz="1088390" rtl="0" eaLnBrk="1" latinLnBrk="0" hangingPunct="1">
        <a:spcBef>
          <a:spcPct val="42000"/>
        </a:spcBef>
        <a:buFont typeface="Arial" panose="020B0604020202020204" pitchFamily="34" charset="0"/>
        <a:buChar char="»"/>
        <a:defRPr sz="2330" kern="1200">
          <a:solidFill>
            <a:schemeClr val="tx1"/>
          </a:solidFill>
          <a:latin typeface="+mn-lt"/>
          <a:ea typeface="+mn-ea"/>
          <a:cs typeface="+mn-cs"/>
        </a:defRPr>
      </a:lvl5pPr>
      <a:lvl6pPr marL="2992755" indent="-271780" algn="l" defTabSz="1088390" rtl="0" eaLnBrk="1" latinLnBrk="0" hangingPunct="1">
        <a:spcBef>
          <a:spcPct val="42000"/>
        </a:spcBef>
        <a:buFont typeface="Arial" panose="020B0604020202020204" pitchFamily="34" charset="0"/>
        <a:buChar char="•"/>
        <a:defRPr sz="2330" kern="1200">
          <a:solidFill>
            <a:schemeClr val="tx1"/>
          </a:solidFill>
          <a:latin typeface="+mn-lt"/>
          <a:ea typeface="+mn-ea"/>
          <a:cs typeface="+mn-cs"/>
        </a:defRPr>
      </a:lvl6pPr>
      <a:lvl7pPr marL="3535680" indent="-271780" algn="l" defTabSz="1088390" rtl="0" eaLnBrk="1" latinLnBrk="0" hangingPunct="1">
        <a:spcBef>
          <a:spcPct val="42000"/>
        </a:spcBef>
        <a:buFont typeface="Arial" panose="020B0604020202020204" pitchFamily="34" charset="0"/>
        <a:buChar char="•"/>
        <a:defRPr sz="2330" kern="1200">
          <a:solidFill>
            <a:schemeClr val="tx1"/>
          </a:solidFill>
          <a:latin typeface="+mn-lt"/>
          <a:ea typeface="+mn-ea"/>
          <a:cs typeface="+mn-cs"/>
        </a:defRPr>
      </a:lvl7pPr>
      <a:lvl8pPr marL="4079875" indent="-271780" algn="l" defTabSz="1088390" rtl="0" eaLnBrk="1" latinLnBrk="0" hangingPunct="1">
        <a:spcBef>
          <a:spcPct val="42000"/>
        </a:spcBef>
        <a:buFont typeface="Arial" panose="020B0604020202020204" pitchFamily="34" charset="0"/>
        <a:buChar char="•"/>
        <a:defRPr sz="2330" kern="1200">
          <a:solidFill>
            <a:schemeClr val="tx1"/>
          </a:solidFill>
          <a:latin typeface="+mn-lt"/>
          <a:ea typeface="+mn-ea"/>
          <a:cs typeface="+mn-cs"/>
        </a:defRPr>
      </a:lvl8pPr>
      <a:lvl9pPr marL="4624705" indent="-271780" algn="l" defTabSz="1088390" rtl="0" eaLnBrk="1" latinLnBrk="0" hangingPunct="1">
        <a:spcBef>
          <a:spcPct val="42000"/>
        </a:spcBef>
        <a:buFont typeface="Arial" panose="020B0604020202020204" pitchFamily="34" charset="0"/>
        <a:buChar char="•"/>
        <a:defRPr sz="2330" kern="1200">
          <a:solidFill>
            <a:schemeClr val="tx1"/>
          </a:solidFill>
          <a:latin typeface="+mn-lt"/>
          <a:ea typeface="+mn-ea"/>
          <a:cs typeface="+mn-cs"/>
        </a:defRPr>
      </a:lvl9pPr>
    </p:bodyStyle>
    <p:otherStyle>
      <a:defPPr>
        <a:defRPr lang="zh-CN"/>
      </a:defPPr>
      <a:lvl1pPr marL="0" algn="l" defTabSz="1088390" rtl="0" eaLnBrk="1" latinLnBrk="0" hangingPunct="1">
        <a:defRPr sz="2115" kern="1200">
          <a:solidFill>
            <a:schemeClr val="tx1"/>
          </a:solidFill>
          <a:latin typeface="+mn-lt"/>
          <a:ea typeface="+mn-ea"/>
          <a:cs typeface="+mn-cs"/>
        </a:defRPr>
      </a:lvl1pPr>
      <a:lvl2pPr marL="544195" algn="l" defTabSz="1088390" rtl="0" eaLnBrk="1" latinLnBrk="0" hangingPunct="1">
        <a:defRPr sz="2115" kern="1200">
          <a:solidFill>
            <a:schemeClr val="tx1"/>
          </a:solidFill>
          <a:latin typeface="+mn-lt"/>
          <a:ea typeface="+mn-ea"/>
          <a:cs typeface="+mn-cs"/>
        </a:defRPr>
      </a:lvl2pPr>
      <a:lvl3pPr marL="1088390" algn="l" defTabSz="1088390" rtl="0" eaLnBrk="1" latinLnBrk="0" hangingPunct="1">
        <a:defRPr sz="2115" kern="1200">
          <a:solidFill>
            <a:schemeClr val="tx1"/>
          </a:solidFill>
          <a:latin typeface="+mn-lt"/>
          <a:ea typeface="+mn-ea"/>
          <a:cs typeface="+mn-cs"/>
        </a:defRPr>
      </a:lvl3pPr>
      <a:lvl4pPr marL="1632585" algn="l" defTabSz="1088390" rtl="0" eaLnBrk="1" latinLnBrk="0" hangingPunct="1">
        <a:defRPr sz="2115" kern="1200">
          <a:solidFill>
            <a:schemeClr val="tx1"/>
          </a:solidFill>
          <a:latin typeface="+mn-lt"/>
          <a:ea typeface="+mn-ea"/>
          <a:cs typeface="+mn-cs"/>
        </a:defRPr>
      </a:lvl4pPr>
      <a:lvl5pPr marL="2175510" algn="l" defTabSz="1088390" rtl="0" eaLnBrk="1" latinLnBrk="0" hangingPunct="1">
        <a:defRPr sz="2115" kern="1200">
          <a:solidFill>
            <a:schemeClr val="tx1"/>
          </a:solidFill>
          <a:latin typeface="+mn-lt"/>
          <a:ea typeface="+mn-ea"/>
          <a:cs typeface="+mn-cs"/>
        </a:defRPr>
      </a:lvl5pPr>
      <a:lvl6pPr marL="2720340" algn="l" defTabSz="1088390" rtl="0" eaLnBrk="1" latinLnBrk="0" hangingPunct="1">
        <a:defRPr sz="2115" kern="1200">
          <a:solidFill>
            <a:schemeClr val="tx1"/>
          </a:solidFill>
          <a:latin typeface="+mn-lt"/>
          <a:ea typeface="+mn-ea"/>
          <a:cs typeface="+mn-cs"/>
        </a:defRPr>
      </a:lvl6pPr>
      <a:lvl7pPr marL="3264535" algn="l" defTabSz="1088390" rtl="0" eaLnBrk="1" latinLnBrk="0" hangingPunct="1">
        <a:defRPr sz="2115" kern="1200">
          <a:solidFill>
            <a:schemeClr val="tx1"/>
          </a:solidFill>
          <a:latin typeface="+mn-lt"/>
          <a:ea typeface="+mn-ea"/>
          <a:cs typeface="+mn-cs"/>
        </a:defRPr>
      </a:lvl7pPr>
      <a:lvl8pPr marL="3808730" algn="l" defTabSz="1088390" rtl="0" eaLnBrk="1" latinLnBrk="0" hangingPunct="1">
        <a:defRPr sz="2115" kern="1200">
          <a:solidFill>
            <a:schemeClr val="tx1"/>
          </a:solidFill>
          <a:latin typeface="+mn-lt"/>
          <a:ea typeface="+mn-ea"/>
          <a:cs typeface="+mn-cs"/>
        </a:defRPr>
      </a:lvl8pPr>
      <a:lvl9pPr marL="4352925" algn="l" defTabSz="1088390" rtl="0" eaLnBrk="1" latinLnBrk="0" hangingPunct="1">
        <a:defRPr sz="21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27125" y="692785"/>
            <a:ext cx="9962515" cy="2306955"/>
          </a:xfrm>
          <a:prstGeom prst="rect">
            <a:avLst/>
          </a:prstGeom>
        </p:spPr>
        <p:style>
          <a:lnRef idx="2">
            <a:schemeClr val="accent3"/>
          </a:lnRef>
          <a:fillRef idx="1">
            <a:schemeClr val="lt1"/>
          </a:fillRef>
          <a:effectRef idx="0">
            <a:schemeClr val="accent3"/>
          </a:effectRef>
          <a:fontRef idx="minor">
            <a:schemeClr val="dk1"/>
          </a:fontRef>
        </p:style>
        <p:txBody>
          <a:bodyPr wrap="square" rtlCol="0" anchor="t">
            <a:spAutoFit/>
            <a:scene3d>
              <a:camera prst="orthographicFront"/>
              <a:lightRig rig="threePt" dir="t"/>
            </a:scene3d>
          </a:bodyPr>
          <a:p>
            <a:pPr algn="ctr"/>
            <a:r>
              <a:rPr lang="zh-CN" altLang="zh-CN" sz="72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泸州市初中道德与法治中考试题解析</a:t>
            </a:r>
            <a:endParaRPr lang="zh-CN" altLang="zh-CN" sz="72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文本框 2"/>
          <p:cNvSpPr txBox="1"/>
          <p:nvPr/>
        </p:nvSpPr>
        <p:spPr>
          <a:xfrm>
            <a:off x="8544560" y="4220845"/>
            <a:ext cx="2177415" cy="829945"/>
          </a:xfrm>
          <a:prstGeom prst="rect">
            <a:avLst/>
          </a:prstGeom>
          <a:noFill/>
        </p:spPr>
        <p:txBody>
          <a:bodyPr wrap="none" rtlCol="0">
            <a:spAutoFit/>
            <a:scene3d>
              <a:camera prst="orthographicFront"/>
              <a:lightRig rig="threePt" dir="t"/>
            </a:scene3d>
          </a:bodyPr>
          <a:p>
            <a:r>
              <a:rPr lang="zh-CN" altLang="en-US" sz="2400">
                <a:ln w="6600">
                  <a:solidFill>
                    <a:schemeClr val="accent2"/>
                  </a:solidFill>
                  <a:prstDash val="solid"/>
                </a:ln>
                <a:solidFill>
                  <a:srgbClr val="FF0000"/>
                </a:solidFill>
                <a:effectLst>
                  <a:outerShdw dist="38100" dir="2700000" algn="tl" rotWithShape="0">
                    <a:schemeClr val="accent2"/>
                  </a:outerShdw>
                </a:effectLst>
              </a:rPr>
              <a:t>泸二外    杨权</a:t>
            </a:r>
            <a:endParaRPr lang="zh-CN" altLang="en-US" sz="2400">
              <a:ln w="6600">
                <a:solidFill>
                  <a:schemeClr val="accent2"/>
                </a:solidFill>
                <a:prstDash val="solid"/>
              </a:ln>
              <a:solidFill>
                <a:srgbClr val="FF0000"/>
              </a:solidFill>
              <a:effectLst>
                <a:outerShdw dist="38100" dir="2700000" algn="tl" rotWithShape="0">
                  <a:schemeClr val="accent2"/>
                </a:outerShdw>
              </a:effectLst>
            </a:endParaRPr>
          </a:p>
          <a:p>
            <a:r>
              <a:rPr lang="en-US" altLang="zh-CN" sz="2400">
                <a:ln w="6600">
                  <a:solidFill>
                    <a:schemeClr val="accent2"/>
                  </a:solidFill>
                  <a:prstDash val="solid"/>
                </a:ln>
                <a:solidFill>
                  <a:srgbClr val="FF0000"/>
                </a:solidFill>
                <a:effectLst>
                  <a:outerShdw dist="38100" dir="2700000" algn="tl" rotWithShape="0">
                    <a:schemeClr val="accent2"/>
                  </a:outerShdw>
                </a:effectLst>
              </a:rPr>
              <a:t>2023</a:t>
            </a:r>
            <a:r>
              <a:rPr lang="zh-CN" altLang="en-US" sz="2400">
                <a:ln w="6600">
                  <a:solidFill>
                    <a:schemeClr val="accent2"/>
                  </a:solidFill>
                  <a:prstDash val="solid"/>
                </a:ln>
                <a:solidFill>
                  <a:srgbClr val="FF0000"/>
                </a:solidFill>
                <a:effectLst>
                  <a:outerShdw dist="38100" dir="2700000" algn="tl" rotWithShape="0">
                    <a:schemeClr val="accent2"/>
                  </a:outerShdw>
                </a:effectLst>
              </a:rPr>
              <a:t>年</a:t>
            </a:r>
            <a:r>
              <a:rPr lang="en-US" altLang="zh-CN" sz="2400">
                <a:ln w="6600">
                  <a:solidFill>
                    <a:schemeClr val="accent2"/>
                  </a:solidFill>
                  <a:prstDash val="solid"/>
                </a:ln>
                <a:solidFill>
                  <a:srgbClr val="FF0000"/>
                </a:solidFill>
                <a:effectLst>
                  <a:outerShdw dist="38100" dir="2700000" algn="tl" rotWithShape="0">
                    <a:schemeClr val="accent2"/>
                  </a:outerShdw>
                </a:effectLst>
              </a:rPr>
              <a:t>6</a:t>
            </a:r>
            <a:r>
              <a:rPr lang="zh-CN" altLang="en-US" sz="2400">
                <a:ln w="6600">
                  <a:solidFill>
                    <a:schemeClr val="accent2"/>
                  </a:solidFill>
                  <a:prstDash val="solid"/>
                </a:ln>
                <a:solidFill>
                  <a:srgbClr val="FF0000"/>
                </a:solidFill>
                <a:effectLst>
                  <a:outerShdw dist="38100" dir="2700000" algn="tl" rotWithShape="0">
                    <a:schemeClr val="accent2"/>
                  </a:outerShdw>
                </a:effectLst>
              </a:rPr>
              <a:t>月</a:t>
            </a:r>
            <a:r>
              <a:rPr lang="en-US" altLang="zh-CN" sz="2400">
                <a:ln w="6600">
                  <a:solidFill>
                    <a:schemeClr val="accent2"/>
                  </a:solidFill>
                  <a:prstDash val="solid"/>
                </a:ln>
                <a:solidFill>
                  <a:srgbClr val="FF0000"/>
                </a:solidFill>
                <a:effectLst>
                  <a:outerShdw dist="38100" dir="2700000" algn="tl" rotWithShape="0">
                    <a:schemeClr val="accent2"/>
                  </a:outerShdw>
                </a:effectLst>
              </a:rPr>
              <a:t>19</a:t>
            </a:r>
            <a:r>
              <a:rPr lang="zh-CN" altLang="en-US" sz="2400">
                <a:ln w="6600">
                  <a:solidFill>
                    <a:schemeClr val="accent2"/>
                  </a:solidFill>
                  <a:prstDash val="solid"/>
                </a:ln>
                <a:solidFill>
                  <a:srgbClr val="FF0000"/>
                </a:solidFill>
                <a:effectLst>
                  <a:outerShdw dist="38100" dir="2700000" algn="tl" rotWithShape="0">
                    <a:schemeClr val="accent2"/>
                  </a:outerShdw>
                </a:effectLst>
              </a:rPr>
              <a:t>日</a:t>
            </a:r>
            <a:endParaRPr lang="zh-CN" altLang="en-US" sz="2400">
              <a:ln w="6600">
                <a:solidFill>
                  <a:schemeClr val="accent2"/>
                </a:solidFill>
                <a:prstDash val="solid"/>
              </a:ln>
              <a:solidFill>
                <a:srgbClr val="FF0000"/>
              </a:solidFill>
              <a:effectLst>
                <a:outerShdw dist="38100" dir="2700000" algn="tl" rotWithShape="0">
                  <a:schemeClr val="accent2"/>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07670" y="764540"/>
            <a:ext cx="11442700" cy="2245360"/>
          </a:xfrm>
          <a:prstGeom prst="rect">
            <a:avLst/>
          </a:prstGeom>
          <a:noFill/>
          <a:ln w="9525">
            <a:noFill/>
          </a:ln>
        </p:spPr>
        <p:txBody>
          <a:bodyPr wrap="square">
            <a:spAutoFit/>
          </a:bodyPr>
          <a:p>
            <a:pPr indent="0"/>
            <a:r>
              <a:rPr lang="en-US" sz="2000" b="0">
                <a:latin typeface="Times New Roman" panose="02020603050405020304" charset="0"/>
                <a:ea typeface="宋体" panose="02010600030101010101" pitchFamily="2" charset="-122"/>
              </a:rPr>
              <a:t>9.  2023</a:t>
            </a:r>
            <a:r>
              <a:rPr lang="zh-CN" sz="2000" b="0">
                <a:ea typeface="宋体" panose="02010600030101010101" pitchFamily="2" charset="-122"/>
              </a:rPr>
              <a:t>年是泸州建市</a:t>
            </a:r>
            <a:r>
              <a:rPr lang="en-US" sz="2000" b="0">
                <a:latin typeface="Times New Roman" panose="02020603050405020304" charset="0"/>
                <a:ea typeface="宋体" panose="02010600030101010101" pitchFamily="2" charset="-122"/>
              </a:rPr>
              <a:t>40</a:t>
            </a:r>
            <a:r>
              <a:rPr lang="zh-CN" sz="2000" b="0">
                <a:ea typeface="宋体" panose="02010600030101010101" pitchFamily="2" charset="-122"/>
              </a:rPr>
              <a:t>周年，泸州市印发了“泸州</a:t>
            </a:r>
            <a:r>
              <a:rPr lang="en-US" sz="2000" b="0">
                <a:latin typeface="Times New Roman" panose="02020603050405020304" charset="0"/>
                <a:ea typeface="宋体" panose="02010600030101010101" pitchFamily="2" charset="-122"/>
              </a:rPr>
              <a:t>40</a:t>
            </a:r>
            <a:r>
              <a:rPr lang="zh-CN" sz="2000" b="0">
                <a:ea typeface="宋体" panose="02010600030101010101" pitchFamily="2" charset="-122"/>
              </a:rPr>
              <a:t>正当红系列活动——为群众办</a:t>
            </a:r>
            <a:r>
              <a:rPr lang="en-US" sz="2000" b="0">
                <a:latin typeface="Times New Roman" panose="02020603050405020304" charset="0"/>
                <a:ea typeface="宋体" panose="02010600030101010101" pitchFamily="2" charset="-122"/>
              </a:rPr>
              <a:t>40</a:t>
            </a:r>
            <a:r>
              <a:rPr lang="zh-CN" sz="2000" b="0">
                <a:ea typeface="宋体" panose="02010600030101010101" pitchFamily="2" charset="-122"/>
              </a:rPr>
              <a:t>件实事好事”清单，其中包括筹集</a:t>
            </a:r>
            <a:r>
              <a:rPr lang="zh-CN" sz="2000" b="0">
                <a:solidFill>
                  <a:srgbClr val="FF0000"/>
                </a:solidFill>
                <a:ea typeface="宋体" panose="02010600030101010101" pitchFamily="2" charset="-122"/>
              </a:rPr>
              <a:t>保障性租赁住房</a:t>
            </a:r>
            <a:r>
              <a:rPr lang="en-US" sz="2000" b="0">
                <a:latin typeface="Times New Roman" panose="02020603050405020304" charset="0"/>
                <a:ea typeface="宋体" panose="02010600030101010101" pitchFamily="2" charset="-122"/>
              </a:rPr>
              <a:t>2633</a:t>
            </a:r>
            <a:r>
              <a:rPr lang="zh-CN" sz="2000" b="0">
                <a:ea typeface="宋体" panose="02010600030101010101" pitchFamily="2" charset="-122"/>
              </a:rPr>
              <a:t>套、</a:t>
            </a:r>
            <a:r>
              <a:rPr lang="zh-CN" sz="2000" b="0">
                <a:solidFill>
                  <a:srgbClr val="FF0000"/>
                </a:solidFill>
                <a:ea typeface="宋体" panose="02010600030101010101" pitchFamily="2" charset="-122"/>
              </a:rPr>
              <a:t>新增普惠托育托位</a:t>
            </a:r>
            <a:r>
              <a:rPr lang="en-US" sz="2000" b="0">
                <a:latin typeface="Times New Roman" panose="02020603050405020304" charset="0"/>
                <a:ea typeface="宋体" panose="02010600030101010101" pitchFamily="2" charset="-122"/>
              </a:rPr>
              <a:t>860</a:t>
            </a:r>
            <a:r>
              <a:rPr lang="zh-CN" sz="2000" b="0">
                <a:ea typeface="宋体" panose="02010600030101010101" pitchFamily="2" charset="-122"/>
              </a:rPr>
              <a:t>个、提高</a:t>
            </a:r>
            <a:r>
              <a:rPr lang="en-US" sz="2000" b="0">
                <a:latin typeface="Times New Roman" panose="02020603050405020304" charset="0"/>
                <a:ea typeface="宋体" panose="02010600030101010101" pitchFamily="2" charset="-122"/>
              </a:rPr>
              <a:t>394</a:t>
            </a:r>
            <a:r>
              <a:rPr lang="zh-CN" sz="2000" b="0">
                <a:ea typeface="宋体" panose="02010600030101010101" pitchFamily="2" charset="-122"/>
              </a:rPr>
              <a:t>万城乡</a:t>
            </a:r>
            <a:r>
              <a:rPr lang="zh-CN" sz="2000" b="1">
                <a:solidFill>
                  <a:srgbClr val="FF0000"/>
                </a:solidFill>
                <a:ea typeface="宋体" panose="02010600030101010101" pitchFamily="2" charset="-122"/>
              </a:rPr>
              <a:t>居民基本医疗</a:t>
            </a:r>
            <a:r>
              <a:rPr lang="zh-CN" sz="2000" b="0">
                <a:ea typeface="宋体" panose="02010600030101010101" pitchFamily="2" charset="-122"/>
              </a:rPr>
              <a:t>保险财政补助标准等。</a:t>
            </a:r>
            <a:r>
              <a:rPr lang="zh-CN" sz="2000" b="1">
                <a:solidFill>
                  <a:srgbClr val="FF0000"/>
                </a:solidFill>
                <a:ea typeface="宋体" panose="02010600030101010101" pitchFamily="2" charset="-122"/>
              </a:rPr>
              <a:t>政府</a:t>
            </a:r>
            <a:r>
              <a:rPr lang="zh-CN" sz="2000" b="0">
                <a:ea typeface="宋体" panose="02010600030101010101" pitchFamily="2" charset="-122"/>
              </a:rPr>
              <a:t>的这些</a:t>
            </a:r>
            <a:r>
              <a:rPr lang="zh-CN" sz="2000" b="1">
                <a:solidFill>
                  <a:srgbClr val="FF0000"/>
                </a:solidFill>
                <a:ea typeface="宋体" panose="02010600030101010101" pitchFamily="2" charset="-122"/>
              </a:rPr>
              <a:t>举措体现了</a:t>
            </a:r>
            <a:r>
              <a:rPr lang="zh-CN" sz="2000" b="0">
                <a:ea typeface="宋体" panose="02010600030101010101" pitchFamily="2" charset="-122"/>
              </a:rPr>
              <a:t>（　　）</a:t>
            </a:r>
            <a:r>
              <a:rPr lang="en-US" sz="2000" b="0">
                <a:latin typeface="Times New Roman" panose="02020603050405020304" charset="0"/>
                <a:ea typeface="宋体" panose="02010600030101010101" pitchFamily="2" charset="-122"/>
              </a:rPr>
              <a:t>A. </a:t>
            </a:r>
            <a:r>
              <a:rPr lang="zh-CN" sz="2000" b="0">
                <a:ea typeface="宋体" panose="02010600030101010101" pitchFamily="2" charset="-122"/>
              </a:rPr>
              <a:t>推动收入</a:t>
            </a:r>
            <a:r>
              <a:rPr lang="zh-CN" sz="2000" b="1">
                <a:solidFill>
                  <a:srgbClr val="FF0000"/>
                </a:solidFill>
                <a:ea typeface="宋体" panose="02010600030101010101" pitchFamily="2" charset="-122"/>
              </a:rPr>
              <a:t>分配均等</a:t>
            </a:r>
            <a:r>
              <a:rPr lang="zh-CN" sz="2000" b="0">
                <a:ea typeface="宋体" panose="02010600030101010101" pitchFamily="2" charset="-122"/>
              </a:rPr>
              <a:t>以维护社会公平正义</a:t>
            </a:r>
            <a:endParaRPr lang="zh-CN" sz="2000" b="0">
              <a:ea typeface="宋体" panose="02010600030101010101" pitchFamily="2" charset="-122"/>
            </a:endParaRPr>
          </a:p>
          <a:p>
            <a:pPr indent="0"/>
            <a:r>
              <a:rPr lang="en-US" sz="2000" b="0">
                <a:latin typeface="Times New Roman" panose="02020603050405020304" charset="0"/>
                <a:ea typeface="宋体" panose="02010600030101010101" pitchFamily="2" charset="-122"/>
              </a:rPr>
              <a:t>B. </a:t>
            </a:r>
            <a:r>
              <a:rPr lang="zh-CN" sz="2000" b="0">
                <a:ea typeface="宋体" panose="02010600030101010101" pitchFamily="2" charset="-122"/>
              </a:rPr>
              <a:t>坚持以人民为中心，不断增进民生福祉</a:t>
            </a:r>
            <a:endParaRPr lang="zh-CN" sz="2000" b="0">
              <a:ea typeface="宋体" panose="02010600030101010101" pitchFamily="2" charset="-122"/>
            </a:endParaRPr>
          </a:p>
          <a:p>
            <a:pPr indent="0"/>
            <a:r>
              <a:rPr lang="en-US" sz="2000" b="0">
                <a:latin typeface="Times New Roman" panose="02020603050405020304" charset="0"/>
                <a:ea typeface="宋体" panose="02010600030101010101" pitchFamily="2" charset="-122"/>
              </a:rPr>
              <a:t>C. </a:t>
            </a:r>
            <a:r>
              <a:rPr lang="zh-CN" sz="2000" b="1">
                <a:solidFill>
                  <a:srgbClr val="FF0000"/>
                </a:solidFill>
                <a:ea typeface="宋体" panose="02010600030101010101" pitchFamily="2" charset="-122"/>
              </a:rPr>
              <a:t>扩大公民民主</a:t>
            </a:r>
            <a:r>
              <a:rPr lang="zh-CN" sz="2000" b="0">
                <a:ea typeface="宋体" panose="02010600030101010101" pitchFamily="2" charset="-122"/>
              </a:rPr>
              <a:t>权利，保障人民当家作主</a:t>
            </a:r>
            <a:endParaRPr lang="zh-CN" sz="2000" b="0">
              <a:ea typeface="宋体" panose="02010600030101010101" pitchFamily="2" charset="-122"/>
            </a:endParaRPr>
          </a:p>
          <a:p>
            <a:pPr indent="0"/>
            <a:r>
              <a:rPr lang="en-US" sz="2000" b="0">
                <a:latin typeface="Times New Roman" panose="02020603050405020304" charset="0"/>
                <a:ea typeface="宋体" panose="02010600030101010101" pitchFamily="2" charset="-122"/>
              </a:rPr>
              <a:t>D. </a:t>
            </a:r>
            <a:r>
              <a:rPr lang="zh-CN" sz="2000" b="0">
                <a:ea typeface="宋体" panose="02010600030101010101" pitchFamily="2" charset="-122"/>
              </a:rPr>
              <a:t>人民日益增长的美好生活需要</a:t>
            </a:r>
            <a:r>
              <a:rPr lang="zh-CN" sz="2000" b="1">
                <a:solidFill>
                  <a:srgbClr val="FF0000"/>
                </a:solidFill>
                <a:ea typeface="宋体" panose="02010600030101010101" pitchFamily="2" charset="-122"/>
              </a:rPr>
              <a:t>完全得以</a:t>
            </a:r>
            <a:r>
              <a:rPr lang="zh-CN" sz="2000" b="0">
                <a:ea typeface="宋体" panose="02010600030101010101" pitchFamily="2" charset="-122"/>
              </a:rPr>
              <a:t>保障</a:t>
            </a:r>
            <a:endParaRPr lang="zh-CN" altLang="en-US" sz="2000"/>
          </a:p>
        </p:txBody>
      </p:sp>
      <p:sp>
        <p:nvSpPr>
          <p:cNvPr id="2" name="文本框 1"/>
          <p:cNvSpPr txBox="1"/>
          <p:nvPr/>
        </p:nvSpPr>
        <p:spPr>
          <a:xfrm>
            <a:off x="479425" y="3212465"/>
            <a:ext cx="11108690" cy="2030095"/>
          </a:xfrm>
          <a:prstGeom prst="rect">
            <a:avLst/>
          </a:prstGeom>
          <a:noFill/>
          <a:ln w="9525">
            <a:noFill/>
          </a:ln>
        </p:spPr>
        <p:txBody>
          <a:bodyPr wrap="square">
            <a:spAutoFit/>
          </a:bodyPr>
          <a:p>
            <a:pPr indent="0"/>
            <a:r>
              <a:rPr lang="en-US" b="0">
                <a:solidFill>
                  <a:srgbClr val="3333FF"/>
                </a:solidFill>
                <a:latin typeface="Times New Roman" panose="02020603050405020304" charset="0"/>
                <a:ea typeface="宋体" panose="02010600030101010101" pitchFamily="2" charset="-122"/>
              </a:rPr>
              <a:t>9.</a:t>
            </a:r>
            <a:r>
              <a:rPr lang="zh-CN" b="0">
                <a:solidFill>
                  <a:srgbClr val="3333FF"/>
                </a:solidFill>
                <a:ea typeface="宋体" panose="02010600030101010101" pitchFamily="2" charset="-122"/>
              </a:rPr>
              <a:t>【答案】</a:t>
            </a:r>
            <a:r>
              <a:rPr lang="en-US" b="0">
                <a:latin typeface="Times New Roman" panose="02020603050405020304" charset="0"/>
                <a:ea typeface="宋体" panose="02010600030101010101" pitchFamily="2" charset="-122"/>
              </a:rPr>
              <a:t>B</a:t>
            </a:r>
            <a:r>
              <a:rPr lang="zh-CN" b="0">
                <a:solidFill>
                  <a:srgbClr val="3333FF"/>
                </a:solidFill>
                <a:ea typeface="宋体" panose="02010600030101010101" pitchFamily="2" charset="-122"/>
              </a:rPr>
              <a:t>【解析】</a:t>
            </a:r>
            <a:r>
              <a:rPr lang="zh-CN" b="0">
                <a:ea typeface="宋体" panose="02010600030101010101" pitchFamily="2" charset="-122"/>
              </a:rPr>
              <a:t>题干中的举措体现了党和政府坚持以人民为中心的发展思想，保障民生，为人民谋福祉，</a:t>
            </a:r>
            <a:r>
              <a:rPr lang="en-US" b="0">
                <a:latin typeface="Times New Roman" panose="02020603050405020304" charset="0"/>
                <a:ea typeface="宋体" panose="02010600030101010101" pitchFamily="2" charset="-122"/>
              </a:rPr>
              <a:t>B</a:t>
            </a:r>
            <a:r>
              <a:rPr lang="zh-CN" b="0">
                <a:ea typeface="宋体" panose="02010600030101010101" pitchFamily="2" charset="-122"/>
              </a:rPr>
              <a:t>说法正确；</a:t>
            </a:r>
            <a:r>
              <a:rPr lang="en-US" b="0">
                <a:latin typeface="Times New Roman" panose="02020603050405020304" charset="0"/>
                <a:ea typeface="宋体" panose="02010600030101010101" pitchFamily="2" charset="-122"/>
              </a:rPr>
              <a:t>A</a:t>
            </a:r>
            <a:r>
              <a:rPr lang="zh-CN" b="0">
                <a:ea typeface="宋体" panose="02010600030101010101" pitchFamily="2" charset="-122"/>
              </a:rPr>
              <a:t>说法错误，不能实现均等分配；</a:t>
            </a:r>
            <a:r>
              <a:rPr lang="en-US" b="0">
                <a:latin typeface="Times New Roman" panose="02020603050405020304" charset="0"/>
                <a:ea typeface="宋体" panose="02010600030101010101" pitchFamily="2" charset="-122"/>
              </a:rPr>
              <a:t>C</a:t>
            </a:r>
            <a:r>
              <a:rPr lang="zh-CN" b="0">
                <a:ea typeface="宋体" panose="02010600030101010101" pitchFamily="2" charset="-122"/>
              </a:rPr>
              <a:t>说法错误，公民民主权利由宪法和法律确定，不能随意扩大；</a:t>
            </a:r>
            <a:r>
              <a:rPr lang="en-US" b="0">
                <a:latin typeface="Times New Roman" panose="02020603050405020304" charset="0"/>
                <a:ea typeface="宋体" panose="02010600030101010101" pitchFamily="2" charset="-122"/>
              </a:rPr>
              <a:t>D</a:t>
            </a:r>
            <a:r>
              <a:rPr lang="zh-CN" b="0">
                <a:ea typeface="宋体" panose="02010600030101010101" pitchFamily="2" charset="-122"/>
              </a:rPr>
              <a:t>说法错误，“完全得以保障”的说法过于绝对，不符合实际。</a:t>
            </a:r>
            <a:r>
              <a:rPr lang="en-US" b="0">
                <a:latin typeface="Times New Roman" panose="02020603050405020304" charset="0"/>
                <a:ea typeface="宋体" panose="02010600030101010101" pitchFamily="2" charset="-122"/>
              </a:rPr>
              <a:t> </a:t>
            </a:r>
            <a:r>
              <a:rPr lang="zh-CN" b="0">
                <a:solidFill>
                  <a:srgbClr val="FF0000"/>
                </a:solidFill>
                <a:ea typeface="宋体" panose="02010600030101010101" pitchFamily="2" charset="-122"/>
              </a:rPr>
              <a:t>故选：</a:t>
            </a:r>
            <a:r>
              <a:rPr lang="en-US" b="0">
                <a:solidFill>
                  <a:srgbClr val="FF0000"/>
                </a:solidFill>
                <a:latin typeface="Times New Roman" panose="02020603050405020304" charset="0"/>
                <a:ea typeface="宋体" panose="02010600030101010101" pitchFamily="2" charset="-122"/>
              </a:rPr>
              <a:t>B</a:t>
            </a:r>
            <a:r>
              <a:rPr lang="zh-CN" b="0">
                <a:ea typeface="宋体" panose="02010600030101010101" pitchFamily="2" charset="-122"/>
              </a:rPr>
              <a:t>。</a:t>
            </a:r>
            <a:endParaRPr lang="zh-CN" b="0">
              <a:ea typeface="宋体" panose="02010600030101010101" pitchFamily="2" charset="-122"/>
            </a:endParaRPr>
          </a:p>
          <a:p>
            <a:pPr indent="0"/>
            <a:r>
              <a:rPr lang="zh-CN" b="0">
                <a:ea typeface="宋体" panose="02010600030101010101" pitchFamily="2" charset="-122"/>
              </a:rPr>
              <a:t>   本题考查的知识点是</a:t>
            </a:r>
            <a:r>
              <a:rPr lang="zh-CN" b="1">
                <a:solidFill>
                  <a:srgbClr val="FF0000"/>
                </a:solidFill>
                <a:ea typeface="宋体" panose="02010600030101010101" pitchFamily="2" charset="-122"/>
              </a:rPr>
              <a:t>民生问题</a:t>
            </a:r>
            <a:r>
              <a:rPr lang="zh-CN" b="0">
                <a:ea typeface="宋体" panose="02010600030101010101" pitchFamily="2" charset="-122"/>
              </a:rPr>
              <a:t>。民生问题直接关系着百姓生活幸福与尊严。民生问题要加快破解，这就需要决策者站在民众的角度，积极研究措施，制定政策。解答本题要审清题意，把握好保障民生问题的要求，选出正确答案。</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87045" y="764540"/>
            <a:ext cx="11234420" cy="706755"/>
          </a:xfrm>
          <a:prstGeom prst="rect">
            <a:avLst/>
          </a:prstGeom>
          <a:noFill/>
          <a:ln w="9525">
            <a:noFill/>
          </a:ln>
        </p:spPr>
        <p:txBody>
          <a:bodyPr wrap="square">
            <a:spAutoFit/>
          </a:bodyPr>
          <a:p>
            <a:pPr indent="0"/>
            <a:r>
              <a:rPr lang="en-US" sz="2000" b="0">
                <a:latin typeface="Times New Roman" panose="02020603050405020304" charset="0"/>
                <a:ea typeface="宋体" panose="02010600030101010101" pitchFamily="2" charset="-122"/>
              </a:rPr>
              <a:t>10.  R&amp;D</a:t>
            </a:r>
            <a:r>
              <a:rPr lang="zh-CN" sz="2000" b="0">
                <a:ea typeface="宋体" panose="02010600030101010101" pitchFamily="2" charset="-122"/>
              </a:rPr>
              <a:t>经费投入及投入强度反映我国科技创新投入的总规模和发展水平。根据如图及注释信息</a:t>
            </a:r>
            <a:r>
              <a:rPr lang="zh-CN" sz="2000" b="1">
                <a:solidFill>
                  <a:srgbClr val="FF0000"/>
                </a:solidFill>
                <a:ea typeface="宋体" panose="02010600030101010101" pitchFamily="2" charset="-122"/>
              </a:rPr>
              <a:t>可以推断</a:t>
            </a:r>
            <a:r>
              <a:rPr lang="zh-CN" sz="2000" b="0">
                <a:ea typeface="宋体" panose="02010600030101010101" pitchFamily="2" charset="-122"/>
              </a:rPr>
              <a:t>（　　）</a:t>
            </a:r>
            <a:endParaRPr lang="zh-CN" altLang="en-US" sz="2000"/>
          </a:p>
        </p:txBody>
      </p:sp>
      <p:pic>
        <p:nvPicPr>
          <p:cNvPr id="-2147482623" name="图片 -2147482624"/>
          <p:cNvPicPr>
            <a:picLocks noChangeAspect="1"/>
          </p:cNvPicPr>
          <p:nvPr/>
        </p:nvPicPr>
        <p:blipFill>
          <a:blip r:embed="rId1"/>
          <a:stretch>
            <a:fillRect/>
          </a:stretch>
        </p:blipFill>
        <p:spPr>
          <a:xfrm>
            <a:off x="263525" y="1412240"/>
            <a:ext cx="4745355" cy="2569210"/>
          </a:xfrm>
          <a:prstGeom prst="rect">
            <a:avLst/>
          </a:prstGeom>
          <a:noFill/>
          <a:ln w="9525">
            <a:noFill/>
          </a:ln>
        </p:spPr>
      </p:pic>
      <p:sp>
        <p:nvSpPr>
          <p:cNvPr id="2" name="文本框 1"/>
          <p:cNvSpPr txBox="1"/>
          <p:nvPr/>
        </p:nvSpPr>
        <p:spPr>
          <a:xfrm>
            <a:off x="5088255" y="1700530"/>
            <a:ext cx="6675755" cy="1630045"/>
          </a:xfrm>
          <a:prstGeom prst="rect">
            <a:avLst/>
          </a:prstGeom>
          <a:noFill/>
          <a:ln w="9525">
            <a:noFill/>
          </a:ln>
        </p:spPr>
        <p:txBody>
          <a:bodyPr wrap="square">
            <a:spAutoFit/>
          </a:bodyPr>
          <a:p>
            <a:pPr indent="0"/>
            <a:r>
              <a:rPr lang="zh-CN" sz="2000" b="0">
                <a:ea typeface="宋体" panose="02010600030101010101" pitchFamily="2" charset="-122"/>
              </a:rPr>
              <a:t>①我国科技创新投入的规模和水平还需进一步提升</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②我国</a:t>
            </a:r>
            <a:r>
              <a:rPr lang="en-US" sz="2000" b="0">
                <a:latin typeface="Times New Roman" panose="02020603050405020304" charset="0"/>
                <a:ea typeface="宋体" panose="02010600030101010101" pitchFamily="2" charset="-122"/>
              </a:rPr>
              <a:t>R&amp;D</a:t>
            </a:r>
            <a:r>
              <a:rPr lang="zh-CN" sz="2000" b="0">
                <a:ea typeface="宋体" panose="02010600030101010101" pitchFamily="2" charset="-122"/>
              </a:rPr>
              <a:t>经费投入总量和投入强度均在逐年增加</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③逐年递增的经费支撑我国</a:t>
            </a:r>
            <a:r>
              <a:rPr lang="zh-CN" sz="2000" b="1">
                <a:solidFill>
                  <a:srgbClr val="FF0000"/>
                </a:solidFill>
                <a:ea typeface="宋体" panose="02010600030101010101" pitchFamily="2" charset="-122"/>
              </a:rPr>
              <a:t>已在尖端技术上遥遥领先</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en-US" sz="2000" b="0">
                <a:latin typeface="宋体" panose="02010600030101010101" pitchFamily="2" charset="-122"/>
                <a:ea typeface="宋体" panose="02010600030101010101" pitchFamily="2" charset="-122"/>
              </a:rPr>
              <a:t>④</a:t>
            </a:r>
            <a:r>
              <a:rPr lang="en-US" sz="2000" b="0">
                <a:latin typeface="Times New Roman" panose="02020603050405020304" charset="0"/>
                <a:ea typeface="宋体" panose="02010600030101010101" pitchFamily="2" charset="-122"/>
              </a:rPr>
              <a:t>R&amp;D</a:t>
            </a:r>
            <a:r>
              <a:rPr lang="zh-CN" sz="2000" b="0">
                <a:ea typeface="宋体" panose="02010600030101010101" pitchFamily="2" charset="-122"/>
              </a:rPr>
              <a:t>经费投入强度偏低</a:t>
            </a:r>
            <a:r>
              <a:rPr lang="zh-CN" sz="2000" b="1">
                <a:solidFill>
                  <a:srgbClr val="FF0000"/>
                </a:solidFill>
                <a:ea typeface="宋体" panose="02010600030101010101" pitchFamily="2" charset="-122"/>
              </a:rPr>
              <a:t>说明</a:t>
            </a:r>
            <a:r>
              <a:rPr lang="zh-CN" sz="2000" b="0">
                <a:solidFill>
                  <a:srgbClr val="FF0000"/>
                </a:solidFill>
                <a:ea typeface="宋体" panose="02010600030101010101" pitchFamily="2" charset="-122"/>
              </a:rPr>
              <a:t>我国对科技研发重视度不够</a:t>
            </a:r>
            <a:r>
              <a:rPr lang="en-US" sz="2000" b="0">
                <a:latin typeface="Times New Roman" panose="02020603050405020304" charset="0"/>
                <a:ea typeface="宋体" panose="02010600030101010101" pitchFamily="2" charset="-122"/>
              </a:rPr>
              <a:t>A. </a:t>
            </a:r>
            <a:r>
              <a:rPr lang="en-US" sz="2000" b="0">
                <a:latin typeface="宋体" panose="02010600030101010101" pitchFamily="2" charset="-122"/>
                <a:ea typeface="宋体" panose="02010600030101010101" pitchFamily="2" charset="-122"/>
              </a:rPr>
              <a:t>①②</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B. </a:t>
            </a:r>
            <a:r>
              <a:rPr lang="en-US" sz="2000" b="0">
                <a:latin typeface="宋体" panose="02010600030101010101" pitchFamily="2" charset="-122"/>
                <a:ea typeface="宋体" panose="02010600030101010101" pitchFamily="2" charset="-122"/>
              </a:rPr>
              <a:t>①③</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C. </a:t>
            </a:r>
            <a:r>
              <a:rPr lang="en-US" sz="2000" b="0">
                <a:latin typeface="宋体" panose="02010600030101010101" pitchFamily="2" charset="-122"/>
                <a:ea typeface="宋体" panose="02010600030101010101" pitchFamily="2" charset="-122"/>
              </a:rPr>
              <a:t>②④</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D. </a:t>
            </a:r>
            <a:r>
              <a:rPr lang="en-US" sz="2000" b="0">
                <a:latin typeface="宋体" panose="02010600030101010101" pitchFamily="2" charset="-122"/>
                <a:ea typeface="宋体" panose="02010600030101010101" pitchFamily="2" charset="-122"/>
              </a:rPr>
              <a:t>③④</a:t>
            </a:r>
            <a:endParaRPr lang="zh-CN" altLang="en-US" sz="2000"/>
          </a:p>
        </p:txBody>
      </p:sp>
      <p:sp>
        <p:nvSpPr>
          <p:cNvPr id="4" name="文本框 3"/>
          <p:cNvSpPr txBox="1"/>
          <p:nvPr/>
        </p:nvSpPr>
        <p:spPr>
          <a:xfrm>
            <a:off x="337185" y="4149090"/>
            <a:ext cx="11384280" cy="2306955"/>
          </a:xfrm>
          <a:prstGeom prst="rect">
            <a:avLst/>
          </a:prstGeom>
          <a:noFill/>
          <a:ln w="9525">
            <a:noFill/>
          </a:ln>
        </p:spPr>
        <p:txBody>
          <a:bodyPr wrap="square">
            <a:spAutoFit/>
          </a:bodyPr>
          <a:p>
            <a:pPr indent="0"/>
            <a:r>
              <a:rPr lang="en-US" sz="1600" b="0">
                <a:solidFill>
                  <a:srgbClr val="3333FF"/>
                </a:solidFill>
                <a:latin typeface="Times New Roman" panose="02020603050405020304" charset="0"/>
                <a:ea typeface="宋体" panose="02010600030101010101" pitchFamily="2" charset="-122"/>
              </a:rPr>
              <a:t>10.</a:t>
            </a:r>
            <a:r>
              <a:rPr lang="zh-CN" sz="1600" b="0">
                <a:solidFill>
                  <a:srgbClr val="3333FF"/>
                </a:solidFill>
                <a:ea typeface="宋体" panose="02010600030101010101" pitchFamily="2" charset="-122"/>
              </a:rPr>
              <a:t>【答案】</a:t>
            </a:r>
            <a:r>
              <a:rPr lang="en-US" sz="1600" b="0">
                <a:latin typeface="Times New Roman" panose="02020603050405020304" charset="0"/>
                <a:ea typeface="宋体" panose="02010600030101010101" pitchFamily="2" charset="-122"/>
              </a:rPr>
              <a:t>A</a:t>
            </a:r>
            <a:r>
              <a:rPr lang="zh-CN" sz="1600" b="0">
                <a:solidFill>
                  <a:srgbClr val="3333FF"/>
                </a:solidFill>
                <a:ea typeface="宋体" panose="02010600030101010101" pitchFamily="2" charset="-122"/>
              </a:rPr>
              <a:t>【解析】</a:t>
            </a:r>
            <a:r>
              <a:rPr lang="zh-CN" sz="1600" b="0">
                <a:ea typeface="宋体" panose="02010600030101010101" pitchFamily="2" charset="-122"/>
              </a:rPr>
              <a:t>从图表数据中可以看出，我国</a:t>
            </a:r>
            <a:r>
              <a:rPr lang="en-US" sz="1600" b="0">
                <a:latin typeface="Times New Roman" panose="02020603050405020304" charset="0"/>
                <a:ea typeface="宋体" panose="02010600030101010101" pitchFamily="2" charset="-122"/>
              </a:rPr>
              <a:t>R&amp;D</a:t>
            </a:r>
            <a:r>
              <a:rPr lang="zh-CN" sz="1600" b="0">
                <a:ea typeface="宋体" panose="02010600030101010101" pitchFamily="2" charset="-122"/>
              </a:rPr>
              <a:t>经费投入总量和投入强度均在逐年增加，但是经费投入强度在世界主要国家中排名较低，说明了我国科技创新投入的规模和水平还需进一步提升，①②说法正确；③说法错误，</a:t>
            </a:r>
            <a:r>
              <a:rPr lang="zh-CN" sz="1600" b="0">
                <a:solidFill>
                  <a:srgbClr val="FF0000"/>
                </a:solidFill>
                <a:ea typeface="宋体" panose="02010600030101010101" pitchFamily="2" charset="-122"/>
              </a:rPr>
              <a:t>我国在尖端技术上领先并不是靠逐年递增的经费来支撑的，是因为我国坚持科教兴国等战略</a:t>
            </a:r>
            <a:r>
              <a:rPr lang="zh-CN" sz="1600" b="0">
                <a:ea typeface="宋体" panose="02010600030101010101" pitchFamily="2" charset="-122"/>
              </a:rPr>
              <a:t>；④说法错误，</a:t>
            </a:r>
            <a:r>
              <a:rPr lang="en-US" sz="1600" b="0">
                <a:latin typeface="Times New Roman" panose="02020603050405020304" charset="0"/>
                <a:ea typeface="宋体" panose="02010600030101010101" pitchFamily="2" charset="-122"/>
              </a:rPr>
              <a:t>R&amp;D</a:t>
            </a:r>
            <a:r>
              <a:rPr lang="zh-CN" sz="1600" b="0">
                <a:ea typeface="宋体" panose="02010600030101010101" pitchFamily="2" charset="-122"/>
              </a:rPr>
              <a:t>经费投入强度偏低并不说明我国对科技研发重视度不够，事实上我国对科技研发高度重视。</a:t>
            </a:r>
            <a:r>
              <a:rPr lang="en-US" sz="1600" b="0">
                <a:latin typeface="Times New Roman" panose="02020603050405020304" charset="0"/>
                <a:ea typeface="宋体" panose="02010600030101010101" pitchFamily="2" charset="-122"/>
              </a:rPr>
              <a:t> </a:t>
            </a:r>
            <a:r>
              <a:rPr lang="zh-CN" sz="1600" b="0">
                <a:solidFill>
                  <a:srgbClr val="FF0000"/>
                </a:solidFill>
                <a:ea typeface="宋体" panose="02010600030101010101" pitchFamily="2" charset="-122"/>
              </a:rPr>
              <a:t>故选：</a:t>
            </a:r>
            <a:r>
              <a:rPr lang="en-US" sz="1600" b="0">
                <a:solidFill>
                  <a:srgbClr val="FF0000"/>
                </a:solidFill>
                <a:latin typeface="Times New Roman" panose="02020603050405020304" charset="0"/>
                <a:ea typeface="宋体" panose="02010600030101010101" pitchFamily="2" charset="-122"/>
              </a:rPr>
              <a:t>A</a:t>
            </a:r>
            <a:r>
              <a:rPr lang="zh-CN" sz="1600" b="0">
                <a:ea typeface="宋体" panose="02010600030101010101" pitchFamily="2" charset="-122"/>
              </a:rPr>
              <a:t>。</a:t>
            </a:r>
            <a:endParaRPr lang="zh-CN" sz="1600" b="0">
              <a:ea typeface="宋体" panose="02010600030101010101" pitchFamily="2" charset="-122"/>
            </a:endParaRPr>
          </a:p>
          <a:p>
            <a:pPr indent="0"/>
            <a:r>
              <a:rPr lang="zh-CN" sz="1600" b="0">
                <a:ea typeface="宋体" panose="02010600030101010101" pitchFamily="2" charset="-122"/>
              </a:rPr>
              <a:t>      本题考查的知识点是</a:t>
            </a:r>
            <a:r>
              <a:rPr lang="zh-CN" sz="1600" b="1">
                <a:solidFill>
                  <a:srgbClr val="FF0000"/>
                </a:solidFill>
                <a:ea typeface="宋体" panose="02010600030101010101" pitchFamily="2" charset="-122"/>
              </a:rPr>
              <a:t>我国的科技教育国情</a:t>
            </a:r>
            <a:r>
              <a:rPr lang="zh-CN" sz="1600" b="0">
                <a:ea typeface="宋体" panose="02010600030101010101" pitchFamily="2" charset="-122"/>
              </a:rPr>
              <a:t>。在尖端技术的掌握和创新方面，我国已经建立起坚实的基础；在航天、电子、生物工程等</a:t>
            </a:r>
            <a:r>
              <a:rPr lang="zh-CN" sz="1600" b="1">
                <a:solidFill>
                  <a:srgbClr val="FF0000"/>
                </a:solidFill>
                <a:ea typeface="宋体" panose="02010600030101010101" pitchFamily="2" charset="-122"/>
              </a:rPr>
              <a:t>一些重要领域已走在世界的前列</a:t>
            </a:r>
            <a:r>
              <a:rPr lang="zh-CN" sz="1600" b="0">
                <a:ea typeface="宋体" panose="02010600030101010101" pitchFamily="2" charset="-122"/>
              </a:rPr>
              <a:t>。从整体上看，我国科技的总体水平同世界先进国家相比仍有较大的差距，科技发展水平低，对外依存度高，面临着发达国家在科技方面占优势的压力。解答本题要认真分析图表内容，把握好我国的科技教育国情，选出正确答案。</a:t>
            </a:r>
            <a:endParaRPr lang="zh-CN" altLang="en-US" sz="1600"/>
          </a:p>
        </p:txBody>
      </p:sp>
      <p:sp>
        <p:nvSpPr>
          <p:cNvPr id="5" name="文本框 4"/>
          <p:cNvSpPr txBox="1"/>
          <p:nvPr/>
        </p:nvSpPr>
        <p:spPr>
          <a:xfrm>
            <a:off x="5160010" y="3644900"/>
            <a:ext cx="4310380" cy="368300"/>
          </a:xfrm>
          <a:prstGeom prst="rect">
            <a:avLst/>
          </a:prstGeom>
          <a:noFill/>
        </p:spPr>
        <p:txBody>
          <a:bodyPr wrap="none" rtlCol="0" anchor="t">
            <a:spAutoFit/>
          </a:bodyPr>
          <a:p>
            <a:r>
              <a:rPr lang="en-US">
                <a:latin typeface="Times New Roman" panose="02020603050405020304" charset="0"/>
                <a:ea typeface="宋体" panose="02010600030101010101" pitchFamily="2" charset="-122"/>
                <a:sym typeface="+mn-ea"/>
              </a:rPr>
              <a:t>R&amp;D</a:t>
            </a:r>
            <a:r>
              <a:rPr lang="zh-CN" altLang="en-US">
                <a:latin typeface="Times New Roman" panose="02020603050405020304" charset="0"/>
                <a:ea typeface="宋体" panose="02010600030101010101" pitchFamily="2" charset="-122"/>
                <a:sym typeface="+mn-ea"/>
              </a:rPr>
              <a:t>：科学研究与试验发展，简称</a:t>
            </a:r>
            <a:r>
              <a:rPr lang="en-US" altLang="zh-CN">
                <a:latin typeface="Times New Roman" panose="02020603050405020304" charset="0"/>
                <a:ea typeface="宋体" panose="02010600030101010101" pitchFamily="2" charset="-122"/>
                <a:sym typeface="+mn-ea"/>
              </a:rPr>
              <a:t>“</a:t>
            </a:r>
            <a:r>
              <a:rPr lang="zh-CN" altLang="en-US">
                <a:latin typeface="Times New Roman" panose="02020603050405020304" charset="0"/>
                <a:ea typeface="宋体" panose="02010600030101010101" pitchFamily="2" charset="-122"/>
                <a:sym typeface="+mn-ea"/>
              </a:rPr>
              <a:t>研发</a:t>
            </a:r>
            <a:r>
              <a:rPr lang="en-US" altLang="zh-CN">
                <a:latin typeface="Times New Roman" panose="02020603050405020304" charset="0"/>
                <a:ea typeface="宋体" panose="02010600030101010101" pitchFamily="2" charset="-122"/>
                <a:sym typeface="+mn-ea"/>
              </a:rPr>
              <a:t>”</a:t>
            </a:r>
            <a:endParaRPr lang="en-US" altLang="zh-CN">
              <a:latin typeface="Times New Roman" panose="02020603050405020304" charset="0"/>
              <a:ea typeface="宋体"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35280" y="620395"/>
            <a:ext cx="11454130" cy="645160"/>
          </a:xfrm>
          <a:prstGeom prst="rect">
            <a:avLst/>
          </a:prstGeom>
          <a:noFill/>
          <a:ln w="9525">
            <a:noFill/>
          </a:ln>
        </p:spPr>
        <p:txBody>
          <a:bodyPr wrap="square">
            <a:spAutoFit/>
          </a:bodyPr>
          <a:p>
            <a:pPr indent="0"/>
            <a:r>
              <a:rPr lang="zh-CN" b="0">
                <a:ea typeface="宋体" panose="02010600030101010101" pitchFamily="2" charset="-122"/>
              </a:rPr>
              <a:t>二、分析说明题（本大题共</a:t>
            </a:r>
            <a:r>
              <a:rPr lang="en-US" b="1">
                <a:latin typeface="Times New Roman" panose="02020603050405020304" charset="0"/>
                <a:ea typeface="宋体" panose="02010600030101010101" pitchFamily="2" charset="-122"/>
              </a:rPr>
              <a:t>2</a:t>
            </a:r>
            <a:r>
              <a:rPr lang="zh-CN" b="0">
                <a:ea typeface="宋体" panose="02010600030101010101" pitchFamily="2" charset="-122"/>
              </a:rPr>
              <a:t>小题，共</a:t>
            </a:r>
            <a:r>
              <a:rPr lang="en-US" b="1">
                <a:latin typeface="Times New Roman" panose="02020603050405020304" charset="0"/>
                <a:ea typeface="宋体" panose="02010600030101010101" pitchFamily="2" charset="-122"/>
              </a:rPr>
              <a:t>25.0</a:t>
            </a:r>
            <a:r>
              <a:rPr lang="zh-CN" b="0">
                <a:ea typeface="宋体" panose="02010600030101010101" pitchFamily="2" charset="-122"/>
              </a:rPr>
              <a:t>分）</a:t>
            </a:r>
            <a:r>
              <a:rPr lang="en-US" b="0">
                <a:latin typeface="Times New Roman" panose="02020603050405020304" charset="0"/>
                <a:ea typeface="宋体" panose="02010600030101010101" pitchFamily="2" charset="-122"/>
              </a:rPr>
              <a:t>11.  2023</a:t>
            </a:r>
            <a:r>
              <a:rPr lang="zh-CN" b="0">
                <a:ea typeface="宋体" panose="02010600030101010101" pitchFamily="2" charset="-122"/>
              </a:rPr>
              <a:t>年是我国提出共建“一带一路”倡议十周年。阅读材料，完成下列问题。</a:t>
            </a:r>
            <a:endParaRPr lang="zh-CN" altLang="en-US"/>
          </a:p>
        </p:txBody>
      </p:sp>
      <p:pic>
        <p:nvPicPr>
          <p:cNvPr id="-2147482622" name="图片 -2147482623"/>
          <p:cNvPicPr>
            <a:picLocks noChangeAspect="1"/>
          </p:cNvPicPr>
          <p:nvPr/>
        </p:nvPicPr>
        <p:blipFill>
          <a:blip r:embed="rId1"/>
          <a:stretch>
            <a:fillRect/>
          </a:stretch>
        </p:blipFill>
        <p:spPr>
          <a:xfrm>
            <a:off x="839470" y="1196340"/>
            <a:ext cx="9222105" cy="1920240"/>
          </a:xfrm>
          <a:prstGeom prst="rect">
            <a:avLst/>
          </a:prstGeom>
          <a:noFill/>
          <a:ln w="9525">
            <a:noFill/>
          </a:ln>
        </p:spPr>
      </p:pic>
      <p:sp>
        <p:nvSpPr>
          <p:cNvPr id="2" name="文本框 1"/>
          <p:cNvSpPr txBox="1"/>
          <p:nvPr/>
        </p:nvSpPr>
        <p:spPr>
          <a:xfrm>
            <a:off x="922020" y="3141345"/>
            <a:ext cx="9139555" cy="368300"/>
          </a:xfrm>
          <a:prstGeom prst="rect">
            <a:avLst/>
          </a:prstGeom>
          <a:noFill/>
          <a:ln w="9525">
            <a:noFill/>
          </a:ln>
        </p:spPr>
        <p:txBody>
          <a:bodyPr wrap="square">
            <a:spAutoFit/>
          </a:bodyPr>
          <a:p>
            <a:pPr indent="0"/>
            <a:r>
              <a:rPr lang="zh-CN" b="1">
                <a:solidFill>
                  <a:srgbClr val="FF0000"/>
                </a:solidFill>
                <a:ea typeface="宋体" panose="02010600030101010101" pitchFamily="2" charset="-122"/>
              </a:rPr>
              <a:t>结合材料</a:t>
            </a:r>
            <a:r>
              <a:rPr lang="zh-CN" b="0">
                <a:ea typeface="宋体" panose="02010600030101010101" pitchFamily="2" charset="-122"/>
              </a:rPr>
              <a:t>，运用</a:t>
            </a:r>
            <a:r>
              <a:rPr lang="zh-CN" b="1">
                <a:solidFill>
                  <a:srgbClr val="FF0000"/>
                </a:solidFill>
                <a:effectLst/>
                <a:ea typeface="宋体" panose="02010600030101010101" pitchFamily="2" charset="-122"/>
              </a:rPr>
              <a:t>所学</a:t>
            </a:r>
            <a:r>
              <a:rPr lang="zh-CN" b="0">
                <a:ea typeface="宋体" panose="02010600030101010101" pitchFamily="2" charset="-122"/>
              </a:rPr>
              <a:t>知识，说明我国在共建“一带一路”中所贡献的</a:t>
            </a:r>
            <a:r>
              <a:rPr lang="zh-CN" b="1">
                <a:solidFill>
                  <a:srgbClr val="FF0000"/>
                </a:solidFill>
                <a:ea typeface="宋体" panose="02010600030101010101" pitchFamily="2" charset="-122"/>
              </a:rPr>
              <a:t>中国智慧</a:t>
            </a:r>
            <a:r>
              <a:rPr lang="zh-CN" b="0">
                <a:ea typeface="宋体" panose="02010600030101010101" pitchFamily="2" charset="-122"/>
              </a:rPr>
              <a:t>。（</a:t>
            </a:r>
            <a:r>
              <a:rPr lang="en-US" altLang="zh-CN" b="0">
                <a:ea typeface="宋体" panose="02010600030101010101" pitchFamily="2" charset="-122"/>
              </a:rPr>
              <a:t>8</a:t>
            </a:r>
            <a:r>
              <a:rPr lang="zh-CN" altLang="en-US" b="0">
                <a:ea typeface="宋体" panose="02010600030101010101" pitchFamily="2" charset="-122"/>
              </a:rPr>
              <a:t>分</a:t>
            </a:r>
            <a:r>
              <a:rPr lang="zh-CN" b="0">
                <a:ea typeface="宋体" panose="02010600030101010101" pitchFamily="2" charset="-122"/>
              </a:rPr>
              <a:t>）</a:t>
            </a:r>
            <a:endParaRPr lang="zh-CN" altLang="en-US" b="0">
              <a:ea typeface="宋体" panose="02010600030101010101" pitchFamily="2" charset="-122"/>
            </a:endParaRPr>
          </a:p>
        </p:txBody>
      </p:sp>
      <p:sp>
        <p:nvSpPr>
          <p:cNvPr id="3" name="文本框 2"/>
          <p:cNvSpPr txBox="1"/>
          <p:nvPr/>
        </p:nvSpPr>
        <p:spPr>
          <a:xfrm>
            <a:off x="119380" y="3573145"/>
            <a:ext cx="12082780" cy="3138170"/>
          </a:xfrm>
          <a:prstGeom prst="rect">
            <a:avLst/>
          </a:prstGeom>
          <a:noFill/>
        </p:spPr>
        <p:txBody>
          <a:bodyPr wrap="square" rtlCol="0" anchor="t">
            <a:spAutoFit/>
          </a:bodyPr>
          <a:p>
            <a:r>
              <a:rPr lang="zh-CN" altLang="en-US">
                <a:sym typeface="+mn-ea"/>
              </a:rPr>
              <a:t>①与多个国家和国际组织签署合作文件，</a:t>
            </a:r>
            <a:r>
              <a:rPr lang="zh-CN" altLang="en-US" b="1">
                <a:solidFill>
                  <a:srgbClr val="FF0000"/>
                </a:solidFill>
                <a:sym typeface="+mn-ea"/>
              </a:rPr>
              <a:t>体现了</a:t>
            </a:r>
            <a:r>
              <a:rPr lang="zh-CN" altLang="en-US">
                <a:sym typeface="+mn-ea"/>
              </a:rPr>
              <a:t>中国</a:t>
            </a:r>
            <a:r>
              <a:rPr lang="zh-CN" altLang="en-US" b="1">
                <a:solidFill>
                  <a:srgbClr val="FF0000"/>
                </a:solidFill>
                <a:sym typeface="+mn-ea"/>
              </a:rPr>
              <a:t>遵循共商共建共享原则</a:t>
            </a:r>
            <a:r>
              <a:rPr lang="zh-CN" altLang="en-US">
                <a:sym typeface="+mn-ea"/>
              </a:rPr>
              <a:t>，为共建一带一路提出中国方案。(2分)</a:t>
            </a:r>
            <a:endParaRPr lang="zh-CN" altLang="en-US"/>
          </a:p>
          <a:p>
            <a:r>
              <a:rPr lang="zh-CN" altLang="en-US">
                <a:sym typeface="+mn-ea"/>
              </a:rPr>
              <a:t>(若回答材料+</a:t>
            </a:r>
            <a:r>
              <a:rPr lang="zh-CN" altLang="en-US" b="1">
                <a:solidFill>
                  <a:srgbClr val="FF0000"/>
                </a:solidFill>
                <a:sym typeface="+mn-ea"/>
              </a:rPr>
              <a:t>构建人类命运共同体</a:t>
            </a:r>
            <a:r>
              <a:rPr lang="zh-CN" altLang="en-US">
                <a:sym typeface="+mn-ea"/>
              </a:rPr>
              <a:t>也可得2分)</a:t>
            </a:r>
            <a:endParaRPr lang="zh-CN" altLang="en-US"/>
          </a:p>
          <a:p>
            <a:r>
              <a:rPr lang="zh-CN" altLang="en-US">
                <a:sym typeface="+mn-ea"/>
              </a:rPr>
              <a:t>②携手抗疫，提供抗疫物资，</a:t>
            </a:r>
            <a:r>
              <a:rPr lang="zh-CN" altLang="en-US" b="1">
                <a:solidFill>
                  <a:srgbClr val="FF0000"/>
                </a:solidFill>
                <a:sym typeface="+mn-ea"/>
              </a:rPr>
              <a:t>说明了</a:t>
            </a:r>
            <a:r>
              <a:rPr lang="zh-CN" altLang="en-US">
                <a:sym typeface="+mn-ea"/>
              </a:rPr>
              <a:t>中国</a:t>
            </a:r>
            <a:r>
              <a:rPr lang="zh-CN" altLang="en-US" b="1">
                <a:solidFill>
                  <a:srgbClr val="FF0000"/>
                </a:solidFill>
                <a:sym typeface="+mn-ea"/>
              </a:rPr>
              <a:t>广泛参与国际事务</a:t>
            </a:r>
            <a:r>
              <a:rPr lang="zh-CN" altLang="en-US">
                <a:sym typeface="+mn-ea"/>
              </a:rPr>
              <a:t>，积极承担责任，助力一带一路沿线国家建设。 (2分)</a:t>
            </a:r>
            <a:endParaRPr lang="zh-CN" altLang="en-US"/>
          </a:p>
          <a:p>
            <a:r>
              <a:rPr lang="zh-CN" altLang="en-US">
                <a:sym typeface="+mn-ea"/>
              </a:rPr>
              <a:t>(若回答材料+面对</a:t>
            </a:r>
            <a:r>
              <a:rPr lang="zh-CN" altLang="en-US" b="1">
                <a:solidFill>
                  <a:srgbClr val="FF0000"/>
                </a:solidFill>
                <a:sym typeface="+mn-ea"/>
              </a:rPr>
              <a:t>各种区域性和全球性危机与难题积极作为</a:t>
            </a:r>
            <a:r>
              <a:rPr lang="zh-CN" altLang="en-US">
                <a:sym typeface="+mn-ea"/>
              </a:rPr>
              <a:t>也可得2分)</a:t>
            </a:r>
            <a:endParaRPr lang="zh-CN" altLang="en-US"/>
          </a:p>
          <a:p>
            <a:r>
              <a:rPr lang="zh-CN" altLang="en-US">
                <a:sym typeface="+mn-ea"/>
              </a:rPr>
              <a:t>③建设境外经贸合作园区推动互惠共赢，</a:t>
            </a:r>
            <a:r>
              <a:rPr lang="zh-CN" altLang="en-US" b="1">
                <a:solidFill>
                  <a:srgbClr val="FF0000"/>
                </a:solidFill>
                <a:sym typeface="+mn-ea"/>
              </a:rPr>
              <a:t>说明了</a:t>
            </a:r>
            <a:r>
              <a:rPr lang="zh-CN" altLang="en-US">
                <a:sym typeface="+mn-ea"/>
              </a:rPr>
              <a:t>我国积极维护一带--路沿线国家共同利益。(2分)</a:t>
            </a:r>
            <a:endParaRPr lang="zh-CN" altLang="en-US"/>
          </a:p>
          <a:p>
            <a:r>
              <a:rPr lang="zh-CN" altLang="en-US">
                <a:sym typeface="+mn-ea"/>
              </a:rPr>
              <a:t>(若回答材料+中国主张让</a:t>
            </a:r>
            <a:r>
              <a:rPr lang="zh-CN" altLang="en-US">
                <a:solidFill>
                  <a:srgbClr val="FF0000"/>
                </a:solidFill>
                <a:sym typeface="+mn-ea"/>
              </a:rPr>
              <a:t>发展的成果更多更公平地惠及各个国家</a:t>
            </a:r>
            <a:r>
              <a:rPr lang="zh-CN" altLang="en-US">
                <a:sym typeface="+mn-ea"/>
              </a:rPr>
              <a:t>或</a:t>
            </a:r>
            <a:r>
              <a:rPr lang="zh-CN" altLang="en-US">
                <a:solidFill>
                  <a:srgbClr val="FF0000"/>
                </a:solidFill>
                <a:sym typeface="+mn-ea"/>
              </a:rPr>
              <a:t>重视合作共建繁荣世界</a:t>
            </a:r>
            <a:r>
              <a:rPr lang="zh-CN" altLang="en-US">
                <a:sym typeface="+mn-ea"/>
              </a:rPr>
              <a:t>等也可得2分)</a:t>
            </a:r>
            <a:endParaRPr lang="zh-CN" altLang="en-US"/>
          </a:p>
          <a:p>
            <a:r>
              <a:rPr lang="zh-CN" altLang="en-US">
                <a:sym typeface="+mn-ea"/>
              </a:rPr>
              <a:t>④承办国际经贸盛会，</a:t>
            </a:r>
            <a:r>
              <a:rPr lang="zh-CN" altLang="en-US" b="1">
                <a:solidFill>
                  <a:srgbClr val="FF0000"/>
                </a:solidFill>
                <a:sym typeface="+mn-ea"/>
              </a:rPr>
              <a:t>说明我国</a:t>
            </a:r>
            <a:r>
              <a:rPr lang="zh-CN" altLang="en-US">
                <a:sym typeface="+mn-ea"/>
              </a:rPr>
              <a:t>以经济建设为中心，增强实力积极参与共建一带一路。(2分)</a:t>
            </a:r>
            <a:endParaRPr lang="zh-CN" altLang="en-US"/>
          </a:p>
          <a:p>
            <a:r>
              <a:rPr lang="zh-CN" altLang="en-US">
                <a:sym typeface="+mn-ea"/>
              </a:rPr>
              <a:t>(若回答材料+</a:t>
            </a:r>
            <a:r>
              <a:rPr lang="zh-CN" altLang="en-US">
                <a:solidFill>
                  <a:srgbClr val="FF0000"/>
                </a:solidFill>
                <a:sym typeface="+mn-ea"/>
              </a:rPr>
              <a:t>提供更广阔的市场和宝贵的合作契机</a:t>
            </a:r>
            <a:r>
              <a:rPr lang="zh-CN" altLang="en-US">
                <a:sym typeface="+mn-ea"/>
              </a:rPr>
              <a:t>也可得2分)</a:t>
            </a:r>
            <a:endParaRPr lang="zh-CN" altLang="en-US"/>
          </a:p>
          <a:p>
            <a:endParaRPr lang="zh-CN" altLang="en-US">
              <a:sym typeface="+mn-ea"/>
            </a:endParaRPr>
          </a:p>
          <a:p>
            <a:r>
              <a:rPr lang="zh-CN" altLang="en-US">
                <a:sym typeface="+mn-ea"/>
              </a:rPr>
              <a:t>(评分建议:</a:t>
            </a:r>
            <a:r>
              <a:rPr lang="zh-CN" altLang="en-US" b="1">
                <a:solidFill>
                  <a:srgbClr val="FF0000"/>
                </a:solidFill>
                <a:sym typeface="+mn-ea"/>
              </a:rPr>
              <a:t>材料分析与理论观点有机整合</a:t>
            </a:r>
            <a:r>
              <a:rPr lang="zh-CN" altLang="en-US">
                <a:sym typeface="+mn-ea"/>
              </a:rPr>
              <a:t>，分别从</a:t>
            </a:r>
            <a:r>
              <a:rPr lang="zh-CN" altLang="en-US" b="1">
                <a:solidFill>
                  <a:srgbClr val="FF0000"/>
                </a:solidFill>
                <a:sym typeface="+mn-ea"/>
              </a:rPr>
              <a:t>4个维度作答</a:t>
            </a:r>
            <a:r>
              <a:rPr lang="zh-CN" altLang="en-US">
                <a:sym typeface="+mn-ea"/>
              </a:rPr>
              <a:t>，按照材料</a:t>
            </a:r>
            <a:endParaRPr lang="zh-CN" altLang="en-US"/>
          </a:p>
          <a:p>
            <a:r>
              <a:rPr lang="zh-CN" altLang="en-US">
                <a:sym typeface="+mn-ea"/>
              </a:rPr>
              <a:t>+观点各1分，累计可得8分。若对材料获取准确，可在4分之内酌情给分。)</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79425" y="908685"/>
            <a:ext cx="11264265" cy="2030095"/>
          </a:xfrm>
          <a:prstGeom prst="rect">
            <a:avLst/>
          </a:prstGeom>
          <a:noFill/>
          <a:ln w="9525">
            <a:noFill/>
          </a:ln>
        </p:spPr>
        <p:txBody>
          <a:bodyPr wrap="square">
            <a:spAutoFit/>
          </a:bodyPr>
          <a:p>
            <a:pPr indent="0"/>
            <a:r>
              <a:rPr lang="en-US" b="0">
                <a:latin typeface="Times New Roman" panose="02020603050405020304" charset="0"/>
                <a:ea typeface="宋体" panose="02010600030101010101" pitchFamily="2" charset="-122"/>
              </a:rPr>
              <a:t>12.  </a:t>
            </a:r>
            <a:r>
              <a:rPr lang="zh-CN" b="0">
                <a:ea typeface="宋体" panose="02010600030101010101" pitchFamily="2" charset="-122"/>
              </a:rPr>
              <a:t>黄河是中华民族的母亲河，保护黄河是事关中华民族伟大复兴和永续发展的千秋大计。阅读材料，完成下列问题。</a:t>
            </a:r>
            <a:r>
              <a:rPr lang="en-US" b="0">
                <a:latin typeface="Times New Roman" panose="02020603050405020304" charset="0"/>
                <a:ea typeface="宋体" panose="02010600030101010101" pitchFamily="2" charset="-122"/>
              </a:rPr>
              <a:t> </a:t>
            </a:r>
            <a:r>
              <a:rPr lang="zh-CN" b="0">
                <a:ea typeface="宋体" panose="02010600030101010101" pitchFamily="2" charset="-122"/>
              </a:rPr>
              <a:t>【文化溯源】</a:t>
            </a:r>
            <a:r>
              <a:rPr lang="en-US" b="0">
                <a:latin typeface="Times New Roman" panose="02020603050405020304" charset="0"/>
                <a:ea typeface="宋体" panose="02010600030101010101" pitchFamily="2" charset="-122"/>
              </a:rPr>
              <a:t> </a:t>
            </a:r>
            <a:r>
              <a:rPr lang="zh-CN" b="0">
                <a:ea typeface="宋体" panose="02010600030101010101" pitchFamily="2" charset="-122"/>
              </a:rPr>
              <a:t>黄河是中华民族和中华文化的重要发祥地，是华夏文明的重要源头。在我国五千多年的文明史中，黄河流域有三千多年居于政治、经济、文化发展的中心，孕育了河洛文化、关中文化、齐鲁文化等，诞生了“四大发明”和《诗经》《史记》等经典著作。黄河文化的内涵十分丰富，包括艺术、哲学、科技、史学、道德规范和生活习俗等方面，蕴含着中华民族的精神之根与力量之源，是中华民族坚定文化自信的重要根基。</a:t>
            </a:r>
            <a:r>
              <a:rPr lang="en-US" b="0">
                <a:latin typeface="Times New Roman" panose="02020603050405020304" charset="0"/>
                <a:ea typeface="宋体" panose="02010600030101010101" pitchFamily="2" charset="-122"/>
              </a:rPr>
              <a:t>(1) </a:t>
            </a:r>
            <a:r>
              <a:rPr lang="zh-CN" b="0">
                <a:ea typeface="宋体" panose="02010600030101010101" pitchFamily="2" charset="-122"/>
              </a:rPr>
              <a:t>结合材料运用所学知识概括</a:t>
            </a:r>
            <a:r>
              <a:rPr lang="zh-CN" b="1">
                <a:solidFill>
                  <a:srgbClr val="FF0000"/>
                </a:solidFill>
                <a:ea typeface="宋体" panose="02010600030101010101" pitchFamily="2" charset="-122"/>
              </a:rPr>
              <a:t>黄河文化的特点</a:t>
            </a:r>
            <a:r>
              <a:rPr lang="zh-CN" b="0">
                <a:ea typeface="宋体" panose="02010600030101010101" pitchFamily="2" charset="-122"/>
              </a:rPr>
              <a:t>，并说明弘扬</a:t>
            </a:r>
            <a:r>
              <a:rPr lang="zh-CN" b="1">
                <a:solidFill>
                  <a:srgbClr val="FF0000"/>
                </a:solidFill>
                <a:ea typeface="宋体" panose="02010600030101010101" pitchFamily="2" charset="-122"/>
              </a:rPr>
              <a:t>黄河文化</a:t>
            </a:r>
            <a:r>
              <a:rPr lang="zh-CN" b="0">
                <a:ea typeface="宋体" panose="02010600030101010101" pitchFamily="2" charset="-122"/>
              </a:rPr>
              <a:t>的</a:t>
            </a:r>
            <a:r>
              <a:rPr lang="zh-CN" b="1">
                <a:solidFill>
                  <a:srgbClr val="FF0000"/>
                </a:solidFill>
                <a:ea typeface="宋体" panose="02010600030101010101" pitchFamily="2" charset="-122"/>
              </a:rPr>
              <a:t>价值</a:t>
            </a:r>
            <a:r>
              <a:rPr lang="zh-CN" b="0">
                <a:ea typeface="宋体" panose="02010600030101010101" pitchFamily="2" charset="-122"/>
              </a:rPr>
              <a:t>。（</a:t>
            </a:r>
            <a:r>
              <a:rPr lang="en-US" altLang="zh-CN" b="0">
                <a:ea typeface="宋体" panose="02010600030101010101" pitchFamily="2" charset="-122"/>
              </a:rPr>
              <a:t>7</a:t>
            </a:r>
            <a:r>
              <a:rPr lang="zh-CN" altLang="en-US" b="0">
                <a:ea typeface="宋体" panose="02010600030101010101" pitchFamily="2" charset="-122"/>
              </a:rPr>
              <a:t>分</a:t>
            </a:r>
            <a:r>
              <a:rPr lang="zh-CN" b="0">
                <a:ea typeface="宋体" panose="02010600030101010101" pitchFamily="2" charset="-122"/>
              </a:rPr>
              <a:t>）</a:t>
            </a:r>
            <a:r>
              <a:rPr lang="en-US" b="0">
                <a:latin typeface="Times New Roman" panose="02020603050405020304" charset="0"/>
                <a:ea typeface="宋体" panose="02010600030101010101" pitchFamily="2" charset="-122"/>
              </a:rPr>
              <a:t> </a:t>
            </a:r>
            <a:endParaRPr lang="zh-CN" altLang="en-US"/>
          </a:p>
        </p:txBody>
      </p:sp>
      <p:sp>
        <p:nvSpPr>
          <p:cNvPr id="3" name="文本框 2"/>
          <p:cNvSpPr txBox="1"/>
          <p:nvPr/>
        </p:nvSpPr>
        <p:spPr>
          <a:xfrm>
            <a:off x="911860" y="2938780"/>
            <a:ext cx="9274175" cy="368300"/>
          </a:xfrm>
          <a:prstGeom prst="rect">
            <a:avLst/>
          </a:prstGeom>
          <a:noFill/>
        </p:spPr>
        <p:txBody>
          <a:bodyPr wrap="square" rtlCol="0" anchor="t">
            <a:spAutoFit/>
          </a:bodyPr>
          <a:p>
            <a:r>
              <a:rPr lang="zh-CN" altLang="en-US" b="1">
                <a:solidFill>
                  <a:srgbClr val="FF0000"/>
                </a:solidFill>
              </a:rPr>
              <a:t>黄河文化的特点:源远流长、博大精深。(2分)         (评分建议:以上两个特点，每个特点1分)</a:t>
            </a:r>
            <a:endParaRPr lang="zh-CN" altLang="en-US" b="1">
              <a:solidFill>
                <a:srgbClr val="FF0000"/>
              </a:solidFill>
            </a:endParaRPr>
          </a:p>
        </p:txBody>
      </p:sp>
      <p:sp>
        <p:nvSpPr>
          <p:cNvPr id="4" name="文本框 3"/>
          <p:cNvSpPr txBox="1"/>
          <p:nvPr/>
        </p:nvSpPr>
        <p:spPr>
          <a:xfrm>
            <a:off x="911860" y="3429000"/>
            <a:ext cx="9758680" cy="2584450"/>
          </a:xfrm>
          <a:prstGeom prst="rect">
            <a:avLst/>
          </a:prstGeom>
          <a:noFill/>
        </p:spPr>
        <p:txBody>
          <a:bodyPr wrap="square" rtlCol="0" anchor="t">
            <a:spAutoFit/>
          </a:bodyPr>
          <a:p>
            <a:r>
              <a:rPr lang="zh-CN" altLang="en-US">
                <a:sym typeface="+mn-ea"/>
              </a:rPr>
              <a:t>黄河文化的</a:t>
            </a:r>
            <a:r>
              <a:rPr lang="zh-CN" altLang="en-US" b="1">
                <a:solidFill>
                  <a:srgbClr val="FF0000"/>
                </a:solidFill>
                <a:sym typeface="+mn-ea"/>
              </a:rPr>
              <a:t>价值</a:t>
            </a:r>
            <a:r>
              <a:rPr lang="zh-CN" altLang="en-US">
                <a:sym typeface="+mn-ea"/>
              </a:rPr>
              <a:t>:</a:t>
            </a:r>
            <a:endParaRPr lang="zh-CN" altLang="en-US"/>
          </a:p>
          <a:p>
            <a:r>
              <a:rPr lang="zh-CN" altLang="en-US">
                <a:sym typeface="+mn-ea"/>
              </a:rPr>
              <a:t>①黄河文化积淀着中华民族最深层的</a:t>
            </a:r>
            <a:r>
              <a:rPr lang="zh-CN" altLang="en-US" b="1">
                <a:solidFill>
                  <a:srgbClr val="FF0000"/>
                </a:solidFill>
                <a:sym typeface="+mn-ea"/>
              </a:rPr>
              <a:t>精神追求</a:t>
            </a:r>
            <a:r>
              <a:rPr lang="zh-CN" altLang="en-US">
                <a:sym typeface="+mn-ea"/>
              </a:rPr>
              <a:t>，代表着中华民族独特的</a:t>
            </a:r>
            <a:r>
              <a:rPr lang="zh-CN" altLang="en-US" b="1">
                <a:solidFill>
                  <a:srgbClr val="FF0000"/>
                </a:solidFill>
                <a:sym typeface="+mn-ea"/>
              </a:rPr>
              <a:t>精神标识</a:t>
            </a:r>
            <a:r>
              <a:rPr lang="zh-CN" altLang="en-US">
                <a:sym typeface="+mn-ea"/>
              </a:rPr>
              <a:t>，为中华民族伟大复兴提供</a:t>
            </a:r>
            <a:r>
              <a:rPr lang="zh-CN" altLang="en-US" b="1">
                <a:solidFill>
                  <a:srgbClr val="FF0000"/>
                </a:solidFill>
                <a:sym typeface="+mn-ea"/>
              </a:rPr>
              <a:t>精神动力</a:t>
            </a:r>
            <a:r>
              <a:rPr lang="zh-CN" altLang="en-US">
                <a:sym typeface="+mn-ea"/>
              </a:rPr>
              <a:t>。(3 分)</a:t>
            </a:r>
            <a:endParaRPr lang="zh-CN" altLang="en-US"/>
          </a:p>
          <a:p>
            <a:r>
              <a:rPr lang="zh-CN" altLang="en-US">
                <a:sym typeface="+mn-ea"/>
              </a:rPr>
              <a:t>(评分建议:</a:t>
            </a:r>
            <a:r>
              <a:rPr lang="zh-CN" altLang="en-US">
                <a:sym typeface="+mn-ea"/>
              </a:rPr>
              <a:t>若答出精神追求1分、精神标识1分、提供精神动力2分:若答出材料中的精神之根和力量之源可得2分，该要点得分不超过3分)</a:t>
            </a:r>
            <a:endParaRPr lang="zh-CN" altLang="en-US">
              <a:sym typeface="+mn-ea"/>
            </a:endParaRPr>
          </a:p>
          <a:p>
            <a:endParaRPr lang="zh-CN" altLang="en-US"/>
          </a:p>
          <a:p>
            <a:r>
              <a:rPr lang="zh-CN" altLang="en-US"/>
              <a:t>②</a:t>
            </a:r>
            <a:r>
              <a:rPr lang="zh-CN" altLang="en-US" b="1">
                <a:solidFill>
                  <a:srgbClr val="FF0000"/>
                </a:solidFill>
              </a:rPr>
              <a:t>增添了</a:t>
            </a:r>
            <a:r>
              <a:rPr lang="zh-CN" altLang="en-US"/>
              <a:t>中国人民和中华民族内心深处的自信和自豪。(2分)</a:t>
            </a:r>
            <a:endParaRPr lang="zh-CN" altLang="en-US"/>
          </a:p>
          <a:p>
            <a:r>
              <a:rPr lang="zh-CN" altLang="en-US"/>
              <a:t>(评分建议:若答</a:t>
            </a:r>
            <a:r>
              <a:rPr lang="zh-CN" altLang="en-US" b="1">
                <a:solidFill>
                  <a:srgbClr val="FF0000"/>
                </a:solidFill>
              </a:rPr>
              <a:t>有利于坚定文化自信</a:t>
            </a:r>
            <a:r>
              <a:rPr lang="zh-CN" altLang="en-US"/>
              <a:t>、推动文化繁荣发展，可得2分;若答是坚定文化自信的重要根基也可得2分)</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35280" y="692785"/>
            <a:ext cx="1422400" cy="368300"/>
          </a:xfrm>
          <a:prstGeom prst="rect">
            <a:avLst/>
          </a:prstGeom>
          <a:noFill/>
          <a:ln w="9525">
            <a:noFill/>
          </a:ln>
        </p:spPr>
        <p:txBody>
          <a:bodyPr wrap="square">
            <a:spAutoFit/>
          </a:bodyPr>
          <a:p>
            <a:pPr indent="0"/>
            <a:r>
              <a:rPr lang="zh-CN" b="0">
                <a:ea typeface="宋体" panose="02010600030101010101" pitchFamily="2" charset="-122"/>
              </a:rPr>
              <a:t>【立法保护】</a:t>
            </a:r>
            <a:endParaRPr lang="zh-CN" altLang="en-US" b="0">
              <a:ea typeface="宋体" panose="02010600030101010101" pitchFamily="2" charset="-122"/>
            </a:endParaRPr>
          </a:p>
        </p:txBody>
      </p:sp>
      <p:pic>
        <p:nvPicPr>
          <p:cNvPr id="2" name="图片 4"/>
          <p:cNvPicPr>
            <a:picLocks noChangeAspect="1"/>
          </p:cNvPicPr>
          <p:nvPr/>
        </p:nvPicPr>
        <p:blipFill>
          <a:blip r:embed="rId1"/>
          <a:stretch>
            <a:fillRect/>
          </a:stretch>
        </p:blipFill>
        <p:spPr>
          <a:xfrm>
            <a:off x="2135188" y="620395"/>
            <a:ext cx="6010275" cy="1836420"/>
          </a:xfrm>
          <a:prstGeom prst="rect">
            <a:avLst/>
          </a:prstGeom>
          <a:noFill/>
          <a:ln>
            <a:noFill/>
          </a:ln>
        </p:spPr>
      </p:pic>
      <p:sp>
        <p:nvSpPr>
          <p:cNvPr id="3" name="文本框 2"/>
          <p:cNvSpPr txBox="1"/>
          <p:nvPr/>
        </p:nvSpPr>
        <p:spPr>
          <a:xfrm>
            <a:off x="479425" y="2420620"/>
            <a:ext cx="11311890" cy="645160"/>
          </a:xfrm>
          <a:prstGeom prst="rect">
            <a:avLst/>
          </a:prstGeom>
          <a:noFill/>
          <a:ln w="9525">
            <a:noFill/>
          </a:ln>
        </p:spPr>
        <p:txBody>
          <a:bodyPr wrap="square">
            <a:spAutoFit/>
          </a:bodyPr>
          <a:p>
            <a:pPr indent="0"/>
            <a:r>
              <a:rPr lang="en-US" b="0">
                <a:latin typeface="Times New Roman" panose="02020603050405020304" charset="0"/>
                <a:ea typeface="宋体" panose="02010600030101010101" pitchFamily="2" charset="-122"/>
              </a:rPr>
              <a:t>(2) </a:t>
            </a:r>
            <a:r>
              <a:rPr lang="zh-CN" b="0">
                <a:ea typeface="宋体" panose="02010600030101010101" pitchFamily="2" charset="-122"/>
              </a:rPr>
              <a:t>结合材料，运用所学知识，分析《黄河保护法》的制定如何体现“党的领导、人民当家作主和依法治国的有机统一”。（</a:t>
            </a:r>
            <a:r>
              <a:rPr lang="en-US" altLang="zh-CN" b="0">
                <a:ea typeface="宋体" panose="02010600030101010101" pitchFamily="2" charset="-122"/>
              </a:rPr>
              <a:t>6</a:t>
            </a:r>
            <a:r>
              <a:rPr lang="zh-CN" altLang="en-US" b="0">
                <a:ea typeface="宋体" panose="02010600030101010101" pitchFamily="2" charset="-122"/>
              </a:rPr>
              <a:t>分</a:t>
            </a:r>
            <a:r>
              <a:rPr lang="zh-CN" b="0">
                <a:ea typeface="宋体" panose="02010600030101010101" pitchFamily="2" charset="-122"/>
              </a:rPr>
              <a:t>）</a:t>
            </a:r>
            <a:endParaRPr lang="zh-CN" altLang="en-US"/>
          </a:p>
        </p:txBody>
      </p:sp>
      <p:sp>
        <p:nvSpPr>
          <p:cNvPr id="4" name="文本框 3"/>
          <p:cNvSpPr txBox="1"/>
          <p:nvPr/>
        </p:nvSpPr>
        <p:spPr>
          <a:xfrm>
            <a:off x="407670" y="3140710"/>
            <a:ext cx="11276330" cy="3415030"/>
          </a:xfrm>
          <a:prstGeom prst="rect">
            <a:avLst/>
          </a:prstGeom>
          <a:noFill/>
          <a:ln w="9525">
            <a:noFill/>
          </a:ln>
        </p:spPr>
        <p:txBody>
          <a:bodyPr wrap="square">
            <a:spAutoFit/>
          </a:bodyPr>
          <a:p>
            <a:pPr indent="0"/>
            <a:r>
              <a:rPr lang="zh-CN" b="0">
                <a:ea typeface="宋体" panose="02010600030101010101" pitchFamily="2" charset="-122"/>
              </a:rPr>
              <a:t>①中共中央审议《纲要》，提出立法工作要求，</a:t>
            </a:r>
            <a:r>
              <a:rPr lang="zh-CN" b="1">
                <a:solidFill>
                  <a:srgbClr val="FF0000"/>
                </a:solidFill>
                <a:ea typeface="宋体" panose="02010600030101010101" pitchFamily="2" charset="-122"/>
              </a:rPr>
              <a:t>体现了</a:t>
            </a:r>
            <a:r>
              <a:rPr lang="zh-CN" b="0">
                <a:ea typeface="宋体" panose="02010600030101010101" pitchFamily="2" charset="-122"/>
              </a:rPr>
              <a:t>中国共产党领导立法，加强对黄河流域保护和发展工作的领导。(2分)(若答体现了</a:t>
            </a:r>
            <a:r>
              <a:rPr lang="zh-CN" b="1">
                <a:solidFill>
                  <a:srgbClr val="FF0000"/>
                </a:solidFill>
                <a:ea typeface="宋体" panose="02010600030101010101" pitchFamily="2" charset="-122"/>
              </a:rPr>
              <a:t>党是最高政治领导力量或党是领导一切</a:t>
            </a:r>
            <a:r>
              <a:rPr lang="zh-CN" b="0">
                <a:ea typeface="宋体" panose="02010600030101010101" pitchFamily="2" charset="-122"/>
              </a:rPr>
              <a:t>的也可得观点1分。按照材料1分+观点1分的方式给分)②广泛向社会公众征集意见，多次酝酿和修改说明该法是人民意志的集中体现，</a:t>
            </a:r>
            <a:r>
              <a:rPr lang="zh-CN" b="1">
                <a:solidFill>
                  <a:srgbClr val="FF0000"/>
                </a:solidFill>
                <a:ea typeface="宋体" panose="02010600030101010101" pitchFamily="2" charset="-122"/>
              </a:rPr>
              <a:t>体现了</a:t>
            </a:r>
            <a:r>
              <a:rPr lang="zh-CN" b="0">
                <a:ea typeface="宋体" panose="02010600030101010101" pitchFamily="2" charset="-122"/>
              </a:rPr>
              <a:t>人民当家作主。(2分)(若答人民是国家的主人或</a:t>
            </a:r>
            <a:r>
              <a:rPr lang="zh-CN" b="1">
                <a:solidFill>
                  <a:srgbClr val="FF0000"/>
                </a:solidFill>
                <a:ea typeface="宋体" panose="02010600030101010101" pitchFamily="2" charset="-122"/>
              </a:rPr>
              <a:t>国家一切权力属于人民</a:t>
            </a:r>
            <a:r>
              <a:rPr lang="zh-CN" b="0">
                <a:ea typeface="宋体" panose="02010600030101010101" pitchFamily="2" charset="-122"/>
              </a:rPr>
              <a:t>也可得观点1分)③全国人大常委会按照法定程序</a:t>
            </a:r>
            <a:r>
              <a:rPr lang="zh-CN" b="1">
                <a:solidFill>
                  <a:srgbClr val="FF0000"/>
                </a:solidFill>
                <a:ea typeface="宋体" panose="02010600030101010101" pitchFamily="2" charset="-122"/>
              </a:rPr>
              <a:t>行使立法权</a:t>
            </a:r>
            <a:r>
              <a:rPr lang="zh-CN" b="0">
                <a:ea typeface="宋体" panose="02010600030101010101" pitchFamily="2" charset="-122"/>
              </a:rPr>
              <a:t>，审议通过《黄河保护法》，让黄河治理有法可依。(2分)(若答体现了</a:t>
            </a:r>
            <a:r>
              <a:rPr lang="zh-CN" b="1">
                <a:solidFill>
                  <a:srgbClr val="FF0000"/>
                </a:solidFill>
                <a:ea typeface="宋体" panose="02010600030101010101" pitchFamily="2" charset="-122"/>
              </a:rPr>
              <a:t>科学立法或依法治国</a:t>
            </a:r>
            <a:r>
              <a:rPr lang="zh-CN" b="0">
                <a:ea typeface="宋体" panose="02010600030101010101" pitchFamily="2" charset="-122"/>
              </a:rPr>
              <a:t>也可得观点1分)④该法的制定实施，在法治轨道上推进黄河流域生态保护和高质量发展，</a:t>
            </a:r>
            <a:r>
              <a:rPr lang="zh-CN" b="1">
                <a:solidFill>
                  <a:srgbClr val="FF0000"/>
                </a:solidFill>
                <a:ea typeface="宋体" panose="02010600030101010101" pitchFamily="2" charset="-122"/>
              </a:rPr>
              <a:t>体现了</a:t>
            </a:r>
            <a:r>
              <a:rPr lang="zh-CN" b="0">
                <a:ea typeface="宋体" panose="02010600030101010101" pitchFamily="2" charset="-122"/>
              </a:rPr>
              <a:t>党的领导、人民当家作主和依法治国的有机统一。 (2 分)(若回答</a:t>
            </a:r>
            <a:r>
              <a:rPr lang="zh-CN" b="1">
                <a:solidFill>
                  <a:srgbClr val="FF0000"/>
                </a:solidFill>
                <a:ea typeface="宋体" panose="02010600030101010101" pitchFamily="2" charset="-122"/>
              </a:rPr>
              <a:t>制定历程或法治化</a:t>
            </a:r>
            <a:r>
              <a:rPr lang="zh-CN" b="0">
                <a:ea typeface="宋体" panose="02010600030101010101" pitchFamily="2" charset="-122"/>
              </a:rPr>
              <a:t>可得材料的1分，答出者三者有机统一，可得观点1分)(评分建议:答案要点是分总的逻辑结构，按照</a:t>
            </a:r>
            <a:r>
              <a:rPr lang="zh-CN" b="1">
                <a:solidFill>
                  <a:srgbClr val="FF0000"/>
                </a:solidFill>
                <a:ea typeface="宋体" panose="02010600030101010101" pitchFamily="2" charset="-122"/>
              </a:rPr>
              <a:t>材料分析加理论观点</a:t>
            </a:r>
            <a:r>
              <a:rPr lang="zh-CN" b="0">
                <a:ea typeface="宋体" panose="02010600030101010101" pitchFamily="2" charset="-122"/>
              </a:rPr>
              <a:t>的思路，任从参考答案</a:t>
            </a:r>
            <a:r>
              <a:rPr lang="zh-CN" b="1">
                <a:solidFill>
                  <a:srgbClr val="FF0000"/>
                </a:solidFill>
                <a:ea typeface="宋体" panose="02010600030101010101" pitchFamily="2" charset="-122"/>
              </a:rPr>
              <a:t>三个角度</a:t>
            </a:r>
            <a:r>
              <a:rPr lang="zh-CN" b="0">
                <a:ea typeface="宋体" panose="02010600030101010101" pitchFamily="2" charset="-122"/>
              </a:rPr>
              <a:t>作答，表述准确即可得6分)</a:t>
            </a:r>
            <a:endParaRPr lang="zh-CN" altLang="en-US" b="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23570" y="836295"/>
            <a:ext cx="10952480" cy="922020"/>
          </a:xfrm>
          <a:prstGeom prst="rect">
            <a:avLst/>
          </a:prstGeom>
          <a:noFill/>
          <a:ln w="9525">
            <a:noFill/>
          </a:ln>
        </p:spPr>
        <p:txBody>
          <a:bodyPr wrap="square">
            <a:spAutoFit/>
          </a:bodyPr>
          <a:p>
            <a:pPr indent="0"/>
            <a:r>
              <a:rPr lang="zh-CN" b="0">
                <a:ea typeface="宋体" panose="02010600030101010101" pitchFamily="2" charset="-122"/>
              </a:rPr>
              <a:t>【绿色发展】</a:t>
            </a:r>
            <a:r>
              <a:rPr lang="en-US" b="0">
                <a:latin typeface="Times New Roman" panose="02020603050405020304" charset="0"/>
                <a:ea typeface="宋体" panose="02010600030101010101" pitchFamily="2" charset="-122"/>
              </a:rPr>
              <a:t>(3) 6</a:t>
            </a:r>
            <a:r>
              <a:rPr lang="zh-CN" b="0">
                <a:ea typeface="宋体" panose="02010600030101010101" pitchFamily="2" charset="-122"/>
              </a:rPr>
              <a:t>月</a:t>
            </a:r>
            <a:r>
              <a:rPr lang="en-US" b="0">
                <a:latin typeface="Times New Roman" panose="02020603050405020304" charset="0"/>
                <a:ea typeface="宋体" panose="02010600030101010101" pitchFamily="2" charset="-122"/>
              </a:rPr>
              <a:t>5</a:t>
            </a:r>
            <a:r>
              <a:rPr lang="zh-CN" b="0">
                <a:ea typeface="宋体" panose="02010600030101010101" pitchFamily="2" charset="-122"/>
              </a:rPr>
              <a:t>日是世界环境日，某校团委开展以“生态优先，绿色发展”为主题的环保大讨论。</a:t>
            </a:r>
            <a:r>
              <a:rPr lang="zh-CN" b="1">
                <a:solidFill>
                  <a:srgbClr val="FF0000"/>
                </a:solidFill>
                <a:ea typeface="宋体" panose="02010600030101010101" pitchFamily="2" charset="-122"/>
              </a:rPr>
              <a:t>作为中学生</a:t>
            </a:r>
            <a:r>
              <a:rPr lang="zh-CN" b="0">
                <a:ea typeface="宋体" panose="02010600030101010101" pitchFamily="2" charset="-122"/>
              </a:rPr>
              <a:t>，请你为推动黄河流域绿色发展</a:t>
            </a:r>
            <a:r>
              <a:rPr lang="zh-CN" b="1">
                <a:solidFill>
                  <a:srgbClr val="FF0000"/>
                </a:solidFill>
                <a:ea typeface="宋体" panose="02010600030101010101" pitchFamily="2" charset="-122"/>
              </a:rPr>
              <a:t>提两条合理化建议</a:t>
            </a:r>
            <a:r>
              <a:rPr lang="zh-CN" b="0">
                <a:ea typeface="宋体" panose="02010600030101010101" pitchFamily="2" charset="-122"/>
              </a:rPr>
              <a:t>。（</a:t>
            </a:r>
            <a:r>
              <a:rPr lang="en-US" altLang="zh-CN" b="0">
                <a:ea typeface="宋体" panose="02010600030101010101" pitchFamily="2" charset="-122"/>
              </a:rPr>
              <a:t>4</a:t>
            </a:r>
            <a:r>
              <a:rPr lang="zh-CN" altLang="en-US" b="0">
                <a:ea typeface="宋体" panose="02010600030101010101" pitchFamily="2" charset="-122"/>
              </a:rPr>
              <a:t>分</a:t>
            </a:r>
            <a:r>
              <a:rPr lang="zh-CN" b="0">
                <a:ea typeface="宋体" panose="02010600030101010101" pitchFamily="2" charset="-122"/>
              </a:rPr>
              <a:t>）</a:t>
            </a:r>
            <a:endParaRPr lang="zh-CN" altLang="en-US"/>
          </a:p>
        </p:txBody>
      </p:sp>
      <p:sp>
        <p:nvSpPr>
          <p:cNvPr id="3" name="文本框 2"/>
          <p:cNvSpPr txBox="1"/>
          <p:nvPr/>
        </p:nvSpPr>
        <p:spPr>
          <a:xfrm>
            <a:off x="787400" y="1998345"/>
            <a:ext cx="10617200" cy="2584450"/>
          </a:xfrm>
          <a:prstGeom prst="rect">
            <a:avLst/>
          </a:prstGeom>
          <a:noFill/>
          <a:ln w="9525">
            <a:noFill/>
          </a:ln>
        </p:spPr>
        <p:txBody>
          <a:bodyPr wrap="square">
            <a:spAutoFit/>
          </a:bodyPr>
          <a:p>
            <a:pPr indent="0"/>
            <a:r>
              <a:rPr lang="zh-CN" b="0">
                <a:ea typeface="宋体" panose="02010600030101010101" pitchFamily="2" charset="-122"/>
              </a:rPr>
              <a:t>答案示例:①加强对黄河绿色生态保护的法治</a:t>
            </a:r>
            <a:r>
              <a:rPr lang="zh-CN" b="1">
                <a:solidFill>
                  <a:srgbClr val="FF0000"/>
                </a:solidFill>
                <a:ea typeface="宋体" panose="02010600030101010101" pitchFamily="2" charset="-122"/>
              </a:rPr>
              <a:t>宣传</a:t>
            </a:r>
            <a:r>
              <a:rPr lang="zh-CN" b="0">
                <a:ea typeface="宋体" panose="02010600030101010101" pitchFamily="2" charset="-122"/>
              </a:rPr>
              <a:t>。(2分)②倡导节能、环保、低碳的绿色生产生活方式，人人</a:t>
            </a:r>
            <a:r>
              <a:rPr lang="zh-CN" b="1">
                <a:solidFill>
                  <a:srgbClr val="FF0000"/>
                </a:solidFill>
                <a:ea typeface="宋体" panose="02010600030101010101" pitchFamily="2" charset="-122"/>
              </a:rPr>
              <a:t>践行</a:t>
            </a:r>
            <a:r>
              <a:rPr lang="zh-CN" b="0">
                <a:ea typeface="宋体" panose="02010600030101010101" pitchFamily="2" charset="-122"/>
              </a:rPr>
              <a:t>。(2分)③加大对黄河绿色生态保护的监管和对黄河环境违法行为的</a:t>
            </a:r>
            <a:r>
              <a:rPr lang="zh-CN" b="1">
                <a:solidFill>
                  <a:srgbClr val="FF0000"/>
                </a:solidFill>
                <a:ea typeface="宋体" panose="02010600030101010101" pitchFamily="2" charset="-122"/>
              </a:rPr>
              <a:t>追责</a:t>
            </a:r>
            <a:r>
              <a:rPr lang="zh-CN" b="0">
                <a:ea typeface="宋体" panose="02010600030101010101" pitchFamily="2" charset="-122"/>
              </a:rPr>
              <a:t>。(2 分)④健全黄河流域生态保护和修复</a:t>
            </a:r>
            <a:r>
              <a:rPr lang="zh-CN" b="1">
                <a:solidFill>
                  <a:srgbClr val="FF0000"/>
                </a:solidFill>
                <a:ea typeface="宋体" panose="02010600030101010101" pitchFamily="2" charset="-122"/>
              </a:rPr>
              <a:t>制度</a:t>
            </a:r>
            <a:r>
              <a:rPr lang="zh-CN" b="0">
                <a:ea typeface="宋体" panose="02010600030101010101" pitchFamily="2" charset="-122"/>
              </a:rPr>
              <a:t>。(2 分)⑤坚持节约优先、保护优先、自然恢复为主的</a:t>
            </a:r>
            <a:r>
              <a:rPr lang="zh-CN" b="1">
                <a:solidFill>
                  <a:srgbClr val="FF0000"/>
                </a:solidFill>
                <a:ea typeface="宋体" panose="02010600030101010101" pitchFamily="2" charset="-122"/>
              </a:rPr>
              <a:t>方针</a:t>
            </a:r>
            <a:r>
              <a:rPr lang="zh-CN" b="0">
                <a:ea typeface="宋体" panose="02010600030101010101" pitchFamily="2" charset="-122"/>
              </a:rPr>
              <a:t>。(2分)⑥坚持绿色富国，让人民群众感受到经济发展带来的环境效益。(2 分)</a:t>
            </a:r>
            <a:r>
              <a:rPr lang="en-US" b="0">
                <a:latin typeface="宋体" panose="02010600030101010101" pitchFamily="2" charset="-122"/>
                <a:ea typeface="宋体" panose="02010600030101010101" pitchFamily="2" charset="-122"/>
              </a:rPr>
              <a:t>......</a:t>
            </a:r>
            <a:r>
              <a:rPr lang="zh-CN" b="0">
                <a:ea typeface="宋体" panose="02010600030101010101" pitchFamily="2" charset="-122"/>
              </a:rPr>
              <a:t>(评分建议:从</a:t>
            </a:r>
            <a:r>
              <a:rPr lang="zh-CN" b="0">
                <a:solidFill>
                  <a:srgbClr val="FF0000"/>
                </a:solidFill>
                <a:ea typeface="宋体" panose="02010600030101010101" pitchFamily="2" charset="-122"/>
              </a:rPr>
              <a:t>宏观政策</a:t>
            </a:r>
            <a:r>
              <a:rPr lang="zh-CN" b="0">
                <a:ea typeface="宋体" panose="02010600030101010101" pitchFamily="2" charset="-122"/>
              </a:rPr>
              <a:t>建议或</a:t>
            </a:r>
            <a:r>
              <a:rPr lang="zh-CN" b="1">
                <a:solidFill>
                  <a:srgbClr val="FF0000"/>
                </a:solidFill>
                <a:ea typeface="宋体" panose="02010600030101010101" pitchFamily="2" charset="-122"/>
              </a:rPr>
              <a:t>微观具体做法</a:t>
            </a:r>
            <a:r>
              <a:rPr lang="zh-CN" b="0">
                <a:ea typeface="宋体" panose="02010600030101010101" pitchFamily="2" charset="-122"/>
              </a:rPr>
              <a:t>作答均可，两个角度言之成理即可得4分)</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75615" y="476885"/>
            <a:ext cx="11240770" cy="3784600"/>
          </a:xfrm>
          <a:prstGeom prst="rect">
            <a:avLst/>
          </a:prstGeom>
          <a:noFill/>
          <a:ln w="9525">
            <a:noFill/>
          </a:ln>
        </p:spPr>
        <p:txBody>
          <a:bodyPr wrap="square">
            <a:spAutoFit/>
          </a:bodyPr>
          <a:p>
            <a:pPr indent="0" algn="ctr"/>
            <a:r>
              <a:rPr lang="en-US" sz="3200" b="1">
                <a:latin typeface="Times New Roman" panose="02020603050405020304" charset="0"/>
                <a:ea typeface="宋体" panose="02010600030101010101" pitchFamily="2" charset="-122"/>
              </a:rPr>
              <a:t>2023</a:t>
            </a:r>
            <a:r>
              <a:rPr lang="zh-CN" sz="3200" b="1">
                <a:ea typeface="宋体" panose="02010600030101010101" pitchFamily="2" charset="-122"/>
              </a:rPr>
              <a:t>年四川省泸州市中考道德与法治试卷</a:t>
            </a:r>
            <a:endParaRPr lang="zh-CN" sz="3200" b="1">
              <a:ea typeface="宋体" panose="02010600030101010101" pitchFamily="2" charset="-122"/>
            </a:endParaRPr>
          </a:p>
          <a:p>
            <a:pPr indent="0" algn="l"/>
            <a:r>
              <a:rPr lang="zh-CN" sz="2000" b="0">
                <a:ea typeface="宋体" panose="02010600030101010101" pitchFamily="2" charset="-122"/>
              </a:rPr>
              <a:t>一、单项选择题（本大题共</a:t>
            </a:r>
            <a:r>
              <a:rPr lang="en-US" sz="2000" b="1">
                <a:latin typeface="Times New Roman" panose="02020603050405020304" charset="0"/>
                <a:ea typeface="宋体" panose="02010600030101010101" pitchFamily="2" charset="-122"/>
              </a:rPr>
              <a:t>10</a:t>
            </a:r>
            <a:r>
              <a:rPr lang="zh-CN" sz="2000" b="0">
                <a:ea typeface="宋体" panose="02010600030101010101" pitchFamily="2" charset="-122"/>
              </a:rPr>
              <a:t>小题，共</a:t>
            </a:r>
            <a:r>
              <a:rPr lang="en-US" sz="2000" b="1">
                <a:latin typeface="Times New Roman" panose="02020603050405020304" charset="0"/>
                <a:ea typeface="宋体" panose="02010600030101010101" pitchFamily="2" charset="-122"/>
              </a:rPr>
              <a:t>15.0</a:t>
            </a:r>
            <a:r>
              <a:rPr lang="zh-CN" sz="2000" b="0">
                <a:ea typeface="宋体" panose="02010600030101010101" pitchFamily="2" charset="-122"/>
              </a:rPr>
              <a:t>分）</a:t>
            </a:r>
            <a:r>
              <a:rPr lang="en-US" sz="2400" b="0">
                <a:latin typeface="Times New Roman" panose="02020603050405020304" charset="0"/>
                <a:ea typeface="宋体" panose="02010600030101010101" pitchFamily="2" charset="-122"/>
              </a:rPr>
              <a:t>1.  </a:t>
            </a:r>
            <a:r>
              <a:rPr lang="zh-CN" sz="2000" b="0">
                <a:ea typeface="宋体" panose="02010600030101010101" pitchFamily="2" charset="-122"/>
              </a:rPr>
              <a:t>“叮咚！”</a:t>
            </a:r>
            <a:r>
              <a:rPr lang="en-US" sz="2000" b="0">
                <a:latin typeface="Times New Roman" panose="02020603050405020304" charset="0"/>
                <a:ea typeface="宋体" panose="02010600030101010101" pitchFamily="2" charset="-122"/>
              </a:rPr>
              <a:t>2023</a:t>
            </a:r>
            <a:r>
              <a:rPr lang="zh-CN" sz="2000" b="0">
                <a:ea typeface="宋体" panose="02010600030101010101" pitchFamily="2" charset="-122"/>
              </a:rPr>
              <a:t>年</a:t>
            </a:r>
            <a:r>
              <a:rPr lang="en-US" sz="2000" b="0">
                <a:latin typeface="Times New Roman" panose="02020603050405020304" charset="0"/>
                <a:ea typeface="宋体" panose="02010600030101010101" pitchFamily="2" charset="-122"/>
              </a:rPr>
              <a:t>3</a:t>
            </a:r>
            <a:r>
              <a:rPr lang="zh-CN" sz="2000" b="0">
                <a:ea typeface="宋体" panose="02010600030101010101" pitchFamily="2" charset="-122"/>
              </a:rPr>
              <a:t>月</a:t>
            </a:r>
            <a:r>
              <a:rPr lang="en-US" sz="2000" b="0">
                <a:latin typeface="Times New Roman" panose="02020603050405020304" charset="0"/>
                <a:ea typeface="宋体" panose="02010600030101010101" pitchFamily="2" charset="-122"/>
              </a:rPr>
              <a:t>30</a:t>
            </a:r>
            <a:r>
              <a:rPr lang="zh-CN" sz="2000" b="0">
                <a:ea typeface="宋体" panose="02010600030101010101" pitchFamily="2" charset="-122"/>
              </a:rPr>
              <a:t>日，几乎所有四川人的手机上都收到一条政务短信——“请大家严格遵守省政府森林防火命令，自觉做到不携带火种进山入林、不在森林防火区吸烟、不违规用火，发现火情，请拨打报警电话</a:t>
            </a:r>
            <a:r>
              <a:rPr lang="en-US" sz="2000" b="0">
                <a:latin typeface="Times New Roman" panose="02020603050405020304" charset="0"/>
                <a:ea typeface="宋体" panose="02010600030101010101" pitchFamily="2" charset="-122"/>
              </a:rPr>
              <a:t>12119</a:t>
            </a:r>
            <a:r>
              <a:rPr lang="zh-CN" sz="2000" b="0">
                <a:ea typeface="宋体" panose="02010600030101010101" pitchFamily="2" charset="-122"/>
              </a:rPr>
              <a:t>……”。对于森林防火，下列</a:t>
            </a:r>
            <a:r>
              <a:rPr lang="zh-CN" sz="2000" b="1">
                <a:solidFill>
                  <a:srgbClr val="FF0000"/>
                </a:solidFill>
                <a:ea typeface="宋体" panose="02010600030101010101" pitchFamily="2" charset="-122"/>
              </a:rPr>
              <a:t>认识</a:t>
            </a:r>
            <a:r>
              <a:rPr lang="zh-CN" sz="2000" b="1">
                <a:solidFill>
                  <a:srgbClr val="FF0000"/>
                </a:solidFill>
                <a:ea typeface="宋体" panose="02010600030101010101" pitchFamily="2" charset="-122"/>
              </a:rPr>
              <a:t>正确的</a:t>
            </a:r>
            <a:r>
              <a:rPr lang="zh-CN" sz="2000" b="0">
                <a:ea typeface="宋体" panose="02010600030101010101" pitchFamily="2" charset="-122"/>
              </a:rPr>
              <a:t>是（　　）</a:t>
            </a:r>
            <a:r>
              <a:rPr lang="en-US" sz="2400" b="0">
                <a:latin typeface="Times New Roman" panose="02020603050405020304" charset="0"/>
                <a:ea typeface="宋体" panose="02010600030101010101" pitchFamily="2" charset="-122"/>
              </a:rPr>
              <a:t> </a:t>
            </a:r>
            <a:endParaRPr lang="en-US" sz="2400" b="0">
              <a:latin typeface="Times New Roman" panose="02020603050405020304" charset="0"/>
              <a:ea typeface="宋体" panose="02010600030101010101" pitchFamily="2" charset="-122"/>
            </a:endParaRPr>
          </a:p>
          <a:p>
            <a:pPr indent="0" algn="l"/>
            <a:r>
              <a:rPr lang="en-US" sz="2400" b="0">
                <a:latin typeface="Times New Roman" panose="02020603050405020304" charset="0"/>
                <a:ea typeface="宋体" panose="02010600030101010101" pitchFamily="2" charset="-122"/>
              </a:rPr>
              <a:t>     </a:t>
            </a:r>
            <a:r>
              <a:rPr lang="zh-CN" sz="2000" b="0">
                <a:ea typeface="宋体" panose="02010600030101010101" pitchFamily="2" charset="-122"/>
              </a:rPr>
              <a:t>①防灭火的责任在政府，与在校学生关联度不大</a:t>
            </a:r>
            <a:r>
              <a:rPr lang="en-US" sz="2400" b="0">
                <a:latin typeface="Times New Roman" panose="02020603050405020304" charset="0"/>
                <a:ea typeface="宋体" panose="02010600030101010101" pitchFamily="2" charset="-122"/>
              </a:rPr>
              <a:t> </a:t>
            </a:r>
            <a:endParaRPr lang="en-US" sz="2400" b="0">
              <a:latin typeface="Times New Roman" panose="02020603050405020304" charset="0"/>
              <a:ea typeface="宋体" panose="02010600030101010101" pitchFamily="2" charset="-122"/>
            </a:endParaRPr>
          </a:p>
          <a:p>
            <a:pPr indent="0" algn="l"/>
            <a:r>
              <a:rPr lang="en-US" sz="2400" b="0">
                <a:latin typeface="Times New Roman" panose="02020603050405020304" charset="0"/>
                <a:ea typeface="宋体" panose="02010600030101010101" pitchFamily="2" charset="-122"/>
              </a:rPr>
              <a:t>     </a:t>
            </a:r>
            <a:r>
              <a:rPr lang="zh-CN" sz="2000" b="0">
                <a:ea typeface="宋体" panose="02010600030101010101" pitchFamily="2" charset="-122"/>
              </a:rPr>
              <a:t>②应强化警示教育，增强公众的责任意识和法治意识</a:t>
            </a:r>
            <a:r>
              <a:rPr lang="en-US" sz="2400" b="0">
                <a:latin typeface="Times New Roman" panose="02020603050405020304" charset="0"/>
                <a:ea typeface="宋体" panose="02010600030101010101" pitchFamily="2" charset="-122"/>
              </a:rPr>
              <a:t> </a:t>
            </a:r>
            <a:endParaRPr lang="en-US" sz="2400" b="0">
              <a:latin typeface="Times New Roman" panose="02020603050405020304" charset="0"/>
              <a:ea typeface="宋体" panose="02010600030101010101" pitchFamily="2" charset="-122"/>
            </a:endParaRPr>
          </a:p>
          <a:p>
            <a:pPr indent="0" algn="l"/>
            <a:r>
              <a:rPr lang="en-US" sz="2400" b="0">
                <a:latin typeface="Times New Roman" panose="02020603050405020304" charset="0"/>
                <a:ea typeface="宋体" panose="02010600030101010101" pitchFamily="2" charset="-122"/>
              </a:rPr>
              <a:t>     </a:t>
            </a:r>
            <a:r>
              <a:rPr lang="zh-CN" sz="2000" b="0">
                <a:ea typeface="宋体" panose="02010600030101010101" pitchFamily="2" charset="-122"/>
              </a:rPr>
              <a:t>③加大宣传力度，提高公众预防、避险、自救和减灾能力</a:t>
            </a:r>
            <a:r>
              <a:rPr lang="en-US" sz="2400" b="0">
                <a:latin typeface="Times New Roman" panose="02020603050405020304" charset="0"/>
                <a:ea typeface="宋体" panose="02010600030101010101" pitchFamily="2" charset="-122"/>
              </a:rPr>
              <a:t> </a:t>
            </a:r>
            <a:endParaRPr lang="en-US" sz="2400" b="0">
              <a:latin typeface="Times New Roman" panose="02020603050405020304" charset="0"/>
              <a:ea typeface="宋体" panose="02010600030101010101" pitchFamily="2" charset="-122"/>
            </a:endParaRPr>
          </a:p>
          <a:p>
            <a:pPr indent="0" algn="l"/>
            <a:r>
              <a:rPr lang="en-US" sz="2400" b="0">
                <a:latin typeface="Times New Roman" panose="02020603050405020304" charset="0"/>
                <a:ea typeface="宋体" panose="02010600030101010101" pitchFamily="2" charset="-122"/>
              </a:rPr>
              <a:t>     </a:t>
            </a:r>
            <a:r>
              <a:rPr lang="zh-CN" sz="2000" b="0">
                <a:ea typeface="宋体" panose="02010600030101010101" pitchFamily="2" charset="-122"/>
              </a:rPr>
              <a:t>④森林火灾多属偶然事件，加大宣传会增加群众的思想负担</a:t>
            </a:r>
            <a:r>
              <a:rPr lang="en-US" sz="2400" b="0">
                <a:latin typeface="Times New Roman" panose="02020603050405020304" charset="0"/>
                <a:ea typeface="宋体" panose="02010600030101010101" pitchFamily="2" charset="-122"/>
              </a:rPr>
              <a:t>     A. </a:t>
            </a:r>
            <a:r>
              <a:rPr lang="en-US" sz="2000" b="0">
                <a:latin typeface="宋体" panose="02010600030101010101" pitchFamily="2" charset="-122"/>
                <a:ea typeface="宋体" panose="02010600030101010101" pitchFamily="2" charset="-122"/>
              </a:rPr>
              <a:t>①②</a:t>
            </a:r>
            <a:r>
              <a:rPr lang="en-US" sz="2000" b="0">
                <a:latin typeface="Cambria Math" panose="02040503050406030204" charset="0"/>
                <a:ea typeface="宋体" panose="02010600030101010101" pitchFamily="2" charset="-122"/>
              </a:rPr>
              <a:t>	        </a:t>
            </a:r>
            <a:r>
              <a:rPr lang="en-US" sz="2400" b="0">
                <a:latin typeface="Times New Roman" panose="02020603050405020304" charset="0"/>
                <a:ea typeface="宋体" panose="02010600030101010101" pitchFamily="2" charset="-122"/>
              </a:rPr>
              <a:t>B. </a:t>
            </a:r>
            <a:r>
              <a:rPr lang="en-US" sz="2000" b="0">
                <a:latin typeface="宋体" panose="02010600030101010101" pitchFamily="2" charset="-122"/>
                <a:ea typeface="宋体" panose="02010600030101010101" pitchFamily="2" charset="-122"/>
              </a:rPr>
              <a:t>①④</a:t>
            </a:r>
            <a:r>
              <a:rPr lang="en-US" sz="2000" b="0">
                <a:latin typeface="Cambria Math" panose="02040503050406030204" charset="0"/>
                <a:ea typeface="宋体" panose="02010600030101010101" pitchFamily="2" charset="-122"/>
              </a:rPr>
              <a:t>	</a:t>
            </a:r>
            <a:r>
              <a:rPr lang="en-US" sz="2400" b="0">
                <a:latin typeface="Times New Roman" panose="02020603050405020304" charset="0"/>
                <a:ea typeface="宋体" panose="02010600030101010101" pitchFamily="2" charset="-122"/>
              </a:rPr>
              <a:t>C. </a:t>
            </a:r>
            <a:r>
              <a:rPr lang="en-US" sz="2000" b="0">
                <a:latin typeface="宋体" panose="02010600030101010101" pitchFamily="2" charset="-122"/>
                <a:ea typeface="宋体" panose="02010600030101010101" pitchFamily="2" charset="-122"/>
              </a:rPr>
              <a:t>②③    </a:t>
            </a:r>
            <a:r>
              <a:rPr lang="en-US" sz="2000" b="0">
                <a:latin typeface="Cambria Math" panose="02040503050406030204" charset="0"/>
                <a:ea typeface="宋体" panose="02010600030101010101" pitchFamily="2" charset="-122"/>
              </a:rPr>
              <a:t>	</a:t>
            </a:r>
            <a:r>
              <a:rPr lang="en-US" sz="2400" b="0">
                <a:latin typeface="Times New Roman" panose="02020603050405020304" charset="0"/>
                <a:ea typeface="宋体" panose="02010600030101010101" pitchFamily="2" charset="-122"/>
              </a:rPr>
              <a:t>D. </a:t>
            </a:r>
            <a:r>
              <a:rPr lang="en-US" sz="2000" b="0">
                <a:latin typeface="宋体" panose="02010600030101010101" pitchFamily="2" charset="-122"/>
                <a:ea typeface="宋体" panose="02010600030101010101" pitchFamily="2" charset="-122"/>
              </a:rPr>
              <a:t>③④</a:t>
            </a:r>
            <a:endParaRPr lang="en-US" altLang="en-US" sz="2000" b="0">
              <a:latin typeface="宋体" panose="02010600030101010101" pitchFamily="2" charset="-122"/>
              <a:ea typeface="宋体" panose="02010600030101010101" pitchFamily="2" charset="-122"/>
            </a:endParaRPr>
          </a:p>
        </p:txBody>
      </p:sp>
      <p:sp>
        <p:nvSpPr>
          <p:cNvPr id="3" name="文本框 2"/>
          <p:cNvSpPr txBox="1"/>
          <p:nvPr/>
        </p:nvSpPr>
        <p:spPr>
          <a:xfrm>
            <a:off x="551815" y="4149090"/>
            <a:ext cx="11008360" cy="2368550"/>
          </a:xfrm>
          <a:prstGeom prst="rect">
            <a:avLst/>
          </a:prstGeom>
          <a:noFill/>
          <a:ln w="9525">
            <a:noFill/>
          </a:ln>
        </p:spPr>
        <p:txBody>
          <a:bodyPr wrap="square">
            <a:spAutoFit/>
          </a:bodyPr>
          <a:p>
            <a:pPr indent="0"/>
            <a:r>
              <a:rPr lang="en-US" sz="2000" b="0">
                <a:solidFill>
                  <a:srgbClr val="3333FF"/>
                </a:solidFill>
                <a:latin typeface="Times New Roman" panose="02020603050405020304" charset="0"/>
                <a:ea typeface="宋体" panose="02010600030101010101" pitchFamily="2" charset="-122"/>
              </a:rPr>
              <a:t>1.</a:t>
            </a:r>
            <a:r>
              <a:rPr lang="zh-CN" b="0">
                <a:solidFill>
                  <a:srgbClr val="3333FF"/>
                </a:solidFill>
                <a:ea typeface="宋体" panose="02010600030101010101" pitchFamily="2" charset="-122"/>
              </a:rPr>
              <a:t>【答案】</a:t>
            </a:r>
            <a:r>
              <a:rPr lang="en-US" b="0">
                <a:latin typeface="Times New Roman" panose="02020603050405020304" charset="0"/>
                <a:ea typeface="宋体" panose="02010600030101010101" pitchFamily="2" charset="-122"/>
              </a:rPr>
              <a:t>C</a:t>
            </a:r>
            <a:r>
              <a:rPr lang="zh-CN" b="0">
                <a:solidFill>
                  <a:srgbClr val="3333FF"/>
                </a:solidFill>
                <a:ea typeface="宋体" panose="02010600030101010101" pitchFamily="2" charset="-122"/>
              </a:rPr>
              <a:t>【解析】</a:t>
            </a:r>
            <a:r>
              <a:rPr lang="zh-CN" b="0">
                <a:ea typeface="宋体" panose="02010600030101010101" pitchFamily="2" charset="-122"/>
              </a:rPr>
              <a:t>对于森林防火，应强化警示教育，增强公众的责任意识和法治意识，应加大宣传力度，提高公众预防、避险、自救和减灾能力，故②③正确；</a:t>
            </a:r>
            <a:r>
              <a:rPr lang="zh-CN" b="1">
                <a:solidFill>
                  <a:srgbClr val="FF0000"/>
                </a:solidFill>
                <a:ea typeface="宋体" panose="02010600030101010101" pitchFamily="2" charset="-122"/>
              </a:rPr>
              <a:t>①错误</a:t>
            </a:r>
            <a:r>
              <a:rPr lang="zh-CN" b="0">
                <a:ea typeface="宋体" panose="02010600030101010101" pitchFamily="2" charset="-122"/>
              </a:rPr>
              <a:t>，防灭火的责任与人人有关，不能只靠政府；</a:t>
            </a:r>
            <a:r>
              <a:rPr lang="zh-CN" b="1">
                <a:solidFill>
                  <a:srgbClr val="FF0000"/>
                </a:solidFill>
                <a:ea typeface="宋体" panose="02010600030101010101" pitchFamily="2" charset="-122"/>
              </a:rPr>
              <a:t>④错误</a:t>
            </a:r>
            <a:r>
              <a:rPr lang="zh-CN" b="0">
                <a:ea typeface="宋体" panose="02010600030101010101" pitchFamily="2" charset="-122"/>
              </a:rPr>
              <a:t>，没有认识到森林防火宣传的重要性。</a:t>
            </a:r>
            <a:r>
              <a:rPr lang="en-US" sz="2000" b="0">
                <a:latin typeface="Times New Roman" panose="02020603050405020304" charset="0"/>
                <a:ea typeface="宋体" panose="02010600030101010101" pitchFamily="2" charset="-122"/>
              </a:rPr>
              <a:t> </a:t>
            </a:r>
            <a:r>
              <a:rPr lang="zh-CN" b="1">
                <a:solidFill>
                  <a:srgbClr val="FF0000"/>
                </a:solidFill>
                <a:ea typeface="宋体" panose="02010600030101010101" pitchFamily="2" charset="-122"/>
              </a:rPr>
              <a:t>故选：</a:t>
            </a:r>
            <a:r>
              <a:rPr lang="en-US" b="1">
                <a:solidFill>
                  <a:srgbClr val="FF0000"/>
                </a:solidFill>
                <a:latin typeface="Times New Roman" panose="02020603050405020304" charset="0"/>
                <a:ea typeface="宋体" panose="02010600030101010101" pitchFamily="2" charset="-122"/>
              </a:rPr>
              <a:t>C</a:t>
            </a:r>
            <a:r>
              <a:rPr lang="zh-CN" b="1">
                <a:solidFill>
                  <a:srgbClr val="FF0000"/>
                </a:solidFill>
                <a:ea typeface="宋体" panose="02010600030101010101" pitchFamily="2" charset="-122"/>
              </a:rPr>
              <a:t>。</a:t>
            </a:r>
            <a:endParaRPr lang="zh-CN" b="0">
              <a:ea typeface="宋体" panose="02010600030101010101" pitchFamily="2" charset="-122"/>
            </a:endParaRPr>
          </a:p>
          <a:p>
            <a:pPr indent="0"/>
            <a:r>
              <a:rPr lang="zh-CN" b="0">
                <a:ea typeface="宋体" panose="02010600030101010101" pitchFamily="2" charset="-122"/>
              </a:rPr>
              <a:t>     本题考查</a:t>
            </a:r>
            <a:r>
              <a:rPr lang="zh-CN" b="1">
                <a:solidFill>
                  <a:srgbClr val="FF0000"/>
                </a:solidFill>
                <a:ea typeface="宋体" panose="02010600030101010101" pitchFamily="2" charset="-122"/>
              </a:rPr>
              <a:t>树立法治观念的知识点</a:t>
            </a:r>
            <a:r>
              <a:rPr lang="zh-CN" b="0">
                <a:ea typeface="宋体" panose="02010600030101010101" pitchFamily="2" charset="-122"/>
              </a:rPr>
              <a:t>。树立法治观念是文明社会对公民最起码的素质要求，增强公民的法治观念是实行依法治国的重要条件；只有人人树立法治观念，养成守法习惯，善于用法维权，才能有效地保护社会稳定，才能维护国家、集体利益和公民的合法权益。解答本题要正确理解题意，明确其考查了树立法治观念的知识，在此基础上，结合分析各个选项，得出符合要求的答案。</a:t>
            </a:r>
            <a:endParaRPr lang="zh-CN" altLang="en-US" b="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983615" y="764540"/>
            <a:ext cx="9538970" cy="1630045"/>
          </a:xfrm>
          <a:prstGeom prst="rect">
            <a:avLst/>
          </a:prstGeom>
          <a:noFill/>
          <a:ln w="9525">
            <a:noFill/>
          </a:ln>
        </p:spPr>
        <p:txBody>
          <a:bodyPr wrap="square">
            <a:spAutoFit/>
          </a:bodyPr>
          <a:p>
            <a:pPr indent="0"/>
            <a:r>
              <a:rPr lang="en-US" sz="2000" b="0">
                <a:latin typeface="Times New Roman" panose="02020603050405020304" charset="0"/>
                <a:ea typeface="宋体" panose="02010600030101010101" pitchFamily="2" charset="-122"/>
              </a:rPr>
              <a:t>2.  </a:t>
            </a:r>
            <a:r>
              <a:rPr lang="zh-CN" sz="2000" b="1">
                <a:solidFill>
                  <a:srgbClr val="FF0000"/>
                </a:solidFill>
                <a:ea typeface="宋体" panose="02010600030101010101" pitchFamily="2" charset="-122"/>
              </a:rPr>
              <a:t>漫画</a:t>
            </a:r>
            <a:r>
              <a:rPr lang="zh-CN" sz="2000" b="0">
                <a:ea typeface="宋体" panose="02010600030101010101" pitchFamily="2" charset="-122"/>
              </a:rPr>
              <a:t>《准备出发》</a:t>
            </a:r>
            <a:r>
              <a:rPr lang="zh-CN" sz="2000" b="1">
                <a:solidFill>
                  <a:srgbClr val="FF0000"/>
                </a:solidFill>
                <a:ea typeface="宋体" panose="02010600030101010101" pitchFamily="2" charset="-122"/>
              </a:rPr>
              <a:t>启示</a:t>
            </a:r>
            <a:r>
              <a:rPr lang="zh-CN" sz="2000" b="0">
                <a:ea typeface="宋体" panose="02010600030101010101" pitchFamily="2" charset="-122"/>
              </a:rPr>
              <a:t>我们应该（　　）</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①培养良好的生活习惯，提高自理能力</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②正确处理亲子关系，全力护航生命成长</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③树立正确的劳动观念，从身边的小事做起</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④争取家长更多的帮助，获得劳动经验和方法</a:t>
            </a:r>
            <a:endParaRPr lang="zh-CN" altLang="en-US" sz="2000"/>
          </a:p>
        </p:txBody>
      </p:sp>
      <p:pic>
        <p:nvPicPr>
          <p:cNvPr id="1073742851" name="图片 1073742850"/>
          <p:cNvPicPr>
            <a:picLocks noChangeAspect="1"/>
          </p:cNvPicPr>
          <p:nvPr/>
        </p:nvPicPr>
        <p:blipFill>
          <a:blip r:embed="rId1"/>
          <a:stretch>
            <a:fillRect/>
          </a:stretch>
        </p:blipFill>
        <p:spPr>
          <a:xfrm>
            <a:off x="7320280" y="476250"/>
            <a:ext cx="3364865" cy="3335020"/>
          </a:xfrm>
          <a:prstGeom prst="rect">
            <a:avLst/>
          </a:prstGeom>
          <a:noFill/>
          <a:ln w="9525">
            <a:noFill/>
          </a:ln>
        </p:spPr>
      </p:pic>
      <p:sp>
        <p:nvSpPr>
          <p:cNvPr id="7" name="文本框 6"/>
          <p:cNvSpPr txBox="1"/>
          <p:nvPr/>
        </p:nvSpPr>
        <p:spPr>
          <a:xfrm>
            <a:off x="1055370" y="2420620"/>
            <a:ext cx="5080000" cy="398780"/>
          </a:xfrm>
          <a:prstGeom prst="rect">
            <a:avLst/>
          </a:prstGeom>
          <a:noFill/>
          <a:ln w="9525">
            <a:noFill/>
          </a:ln>
        </p:spPr>
        <p:txBody>
          <a:bodyPr>
            <a:spAutoFit/>
          </a:bodyPr>
          <a:p>
            <a:pPr indent="0"/>
            <a:r>
              <a:rPr lang="en-US" sz="2000" b="0">
                <a:latin typeface="Times New Roman" panose="02020603050405020304" charset="0"/>
                <a:ea typeface="宋体" panose="02010600030101010101" pitchFamily="2" charset="-122"/>
              </a:rPr>
              <a:t>A. </a:t>
            </a:r>
            <a:r>
              <a:rPr lang="en-US" sz="2000" b="0">
                <a:latin typeface="宋体" panose="02010600030101010101" pitchFamily="2" charset="-122"/>
                <a:ea typeface="宋体" panose="02010600030101010101" pitchFamily="2" charset="-122"/>
              </a:rPr>
              <a:t>①②</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B. </a:t>
            </a:r>
            <a:r>
              <a:rPr lang="en-US" sz="2000" b="0">
                <a:latin typeface="宋体" panose="02010600030101010101" pitchFamily="2" charset="-122"/>
                <a:ea typeface="宋体" panose="02010600030101010101" pitchFamily="2" charset="-122"/>
              </a:rPr>
              <a:t>①③</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C. </a:t>
            </a:r>
            <a:r>
              <a:rPr lang="en-US" sz="2000" b="0">
                <a:latin typeface="宋体" panose="02010600030101010101" pitchFamily="2" charset="-122"/>
                <a:ea typeface="宋体" panose="02010600030101010101" pitchFamily="2" charset="-122"/>
              </a:rPr>
              <a:t>②④</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D. </a:t>
            </a:r>
            <a:r>
              <a:rPr lang="en-US" sz="2000" b="0">
                <a:latin typeface="宋体" panose="02010600030101010101" pitchFamily="2" charset="-122"/>
                <a:ea typeface="宋体" panose="02010600030101010101" pitchFamily="2" charset="-122"/>
              </a:rPr>
              <a:t>③④</a:t>
            </a:r>
            <a:endParaRPr lang="zh-CN" altLang="en-US" sz="2000"/>
          </a:p>
        </p:txBody>
      </p:sp>
      <p:sp>
        <p:nvSpPr>
          <p:cNvPr id="8" name="文本框 7"/>
          <p:cNvSpPr txBox="1"/>
          <p:nvPr/>
        </p:nvSpPr>
        <p:spPr>
          <a:xfrm>
            <a:off x="984250" y="3811270"/>
            <a:ext cx="10003790" cy="2306955"/>
          </a:xfrm>
          <a:prstGeom prst="rect">
            <a:avLst/>
          </a:prstGeom>
          <a:noFill/>
          <a:ln w="9525">
            <a:noFill/>
          </a:ln>
        </p:spPr>
        <p:txBody>
          <a:bodyPr wrap="square">
            <a:spAutoFit/>
          </a:bodyPr>
          <a:p>
            <a:pPr indent="0"/>
            <a:r>
              <a:rPr lang="en-US" b="0">
                <a:solidFill>
                  <a:srgbClr val="3333FF"/>
                </a:solidFill>
                <a:latin typeface="Times New Roman" panose="02020603050405020304" charset="0"/>
                <a:ea typeface="宋体" panose="02010600030101010101" pitchFamily="2" charset="-122"/>
              </a:rPr>
              <a:t>2.</a:t>
            </a:r>
            <a:r>
              <a:rPr lang="zh-CN" b="0">
                <a:solidFill>
                  <a:srgbClr val="3333FF"/>
                </a:solidFill>
                <a:ea typeface="宋体" panose="02010600030101010101" pitchFamily="2" charset="-122"/>
              </a:rPr>
              <a:t>【答案】</a:t>
            </a:r>
            <a:r>
              <a:rPr lang="en-US" b="0">
                <a:latin typeface="Times New Roman" panose="02020603050405020304" charset="0"/>
                <a:ea typeface="宋体" panose="02010600030101010101" pitchFamily="2" charset="-122"/>
              </a:rPr>
              <a:t>B</a:t>
            </a:r>
            <a:r>
              <a:rPr lang="zh-CN" b="0">
                <a:solidFill>
                  <a:srgbClr val="3333FF"/>
                </a:solidFill>
                <a:ea typeface="宋体" panose="02010600030101010101" pitchFamily="2" charset="-122"/>
              </a:rPr>
              <a:t>【解析】</a:t>
            </a:r>
            <a:r>
              <a:rPr lang="zh-CN" b="0">
                <a:ea typeface="宋体" panose="02010600030101010101" pitchFamily="2" charset="-122"/>
              </a:rPr>
              <a:t>漫画内容体现了部分青少年</a:t>
            </a:r>
            <a:r>
              <a:rPr lang="zh-CN" b="1">
                <a:solidFill>
                  <a:srgbClr val="FF0000"/>
                </a:solidFill>
                <a:ea typeface="宋体" panose="02010600030101010101" pitchFamily="2" charset="-122"/>
              </a:rPr>
              <a:t>自理能力差</a:t>
            </a:r>
            <a:r>
              <a:rPr lang="zh-CN" b="0">
                <a:ea typeface="宋体" panose="02010600030101010101" pitchFamily="2" charset="-122"/>
              </a:rPr>
              <a:t>，缺乏劳动观念，启示我们要养成良好的生活习惯，培养自理能力，从身边的小事做起，培养热爱劳动的习惯，①③说法正确；</a:t>
            </a:r>
            <a:endParaRPr lang="zh-CN" b="0">
              <a:ea typeface="宋体" panose="02010600030101010101" pitchFamily="2" charset="-122"/>
            </a:endParaRPr>
          </a:p>
          <a:p>
            <a:pPr indent="0"/>
            <a:r>
              <a:rPr lang="zh-CN" b="0">
                <a:ea typeface="宋体" panose="02010600030101010101" pitchFamily="2" charset="-122"/>
              </a:rPr>
              <a:t>②与题意不相符；（无关）④说法错误，</a:t>
            </a:r>
            <a:r>
              <a:rPr lang="zh-CN" b="1">
                <a:solidFill>
                  <a:srgbClr val="FF0000"/>
                </a:solidFill>
                <a:ea typeface="宋体" panose="02010600030101010101" pitchFamily="2" charset="-122"/>
              </a:rPr>
              <a:t>不利于培养自理能力</a:t>
            </a:r>
            <a:r>
              <a:rPr lang="zh-CN" b="0">
                <a:ea typeface="宋体" panose="02010600030101010101" pitchFamily="2" charset="-122"/>
              </a:rPr>
              <a:t>。</a:t>
            </a:r>
            <a:r>
              <a:rPr lang="en-US" b="0">
                <a:latin typeface="Times New Roman" panose="02020603050405020304" charset="0"/>
                <a:ea typeface="宋体" panose="02010600030101010101" pitchFamily="2" charset="-122"/>
              </a:rPr>
              <a:t> </a:t>
            </a:r>
            <a:r>
              <a:rPr lang="zh-CN" b="0">
                <a:solidFill>
                  <a:srgbClr val="FF0000"/>
                </a:solidFill>
                <a:ea typeface="宋体" panose="02010600030101010101" pitchFamily="2" charset="-122"/>
              </a:rPr>
              <a:t>故选：</a:t>
            </a:r>
            <a:r>
              <a:rPr lang="en-US" b="0">
                <a:solidFill>
                  <a:srgbClr val="FF0000"/>
                </a:solidFill>
                <a:latin typeface="Times New Roman" panose="02020603050405020304" charset="0"/>
                <a:ea typeface="宋体" panose="02010600030101010101" pitchFamily="2" charset="-122"/>
              </a:rPr>
              <a:t>B</a:t>
            </a:r>
            <a:r>
              <a:rPr lang="zh-CN" b="0">
                <a:solidFill>
                  <a:srgbClr val="FF0000"/>
                </a:solidFill>
                <a:ea typeface="宋体" panose="02010600030101010101" pitchFamily="2" charset="-122"/>
              </a:rPr>
              <a:t>。</a:t>
            </a:r>
            <a:endParaRPr lang="zh-CN" b="0">
              <a:ea typeface="宋体" panose="02010600030101010101" pitchFamily="2" charset="-122"/>
            </a:endParaRPr>
          </a:p>
          <a:p>
            <a:pPr indent="0"/>
            <a:endParaRPr lang="zh-CN" b="0">
              <a:ea typeface="宋体" panose="02010600030101010101" pitchFamily="2" charset="-122"/>
            </a:endParaRPr>
          </a:p>
          <a:p>
            <a:pPr indent="0"/>
            <a:r>
              <a:rPr lang="zh-CN" b="0">
                <a:ea typeface="宋体" panose="02010600030101010101" pitchFamily="2" charset="-122"/>
              </a:rPr>
              <a:t>     本题考查的知识点是</a:t>
            </a:r>
            <a:r>
              <a:rPr lang="zh-CN" b="1">
                <a:solidFill>
                  <a:srgbClr val="FF0000"/>
                </a:solidFill>
                <a:ea typeface="宋体" panose="02010600030101010101" pitchFamily="2" charset="-122"/>
              </a:rPr>
              <a:t>劳动的意义</a:t>
            </a:r>
            <a:r>
              <a:rPr lang="zh-CN" b="0">
                <a:ea typeface="宋体" panose="02010600030101010101" pitchFamily="2" charset="-122"/>
              </a:rPr>
              <a:t>。劳动创造了人类，创造世界，创造文明。劳动，促进人的成长与发展，丰富人的精神世界。劳动，是美好生活的源泉，是人类生存和发展的第一需要。解答本题要认真分析漫画内容，把握好劳动的意义，选出正确答案。</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51815" y="692785"/>
            <a:ext cx="10892790" cy="2553335"/>
          </a:xfrm>
          <a:prstGeom prst="rect">
            <a:avLst/>
          </a:prstGeom>
          <a:noFill/>
          <a:ln w="9525">
            <a:noFill/>
          </a:ln>
        </p:spPr>
        <p:txBody>
          <a:bodyPr wrap="square">
            <a:spAutoFit/>
          </a:bodyPr>
          <a:p>
            <a:pPr indent="0"/>
            <a:r>
              <a:rPr lang="en-US" sz="2000" b="0">
                <a:latin typeface="Times New Roman" panose="02020603050405020304" charset="0"/>
                <a:ea typeface="宋体" panose="02010600030101010101" pitchFamily="2" charset="-122"/>
              </a:rPr>
              <a:t>3.  </a:t>
            </a:r>
            <a:r>
              <a:rPr lang="zh-CN" sz="2000" b="0">
                <a:ea typeface="宋体" panose="02010600030101010101" pitchFamily="2" charset="-122"/>
              </a:rPr>
              <a:t>《感动中国》</a:t>
            </a:r>
            <a:r>
              <a:rPr lang="en-US" sz="2000" b="0">
                <a:latin typeface="Times New Roman" panose="02020603050405020304" charset="0"/>
                <a:ea typeface="宋体" panose="02010600030101010101" pitchFamily="2" charset="-122"/>
              </a:rPr>
              <a:t>2022</a:t>
            </a:r>
            <a:r>
              <a:rPr lang="zh-CN" sz="2000" b="0">
                <a:ea typeface="宋体" panose="02010600030101010101" pitchFamily="2" charset="-122"/>
              </a:rPr>
              <a:t>年度人物——陆鸿，幼时因病导致脑瘫，在求职时屡屡被拒之门外，靠着顽强拼搏自主创业，他的工厂招收员工以残疾人为先，已成为远近闻名的残疾人扶贫创业基地。他能吃苦、肯奋斗，似一叶扁舟在激湍中逆流而上。</a:t>
            </a:r>
            <a:r>
              <a:rPr lang="zh-CN" sz="2000" b="1">
                <a:solidFill>
                  <a:srgbClr val="FF0000"/>
                </a:solidFill>
                <a:ea typeface="宋体" panose="02010600030101010101" pitchFamily="2" charset="-122"/>
              </a:rPr>
              <a:t>他的事迹</a:t>
            </a:r>
            <a:r>
              <a:rPr lang="zh-CN" sz="2000" b="0">
                <a:ea typeface="宋体" panose="02010600030101010101" pitchFamily="2" charset="-122"/>
              </a:rPr>
              <a:t>给予我们的人生</a:t>
            </a:r>
            <a:r>
              <a:rPr lang="zh-CN" sz="2000" b="1">
                <a:solidFill>
                  <a:srgbClr val="FF0000"/>
                </a:solidFill>
                <a:ea typeface="宋体" panose="02010600030101010101" pitchFamily="2" charset="-122"/>
              </a:rPr>
              <a:t>启迪</a:t>
            </a:r>
            <a:r>
              <a:rPr lang="zh-CN" sz="2000" b="0">
                <a:ea typeface="宋体" panose="02010600030101010101" pitchFamily="2" charset="-122"/>
              </a:rPr>
              <a:t>是（　　）</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①以丰富的物质财富，彰显自己的生命价值</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②直面挫折，用坚强的意志发掘生命的力量</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③自食其力，勇于担当责任，实现自我价值</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④终身学习，提高素质，掌握建设祖国的本领</a:t>
            </a:r>
            <a:r>
              <a:rPr lang="en-US" sz="2000" b="0">
                <a:latin typeface="Times New Roman" panose="02020603050405020304" charset="0"/>
                <a:ea typeface="宋体" panose="02010600030101010101" pitchFamily="2" charset="-122"/>
              </a:rPr>
              <a:t>A. </a:t>
            </a:r>
            <a:r>
              <a:rPr lang="en-US" sz="2000" b="0">
                <a:latin typeface="宋体" panose="02010600030101010101" pitchFamily="2" charset="-122"/>
                <a:ea typeface="宋体" panose="02010600030101010101" pitchFamily="2" charset="-122"/>
              </a:rPr>
              <a:t>①②</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B. </a:t>
            </a:r>
            <a:r>
              <a:rPr lang="en-US" sz="2000" b="0">
                <a:latin typeface="宋体" panose="02010600030101010101" pitchFamily="2" charset="-122"/>
                <a:ea typeface="宋体" panose="02010600030101010101" pitchFamily="2" charset="-122"/>
              </a:rPr>
              <a:t>①④</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C. </a:t>
            </a:r>
            <a:r>
              <a:rPr lang="en-US" sz="2000" b="0">
                <a:latin typeface="宋体" panose="02010600030101010101" pitchFamily="2" charset="-122"/>
                <a:ea typeface="宋体" panose="02010600030101010101" pitchFamily="2" charset="-122"/>
              </a:rPr>
              <a:t>②③</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D. </a:t>
            </a:r>
            <a:r>
              <a:rPr lang="en-US" sz="2000" b="0">
                <a:latin typeface="宋体" panose="02010600030101010101" pitchFamily="2" charset="-122"/>
                <a:ea typeface="宋体" panose="02010600030101010101" pitchFamily="2" charset="-122"/>
              </a:rPr>
              <a:t>③④</a:t>
            </a:r>
            <a:endParaRPr lang="zh-CN" altLang="en-US" sz="2000"/>
          </a:p>
        </p:txBody>
      </p:sp>
      <p:sp>
        <p:nvSpPr>
          <p:cNvPr id="2" name="文本框 1"/>
          <p:cNvSpPr txBox="1"/>
          <p:nvPr/>
        </p:nvSpPr>
        <p:spPr>
          <a:xfrm>
            <a:off x="623570" y="3429000"/>
            <a:ext cx="10988675" cy="2306955"/>
          </a:xfrm>
          <a:prstGeom prst="rect">
            <a:avLst/>
          </a:prstGeom>
          <a:noFill/>
          <a:ln w="9525">
            <a:noFill/>
          </a:ln>
        </p:spPr>
        <p:txBody>
          <a:bodyPr wrap="square">
            <a:spAutoFit/>
          </a:bodyPr>
          <a:p>
            <a:pPr indent="0"/>
            <a:r>
              <a:rPr lang="en-US" b="0">
                <a:solidFill>
                  <a:srgbClr val="3333FF"/>
                </a:solidFill>
                <a:latin typeface="Times New Roman" panose="02020603050405020304" charset="0"/>
                <a:ea typeface="宋体" panose="02010600030101010101" pitchFamily="2" charset="-122"/>
              </a:rPr>
              <a:t>3.</a:t>
            </a:r>
            <a:r>
              <a:rPr lang="zh-CN" b="0">
                <a:solidFill>
                  <a:srgbClr val="3333FF"/>
                </a:solidFill>
                <a:ea typeface="宋体" panose="02010600030101010101" pitchFamily="2" charset="-122"/>
              </a:rPr>
              <a:t>【答案】</a:t>
            </a:r>
            <a:r>
              <a:rPr lang="en-US" b="0">
                <a:latin typeface="Times New Roman" panose="02020603050405020304" charset="0"/>
                <a:ea typeface="宋体" panose="02010600030101010101" pitchFamily="2" charset="-122"/>
              </a:rPr>
              <a:t>C</a:t>
            </a:r>
            <a:r>
              <a:rPr lang="zh-CN" b="0">
                <a:solidFill>
                  <a:srgbClr val="3333FF"/>
                </a:solidFill>
                <a:ea typeface="宋体" panose="02010600030101010101" pitchFamily="2" charset="-122"/>
              </a:rPr>
              <a:t>【解析】</a:t>
            </a:r>
            <a:r>
              <a:rPr lang="zh-CN" b="0">
                <a:ea typeface="宋体" panose="02010600030101010101" pitchFamily="2" charset="-122"/>
              </a:rPr>
              <a:t>题干中陆鸿的事迹启示我们要不畏挫折，增强生命韧性，挖掘生命的力量，自立自强，用坚持、责任、勇敢书写自己的生命价值，②③说法正确；</a:t>
            </a:r>
            <a:r>
              <a:rPr lang="zh-CN" b="1">
                <a:solidFill>
                  <a:srgbClr val="FF0000"/>
                </a:solidFill>
                <a:ea typeface="宋体" panose="02010600030101010101" pitchFamily="2" charset="-122"/>
              </a:rPr>
              <a:t>①说法错误</a:t>
            </a:r>
            <a:r>
              <a:rPr lang="zh-CN" b="0">
                <a:ea typeface="宋体" panose="02010600030101010101" pitchFamily="2" charset="-122"/>
              </a:rPr>
              <a:t>，生命价值在于创造和奉献，并</a:t>
            </a:r>
            <a:r>
              <a:rPr lang="zh-CN" b="1">
                <a:solidFill>
                  <a:srgbClr val="FF0000"/>
                </a:solidFill>
                <a:ea typeface="宋体" panose="02010600030101010101" pitchFamily="2" charset="-122"/>
              </a:rPr>
              <a:t>不是靠物质财富</a:t>
            </a:r>
            <a:r>
              <a:rPr lang="zh-CN" b="0">
                <a:ea typeface="宋体" panose="02010600030101010101" pitchFamily="2" charset="-122"/>
              </a:rPr>
              <a:t>彰显的；④与题意不相符。</a:t>
            </a:r>
            <a:r>
              <a:rPr lang="zh-CN" b="1">
                <a:solidFill>
                  <a:srgbClr val="FF0000"/>
                </a:solidFill>
                <a:ea typeface="宋体" panose="02010600030101010101" pitchFamily="2" charset="-122"/>
              </a:rPr>
              <a:t>（无关）</a:t>
            </a:r>
            <a:r>
              <a:rPr lang="en-US" b="1">
                <a:solidFill>
                  <a:srgbClr val="FF0000"/>
                </a:solidFill>
                <a:latin typeface="Times New Roman" panose="02020603050405020304" charset="0"/>
                <a:ea typeface="宋体" panose="02010600030101010101" pitchFamily="2" charset="-122"/>
              </a:rPr>
              <a:t> </a:t>
            </a:r>
            <a:r>
              <a:rPr lang="zh-CN" b="0">
                <a:solidFill>
                  <a:srgbClr val="FF0000"/>
                </a:solidFill>
                <a:ea typeface="宋体" panose="02010600030101010101" pitchFamily="2" charset="-122"/>
              </a:rPr>
              <a:t>故选：</a:t>
            </a:r>
            <a:r>
              <a:rPr lang="en-US" b="0">
                <a:solidFill>
                  <a:srgbClr val="FF0000"/>
                </a:solidFill>
                <a:latin typeface="Times New Roman" panose="02020603050405020304" charset="0"/>
                <a:ea typeface="宋体" panose="02010600030101010101" pitchFamily="2" charset="-122"/>
              </a:rPr>
              <a:t>C</a:t>
            </a:r>
            <a:r>
              <a:rPr lang="zh-CN" b="0">
                <a:solidFill>
                  <a:srgbClr val="FF0000"/>
                </a:solidFill>
                <a:ea typeface="宋体" panose="02010600030101010101" pitchFamily="2" charset="-122"/>
              </a:rPr>
              <a:t>。</a:t>
            </a:r>
            <a:endParaRPr lang="zh-CN" b="0">
              <a:ea typeface="宋体" panose="02010600030101010101" pitchFamily="2" charset="-122"/>
            </a:endParaRPr>
          </a:p>
          <a:p>
            <a:pPr indent="0"/>
            <a:endParaRPr lang="zh-CN" b="0">
              <a:ea typeface="宋体" panose="02010600030101010101" pitchFamily="2" charset="-122"/>
            </a:endParaRPr>
          </a:p>
          <a:p>
            <a:pPr indent="0"/>
            <a:r>
              <a:rPr lang="zh-CN" b="0">
                <a:ea typeface="宋体" panose="02010600030101010101" pitchFamily="2" charset="-122"/>
              </a:rPr>
              <a:t>    本题考查的知识点是</a:t>
            </a:r>
            <a:r>
              <a:rPr lang="zh-CN" b="1">
                <a:solidFill>
                  <a:srgbClr val="FF0000"/>
                </a:solidFill>
                <a:ea typeface="宋体" panose="02010600030101010101" pitchFamily="2" charset="-122"/>
              </a:rPr>
              <a:t>实现人生价值</a:t>
            </a:r>
            <a:r>
              <a:rPr lang="zh-CN" b="0">
                <a:ea typeface="宋体" panose="02010600030101010101" pitchFamily="2" charset="-122"/>
              </a:rPr>
              <a:t>。人生价值体现在对他人、对社会的奉献之中。实现人生价值，要干好本职工作，从现在做起，从小事做起。解答本题要认真分析人物事迹，把握好实现人生价值的要求，选出正确答案。</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32740" y="764540"/>
            <a:ext cx="11526520" cy="2553335"/>
          </a:xfrm>
          <a:prstGeom prst="rect">
            <a:avLst/>
          </a:prstGeom>
          <a:noFill/>
          <a:ln w="9525">
            <a:noFill/>
          </a:ln>
        </p:spPr>
        <p:txBody>
          <a:bodyPr wrap="square">
            <a:spAutoFit/>
          </a:bodyPr>
          <a:p>
            <a:pPr indent="0"/>
            <a:r>
              <a:rPr lang="en-US" sz="2000" b="0">
                <a:latin typeface="Times New Roman" panose="02020603050405020304" charset="0"/>
                <a:ea typeface="宋体" panose="02010600030101010101" pitchFamily="2" charset="-122"/>
              </a:rPr>
              <a:t>4.  2022</a:t>
            </a:r>
            <a:r>
              <a:rPr lang="zh-CN" sz="2000" b="0">
                <a:ea typeface="宋体" panose="02010600030101010101" pitchFamily="2" charset="-122"/>
              </a:rPr>
              <a:t>年</a:t>
            </a:r>
            <a:r>
              <a:rPr lang="en-US" sz="2000" b="0">
                <a:latin typeface="Times New Roman" panose="02020603050405020304" charset="0"/>
                <a:ea typeface="宋体" panose="02010600030101010101" pitchFamily="2" charset="-122"/>
              </a:rPr>
              <a:t>10</a:t>
            </a:r>
            <a:r>
              <a:rPr lang="zh-CN" sz="2000" b="0">
                <a:ea typeface="宋体" panose="02010600030101010101" pitchFamily="2" charset="-122"/>
              </a:rPr>
              <a:t>月</a:t>
            </a:r>
            <a:r>
              <a:rPr lang="en-US" sz="2000" b="0">
                <a:latin typeface="Times New Roman" panose="02020603050405020304" charset="0"/>
                <a:ea typeface="宋体" panose="02010600030101010101" pitchFamily="2" charset="-122"/>
              </a:rPr>
              <a:t>12</a:t>
            </a:r>
            <a:r>
              <a:rPr lang="zh-CN" sz="2000" b="0">
                <a:ea typeface="宋体" panose="02010600030101010101" pitchFamily="2" charset="-122"/>
              </a:rPr>
              <a:t>日，“天宫课堂”第三课在中国空间站开讲，航天员展示了问天实验舱工作生活场景，演示了水球变“懒”实验、会调头的扳手等神奇现象，并生动讲解了实验背后的科学原理，通过新颖有趣的活动在青少年心中植入“星辰大海”的种子。开设</a:t>
            </a:r>
            <a:r>
              <a:rPr lang="zh-CN" sz="2000" b="1">
                <a:solidFill>
                  <a:srgbClr val="FF0000"/>
                </a:solidFill>
                <a:ea typeface="宋体" panose="02010600030101010101" pitchFamily="2" charset="-122"/>
              </a:rPr>
              <a:t>“天宫课堂”</a:t>
            </a:r>
            <a:r>
              <a:rPr lang="zh-CN" sz="2000" b="1">
                <a:solidFill>
                  <a:srgbClr val="FF0000"/>
                </a:solidFill>
                <a:ea typeface="宋体" panose="02010600030101010101" pitchFamily="2" charset="-122"/>
              </a:rPr>
              <a:t>有利于</a:t>
            </a:r>
            <a:r>
              <a:rPr lang="zh-CN" sz="2000" b="0">
                <a:ea typeface="宋体" panose="02010600030101010101" pitchFamily="2" charset="-122"/>
              </a:rPr>
              <a:t>（　　）</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①促进教育公平，快速提升我国教育质量</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②提高科技创新水平，增强我国的综合国力</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③彰显航天科技实力，激发青少年民族自豪感</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④通过太空科普，培养青少年探索科学的热情</a:t>
            </a:r>
            <a:r>
              <a:rPr lang="en-US" sz="2000" b="0">
                <a:latin typeface="Times New Roman" panose="02020603050405020304" charset="0"/>
                <a:ea typeface="宋体" panose="02010600030101010101" pitchFamily="2" charset="-122"/>
              </a:rPr>
              <a:t>A. </a:t>
            </a:r>
            <a:r>
              <a:rPr lang="en-US" sz="2000" b="0">
                <a:latin typeface="宋体" panose="02010600030101010101" pitchFamily="2" charset="-122"/>
                <a:ea typeface="宋体" panose="02010600030101010101" pitchFamily="2" charset="-122"/>
              </a:rPr>
              <a:t>①②</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B. </a:t>
            </a:r>
            <a:r>
              <a:rPr lang="en-US" sz="2000" b="0">
                <a:latin typeface="宋体" panose="02010600030101010101" pitchFamily="2" charset="-122"/>
                <a:ea typeface="宋体" panose="02010600030101010101" pitchFamily="2" charset="-122"/>
              </a:rPr>
              <a:t>①④</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C. </a:t>
            </a:r>
            <a:r>
              <a:rPr lang="en-US" sz="2000" b="0">
                <a:latin typeface="宋体" panose="02010600030101010101" pitchFamily="2" charset="-122"/>
                <a:ea typeface="宋体" panose="02010600030101010101" pitchFamily="2" charset="-122"/>
              </a:rPr>
              <a:t>②③</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D. </a:t>
            </a:r>
            <a:r>
              <a:rPr lang="en-US" sz="2000" b="0">
                <a:latin typeface="宋体" panose="02010600030101010101" pitchFamily="2" charset="-122"/>
                <a:ea typeface="宋体" panose="02010600030101010101" pitchFamily="2" charset="-122"/>
              </a:rPr>
              <a:t>③④</a:t>
            </a:r>
            <a:endParaRPr lang="zh-CN" altLang="en-US" sz="2000"/>
          </a:p>
        </p:txBody>
      </p:sp>
      <p:sp>
        <p:nvSpPr>
          <p:cNvPr id="2" name="文本框 1"/>
          <p:cNvSpPr txBox="1"/>
          <p:nvPr/>
        </p:nvSpPr>
        <p:spPr>
          <a:xfrm>
            <a:off x="479425" y="3500755"/>
            <a:ext cx="11323955" cy="2030095"/>
          </a:xfrm>
          <a:prstGeom prst="rect">
            <a:avLst/>
          </a:prstGeom>
          <a:noFill/>
          <a:ln w="9525">
            <a:noFill/>
          </a:ln>
        </p:spPr>
        <p:txBody>
          <a:bodyPr wrap="square">
            <a:spAutoFit/>
          </a:bodyPr>
          <a:p>
            <a:pPr indent="0"/>
            <a:r>
              <a:rPr lang="en-US" b="0">
                <a:solidFill>
                  <a:srgbClr val="3333FF"/>
                </a:solidFill>
                <a:latin typeface="Times New Roman" panose="02020603050405020304" charset="0"/>
                <a:ea typeface="宋体" panose="02010600030101010101" pitchFamily="2" charset="-122"/>
              </a:rPr>
              <a:t>4.</a:t>
            </a:r>
            <a:r>
              <a:rPr lang="zh-CN" b="0">
                <a:solidFill>
                  <a:srgbClr val="3333FF"/>
                </a:solidFill>
                <a:ea typeface="宋体" panose="02010600030101010101" pitchFamily="2" charset="-122"/>
              </a:rPr>
              <a:t>【答案】</a:t>
            </a:r>
            <a:r>
              <a:rPr lang="en-US" b="0">
                <a:latin typeface="Times New Roman" panose="02020603050405020304" charset="0"/>
                <a:ea typeface="宋体" panose="02010600030101010101" pitchFamily="2" charset="-122"/>
              </a:rPr>
              <a:t>D</a:t>
            </a:r>
            <a:r>
              <a:rPr lang="zh-CN" b="0">
                <a:solidFill>
                  <a:srgbClr val="3333FF"/>
                </a:solidFill>
                <a:ea typeface="宋体" panose="02010600030101010101" pitchFamily="2" charset="-122"/>
              </a:rPr>
              <a:t>【解析】</a:t>
            </a:r>
            <a:r>
              <a:rPr lang="zh-CN" b="0">
                <a:ea typeface="宋体" panose="02010600030101010101" pitchFamily="2" charset="-122"/>
              </a:rPr>
              <a:t>开设“天宫课堂”有利于彰显我国的科技实力，激发青少年的民族自豪感，有利于培养青少年探索科学的热情，有利于培养青少年的创新品质，③④说法正确；本题</a:t>
            </a:r>
            <a:r>
              <a:rPr lang="zh-CN" b="1">
                <a:solidFill>
                  <a:srgbClr val="FF0000"/>
                </a:solidFill>
                <a:ea typeface="宋体" panose="02010600030101010101" pitchFamily="2" charset="-122"/>
              </a:rPr>
              <a:t>与教育公平无关</a:t>
            </a:r>
            <a:r>
              <a:rPr lang="zh-CN" b="0">
                <a:ea typeface="宋体" panose="02010600030101010101" pitchFamily="2" charset="-122"/>
              </a:rPr>
              <a:t>，</a:t>
            </a:r>
            <a:r>
              <a:rPr lang="zh-CN" b="1">
                <a:solidFill>
                  <a:srgbClr val="FF0000"/>
                </a:solidFill>
                <a:ea typeface="宋体" panose="02010600030101010101" pitchFamily="2" charset="-122"/>
              </a:rPr>
              <a:t>也不可能快速提升</a:t>
            </a:r>
            <a:r>
              <a:rPr lang="zh-CN" b="0">
                <a:ea typeface="宋体" panose="02010600030101010101" pitchFamily="2" charset="-122"/>
              </a:rPr>
              <a:t>我国教育质量，①说法错误；开设“天宫课堂”与提高科技创新水平，增强我国的</a:t>
            </a:r>
            <a:r>
              <a:rPr lang="zh-CN" b="1">
                <a:solidFill>
                  <a:srgbClr val="FF0000"/>
                </a:solidFill>
                <a:ea typeface="宋体" panose="02010600030101010101" pitchFamily="2" charset="-122"/>
              </a:rPr>
              <a:t>综合国力无关</a:t>
            </a:r>
            <a:r>
              <a:rPr lang="zh-CN" b="0">
                <a:ea typeface="宋体" panose="02010600030101010101" pitchFamily="2" charset="-122"/>
              </a:rPr>
              <a:t>，②不合题意。</a:t>
            </a:r>
            <a:r>
              <a:rPr lang="en-US" b="0">
                <a:latin typeface="Times New Roman" panose="02020603050405020304" charset="0"/>
                <a:ea typeface="宋体" panose="02010600030101010101" pitchFamily="2" charset="-122"/>
              </a:rPr>
              <a:t> </a:t>
            </a:r>
            <a:r>
              <a:rPr lang="zh-CN" b="0">
                <a:solidFill>
                  <a:srgbClr val="FF0000"/>
                </a:solidFill>
                <a:ea typeface="宋体" panose="02010600030101010101" pitchFamily="2" charset="-122"/>
              </a:rPr>
              <a:t>故选：</a:t>
            </a:r>
            <a:r>
              <a:rPr lang="en-US" b="0">
                <a:solidFill>
                  <a:srgbClr val="FF0000"/>
                </a:solidFill>
                <a:latin typeface="Times New Roman" panose="02020603050405020304" charset="0"/>
                <a:ea typeface="宋体" panose="02010600030101010101" pitchFamily="2" charset="-122"/>
              </a:rPr>
              <a:t>D</a:t>
            </a:r>
            <a:r>
              <a:rPr lang="zh-CN" b="0">
                <a:solidFill>
                  <a:srgbClr val="FF0000"/>
                </a:solidFill>
                <a:ea typeface="宋体" panose="02010600030101010101" pitchFamily="2" charset="-122"/>
              </a:rPr>
              <a:t>。</a:t>
            </a:r>
            <a:endParaRPr lang="zh-CN" b="0">
              <a:solidFill>
                <a:srgbClr val="FF0000"/>
              </a:solidFill>
              <a:ea typeface="宋体" panose="02010600030101010101" pitchFamily="2" charset="-122"/>
            </a:endParaRPr>
          </a:p>
          <a:p>
            <a:pPr indent="0"/>
            <a:r>
              <a:rPr lang="zh-CN" b="0">
                <a:ea typeface="宋体" panose="02010600030101010101" pitchFamily="2" charset="-122"/>
              </a:rPr>
              <a:t>   本题考查的知识点是</a:t>
            </a:r>
            <a:r>
              <a:rPr lang="zh-CN" b="1">
                <a:solidFill>
                  <a:srgbClr val="FF0000"/>
                </a:solidFill>
                <a:ea typeface="宋体" panose="02010600030101010101" pitchFamily="2" charset="-122"/>
              </a:rPr>
              <a:t>培养创新品质</a:t>
            </a:r>
            <a:r>
              <a:rPr lang="zh-CN" b="0">
                <a:ea typeface="宋体" panose="02010600030101010101" pitchFamily="2" charset="-122"/>
              </a:rPr>
              <a:t>。新发展是中华民族复兴的国运所系，是推动发展的第一动力，我们要培养创新品质。解答本题要审清题意，把握好培养创新品质的要求，选出正确答案。</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07670" y="764540"/>
            <a:ext cx="11442700" cy="2553335"/>
          </a:xfrm>
          <a:prstGeom prst="rect">
            <a:avLst/>
          </a:prstGeom>
          <a:noFill/>
          <a:ln w="9525">
            <a:noFill/>
          </a:ln>
        </p:spPr>
        <p:txBody>
          <a:bodyPr wrap="square">
            <a:spAutoFit/>
          </a:bodyPr>
          <a:p>
            <a:pPr indent="0"/>
            <a:r>
              <a:rPr lang="en-US" sz="2000" b="0">
                <a:latin typeface="Times New Roman" panose="02020603050405020304" charset="0"/>
                <a:ea typeface="宋体" panose="02010600030101010101" pitchFamily="2" charset="-122"/>
              </a:rPr>
              <a:t>5.  2023</a:t>
            </a:r>
            <a:r>
              <a:rPr lang="zh-CN" sz="2000" b="0">
                <a:ea typeface="宋体" panose="02010600030101010101" pitchFamily="2" charset="-122"/>
              </a:rPr>
              <a:t>年</a:t>
            </a:r>
            <a:r>
              <a:rPr lang="en-US" sz="2000" b="0">
                <a:latin typeface="Times New Roman" panose="02020603050405020304" charset="0"/>
                <a:ea typeface="宋体" panose="02010600030101010101" pitchFamily="2" charset="-122"/>
              </a:rPr>
              <a:t>4</a:t>
            </a:r>
            <a:r>
              <a:rPr lang="zh-CN" sz="2000" b="0">
                <a:ea typeface="宋体" panose="02010600030101010101" pitchFamily="2" charset="-122"/>
              </a:rPr>
              <a:t>月</a:t>
            </a:r>
            <a:r>
              <a:rPr lang="en-US" sz="2000" b="0">
                <a:latin typeface="Times New Roman" panose="02020603050405020304" charset="0"/>
                <a:ea typeface="宋体" panose="02010600030101010101" pitchFamily="2" charset="-122"/>
              </a:rPr>
              <a:t>15</a:t>
            </a:r>
            <a:r>
              <a:rPr lang="zh-CN" sz="2000" b="0">
                <a:ea typeface="宋体" panose="02010600030101010101" pitchFamily="2" charset="-122"/>
              </a:rPr>
              <a:t>日是第八个全民</a:t>
            </a:r>
            <a:r>
              <a:rPr lang="zh-CN" sz="2000" b="1">
                <a:solidFill>
                  <a:srgbClr val="FF0000"/>
                </a:solidFill>
                <a:ea typeface="宋体" panose="02010600030101010101" pitchFamily="2" charset="-122"/>
              </a:rPr>
              <a:t>国家安全</a:t>
            </a:r>
            <a:r>
              <a:rPr lang="zh-CN" sz="2000" b="0">
                <a:ea typeface="宋体" panose="02010600030101010101" pitchFamily="2" charset="-122"/>
              </a:rPr>
              <a:t>教育日，主题为“贯彻总体国家安全观，增强全民国家安全意识和素养，夯实以新安全格局保障新发展格局的社会基础”。某校以此为契机开展了主题班会、法律知识竞赛等形式多样的国家安全教育活动。</a:t>
            </a:r>
            <a:r>
              <a:rPr lang="zh-CN" sz="2000" b="1">
                <a:solidFill>
                  <a:srgbClr val="FF0000"/>
                </a:solidFill>
                <a:ea typeface="宋体" panose="02010600030101010101" pitchFamily="2" charset="-122"/>
              </a:rPr>
              <a:t>这说明</a:t>
            </a:r>
            <a:r>
              <a:rPr lang="zh-CN" sz="2000" b="0">
                <a:ea typeface="宋体" panose="02010600030101010101" pitchFamily="2" charset="-122"/>
              </a:rPr>
              <a:t>（　　）</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①国家安全是国家生存和发展的重要保障</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②我们应树立国家安全利益高于一切的观念</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③维护国家安全是宪法规定的一项</a:t>
            </a:r>
            <a:r>
              <a:rPr lang="zh-CN" sz="2000" b="1">
                <a:solidFill>
                  <a:srgbClr val="FF0000"/>
                </a:solidFill>
                <a:ea typeface="宋体" panose="02010600030101010101" pitchFamily="2" charset="-122"/>
              </a:rPr>
              <a:t>公民权利</a:t>
            </a:r>
            <a:r>
              <a:rPr lang="en-US" sz="2000" b="1">
                <a:solidFill>
                  <a:srgbClr val="FF0000"/>
                </a:solidFill>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④祖国日益强大，影响国家安全的内外因素</a:t>
            </a:r>
            <a:r>
              <a:rPr lang="zh-CN" sz="2000" b="1">
                <a:solidFill>
                  <a:srgbClr val="FF0000"/>
                </a:solidFill>
                <a:ea typeface="宋体" panose="02010600030101010101" pitchFamily="2" charset="-122"/>
              </a:rPr>
              <a:t>越来越少</a:t>
            </a:r>
            <a:r>
              <a:rPr lang="en-US" sz="2000" b="1">
                <a:solidFill>
                  <a:srgbClr val="FF0000"/>
                </a:solidFill>
                <a:latin typeface="Times New Roman" panose="02020603050405020304" charset="0"/>
                <a:ea typeface="宋体" panose="02010600030101010101" pitchFamily="2" charset="-122"/>
              </a:rPr>
              <a:t></a:t>
            </a:r>
            <a:r>
              <a:rPr lang="en-US" sz="2000" b="0">
                <a:latin typeface="Times New Roman" panose="02020603050405020304" charset="0"/>
                <a:ea typeface="宋体" panose="02010600030101010101" pitchFamily="2" charset="-122"/>
              </a:rPr>
              <a:t>A. </a:t>
            </a:r>
            <a:r>
              <a:rPr lang="en-US" sz="2000" b="0">
                <a:latin typeface="宋体" panose="02010600030101010101" pitchFamily="2" charset="-122"/>
                <a:ea typeface="宋体" panose="02010600030101010101" pitchFamily="2" charset="-122"/>
              </a:rPr>
              <a:t>①②</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B. </a:t>
            </a:r>
            <a:r>
              <a:rPr lang="en-US" sz="2000" b="0">
                <a:latin typeface="宋体" panose="02010600030101010101" pitchFamily="2" charset="-122"/>
                <a:ea typeface="宋体" panose="02010600030101010101" pitchFamily="2" charset="-122"/>
              </a:rPr>
              <a:t>①③</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C. </a:t>
            </a:r>
            <a:r>
              <a:rPr lang="en-US" sz="2000" b="0">
                <a:latin typeface="宋体" panose="02010600030101010101" pitchFamily="2" charset="-122"/>
                <a:ea typeface="宋体" panose="02010600030101010101" pitchFamily="2" charset="-122"/>
              </a:rPr>
              <a:t>②④</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D. </a:t>
            </a:r>
            <a:r>
              <a:rPr lang="en-US" sz="2000" b="0">
                <a:latin typeface="宋体" panose="02010600030101010101" pitchFamily="2" charset="-122"/>
                <a:ea typeface="宋体" panose="02010600030101010101" pitchFamily="2" charset="-122"/>
              </a:rPr>
              <a:t>③④</a:t>
            </a:r>
            <a:endParaRPr lang="zh-CN" altLang="en-US" sz="2000"/>
          </a:p>
        </p:txBody>
      </p:sp>
      <p:sp>
        <p:nvSpPr>
          <p:cNvPr id="2" name="文本框 1"/>
          <p:cNvSpPr txBox="1"/>
          <p:nvPr/>
        </p:nvSpPr>
        <p:spPr>
          <a:xfrm>
            <a:off x="551815" y="3572510"/>
            <a:ext cx="11216005" cy="2306955"/>
          </a:xfrm>
          <a:prstGeom prst="rect">
            <a:avLst/>
          </a:prstGeom>
          <a:noFill/>
          <a:ln w="9525">
            <a:noFill/>
          </a:ln>
        </p:spPr>
        <p:txBody>
          <a:bodyPr wrap="square">
            <a:spAutoFit/>
          </a:bodyPr>
          <a:p>
            <a:pPr indent="0"/>
            <a:r>
              <a:rPr lang="en-US" b="0">
                <a:solidFill>
                  <a:srgbClr val="3333FF"/>
                </a:solidFill>
                <a:latin typeface="Times New Roman" panose="02020603050405020304" charset="0"/>
                <a:ea typeface="宋体" panose="02010600030101010101" pitchFamily="2" charset="-122"/>
              </a:rPr>
              <a:t>5.</a:t>
            </a:r>
            <a:r>
              <a:rPr lang="zh-CN" b="0">
                <a:solidFill>
                  <a:srgbClr val="3333FF"/>
                </a:solidFill>
                <a:ea typeface="宋体" panose="02010600030101010101" pitchFamily="2" charset="-122"/>
              </a:rPr>
              <a:t>【答案】</a:t>
            </a:r>
            <a:r>
              <a:rPr lang="en-US" b="0">
                <a:latin typeface="Times New Roman" panose="02020603050405020304" charset="0"/>
                <a:ea typeface="宋体" panose="02010600030101010101" pitchFamily="2" charset="-122"/>
              </a:rPr>
              <a:t>A</a:t>
            </a:r>
            <a:r>
              <a:rPr lang="zh-CN" b="0">
                <a:solidFill>
                  <a:srgbClr val="3333FF"/>
                </a:solidFill>
                <a:ea typeface="宋体" panose="02010600030101010101" pitchFamily="2" charset="-122"/>
              </a:rPr>
              <a:t>【解析】</a:t>
            </a:r>
            <a:r>
              <a:rPr lang="zh-CN" b="0">
                <a:ea typeface="宋体" panose="02010600030101010101" pitchFamily="2" charset="-122"/>
              </a:rPr>
              <a:t>题干中的描述体现了我国高度重视国家安全，因为国家安全是国家生存和发展的重要保障，是人民幸福安康的前提，我们要树立国家安全利益高于一切的观念，①②说法正确；</a:t>
            </a:r>
            <a:r>
              <a:rPr lang="zh-CN" b="1">
                <a:solidFill>
                  <a:srgbClr val="FF0000"/>
                </a:solidFill>
                <a:ea typeface="宋体" panose="02010600030101010101" pitchFamily="2" charset="-122"/>
              </a:rPr>
              <a:t>维护国家安全是宪法规定的一项公民义务</a:t>
            </a:r>
            <a:r>
              <a:rPr lang="zh-CN" b="0">
                <a:ea typeface="宋体" panose="02010600030101010101" pitchFamily="2" charset="-122"/>
              </a:rPr>
              <a:t>，③说法错误；影响国家安全的</a:t>
            </a:r>
            <a:r>
              <a:rPr lang="zh-CN" b="1">
                <a:solidFill>
                  <a:srgbClr val="FF0000"/>
                </a:solidFill>
                <a:ea typeface="宋体" panose="02010600030101010101" pitchFamily="2" charset="-122"/>
              </a:rPr>
              <a:t>内外因素日趋复杂</a:t>
            </a:r>
            <a:r>
              <a:rPr lang="zh-CN" b="0">
                <a:ea typeface="宋体" panose="02010600030101010101" pitchFamily="2" charset="-122"/>
              </a:rPr>
              <a:t>，④说法错误。</a:t>
            </a:r>
            <a:r>
              <a:rPr lang="en-US" b="0">
                <a:solidFill>
                  <a:srgbClr val="FF0000"/>
                </a:solidFill>
                <a:latin typeface="Times New Roman" panose="02020603050405020304" charset="0"/>
                <a:ea typeface="宋体" panose="02010600030101010101" pitchFamily="2" charset="-122"/>
              </a:rPr>
              <a:t> </a:t>
            </a:r>
            <a:r>
              <a:rPr lang="zh-CN" b="0">
                <a:solidFill>
                  <a:srgbClr val="FF0000"/>
                </a:solidFill>
                <a:ea typeface="宋体" panose="02010600030101010101" pitchFamily="2" charset="-122"/>
              </a:rPr>
              <a:t>故选：</a:t>
            </a:r>
            <a:r>
              <a:rPr lang="en-US" b="0">
                <a:solidFill>
                  <a:srgbClr val="FF0000"/>
                </a:solidFill>
                <a:latin typeface="Times New Roman" panose="02020603050405020304" charset="0"/>
                <a:ea typeface="宋体" panose="02010600030101010101" pitchFamily="2" charset="-122"/>
              </a:rPr>
              <a:t>A</a:t>
            </a:r>
            <a:r>
              <a:rPr lang="zh-CN" b="0">
                <a:solidFill>
                  <a:srgbClr val="FF0000"/>
                </a:solidFill>
                <a:ea typeface="宋体" panose="02010600030101010101" pitchFamily="2" charset="-122"/>
              </a:rPr>
              <a:t>。</a:t>
            </a:r>
            <a:endParaRPr lang="zh-CN" b="0">
              <a:ea typeface="宋体" panose="02010600030101010101" pitchFamily="2" charset="-122"/>
            </a:endParaRPr>
          </a:p>
          <a:p>
            <a:pPr indent="0"/>
            <a:r>
              <a:rPr lang="zh-CN" b="0">
                <a:ea typeface="宋体" panose="02010600030101010101" pitchFamily="2" charset="-122"/>
              </a:rPr>
              <a:t>     本题考查的知识点是</a:t>
            </a:r>
            <a:r>
              <a:rPr lang="zh-CN" b="1">
                <a:solidFill>
                  <a:srgbClr val="FF0000"/>
                </a:solidFill>
                <a:ea typeface="宋体" panose="02010600030101010101" pitchFamily="2" charset="-122"/>
              </a:rPr>
              <a:t>维护国家安全</a:t>
            </a:r>
            <a:r>
              <a:rPr lang="zh-CN" b="0">
                <a:ea typeface="宋体" panose="02010600030101010101" pitchFamily="2" charset="-122"/>
              </a:rPr>
              <a:t>。国家安全是指国家政权、主权、统一和领土完整、人民福祉、经济社会可持续发展和国家其他重大利益相对处于没有危险和不受内外威胁的状态，以及保障可持续安全状态的能力。我们要增强国家安全意识，树立国家安全利益高于一切的观念，自觉维护国家安全。解答本题要审清题意，把握好维护国家安全的要求，排除错误说法，完成解答。</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07670" y="764540"/>
            <a:ext cx="11418570" cy="2245360"/>
          </a:xfrm>
          <a:prstGeom prst="rect">
            <a:avLst/>
          </a:prstGeom>
          <a:noFill/>
          <a:ln w="9525">
            <a:noFill/>
          </a:ln>
        </p:spPr>
        <p:txBody>
          <a:bodyPr wrap="square">
            <a:spAutoFit/>
          </a:bodyPr>
          <a:p>
            <a:pPr indent="0"/>
            <a:r>
              <a:rPr lang="en-US" sz="2000" b="0">
                <a:latin typeface="Times New Roman" panose="02020603050405020304" charset="0"/>
                <a:ea typeface="宋体" panose="02010600030101010101" pitchFamily="2" charset="-122"/>
              </a:rPr>
              <a:t>6.  </a:t>
            </a:r>
            <a:r>
              <a:rPr lang="zh-CN" sz="2000" b="0">
                <a:ea typeface="宋体" panose="02010600030101010101" pitchFamily="2" charset="-122"/>
              </a:rPr>
              <a:t>中华优秀传统文化的思想精华和道德精髓是社会主义核心价值观的重要思想源泉。下列古语蕴含的道理与社会主义核心价值观中</a:t>
            </a:r>
            <a:r>
              <a:rPr lang="zh-CN" sz="2000" b="1">
                <a:solidFill>
                  <a:srgbClr val="FF0000"/>
                </a:solidFill>
                <a:ea typeface="宋体" panose="02010600030101010101" pitchFamily="2" charset="-122"/>
              </a:rPr>
              <a:t>“爱国”</a:t>
            </a:r>
            <a:r>
              <a:rPr lang="zh-CN" sz="2000" b="0">
                <a:ea typeface="宋体" panose="02010600030101010101" pitchFamily="2" charset="-122"/>
              </a:rPr>
              <a:t>一致的是（　　）</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①</a:t>
            </a:r>
            <a:r>
              <a:rPr lang="zh-CN" sz="2000" b="1">
                <a:solidFill>
                  <a:srgbClr val="FF0000"/>
                </a:solidFill>
                <a:ea typeface="宋体" panose="02010600030101010101" pitchFamily="2" charset="-122"/>
              </a:rPr>
              <a:t>见贤</a:t>
            </a:r>
            <a:r>
              <a:rPr lang="zh-CN" sz="2000" b="0">
                <a:ea typeface="宋体" panose="02010600030101010101" pitchFamily="2" charset="-122"/>
              </a:rPr>
              <a:t>思齐焉，见不贤而内自省也</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②苟利国家生死以，岂因祸福避趋之</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③纸上得来终觉浅，绝知此事要</a:t>
            </a:r>
            <a:r>
              <a:rPr lang="zh-CN" sz="2000" b="1">
                <a:solidFill>
                  <a:srgbClr val="FF0000"/>
                </a:solidFill>
                <a:ea typeface="宋体" panose="02010600030101010101" pitchFamily="2" charset="-122"/>
              </a:rPr>
              <a:t>躬行</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④死去原知万事空，但悲不见九州同</a:t>
            </a:r>
            <a:r>
              <a:rPr lang="en-US" sz="2000" b="0">
                <a:latin typeface="Times New Roman" panose="02020603050405020304" charset="0"/>
                <a:ea typeface="宋体" panose="02010600030101010101" pitchFamily="2" charset="-122"/>
              </a:rPr>
              <a:t>A. </a:t>
            </a:r>
            <a:r>
              <a:rPr lang="en-US" sz="2000" b="0">
                <a:latin typeface="宋体" panose="02010600030101010101" pitchFamily="2" charset="-122"/>
                <a:ea typeface="宋体" panose="02010600030101010101" pitchFamily="2" charset="-122"/>
              </a:rPr>
              <a:t>①②</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B. </a:t>
            </a:r>
            <a:r>
              <a:rPr lang="en-US" sz="2000" b="0">
                <a:latin typeface="宋体" panose="02010600030101010101" pitchFamily="2" charset="-122"/>
                <a:ea typeface="宋体" panose="02010600030101010101" pitchFamily="2" charset="-122"/>
              </a:rPr>
              <a:t>①③</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C. </a:t>
            </a:r>
            <a:r>
              <a:rPr lang="en-US" sz="2000" b="0">
                <a:latin typeface="宋体" panose="02010600030101010101" pitchFamily="2" charset="-122"/>
                <a:ea typeface="宋体" panose="02010600030101010101" pitchFamily="2" charset="-122"/>
              </a:rPr>
              <a:t>②④</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D. </a:t>
            </a:r>
            <a:r>
              <a:rPr lang="en-US" sz="2000" b="0">
                <a:latin typeface="宋体" panose="02010600030101010101" pitchFamily="2" charset="-122"/>
                <a:ea typeface="宋体" panose="02010600030101010101" pitchFamily="2" charset="-122"/>
              </a:rPr>
              <a:t>③④</a:t>
            </a:r>
            <a:endParaRPr lang="zh-CN" altLang="en-US" sz="2000"/>
          </a:p>
        </p:txBody>
      </p:sp>
      <p:sp>
        <p:nvSpPr>
          <p:cNvPr id="2" name="文本框 1"/>
          <p:cNvSpPr txBox="1"/>
          <p:nvPr/>
        </p:nvSpPr>
        <p:spPr>
          <a:xfrm>
            <a:off x="695325" y="3212465"/>
            <a:ext cx="10892790" cy="2306955"/>
          </a:xfrm>
          <a:prstGeom prst="rect">
            <a:avLst/>
          </a:prstGeom>
          <a:noFill/>
          <a:ln w="9525">
            <a:noFill/>
          </a:ln>
        </p:spPr>
        <p:txBody>
          <a:bodyPr wrap="square">
            <a:spAutoFit/>
          </a:bodyPr>
          <a:p>
            <a:pPr indent="0"/>
            <a:r>
              <a:rPr lang="en-US" b="0">
                <a:solidFill>
                  <a:srgbClr val="3333FF"/>
                </a:solidFill>
                <a:latin typeface="Times New Roman" panose="02020603050405020304" charset="0"/>
                <a:ea typeface="宋体" panose="02010600030101010101" pitchFamily="2" charset="-122"/>
              </a:rPr>
              <a:t>6.</a:t>
            </a:r>
            <a:r>
              <a:rPr lang="zh-CN" b="0">
                <a:solidFill>
                  <a:srgbClr val="3333FF"/>
                </a:solidFill>
                <a:ea typeface="宋体" panose="02010600030101010101" pitchFamily="2" charset="-122"/>
              </a:rPr>
              <a:t>【答案】</a:t>
            </a:r>
            <a:r>
              <a:rPr lang="en-US" b="0">
                <a:latin typeface="Times New Roman" panose="02020603050405020304" charset="0"/>
                <a:ea typeface="宋体" panose="02010600030101010101" pitchFamily="2" charset="-122"/>
              </a:rPr>
              <a:t>C</a:t>
            </a:r>
            <a:r>
              <a:rPr lang="zh-CN" b="0">
                <a:solidFill>
                  <a:srgbClr val="3333FF"/>
                </a:solidFill>
                <a:ea typeface="宋体" panose="02010600030101010101" pitchFamily="2" charset="-122"/>
              </a:rPr>
              <a:t>【解析】</a:t>
            </a:r>
            <a:r>
              <a:rPr lang="zh-CN" b="0">
                <a:ea typeface="宋体" panose="02010600030101010101" pitchFamily="2" charset="-122"/>
              </a:rPr>
              <a:t>爱国是社会主义核心价值观的主要内容之一，题干中②体现了把个人命运与国家命运联系在一起，④体现了渴望国家统一的愿望，是爱国的表现，符合题意；</a:t>
            </a:r>
            <a:r>
              <a:rPr lang="zh-CN" b="1">
                <a:solidFill>
                  <a:srgbClr val="FF0000"/>
                </a:solidFill>
                <a:ea typeface="宋体" panose="02010600030101010101" pitchFamily="2" charset="-122"/>
              </a:rPr>
              <a:t>①体现的是学习好的榜样</a:t>
            </a:r>
            <a:r>
              <a:rPr lang="zh-CN" b="0">
                <a:ea typeface="宋体" panose="02010600030101010101" pitchFamily="2" charset="-122"/>
              </a:rPr>
              <a:t>，</a:t>
            </a:r>
            <a:r>
              <a:rPr lang="zh-CN" b="1">
                <a:solidFill>
                  <a:srgbClr val="FF0000"/>
                </a:solidFill>
                <a:ea typeface="宋体" panose="02010600030101010101" pitchFamily="2" charset="-122"/>
              </a:rPr>
              <a:t>③体现的是注重实践，不合题意</a:t>
            </a:r>
            <a:r>
              <a:rPr lang="zh-CN" b="0">
                <a:ea typeface="宋体" panose="02010600030101010101" pitchFamily="2" charset="-122"/>
              </a:rPr>
              <a:t>。</a:t>
            </a:r>
            <a:r>
              <a:rPr lang="en-US" b="0">
                <a:latin typeface="Times New Roman" panose="02020603050405020304" charset="0"/>
                <a:ea typeface="宋体" panose="02010600030101010101" pitchFamily="2" charset="-122"/>
              </a:rPr>
              <a:t> </a:t>
            </a:r>
            <a:r>
              <a:rPr lang="zh-CN" b="0">
                <a:solidFill>
                  <a:srgbClr val="FF0000"/>
                </a:solidFill>
                <a:ea typeface="宋体" panose="02010600030101010101" pitchFamily="2" charset="-122"/>
              </a:rPr>
              <a:t>故选：</a:t>
            </a:r>
            <a:r>
              <a:rPr lang="en-US" b="0">
                <a:solidFill>
                  <a:srgbClr val="FF0000"/>
                </a:solidFill>
                <a:latin typeface="Times New Roman" panose="02020603050405020304" charset="0"/>
                <a:ea typeface="宋体" panose="02010600030101010101" pitchFamily="2" charset="-122"/>
              </a:rPr>
              <a:t>C</a:t>
            </a:r>
            <a:r>
              <a:rPr lang="zh-CN" b="0">
                <a:ea typeface="宋体" panose="02010600030101010101" pitchFamily="2" charset="-122"/>
              </a:rPr>
              <a:t>。</a:t>
            </a:r>
            <a:endParaRPr lang="zh-CN" b="0">
              <a:ea typeface="宋体" panose="02010600030101010101" pitchFamily="2" charset="-122"/>
            </a:endParaRPr>
          </a:p>
          <a:p>
            <a:pPr indent="0"/>
            <a:r>
              <a:rPr lang="zh-CN" b="0">
                <a:ea typeface="宋体" panose="02010600030101010101" pitchFamily="2" charset="-122"/>
              </a:rPr>
              <a:t>   本题考查的知识点是</a:t>
            </a:r>
            <a:r>
              <a:rPr lang="zh-CN" b="1">
                <a:solidFill>
                  <a:srgbClr val="FF0000"/>
                </a:solidFill>
                <a:ea typeface="宋体" panose="02010600030101010101" pitchFamily="2" charset="-122"/>
              </a:rPr>
              <a:t>社会主义核心价值观</a:t>
            </a:r>
            <a:r>
              <a:rPr lang="zh-CN" b="0">
                <a:ea typeface="宋体" panose="02010600030101010101" pitchFamily="2" charset="-122"/>
              </a:rPr>
              <a:t>。社会主义核心价值观凝结着我国全体人民共同的价值追求，是坚持和发展中国特色社会主义的价值导向，又是实现中华民族伟大复兴的价值引领。社会主义核心价值观促进人的全面发展，引领社会全面进步。解答本题要把握好社会主义核心价值观内容，分析各个题肢，选出正确答案。</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79425" y="836295"/>
            <a:ext cx="11132185" cy="1938020"/>
          </a:xfrm>
          <a:prstGeom prst="rect">
            <a:avLst/>
          </a:prstGeom>
          <a:noFill/>
          <a:ln w="9525">
            <a:noFill/>
          </a:ln>
        </p:spPr>
        <p:txBody>
          <a:bodyPr wrap="square">
            <a:spAutoFit/>
          </a:bodyPr>
          <a:p>
            <a:pPr indent="0"/>
            <a:r>
              <a:rPr lang="en-US" sz="2000" b="0">
                <a:latin typeface="Times New Roman" panose="02020603050405020304" charset="0"/>
                <a:ea typeface="宋体" panose="02010600030101010101" pitchFamily="2" charset="-122"/>
              </a:rPr>
              <a:t>7.  </a:t>
            </a:r>
            <a:r>
              <a:rPr lang="zh-CN" sz="2000" b="0">
                <a:ea typeface="宋体" panose="02010600030101010101" pitchFamily="2" charset="-122"/>
              </a:rPr>
              <a:t>党的二十大报告指出：“以中国式现代化全面推进中华民族伟大复兴。”中国式现代化是基于中国国情的现代化。下列</a:t>
            </a:r>
            <a:r>
              <a:rPr lang="zh-CN" sz="2000" b="1">
                <a:solidFill>
                  <a:srgbClr val="FF0000"/>
                </a:solidFill>
                <a:ea typeface="宋体" panose="02010600030101010101" pitchFamily="2" charset="-122"/>
              </a:rPr>
              <a:t>不属于</a:t>
            </a:r>
            <a:r>
              <a:rPr lang="zh-CN" sz="2000" b="0">
                <a:ea typeface="宋体" panose="02010600030101010101" pitchFamily="2" charset="-122"/>
              </a:rPr>
              <a:t>中国式现代化</a:t>
            </a:r>
            <a:r>
              <a:rPr lang="zh-CN" sz="2000" b="1">
                <a:solidFill>
                  <a:srgbClr val="FF0000"/>
                </a:solidFill>
                <a:ea typeface="宋体" panose="02010600030101010101" pitchFamily="2" charset="-122"/>
              </a:rPr>
              <a:t>重要特征</a:t>
            </a:r>
            <a:r>
              <a:rPr lang="zh-CN" sz="2000" b="0">
                <a:ea typeface="宋体" panose="02010600030101010101" pitchFamily="2" charset="-122"/>
              </a:rPr>
              <a:t>的是（　　）</a:t>
            </a:r>
            <a:r>
              <a:rPr lang="en-US" sz="2000" b="0">
                <a:latin typeface="Times New Roman" panose="02020603050405020304" charset="0"/>
                <a:ea typeface="宋体" panose="02010600030101010101" pitchFamily="2" charset="-122"/>
              </a:rPr>
              <a:t>A. </a:t>
            </a:r>
            <a:r>
              <a:rPr lang="zh-CN" sz="2000" b="0">
                <a:ea typeface="宋体" panose="02010600030101010101" pitchFamily="2" charset="-122"/>
              </a:rPr>
              <a:t>两极分化的现代化</a:t>
            </a:r>
            <a:r>
              <a:rPr lang="en-US" sz="2000" b="0">
                <a:latin typeface="Cambria Math" panose="02040503050406030204" charset="0"/>
                <a:ea typeface="宋体" panose="02010600030101010101" pitchFamily="2" charset="-122"/>
              </a:rPr>
              <a:t>	</a:t>
            </a:r>
            <a:endParaRPr lang="en-US" sz="2000" b="0">
              <a:latin typeface="Cambria Math" panose="02040503050406030204" charset="0"/>
              <a:ea typeface="宋体" panose="02010600030101010101" pitchFamily="2" charset="-122"/>
            </a:endParaRPr>
          </a:p>
          <a:p>
            <a:pPr indent="0"/>
            <a:r>
              <a:rPr lang="en-US" sz="2000" b="0">
                <a:latin typeface="Times New Roman" panose="02020603050405020304" charset="0"/>
                <a:ea typeface="宋体" panose="02010600030101010101" pitchFamily="2" charset="-122"/>
              </a:rPr>
              <a:t>B. </a:t>
            </a:r>
            <a:r>
              <a:rPr lang="zh-CN" sz="2000" b="0">
                <a:ea typeface="宋体" panose="02010600030101010101" pitchFamily="2" charset="-122"/>
              </a:rPr>
              <a:t>人与自然和谐共生的现代化</a:t>
            </a:r>
            <a:endParaRPr lang="zh-CN" sz="2000" b="0">
              <a:ea typeface="宋体" panose="02010600030101010101" pitchFamily="2" charset="-122"/>
            </a:endParaRPr>
          </a:p>
          <a:p>
            <a:pPr indent="0"/>
            <a:r>
              <a:rPr lang="en-US" sz="2000" b="0">
                <a:latin typeface="Times New Roman" panose="02020603050405020304" charset="0"/>
                <a:ea typeface="宋体" panose="02010600030101010101" pitchFamily="2" charset="-122"/>
              </a:rPr>
              <a:t>C. </a:t>
            </a:r>
            <a:r>
              <a:rPr lang="zh-CN" sz="2000" b="0">
                <a:ea typeface="宋体" panose="02010600030101010101" pitchFamily="2" charset="-122"/>
              </a:rPr>
              <a:t>人口规模巨大的现代化</a:t>
            </a:r>
            <a:r>
              <a:rPr lang="en-US" sz="2000" b="0">
                <a:latin typeface="Cambria Math" panose="02040503050406030204" charset="0"/>
                <a:ea typeface="宋体" panose="02010600030101010101" pitchFamily="2" charset="-122"/>
              </a:rPr>
              <a:t>	</a:t>
            </a:r>
            <a:endParaRPr lang="en-US" sz="2000" b="0">
              <a:latin typeface="Cambria Math" panose="02040503050406030204" charset="0"/>
              <a:ea typeface="宋体" panose="02010600030101010101" pitchFamily="2" charset="-122"/>
            </a:endParaRPr>
          </a:p>
          <a:p>
            <a:pPr indent="0"/>
            <a:r>
              <a:rPr lang="en-US" sz="2000" b="0">
                <a:latin typeface="Times New Roman" panose="02020603050405020304" charset="0"/>
                <a:ea typeface="宋体" panose="02010600030101010101" pitchFamily="2" charset="-122"/>
              </a:rPr>
              <a:t>D. </a:t>
            </a:r>
            <a:r>
              <a:rPr lang="zh-CN" sz="2000" b="0">
                <a:ea typeface="宋体" panose="02010600030101010101" pitchFamily="2" charset="-122"/>
              </a:rPr>
              <a:t>物质文明和精神文明相协调的现代化</a:t>
            </a:r>
            <a:endParaRPr lang="zh-CN" altLang="en-US" sz="2000"/>
          </a:p>
        </p:txBody>
      </p:sp>
      <p:sp>
        <p:nvSpPr>
          <p:cNvPr id="2" name="文本框 1"/>
          <p:cNvSpPr txBox="1"/>
          <p:nvPr/>
        </p:nvSpPr>
        <p:spPr>
          <a:xfrm>
            <a:off x="517525" y="3140710"/>
            <a:ext cx="11156315" cy="2030095"/>
          </a:xfrm>
          <a:prstGeom prst="rect">
            <a:avLst/>
          </a:prstGeom>
          <a:noFill/>
          <a:ln w="9525">
            <a:noFill/>
          </a:ln>
        </p:spPr>
        <p:txBody>
          <a:bodyPr wrap="square">
            <a:spAutoFit/>
          </a:bodyPr>
          <a:p>
            <a:pPr indent="0"/>
            <a:r>
              <a:rPr lang="en-US" b="0">
                <a:solidFill>
                  <a:srgbClr val="3333FF"/>
                </a:solidFill>
                <a:latin typeface="Times New Roman" panose="02020603050405020304" charset="0"/>
                <a:ea typeface="宋体" panose="02010600030101010101" pitchFamily="2" charset="-122"/>
              </a:rPr>
              <a:t>7.</a:t>
            </a:r>
            <a:r>
              <a:rPr lang="zh-CN" b="0">
                <a:solidFill>
                  <a:srgbClr val="3333FF"/>
                </a:solidFill>
                <a:ea typeface="宋体" panose="02010600030101010101" pitchFamily="2" charset="-122"/>
              </a:rPr>
              <a:t>【答案】</a:t>
            </a:r>
            <a:r>
              <a:rPr lang="en-US" b="0">
                <a:latin typeface="Times New Roman" panose="02020603050405020304" charset="0"/>
                <a:ea typeface="宋体" panose="02010600030101010101" pitchFamily="2" charset="-122"/>
              </a:rPr>
              <a:t>A</a:t>
            </a:r>
            <a:r>
              <a:rPr lang="zh-CN" b="0">
                <a:solidFill>
                  <a:srgbClr val="3333FF"/>
                </a:solidFill>
                <a:ea typeface="宋体" panose="02010600030101010101" pitchFamily="2" charset="-122"/>
              </a:rPr>
              <a:t>【解析】</a:t>
            </a:r>
            <a:r>
              <a:rPr lang="zh-CN" b="0">
                <a:ea typeface="宋体" panose="02010600030101010101" pitchFamily="2" charset="-122"/>
              </a:rPr>
              <a:t>中国式现代化是</a:t>
            </a:r>
            <a:r>
              <a:rPr lang="zh-CN">
                <a:solidFill>
                  <a:schemeClr val="tx1"/>
                </a:solidFill>
                <a:ea typeface="宋体" panose="02010600030101010101" pitchFamily="2" charset="-122"/>
              </a:rPr>
              <a:t>人口规模巨大</a:t>
            </a:r>
            <a:r>
              <a:rPr lang="zh-CN" b="0">
                <a:ea typeface="宋体" panose="02010600030101010101" pitchFamily="2" charset="-122"/>
              </a:rPr>
              <a:t>的现代化，是全体人民共同富裕的现代化，是物质文明和精神文明相协调的现代化，是人与自然和谐共生的现代化，是</a:t>
            </a:r>
            <a:r>
              <a:rPr lang="zh-CN" b="1">
                <a:solidFill>
                  <a:srgbClr val="FF0000"/>
                </a:solidFill>
                <a:ea typeface="宋体" panose="02010600030101010101" pitchFamily="2" charset="-122"/>
              </a:rPr>
              <a:t>走和平发展道路</a:t>
            </a:r>
            <a:r>
              <a:rPr lang="zh-CN" b="0">
                <a:ea typeface="宋体" panose="02010600030101010101" pitchFamily="2" charset="-122"/>
              </a:rPr>
              <a:t>的现代化，</a:t>
            </a:r>
            <a:r>
              <a:rPr lang="en-US" b="0">
                <a:latin typeface="Times New Roman" panose="02020603050405020304" charset="0"/>
                <a:ea typeface="宋体" panose="02010600030101010101" pitchFamily="2" charset="-122"/>
              </a:rPr>
              <a:t>BCD</a:t>
            </a:r>
            <a:r>
              <a:rPr lang="zh-CN" b="0">
                <a:ea typeface="宋体" panose="02010600030101010101" pitchFamily="2" charset="-122"/>
              </a:rPr>
              <a:t>说法正确，不合题意；</a:t>
            </a:r>
            <a:r>
              <a:rPr lang="en-US" b="0">
                <a:latin typeface="Times New Roman" panose="02020603050405020304" charset="0"/>
                <a:ea typeface="宋体" panose="02010600030101010101" pitchFamily="2" charset="-122"/>
              </a:rPr>
              <a:t>A</a:t>
            </a:r>
            <a:r>
              <a:rPr lang="zh-CN" b="0">
                <a:ea typeface="宋体" panose="02010600030101010101" pitchFamily="2" charset="-122"/>
              </a:rPr>
              <a:t>说法错误，中国式现代化不是两极分化的现代化，符合题意。</a:t>
            </a:r>
            <a:r>
              <a:rPr lang="en-US" b="0">
                <a:latin typeface="Times New Roman" panose="02020603050405020304" charset="0"/>
                <a:ea typeface="宋体" panose="02010600030101010101" pitchFamily="2" charset="-122"/>
              </a:rPr>
              <a:t> </a:t>
            </a:r>
            <a:r>
              <a:rPr lang="zh-CN" b="0">
                <a:solidFill>
                  <a:srgbClr val="FF0000"/>
                </a:solidFill>
                <a:ea typeface="宋体" panose="02010600030101010101" pitchFamily="2" charset="-122"/>
              </a:rPr>
              <a:t>故选：</a:t>
            </a:r>
            <a:r>
              <a:rPr lang="en-US" b="0">
                <a:solidFill>
                  <a:srgbClr val="FF0000"/>
                </a:solidFill>
                <a:latin typeface="Times New Roman" panose="02020603050405020304" charset="0"/>
                <a:ea typeface="宋体" panose="02010600030101010101" pitchFamily="2" charset="-122"/>
              </a:rPr>
              <a:t>A</a:t>
            </a:r>
            <a:r>
              <a:rPr lang="zh-CN" b="0">
                <a:ea typeface="宋体" panose="02010600030101010101" pitchFamily="2" charset="-122"/>
              </a:rPr>
              <a:t>。</a:t>
            </a:r>
            <a:endParaRPr lang="zh-CN" b="0">
              <a:ea typeface="宋体" panose="02010600030101010101" pitchFamily="2" charset="-122"/>
            </a:endParaRPr>
          </a:p>
          <a:p>
            <a:pPr indent="0"/>
            <a:r>
              <a:rPr lang="zh-CN" b="0">
                <a:ea typeface="宋体" panose="02010600030101010101" pitchFamily="2" charset="-122"/>
              </a:rPr>
              <a:t>    本题考查的知识点是</a:t>
            </a:r>
            <a:r>
              <a:rPr lang="zh-CN" b="1">
                <a:solidFill>
                  <a:srgbClr val="FF0000"/>
                </a:solidFill>
                <a:ea typeface="宋体" panose="02010600030101010101" pitchFamily="2" charset="-122"/>
              </a:rPr>
              <a:t>中国特色社会主义现代化建设</a:t>
            </a:r>
            <a:r>
              <a:rPr lang="zh-CN" b="0">
                <a:ea typeface="宋体" panose="02010600030101010101" pitchFamily="2" charset="-122"/>
              </a:rPr>
              <a:t>。建设中国特色社会主义的总布局是经济建设、政治建设、文化建设、社会建设、生态文明建设“五位一体”。本题属逆向考查，审题时要注意，解答本题要把握好中国特色社会主义现代化建设的要求。</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79425" y="692785"/>
            <a:ext cx="11168380" cy="2553335"/>
          </a:xfrm>
          <a:prstGeom prst="rect">
            <a:avLst/>
          </a:prstGeom>
          <a:noFill/>
          <a:ln w="9525">
            <a:noFill/>
          </a:ln>
        </p:spPr>
        <p:txBody>
          <a:bodyPr wrap="square">
            <a:spAutoFit/>
          </a:bodyPr>
          <a:p>
            <a:pPr indent="0"/>
            <a:r>
              <a:rPr lang="en-US" sz="2000" b="0">
                <a:latin typeface="Times New Roman" panose="02020603050405020304" charset="0"/>
                <a:ea typeface="宋体" panose="02010600030101010101" pitchFamily="2" charset="-122"/>
              </a:rPr>
              <a:t>8.  </a:t>
            </a:r>
            <a:r>
              <a:rPr lang="zh-CN" sz="2000" b="0">
                <a:ea typeface="宋体" panose="02010600030101010101" pitchFamily="2" charset="-122"/>
              </a:rPr>
              <a:t>“坚持真理、坚守理想，践行初心、担当使命，不怕牺牲、英勇斗争，对党忠诚、不负人民”的建党精神是中国共产党饱受磨难而生生不息、历经百年而风华正茂的奥秘所在。党的二十大强调继续弘扬伟大建党精神，这是</a:t>
            </a:r>
            <a:r>
              <a:rPr lang="zh-CN" sz="2000" b="1">
                <a:solidFill>
                  <a:srgbClr val="FF0000"/>
                </a:solidFill>
                <a:ea typeface="宋体" panose="02010600030101010101" pitchFamily="2" charset="-122"/>
              </a:rPr>
              <a:t>因为</a:t>
            </a:r>
            <a:r>
              <a:rPr lang="zh-CN" sz="2000" b="0">
                <a:ea typeface="宋体" panose="02010600030101010101" pitchFamily="2" charset="-122"/>
              </a:rPr>
              <a:t>伟大</a:t>
            </a:r>
            <a:r>
              <a:rPr lang="zh-CN" sz="2000" b="1">
                <a:solidFill>
                  <a:srgbClr val="FF0000"/>
                </a:solidFill>
                <a:ea typeface="宋体" panose="02010600030101010101" pitchFamily="2" charset="-122"/>
              </a:rPr>
              <a:t>建党精神</a:t>
            </a:r>
            <a:r>
              <a:rPr lang="zh-CN" sz="2000" b="0">
                <a:ea typeface="宋体" panose="02010600030101010101" pitchFamily="2" charset="-122"/>
              </a:rPr>
              <a:t>（　　）</a:t>
            </a:r>
            <a:endParaRPr lang="zh-CN" sz="2000" b="0">
              <a:ea typeface="宋体" panose="02010600030101010101" pitchFamily="2" charset="-122"/>
            </a:endParaRPr>
          </a:p>
          <a:p>
            <a:pPr indent="0"/>
            <a:r>
              <a:rPr lang="en-US" sz="2000" b="0">
                <a:latin typeface="Times New Roman" panose="02020603050405020304" charset="0"/>
                <a:ea typeface="宋体" panose="02010600030101010101" pitchFamily="2" charset="-122"/>
              </a:rPr>
              <a:t> </a:t>
            </a:r>
            <a:r>
              <a:rPr lang="zh-CN" sz="2000" b="0">
                <a:ea typeface="宋体" panose="02010600030101010101" pitchFamily="2" charset="-122"/>
              </a:rPr>
              <a:t>①凝结着全体人民共同的</a:t>
            </a:r>
            <a:r>
              <a:rPr lang="zh-CN" sz="2000" b="1">
                <a:solidFill>
                  <a:srgbClr val="FF0000"/>
                </a:solidFill>
                <a:ea typeface="宋体" panose="02010600030101010101" pitchFamily="2" charset="-122"/>
              </a:rPr>
              <a:t>价值追求</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②具有海纳百川、兼收并蓄的包容力</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③是在长期奋斗中锤炼出的鲜明的政治品格</a:t>
            </a:r>
            <a:r>
              <a:rPr lang="en-US" sz="2000" b="0">
                <a:latin typeface="Times New Roman" panose="02020603050405020304" charset="0"/>
                <a:ea typeface="宋体" panose="02010600030101010101" pitchFamily="2" charset="-122"/>
              </a:rPr>
              <a:t> </a:t>
            </a:r>
            <a:endParaRPr lang="en-US" sz="2000" b="0">
              <a:latin typeface="Times New Roman" panose="02020603050405020304" charset="0"/>
              <a:ea typeface="宋体" panose="02010600030101010101" pitchFamily="2" charset="-122"/>
            </a:endParaRPr>
          </a:p>
          <a:p>
            <a:pPr indent="0"/>
            <a:r>
              <a:rPr lang="zh-CN" sz="2000" b="0">
                <a:ea typeface="宋体" panose="02010600030101010101" pitchFamily="2" charset="-122"/>
              </a:rPr>
              <a:t>④是中国共产党事业不断发展进步的强大精神动力</a:t>
            </a:r>
            <a:r>
              <a:rPr lang="en-US" sz="2000" b="0">
                <a:latin typeface="Times New Roman" panose="02020603050405020304" charset="0"/>
                <a:ea typeface="宋体" panose="02010600030101010101" pitchFamily="2" charset="-122"/>
              </a:rPr>
              <a:t>A. </a:t>
            </a:r>
            <a:r>
              <a:rPr lang="en-US" sz="2000" b="0">
                <a:latin typeface="宋体" panose="02010600030101010101" pitchFamily="2" charset="-122"/>
                <a:ea typeface="宋体" panose="02010600030101010101" pitchFamily="2" charset="-122"/>
              </a:rPr>
              <a:t>①②</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B. </a:t>
            </a:r>
            <a:r>
              <a:rPr lang="en-US" sz="2000" b="0">
                <a:latin typeface="宋体" panose="02010600030101010101" pitchFamily="2" charset="-122"/>
                <a:ea typeface="宋体" panose="02010600030101010101" pitchFamily="2" charset="-122"/>
              </a:rPr>
              <a:t>①④</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C. </a:t>
            </a:r>
            <a:r>
              <a:rPr lang="en-US" sz="2000" b="0">
                <a:latin typeface="宋体" panose="02010600030101010101" pitchFamily="2" charset="-122"/>
                <a:ea typeface="宋体" panose="02010600030101010101" pitchFamily="2" charset="-122"/>
              </a:rPr>
              <a:t>②③</a:t>
            </a:r>
            <a:r>
              <a:rPr lang="en-US" sz="2000" b="0">
                <a:latin typeface="Cambria Math" panose="02040503050406030204" charset="0"/>
                <a:ea typeface="宋体" panose="02010600030101010101" pitchFamily="2" charset="-122"/>
              </a:rPr>
              <a:t>	</a:t>
            </a:r>
            <a:r>
              <a:rPr lang="en-US" sz="2000" b="0">
                <a:latin typeface="Times New Roman" panose="02020603050405020304" charset="0"/>
                <a:ea typeface="宋体" panose="02010600030101010101" pitchFamily="2" charset="-122"/>
              </a:rPr>
              <a:t>D. </a:t>
            </a:r>
            <a:r>
              <a:rPr lang="en-US" sz="2000" b="0">
                <a:latin typeface="宋体" panose="02010600030101010101" pitchFamily="2" charset="-122"/>
                <a:ea typeface="宋体" panose="02010600030101010101" pitchFamily="2" charset="-122"/>
              </a:rPr>
              <a:t>③④</a:t>
            </a:r>
            <a:endParaRPr lang="zh-CN" altLang="en-US" sz="2000"/>
          </a:p>
        </p:txBody>
      </p:sp>
      <p:sp>
        <p:nvSpPr>
          <p:cNvPr id="2" name="文本框 1"/>
          <p:cNvSpPr txBox="1"/>
          <p:nvPr/>
        </p:nvSpPr>
        <p:spPr>
          <a:xfrm>
            <a:off x="551815" y="3284855"/>
            <a:ext cx="11191875" cy="2306955"/>
          </a:xfrm>
          <a:prstGeom prst="rect">
            <a:avLst/>
          </a:prstGeom>
          <a:noFill/>
          <a:ln w="9525">
            <a:noFill/>
          </a:ln>
        </p:spPr>
        <p:txBody>
          <a:bodyPr wrap="square">
            <a:spAutoFit/>
          </a:bodyPr>
          <a:p>
            <a:pPr indent="0"/>
            <a:r>
              <a:rPr lang="en-US" b="0">
                <a:solidFill>
                  <a:srgbClr val="3333FF"/>
                </a:solidFill>
                <a:latin typeface="Times New Roman" panose="02020603050405020304" charset="0"/>
                <a:ea typeface="宋体" panose="02010600030101010101" pitchFamily="2" charset="-122"/>
              </a:rPr>
              <a:t>8.</a:t>
            </a:r>
            <a:r>
              <a:rPr lang="zh-CN" b="0">
                <a:solidFill>
                  <a:srgbClr val="3333FF"/>
                </a:solidFill>
                <a:ea typeface="宋体" panose="02010600030101010101" pitchFamily="2" charset="-122"/>
              </a:rPr>
              <a:t>【答案】</a:t>
            </a:r>
            <a:r>
              <a:rPr lang="en-US" b="0">
                <a:latin typeface="Times New Roman" panose="02020603050405020304" charset="0"/>
                <a:ea typeface="宋体" panose="02010600030101010101" pitchFamily="2" charset="-122"/>
              </a:rPr>
              <a:t>D</a:t>
            </a:r>
            <a:r>
              <a:rPr lang="zh-CN" b="0">
                <a:solidFill>
                  <a:srgbClr val="3333FF"/>
                </a:solidFill>
                <a:ea typeface="宋体" panose="02010600030101010101" pitchFamily="2" charset="-122"/>
              </a:rPr>
              <a:t>【解析】</a:t>
            </a:r>
            <a:r>
              <a:rPr lang="zh-CN" b="0">
                <a:ea typeface="宋体" panose="02010600030101010101" pitchFamily="2" charset="-122"/>
              </a:rPr>
              <a:t>党的二十大强调继续弘扬伟大建党精神，这是因为伟大建党精神是中国共产党的精神之源，在长期奋斗中构建起中国共产党人的精神谱系，锤炼出鲜明的政治品格，是中国共产党事业不断发展进步的强大精神动力，③④说法正确；</a:t>
            </a:r>
            <a:r>
              <a:rPr lang="zh-CN" b="1">
                <a:solidFill>
                  <a:srgbClr val="FF0000"/>
                </a:solidFill>
                <a:ea typeface="宋体" panose="02010600030101010101" pitchFamily="2" charset="-122"/>
              </a:rPr>
              <a:t>社会主义核心价值观</a:t>
            </a:r>
            <a:r>
              <a:rPr lang="zh-CN" b="0">
                <a:ea typeface="宋体" panose="02010600030101010101" pitchFamily="2" charset="-122"/>
              </a:rPr>
              <a:t>凝结着全体人民共同的价值追求，</a:t>
            </a:r>
            <a:r>
              <a:rPr lang="zh-CN" b="1">
                <a:solidFill>
                  <a:srgbClr val="FF0000"/>
                </a:solidFill>
                <a:ea typeface="宋体" panose="02010600030101010101" pitchFamily="2" charset="-122"/>
              </a:rPr>
              <a:t>中华文化</a:t>
            </a:r>
            <a:r>
              <a:rPr lang="zh-CN" b="0">
                <a:ea typeface="宋体" panose="02010600030101010101" pitchFamily="2" charset="-122"/>
              </a:rPr>
              <a:t>具有海纳百川、兼收并蓄的包容力，①②不合题意。</a:t>
            </a:r>
            <a:r>
              <a:rPr lang="en-US" b="0">
                <a:latin typeface="Times New Roman" panose="02020603050405020304" charset="0"/>
                <a:ea typeface="宋体" panose="02010600030101010101" pitchFamily="2" charset="-122"/>
              </a:rPr>
              <a:t> </a:t>
            </a:r>
            <a:r>
              <a:rPr lang="zh-CN" b="0">
                <a:solidFill>
                  <a:srgbClr val="FF0000"/>
                </a:solidFill>
                <a:ea typeface="宋体" panose="02010600030101010101" pitchFamily="2" charset="-122"/>
              </a:rPr>
              <a:t>故选：</a:t>
            </a:r>
            <a:r>
              <a:rPr lang="en-US" b="0">
                <a:solidFill>
                  <a:srgbClr val="FF0000"/>
                </a:solidFill>
                <a:latin typeface="Times New Roman" panose="02020603050405020304" charset="0"/>
                <a:ea typeface="宋体" panose="02010600030101010101" pitchFamily="2" charset="-122"/>
              </a:rPr>
              <a:t>D</a:t>
            </a:r>
            <a:r>
              <a:rPr lang="zh-CN" b="0">
                <a:ea typeface="宋体" panose="02010600030101010101" pitchFamily="2" charset="-122"/>
              </a:rPr>
              <a:t>。</a:t>
            </a:r>
            <a:endParaRPr lang="zh-CN" b="0">
              <a:ea typeface="宋体" panose="02010600030101010101" pitchFamily="2" charset="-122"/>
            </a:endParaRPr>
          </a:p>
          <a:p>
            <a:pPr indent="0"/>
            <a:r>
              <a:rPr lang="zh-CN" b="0">
                <a:ea typeface="宋体" panose="02010600030101010101" pitchFamily="2" charset="-122"/>
              </a:rPr>
              <a:t>    本题考查的知识点是中华</a:t>
            </a:r>
            <a:r>
              <a:rPr lang="zh-CN" b="1">
                <a:solidFill>
                  <a:srgbClr val="FF0000"/>
                </a:solidFill>
                <a:ea typeface="宋体" panose="02010600030101010101" pitchFamily="2" charset="-122"/>
              </a:rPr>
              <a:t>民族精神</a:t>
            </a:r>
            <a:r>
              <a:rPr lang="zh-CN" b="0">
                <a:ea typeface="宋体" panose="02010600030101010101" pitchFamily="2" charset="-122"/>
              </a:rPr>
              <a:t>。在五千多年的发展中，中华民族形成了以爱国主义为核心，团结统一、爱好和平、勤劳勇敢、自强不息的伟大民族精神。解答本题原物璧还中华民族精神的重要性，对应正确题肢，完成解答。</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6636</Words>
  <Application>WPS 演示</Application>
  <PresentationFormat/>
  <Paragraphs>178</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宋体</vt:lpstr>
      <vt:lpstr>Wingdings</vt:lpstr>
      <vt:lpstr>微软雅黑</vt:lpstr>
      <vt:lpstr>Arial Unicode MS</vt:lpstr>
      <vt:lpstr>Calibri</vt:lpstr>
      <vt:lpstr>Times New Roman</vt:lpstr>
      <vt:lpstr>Cambria Math</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Administrator</cp:lastModifiedBy>
  <cp:revision>32</cp:revision>
  <dcterms:created xsi:type="dcterms:W3CDTF">2023-06-18T01:45:00Z</dcterms:created>
  <dcterms:modified xsi:type="dcterms:W3CDTF">2023-06-18T03:03:55Z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2052-11.8.6.8810</vt:lpwstr>
  </property>
</Properties>
</file>