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9"/>
  </p:handoutMasterIdLst>
  <p:sldIdLst>
    <p:sldId id="791" r:id="rId3"/>
    <p:sldId id="1139" r:id="rId5"/>
    <p:sldId id="1105" r:id="rId6"/>
    <p:sldId id="1107" r:id="rId7"/>
    <p:sldId id="1109" r:id="rId8"/>
    <p:sldId id="1129" r:id="rId9"/>
    <p:sldId id="1111" r:id="rId10"/>
    <p:sldId id="1112" r:id="rId11"/>
    <p:sldId id="1114" r:id="rId12"/>
    <p:sldId id="1115" r:id="rId13"/>
    <p:sldId id="1116" r:id="rId14"/>
    <p:sldId id="1117" r:id="rId15"/>
    <p:sldId id="1113" r:id="rId16"/>
    <p:sldId id="1120" r:id="rId17"/>
    <p:sldId id="1130" r:id="rId18"/>
  </p:sldIdLst>
  <p:sldSz cx="12192000" cy="6858000"/>
  <p:notesSz cx="6858000" cy="9144000"/>
  <p:embeddedFontLst>
    <p:embeddedFont>
      <p:font typeface="Trebuchet MS" panose="020B0603020202020204"/>
      <p:regular r:id="rId24"/>
      <p:bold r:id="rId25"/>
      <p:italic r:id="rId26"/>
      <p:boldItalic r:id="rId27"/>
    </p:embeddedFont>
    <p:embeddedFont>
      <p:font typeface="Wingdings 2" panose="05020102010507070707" charset="2"/>
      <p:regular r:id="rId28"/>
    </p:embeddedFont>
    <p:embeddedFont>
      <p:font typeface="黑体" panose="02010609060101010101" pitchFamily="2" charset="-122"/>
      <p:regular r:id="rId29"/>
    </p:embeddedFont>
    <p:embeddedFont>
      <p:font typeface="Helvetica" panose="020B0604020202020204" charset="0"/>
      <p:regular r:id="rId30"/>
      <p:bold r:id="rId31"/>
      <p:italic r:id="rId32"/>
      <p:boldItalic r:id="rId33"/>
    </p:embeddedFont>
    <p:embeddedFont>
      <p:font typeface="微软雅黑" panose="020B0503020204020204" charset="-122"/>
      <p:regular r:id="rId34"/>
    </p:embeddedFont>
    <p:embeddedFont>
      <p:font typeface="Verdana" panose="020B0604030504040204" charset="0"/>
      <p:regular r:id="rId35"/>
      <p:bold r:id="rId36"/>
      <p:italic r:id="rId37"/>
      <p:boldItalic r:id="rId38"/>
    </p:embeddedFont>
    <p:embeddedFont>
      <p:font typeface="Calibri" panose="020F0502020204030204" charset="0"/>
      <p:regular r:id="rId39"/>
      <p:bold r:id="rId40"/>
      <p:italic r:id="rId41"/>
      <p:boldItalic r:id="rId42"/>
    </p:embeddedFont>
  </p:embeddedFontLst>
  <p:custDataLst>
    <p:tags r:id="rId4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6" clrIdx="0"/>
  <p:cmAuthor id="1" name="wz" initials="w" lastIdx="1" clrIdx="0"/>
  <p:cmAuthor id="2" name="weihua" initials="w" lastIdx="1" clrIdx="1"/>
  <p:cmAuthor id="3"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D96D62"/>
    <a:srgbClr val="922005"/>
    <a:srgbClr val="D92203"/>
    <a:srgbClr val="B1D20A"/>
    <a:srgbClr val="CC3399"/>
    <a:srgbClr val="006600"/>
    <a:srgbClr val="0066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p:restoredTop sz="94660"/>
  </p:normalViewPr>
  <p:slideViewPr>
    <p:cSldViewPr showGuides="1">
      <p:cViewPr varScale="1">
        <p:scale>
          <a:sx n="115" d="100"/>
          <a:sy n="115" d="100"/>
        </p:scale>
        <p:origin x="84" y="144"/>
      </p:cViewPr>
      <p:guideLst>
        <p:guide orient="horz" pos="219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4.xml"/><Relationship Id="rId42" Type="http://schemas.openxmlformats.org/officeDocument/2006/relationships/font" Target="fonts/font19.fntdata"/><Relationship Id="rId41" Type="http://schemas.openxmlformats.org/officeDocument/2006/relationships/font" Target="fonts/font18.fntdata"/><Relationship Id="rId40" Type="http://schemas.openxmlformats.org/officeDocument/2006/relationships/font" Target="fonts/font17.fntdata"/><Relationship Id="rId4" Type="http://schemas.openxmlformats.org/officeDocument/2006/relationships/notesMaster" Target="notesMasters/notesMaster1.xml"/><Relationship Id="rId39" Type="http://schemas.openxmlformats.org/officeDocument/2006/relationships/font" Target="fonts/font16.fntdata"/><Relationship Id="rId38" Type="http://schemas.openxmlformats.org/officeDocument/2006/relationships/font" Target="fonts/font15.fntdata"/><Relationship Id="rId37" Type="http://schemas.openxmlformats.org/officeDocument/2006/relationships/font" Target="fonts/font14.fntdata"/><Relationship Id="rId36" Type="http://schemas.openxmlformats.org/officeDocument/2006/relationships/font" Target="fonts/font13.fntdata"/><Relationship Id="rId35" Type="http://schemas.openxmlformats.org/officeDocument/2006/relationships/font" Target="fonts/font12.fntdata"/><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页眉占位符 54273"/>
          <p:cNvSpPr>
            <a:spLocks noGrp="1"/>
          </p:cNvSpPr>
          <p:nvPr>
            <p:ph type="hdr" sz="quarter"/>
          </p:nvPr>
        </p:nvSpPr>
        <p:spPr>
          <a:xfrm>
            <a:off x="0" y="0"/>
            <a:ext cx="2971800" cy="457200"/>
          </a:xfrm>
          <a:prstGeom prst="rect">
            <a:avLst/>
          </a:prstGeom>
          <a:noFill/>
          <a:ln w="9525">
            <a:noFill/>
            <a:miter/>
          </a:ln>
        </p:spPr>
        <p:txBody>
          <a:bodyPr/>
          <a:lstStyle/>
          <a:p>
            <a:pPr lvl="0" fontAlgn="base"/>
            <a:endParaRPr lang="zh-CN" sz="1200" strike="noStrike" noProof="1"/>
          </a:p>
        </p:txBody>
      </p:sp>
      <p:sp>
        <p:nvSpPr>
          <p:cNvPr id="54275" name="日期占位符 54274"/>
          <p:cNvSpPr>
            <a:spLocks noGrp="1"/>
          </p:cNvSpPr>
          <p:nvPr>
            <p:ph type="dt" idx="1"/>
          </p:nvPr>
        </p:nvSpPr>
        <p:spPr>
          <a:xfrm>
            <a:off x="3884613" y="0"/>
            <a:ext cx="2971800" cy="457200"/>
          </a:xfrm>
          <a:prstGeom prst="rect">
            <a:avLst/>
          </a:prstGeom>
          <a:noFill/>
          <a:ln w="9525">
            <a:noFill/>
            <a:miter/>
          </a:ln>
        </p:spPr>
        <p:txBody>
          <a:bodyPr/>
          <a:lstStyle/>
          <a:p>
            <a:pPr lvl="0" algn="r" fontAlgn="base"/>
            <a:endParaRPr lang="zh-CN" altLang="en-US" sz="1200" strike="noStrike" noProof="1"/>
          </a:p>
        </p:txBody>
      </p:sp>
      <p:sp>
        <p:nvSpPr>
          <p:cNvPr id="5124" name="幻灯片图像占位符 54275"/>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5125" name="文本占位符 54276"/>
          <p:cNvSpPr>
            <a:spLocks noGrp="1"/>
          </p:cNvSpPr>
          <p:nvPr>
            <p:ph type="body" sz="quarter"/>
          </p:nvPr>
        </p:nvSpPr>
        <p:spPr>
          <a:xfrm>
            <a:off x="685800" y="4343400"/>
            <a:ext cx="5486400" cy="4114800"/>
          </a:xfrm>
          <a:prstGeom prst="rect">
            <a:avLst/>
          </a:prstGeom>
          <a:noFill/>
          <a:ln w="9525">
            <a:noFill/>
          </a:ln>
        </p:spPr>
        <p:txBody>
          <a:bodyPr anchor="t"/>
          <a:lstStyle/>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54278" name="页脚占位符 54277"/>
          <p:cNvSpPr>
            <a:spLocks noGrp="1"/>
          </p:cNvSpPr>
          <p:nvPr>
            <p:ph type="ftr" sz="quarter" idx="4"/>
          </p:nvPr>
        </p:nvSpPr>
        <p:spPr>
          <a:xfrm>
            <a:off x="0" y="8685213"/>
            <a:ext cx="2971800" cy="457200"/>
          </a:xfrm>
          <a:prstGeom prst="rect">
            <a:avLst/>
          </a:prstGeom>
          <a:noFill/>
          <a:ln w="9525">
            <a:noFill/>
            <a:miter/>
          </a:ln>
        </p:spPr>
        <p:txBody>
          <a:bodyPr anchor="b"/>
          <a:lstStyle/>
          <a:p>
            <a:pPr lvl="0" fontAlgn="base"/>
            <a:endParaRPr lang="zh-CN" sz="1200" strike="noStrike" noProof="1"/>
          </a:p>
        </p:txBody>
      </p:sp>
      <p:sp>
        <p:nvSpPr>
          <p:cNvPr id="54279" name="灯片编号占位符 54278"/>
          <p:cNvSpPr>
            <a:spLocks noGrp="1"/>
          </p:cNvSpPr>
          <p:nvPr>
            <p:ph type="sldNum" sz="quarter" idx="5"/>
          </p:nvPr>
        </p:nvSpPr>
        <p:spPr>
          <a:xfrm>
            <a:off x="3884613" y="8685213"/>
            <a:ext cx="2971800" cy="457200"/>
          </a:xfrm>
          <a:prstGeom prst="rect">
            <a:avLst/>
          </a:prstGeom>
          <a:noFill/>
          <a:ln w="9525">
            <a:noFill/>
            <a:miter/>
          </a:ln>
        </p:spPr>
        <p:txBody>
          <a:bodyPr anchor="b"/>
          <a:lstStyle/>
          <a:p>
            <a:pPr lvl="0" algn="r" fontAlgn="base"/>
            <a:fld id="{9A0DB2DC-4C9A-4742-B13C-FB6460FD3503}" type="slidenum">
              <a:rPr lang="en-US" altLang="zh-CN" sz="1200" strike="noStrike" noProof="1" dirty="0">
                <a:latin typeface="黑体" panose="02010609060101010101" pitchFamily="2" charset="-122"/>
                <a:ea typeface="黑体" panose="02010609060101010101" pitchFamily="2" charset="-122"/>
                <a:cs typeface="黑体" panose="02010609060101010101" pitchFamily="2" charset="-122"/>
              </a:rPr>
            </a:fld>
            <a:endParaRPr lang="zh-CN"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30000"/>
      </a:spcBef>
      <a:spcAft>
        <a:spcPct val="0"/>
      </a:spcAft>
      <a:buNone/>
      <a:defRPr sz="1200" b="0" i="0" u="none" kern="1200" baseline="0">
        <a:solidFill>
          <a:schemeClr val="tx1"/>
        </a:solidFill>
        <a:latin typeface="+mn-lt"/>
        <a:ea typeface="黑体" panose="02010609060101010101" pitchFamily="2" charset="-122"/>
        <a:cs typeface="黑体" panose="02010609060101010101" pitchFamily="2" charset="-122"/>
      </a:defRPr>
    </a:lvl1pPr>
    <a:lvl2pPr marL="457200" lvl="1" indent="0" algn="l" defTabSz="914400" eaLnBrk="1" fontAlgn="base" latinLnBrk="0" hangingPunct="1">
      <a:spcBef>
        <a:spcPct val="30000"/>
      </a:spcBef>
      <a:spcAft>
        <a:spcPct val="0"/>
      </a:spcAft>
      <a:buNone/>
      <a:defRPr sz="1200" b="0" i="0" u="none" kern="1200" baseline="0">
        <a:solidFill>
          <a:schemeClr val="tx1"/>
        </a:solidFill>
        <a:latin typeface="+mn-lt"/>
        <a:ea typeface="黑体" panose="02010609060101010101" pitchFamily="2" charset="-122"/>
        <a:cs typeface="黑体" panose="02010609060101010101" pitchFamily="2" charset="-122"/>
      </a:defRPr>
    </a:lvl2pPr>
    <a:lvl3pPr marL="914400" lvl="2" indent="0" algn="l" defTabSz="914400" eaLnBrk="1" fontAlgn="base" latinLnBrk="0" hangingPunct="1">
      <a:spcBef>
        <a:spcPct val="30000"/>
      </a:spcBef>
      <a:spcAft>
        <a:spcPct val="0"/>
      </a:spcAft>
      <a:buNone/>
      <a:defRPr sz="1200" b="0" i="0" u="none" kern="1200" baseline="0">
        <a:solidFill>
          <a:schemeClr val="tx1"/>
        </a:solidFill>
        <a:latin typeface="+mn-lt"/>
        <a:ea typeface="黑体" panose="02010609060101010101" pitchFamily="2" charset="-122"/>
        <a:cs typeface="黑体" panose="02010609060101010101" pitchFamily="2" charset="-122"/>
      </a:defRPr>
    </a:lvl3pPr>
    <a:lvl4pPr marL="1371600" lvl="3" indent="0" algn="l" defTabSz="914400" eaLnBrk="1" fontAlgn="base" latinLnBrk="0" hangingPunct="1">
      <a:spcBef>
        <a:spcPct val="30000"/>
      </a:spcBef>
      <a:spcAft>
        <a:spcPct val="0"/>
      </a:spcAft>
      <a:buNone/>
      <a:defRPr sz="1200" b="0" i="0" u="none" kern="1200" baseline="0">
        <a:solidFill>
          <a:schemeClr val="tx1"/>
        </a:solidFill>
        <a:latin typeface="+mn-lt"/>
        <a:ea typeface="黑体" panose="02010609060101010101" pitchFamily="2" charset="-122"/>
        <a:cs typeface="黑体" panose="02010609060101010101" pitchFamily="2" charset="-122"/>
      </a:defRPr>
    </a:lvl4pPr>
    <a:lvl5pPr marL="1828800" lvl="4" indent="0" algn="l" defTabSz="914400" eaLnBrk="1" fontAlgn="base" latinLnBrk="0" hangingPunct="1">
      <a:spcBef>
        <a:spcPct val="30000"/>
      </a:spcBef>
      <a:spcAft>
        <a:spcPct val="0"/>
      </a:spcAft>
      <a:buNone/>
      <a:defRPr sz="1200" b="0" i="0" u="none" kern="1200" baseline="0">
        <a:solidFill>
          <a:schemeClr val="tx1"/>
        </a:solidFill>
        <a:latin typeface="+mn-lt"/>
        <a:ea typeface="黑体" panose="02010609060101010101" pitchFamily="2" charset="-122"/>
        <a:cs typeface="黑体" panose="02010609060101010101" pitchFamily="2" charset="-122"/>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345923" y="3307356"/>
            <a:ext cx="9489573" cy="1470025"/>
          </a:xfrm>
        </p:spPr>
        <p:txBody>
          <a:bodyPr anchor="b"/>
          <a:lstStyle>
            <a:lvl1pPr>
              <a:defRPr sz="4000"/>
            </a:lvl1pPr>
          </a:lstStyle>
          <a:p>
            <a:r>
              <a:rPr lang="zh-CN" altLang="en-US" smtClean="0"/>
              <a:t>单击此处编辑母版标题样式</a:t>
            </a:r>
            <a:endParaRPr lang="en-US"/>
          </a:p>
        </p:txBody>
      </p:sp>
      <p:sp>
        <p:nvSpPr>
          <p:cNvPr id="3" name="Subtitle 2"/>
          <p:cNvSpPr>
            <a:spLocks noGrp="1"/>
          </p:cNvSpPr>
          <p:nvPr>
            <p:ph type="subTitle" idx="1"/>
          </p:nvPr>
        </p:nvSpPr>
        <p:spPr>
          <a:xfrm>
            <a:off x="1345923" y="4777380"/>
            <a:ext cx="9489573"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5" y="675723"/>
            <a:ext cx="1963949" cy="518532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345923" y="675724"/>
            <a:ext cx="7290076" cy="518532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02167" y="609600"/>
            <a:ext cx="11387667" cy="5489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en-US" altLang="zh-CN" strike="noStrike" noProof="1" dirty="0"/>
            </a:fld>
            <a:endParaRPr lang="zh-CN"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anose="02070309020205020404" pitchFamily="49" charset="0"/>
              <a:buChar char="o"/>
              <a:defRPr sz="1200"/>
            </a:lvl6pPr>
            <a:lvl7pPr marL="2971800" indent="-228600">
              <a:buClr>
                <a:schemeClr val="tx2"/>
              </a:buClr>
              <a:buFont typeface="Courier New" panose="02070309020205020404" pitchFamily="49" charset="0"/>
              <a:buChar char="o"/>
              <a:defRPr sz="1200" baseline="0"/>
            </a:lvl7pPr>
            <a:lvl8pPr marL="3429000" indent="-228600">
              <a:buClr>
                <a:schemeClr val="tx2"/>
              </a:buClr>
              <a:buFont typeface="Courier New" panose="02070309020205020404" pitchFamily="49" charset="0"/>
              <a:buChar char="o"/>
              <a:defRPr sz="1200" baseline="0"/>
            </a:lvl8pPr>
            <a:lvl9pPr marL="3886200" indent="-228600">
              <a:buClr>
                <a:schemeClr val="tx2"/>
              </a:buClr>
              <a:buFont typeface="Courier New" panose="02070309020205020404" pitchFamily="49" charset="0"/>
              <a:buChar char="o"/>
              <a:defRPr sz="1200" baseline="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zh-CN" altLang="en-US" smtClean="0"/>
              <a:t>单击此处编辑母版标题样式</a:t>
            </a:r>
            <a:endParaRPr lang="en-US"/>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pPr lvl="0" fontAlgn="base"/>
            <a:endParaRPr lang="zh-CN" altLang="en-US" strike="noStrike" noProof="1"/>
          </a:p>
        </p:txBody>
      </p:sp>
      <p:sp>
        <p:nvSpPr>
          <p:cNvPr id="5" name="Footer Placeholder 4"/>
          <p:cNvSpPr>
            <a:spLocks noGrp="1"/>
          </p:cNvSpPr>
          <p:nvPr>
            <p:ph type="ftr" sz="quarter" idx="11"/>
          </p:nvPr>
        </p:nvSpPr>
        <p:spPr/>
        <p:txBody>
          <a:bodyPr/>
          <a:lstStyle/>
          <a:p>
            <a:pPr lvl="0" fontAlgn="base"/>
            <a:endParaRPr lang="zh-CN" strike="noStrike" noProof="1"/>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5"/>
            <a:ext cx="9497440" cy="924475"/>
          </a:xfrm>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345924" y="1809750"/>
            <a:ext cx="4628369" cy="4051301"/>
          </a:xfrm>
        </p:spPr>
        <p:txBody>
          <a:bodyPr>
            <a:normAutofit/>
          </a:bodyPr>
          <a:lstStyle>
            <a:lvl5pPr>
              <a:defRPr/>
            </a:lvl5pPr>
            <a:lvl6pPr marL="2514600" indent="-228600">
              <a:buClr>
                <a:schemeClr val="tx2"/>
              </a:buClr>
              <a:buSzPct val="101000"/>
              <a:buFont typeface="Courier New" panose="02070309020205020404" pitchFamily="49" charset="0"/>
              <a:buChar char="o"/>
              <a:defRPr sz="1200"/>
            </a:lvl6pPr>
            <a:lvl7pPr marL="2971800" indent="-228600">
              <a:buClr>
                <a:schemeClr val="tx2"/>
              </a:buClr>
              <a:buFont typeface="Courier New" panose="02070309020205020404" pitchFamily="49" charset="0"/>
              <a:buChar char="o"/>
              <a:defRPr sz="1200" baseline="0"/>
            </a:lvl7pPr>
            <a:lvl8pPr marL="3429000" indent="-228600">
              <a:buClr>
                <a:schemeClr val="tx2"/>
              </a:buClr>
              <a:buFont typeface="Courier New" panose="02070309020205020404" pitchFamily="49" charset="0"/>
              <a:buChar char="o"/>
              <a:defRPr sz="1200" baseline="0"/>
            </a:lvl8pPr>
            <a:lvl9pPr marL="3886200" indent="-228600">
              <a:buClr>
                <a:schemeClr val="tx2"/>
              </a:buClr>
              <a:buFont typeface="Courier New" panose="02070309020205020404" pitchFamily="49" charset="0"/>
              <a:buChar char="o"/>
              <a:defRPr sz="1200" baseline="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anose="02070309020205020404" pitchFamily="49" charset="0"/>
              <a:buChar char="o"/>
              <a:defRPr sz="1200"/>
            </a:lvl6pPr>
            <a:lvl7pPr marL="2971800" indent="-228600">
              <a:buClr>
                <a:schemeClr val="tx2"/>
              </a:buClr>
              <a:buFont typeface="Courier New" panose="02070309020205020404" pitchFamily="49" charset="0"/>
              <a:buChar char="o"/>
              <a:defRPr sz="1200" baseline="0"/>
            </a:lvl7pPr>
            <a:lvl8pPr marL="3429000" indent="-228600">
              <a:buClr>
                <a:schemeClr val="tx2"/>
              </a:buClr>
              <a:buFont typeface="Courier New" panose="02070309020205020404" pitchFamily="49" charset="0"/>
              <a:buChar char="o"/>
              <a:defRPr sz="1200" baseline="0"/>
            </a:lvl8pPr>
            <a:lvl9pPr marL="3886200" indent="-228600">
              <a:buClr>
                <a:schemeClr val="tx2"/>
              </a:buClr>
              <a:buFont typeface="Courier New" panose="02070309020205020404" pitchFamily="49" charset="0"/>
              <a:buChar char="o"/>
              <a:defRPr sz="1200" baseline="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797632" y="1812927"/>
            <a:ext cx="41766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345924" y="2389190"/>
            <a:ext cx="4628369" cy="3471861"/>
          </a:xfrm>
        </p:spPr>
        <p:txBody>
          <a:bodyPr>
            <a:normAutofit/>
          </a:bodyPr>
          <a:lstStyle>
            <a:lvl5pPr>
              <a:defRPr/>
            </a:lvl5pPr>
            <a:lvl6pPr marL="2514600" indent="-228600">
              <a:buClr>
                <a:schemeClr val="tx2"/>
              </a:buClr>
              <a:buSzPct val="101000"/>
              <a:buFont typeface="Courier New" panose="02070309020205020404" pitchFamily="49" charset="0"/>
              <a:buChar char="o"/>
              <a:defRPr sz="1200"/>
            </a:lvl6pPr>
            <a:lvl7pPr marL="2971800" indent="-228600">
              <a:buClr>
                <a:schemeClr val="tx2"/>
              </a:buClr>
              <a:buFont typeface="Courier New" panose="02070309020205020404" pitchFamily="49" charset="0"/>
              <a:buChar char="o"/>
              <a:defRPr sz="1200" baseline="0"/>
            </a:lvl7pPr>
            <a:lvl8pPr marL="3429000" indent="-228600">
              <a:buClr>
                <a:schemeClr val="tx2"/>
              </a:buClr>
              <a:buFont typeface="Courier New" panose="02070309020205020404" pitchFamily="49" charset="0"/>
              <a:buChar char="o"/>
              <a:defRPr sz="1200" baseline="0"/>
            </a:lvl8pPr>
            <a:lvl9pPr marL="3886200" indent="-228600">
              <a:buClr>
                <a:schemeClr val="tx2"/>
              </a:buClr>
              <a:buFont typeface="Courier New" panose="02070309020205020404" pitchFamily="49" charset="0"/>
              <a:buChar char="o"/>
              <a:defRPr sz="1200" baseline="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Text Placeholder 4"/>
          <p:cNvSpPr>
            <a:spLocks noGrp="1"/>
          </p:cNvSpPr>
          <p:nvPr>
            <p:ph type="body" sz="quarter" idx="3"/>
          </p:nvPr>
        </p:nvSpPr>
        <p:spPr>
          <a:xfrm>
            <a:off x="6668632" y="1812927"/>
            <a:ext cx="417744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217707" y="2389190"/>
            <a:ext cx="4628367" cy="3471861"/>
          </a:xfrm>
        </p:spPr>
        <p:txBody>
          <a:bodyPr>
            <a:normAutofit/>
          </a:bodyPr>
          <a:lstStyle>
            <a:lvl5pPr>
              <a:defRPr/>
            </a:lvl5pPr>
            <a:lvl6pPr marL="2514600" indent="-228600">
              <a:buClr>
                <a:schemeClr val="tx2"/>
              </a:buClr>
              <a:buSzPct val="101000"/>
              <a:buFont typeface="Courier New" panose="02070309020205020404" pitchFamily="49" charset="0"/>
              <a:buChar char="o"/>
              <a:defRPr sz="1200"/>
            </a:lvl6pPr>
            <a:lvl7pPr marL="2971800" indent="-228600">
              <a:buClr>
                <a:schemeClr val="tx2"/>
              </a:buClr>
              <a:buFont typeface="Courier New" panose="02070309020205020404" pitchFamily="49" charset="0"/>
              <a:buChar char="o"/>
              <a:defRPr sz="1200" baseline="0"/>
            </a:lvl7pPr>
            <a:lvl8pPr marL="3429000" indent="-228600">
              <a:buClr>
                <a:schemeClr val="tx2"/>
              </a:buClr>
              <a:buFont typeface="Courier New" panose="02070309020205020404" pitchFamily="49" charset="0"/>
              <a:buChar char="o"/>
              <a:defRPr sz="1200" baseline="0"/>
            </a:lvl8pPr>
            <a:lvl9pPr marL="3886200" indent="-228600">
              <a:buClr>
                <a:schemeClr val="tx2"/>
              </a:buClr>
              <a:buFont typeface="Courier New" panose="02070309020205020404" pitchFamily="49" charset="0"/>
              <a:buChar char="o"/>
              <a:defRPr sz="1200" baseline="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p:txBody>
          <a:bodyPr/>
          <a:lstStyle/>
          <a:p>
            <a:pPr lvl="0" fontAlgn="base"/>
            <a:endParaRPr lang="zh-CN" altLang="en-US" strike="noStrike" noProof="1"/>
          </a:p>
        </p:txBody>
      </p:sp>
      <p:sp>
        <p:nvSpPr>
          <p:cNvPr id="8" name="Footer Placeholder 7"/>
          <p:cNvSpPr>
            <a:spLocks noGrp="1"/>
          </p:cNvSpPr>
          <p:nvPr>
            <p:ph type="ftr" sz="quarter" idx="11"/>
          </p:nvPr>
        </p:nvSpPr>
        <p:spPr/>
        <p:txBody>
          <a:bodyPr/>
          <a:lstStyle/>
          <a:p>
            <a:pPr lvl="0" fontAlgn="base"/>
            <a:endParaRPr lang="zh-CN" strike="noStrike" noProof="1"/>
          </a:p>
        </p:txBody>
      </p:sp>
      <p:sp>
        <p:nvSpPr>
          <p:cNvPr id="9" name="Slide Number Placeholder 8"/>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pPr lvl="0" fontAlgn="base"/>
            <a:endParaRPr lang="zh-CN" altLang="en-US" strike="noStrike" noProof="1"/>
          </a:p>
        </p:txBody>
      </p:sp>
      <p:sp>
        <p:nvSpPr>
          <p:cNvPr id="4" name="Footer Placeholder 3"/>
          <p:cNvSpPr>
            <a:spLocks noGrp="1"/>
          </p:cNvSpPr>
          <p:nvPr>
            <p:ph type="ftr" sz="quarter" idx="11"/>
          </p:nvPr>
        </p:nvSpPr>
        <p:spPr/>
        <p:txBody>
          <a:bodyPr/>
          <a:lstStyle/>
          <a:p>
            <a:pPr lvl="0" fontAlgn="base"/>
            <a:endParaRPr lang="zh-CN" strike="noStrike" noProof="1"/>
          </a:p>
        </p:txBody>
      </p:sp>
      <p:sp>
        <p:nvSpPr>
          <p:cNvPr id="5" name="Slide Number Placeholder 4"/>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zh-CN" altLang="en-US" strike="noStrike" noProof="1"/>
          </a:p>
        </p:txBody>
      </p:sp>
      <p:sp>
        <p:nvSpPr>
          <p:cNvPr id="3" name="Footer Placeholder 2"/>
          <p:cNvSpPr>
            <a:spLocks noGrp="1"/>
          </p:cNvSpPr>
          <p:nvPr>
            <p:ph type="ftr" sz="quarter" idx="11"/>
          </p:nvPr>
        </p:nvSpPr>
        <p:spPr/>
        <p:txBody>
          <a:bodyPr/>
          <a:lstStyle/>
          <a:p>
            <a:pPr lvl="0" fontAlgn="base"/>
            <a:endParaRPr lang="zh-CN" strike="noStrike" noProof="1"/>
          </a:p>
        </p:txBody>
      </p:sp>
      <p:sp>
        <p:nvSpPr>
          <p:cNvPr id="4" name="Slide Number Placeholder 3"/>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345923" y="446088"/>
            <a:ext cx="3547533" cy="1185861"/>
          </a:xfrm>
        </p:spPr>
        <p:txBody>
          <a:bodyPr anchor="b"/>
          <a:lstStyle>
            <a:lvl1pPr algn="l">
              <a:defRPr sz="2400" b="0"/>
            </a:lvl1pPr>
          </a:lstStyle>
          <a:p>
            <a:r>
              <a:rPr lang="zh-CN" altLang="en-US" smtClean="0"/>
              <a:t>单击此处编辑母版标题样式</a:t>
            </a:r>
            <a:endParaRPr lang="en-US"/>
          </a:p>
        </p:txBody>
      </p:sp>
      <p:sp>
        <p:nvSpPr>
          <p:cNvPr id="3" name="Content Placeholder 2"/>
          <p:cNvSpPr>
            <a:spLocks noGrp="1"/>
          </p:cNvSpPr>
          <p:nvPr>
            <p:ph idx="1"/>
          </p:nvPr>
        </p:nvSpPr>
        <p:spPr>
          <a:xfrm>
            <a:off x="5136873" y="446088"/>
            <a:ext cx="5706492" cy="5414963"/>
          </a:xfrm>
        </p:spPr>
        <p:txBody>
          <a:bodyPr>
            <a:normAutofit/>
          </a:bodyPr>
          <a:lstStyle>
            <a:lvl5pPr>
              <a:defRPr/>
            </a:lvl5pPr>
            <a:lvl6pPr marL="2514600" indent="-228600">
              <a:buClr>
                <a:schemeClr val="tx2"/>
              </a:buClr>
              <a:buSzPct val="101000"/>
              <a:buFont typeface="Courier New" panose="02070309020205020404" pitchFamily="49" charset="0"/>
              <a:buChar char="o"/>
              <a:defRPr sz="1200"/>
            </a:lvl6pPr>
            <a:lvl7pPr marL="2971800" indent="-228600">
              <a:buClr>
                <a:schemeClr val="tx2"/>
              </a:buClr>
              <a:buFont typeface="Courier New" panose="02070309020205020404" pitchFamily="49" charset="0"/>
              <a:buChar char="o"/>
              <a:defRPr sz="1200" baseline="0"/>
            </a:lvl7pPr>
            <a:lvl8pPr marL="3429000" indent="-228600">
              <a:buClr>
                <a:schemeClr val="tx2"/>
              </a:buClr>
              <a:buFont typeface="Courier New" panose="02070309020205020404" pitchFamily="49" charset="0"/>
              <a:buChar char="o"/>
              <a:defRPr sz="1200" baseline="0"/>
            </a:lvl8pPr>
            <a:lvl9pPr marL="3886200" indent="-228600">
              <a:buClr>
                <a:schemeClr val="tx2"/>
              </a:buClr>
              <a:buFont typeface="Courier New" panose="02070309020205020404" pitchFamily="49" charset="0"/>
              <a:buChar char="o"/>
              <a:defRPr sz="1200" baseline="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Text Placeholder 3"/>
          <p:cNvSpPr>
            <a:spLocks noGrp="1"/>
          </p:cNvSpPr>
          <p:nvPr>
            <p:ph type="body" sz="half" idx="2"/>
          </p:nvPr>
        </p:nvSpPr>
        <p:spPr>
          <a:xfrm>
            <a:off x="1345923" y="1631950"/>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345924" y="1387058"/>
            <a:ext cx="4641849" cy="1113254"/>
          </a:xfrm>
        </p:spPr>
        <p:txBody>
          <a:bodyPr anchor="b">
            <a:normAutofit/>
          </a:bodyPr>
          <a:lstStyle>
            <a:lvl1pPr algn="l">
              <a:defRPr sz="2400" b="0"/>
            </a:lvl1pPr>
          </a:lstStyle>
          <a:p>
            <a:r>
              <a:rPr lang="zh-CN" altLang="en-US" smtClean="0"/>
              <a:t>单击此处编辑母版标题样式</a:t>
            </a:r>
            <a:endParaRPr lang="en-US"/>
          </a:p>
        </p:txBody>
      </p:sp>
      <p:sp>
        <p:nvSpPr>
          <p:cNvPr id="4" name="Text Placeholder 3"/>
          <p:cNvSpPr>
            <a:spLocks noGrp="1"/>
          </p:cNvSpPr>
          <p:nvPr>
            <p:ph type="body" sz="half" idx="2"/>
          </p:nvPr>
        </p:nvSpPr>
        <p:spPr>
          <a:xfrm>
            <a:off x="1345924" y="2500312"/>
            <a:ext cx="4641849"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pPr lvl="0" fontAlgn="base"/>
            <a:endParaRPr lang="zh-CN" altLang="en-US" strike="noStrike" noProof="1"/>
          </a:p>
        </p:txBody>
      </p:sp>
      <p:sp>
        <p:nvSpPr>
          <p:cNvPr id="6" name="Footer Placeholder 5"/>
          <p:cNvSpPr>
            <a:spLocks noGrp="1"/>
          </p:cNvSpPr>
          <p:nvPr>
            <p:ph type="ftr" sz="quarter" idx="11"/>
          </p:nvPr>
        </p:nvSpPr>
        <p:spPr/>
        <p:txBody>
          <a:bodyPr/>
          <a:lstStyle/>
          <a:p>
            <a:pPr lvl="0" fontAlgn="base"/>
            <a:endParaRPr lang="zh-CN" strike="noStrike" noProof="1"/>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altLang="zh-CN" strike="noStrike" noProof="1" smtClean="0"/>
            </a:fld>
            <a:endParaRPr lang="zh-CN" strike="noStrike" noProof="1"/>
          </a:p>
        </p:txBody>
      </p:sp>
      <p:sp>
        <p:nvSpPr>
          <p:cNvPr id="32" name="Oval 31"/>
          <p:cNvSpPr/>
          <p:nvPr/>
        </p:nvSpPr>
        <p:spPr>
          <a:xfrm>
            <a:off x="7305663" y="1436862"/>
            <a:ext cx="1448871"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7534056" y="1411792"/>
            <a:ext cx="1107153"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008245" y="1894454"/>
            <a:ext cx="803152"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232193" y="1811313"/>
            <a:ext cx="652784"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291683" y="2083427"/>
            <a:ext cx="342135"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8176122" y="993076"/>
            <a:ext cx="342135"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746129" y="1894454"/>
            <a:ext cx="26325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8198402" y="1060594"/>
            <a:ext cx="26325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6502400" y="1600200"/>
            <a:ext cx="4572000" cy="3429000"/>
          </a:xfrm>
          <a:prstGeom prst="ellipse">
            <a:avLst/>
          </a:prstGeom>
          <a:ln w="76200">
            <a:solidFill>
              <a:schemeClr val="bg2">
                <a:lumMod val="75000"/>
              </a:schemeClr>
            </a:solidFill>
          </a:ln>
        </p:spPr>
        <p:txBody>
          <a:bodyPr/>
          <a:lstStyle/>
          <a:p>
            <a:r>
              <a:rPr lang="zh-CN" altLang="en-US" smtClean="0"/>
              <a:t>单击图标添加图片</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8744219" y="66320"/>
            <a:ext cx="3434015"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vert="horz" wrap="square" lIns="91440" tIns="45720" rIns="91440" bIns="45720" numCol="1" anchor="t" anchorCtr="0" compatLnSpc="1"/>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vert="horz" wrap="square" lIns="91440" tIns="45720" rIns="91440" bIns="45720" numCol="1" anchor="t" anchorCtr="0" compatLnSpc="1"/>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vert="horz" wrap="square" lIns="91440" tIns="45720" rIns="91440" bIns="45720" numCol="1" anchor="t" anchorCtr="0" compatLnSpc="1"/>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vert="horz" wrap="square" lIns="91440" tIns="45720" rIns="91440" bIns="45720" numCol="1" anchor="t" anchorCtr="0" compatLnSpc="1"/>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p:spPr>
              <p:txBody>
                <a:bodyPr vert="horz" wrap="square" lIns="91440" tIns="45720" rIns="91440" bIns="45720" numCol="1" anchor="t" anchorCtr="0" compatLnSpc="1"/>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vert="horz" wrap="square" lIns="91440" tIns="45720" rIns="91440" bIns="45720" numCol="1" anchor="t" anchorCtr="0" compatLnSpc="1"/>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vert="horz" wrap="square" lIns="91440" tIns="45720" rIns="91440" bIns="45720" numCol="1" anchor="t" anchorCtr="0" compatLnSpc="1"/>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1345923" y="675725"/>
            <a:ext cx="9500151" cy="924475"/>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2"/>
          </p:nvPr>
        </p:nvSpPr>
        <p:spPr>
          <a:xfrm>
            <a:off x="8583125" y="595181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lvl="0" fontAlgn="base"/>
            <a:endParaRPr lang="zh-CN" altLang="en-US" strike="noStrike" noProof="1"/>
          </a:p>
        </p:txBody>
      </p:sp>
      <p:sp>
        <p:nvSpPr>
          <p:cNvPr id="5" name="Footer Placeholder 4"/>
          <p:cNvSpPr>
            <a:spLocks noGrp="1"/>
          </p:cNvSpPr>
          <p:nvPr>
            <p:ph type="ftr" sz="quarter" idx="3"/>
          </p:nvPr>
        </p:nvSpPr>
        <p:spPr>
          <a:xfrm>
            <a:off x="1574594" y="595181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pPr lvl="0" fontAlgn="base"/>
            <a:endParaRPr lang="zh-CN" strike="noStrike" noProof="1"/>
          </a:p>
        </p:txBody>
      </p:sp>
      <p:sp>
        <p:nvSpPr>
          <p:cNvPr id="6" name="Slide Number Placeholder 5"/>
          <p:cNvSpPr>
            <a:spLocks noGrp="1"/>
          </p:cNvSpPr>
          <p:nvPr>
            <p:ph type="sldNum" sz="quarter" idx="4"/>
          </p:nvPr>
        </p:nvSpPr>
        <p:spPr>
          <a:xfrm>
            <a:off x="763545" y="595181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lvl="0" fontAlgn="base"/>
            <a:fld id="{9A0DB2DC-4C9A-4742-B13C-FB6460FD3503}" type="slidenum">
              <a:rPr lang="en-US" altLang="zh-CN" strike="noStrike" noProof="1" smtClean="0"/>
            </a:fld>
            <a:endParaRPr lang="zh-CN" strike="noStrike" noProof="1"/>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457200" rtl="0" eaLnBrk="1" latinLnBrk="0" hangingPunct="1">
        <a:spcBef>
          <a:spcPct val="0"/>
        </a:spcBef>
        <a:buNone/>
        <a:defRPr sz="3200" kern="1200">
          <a:solidFill>
            <a:schemeClr val="tx1"/>
          </a:solidFill>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panose="05020102010507070707"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panose="05020102010507070707"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panose="05020102010507070707"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panose="05020102010507070707"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panose="05020102010507070707"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7665;&#29983;&#31119;&#31049;--&#35270;&#39057;.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0013;&#22269;&#24335;&#29616;&#20195;&#21270;.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0154;&#27665;&#33267;&#19978;-&#22270;&#29255;.jpg"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3391;&#23376;&#12289;&#33600;&#23376;.png"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0154;&#27665;&#25112;&#20105;&#35270;&#39057;.mp4"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7743;&#23665;&#23601;&#26159;&#20154;&#27665;&#35270;&#39057;.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142875" y="1988820"/>
            <a:ext cx="11906885" cy="3630930"/>
          </a:xfrm>
          <a:prstGeom prst="rect">
            <a:avLst/>
          </a:prstGeom>
          <a:noFill/>
          <a:ln w="9525">
            <a:noFill/>
          </a:ln>
        </p:spPr>
        <p:txBody>
          <a:bodyPr wrap="square">
            <a:spAutoFit/>
          </a:bodyPr>
          <a:lstStyle/>
          <a:p>
            <a:pPr indent="612140"/>
            <a:r>
              <a:rPr lang="zh-CN" sz="5400" b="1">
                <a:solidFill>
                  <a:srgbClr val="FF0000"/>
                </a:solidFill>
                <a:latin typeface="Helvetica" panose="020B0604020202020204" charset="0"/>
                <a:ea typeface="宋体" panose="02010600030101010101" pitchFamily="2" charset="-122"/>
              </a:rPr>
              <a:t>中国共产党为什么</a:t>
            </a:r>
            <a:r>
              <a:rPr lang="zh-CN" sz="5400" b="1">
                <a:solidFill>
                  <a:srgbClr val="FF0000"/>
                </a:solidFill>
                <a:cs typeface="Helvetica" panose="020B0604020202020204" charset="0"/>
              </a:rPr>
              <a:t>必须坚持人民至上</a:t>
            </a:r>
            <a:endParaRPr lang="en-US" sz="5400">
              <a:solidFill>
                <a:srgbClr val="333333"/>
              </a:solidFill>
              <a:latin typeface="Helvetica" panose="020B0604020202020204" charset="0"/>
              <a:ea typeface="宋体" panose="02010600030101010101" pitchFamily="2" charset="-122"/>
              <a:cs typeface="Helvetica" panose="020B0604020202020204" charset="0"/>
            </a:endParaRPr>
          </a:p>
          <a:p>
            <a:pPr indent="612140"/>
            <a:r>
              <a:rPr lang="en-US" sz="1800">
                <a:solidFill>
                  <a:srgbClr val="333333"/>
                </a:solidFill>
                <a:latin typeface="Helvetica" panose="020B0604020202020204" charset="0"/>
                <a:ea typeface="宋体" panose="02010600030101010101" pitchFamily="2" charset="-122"/>
                <a:cs typeface="Helvetica" panose="020B0604020202020204" charset="0"/>
              </a:rPr>
              <a:t>                                                     </a:t>
            </a:r>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r>
              <a:rPr lang="en-US" sz="1800">
                <a:solidFill>
                  <a:srgbClr val="333333"/>
                </a:solidFill>
                <a:latin typeface="Helvetica" panose="020B0604020202020204" charset="0"/>
                <a:ea typeface="宋体" panose="02010600030101010101" pitchFamily="2" charset="-122"/>
                <a:cs typeface="Helvetica" panose="020B0604020202020204" charset="0"/>
              </a:rPr>
              <a:t>                                                        </a:t>
            </a:r>
            <a:r>
              <a:rPr lang="zh-CN" sz="3200" b="1">
                <a:solidFill>
                  <a:srgbClr val="0000FF"/>
                </a:solidFill>
                <a:latin typeface="Helvetica" panose="020B0604020202020204" charset="0"/>
                <a:ea typeface="宋体" panose="02010600030101010101" pitchFamily="2" charset="-122"/>
              </a:rPr>
              <a:t>泸县得胜镇得胜初级中学校</a:t>
            </a:r>
            <a:r>
              <a:rPr lang="en-US" sz="3200" b="1">
                <a:solidFill>
                  <a:srgbClr val="0000FF"/>
                </a:solidFill>
                <a:latin typeface="Helvetica" panose="020B0604020202020204" charset="0"/>
                <a:ea typeface="宋体" panose="02010600030101010101" pitchFamily="2" charset="-122"/>
                <a:cs typeface="Helvetica" panose="020B0604020202020204" charset="0"/>
              </a:rPr>
              <a:t>      </a:t>
            </a:r>
            <a:r>
              <a:rPr lang="zh-CN" sz="3200" b="1">
                <a:solidFill>
                  <a:srgbClr val="0000FF"/>
                </a:solidFill>
                <a:latin typeface="Helvetica" panose="020B0604020202020204" charset="0"/>
                <a:ea typeface="宋体" panose="02010600030101010101" pitchFamily="2" charset="-122"/>
              </a:rPr>
              <a:t>叶伟军</a:t>
            </a:r>
            <a:endParaRPr lang="zh-CN" altLang="en-US" sz="3200" b="1">
              <a:solidFill>
                <a:srgbClr val="0000FF"/>
              </a:solidFill>
              <a:latin typeface="Helvetica" panose="020B060402020202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2" name="文本框 1"/>
          <p:cNvSpPr txBox="1"/>
          <p:nvPr/>
        </p:nvSpPr>
        <p:spPr>
          <a:xfrm>
            <a:off x="191770" y="260350"/>
            <a:ext cx="11736070" cy="6554470"/>
          </a:xfrm>
          <a:prstGeom prst="rect">
            <a:avLst/>
          </a:prstGeom>
          <a:noFill/>
        </p:spPr>
        <p:txBody>
          <a:bodyPr wrap="square" rtlCol="0" anchor="t">
            <a:spAutoFit/>
          </a:bodyPr>
          <a:lstStyle/>
          <a:p>
            <a:r>
              <a:rPr lang="en-US" altLang="zh-CN" sz="2800" b="1">
                <a:solidFill>
                  <a:srgbClr val="0033CC"/>
                </a:solidFill>
                <a:sym typeface="+mn-ea"/>
              </a:rPr>
              <a:t>       </a:t>
            </a:r>
            <a:r>
              <a:rPr lang="zh-CN" sz="2800" b="1">
                <a:solidFill>
                  <a:srgbClr val="0033CC"/>
                </a:solidFill>
                <a:sym typeface="+mn-ea"/>
              </a:rPr>
              <a:t>满足人民对美好生活的向往。马克思指出：“人们奋斗所争取的一切，都同他们的利益有关。”伴随我国社会主要矛盾的转化，“人民对美好生活的向往”成为新时代中国人民利益诉求的集中表达。坚持人民至上，在方法论上要求努力回应人民群众的现实利益诉求。习近平新时代中国特色社会主义思想</a:t>
            </a:r>
            <a:r>
              <a:rPr lang="zh-CN" sz="2800" b="1">
                <a:solidFill>
                  <a:srgbClr val="0033CC"/>
                </a:solidFill>
                <a:latin typeface="Helvetica" panose="020B0604020202020204" charset="0"/>
                <a:sym typeface="+mn-ea"/>
              </a:rPr>
              <a:t>，</a:t>
            </a:r>
            <a:r>
              <a:rPr lang="zh-CN" sz="2800" b="1">
                <a:solidFill>
                  <a:srgbClr val="0033CC"/>
                </a:solidFill>
                <a:sym typeface="+mn-ea"/>
              </a:rPr>
              <a:t>把满足人民对美好生活的向往，作为一切工作的出发点和落脚点，强调切实维护好、实现好和发展好人民群众的根本利益。党的十八大以来，以习近平同志为核心的党中央围绕新时代我国社会主要矛盾精准施策，着力在补短板、强弱项、固底板、扬优势上下功夫，统筹推进“五位一体”总体布局</a:t>
            </a:r>
            <a:r>
              <a:rPr lang="zh-CN" sz="2800" b="1">
                <a:solidFill>
                  <a:srgbClr val="0033CC"/>
                </a:solidFill>
                <a:latin typeface="Helvetica" panose="020B0604020202020204" charset="0"/>
                <a:sym typeface="+mn-ea"/>
              </a:rPr>
              <a:t>，</a:t>
            </a:r>
            <a:r>
              <a:rPr lang="zh-CN" sz="2800" b="1">
                <a:solidFill>
                  <a:srgbClr val="0033CC"/>
                </a:solidFill>
                <a:sym typeface="+mn-ea"/>
              </a:rPr>
              <a:t>协调推进“四个全面”战略布局，在经济社会发展中提升人民群众的获得感、幸福感、安全感；坚持以人民为中心的发展思想，维护人民根本利益，</a:t>
            </a:r>
            <a:r>
              <a:rPr lang="zh-CN" sz="2800" b="1">
                <a:solidFill>
                  <a:srgbClr val="FF0000"/>
                </a:solidFill>
                <a:sym typeface="+mn-ea"/>
              </a:rPr>
              <a:t>增进民生福祉</a:t>
            </a:r>
            <a:r>
              <a:rPr lang="zh-CN" sz="2800" b="1">
                <a:solidFill>
                  <a:srgbClr val="0033CC"/>
                </a:solidFill>
                <a:sym typeface="+mn-ea"/>
              </a:rPr>
              <a:t>，</a:t>
            </a:r>
            <a:r>
              <a:rPr lang="en-US" altLang="zh-CN" sz="2800" b="1">
                <a:solidFill>
                  <a:srgbClr val="0033CC"/>
                </a:solidFill>
                <a:sym typeface="+mn-ea"/>
                <a:hlinkClick r:id="rId1" action="ppaction://hlinkfile"/>
              </a:rPr>
              <a:t>***</a:t>
            </a:r>
            <a:r>
              <a:rPr lang="zh-CN" sz="2800" b="1">
                <a:solidFill>
                  <a:srgbClr val="0033CC"/>
                </a:solidFill>
                <a:sym typeface="+mn-ea"/>
              </a:rPr>
              <a:t>解决人民群众急难愁盼的现实问题，实现发展为了人民、发展依靠人民、发展成果由人民共享，促进社会公平正义；以新发展理念引领高质量发展，更好实现人民的新要求、新希望、新期盼，推进全体人民共同富裕的现代化，向着第二个百年奋斗目标坚实迈进。</a:t>
            </a:r>
            <a:endParaRPr lang="zh-CN" altLang="en-US" sz="2800" b="1">
              <a:solidFill>
                <a:srgbClr val="0033CC"/>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2" name="文本框 1"/>
          <p:cNvSpPr txBox="1"/>
          <p:nvPr/>
        </p:nvSpPr>
        <p:spPr>
          <a:xfrm>
            <a:off x="263525" y="189230"/>
            <a:ext cx="11359515" cy="6554470"/>
          </a:xfrm>
          <a:prstGeom prst="rect">
            <a:avLst/>
          </a:prstGeom>
          <a:noFill/>
        </p:spPr>
        <p:txBody>
          <a:bodyPr wrap="square" rtlCol="0" anchor="t">
            <a:spAutoFit/>
          </a:bodyPr>
          <a:lstStyle/>
          <a:p>
            <a:r>
              <a:rPr lang="en-US" altLang="zh-CN" sz="2800" b="1">
                <a:solidFill>
                  <a:srgbClr val="0033CC"/>
                </a:solidFill>
                <a:sym typeface="+mn-ea"/>
              </a:rPr>
              <a:t>       </a:t>
            </a:r>
            <a:r>
              <a:rPr lang="zh-CN" sz="2800" b="1">
                <a:solidFill>
                  <a:srgbClr val="0033CC"/>
                </a:solidFill>
                <a:sym typeface="+mn-ea"/>
              </a:rPr>
              <a:t>广泛凝聚人民的智慧和力量。习近平总书记强调：“人民群众有着无尽的智慧和力量，只有始终相信人民，紧紧依靠人民，充分调动广大人民的积极性、主动性、创造性，才能凝聚起众志成城的磅礴之力。”坚持人民至上，在方法论上就要保障人民群众的主体性地位，尊重和发扬人民群众的首创精神。党的十八大以来，以习近平同志为核心的党中央</a:t>
            </a:r>
            <a:r>
              <a:rPr lang="zh-CN" sz="2800" b="1">
                <a:solidFill>
                  <a:srgbClr val="0033CC"/>
                </a:solidFill>
                <a:latin typeface="Helvetica" panose="020B0604020202020204" charset="0"/>
                <a:sym typeface="+mn-ea"/>
              </a:rPr>
              <a:t>，</a:t>
            </a:r>
            <a:r>
              <a:rPr lang="zh-CN" sz="2800" b="1">
                <a:solidFill>
                  <a:srgbClr val="0033CC"/>
                </a:solidFill>
                <a:sym typeface="+mn-ea"/>
              </a:rPr>
              <a:t>始终把人民群众的实践</a:t>
            </a:r>
            <a:r>
              <a:rPr lang="zh-CN" sz="2800" b="1">
                <a:solidFill>
                  <a:srgbClr val="0033CC"/>
                </a:solidFill>
                <a:latin typeface="Helvetica" panose="020B0604020202020204" charset="0"/>
                <a:sym typeface="+mn-ea"/>
              </a:rPr>
              <a:t>，</a:t>
            </a:r>
            <a:r>
              <a:rPr lang="zh-CN" sz="2800" b="1">
                <a:solidFill>
                  <a:srgbClr val="0033CC"/>
                </a:solidFill>
                <a:sym typeface="+mn-ea"/>
              </a:rPr>
              <a:t>作为智慧和力量的源泉，把政治智慧的增长、执政本领的增强</a:t>
            </a:r>
            <a:r>
              <a:rPr lang="zh-CN" sz="2800" b="1">
                <a:solidFill>
                  <a:srgbClr val="0033CC"/>
                </a:solidFill>
                <a:latin typeface="Helvetica" panose="020B0604020202020204" charset="0"/>
                <a:sym typeface="+mn-ea"/>
              </a:rPr>
              <a:t>，</a:t>
            </a:r>
            <a:r>
              <a:rPr lang="zh-CN" sz="2800" b="1">
                <a:solidFill>
                  <a:srgbClr val="0033CC"/>
                </a:solidFill>
                <a:sym typeface="+mn-ea"/>
              </a:rPr>
              <a:t>深深扎根于人民的创造性实践之中。坚持党的领导、人民当家作主和依法治国的有机统一，在发展全过程人民民主中</a:t>
            </a:r>
            <a:r>
              <a:rPr lang="zh-CN" sz="2800" b="1">
                <a:solidFill>
                  <a:srgbClr val="0033CC"/>
                </a:solidFill>
                <a:latin typeface="Helvetica" panose="020B0604020202020204" charset="0"/>
                <a:sym typeface="+mn-ea"/>
              </a:rPr>
              <a:t>，</a:t>
            </a:r>
            <a:r>
              <a:rPr lang="zh-CN" sz="2800" b="1">
                <a:solidFill>
                  <a:srgbClr val="0033CC"/>
                </a:solidFill>
                <a:sym typeface="+mn-ea"/>
              </a:rPr>
              <a:t>保障人民主体地位，激发人民群众的主人翁意识，使人民当家作主具体地、现实地体现到党治国理政的方方面面，充分调动人民投身中国式现代化建设的积极性、主动性和创造性；发挥人民群众的首创精神，鼓励人民群众大胆探索、先行先试、勇于创新，在实践中不断作出新概括、获得新认识、形成新成果；坚持以人民为师，做到问政于民、问需于民、问计于民，在向人民群众的虚心学习中</a:t>
            </a:r>
            <a:r>
              <a:rPr lang="zh-CN" sz="2800" b="1">
                <a:solidFill>
                  <a:srgbClr val="0033CC"/>
                </a:solidFill>
                <a:latin typeface="Helvetica" panose="020B0604020202020204" charset="0"/>
                <a:sym typeface="+mn-ea"/>
              </a:rPr>
              <a:t>，</a:t>
            </a:r>
            <a:r>
              <a:rPr lang="zh-CN" sz="2800" b="1">
                <a:solidFill>
                  <a:srgbClr val="0033CC"/>
                </a:solidFill>
                <a:sym typeface="+mn-ea"/>
              </a:rPr>
              <a:t>深化对中国特色社会主义建设规律的认识和把握，把人民的心声意愿</a:t>
            </a:r>
            <a:r>
              <a:rPr lang="zh-CN" sz="2800" b="1">
                <a:solidFill>
                  <a:srgbClr val="0033CC"/>
                </a:solidFill>
                <a:latin typeface="Helvetica" panose="020B0604020202020204" charset="0"/>
                <a:sym typeface="+mn-ea"/>
              </a:rPr>
              <a:t>，</a:t>
            </a:r>
            <a:r>
              <a:rPr lang="zh-CN" sz="2800" b="1">
                <a:solidFill>
                  <a:srgbClr val="0033CC"/>
                </a:solidFill>
                <a:sym typeface="+mn-ea"/>
              </a:rPr>
              <a:t>及时转化为党的正确主张。</a:t>
            </a:r>
            <a:endParaRPr lang="zh-CN" altLang="en-US" sz="2800" b="1">
              <a:solidFill>
                <a:srgbClr val="0033CC"/>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191770" y="260985"/>
            <a:ext cx="11558270" cy="6154420"/>
          </a:xfrm>
          <a:prstGeom prst="rect">
            <a:avLst/>
          </a:prstGeom>
          <a:noFill/>
          <a:ln w="9525">
            <a:noFill/>
          </a:ln>
        </p:spPr>
        <p:txBody>
          <a:bodyPr wrap="square">
            <a:spAutoFit/>
          </a:bodyPr>
          <a:lstStyle/>
          <a:p>
            <a:pPr indent="356870"/>
            <a:r>
              <a:rPr lang="zh-CN" sz="3400" b="1">
                <a:solidFill>
                  <a:srgbClr val="0033CC"/>
                </a:solidFill>
                <a:latin typeface="Helvetica" panose="020B0604020202020204" charset="0"/>
                <a:ea typeface="宋体" panose="02010600030101010101" pitchFamily="2" charset="-122"/>
              </a:rPr>
              <a:t>三、</a:t>
            </a:r>
            <a:r>
              <a:rPr lang="zh-CN" sz="3400" b="1">
                <a:solidFill>
                  <a:srgbClr val="0033CC"/>
                </a:solidFill>
                <a:ea typeface="宋体" panose="02010600030101010101" pitchFamily="2" charset="-122"/>
              </a:rPr>
              <a:t>在中国式现代化的实践中推动世界观和方法论的统一</a:t>
            </a:r>
            <a:endParaRPr lang="zh-CN" sz="3400" b="1">
              <a:solidFill>
                <a:srgbClr val="0033CC"/>
              </a:solidFill>
              <a:ea typeface="宋体" panose="02010600030101010101" pitchFamily="2" charset="-122"/>
            </a:endParaRPr>
          </a:p>
          <a:p>
            <a:pPr indent="356870"/>
            <a:r>
              <a:rPr lang="en-US" altLang="zh-CN" sz="1800" b="1">
                <a:solidFill>
                  <a:srgbClr val="0033CC"/>
                </a:solidFill>
                <a:ea typeface="宋体" panose="02010600030101010101" pitchFamily="2" charset="-122"/>
              </a:rPr>
              <a:t>     </a:t>
            </a:r>
            <a:r>
              <a:rPr lang="en-US" altLang="zh-CN" sz="3000" b="1">
                <a:solidFill>
                  <a:srgbClr val="0033CC"/>
                </a:solidFill>
                <a:ea typeface="宋体" panose="02010600030101010101" pitchFamily="2" charset="-122"/>
              </a:rPr>
              <a:t> </a:t>
            </a:r>
            <a:r>
              <a:rPr lang="zh-CN" sz="3000" b="1">
                <a:solidFill>
                  <a:srgbClr val="0033CC"/>
                </a:solidFill>
                <a:ea typeface="宋体" panose="02010600030101010101" pitchFamily="2" charset="-122"/>
              </a:rPr>
              <a:t>列宁曾生动地将马克思主义理论体系比喻为“一块整钢”，指的是其内在世界观和方法论的高度统一性。习近平新时代中国特色社会主义思想</a:t>
            </a:r>
            <a:r>
              <a:rPr lang="zh-CN" sz="3000" b="1">
                <a:solidFill>
                  <a:srgbClr val="0033CC"/>
                </a:solidFill>
                <a:latin typeface="Helvetica" panose="020B0604020202020204" charset="0"/>
                <a:ea typeface="宋体" panose="02010600030101010101" pitchFamily="2" charset="-122"/>
              </a:rPr>
              <a:t>，</a:t>
            </a:r>
            <a:r>
              <a:rPr lang="zh-CN" sz="3000" b="1">
                <a:solidFill>
                  <a:srgbClr val="0033CC"/>
                </a:solidFill>
                <a:ea typeface="宋体" panose="02010600030101010101" pitchFamily="2" charset="-122"/>
              </a:rPr>
              <a:t>作为当代中国马克思主义、二十一世纪马克思主义，作为中华文化和中国精神的时代精华，就是这样一块内涵丰富、逻辑严密、世界观与方法论内在统一的“整钢”。与以往任何哲学不同，马克思主义哲学之所以能够实现主观与客观、认识与实践、世界观与方法论的统一，在哲学史上完成革命性的变革，根本原因就在于把实践作为整个哲学的出发点和核心。党的十八大以来，中国式现代化成为新时代中国特色社会主义的实践主题。坚持人民至上，推动习近平新时代中国特色社会主义思想世界观和方法论的统一，必须以中国式现代化实践为基础，推动人民创造历史的世界观与践行群众路线的方法论</a:t>
            </a:r>
            <a:r>
              <a:rPr lang="zh-CN" sz="3000" b="1">
                <a:solidFill>
                  <a:srgbClr val="0033CC"/>
                </a:solidFill>
                <a:latin typeface="Helvetica" panose="020B0604020202020204" charset="0"/>
                <a:ea typeface="宋体" panose="02010600030101010101" pitchFamily="2" charset="-122"/>
              </a:rPr>
              <a:t>的</a:t>
            </a:r>
            <a:r>
              <a:rPr lang="zh-CN" sz="3000" b="1">
                <a:solidFill>
                  <a:srgbClr val="0033CC"/>
                </a:solidFill>
                <a:ea typeface="宋体" panose="02010600030101010101" pitchFamily="2" charset="-122"/>
              </a:rPr>
              <a:t>辩证统一。</a:t>
            </a:r>
            <a:endParaRPr lang="zh-CN" altLang="en-US" sz="3000" b="1">
              <a:solidFill>
                <a:srgbClr val="0033CC"/>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119380" y="116840"/>
            <a:ext cx="11780520" cy="6523990"/>
          </a:xfrm>
          <a:prstGeom prst="rect">
            <a:avLst/>
          </a:prstGeom>
          <a:noFill/>
          <a:ln w="9525">
            <a:noFill/>
          </a:ln>
        </p:spPr>
        <p:txBody>
          <a:bodyPr wrap="square">
            <a:spAutoFit/>
          </a:bodyPr>
          <a:lstStyle/>
          <a:p>
            <a:r>
              <a:rPr lang="en-US" altLang="zh-CN" sz="3800" b="1">
                <a:solidFill>
                  <a:srgbClr val="0033CC"/>
                </a:solidFill>
                <a:ea typeface="宋体" panose="02010600030101010101" pitchFamily="2" charset="-122"/>
              </a:rPr>
              <a:t>      </a:t>
            </a:r>
            <a:r>
              <a:rPr lang="zh-CN" sz="3800" b="1">
                <a:solidFill>
                  <a:srgbClr val="0033CC"/>
                </a:solidFill>
                <a:ea typeface="宋体" panose="02010600030101010101" pitchFamily="2" charset="-122"/>
              </a:rPr>
              <a:t>中国式现代化体现人民创造历史的世界观，也蕴含践行群众路线的方法论。中国式现代化是为了人民、依靠人民的现代化。</a:t>
            </a:r>
            <a:r>
              <a:rPr lang="zh-CN" sz="3800" b="1">
                <a:solidFill>
                  <a:srgbClr val="FF0000"/>
                </a:solidFill>
                <a:ea typeface="宋体" panose="02010600030101010101" pitchFamily="2" charset="-122"/>
              </a:rPr>
              <a:t>中国式</a:t>
            </a:r>
            <a:r>
              <a:rPr lang="zh-CN" sz="3800" b="1">
                <a:solidFill>
                  <a:srgbClr val="0033CC"/>
                </a:solidFill>
                <a:ea typeface="宋体" panose="02010600030101010101" pitchFamily="2" charset="-122"/>
              </a:rPr>
              <a:t>现代化</a:t>
            </a:r>
            <a:r>
              <a:rPr lang="zh-CN" sz="3800" b="1">
                <a:solidFill>
                  <a:srgbClr val="FF0000"/>
                </a:solidFill>
                <a:ea typeface="宋体" panose="02010600030101010101" pitchFamily="2" charset="-122"/>
              </a:rPr>
              <a:t>旨在</a:t>
            </a:r>
            <a:r>
              <a:rPr lang="en-US" altLang="zh-CN" sz="3800" b="1">
                <a:solidFill>
                  <a:srgbClr val="FF0000"/>
                </a:solidFill>
                <a:ea typeface="宋体" panose="02010600030101010101" pitchFamily="2" charset="-122"/>
                <a:hlinkClick r:id="rId1" action="ppaction://hlinkfile"/>
              </a:rPr>
              <a:t>***</a:t>
            </a:r>
            <a:r>
              <a:rPr lang="zh-CN" sz="3800" b="1">
                <a:solidFill>
                  <a:srgbClr val="0033CC"/>
                </a:solidFill>
                <a:ea typeface="宋体" panose="02010600030101010101" pitchFamily="2" charset="-122"/>
              </a:rPr>
              <a:t>满足人民群众的现实利益、实现人的自由全面发展；而实现中国式现代化的宏伟目标，必须依靠人民群众的智慧和力量，发挥人民群众的创造力、想象力和执行力。依托中国式现代化的伟大实践，人民创造历史的世界观与践行群众路线的方法论熔铸为一炉，为认识世界与改造世界的统一</a:t>
            </a:r>
            <a:r>
              <a:rPr lang="zh-CN" sz="3800" b="1">
                <a:solidFill>
                  <a:srgbClr val="0033CC"/>
                </a:solidFill>
                <a:latin typeface="Helvetica" panose="020B0604020202020204" charset="0"/>
                <a:ea typeface="宋体" panose="02010600030101010101" pitchFamily="2" charset="-122"/>
              </a:rPr>
              <a:t>，</a:t>
            </a:r>
            <a:r>
              <a:rPr lang="zh-CN" sz="3800" b="1">
                <a:solidFill>
                  <a:srgbClr val="0033CC"/>
                </a:solidFill>
                <a:ea typeface="宋体" panose="02010600030101010101" pitchFamily="2" charset="-122"/>
              </a:rPr>
              <a:t>提供了坚实的实践基础，使坚持人民至上的价值理念转化为客观现实，实现了习近平新时代中国特色社会主义思想的世界观和方法论的统一。</a:t>
            </a:r>
            <a:endParaRPr lang="zh-CN" altLang="en-US" sz="3800" b="1">
              <a:solidFill>
                <a:srgbClr val="0033CC"/>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263525" y="476885"/>
            <a:ext cx="11374120" cy="5631180"/>
          </a:xfrm>
          <a:prstGeom prst="rect">
            <a:avLst/>
          </a:prstGeom>
          <a:noFill/>
          <a:ln w="9525">
            <a:noFill/>
          </a:ln>
        </p:spPr>
        <p:txBody>
          <a:bodyPr wrap="square">
            <a:spAutoFit/>
          </a:bodyPr>
          <a:lstStyle/>
          <a:p>
            <a:pPr indent="355600"/>
            <a:r>
              <a:rPr lang="en-US" altLang="zh-CN" sz="4000" b="1">
                <a:solidFill>
                  <a:srgbClr val="0033CC"/>
                </a:solidFill>
                <a:ea typeface="宋体" panose="02010600030101010101" pitchFamily="2" charset="-122"/>
              </a:rPr>
              <a:t>     </a:t>
            </a:r>
            <a:r>
              <a:rPr lang="zh-CN" sz="4000" b="1">
                <a:solidFill>
                  <a:srgbClr val="0033CC"/>
                </a:solidFill>
                <a:ea typeface="宋体" panose="02010600030101010101" pitchFamily="2" charset="-122"/>
              </a:rPr>
              <a:t>踏上新征程，朝着全面建成社会主义现代化强国的宏伟目标奋勇前进，必须坚持以习近平新时代中国特色社会主义思想为指导，坚持人民至上的世界观和方法论，紧紧依靠人民、不断造福于人民、牢牢植根于人民，汇聚起人民群众人人出力献计、齐心共建社会主义的磅礴伟力，不断克服前进道路上的任何艰难险阻，在新的伟大实践中开创社会主义现代化建设</a:t>
            </a:r>
            <a:r>
              <a:rPr lang="zh-CN" sz="4000" b="1">
                <a:solidFill>
                  <a:srgbClr val="0033CC"/>
                </a:solidFill>
                <a:latin typeface="Helvetica" panose="020B0604020202020204" charset="0"/>
                <a:ea typeface="宋体" panose="02010600030101010101" pitchFamily="2" charset="-122"/>
              </a:rPr>
              <a:t>的</a:t>
            </a:r>
            <a:r>
              <a:rPr lang="zh-CN" sz="4000" b="1">
                <a:solidFill>
                  <a:srgbClr val="0033CC"/>
                </a:solidFill>
                <a:ea typeface="宋体" panose="02010600030101010101" pitchFamily="2" charset="-122"/>
              </a:rPr>
              <a:t>新局面，开辟马克思主义中国化时代化</a:t>
            </a:r>
            <a:r>
              <a:rPr lang="zh-CN" sz="4000" b="1">
                <a:solidFill>
                  <a:srgbClr val="0033CC"/>
                </a:solidFill>
                <a:latin typeface="Helvetica" panose="020B0604020202020204" charset="0"/>
                <a:ea typeface="宋体" panose="02010600030101010101" pitchFamily="2" charset="-122"/>
              </a:rPr>
              <a:t>的</a:t>
            </a:r>
            <a:r>
              <a:rPr lang="zh-CN" sz="4000" b="1">
                <a:solidFill>
                  <a:srgbClr val="0033CC"/>
                </a:solidFill>
                <a:ea typeface="宋体" panose="02010600030101010101" pitchFamily="2" charset="-122"/>
              </a:rPr>
              <a:t>新境界。</a:t>
            </a:r>
            <a:endParaRPr lang="zh-CN" altLang="en-US" sz="4000" b="1">
              <a:solidFill>
                <a:srgbClr val="0033CC"/>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983615" y="2420620"/>
            <a:ext cx="11374120" cy="1445260"/>
          </a:xfrm>
          <a:prstGeom prst="rect">
            <a:avLst/>
          </a:prstGeom>
          <a:noFill/>
          <a:ln w="9525">
            <a:noFill/>
          </a:ln>
        </p:spPr>
        <p:txBody>
          <a:bodyPr wrap="square">
            <a:spAutoFit/>
          </a:bodyPr>
          <a:lstStyle/>
          <a:p>
            <a:pPr indent="355600"/>
            <a:r>
              <a:rPr lang="en-US" altLang="zh-CN" sz="4000" b="1">
                <a:solidFill>
                  <a:srgbClr val="0033CC"/>
                </a:solidFill>
                <a:ea typeface="宋体" panose="02010600030101010101" pitchFamily="2" charset="-122"/>
              </a:rPr>
              <a:t>   </a:t>
            </a:r>
            <a:r>
              <a:rPr lang="en-US" altLang="zh-CN" sz="8800" b="1">
                <a:solidFill>
                  <a:srgbClr val="FF0000"/>
                </a:solidFill>
                <a:ea typeface="宋体" panose="02010600030101010101" pitchFamily="2" charset="-122"/>
              </a:rPr>
              <a:t> </a:t>
            </a:r>
            <a:r>
              <a:rPr lang="zh-CN" sz="8800" b="1">
                <a:solidFill>
                  <a:srgbClr val="FF0000"/>
                </a:solidFill>
                <a:ea typeface="宋体" panose="02010600030101010101" pitchFamily="2" charset="-122"/>
              </a:rPr>
              <a:t>谢谢大家的聆听</a:t>
            </a:r>
            <a:endParaRPr lang="zh-CN" sz="8800" b="1">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mph" presetSubtype="0" repeatCount="indefinite" fill="hold" grpId="1" nodeType="afterEffect">
                                  <p:stCondLst>
                                    <p:cond delay="0"/>
                                  </p:stCondLst>
                                  <p:endCondLst>
                                    <p:cond evt="onNext" delay="0">
                                      <p:tgtEl>
                                        <p:sldTgt/>
                                      </p:tgtEl>
                                    </p:cond>
                                  </p:endCondLst>
                                  <p:childTnLst>
                                    <p:animScale>
                                      <p:cBhvr>
                                        <p:cTn id="11" dur="3000" fill="hold"/>
                                        <p:tgtEl>
                                          <p:spTgt spid="1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142875" y="1988820"/>
            <a:ext cx="11906885" cy="5600700"/>
          </a:xfrm>
          <a:prstGeom prst="rect">
            <a:avLst/>
          </a:prstGeom>
          <a:noFill/>
          <a:ln w="9525">
            <a:noFill/>
          </a:ln>
        </p:spPr>
        <p:txBody>
          <a:bodyPr wrap="square">
            <a:spAutoFit/>
          </a:bodyPr>
          <a:lstStyle/>
          <a:p>
            <a:pPr indent="612140"/>
            <a:r>
              <a:rPr lang="zh-CN" sz="2400" b="1">
                <a:solidFill>
                  <a:srgbClr val="0000FF"/>
                </a:solidFill>
                <a:latin typeface="Helvetica" panose="020B0604020202020204" charset="0"/>
                <a:ea typeface="宋体" panose="02010600030101010101" pitchFamily="2" charset="-122"/>
              </a:rPr>
              <a:t>一.充分确立人民创造历史的崇高历史地位（世界观）</a:t>
            </a:r>
            <a:endParaRPr lang="zh-CN" sz="2400" b="1">
              <a:solidFill>
                <a:srgbClr val="0000FF"/>
              </a:solidFill>
              <a:latin typeface="Helvetica" panose="020B0604020202020204" charset="0"/>
              <a:ea typeface="宋体" panose="02010600030101010101" pitchFamily="2" charset="-122"/>
            </a:endParaRPr>
          </a:p>
          <a:p>
            <a:pPr indent="612140"/>
            <a:r>
              <a:rPr lang="zh-CN" sz="2400" b="1">
                <a:solidFill>
                  <a:srgbClr val="0000FF"/>
                </a:solidFill>
                <a:latin typeface="Helvetica" panose="020B0604020202020204" charset="0"/>
                <a:ea typeface="宋体" panose="02010600030101010101" pitchFamily="2" charset="-122"/>
              </a:rPr>
              <a:t> </a:t>
            </a:r>
            <a:r>
              <a:rPr lang="en-US" altLang="zh-CN" sz="2400" b="1">
                <a:solidFill>
                  <a:srgbClr val="0000FF"/>
                </a:solidFill>
                <a:latin typeface="Helvetica" panose="020B0604020202020204" charset="0"/>
                <a:ea typeface="宋体" panose="02010600030101010101" pitchFamily="2" charset="-122"/>
              </a:rPr>
              <a:t>          </a:t>
            </a:r>
            <a:endParaRPr lang="en-US" altLang="zh-CN" sz="2400" b="1">
              <a:solidFill>
                <a:srgbClr val="0000FF"/>
              </a:solidFill>
              <a:latin typeface="Helvetica" panose="020B0604020202020204" charset="0"/>
              <a:ea typeface="宋体" panose="02010600030101010101" pitchFamily="2" charset="-122"/>
            </a:endParaRPr>
          </a:p>
          <a:p>
            <a:pPr indent="612140"/>
            <a:r>
              <a:rPr lang="en-US" altLang="zh-CN" sz="2400" b="1">
                <a:solidFill>
                  <a:srgbClr val="0000FF"/>
                </a:solidFill>
                <a:latin typeface="Helvetica" panose="020B0604020202020204" charset="0"/>
                <a:ea typeface="宋体" panose="02010600030101010101" pitchFamily="2" charset="-122"/>
              </a:rPr>
              <a:t>      </a:t>
            </a:r>
            <a:r>
              <a:rPr lang="zh-CN" altLang="en-US" sz="2400" b="1">
                <a:solidFill>
                  <a:srgbClr val="0000FF"/>
                </a:solidFill>
                <a:latin typeface="Helvetica" panose="020B0604020202020204" charset="0"/>
                <a:ea typeface="宋体" panose="02010600030101010101" pitchFamily="2" charset="-122"/>
              </a:rPr>
              <a:t>实践</a:t>
            </a:r>
            <a:r>
              <a:rPr lang="en-US" altLang="zh-CN" sz="2400" b="1">
                <a:solidFill>
                  <a:srgbClr val="0000FF"/>
                </a:solidFill>
                <a:latin typeface="Helvetica" panose="020B0604020202020204" charset="0"/>
                <a:ea typeface="宋体" panose="02010600030101010101" pitchFamily="2" charset="-122"/>
              </a:rPr>
              <a:t>          </a:t>
            </a:r>
            <a:r>
              <a:rPr lang="zh-CN" altLang="zh-CN" sz="2400" b="1">
                <a:solidFill>
                  <a:srgbClr val="0000FF"/>
                </a:solidFill>
                <a:latin typeface="Helvetica" panose="020B0604020202020204" charset="0"/>
                <a:ea typeface="宋体" panose="02010600030101010101" pitchFamily="2" charset="-122"/>
              </a:rPr>
              <a:t>理论</a:t>
            </a:r>
            <a:r>
              <a:rPr lang="zh-CN" altLang="en-US" sz="2400" b="1">
                <a:solidFill>
                  <a:srgbClr val="0000FF"/>
                </a:solidFill>
                <a:latin typeface="Helvetica" panose="020B0604020202020204" charset="0"/>
                <a:ea typeface="宋体" panose="02010600030101010101" pitchFamily="2" charset="-122"/>
              </a:rPr>
              <a:t>（人民创造历史）</a:t>
            </a:r>
            <a:r>
              <a:rPr lang="en-US" altLang="zh-CN" sz="2400" b="1">
                <a:solidFill>
                  <a:srgbClr val="0000FF"/>
                </a:solidFill>
                <a:latin typeface="Helvetica" panose="020B0604020202020204" charset="0"/>
                <a:ea typeface="宋体" panose="02010600030101010101" pitchFamily="2" charset="-122"/>
              </a:rPr>
              <a:t>           </a:t>
            </a:r>
            <a:endParaRPr lang="zh-CN" altLang="en-US" sz="2400" b="1">
              <a:solidFill>
                <a:srgbClr val="0000FF"/>
              </a:solidFill>
              <a:latin typeface="Helvetica" panose="020B0604020202020204" charset="0"/>
              <a:ea typeface="宋体" panose="02010600030101010101" pitchFamily="2" charset="-122"/>
            </a:endParaRPr>
          </a:p>
          <a:p>
            <a:pPr indent="612140"/>
            <a:endParaRPr lang="zh-CN" sz="2400" b="1">
              <a:solidFill>
                <a:srgbClr val="0000FF"/>
              </a:solidFill>
              <a:latin typeface="Helvetica" panose="020B0604020202020204" charset="0"/>
              <a:ea typeface="宋体" panose="02010600030101010101" pitchFamily="2" charset="-122"/>
            </a:endParaRPr>
          </a:p>
          <a:p>
            <a:pPr indent="612140"/>
            <a:r>
              <a:rPr lang="zh-CN" sz="2400" b="1">
                <a:solidFill>
                  <a:srgbClr val="0000FF"/>
                </a:solidFill>
                <a:latin typeface="Helvetica" panose="020B0604020202020204" charset="0"/>
                <a:ea typeface="宋体" panose="02010600030101010101" pitchFamily="2" charset="-122"/>
              </a:rPr>
              <a:t>二.认真践行群众路线（方法论）</a:t>
            </a:r>
            <a:endParaRPr lang="zh-CN" sz="2400" b="1">
              <a:solidFill>
                <a:srgbClr val="0000FF"/>
              </a:solidFill>
              <a:latin typeface="Helvetica" panose="020B0604020202020204" charset="0"/>
              <a:ea typeface="宋体" panose="02010600030101010101" pitchFamily="2" charset="-122"/>
            </a:endParaRPr>
          </a:p>
          <a:p>
            <a:pPr indent="612140"/>
            <a:r>
              <a:rPr lang="zh-CN" sz="2400" b="1">
                <a:solidFill>
                  <a:srgbClr val="0000FF"/>
                </a:solidFill>
                <a:latin typeface="Helvetica" panose="020B0604020202020204" charset="0"/>
                <a:ea typeface="宋体" panose="02010600030101010101" pitchFamily="2" charset="-122"/>
              </a:rPr>
              <a:t> </a:t>
            </a:r>
            <a:r>
              <a:rPr lang="en-US" altLang="zh-CN" sz="2400" b="1">
                <a:solidFill>
                  <a:srgbClr val="0000FF"/>
                </a:solidFill>
                <a:latin typeface="Helvetica" panose="020B0604020202020204" charset="0"/>
                <a:ea typeface="宋体" panose="02010600030101010101" pitchFamily="2" charset="-122"/>
              </a:rPr>
              <a:t>          </a:t>
            </a:r>
            <a:endParaRPr lang="en-US" altLang="zh-CN" sz="2400" b="1">
              <a:solidFill>
                <a:srgbClr val="0000FF"/>
              </a:solidFill>
              <a:latin typeface="Helvetica" panose="020B0604020202020204" charset="0"/>
              <a:ea typeface="宋体" panose="02010600030101010101" pitchFamily="2" charset="-122"/>
            </a:endParaRPr>
          </a:p>
          <a:p>
            <a:pPr indent="612140"/>
            <a:r>
              <a:rPr lang="en-US" altLang="zh-CN" sz="2400" b="1">
                <a:solidFill>
                  <a:srgbClr val="0000FF"/>
                </a:solidFill>
                <a:latin typeface="Helvetica" panose="020B0604020202020204" charset="0"/>
                <a:ea typeface="宋体" panose="02010600030101010101" pitchFamily="2" charset="-122"/>
              </a:rPr>
              <a:t>     </a:t>
            </a:r>
            <a:r>
              <a:rPr lang="zh-CN" altLang="en-US" sz="2400" b="1">
                <a:solidFill>
                  <a:srgbClr val="0000FF"/>
                </a:solidFill>
                <a:latin typeface="Helvetica" panose="020B0604020202020204" charset="0"/>
                <a:ea typeface="宋体" panose="02010600030101010101" pitchFamily="2" charset="-122"/>
              </a:rPr>
              <a:t> 理论</a:t>
            </a:r>
            <a:r>
              <a:rPr lang="en-US" altLang="zh-CN" sz="2400" b="1">
                <a:solidFill>
                  <a:srgbClr val="0000FF"/>
                </a:solidFill>
                <a:latin typeface="Helvetica" panose="020B0604020202020204" charset="0"/>
                <a:sym typeface="+mn-ea"/>
              </a:rPr>
              <a:t>            </a:t>
            </a:r>
            <a:r>
              <a:rPr lang="zh-CN" altLang="en-US" sz="2400" b="1">
                <a:solidFill>
                  <a:srgbClr val="0000FF"/>
                </a:solidFill>
                <a:latin typeface="Helvetica" panose="020B0604020202020204" charset="0"/>
                <a:sym typeface="+mn-ea"/>
              </a:rPr>
              <a:t>实践</a:t>
            </a:r>
            <a:r>
              <a:rPr lang="en-US" altLang="zh-CN" sz="2400" b="1">
                <a:solidFill>
                  <a:srgbClr val="0000FF"/>
                </a:solidFill>
                <a:latin typeface="Helvetica" panose="020B0604020202020204" charset="0"/>
                <a:sym typeface="+mn-ea"/>
              </a:rPr>
              <a:t> </a:t>
            </a:r>
            <a:r>
              <a:rPr lang="zh-CN" altLang="en-US" sz="2400" b="1">
                <a:solidFill>
                  <a:srgbClr val="0000FF"/>
                </a:solidFill>
                <a:latin typeface="Helvetica" panose="020B0604020202020204" charset="0"/>
                <a:sym typeface="+mn-ea"/>
              </a:rPr>
              <a:t>（群众路线）</a:t>
            </a:r>
            <a:r>
              <a:rPr lang="zh-CN" sz="2400" b="1">
                <a:solidFill>
                  <a:srgbClr val="0000FF"/>
                </a:solidFill>
                <a:latin typeface="Helvetica" panose="020B0604020202020204" charset="0"/>
                <a:ea typeface="宋体" panose="02010600030101010101" pitchFamily="2" charset="-122"/>
              </a:rPr>
              <a:t>  </a:t>
            </a:r>
            <a:endParaRPr lang="zh-CN" sz="2400" b="1">
              <a:solidFill>
                <a:srgbClr val="0000FF"/>
              </a:solidFill>
              <a:latin typeface="Helvetica" panose="020B0604020202020204" charset="0"/>
              <a:ea typeface="宋体" panose="02010600030101010101" pitchFamily="2" charset="-122"/>
            </a:endParaRPr>
          </a:p>
          <a:p>
            <a:pPr indent="612140"/>
            <a:endParaRPr lang="zh-CN" sz="2400" b="1">
              <a:solidFill>
                <a:srgbClr val="0000FF"/>
              </a:solidFill>
              <a:latin typeface="Helvetica" panose="020B0604020202020204" charset="0"/>
              <a:ea typeface="宋体" panose="02010600030101010101" pitchFamily="2" charset="-122"/>
            </a:endParaRPr>
          </a:p>
          <a:p>
            <a:pPr indent="612140"/>
            <a:r>
              <a:rPr lang="zh-CN" sz="2400" b="1">
                <a:solidFill>
                  <a:srgbClr val="0000FF"/>
                </a:solidFill>
                <a:latin typeface="Helvetica" panose="020B0604020202020204" charset="0"/>
                <a:ea typeface="宋体" panose="02010600030101010101" pitchFamily="2" charset="-122"/>
              </a:rPr>
              <a:t>三.努力推动人民创造历史（世界观）与群众路线（</a:t>
            </a:r>
            <a:r>
              <a:rPr lang="zh-CN" altLang="en-US" sz="2400" b="1">
                <a:solidFill>
                  <a:srgbClr val="0000FF"/>
                </a:solidFill>
                <a:latin typeface="Helvetica" panose="020B0604020202020204" charset="0"/>
                <a:ea typeface="宋体" panose="02010600030101010101" pitchFamily="2" charset="-122"/>
              </a:rPr>
              <a:t>方法论</a:t>
            </a:r>
            <a:r>
              <a:rPr lang="zh-CN" sz="2400" b="1">
                <a:solidFill>
                  <a:srgbClr val="0000FF"/>
                </a:solidFill>
                <a:latin typeface="Helvetica" panose="020B0604020202020204" charset="0"/>
                <a:ea typeface="宋体" panose="02010600030101010101" pitchFamily="2" charset="-122"/>
              </a:rPr>
              <a:t>）的辩证统一</a:t>
            </a:r>
            <a:endParaRPr lang="zh-CN" sz="2400" b="1">
              <a:solidFill>
                <a:srgbClr val="0000FF"/>
              </a:solidFill>
              <a:latin typeface="Helvetica" panose="020B0604020202020204" charset="0"/>
              <a:ea typeface="宋体" panose="02010600030101010101" pitchFamily="2" charset="-122"/>
            </a:endParaRPr>
          </a:p>
          <a:p>
            <a:pPr indent="612140"/>
            <a:r>
              <a:rPr lang="en-US" sz="2400">
                <a:solidFill>
                  <a:srgbClr val="333333"/>
                </a:solidFill>
                <a:latin typeface="Helvetica" panose="020B0604020202020204" charset="0"/>
                <a:ea typeface="宋体" panose="02010600030101010101" pitchFamily="2" charset="-122"/>
                <a:cs typeface="Helvetica" panose="020B0604020202020204" charset="0"/>
              </a:rPr>
              <a:t>     </a:t>
            </a:r>
            <a:endParaRPr lang="en-US" sz="2400">
              <a:solidFill>
                <a:srgbClr val="333333"/>
              </a:solidFill>
              <a:latin typeface="Helvetica" panose="020B0604020202020204" charset="0"/>
              <a:ea typeface="宋体" panose="02010600030101010101" pitchFamily="2" charset="-122"/>
              <a:cs typeface="Helvetica" panose="020B0604020202020204" charset="0"/>
            </a:endParaRPr>
          </a:p>
          <a:p>
            <a:pPr indent="612140"/>
            <a:r>
              <a:rPr lang="en-US" sz="2400">
                <a:solidFill>
                  <a:srgbClr val="333333"/>
                </a:solidFill>
                <a:latin typeface="Helvetica" panose="020B0604020202020204" charset="0"/>
                <a:ea typeface="宋体" panose="02010600030101010101" pitchFamily="2" charset="-122"/>
                <a:cs typeface="Helvetica" panose="020B0604020202020204" charset="0"/>
              </a:rPr>
              <a:t>     </a:t>
            </a:r>
            <a:r>
              <a:rPr lang="zh-CN" altLang="en-US" sz="2400" b="1">
                <a:solidFill>
                  <a:srgbClr val="0000FF"/>
                </a:solidFill>
                <a:latin typeface="Helvetica" panose="020B0604020202020204" charset="0"/>
                <a:ea typeface="宋体" panose="02010600030101010101" pitchFamily="2" charset="-122"/>
              </a:rPr>
              <a:t> </a:t>
            </a:r>
            <a:r>
              <a:rPr lang="zh-CN" altLang="en-US" sz="2400" b="1">
                <a:solidFill>
                  <a:srgbClr val="0000FF"/>
                </a:solidFill>
                <a:latin typeface="Helvetica" panose="020B0604020202020204" charset="0"/>
                <a:sym typeface="+mn-ea"/>
              </a:rPr>
              <a:t>理论</a:t>
            </a:r>
            <a:r>
              <a:rPr lang="zh-CN" altLang="en-US" sz="2400" b="1">
                <a:solidFill>
                  <a:srgbClr val="0000FF"/>
                </a:solidFill>
                <a:latin typeface="Helvetica" panose="020B0604020202020204" charset="0"/>
                <a:sym typeface="+mn-ea"/>
              </a:rPr>
              <a:t>（人民创造历史）</a:t>
            </a:r>
            <a:r>
              <a:rPr lang="en-US" altLang="zh-CN" sz="2400" b="1">
                <a:solidFill>
                  <a:srgbClr val="0000FF"/>
                </a:solidFill>
                <a:latin typeface="Helvetica" panose="020B0604020202020204" charset="0"/>
                <a:sym typeface="+mn-ea"/>
              </a:rPr>
              <a:t>               </a:t>
            </a:r>
            <a:r>
              <a:rPr lang="zh-CN" altLang="en-US" sz="2400" b="1">
                <a:solidFill>
                  <a:srgbClr val="0000FF"/>
                </a:solidFill>
                <a:latin typeface="Helvetica" panose="020B0604020202020204" charset="0"/>
                <a:sym typeface="+mn-ea"/>
              </a:rPr>
              <a:t>实践（群众路线）</a:t>
            </a:r>
            <a:r>
              <a:rPr lang="zh-CN" sz="2800" b="1">
                <a:solidFill>
                  <a:srgbClr val="0000FF"/>
                </a:solidFill>
                <a:latin typeface="Helvetica" panose="020B0604020202020204" charset="0"/>
                <a:sym typeface="+mn-ea"/>
              </a:rPr>
              <a:t>  </a:t>
            </a:r>
            <a:r>
              <a:rPr lang="en-US" sz="2800">
                <a:solidFill>
                  <a:srgbClr val="333333"/>
                </a:solidFill>
                <a:latin typeface="Helvetica" panose="020B0604020202020204" charset="0"/>
                <a:ea typeface="宋体" panose="02010600030101010101" pitchFamily="2" charset="-122"/>
                <a:cs typeface="Helvetica" panose="020B0604020202020204" charset="0"/>
              </a:rPr>
              <a:t> </a:t>
            </a:r>
            <a:endParaRPr lang="en-US" sz="2800">
              <a:solidFill>
                <a:srgbClr val="333333"/>
              </a:solidFill>
              <a:latin typeface="Helvetica" panose="020B0604020202020204" charset="0"/>
              <a:ea typeface="宋体" panose="02010600030101010101" pitchFamily="2" charset="-122"/>
              <a:cs typeface="Helvetica" panose="020B0604020202020204" charset="0"/>
            </a:endParaRPr>
          </a:p>
          <a:p>
            <a:pPr indent="612140"/>
            <a:r>
              <a:rPr lang="en-US" sz="1800">
                <a:solidFill>
                  <a:srgbClr val="333333"/>
                </a:solidFill>
                <a:latin typeface="Helvetica" panose="020B0604020202020204" charset="0"/>
                <a:ea typeface="宋体" panose="02010600030101010101" pitchFamily="2" charset="-122"/>
                <a:cs typeface="Helvetica" panose="020B0604020202020204" charset="0"/>
              </a:rPr>
              <a:t>                  </a:t>
            </a:r>
            <a:r>
              <a:rPr lang="en-US" altLang="zh-CN" sz="1800" b="1">
                <a:solidFill>
                  <a:srgbClr val="0000FF"/>
                </a:solidFill>
                <a:latin typeface="Helvetica" panose="020B0604020202020204" charset="0"/>
                <a:sym typeface="+mn-ea"/>
              </a:rPr>
              <a:t>  </a:t>
            </a:r>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endParaRPr lang="en-US" sz="1800">
              <a:solidFill>
                <a:srgbClr val="333333"/>
              </a:solidFill>
              <a:latin typeface="Helvetica" panose="020B0604020202020204" charset="0"/>
              <a:ea typeface="宋体" panose="02010600030101010101" pitchFamily="2" charset="-122"/>
              <a:cs typeface="Helvetica" panose="020B0604020202020204" charset="0"/>
            </a:endParaRPr>
          </a:p>
          <a:p>
            <a:pPr indent="612140"/>
            <a:r>
              <a:rPr lang="en-US" sz="1800">
                <a:solidFill>
                  <a:srgbClr val="333333"/>
                </a:solidFill>
                <a:latin typeface="Helvetica" panose="020B0604020202020204" charset="0"/>
                <a:ea typeface="宋体" panose="02010600030101010101" pitchFamily="2" charset="-122"/>
                <a:cs typeface="Helvetica" panose="020B0604020202020204" charset="0"/>
              </a:rPr>
              <a:t>                                                   </a:t>
            </a:r>
            <a:endParaRPr lang="zh-CN" altLang="en-US" sz="3200" b="1">
              <a:solidFill>
                <a:srgbClr val="0000FF"/>
              </a:solidFill>
              <a:latin typeface="Helvetica" panose="020B0604020202020204" charset="0"/>
              <a:ea typeface="宋体" panose="02010600030101010101" pitchFamily="2" charset="-122"/>
            </a:endParaRPr>
          </a:p>
        </p:txBody>
      </p:sp>
      <p:sp>
        <p:nvSpPr>
          <p:cNvPr id="2" name="文本框 1"/>
          <p:cNvSpPr txBox="1"/>
          <p:nvPr/>
        </p:nvSpPr>
        <p:spPr>
          <a:xfrm>
            <a:off x="2063115" y="2493010"/>
            <a:ext cx="988060" cy="460375"/>
          </a:xfrm>
          <a:prstGeom prst="rect">
            <a:avLst/>
          </a:prstGeom>
          <a:noFill/>
        </p:spPr>
        <p:txBody>
          <a:bodyPr wrap="square" rtlCol="0">
            <a:spAutoFit/>
          </a:bodyPr>
          <a:p>
            <a:r>
              <a:rPr lang="zh-CN" altLang="en-US" sz="2400" b="1">
                <a:solidFill>
                  <a:srgbClr val="FF0000"/>
                </a:solidFill>
              </a:rPr>
              <a:t>来源</a:t>
            </a:r>
            <a:endParaRPr lang="zh-CN" altLang="en-US" sz="2400" b="1">
              <a:solidFill>
                <a:srgbClr val="FF0000"/>
              </a:solidFill>
            </a:endParaRPr>
          </a:p>
        </p:txBody>
      </p:sp>
      <p:sp>
        <p:nvSpPr>
          <p:cNvPr id="3" name="文本框 2"/>
          <p:cNvSpPr txBox="1"/>
          <p:nvPr>
            <p:custDataLst>
              <p:tags r:id="rId1"/>
            </p:custDataLst>
          </p:nvPr>
        </p:nvSpPr>
        <p:spPr>
          <a:xfrm>
            <a:off x="2063115" y="4077335"/>
            <a:ext cx="988060" cy="460375"/>
          </a:xfrm>
          <a:prstGeom prst="rect">
            <a:avLst/>
          </a:prstGeom>
          <a:noFill/>
        </p:spPr>
        <p:txBody>
          <a:bodyPr wrap="square" rtlCol="0">
            <a:spAutoFit/>
          </a:bodyPr>
          <a:p>
            <a:r>
              <a:rPr lang="zh-CN" altLang="en-US" sz="2400" b="1">
                <a:solidFill>
                  <a:srgbClr val="FF0000"/>
                </a:solidFill>
              </a:rPr>
              <a:t>指导</a:t>
            </a:r>
            <a:endParaRPr lang="zh-CN" altLang="en-US" sz="2400" b="1">
              <a:solidFill>
                <a:srgbClr val="FF0000"/>
              </a:solidFill>
            </a:endParaRPr>
          </a:p>
        </p:txBody>
      </p:sp>
      <p:sp>
        <p:nvSpPr>
          <p:cNvPr id="4" name="文本框 3"/>
          <p:cNvSpPr txBox="1"/>
          <p:nvPr>
            <p:custDataLst>
              <p:tags r:id="rId2"/>
            </p:custDataLst>
          </p:nvPr>
        </p:nvSpPr>
        <p:spPr>
          <a:xfrm>
            <a:off x="4295775" y="5445760"/>
            <a:ext cx="1695450" cy="829945"/>
          </a:xfrm>
          <a:prstGeom prst="rect">
            <a:avLst/>
          </a:prstGeom>
          <a:noFill/>
        </p:spPr>
        <p:txBody>
          <a:bodyPr wrap="square" rtlCol="0">
            <a:spAutoFit/>
          </a:bodyPr>
          <a:p>
            <a:r>
              <a:rPr lang="zh-CN" altLang="en-US" sz="2400" b="1">
                <a:solidFill>
                  <a:srgbClr val="FF0000"/>
                </a:solidFill>
              </a:rPr>
              <a:t>发展</a:t>
            </a:r>
            <a:r>
              <a:rPr lang="en-US" altLang="zh-CN" sz="2400" b="1">
                <a:solidFill>
                  <a:srgbClr val="FF0000"/>
                </a:solidFill>
              </a:rPr>
              <a:t> </a:t>
            </a:r>
            <a:r>
              <a:rPr lang="zh-CN" altLang="en-US" sz="2400" b="1">
                <a:solidFill>
                  <a:srgbClr val="FF0000"/>
                </a:solidFill>
              </a:rPr>
              <a:t>指导辩证统一</a:t>
            </a:r>
            <a:endParaRPr lang="zh-CN" altLang="en-US" sz="2400" b="1">
              <a:solidFill>
                <a:srgbClr val="FF0000"/>
              </a:solidFill>
            </a:endParaRPr>
          </a:p>
        </p:txBody>
      </p:sp>
      <p:cxnSp>
        <p:nvCxnSpPr>
          <p:cNvPr id="5" name="直接箭头连接符 4"/>
          <p:cNvCxnSpPr/>
          <p:nvPr/>
        </p:nvCxnSpPr>
        <p:spPr>
          <a:xfrm>
            <a:off x="2100580" y="2973705"/>
            <a:ext cx="755015" cy="23495"/>
          </a:xfrm>
          <a:prstGeom prst="straightConnector1">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cxnSp>
        <p:nvCxnSpPr>
          <p:cNvPr id="7" name="直接箭头连接符 6"/>
          <p:cNvCxnSpPr/>
          <p:nvPr>
            <p:custDataLst>
              <p:tags r:id="rId3"/>
            </p:custDataLst>
          </p:nvPr>
        </p:nvCxnSpPr>
        <p:spPr>
          <a:xfrm>
            <a:off x="2100580" y="4437380"/>
            <a:ext cx="755015" cy="23495"/>
          </a:xfrm>
          <a:prstGeom prst="straightConnector1">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cxnSp>
        <p:nvCxnSpPr>
          <p:cNvPr id="10" name="直接箭头连接符 9"/>
          <p:cNvCxnSpPr/>
          <p:nvPr/>
        </p:nvCxnSpPr>
        <p:spPr>
          <a:xfrm flipV="1">
            <a:off x="4367530" y="5927725"/>
            <a:ext cx="1195070" cy="24130"/>
          </a:xfrm>
          <a:prstGeom prst="straightConnector1">
            <a:avLst/>
          </a:prstGeom>
          <a:ln>
            <a:solidFill>
              <a:srgbClr val="FF0000"/>
            </a:solidFill>
            <a:headEnd type="arrow" w="med" len="med"/>
            <a:tailEnd type="arrow" w="med" len="med"/>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ECF40"/>
            </a:gs>
            <a:gs pos="100000">
              <a:srgbClr val="846C21"/>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335280" y="332740"/>
            <a:ext cx="11602720" cy="5811520"/>
          </a:xfrm>
          <a:prstGeom prst="rect">
            <a:avLst/>
          </a:prstGeom>
          <a:noFill/>
          <a:ln w="9525">
            <a:noFill/>
          </a:ln>
        </p:spPr>
        <p:txBody>
          <a:bodyPr>
            <a:noAutofit/>
          </a:bodyPr>
          <a:lstStyle/>
          <a:p>
            <a:r>
              <a:rPr lang="en-US" altLang="zh-CN" sz="3600" b="1">
                <a:solidFill>
                  <a:srgbClr val="0000FF"/>
                </a:solidFill>
                <a:ea typeface="宋体" panose="02010600030101010101" pitchFamily="2" charset="-122"/>
              </a:rPr>
              <a:t>       </a:t>
            </a:r>
            <a:r>
              <a:rPr lang="zh-CN" sz="3600" b="1">
                <a:solidFill>
                  <a:srgbClr val="0000FF"/>
                </a:solidFill>
                <a:ea typeface="宋体" panose="02010600030101010101" pitchFamily="2" charset="-122"/>
              </a:rPr>
              <a:t>党的二十大报告以“六个坚持”</a:t>
            </a:r>
            <a:r>
              <a:rPr lang="zh-CN" sz="3600" b="1">
                <a:solidFill>
                  <a:srgbClr val="0000FF"/>
                </a:solidFill>
                <a:latin typeface="Helvetica" panose="020B0604020202020204" charset="0"/>
                <a:ea typeface="宋体" panose="02010600030101010101" pitchFamily="2" charset="-122"/>
              </a:rPr>
              <a:t>，</a:t>
            </a:r>
            <a:r>
              <a:rPr lang="zh-CN" sz="3600" b="1">
                <a:solidFill>
                  <a:srgbClr val="0000FF"/>
                </a:solidFill>
                <a:ea typeface="宋体" panose="02010600030101010101" pitchFamily="2" charset="-122"/>
              </a:rPr>
              <a:t>对习近平新时代中国特色社会主义思想的世界观和方法论</a:t>
            </a:r>
            <a:r>
              <a:rPr lang="zh-CN" sz="3600" b="1">
                <a:solidFill>
                  <a:srgbClr val="0000FF"/>
                </a:solidFill>
                <a:latin typeface="Helvetica" panose="020B0604020202020204" charset="0"/>
                <a:ea typeface="宋体" panose="02010600030101010101" pitchFamily="2" charset="-122"/>
              </a:rPr>
              <a:t>，</a:t>
            </a:r>
            <a:r>
              <a:rPr lang="zh-CN" sz="3600" b="1">
                <a:solidFill>
                  <a:srgbClr val="0000FF"/>
                </a:solidFill>
                <a:ea typeface="宋体" panose="02010600030101010101" pitchFamily="2" charset="-122"/>
              </a:rPr>
              <a:t>作出了系统概括和阐述，并将“</a:t>
            </a:r>
            <a:r>
              <a:rPr lang="zh-CN" sz="3600" b="1">
                <a:solidFill>
                  <a:srgbClr val="FF0000"/>
                </a:solidFill>
                <a:ea typeface="宋体" panose="02010600030101010101" pitchFamily="2" charset="-122"/>
              </a:rPr>
              <a:t>坚持</a:t>
            </a:r>
            <a:r>
              <a:rPr lang="zh-CN" sz="3600" b="1">
                <a:solidFill>
                  <a:srgbClr val="FF0000"/>
                </a:solidFill>
                <a:ea typeface="宋体" panose="02010600030101010101" pitchFamily="2" charset="-122"/>
                <a:hlinkClick r:id="rId1" action="ppaction://hlinkfile"/>
              </a:rPr>
              <a:t>人民至上</a:t>
            </a:r>
            <a:r>
              <a:rPr lang="zh-CN" sz="3600" b="1">
                <a:solidFill>
                  <a:srgbClr val="0000FF"/>
                </a:solidFill>
                <a:ea typeface="宋体" panose="02010600030101010101" pitchFamily="2" charset="-122"/>
              </a:rPr>
              <a:t>”作为首要内容。人民性是马克思主义的本质属性，党的理论是来自于人民、为了人民、造福于人民的理论，人民的创造性实践是理论创新的不竭源泉。准确理解和把握</a:t>
            </a:r>
            <a:r>
              <a:rPr lang="zh-CN" sz="3600" b="1">
                <a:solidFill>
                  <a:srgbClr val="FF0000"/>
                </a:solidFill>
                <a:ea typeface="宋体" panose="02010600030101010101" pitchFamily="2" charset="-122"/>
              </a:rPr>
              <a:t>“坚持人民至上</a:t>
            </a:r>
            <a:r>
              <a:rPr lang="zh-CN" sz="3600" b="1">
                <a:solidFill>
                  <a:srgbClr val="0000FF"/>
                </a:solidFill>
                <a:ea typeface="宋体" panose="02010600030101010101" pitchFamily="2" charset="-122"/>
              </a:rPr>
              <a:t>”</a:t>
            </a:r>
            <a:r>
              <a:rPr lang="zh-CN" sz="3600" b="1">
                <a:solidFill>
                  <a:srgbClr val="0000FF"/>
                </a:solidFill>
                <a:latin typeface="Helvetica" panose="020B0604020202020204" charset="0"/>
                <a:ea typeface="宋体" panose="02010600030101010101" pitchFamily="2" charset="-122"/>
              </a:rPr>
              <a:t>，</a:t>
            </a:r>
            <a:r>
              <a:rPr lang="zh-CN" sz="3600" b="1">
                <a:solidFill>
                  <a:srgbClr val="0000FF"/>
                </a:solidFill>
                <a:ea typeface="宋体" panose="02010600030101010101" pitchFamily="2" charset="-122"/>
              </a:rPr>
              <a:t>对于我们深入领会习近平新时代中国特色社会主义思想的理论品格和鲜明特质、更好运用习近平新时代中国特色社会主义思想</a:t>
            </a:r>
            <a:r>
              <a:rPr lang="zh-CN" sz="3600" b="1">
                <a:solidFill>
                  <a:srgbClr val="0000FF"/>
                </a:solidFill>
                <a:latin typeface="Helvetica" panose="020B0604020202020204" charset="0"/>
                <a:ea typeface="宋体" panose="02010600030101010101" pitchFamily="2" charset="-122"/>
              </a:rPr>
              <a:t>，</a:t>
            </a:r>
            <a:r>
              <a:rPr lang="zh-CN" sz="3600" b="1">
                <a:solidFill>
                  <a:srgbClr val="0000FF"/>
                </a:solidFill>
                <a:ea typeface="宋体" panose="02010600030101010101" pitchFamily="2" charset="-122"/>
              </a:rPr>
              <a:t>指引新时代伟大实践、不断开辟马克思主义中国化、时代化新境界具有重要意义。</a:t>
            </a:r>
            <a:endParaRPr lang="zh-CN" altLang="en-US" sz="3600" b="1">
              <a:solidFill>
                <a:srgbClr val="0000FF"/>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191770" y="476250"/>
            <a:ext cx="11518900" cy="6277610"/>
          </a:xfrm>
          <a:prstGeom prst="rect">
            <a:avLst/>
          </a:prstGeom>
          <a:noFill/>
          <a:ln w="9525">
            <a:noFill/>
          </a:ln>
        </p:spPr>
        <p:txBody>
          <a:bodyPr wrap="square">
            <a:spAutoFit/>
          </a:bodyPr>
          <a:lstStyle/>
          <a:p>
            <a:pPr indent="356870"/>
            <a:r>
              <a:rPr lang="zh-CN" sz="3600" b="1">
                <a:solidFill>
                  <a:srgbClr val="FF0000"/>
                </a:solidFill>
                <a:latin typeface="Helvetica" panose="020B0604020202020204" charset="0"/>
                <a:ea typeface="宋体" panose="02010600030101010101" pitchFamily="2" charset="-122"/>
              </a:rPr>
              <a:t>一、</a:t>
            </a:r>
            <a:r>
              <a:rPr lang="zh-CN" sz="3600" b="1">
                <a:solidFill>
                  <a:srgbClr val="FF0000"/>
                </a:solidFill>
                <a:ea typeface="宋体" panose="02010600030101010101" pitchFamily="2" charset="-122"/>
              </a:rPr>
              <a:t>高扬人民创造历史的世界观</a:t>
            </a:r>
            <a:endParaRPr lang="zh-CN" sz="3600">
              <a:solidFill>
                <a:srgbClr val="FF0000"/>
              </a:solidFill>
              <a:ea typeface="宋体" panose="02010600030101010101" pitchFamily="2" charset="-122"/>
            </a:endParaRPr>
          </a:p>
          <a:p>
            <a:pPr indent="356870"/>
            <a:r>
              <a:rPr lang="en-US" altLang="zh-CN" sz="3000">
                <a:solidFill>
                  <a:srgbClr val="0000FF"/>
                </a:solidFill>
                <a:ea typeface="宋体" panose="02010600030101010101" pitchFamily="2" charset="-122"/>
              </a:rPr>
              <a:t>   </a:t>
            </a:r>
            <a:r>
              <a:rPr lang="zh-CN" sz="3000">
                <a:solidFill>
                  <a:srgbClr val="0000FF"/>
                </a:solidFill>
                <a:ea typeface="宋体" panose="02010600030101010101" pitchFamily="2" charset="-122"/>
              </a:rPr>
              <a:t>历史唯物主义作为马克思毕生的两大发现之一，在马克思主义发展史</a:t>
            </a:r>
            <a:r>
              <a:rPr lang="zh-CN" sz="3000">
                <a:solidFill>
                  <a:srgbClr val="0000FF"/>
                </a:solidFill>
                <a:latin typeface="Helvetica" panose="020B0604020202020204" charset="0"/>
                <a:ea typeface="宋体" panose="02010600030101010101" pitchFamily="2" charset="-122"/>
              </a:rPr>
              <a:t>，</a:t>
            </a:r>
            <a:r>
              <a:rPr lang="zh-CN" sz="3000">
                <a:solidFill>
                  <a:srgbClr val="0000FF"/>
                </a:solidFill>
                <a:ea typeface="宋体" panose="02010600030101010101" pitchFamily="2" charset="-122"/>
              </a:rPr>
              <a:t>甚至整个人类思想史上</a:t>
            </a:r>
            <a:r>
              <a:rPr lang="zh-CN" sz="3000">
                <a:solidFill>
                  <a:srgbClr val="0000FF"/>
                </a:solidFill>
                <a:latin typeface="Helvetica" panose="020B0604020202020204" charset="0"/>
                <a:ea typeface="宋体" panose="02010600030101010101" pitchFamily="2" charset="-122"/>
              </a:rPr>
              <a:t>，</a:t>
            </a:r>
            <a:r>
              <a:rPr lang="zh-CN" sz="3000">
                <a:solidFill>
                  <a:srgbClr val="0000FF"/>
                </a:solidFill>
                <a:ea typeface="宋体" panose="02010600030101010101" pitchFamily="2" charset="-122"/>
              </a:rPr>
              <a:t>都具有举足轻重的地位。与英雄史观把少数杰出人物</a:t>
            </a:r>
            <a:r>
              <a:rPr lang="zh-CN" sz="3000">
                <a:solidFill>
                  <a:srgbClr val="0000FF"/>
                </a:solidFill>
                <a:latin typeface="Helvetica" panose="020B0604020202020204" charset="0"/>
                <a:ea typeface="宋体" panose="02010600030101010101" pitchFamily="2" charset="-122"/>
              </a:rPr>
              <a:t>，</a:t>
            </a:r>
            <a:r>
              <a:rPr lang="zh-CN" sz="3000">
                <a:solidFill>
                  <a:srgbClr val="0000FF"/>
                </a:solidFill>
                <a:ea typeface="宋体" panose="02010600030101010101" pitchFamily="2" charset="-122"/>
              </a:rPr>
              <a:t>视为历史的创造者和决定者不同，历史唯物主义将人民群众作为社会物质财富和精神财富的创造者</a:t>
            </a:r>
            <a:r>
              <a:rPr lang="zh-CN" sz="3000">
                <a:solidFill>
                  <a:srgbClr val="0000FF"/>
                </a:solidFill>
                <a:latin typeface="Helvetica" panose="020B0604020202020204" charset="0"/>
                <a:ea typeface="宋体" panose="02010600030101010101" pitchFamily="2" charset="-122"/>
              </a:rPr>
              <a:t>，</a:t>
            </a:r>
            <a:r>
              <a:rPr lang="zh-CN" sz="3000">
                <a:solidFill>
                  <a:srgbClr val="0000FF"/>
                </a:solidFill>
                <a:ea typeface="宋体" panose="02010600030101010101" pitchFamily="2" charset="-122"/>
              </a:rPr>
              <a:t>作为推动社会变革的决定力量。在历史唯物主义的理论</a:t>
            </a:r>
            <a:r>
              <a:rPr lang="zh-CN" sz="3000">
                <a:solidFill>
                  <a:srgbClr val="0000FF"/>
                </a:solidFill>
                <a:latin typeface="Helvetica" panose="020B0604020202020204" charset="0"/>
                <a:ea typeface="宋体" panose="02010600030101010101" pitchFamily="2" charset="-122"/>
              </a:rPr>
              <a:t>思想</a:t>
            </a:r>
            <a:r>
              <a:rPr lang="zh-CN" sz="3000">
                <a:solidFill>
                  <a:srgbClr val="0000FF"/>
                </a:solidFill>
                <a:ea typeface="宋体" panose="02010600030101010101" pitchFamily="2" charset="-122"/>
              </a:rPr>
              <a:t>中，人民不仅是历史的创造者，也是历史发展的主体和主题。</a:t>
            </a:r>
            <a:r>
              <a:rPr lang="zh-CN" sz="3000">
                <a:solidFill>
                  <a:srgbClr val="0000FF"/>
                </a:solidFill>
                <a:latin typeface="Helvetica" panose="020B0604020202020204" charset="0"/>
                <a:ea typeface="宋体" panose="02010600030101010101" pitchFamily="2" charset="-122"/>
              </a:rPr>
              <a:t>人民至上思想，源于我国古代的民本思想。在夏、商、周时期的《尚书</a:t>
            </a:r>
            <a:r>
              <a:rPr lang="zh-CN" sz="3000">
                <a:solidFill>
                  <a:srgbClr val="0000FF"/>
                </a:solidFill>
                <a:ea typeface="宋体" panose="02010600030101010101" pitchFamily="2" charset="-122"/>
              </a:rPr>
              <a:t>·五子之歌》：中就有“民为邦本，本固邦宁”之说；</a:t>
            </a:r>
            <a:r>
              <a:rPr lang="zh-CN" sz="3600" b="1">
                <a:solidFill>
                  <a:srgbClr val="FF0000"/>
                </a:solidFill>
                <a:ea typeface="宋体" panose="02010600030101010101" pitchFamily="2" charset="-122"/>
              </a:rPr>
              <a:t>孟子说：</a:t>
            </a:r>
            <a:r>
              <a:rPr lang="en-US" altLang="zh-CN" sz="3600" b="1">
                <a:solidFill>
                  <a:srgbClr val="FF0000"/>
                </a:solidFill>
                <a:ea typeface="宋体" panose="02010600030101010101" pitchFamily="2" charset="-122"/>
                <a:hlinkClick r:id="rId1" action="ppaction://hlinkfile"/>
              </a:rPr>
              <a:t>**</a:t>
            </a:r>
            <a:r>
              <a:rPr lang="zh-CN" sz="3000">
                <a:solidFill>
                  <a:srgbClr val="0000FF"/>
                </a:solidFill>
                <a:ea typeface="宋体" panose="02010600030101010101" pitchFamily="2" charset="-122"/>
              </a:rPr>
              <a:t>民为贵，社稷次之，君为轻；荀子也说：百姓如水，君如舟，水能载舟亦能覆舟；代表着民本思想繁荣时期的汉代思想家贾谊还说：夫民者，万世之本，不可欺；西汉历史学家司马迁也说：治国有常，利民为本；……都说明了我国古代统治阶级对人民的重要性，具有相当深刻的认识。</a:t>
            </a:r>
            <a:endParaRPr lang="zh-CN" altLang="en-US" sz="3000">
              <a:solidFill>
                <a:srgbClr val="0000FF"/>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119380" y="260985"/>
            <a:ext cx="11635740" cy="6247130"/>
          </a:xfrm>
          <a:prstGeom prst="rect">
            <a:avLst/>
          </a:prstGeom>
          <a:noFill/>
          <a:ln w="9525">
            <a:noFill/>
          </a:ln>
        </p:spPr>
        <p:txBody>
          <a:bodyPr wrap="square">
            <a:spAutoFit/>
          </a:bodyPr>
          <a:lstStyle/>
          <a:p>
            <a:pPr indent="355600"/>
            <a:r>
              <a:rPr lang="en-US" altLang="zh-CN" sz="4000" b="1">
                <a:solidFill>
                  <a:srgbClr val="0000FF"/>
                </a:solidFill>
                <a:ea typeface="宋体" panose="02010600030101010101" pitchFamily="2" charset="-122"/>
              </a:rPr>
              <a:t>  </a:t>
            </a:r>
            <a:r>
              <a:rPr lang="zh-CN" sz="4000" b="1">
                <a:solidFill>
                  <a:srgbClr val="0000FF"/>
                </a:solidFill>
                <a:ea typeface="宋体" panose="02010600030101010101" pitchFamily="2" charset="-122"/>
              </a:rPr>
              <a:t>毛主席在谈到人民解放军，之所以能够战胜数倍于己的国民党军队，就说的相当精辟,我们打的是</a:t>
            </a:r>
            <a:r>
              <a:rPr lang="zh-CN" sz="4000" b="1">
                <a:solidFill>
                  <a:srgbClr val="FF0000"/>
                </a:solidFill>
                <a:ea typeface="宋体" panose="02010600030101010101" pitchFamily="2" charset="-122"/>
              </a:rPr>
              <a:t>一场人民战争</a:t>
            </a:r>
            <a:r>
              <a:rPr lang="zh-CN" sz="4000" b="1">
                <a:solidFill>
                  <a:srgbClr val="FF0000"/>
                </a:solidFill>
                <a:ea typeface="宋体" panose="02010600030101010101" pitchFamily="2" charset="-122"/>
                <a:hlinkClick r:id="rId1" action="ppaction://hlinkfile"/>
              </a:rPr>
              <a:t>！！</a:t>
            </a:r>
            <a:r>
              <a:rPr lang="zh-CN" sz="4000" b="1">
                <a:solidFill>
                  <a:srgbClr val="0000FF"/>
                </a:solidFill>
                <a:ea typeface="宋体" panose="02010600030101010101" pitchFamily="2" charset="-122"/>
              </a:rPr>
              <a:t>参加淮海战役的国民党军队就有80万，共产党军队才60万，但优势兵力下的国民党军队却战败了，这是什么原因呢？就是国民党的各种腐败让人民看不到了希望，老百姓早就希望共产党能解救他们于水深火热之中，才会有543万的支前民工，所以，国民党实际上是败在了自己手里，这正是得民心者得天下，失民心者失天下。</a:t>
            </a:r>
            <a:endParaRPr lang="zh-CN" sz="4000" b="1">
              <a:solidFill>
                <a:srgbClr val="0000FF"/>
              </a:solidFill>
              <a:ea typeface="宋体" panose="02010600030101010101" pitchFamily="2" charset="-122"/>
            </a:endParaRPr>
          </a:p>
          <a:p>
            <a:pPr indent="355600"/>
            <a:r>
              <a:rPr lang="en-US" altLang="zh-CN" sz="4000" b="1">
                <a:solidFill>
                  <a:srgbClr val="0000FF"/>
                </a:solidFill>
                <a:ea typeface="宋体" panose="02010600030101010101" pitchFamily="2" charset="-122"/>
              </a:rPr>
              <a:t>   </a:t>
            </a:r>
            <a:endParaRPr lang="zh-CN" altLang="en-US" sz="4000" b="1">
              <a:solidFill>
                <a:srgbClr val="0000FF"/>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2" name="文本框 1"/>
          <p:cNvSpPr txBox="1"/>
          <p:nvPr/>
        </p:nvSpPr>
        <p:spPr>
          <a:xfrm>
            <a:off x="191135" y="188595"/>
            <a:ext cx="11257915" cy="6739255"/>
          </a:xfrm>
          <a:prstGeom prst="rect">
            <a:avLst/>
          </a:prstGeom>
          <a:noFill/>
        </p:spPr>
        <p:txBody>
          <a:bodyPr wrap="square" rtlCol="0" anchor="t">
            <a:spAutoFit/>
          </a:bodyPr>
          <a:lstStyle/>
          <a:p>
            <a:pPr indent="355600"/>
            <a:r>
              <a:rPr lang="en-US" altLang="zh-CN" sz="4800" b="1">
                <a:solidFill>
                  <a:srgbClr val="0000FF"/>
                </a:solidFill>
                <a:sym typeface="+mn-ea"/>
              </a:rPr>
              <a:t>    </a:t>
            </a:r>
            <a:r>
              <a:rPr lang="zh-CN" sz="4800" b="1">
                <a:solidFill>
                  <a:srgbClr val="0000FF"/>
                </a:solidFill>
                <a:sym typeface="+mn-ea"/>
              </a:rPr>
              <a:t>人的存在赋予客观世界鲜活的意义，脱离现实的人谈论历史，只会陷入旧唯物主义的窠臼。习近平新时代中国特色社会主义思想</a:t>
            </a:r>
            <a:r>
              <a:rPr lang="zh-CN" sz="4800" b="1">
                <a:solidFill>
                  <a:srgbClr val="0000FF"/>
                </a:solidFill>
                <a:latin typeface="Helvetica" panose="020B0604020202020204" charset="0"/>
                <a:sym typeface="+mn-ea"/>
              </a:rPr>
              <a:t>，</a:t>
            </a:r>
            <a:r>
              <a:rPr lang="zh-CN" sz="4800" b="1">
                <a:solidFill>
                  <a:srgbClr val="0000FF"/>
                </a:solidFill>
                <a:sym typeface="+mn-ea"/>
              </a:rPr>
              <a:t>高扬人民创造历史的世界观，体现了历史唯物主义的根本立场。毛主席说：</a:t>
            </a:r>
            <a:r>
              <a:rPr lang="en-US" altLang="zh-CN" sz="4800" b="1">
                <a:solidFill>
                  <a:srgbClr val="0000FF"/>
                </a:solidFill>
                <a:sym typeface="+mn-ea"/>
              </a:rPr>
              <a:t>“</a:t>
            </a:r>
            <a:r>
              <a:rPr lang="zh-CN" altLang="en-US" sz="4800" b="1">
                <a:solidFill>
                  <a:srgbClr val="0000FF"/>
                </a:solidFill>
                <a:sym typeface="+mn-ea"/>
              </a:rPr>
              <a:t>人民，只有人民，才是创造历史的真正动力</a:t>
            </a:r>
            <a:r>
              <a:rPr lang="en-US" altLang="zh-CN" sz="4800" b="1">
                <a:solidFill>
                  <a:srgbClr val="0000FF"/>
                </a:solidFill>
                <a:sym typeface="+mn-ea"/>
              </a:rPr>
              <a:t>”</a:t>
            </a:r>
            <a:r>
              <a:rPr lang="zh-CN" altLang="en-US" sz="4800" b="1">
                <a:solidFill>
                  <a:srgbClr val="0000FF"/>
                </a:solidFill>
                <a:sym typeface="+mn-ea"/>
              </a:rPr>
              <a:t>。</a:t>
            </a:r>
            <a:r>
              <a:rPr lang="zh-CN" sz="4800" b="1">
                <a:solidFill>
                  <a:srgbClr val="0000FF"/>
                </a:solidFill>
                <a:latin typeface="Helvetica" panose="020B0604020202020204" charset="0"/>
                <a:sym typeface="+mn-ea"/>
              </a:rPr>
              <a:t>习近平总书记也说</a:t>
            </a:r>
            <a:r>
              <a:rPr lang="zh-CN" sz="4800" b="1">
                <a:solidFill>
                  <a:srgbClr val="FF0000"/>
                </a:solidFill>
                <a:latin typeface="Helvetica" panose="020B0604020202020204" charset="0"/>
                <a:sym typeface="+mn-ea"/>
              </a:rPr>
              <a:t>“江山就是人民，人民就是江山”</a:t>
            </a:r>
            <a:r>
              <a:rPr lang="en-US" altLang="zh-CN" sz="4800" b="1">
                <a:solidFill>
                  <a:srgbClr val="FF0000"/>
                </a:solidFill>
                <a:latin typeface="Helvetica" panose="020B0604020202020204" charset="0"/>
                <a:sym typeface="+mn-ea"/>
                <a:hlinkClick r:id="rId1" action="ppaction://hlinkfile"/>
              </a:rPr>
              <a:t>**</a:t>
            </a:r>
            <a:r>
              <a:rPr lang="zh-CN" sz="4800" b="1">
                <a:solidFill>
                  <a:srgbClr val="FF0000"/>
                </a:solidFill>
                <a:latin typeface="Helvetica" panose="020B0604020202020204" charset="0"/>
                <a:sym typeface="+mn-ea"/>
              </a:rPr>
              <a:t>。</a:t>
            </a:r>
            <a:r>
              <a:rPr lang="zh-CN" sz="4800" b="1">
                <a:solidFill>
                  <a:srgbClr val="0000FF"/>
                </a:solidFill>
                <a:sym typeface="+mn-ea"/>
              </a:rPr>
              <a:t>蕴含着新时代伟大实践所赋予的独特内涵。</a:t>
            </a:r>
            <a:endParaRPr lang="zh-CN" altLang="en-US" sz="4800" b="1">
              <a:solidFill>
                <a:srgbClr val="0000FF"/>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2" name="文本框 1"/>
          <p:cNvSpPr txBox="1"/>
          <p:nvPr/>
        </p:nvSpPr>
        <p:spPr>
          <a:xfrm>
            <a:off x="407670" y="404495"/>
            <a:ext cx="11262360" cy="5692775"/>
          </a:xfrm>
          <a:prstGeom prst="rect">
            <a:avLst/>
          </a:prstGeom>
          <a:noFill/>
          <a:ln w="9525">
            <a:noFill/>
          </a:ln>
        </p:spPr>
        <p:txBody>
          <a:bodyPr wrap="square">
            <a:spAutoFit/>
          </a:bodyPr>
          <a:lstStyle/>
          <a:p>
            <a:r>
              <a:rPr lang="en-US" altLang="zh-CN" sz="2800" b="1">
                <a:solidFill>
                  <a:srgbClr val="0033CC"/>
                </a:solidFill>
                <a:ea typeface="宋体" panose="02010600030101010101" pitchFamily="2" charset="-122"/>
              </a:rPr>
              <a:t>       </a:t>
            </a:r>
            <a:r>
              <a:rPr lang="zh-CN" sz="2800" b="1">
                <a:solidFill>
                  <a:srgbClr val="0033CC"/>
                </a:solidFill>
                <a:ea typeface="宋体" panose="02010600030101010101" pitchFamily="2" charset="-122"/>
              </a:rPr>
              <a:t>人民群众是新时代中国特色社会主义建设的主体。如何认识现实世界是世界观的核心内容。马克思主义认为，对世界的认识不仅包括对世界本原的把握，也包括对人类世界发展具体样态和历史方位的把握，对人的主体性和世界客观性辩证统一关系的把握。习近平新时代中国特色社会主义思想坚持世界统一于物质</a:t>
            </a:r>
            <a:r>
              <a:rPr lang="zh-CN" sz="2800" b="1">
                <a:solidFill>
                  <a:srgbClr val="0033CC"/>
                </a:solidFill>
                <a:latin typeface="Helvetica" panose="020B0604020202020204" charset="0"/>
                <a:ea typeface="宋体" panose="02010600030101010101" pitchFamily="2" charset="-122"/>
              </a:rPr>
              <a:t>，</a:t>
            </a:r>
            <a:r>
              <a:rPr lang="zh-CN" sz="2800" b="1">
                <a:solidFill>
                  <a:srgbClr val="0033CC"/>
                </a:solidFill>
                <a:ea typeface="宋体" panose="02010600030101010101" pitchFamily="2" charset="-122"/>
              </a:rPr>
              <a:t>世界的客观存在性等历史唯物主义基本原则，以发展的眼光认识和把握客观现实世界，提出中国特色社会主义进入新时代的重要论断，这是对我国发展新的历史方位的深刻洞察。在精准定位历史方位的基础上，习近平新时代中国特色社会主义思想</a:t>
            </a:r>
            <a:r>
              <a:rPr lang="zh-CN" sz="2800" b="1">
                <a:solidFill>
                  <a:srgbClr val="0033CC"/>
                </a:solidFill>
                <a:latin typeface="Helvetica" panose="020B0604020202020204" charset="0"/>
                <a:ea typeface="宋体" panose="02010600030101010101" pitchFamily="2" charset="-122"/>
              </a:rPr>
              <a:t>，</a:t>
            </a:r>
            <a:r>
              <a:rPr lang="zh-CN" sz="2800" b="1">
                <a:solidFill>
                  <a:srgbClr val="0033CC"/>
                </a:solidFill>
                <a:ea typeface="宋体" panose="02010600030101010101" pitchFamily="2" charset="-122"/>
              </a:rPr>
              <a:t>明确了人民群众在新时代中国特色社会主义建设中的主体性地位，并将满足人民群众对美好生活的向往</a:t>
            </a:r>
            <a:r>
              <a:rPr lang="zh-CN" sz="2800" b="1">
                <a:solidFill>
                  <a:srgbClr val="0033CC"/>
                </a:solidFill>
                <a:latin typeface="Helvetica" panose="020B0604020202020204" charset="0"/>
                <a:ea typeface="宋体" panose="02010600030101010101" pitchFamily="2" charset="-122"/>
              </a:rPr>
              <a:t>，</a:t>
            </a:r>
            <a:r>
              <a:rPr lang="zh-CN" sz="2800" b="1">
                <a:solidFill>
                  <a:srgbClr val="0033CC"/>
                </a:solidFill>
                <a:ea typeface="宋体" panose="02010600030101010101" pitchFamily="2" charset="-122"/>
              </a:rPr>
              <a:t>作为新时代中国特色社会主义建设的奋斗目标，从而实现了特定历史发展阶段上作为主体的人民群众</a:t>
            </a:r>
            <a:r>
              <a:rPr lang="zh-CN" sz="2800" b="1">
                <a:solidFill>
                  <a:srgbClr val="0033CC"/>
                </a:solidFill>
                <a:latin typeface="Helvetica" panose="020B0604020202020204" charset="0"/>
                <a:ea typeface="宋体" panose="02010600030101010101" pitchFamily="2" charset="-122"/>
              </a:rPr>
              <a:t>，</a:t>
            </a:r>
            <a:r>
              <a:rPr lang="zh-CN" sz="2800" b="1">
                <a:solidFill>
                  <a:srgbClr val="0033CC"/>
                </a:solidFill>
                <a:ea typeface="宋体" panose="02010600030101010101" pitchFamily="2" charset="-122"/>
              </a:rPr>
              <a:t>与变化发展的客观世界的辩证统一，为坚持和发展马克思主义群众史观</a:t>
            </a:r>
            <a:r>
              <a:rPr lang="zh-CN" sz="2800" b="1">
                <a:solidFill>
                  <a:srgbClr val="0033CC"/>
                </a:solidFill>
                <a:latin typeface="Helvetica" panose="020B0604020202020204" charset="0"/>
                <a:ea typeface="宋体" panose="02010600030101010101" pitchFamily="2" charset="-122"/>
              </a:rPr>
              <a:t>，</a:t>
            </a:r>
            <a:r>
              <a:rPr lang="zh-CN" sz="2800" b="1">
                <a:solidFill>
                  <a:srgbClr val="0033CC"/>
                </a:solidFill>
                <a:ea typeface="宋体" panose="02010600030101010101" pitchFamily="2" charset="-122"/>
              </a:rPr>
              <a:t>作出了重大原创性贡献。</a:t>
            </a:r>
            <a:endParaRPr lang="zh-CN" altLang="en-US" sz="2800" b="1">
              <a:solidFill>
                <a:srgbClr val="0033CC"/>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407670" y="260985"/>
            <a:ext cx="11221085" cy="6492875"/>
          </a:xfrm>
          <a:prstGeom prst="rect">
            <a:avLst/>
          </a:prstGeom>
          <a:noFill/>
          <a:ln w="9525">
            <a:noFill/>
          </a:ln>
        </p:spPr>
        <p:txBody>
          <a:bodyPr wrap="square">
            <a:spAutoFit/>
          </a:bodyPr>
          <a:lstStyle/>
          <a:p>
            <a:r>
              <a:rPr lang="en-US" altLang="zh-CN" sz="3200" b="1">
                <a:solidFill>
                  <a:srgbClr val="0033CC"/>
                </a:solidFill>
                <a:ea typeface="宋体" panose="02010600030101010101" pitchFamily="2" charset="-122"/>
              </a:rPr>
              <a:t>       </a:t>
            </a:r>
            <a:r>
              <a:rPr lang="zh-CN" sz="3200" b="1">
                <a:solidFill>
                  <a:srgbClr val="0033CC"/>
                </a:solidFill>
                <a:ea typeface="宋体" panose="02010600030101010101" pitchFamily="2" charset="-122"/>
              </a:rPr>
              <a:t>人民群众是新时代伟大社会变革的决定性力量。是否承认人民群众具有创造历史、书写历史的主体作用，是区别唯物史观与唯心史观、群众史观与英雄史观的显著标识。在这个重大原则性问题上，习近平总书记强调：“人民是创造历史的动力，我们共产党人任何时候都不要忘记这个历史唯物主义最基本的道理。”新时代十年的伟大变革，得益于党的集中统一领导</a:t>
            </a:r>
            <a:r>
              <a:rPr lang="zh-CN" sz="3200" b="1">
                <a:solidFill>
                  <a:srgbClr val="0033CC"/>
                </a:solidFill>
                <a:latin typeface="Helvetica" panose="020B0604020202020204" charset="0"/>
                <a:ea typeface="宋体" panose="02010600030101010101" pitchFamily="2" charset="-122"/>
              </a:rPr>
              <a:t>，</a:t>
            </a:r>
            <a:r>
              <a:rPr lang="zh-CN" sz="3200" b="1">
                <a:solidFill>
                  <a:srgbClr val="0033CC"/>
                </a:solidFill>
                <a:ea typeface="宋体" panose="02010600030101010101" pitchFamily="2" charset="-122"/>
              </a:rPr>
              <a:t>与发挥人民群众主体力量的有效结合。习近平总书记在党的二十大报告中指出：“全面建设社会主义现代化国家，必须充分发挥亿万人民的创造伟力。”始终将人民群众作为新时代社会发展进步的主体性力量，作为决定党和国家前途命运的根本力量，紧紧依靠人民群众</a:t>
            </a:r>
            <a:r>
              <a:rPr lang="zh-CN" sz="3200" b="1">
                <a:solidFill>
                  <a:srgbClr val="0033CC"/>
                </a:solidFill>
                <a:latin typeface="Helvetica" panose="020B0604020202020204" charset="0"/>
                <a:ea typeface="宋体" panose="02010600030101010101" pitchFamily="2" charset="-122"/>
              </a:rPr>
              <a:t>，</a:t>
            </a:r>
            <a:r>
              <a:rPr lang="zh-CN" sz="3200" b="1">
                <a:solidFill>
                  <a:srgbClr val="0033CC"/>
                </a:solidFill>
                <a:ea typeface="宋体" panose="02010600030101010101" pitchFamily="2" charset="-122"/>
              </a:rPr>
              <a:t>开创中国特色社会主义建设的历史伟业，是习近平新时代中国特色社会主义思想在世界观构建上的独特内涵。</a:t>
            </a:r>
            <a:endParaRPr lang="zh-CN" altLang="en-US" sz="3200" b="1">
              <a:solidFill>
                <a:srgbClr val="0033CC"/>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FB11"/>
            </a:gs>
            <a:gs pos="100000">
              <a:srgbClr val="838309"/>
            </a:gs>
          </a:gsLst>
          <a:lin ang="5400000" scaled="0"/>
        </a:gradFill>
        <a:effectLst/>
      </p:bgPr>
    </p:bg>
    <p:spTree>
      <p:nvGrpSpPr>
        <p:cNvPr id="1" name=""/>
        <p:cNvGrpSpPr/>
        <p:nvPr/>
      </p:nvGrpSpPr>
      <p:grpSpPr>
        <a:xfrm>
          <a:off x="0" y="0"/>
          <a:ext cx="0" cy="0"/>
          <a:chOff x="0" y="0"/>
          <a:chExt cx="0" cy="0"/>
        </a:xfrm>
      </p:grpSpPr>
      <p:sp>
        <p:nvSpPr>
          <p:cNvPr id="100" name="文本框 99"/>
          <p:cNvSpPr txBox="1"/>
          <p:nvPr/>
        </p:nvSpPr>
        <p:spPr>
          <a:xfrm>
            <a:off x="263525" y="260985"/>
            <a:ext cx="11373485" cy="6308725"/>
          </a:xfrm>
          <a:prstGeom prst="rect">
            <a:avLst/>
          </a:prstGeom>
          <a:noFill/>
          <a:ln w="9525">
            <a:noFill/>
          </a:ln>
        </p:spPr>
        <p:txBody>
          <a:bodyPr wrap="square">
            <a:spAutoFit/>
          </a:bodyPr>
          <a:lstStyle/>
          <a:p>
            <a:pPr indent="356870"/>
            <a:r>
              <a:rPr lang="zh-CN" sz="4000" b="1">
                <a:solidFill>
                  <a:srgbClr val="0033CC"/>
                </a:solidFill>
                <a:latin typeface="Helvetica" panose="020B0604020202020204" charset="0"/>
                <a:ea typeface="宋体" panose="02010600030101010101" pitchFamily="2" charset="-122"/>
              </a:rPr>
              <a:t>二、</a:t>
            </a:r>
            <a:r>
              <a:rPr lang="zh-CN" sz="4000" b="1">
                <a:solidFill>
                  <a:srgbClr val="0033CC"/>
                </a:solidFill>
                <a:ea typeface="宋体" panose="02010600030101010101" pitchFamily="2" charset="-122"/>
              </a:rPr>
              <a:t>践行群众路线的方法论</a:t>
            </a:r>
            <a:endParaRPr lang="zh-CN" sz="4000" b="1">
              <a:solidFill>
                <a:srgbClr val="0033CC"/>
              </a:solidFill>
              <a:ea typeface="宋体" panose="02010600030101010101" pitchFamily="2" charset="-122"/>
            </a:endParaRPr>
          </a:p>
          <a:p>
            <a:pPr indent="356870"/>
            <a:r>
              <a:rPr lang="en-US" altLang="zh-CN" sz="4000" b="1">
                <a:solidFill>
                  <a:srgbClr val="0033CC"/>
                </a:solidFill>
                <a:ea typeface="宋体" panose="02010600030101010101" pitchFamily="2" charset="-122"/>
              </a:rPr>
              <a:t>    </a:t>
            </a:r>
            <a:r>
              <a:rPr lang="zh-CN" sz="3600" b="1">
                <a:solidFill>
                  <a:srgbClr val="FF0000"/>
                </a:solidFill>
                <a:ea typeface="宋体" panose="02010600030101010101" pitchFamily="2" charset="-122"/>
              </a:rPr>
              <a:t>坚持人民至上</a:t>
            </a:r>
            <a:r>
              <a:rPr lang="zh-CN" sz="3600" b="1">
                <a:solidFill>
                  <a:srgbClr val="0033CC"/>
                </a:solidFill>
                <a:ea typeface="宋体" panose="02010600030101010101" pitchFamily="2" charset="-122"/>
              </a:rPr>
              <a:t>，决定了践行群众路线是习近平新时代中国特色社会主义思想的重要方法论。践行群众路线是历史唯物主义的必然要求，是马克思主义政党坚守初心使命的必然选择。中国共产党来自于人民、根植于人民、服务于人民，群众路线是党的生命线和根本工作路线，是党永葆青春活力和战斗力的传家宝。党的十八大以来，以习近平同志为核心的党中央始终坚持群众路线，始终以人民群众的利益为出发点和落脚点，真正做到一切为了群众、一切依靠群众，从群众中来</a:t>
            </a:r>
            <a:r>
              <a:rPr lang="zh-CN" sz="3600" b="1">
                <a:solidFill>
                  <a:srgbClr val="0033CC"/>
                </a:solidFill>
                <a:latin typeface="Helvetica" panose="020B0604020202020204" charset="0"/>
                <a:ea typeface="宋体" panose="02010600030101010101" pitchFamily="2" charset="-122"/>
              </a:rPr>
              <a:t>，</a:t>
            </a:r>
            <a:r>
              <a:rPr lang="zh-CN" sz="3600" b="1">
                <a:solidFill>
                  <a:srgbClr val="0033CC"/>
                </a:solidFill>
                <a:ea typeface="宋体" panose="02010600030101010101" pitchFamily="2" charset="-122"/>
              </a:rPr>
              <a:t>到群众中去，把党的正确主张转化为群众的自觉行动。</a:t>
            </a:r>
            <a:r>
              <a:rPr lang="zh-CN" altLang="zh-CN" sz="3600" b="1">
                <a:solidFill>
                  <a:srgbClr val="0033CC"/>
                </a:solidFill>
                <a:ea typeface="宋体" panose="02010600030101010101" pitchFamily="2" charset="-122"/>
              </a:rPr>
              <a:t>         </a:t>
            </a:r>
            <a:endParaRPr lang="zh-CN" altLang="zh-CN" sz="3600" b="1">
              <a:solidFill>
                <a:srgbClr val="0033CC"/>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PP_MARK_KEY" val="769f1265-56c0-43d3-8cd4-57565f636715"/>
  <p:tag name="COMMONDATA" val="eyJoZGlkIjoiMWIzODgzMGYxY2MyNzQ0ODRlZGYxYmU0Yzk3MjhlNzcifQ=="/>
</p:tagLst>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TM02455519[[fn=冬季]]</Template>
  <TotalTime>0</TotalTime>
  <Words>4148</Words>
  <Application>WPS 演示</Application>
  <PresentationFormat>宽屏</PresentationFormat>
  <Paragraphs>64</Paragraphs>
  <Slides>15</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Trebuchet MS</vt:lpstr>
      <vt:lpstr>Wingdings 2</vt:lpstr>
      <vt:lpstr>Arial</vt:lpstr>
      <vt:lpstr>Courier New</vt:lpstr>
      <vt:lpstr>黑体</vt:lpstr>
      <vt:lpstr>Helvetica</vt:lpstr>
      <vt:lpstr>微软雅黑</vt:lpstr>
      <vt:lpstr>Arial Unicode MS</vt:lpstr>
      <vt:lpstr>Verdana</vt:lpstr>
      <vt:lpstr>Calibri</vt:lpstr>
      <vt:lpstr>Winter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永远的浮云</cp:lastModifiedBy>
  <cp:revision>41</cp:revision>
  <dcterms:created xsi:type="dcterms:W3CDTF">2009-12-22T15:04:00Z</dcterms:created>
  <dcterms:modified xsi:type="dcterms:W3CDTF">2023-06-17T03:39:49Z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0008009012000000000001024120</vt:lpwstr>
  </property>
  <property fmtid="{D5CDD505-2E9C-101B-9397-08002B2CF9AE}" pid="3" name="KSOProductBuildVer">
    <vt:lpwstr>2052-11.1.0.14309</vt:lpwstr>
  </property>
  <property fmtid="{D5CDD505-2E9C-101B-9397-08002B2CF9AE}" pid="4" name="ICV">
    <vt:lpwstr>23D6FB0B13744BAD8FF85267F7FE8C4F</vt:lpwstr>
  </property>
</Properties>
</file>