
<file path=[Content_Types].xml><?xml version="1.0" encoding="utf-8"?>
<Types xmlns="http://schemas.openxmlformats.org/package/2006/content-types">
  <Default Extension="png" ContentType="image/png"/>
  <Default Extension="gif" ContentType="image/gi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68" r:id="rId15"/>
    <p:sldId id="269" r:id="rId16"/>
    <p:sldId id="270" r:id="rId17"/>
    <p:sldId id="271" r:id="rId18"/>
    <p:sldId id="273" r:id="rId19"/>
    <p:sldId id="278" r:id="rId20"/>
    <p:sldId id="274" r:id="rId21"/>
    <p:sldId id="275" r:id="rId22"/>
    <p:sldId id="276" r:id="rId23"/>
  </p:sldIdLst>
  <p:sldSz cx="12192000" cy="6858000" type="screen16x9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BEFD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1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28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6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486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10784205" y="0"/>
            <a:ext cx="1341755" cy="316865"/>
          </a:xfrm>
        </p:spPr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270" y="0"/>
            <a:ext cx="11683365" cy="384810"/>
          </a:xfrm>
          <a:prstGeom prst="rect">
            <a:avLst/>
          </a:prstGeom>
        </p:spPr>
      </p:pic>
      <p:pic>
        <p:nvPicPr>
          <p:cNvPr id="2097153" name="图片 9" descr="IMG_25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" y="16510"/>
            <a:ext cx="391795" cy="3949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576" name="AutoShape 7"/>
          <p:cNvSpPr>
            <a:spLocks noChangeArrowheads="1"/>
          </p:cNvSpPr>
          <p:nvPr userDrawn="1"/>
        </p:nvSpPr>
        <p:spPr bwMode="auto">
          <a:xfrm>
            <a:off x="0" y="6540500"/>
            <a:ext cx="12192635" cy="28511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round/>
          </a:ln>
          <a:effectLst>
            <a:outerShdw dist="35921" dir="2700000" algn="ctr" rotWithShape="0">
              <a:srgbClr val="000099"/>
            </a:outerShdw>
          </a:effectLst>
        </p:spPr>
        <p:txBody>
          <a:bodyPr wrap="none" anchor="ctr"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公文黑体" panose="02000500000000000000" charset="-122"/>
              <a:ea typeface="方正公文黑体" panose="02000500000000000000" charset="-122"/>
              <a:cs typeface="方正公文黑体" panose="02000500000000000000" charset="-122"/>
              <a:sym typeface="+mn-ea"/>
            </a:endParaRPr>
          </a:p>
        </p:txBody>
      </p:sp>
      <p:sp>
        <p:nvSpPr>
          <p:cNvPr id="1048577" name="副标题 2"/>
          <p:cNvSpPr>
            <a:spLocks noGrp="1"/>
          </p:cNvSpPr>
          <p:nvPr userDrawn="1">
            <p:custDataLst>
              <p:tags r:id="rId4"/>
            </p:custDataLst>
          </p:nvPr>
        </p:nvSpPr>
        <p:spPr>
          <a:xfrm>
            <a:off x="2482215" y="6540500"/>
            <a:ext cx="5036185" cy="350520"/>
          </a:xfrm>
          <a:prstGeom prst="rect">
            <a:avLst/>
          </a:prstGeom>
        </p:spPr>
        <p:txBody>
          <a:bodyPr vert="horz" lIns="90000" tIns="46800" rIns="90000" bIns="46800" rtlCol="0">
            <a:normAutofit/>
            <a:scene3d>
              <a:camera prst="orthographicFront"/>
              <a:lightRig rig="threePt" dir="t"/>
            </a:scene3d>
          </a:bodyPr>
          <a:lstStyle>
            <a:lvl1pPr marL="0" indent="0" algn="ctr">
              <a:lnSpc>
                <a:spcPct val="110000"/>
              </a:lnSpc>
              <a:buNone/>
              <a:defRPr sz="1400" spc="200">
                <a:solidFill>
                  <a:schemeClr val="accent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教出语文味道，做有灵魂、有温度、有诗意的语文人!</a:t>
            </a:r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578" name="日期占位符 1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10784840" y="34290"/>
            <a:ext cx="1407160" cy="316865"/>
          </a:xfrm>
        </p:spPr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11455400" y="6532245"/>
            <a:ext cx="631190" cy="301625"/>
          </a:xfrm>
        </p:spPr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latin typeface="方正舒体" panose="02010601030101010101" charset="-122"/>
          <a:ea typeface="方正舒体" panose="0201060103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GIF"/><Relationship Id="rId2" Type="http://schemas.openxmlformats.org/officeDocument/2006/relationships/tags" Target="../tags/tag6.xml"/><Relationship Id="rId1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/>
      <p:sp>
        <p:nvSpPr>
          <p:cNvPr id="1048581" name="文本框 99"/>
          <p:cNvSpPr txBox="1"/>
          <p:nvPr/>
        </p:nvSpPr>
        <p:spPr>
          <a:xfrm>
            <a:off x="2491105" y="788035"/>
            <a:ext cx="6810375" cy="12852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55600"/>
            <a:r>
              <a:rPr lang="en-US" sz="1400" b="0">
                <a:latin typeface="宋体" panose="02010600030101010101" pitchFamily="2" charset="-122"/>
              </a:rPr>
              <a:t> </a:t>
            </a:r>
            <a:r>
              <a:rPr lang="zh-CN" sz="8000" b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。</a:t>
            </a:r>
            <a:endParaRPr lang="zh-CN" altLang="en-US" sz="8000" b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</p:txBody>
      </p:sp>
      <p:pic>
        <p:nvPicPr>
          <p:cNvPr id="2097154" name="图片 2" descr="春雨2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660" y="1953260"/>
            <a:ext cx="4666615" cy="2366010"/>
          </a:xfrm>
          <a:prstGeom prst="rect">
            <a:avLst/>
          </a:prstGeom>
        </p:spPr>
      </p:pic>
      <p:pic>
        <p:nvPicPr>
          <p:cNvPr id="2097155" name="图片 5" descr="秋雨1.GI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02665" y="4319270"/>
            <a:ext cx="4753610" cy="2244725"/>
          </a:xfrm>
          <a:prstGeom prst="rect">
            <a:avLst/>
          </a:prstGeom>
        </p:spPr>
      </p:pic>
      <p:sp>
        <p:nvSpPr>
          <p:cNvPr id="1048582" name="文本框 6"/>
          <p:cNvSpPr txBox="1"/>
          <p:nvPr/>
        </p:nvSpPr>
        <p:spPr>
          <a:xfrm>
            <a:off x="1715135" y="512445"/>
            <a:ext cx="93649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华文楷体" panose="02010600040101010101" charset="-122"/>
                <a:ea typeface="华文楷体" panose="02010600040101010101" charset="-122"/>
              </a:rPr>
              <a:t>自读课文《雨的四季》的教学设计与探究</a:t>
            </a:r>
            <a:endParaRPr lang="zh-CN" altLang="en-US" sz="4000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048583" name="文本框 3"/>
          <p:cNvSpPr txBox="1"/>
          <p:nvPr/>
        </p:nvSpPr>
        <p:spPr>
          <a:xfrm>
            <a:off x="9033510" y="1219200"/>
            <a:ext cx="3158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天兴中学</a:t>
            </a:r>
            <a:r>
              <a:rPr lang="en-US" altLang="zh-CN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</a:t>
            </a: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罗雪平</a:t>
            </a:r>
            <a:endParaRPr lang="zh-CN" altLang="en-US" sz="28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2097156" name="图片 4" descr="夏雨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585" y="1953260"/>
            <a:ext cx="4603750" cy="2313305"/>
          </a:xfrm>
          <a:prstGeom prst="rect">
            <a:avLst/>
          </a:prstGeom>
        </p:spPr>
      </p:pic>
      <p:pic>
        <p:nvPicPr>
          <p:cNvPr id="2097157" name="图片 7" descr="冬雨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7245" y="4319270"/>
            <a:ext cx="4711065" cy="22447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/>
      <p:sp>
        <p:nvSpPr>
          <p:cNvPr id="1048595" name="文本框 1"/>
          <p:cNvSpPr txBox="1"/>
          <p:nvPr/>
        </p:nvSpPr>
        <p:spPr>
          <a:xfrm>
            <a:off x="4260215" y="775335"/>
            <a:ext cx="29222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华文楷体" panose="02010600040101010101" charset="-122"/>
                <a:ea typeface="华文楷体" panose="02010600040101010101" charset="-122"/>
              </a:rPr>
              <a:t>教学过程</a:t>
            </a:r>
            <a:endParaRPr lang="zh-CN" altLang="en-US" sz="4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048596" name="文本框 2"/>
          <p:cNvSpPr txBox="1"/>
          <p:nvPr/>
        </p:nvSpPr>
        <p:spPr>
          <a:xfrm>
            <a:off x="941705" y="1861820"/>
            <a:ext cx="8959215" cy="202184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一</a:t>
            </a:r>
            <a:r>
              <a:rPr lang="en-US" altLang="zh-CN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.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揭晓题意，直入主题</a:t>
            </a:r>
            <a:endParaRPr lang="zh-CN" altLang="en-US" sz="32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48597" name="文本框 3"/>
          <p:cNvSpPr txBox="1"/>
          <p:nvPr/>
        </p:nvSpPr>
        <p:spPr>
          <a:xfrm>
            <a:off x="941705" y="2563495"/>
            <a:ext cx="8862060" cy="302514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雨是大海的女儿，是天使的眼泪，是大地的微笑，是文人的宠儿。古人赞雨，曰：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好雨知时节，当春乃发生。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”“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水光滟潋晴方好，山色空蒙雨亦奇。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”“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黑云翻墨未遮山，白雨跳珠乱入船。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”</a:t>
            </a:r>
            <a:endParaRPr lang="en-US" altLang="zh-CN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雨在他们的笔下，美态尽显而在现代文人的眼里，又会是怎么样的一番盛景呢？让我们一起走进刘湛秋先生的散文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——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雨的四季。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/>
      <p:sp>
        <p:nvSpPr>
          <p:cNvPr id="1048598" name="文本框 1"/>
          <p:cNvSpPr txBox="1"/>
          <p:nvPr/>
        </p:nvSpPr>
        <p:spPr>
          <a:xfrm>
            <a:off x="4260215" y="775335"/>
            <a:ext cx="29222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华文楷体" panose="02010600040101010101" charset="-122"/>
                <a:ea typeface="华文楷体" panose="02010600040101010101" charset="-122"/>
              </a:rPr>
              <a:t>教学过程</a:t>
            </a:r>
            <a:endParaRPr lang="zh-CN" altLang="en-US" sz="4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048599" name="文本框 2"/>
          <p:cNvSpPr txBox="1"/>
          <p:nvPr/>
        </p:nvSpPr>
        <p:spPr>
          <a:xfrm>
            <a:off x="941705" y="1861820"/>
            <a:ext cx="895921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二</a:t>
            </a:r>
            <a:r>
              <a:rPr lang="en-US" altLang="zh-CN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.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导学任务，预习检测</a:t>
            </a:r>
            <a:endParaRPr lang="zh-CN" altLang="en-US" sz="32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48600" name="文本框 3"/>
          <p:cNvSpPr txBox="1"/>
          <p:nvPr/>
        </p:nvSpPr>
        <p:spPr>
          <a:xfrm>
            <a:off x="941705" y="2563495"/>
            <a:ext cx="946150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1.</a:t>
            </a:r>
            <a:r>
              <a:rPr lang="zh-CN" altLang="en-US" sz="28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预习检测</a:t>
            </a:r>
            <a:r>
              <a:rPr lang="zh-CN" altLang="en-US" sz="28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，夯实基础</a:t>
            </a:r>
            <a:endParaRPr lang="zh-CN" altLang="en-US" sz="28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（mì）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</a:t>
            </a:r>
            <a:r>
              <a:rPr lang="en-US" altLang="zh-CN" sz="2800">
                <a:solidFill>
                  <a:schemeClr val="accent1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lì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（lìn sè）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（duō ）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（guǎng）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（sè）</a:t>
            </a:r>
            <a:endParaRPr lang="zh-CN" altLang="en-US" sz="2800">
              <a:solidFill>
                <a:schemeClr val="accent1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静谧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  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莅临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吝啬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 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咄咄逼人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粗犷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 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干涩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词语含义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8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静谧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：安静。谧，安宁、平静。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8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莅临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：来到，来临（多指贵宾）。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8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淅淅沥沥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：形容轻微的风声、雨声、落叶声等，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8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咄咄逼人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：形容气势汹汹，盛气凌人。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/>
      <p:sp>
        <p:nvSpPr>
          <p:cNvPr id="1048598" name="文本框 1"/>
          <p:cNvSpPr txBox="1"/>
          <p:nvPr/>
        </p:nvSpPr>
        <p:spPr>
          <a:xfrm>
            <a:off x="4260215" y="775335"/>
            <a:ext cx="29222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华文楷体" panose="02010600040101010101" charset="-122"/>
                <a:ea typeface="华文楷体" panose="02010600040101010101" charset="-122"/>
              </a:rPr>
              <a:t>教学过程</a:t>
            </a:r>
            <a:endParaRPr lang="zh-CN" altLang="en-US" sz="4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048599" name="文本框 2"/>
          <p:cNvSpPr txBox="1"/>
          <p:nvPr/>
        </p:nvSpPr>
        <p:spPr>
          <a:xfrm>
            <a:off x="941705" y="1861820"/>
            <a:ext cx="8959215" cy="202184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二</a:t>
            </a:r>
            <a:r>
              <a:rPr lang="en-US" altLang="zh-CN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.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初读感知，细化逻辑</a:t>
            </a:r>
            <a:endParaRPr lang="zh-CN" altLang="en-US" sz="32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48600" name="文本框 3"/>
          <p:cNvSpPr txBox="1"/>
          <p:nvPr/>
        </p:nvSpPr>
        <p:spPr>
          <a:xfrm>
            <a:off x="941705" y="2563495"/>
            <a:ext cx="946150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1.</a:t>
            </a:r>
            <a:r>
              <a:rPr lang="zh-CN" altLang="en-US" sz="28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预习检测</a:t>
            </a:r>
            <a:r>
              <a:rPr lang="zh-CN" altLang="en-US" sz="28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，夯实基础</a:t>
            </a:r>
            <a:endParaRPr lang="zh-CN" altLang="en-US" sz="28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（mì）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</a:t>
            </a:r>
            <a:r>
              <a:rPr lang="en-US" altLang="zh-CN" sz="2800">
                <a:solidFill>
                  <a:schemeClr val="accent1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lì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（lìn sè）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（duō ）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（guǎng）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（sè）</a:t>
            </a:r>
            <a:endParaRPr lang="zh-CN" altLang="en-US" sz="2800">
              <a:solidFill>
                <a:schemeClr val="accent1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静谧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  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莅临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吝啬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 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咄咄逼人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粗犷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 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干涩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词语含义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8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静谧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：安静。谧，安宁、平静。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8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莅临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：来到，来临（多指贵宾）。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8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淅淅沥沥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：形容轻微的风声、雨声、落叶声等，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8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咄咄逼人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：形容气势汹汹，盛气凌人。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/>
      <p:sp>
        <p:nvSpPr>
          <p:cNvPr id="1048601" name="文本框 1"/>
          <p:cNvSpPr txBox="1"/>
          <p:nvPr/>
        </p:nvSpPr>
        <p:spPr>
          <a:xfrm>
            <a:off x="4260215" y="775335"/>
            <a:ext cx="29222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华文楷体" panose="02010600040101010101" charset="-122"/>
                <a:ea typeface="华文楷体" panose="02010600040101010101" charset="-122"/>
              </a:rPr>
              <a:t>教学过程</a:t>
            </a:r>
            <a:endParaRPr lang="zh-CN" altLang="en-US" sz="4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048602" name="文本框 2"/>
          <p:cNvSpPr txBox="1"/>
          <p:nvPr/>
        </p:nvSpPr>
        <p:spPr>
          <a:xfrm>
            <a:off x="941705" y="1861820"/>
            <a:ext cx="8959215" cy="1539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48603" name="文本框 3"/>
          <p:cNvSpPr txBox="1"/>
          <p:nvPr/>
        </p:nvSpPr>
        <p:spPr>
          <a:xfrm>
            <a:off x="990600" y="1786890"/>
            <a:ext cx="10189845" cy="3599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三</a:t>
            </a:r>
            <a:r>
              <a:rPr lang="en-US" altLang="zh-CN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.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初读感知，细化逻辑</a:t>
            </a:r>
            <a:endParaRPr lang="zh-CN" altLang="en-US" sz="32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endParaRPr lang="en-US" altLang="zh-CN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）学生自由朗读，理清文章结构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      </a:t>
            </a:r>
            <a:r>
              <a:rPr lang="en-US" altLang="zh-CN" sz="28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zh-CN" altLang="en-US" sz="28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结构：总</a:t>
            </a:r>
            <a:r>
              <a:rPr lang="en-US" altLang="zh-CN" sz="28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——</a:t>
            </a:r>
            <a:r>
              <a:rPr lang="zh-CN" altLang="en-US" sz="28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分</a:t>
            </a:r>
            <a:r>
              <a:rPr lang="en-US" altLang="zh-CN" sz="28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——</a:t>
            </a:r>
            <a:r>
              <a:rPr lang="zh-CN" altLang="en-US" sz="28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总</a:t>
            </a:r>
            <a:endParaRPr lang="zh-CN" altLang="en-US" sz="28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       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第一层次：开篇点题（第一段）</a:t>
            </a:r>
            <a:endParaRPr lang="zh-CN" altLang="en-US" sz="2800">
              <a:solidFill>
                <a:schemeClr val="accent1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en-US" altLang="zh-CN" sz="2800">
                <a:solidFill>
                  <a:schemeClr val="accent1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      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第二层次：春、夏、秋、冬的雨的特点（第二</a:t>
            </a:r>
            <a:r>
              <a:rPr lang="en-US" altLang="zh-CN" sz="2800">
                <a:solidFill>
                  <a:schemeClr val="accent1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—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第五段）</a:t>
            </a:r>
            <a:r>
              <a:rPr lang="en-US" altLang="zh-CN" sz="2800">
                <a:solidFill>
                  <a:schemeClr val="accent1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endParaRPr lang="zh-CN" altLang="en-US" sz="2800">
              <a:solidFill>
                <a:schemeClr val="accent1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en-US" altLang="zh-CN" sz="2800">
                <a:solidFill>
                  <a:schemeClr val="accent1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        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第三层次：总结作者对雨的赞美之情（第六、七段）</a:t>
            </a:r>
            <a:endParaRPr lang="zh-CN" altLang="en-US" sz="2800">
              <a:solidFill>
                <a:schemeClr val="accent1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）分组朗读，简单了解作者对雨爱恋的理由。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/>
      <p:sp>
        <p:nvSpPr>
          <p:cNvPr id="1048604" name="文本框 1"/>
          <p:cNvSpPr txBox="1"/>
          <p:nvPr/>
        </p:nvSpPr>
        <p:spPr>
          <a:xfrm>
            <a:off x="4260215" y="775335"/>
            <a:ext cx="29222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华文楷体" panose="02010600040101010101" charset="-122"/>
                <a:ea typeface="华文楷体" panose="02010600040101010101" charset="-122"/>
              </a:rPr>
              <a:t>教学过程</a:t>
            </a:r>
            <a:endParaRPr lang="zh-CN" altLang="en-US" sz="4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048605" name="文本框 2"/>
          <p:cNvSpPr txBox="1"/>
          <p:nvPr/>
        </p:nvSpPr>
        <p:spPr>
          <a:xfrm>
            <a:off x="941705" y="1861820"/>
            <a:ext cx="8959215" cy="1539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48606" name="文本框 3"/>
          <p:cNvSpPr txBox="1"/>
          <p:nvPr/>
        </p:nvSpPr>
        <p:spPr>
          <a:xfrm>
            <a:off x="990600" y="1786890"/>
            <a:ext cx="10189845" cy="3599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四</a:t>
            </a:r>
            <a:r>
              <a:rPr lang="en-US" altLang="zh-CN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.</a:t>
            </a:r>
            <a:r>
              <a:rPr lang="zh-CN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反复研读，</a:t>
            </a:r>
            <a:r>
              <a:rPr lang="zh-CN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含英咀华</a:t>
            </a:r>
            <a:endParaRPr lang="en-US" altLang="zh-CN" sz="32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1.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小组讨论总结不同雨的特点。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  </a:t>
            </a:r>
            <a:r>
              <a:rPr lang="zh-CN" altLang="en-US" sz="28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春雨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：温柔而娇媚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</a:t>
            </a:r>
            <a:r>
              <a:rPr lang="zh-CN" altLang="en-US" sz="28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夏雨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：热烈而粗犷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  </a:t>
            </a:r>
            <a:r>
              <a:rPr lang="zh-CN" altLang="en-US" sz="28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秋雨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：端庄而沉思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</a:t>
            </a:r>
            <a:r>
              <a:rPr lang="zh-CN" altLang="en-US" sz="28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冬雨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：自然而平静</a:t>
            </a:r>
            <a:endParaRPr lang="zh-CN" altLang="en-US" sz="28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2.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第二 段文章没有直接描写雨，而是写春雨过后的情态，这样写有什么好处？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</a:t>
            </a:r>
            <a:r>
              <a:rPr lang="zh-CN" altLang="en-US" sz="28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通过间接（侧面）描写的写作手法，表现了春雨洗礼后花草树木的生机勃勃，春意盎然。表达了作者对春雨的喜爱之情。</a:t>
            </a:r>
            <a:r>
              <a:rPr lang="en-US" altLang="zh-CN" sz="28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/>
      <p:sp>
        <p:nvSpPr>
          <p:cNvPr id="1048607" name="文本框 1"/>
          <p:cNvSpPr txBox="1"/>
          <p:nvPr/>
        </p:nvSpPr>
        <p:spPr>
          <a:xfrm>
            <a:off x="4357370" y="635635"/>
            <a:ext cx="29222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华文楷体" panose="02010600040101010101" charset="-122"/>
                <a:ea typeface="华文楷体" panose="02010600040101010101" charset="-122"/>
              </a:rPr>
              <a:t>教学过程</a:t>
            </a:r>
            <a:endParaRPr lang="zh-CN" altLang="en-US" sz="4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048608" name="文本框 2"/>
          <p:cNvSpPr txBox="1"/>
          <p:nvPr/>
        </p:nvSpPr>
        <p:spPr>
          <a:xfrm>
            <a:off x="941705" y="1861820"/>
            <a:ext cx="8959215" cy="1539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48609" name="文本框 3"/>
          <p:cNvSpPr txBox="1"/>
          <p:nvPr/>
        </p:nvSpPr>
        <p:spPr>
          <a:xfrm>
            <a:off x="861695" y="1400810"/>
            <a:ext cx="10824210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四</a:t>
            </a:r>
            <a:r>
              <a:rPr lang="en-US" altLang="zh-CN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.</a:t>
            </a:r>
            <a:r>
              <a:rPr lang="zh-CN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反复研读，含英咀华</a:t>
            </a:r>
            <a:endParaRPr lang="en-US" altLang="zh-CN" sz="32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en-US" altLang="zh-CN" sz="28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3.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作者在抓住雨在四季中不同的特征，运用比喻、拟人的修辞手法，多感官描写的写作手法，请同学们勾画出你最喜欢的句子，说说你喜欢的理由。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80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示例1：我喜欢第2段中的“小草似乎像复苏的蚯蚓一样翻动，发出一种春天才能听到的沙沙声。”</a:t>
            </a:r>
            <a:r>
              <a:rPr lang="zh-CN" altLang="en-US" sz="28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这句运用了比喻的修辞手法，还巧妙的从听觉的角度，写出了小草在春雨的滋润下复苏的情态。</a:t>
            </a:r>
            <a:endParaRPr lang="zh-CN" altLang="en-US" sz="28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80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示例2：我喜欢“水珠子从花苞里滴下来，比少女的眼泪还娇媚”这一句。</a:t>
            </a:r>
            <a:r>
              <a:rPr lang="zh-CN" altLang="en-US" sz="28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这句运用了比喻和拟人的修辞手法，写出了春雨的美丽与妩媚以及降临时的动态美，表达了作者对春雨的喜爱之情</a:t>
            </a:r>
            <a:r>
              <a:rPr lang="zh-CN" altLang="en-US" sz="280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。</a:t>
            </a:r>
            <a:endParaRPr lang="zh-CN" altLang="en-US" sz="2800">
              <a:solidFill>
                <a:srgbClr val="0070C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/>
      <p:sp>
        <p:nvSpPr>
          <p:cNvPr id="1048610" name="文本框 1"/>
          <p:cNvSpPr txBox="1"/>
          <p:nvPr/>
        </p:nvSpPr>
        <p:spPr>
          <a:xfrm>
            <a:off x="4260215" y="775335"/>
            <a:ext cx="29222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华文楷体" panose="02010600040101010101" charset="-122"/>
                <a:ea typeface="华文楷体" panose="02010600040101010101" charset="-122"/>
              </a:rPr>
              <a:t>教学过程</a:t>
            </a:r>
            <a:endParaRPr lang="zh-CN" altLang="en-US" sz="4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048611" name="文本框 2"/>
          <p:cNvSpPr txBox="1"/>
          <p:nvPr/>
        </p:nvSpPr>
        <p:spPr>
          <a:xfrm>
            <a:off x="941705" y="1861820"/>
            <a:ext cx="8959215" cy="1539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48612" name="文本框 3"/>
          <p:cNvSpPr txBox="1"/>
          <p:nvPr/>
        </p:nvSpPr>
        <p:spPr>
          <a:xfrm>
            <a:off x="990600" y="1786890"/>
            <a:ext cx="10564495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五</a:t>
            </a:r>
            <a:r>
              <a:rPr lang="en-US" altLang="zh-CN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.</a:t>
            </a:r>
            <a:r>
              <a:rPr lang="zh-CN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合作探究、拓展升华</a:t>
            </a:r>
            <a:endParaRPr lang="en-US" altLang="zh-CN" sz="32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en-US" altLang="zh-CN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1.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作者把雨的四季写的打动人心的原因有哪些？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800">
                <a:solidFill>
                  <a:srgbClr val="FF0000"/>
                </a:solidFill>
                <a:latin typeface="Calibri" panose="020F0502020204030204" charset="0"/>
                <a:ea typeface="华文楷体" panose="02010600040101010101" charset="-122"/>
                <a:cs typeface="华文楷体" panose="02010600040101010101" charset="-122"/>
              </a:rPr>
              <a:t>①描写了感官色彩，比如描写春雨作者从视觉、听觉、嗅觉等方面进行描写。</a:t>
            </a:r>
            <a:endParaRPr lang="zh-CN" altLang="en-US" sz="2800">
              <a:solidFill>
                <a:srgbClr val="FF0000"/>
              </a:solidFill>
              <a:latin typeface="Calibri" panose="020F0502020204030204" charset="0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800">
                <a:solidFill>
                  <a:srgbClr val="FF0000"/>
                </a:solidFill>
                <a:latin typeface="Calibri" panose="020F0502020204030204" charset="0"/>
                <a:ea typeface="华文楷体" panose="02010600040101010101" charset="-122"/>
                <a:cs typeface="华文楷体" panose="02010600040101010101" charset="-122"/>
              </a:rPr>
              <a:t>②巧用修辞，运用比喻、拟人、排比等修辞手法。</a:t>
            </a:r>
            <a:endParaRPr lang="zh-CN" altLang="en-US" sz="2800">
              <a:solidFill>
                <a:srgbClr val="FF0000"/>
              </a:solidFill>
              <a:latin typeface="Calibri" panose="020F0502020204030204" charset="0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800">
                <a:solidFill>
                  <a:srgbClr val="FF0000"/>
                </a:solidFill>
                <a:latin typeface="Calibri" panose="020F0502020204030204" charset="0"/>
                <a:ea typeface="华文楷体" panose="02010600040101010101" charset="-122"/>
                <a:cs typeface="华文楷体" panose="02010600040101010101" charset="-122"/>
              </a:rPr>
              <a:t>③按照顺序分层次：按照春夏秋冬的时间顺序来写景，具有逻辑性。</a:t>
            </a:r>
            <a:endParaRPr lang="zh-CN" altLang="en-US" sz="2800">
              <a:solidFill>
                <a:srgbClr val="FF0000"/>
              </a:solidFill>
              <a:latin typeface="Calibri" panose="020F0502020204030204" charset="0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8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④抓住了景物的具体特征，并且融情入景，每个季节的雨都写的非常有灵性。</a:t>
            </a:r>
            <a:endParaRPr lang="zh-CN" altLang="en-US" sz="28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/>
      <p:sp>
        <p:nvSpPr>
          <p:cNvPr id="1048617" name="文本框 2"/>
          <p:cNvSpPr txBox="1"/>
          <p:nvPr/>
        </p:nvSpPr>
        <p:spPr>
          <a:xfrm>
            <a:off x="941705" y="1861820"/>
            <a:ext cx="8959215" cy="1539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48618" name="文本框 3"/>
          <p:cNvSpPr txBox="1"/>
          <p:nvPr/>
        </p:nvSpPr>
        <p:spPr>
          <a:xfrm>
            <a:off x="379095" y="1927860"/>
            <a:ext cx="8862695" cy="10210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</a:t>
            </a:r>
            <a:r>
              <a:rPr lang="en-US" altLang="zh-CN" sz="40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zh-CN" altLang="en-US" sz="40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五</a:t>
            </a:r>
            <a:r>
              <a:rPr lang="en-US" altLang="zh-CN" sz="40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.</a:t>
            </a:r>
            <a:r>
              <a:rPr lang="zh-CN" sz="40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合作探究、拓展升华</a:t>
            </a:r>
            <a:endParaRPr lang="zh-CN" sz="40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1048619" name="文本框 4"/>
          <p:cNvSpPr txBox="1"/>
          <p:nvPr/>
        </p:nvSpPr>
        <p:spPr>
          <a:xfrm>
            <a:off x="1073785" y="3105785"/>
            <a:ext cx="9495155" cy="2950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sz="320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en-US" sz="320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en-US" sz="400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sz="400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对比阅读余光中先生的作品《听听那冷雨》，分析两篇散文在写景手法上有何异同？小组讨论，</a:t>
            </a:r>
            <a:r>
              <a:rPr lang="zh-CN" sz="400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完成后全班交流</a:t>
            </a:r>
            <a:r>
              <a:rPr sz="400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。</a:t>
            </a:r>
            <a:endParaRPr lang="zh-CN" altLang="en-US" sz="4000">
              <a:solidFill>
                <a:schemeClr val="tx2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1048610" name="文本框 1"/>
          <p:cNvSpPr txBox="1"/>
          <p:nvPr/>
        </p:nvSpPr>
        <p:spPr>
          <a:xfrm>
            <a:off x="4360545" y="842010"/>
            <a:ext cx="29222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华文楷体" panose="02010600040101010101" charset="-122"/>
                <a:ea typeface="华文楷体" panose="02010600040101010101" charset="-122"/>
              </a:rPr>
              <a:t>教学过程</a:t>
            </a:r>
            <a:endParaRPr lang="zh-CN" altLang="en-US" sz="4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/>
      <p:sp>
        <p:nvSpPr>
          <p:cNvPr id="1048616" name="文本框 1"/>
          <p:cNvSpPr txBox="1"/>
          <p:nvPr/>
        </p:nvSpPr>
        <p:spPr>
          <a:xfrm>
            <a:off x="4745990" y="954405"/>
            <a:ext cx="29222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华文楷体" panose="02010600040101010101" charset="-122"/>
                <a:ea typeface="华文楷体" panose="02010600040101010101" charset="-122"/>
              </a:rPr>
              <a:t>课堂小结</a:t>
            </a:r>
            <a:endParaRPr lang="zh-CN" altLang="en-US" sz="4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048617" name="文本框 2"/>
          <p:cNvSpPr txBox="1"/>
          <p:nvPr/>
        </p:nvSpPr>
        <p:spPr>
          <a:xfrm>
            <a:off x="941705" y="1861820"/>
            <a:ext cx="8959215" cy="1539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48618" name="文本框 3"/>
          <p:cNvSpPr txBox="1"/>
          <p:nvPr/>
        </p:nvSpPr>
        <p:spPr>
          <a:xfrm>
            <a:off x="103505" y="1420495"/>
            <a:ext cx="8862695" cy="10210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sz="40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1048619" name="文本框 4"/>
          <p:cNvSpPr txBox="1"/>
          <p:nvPr/>
        </p:nvSpPr>
        <p:spPr>
          <a:xfrm>
            <a:off x="1366520" y="1958975"/>
            <a:ext cx="9405620" cy="40093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en-US" altLang="zh-CN" sz="400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</a:t>
            </a:r>
            <a:r>
              <a:rPr lang="zh-CN" altLang="en-US" sz="400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这篇散文从不同的角度,运用多种修辞手法对四季的雨进行描绘,展现了四季的雨的特点，抒发了作者对雨的喜爱和赞美之情，表达了对生命与大自然的热爱与礼赞。</a:t>
            </a:r>
            <a:endParaRPr lang="zh-CN" altLang="en-US" sz="4000">
              <a:solidFill>
                <a:schemeClr val="tx2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/>
      <p:sp>
        <p:nvSpPr>
          <p:cNvPr id="1048620" name="文本框 1"/>
          <p:cNvSpPr txBox="1"/>
          <p:nvPr/>
        </p:nvSpPr>
        <p:spPr>
          <a:xfrm>
            <a:off x="4150360" y="895985"/>
            <a:ext cx="29222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华文楷体" panose="02010600040101010101" charset="-122"/>
                <a:ea typeface="华文楷体" panose="02010600040101010101" charset="-122"/>
              </a:rPr>
              <a:t>作业布置</a:t>
            </a:r>
            <a:endParaRPr lang="zh-CN" altLang="en-US" sz="4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048621" name="文本框 2"/>
          <p:cNvSpPr txBox="1"/>
          <p:nvPr/>
        </p:nvSpPr>
        <p:spPr>
          <a:xfrm>
            <a:off x="899160" y="1851025"/>
            <a:ext cx="8959215" cy="1539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48622" name="文本框 3"/>
          <p:cNvSpPr txBox="1"/>
          <p:nvPr/>
        </p:nvSpPr>
        <p:spPr>
          <a:xfrm>
            <a:off x="591185" y="2000885"/>
            <a:ext cx="1080008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</a:t>
            </a:r>
            <a:r>
              <a:rPr lang="zh-CN" altLang="en-US" sz="40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结合所学知识，展开想象和联想，请以“雨季”为题,为未完成的一段文字续写一个完整的片段</a:t>
            </a:r>
            <a:r>
              <a:rPr lang="zh-CN" altLang="en-US" sz="40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。</a:t>
            </a:r>
            <a:endParaRPr lang="zh-CN" altLang="en-US" sz="400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en-US" altLang="zh-CN" sz="40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en-US" altLang="zh-CN" sz="40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</a:t>
            </a:r>
            <a:r>
              <a:rPr lang="en-US" altLang="zh-CN" sz="40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</a:t>
            </a:r>
            <a:r>
              <a:rPr lang="zh-CN" altLang="en-US" sz="40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雨季来时,石头上面长了些绿绒似的苔类。雨季一过,苔已干枯,在一片未干枯的苔上正开着小小的蓝花、白花,有细脚蜘蛛在旁边爬,河水在石缝间流出</a:t>
            </a:r>
            <a:r>
              <a:rPr lang="en-US" altLang="zh-CN" sz="40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.......</a:t>
            </a:r>
            <a:endParaRPr lang="en-US" altLang="zh-CN" sz="400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/>
      <p:sp>
        <p:nvSpPr>
          <p:cNvPr id="1048584" name="文本框 1"/>
          <p:cNvSpPr txBox="1"/>
          <p:nvPr/>
        </p:nvSpPr>
        <p:spPr>
          <a:xfrm>
            <a:off x="652780" y="528320"/>
            <a:ext cx="10992485" cy="614934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  </a:t>
            </a:r>
            <a:endParaRPr lang="en-US" altLang="zh-CN" sz="20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en-US" altLang="zh-CN" sz="2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我喜欢雨，无论什么季节的雨，我都喜欢。她给我的形象和记忆，永远是美的。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春天，树叶开始闪出黄青，花苞轻轻地在风中摆动，似乎还带着一种冬天的昏黄。可是只要经过一场春雨的洗淋，那种颜色和神态是难以想象的。每一棵树仿佛都睁开特别明亮的眼睛。树枝的手臂也顿时柔软了，而那萌发的叶子，简直就像起伏着一层绿茵茵的波浪。水珠子从花苞里滴下来，比少女的眼泪还娇媚。半空中似乎总挂着透明的水雾的丝帘，牵动着阳光的彩棱镜。这时，整个大地是美丽的。小草似乎像复苏的蚯蚓一样翻动，发出一种春天才能听到的沙沙声。呼吸变得畅快，空气里像有无数芳甜的果子，在诱惑着鼻子和嘴唇。真的，只有这一场雨，才完全驱走了冬天，才使世界改变了姿容。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  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/>
      <p:sp>
        <p:nvSpPr>
          <p:cNvPr id="1048623" name="文本框 1"/>
          <p:cNvSpPr txBox="1"/>
          <p:nvPr/>
        </p:nvSpPr>
        <p:spPr>
          <a:xfrm>
            <a:off x="4260215" y="775335"/>
            <a:ext cx="29222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华文楷体" panose="02010600040101010101" charset="-122"/>
                <a:ea typeface="华文楷体" panose="02010600040101010101" charset="-122"/>
              </a:rPr>
              <a:t>板书设计</a:t>
            </a:r>
            <a:endParaRPr lang="zh-CN" altLang="en-US" sz="4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048624" name="文本框 4"/>
          <p:cNvSpPr txBox="1"/>
          <p:nvPr/>
        </p:nvSpPr>
        <p:spPr>
          <a:xfrm>
            <a:off x="398145" y="1673225"/>
            <a:ext cx="798195" cy="36385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4000">
                <a:latin typeface="华文楷体" panose="02010600040101010101" charset="-122"/>
                <a:ea typeface="华文楷体" panose="02010600040101010101" charset="-122"/>
              </a:rPr>
              <a:t>《雨的四季》</a:t>
            </a:r>
            <a:r>
              <a:rPr lang="en-US" altLang="zh-CN" sz="4000">
                <a:latin typeface="华文楷体" panose="02010600040101010101" charset="-122"/>
                <a:ea typeface="华文楷体" panose="02010600040101010101" charset="-122"/>
              </a:rPr>
              <a:t>            </a:t>
            </a:r>
            <a:endParaRPr lang="en-US" altLang="zh-CN" sz="400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048625" name="文本框 5"/>
          <p:cNvSpPr txBox="1"/>
          <p:nvPr/>
        </p:nvSpPr>
        <p:spPr>
          <a:xfrm>
            <a:off x="158115" y="3128645"/>
            <a:ext cx="1508760" cy="218313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r>
              <a:rPr lang="en-US" altLang="zh-CN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——</a:t>
            </a:r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刘湛秋</a:t>
            </a:r>
            <a:endParaRPr lang="zh-CN" altLang="en-US" sz="3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1048626" name="左大括号 6"/>
          <p:cNvSpPr/>
          <p:nvPr/>
        </p:nvSpPr>
        <p:spPr>
          <a:xfrm>
            <a:off x="1913255" y="1605280"/>
            <a:ext cx="871220" cy="41808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27" name="文本框 7"/>
          <p:cNvSpPr txBox="1"/>
          <p:nvPr/>
        </p:nvSpPr>
        <p:spPr>
          <a:xfrm>
            <a:off x="3030855" y="1605280"/>
            <a:ext cx="34067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</a:rPr>
              <a:t>总：开篇点题</a:t>
            </a:r>
            <a:endParaRPr lang="zh-CN" altLang="en-US" sz="320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048628" name="文本框 8"/>
          <p:cNvSpPr txBox="1"/>
          <p:nvPr/>
        </p:nvSpPr>
        <p:spPr>
          <a:xfrm>
            <a:off x="2839085" y="3404235"/>
            <a:ext cx="1775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</a:rPr>
              <a:t>分</a:t>
            </a:r>
            <a:endParaRPr lang="zh-CN" altLang="en-US" sz="320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048629" name="文本框 9"/>
          <p:cNvSpPr txBox="1"/>
          <p:nvPr/>
        </p:nvSpPr>
        <p:spPr>
          <a:xfrm>
            <a:off x="3015615" y="5488305"/>
            <a:ext cx="50425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</a:rPr>
              <a:t>总：作者对雨的赞美之情</a:t>
            </a:r>
            <a:endParaRPr lang="zh-CN" altLang="en-US" sz="320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048630" name="左大括号 10"/>
          <p:cNvSpPr/>
          <p:nvPr/>
        </p:nvSpPr>
        <p:spPr>
          <a:xfrm>
            <a:off x="3478530" y="2577465"/>
            <a:ext cx="474980" cy="28117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31" name="文本框 11"/>
          <p:cNvSpPr txBox="1"/>
          <p:nvPr/>
        </p:nvSpPr>
        <p:spPr>
          <a:xfrm>
            <a:off x="4072890" y="2899410"/>
            <a:ext cx="4045585" cy="21678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春雨</a:t>
            </a:r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</a:rPr>
              <a:t>：温柔而娇媚</a:t>
            </a:r>
            <a:endParaRPr lang="zh-CN" altLang="en-US" sz="3200"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32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夏雨</a:t>
            </a:r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</a:rPr>
              <a:t>：热烈而粗犷</a:t>
            </a:r>
            <a:endParaRPr lang="zh-CN" altLang="en-US" sz="3200"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32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秋雨</a:t>
            </a:r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</a:rPr>
              <a:t>：端庄而沉思</a:t>
            </a:r>
            <a:endParaRPr lang="zh-CN" altLang="en-US" sz="3200"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32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冬雨</a:t>
            </a:r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</a:rPr>
              <a:t>：自然而平静</a:t>
            </a:r>
            <a:endParaRPr lang="zh-CN" altLang="en-US" sz="320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320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048632" name="文本框 12"/>
          <p:cNvSpPr txBox="1"/>
          <p:nvPr/>
        </p:nvSpPr>
        <p:spPr>
          <a:xfrm>
            <a:off x="8058150" y="2830830"/>
            <a:ext cx="2326640" cy="2021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00B0F0"/>
                </a:solidFill>
                <a:latin typeface="华文楷体" panose="02010600040101010101" charset="-122"/>
                <a:ea typeface="华文楷体" panose="02010600040101010101" charset="-122"/>
              </a:rPr>
              <a:t>修辞</a:t>
            </a:r>
            <a:endParaRPr lang="zh-CN" altLang="en-US" sz="3200">
              <a:solidFill>
                <a:srgbClr val="00B0F0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3200">
                <a:solidFill>
                  <a:srgbClr val="00B0F0"/>
                </a:solidFill>
                <a:latin typeface="华文楷体" panose="02010600040101010101" charset="-122"/>
                <a:ea typeface="华文楷体" panose="02010600040101010101" charset="-122"/>
              </a:rPr>
              <a:t>时间顺序</a:t>
            </a:r>
            <a:endParaRPr lang="zh-CN" altLang="en-US" sz="3200">
              <a:solidFill>
                <a:srgbClr val="00B0F0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3200">
                <a:solidFill>
                  <a:srgbClr val="00B0F0"/>
                </a:solidFill>
                <a:latin typeface="华文楷体" panose="02010600040101010101" charset="-122"/>
                <a:ea typeface="华文楷体" panose="02010600040101010101" charset="-122"/>
              </a:rPr>
              <a:t>感官描写</a:t>
            </a:r>
            <a:endParaRPr lang="zh-CN" altLang="en-US" sz="3200">
              <a:solidFill>
                <a:srgbClr val="00B0F0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3200">
                <a:solidFill>
                  <a:srgbClr val="00B0F0"/>
                </a:solidFill>
                <a:latin typeface="华文楷体" panose="02010600040101010101" charset="-122"/>
                <a:ea typeface="华文楷体" panose="02010600040101010101" charset="-122"/>
              </a:rPr>
              <a:t>融情入景</a:t>
            </a:r>
            <a:endParaRPr lang="zh-CN" altLang="en-US" sz="3200">
              <a:solidFill>
                <a:srgbClr val="00B0F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048633" name="右大括号 13"/>
          <p:cNvSpPr/>
          <p:nvPr/>
        </p:nvSpPr>
        <p:spPr>
          <a:xfrm>
            <a:off x="9686290" y="1463675"/>
            <a:ext cx="661670" cy="43554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34" name="文本框 14"/>
          <p:cNvSpPr txBox="1"/>
          <p:nvPr/>
        </p:nvSpPr>
        <p:spPr>
          <a:xfrm>
            <a:off x="10447020" y="2312670"/>
            <a:ext cx="1466215" cy="2665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作者对雨的喜爱，对大自然和生命的热爱</a:t>
            </a:r>
            <a:endParaRPr lang="zh-CN" altLang="en-US" sz="32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/>
      <p:sp>
        <p:nvSpPr>
          <p:cNvPr id="1048635" name="文本框 99"/>
          <p:cNvSpPr txBox="1"/>
          <p:nvPr/>
        </p:nvSpPr>
        <p:spPr>
          <a:xfrm>
            <a:off x="1051560" y="613410"/>
            <a:ext cx="3191510" cy="645160"/>
          </a:xfrm>
          <a:prstGeom prst="rect">
            <a:avLst/>
          </a:prstGeom>
          <a:gradFill>
            <a:gsLst>
              <a:gs pos="19000">
                <a:srgbClr val="FFB9B9"/>
              </a:gs>
              <a:gs pos="44000">
                <a:srgbClr val="FE9E9F"/>
              </a:gs>
              <a:gs pos="64000">
                <a:srgbClr val="FF8F8E"/>
              </a:gs>
              <a:gs pos="84000">
                <a:srgbClr val="FF7373"/>
              </a:gs>
            </a:gsLst>
            <a:lin scaled="1"/>
          </a:gradFill>
          <a:ln w="9525">
            <a:noFill/>
          </a:ln>
        </p:spPr>
        <p:txBody>
          <a:bodyPr wrap="square">
            <a:spAutoFit/>
          </a:bodyPr>
          <a:p>
            <a:pPr indent="0" algn="ctr">
              <a:lnSpc>
                <a:spcPct val="150000"/>
              </a:lnSpc>
            </a:pPr>
            <a:endParaRPr lang="zh-CN" sz="2400" b="0">
              <a:ea typeface="宋体" panose="02010600030101010101" pitchFamily="2" charset="-122"/>
            </a:endParaRPr>
          </a:p>
        </p:txBody>
      </p:sp>
      <p:sp>
        <p:nvSpPr>
          <p:cNvPr id="1048636" name="文本框 2"/>
          <p:cNvSpPr txBox="1"/>
          <p:nvPr/>
        </p:nvSpPr>
        <p:spPr>
          <a:xfrm>
            <a:off x="5131435" y="613410"/>
            <a:ext cx="3191510" cy="570865"/>
          </a:xfrm>
          <a:prstGeom prst="rect">
            <a:avLst/>
          </a:prstGeom>
          <a:gradFill>
            <a:gsLst>
              <a:gs pos="19000">
                <a:srgbClr val="FFB9B9"/>
              </a:gs>
              <a:gs pos="44000">
                <a:srgbClr val="FE9E9F"/>
              </a:gs>
              <a:gs pos="64000">
                <a:srgbClr val="FF8F8E"/>
              </a:gs>
              <a:gs pos="84000">
                <a:srgbClr val="FF7373"/>
              </a:gs>
            </a:gsLst>
            <a:lin scaled="1"/>
          </a:gradFill>
          <a:ln w="9525">
            <a:noFill/>
          </a:ln>
        </p:spPr>
        <p:txBody>
          <a:bodyPr wrap="square">
            <a:spAutoFit/>
          </a:bodyPr>
          <a:p>
            <a:pPr indent="0" algn="ctr">
              <a:lnSpc>
                <a:spcPct val="130000"/>
              </a:lnSpc>
            </a:pPr>
            <a:endParaRPr lang="zh-CN" sz="2400" b="0">
              <a:ea typeface="宋体" panose="02010600030101010101" pitchFamily="2" charset="-122"/>
            </a:endParaRPr>
          </a:p>
        </p:txBody>
      </p:sp>
      <p:sp>
        <p:nvSpPr>
          <p:cNvPr id="1048637" name="文本框 1"/>
          <p:cNvSpPr txBox="1"/>
          <p:nvPr/>
        </p:nvSpPr>
        <p:spPr>
          <a:xfrm>
            <a:off x="3681730" y="2921635"/>
            <a:ext cx="65652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谢谢指导！</a:t>
            </a:r>
            <a:endParaRPr lang="zh-CN" altLang="en-US" sz="60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/>
      <p:sp>
        <p:nvSpPr>
          <p:cNvPr id="1048585" name="文本框 1"/>
          <p:cNvSpPr txBox="1"/>
          <p:nvPr/>
        </p:nvSpPr>
        <p:spPr>
          <a:xfrm>
            <a:off x="652780" y="528320"/>
            <a:ext cx="10992485" cy="542544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  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     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而夏天，就更是别有一番风情了。夏天的雨也有夏天的性格，热烈而又粗犷。天上聚集几朵乌云，有时连一点雷的预告也没有，当你还来不及思索，豆粒的雨点就打来了。可这时雨并不可怕，因为你浑身的毛孔都热得张开了嘴，巴望着那清凉的甘露。打伞，戴斗笠，固然能保持住身上的干爽，可光头浇，洗个雨澡却更有滋味，只是淋湿的头发、额头、睫毛滴着水，挡着眼睛的视线，耳朵也有些痒嗦嗦的。这时，你会更喜欢一切。如果说，春雨给大地披上美丽的衣裳，而经过几场夏天的透雨的浇灌;大地就以自己的丰满而展示它全部的诱惑了。一切都毫不掩饰地敞开了。花朵怒放着，树叶鼓着浆汁，数不清的杂草争先恐后地成长，暑气被一片绿的海绵吸收着。而荷叶铺满了河面，迫切地等待着雨点，和远方的蝉声，近处的蛙鼓一起奏起夏天的雨的交响曲。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/>
      <p:sp>
        <p:nvSpPr>
          <p:cNvPr id="1048586" name="文本框 1"/>
          <p:cNvSpPr txBox="1"/>
          <p:nvPr/>
        </p:nvSpPr>
        <p:spPr>
          <a:xfrm>
            <a:off x="492125" y="656590"/>
            <a:ext cx="10789920" cy="61493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</a:t>
            </a:r>
            <a:r>
              <a:rPr lang="en-US" altLang="zh-CN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当田野染上一层金黄，各种各样的果实摇着铃铛的时候，雨，似乎也像出嫁生了孩子的母亲，显得端庄而又沉静了。这时候，雨不大出门。田野上几乎总是金黄的太阳。也许，人们都忘记了雨。成熟的庄稼地等待收割，金灿灿的种子需要晒干，甚至红透了的山果也希望最后的晒甜。忽然，在一个夜晚，窗玻璃上发出了响声，那是雨，是使人静谧、使人怀想、使人动情的秋雨啊!天空是暗的，但雨却闪着光;田野是静的，但雨在倾诉着。顿时，你会产生一脉悠远的情思。也许，在人们劳累了一个春夏，收获已经在大门口的时候，多么需要安静和沉思啊!雨变得更轻、也更深情了，水声在屋檐下，水花在窗玻璃上，会陪伴着你的夜梦。如果你怀着那种快乐感的话，那白天的秋雨也不会使人厌烦。你只会感到更高邈、深远，并让凄冷的雨滴，去纯净你的灵魂，而且一定会遥望到在一场秋雨后将出现一个更净美、开阔的大地。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/>
      <p:sp>
        <p:nvSpPr>
          <p:cNvPr id="1048587" name="文本框 1"/>
          <p:cNvSpPr txBox="1"/>
          <p:nvPr/>
        </p:nvSpPr>
        <p:spPr>
          <a:xfrm>
            <a:off x="245745" y="530860"/>
            <a:ext cx="11529060" cy="5958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也许，到冬天来临，人们会讨厌雨吧!但这时候，雨已经化妆了，它经常变成美丽的雪花，飘然莅临人间。但在南国，雨仍然偶尔造访大地，但它变得更吝啬了。它既不倾盆瓢泼，又不绵绵如丝，或淅淅沥沥，它显出一种自然、平静。在冬日灰蒙蒙的天空中，雨变得透明，甚至有些干巴，几乎不像春、夏、秋那样富有色彩。但是，在人们受够了冷冽的风的刺激，讨厌那干涩而苦的气息。当雨在头顶上飘落的时候，似乎又降临了一种特殊的温暖，仿佛从那湿润中又漾出花和树叶的气息。那种清冷是柔和的，没有北风那样咄咄逼人。远远地望过去，收割过的田野变得很亮，没有叶的枝干，淋着雨的草垛，对着瓷色的天空，像一幅干净利落的木刻画。而近处池畦里的油菜，经这冬雨一洗，甚至忘记了严冬。忽然到了晚间，水银柱降下来，黎明提前敲着窗户，你睁眼一看，屋顶，树枝，街道，都已经盖上柔软的雪被，地上的光亮比天上还亮。这雨的精灵，雨的公主，给南国城市和田野带来异常的谧静，是它送给人们一年中最后的一份礼物。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/>
      <p:sp>
        <p:nvSpPr>
          <p:cNvPr id="1048588" name="文本框 1"/>
          <p:cNvSpPr txBox="1"/>
          <p:nvPr/>
        </p:nvSpPr>
        <p:spPr>
          <a:xfrm>
            <a:off x="984250" y="1363345"/>
            <a:ext cx="8776335" cy="3444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啊，雨，我爱恋的雨啊，你一年四季常在我的眼前流动，你给我的生命带来活跃，你给我的感情带来滋润，你给我的思想带来流动。只有在雨中，我才真正感到这世界是活的，是有欢乐和泪水的。但在北方干燥的都市，我们的相逢是多么稀少!只希望日益增多的绿色，能把你请回我们的生活之中。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啊，总是美丽而使人爱恋的雨啊!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/>
      <p:sp>
        <p:nvSpPr>
          <p:cNvPr id="1048589" name="文本框 1"/>
          <p:cNvSpPr txBox="1"/>
          <p:nvPr/>
        </p:nvSpPr>
        <p:spPr>
          <a:xfrm>
            <a:off x="4094480" y="779780"/>
            <a:ext cx="57029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华文楷体" panose="02010600040101010101" charset="-122"/>
                <a:ea typeface="华文楷体" panose="02010600040101010101" charset="-122"/>
              </a:rPr>
              <a:t>教学目标</a:t>
            </a:r>
            <a:endParaRPr lang="zh-CN" altLang="en-US" sz="4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048590" name="文本框 2"/>
          <p:cNvSpPr txBox="1"/>
          <p:nvPr/>
        </p:nvSpPr>
        <p:spPr>
          <a:xfrm>
            <a:off x="755015" y="1865630"/>
            <a:ext cx="11073765" cy="3469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1.</a:t>
            </a:r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通读全文，梳理文章脉络，理解并积累本课生字词。</a:t>
            </a:r>
            <a:endParaRPr lang="zh-CN" altLang="en-US" sz="3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3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en-US" altLang="zh-CN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2.</a:t>
            </a:r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通过细度课文，赏析作品的语言特色，掌握语言之美，学习修辞、多感官描写、侧面描写、融情于景等景物描写的方法。</a:t>
            </a:r>
            <a:endParaRPr lang="zh-CN" altLang="en-US" sz="3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3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en-US" altLang="zh-CN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3.</a:t>
            </a:r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品析文章，理解作者对于四季雨的喜爱和赞美之情。</a:t>
            </a:r>
            <a:endParaRPr lang="zh-CN" altLang="en-US" sz="3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/>
      <p:sp>
        <p:nvSpPr>
          <p:cNvPr id="1048591" name="文本框 1"/>
          <p:cNvSpPr txBox="1"/>
          <p:nvPr/>
        </p:nvSpPr>
        <p:spPr>
          <a:xfrm>
            <a:off x="3950335" y="1003300"/>
            <a:ext cx="45123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华文楷体" panose="02010600040101010101" charset="-122"/>
                <a:ea typeface="华文楷体" panose="02010600040101010101" charset="-122"/>
              </a:rPr>
              <a:t>教学重难点</a:t>
            </a:r>
            <a:endParaRPr lang="zh-CN" altLang="en-US" sz="4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048592" name="文本框 2"/>
          <p:cNvSpPr txBox="1"/>
          <p:nvPr/>
        </p:nvSpPr>
        <p:spPr>
          <a:xfrm>
            <a:off x="1313180" y="2031365"/>
            <a:ext cx="9150985" cy="346964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教学重点：</a:t>
            </a:r>
            <a:endParaRPr lang="zh-CN" altLang="en-US" sz="3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en-US" altLang="zh-CN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</a:t>
            </a:r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品析文章的关键词句，感受文章的画面美并学会运用修辞等写景手法丰富自己的文字表达。</a:t>
            </a:r>
            <a:endParaRPr lang="zh-CN" altLang="en-US" sz="3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3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32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教学难点：</a:t>
            </a:r>
            <a:endParaRPr lang="zh-CN" altLang="en-US" sz="32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en-US" altLang="zh-CN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</a:t>
            </a:r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理清文章思路，分析四季雨的特点，体会作者浓郁的情感，</a:t>
            </a:r>
            <a:endParaRPr lang="zh-CN" altLang="en-US" sz="3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/>
      <p:sp>
        <p:nvSpPr>
          <p:cNvPr id="1048593" name="文本框 1"/>
          <p:cNvSpPr txBox="1"/>
          <p:nvPr/>
        </p:nvSpPr>
        <p:spPr>
          <a:xfrm>
            <a:off x="4227830" y="1031875"/>
            <a:ext cx="29222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华文楷体" panose="02010600040101010101" charset="-122"/>
                <a:ea typeface="华文楷体" panose="02010600040101010101" charset="-122"/>
              </a:rPr>
              <a:t>教学过程</a:t>
            </a:r>
            <a:endParaRPr lang="zh-CN" altLang="en-US" sz="4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048594" name="文本框 2"/>
          <p:cNvSpPr txBox="1"/>
          <p:nvPr/>
        </p:nvSpPr>
        <p:spPr>
          <a:xfrm>
            <a:off x="1209357" y="1861955"/>
            <a:ext cx="895921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一</a:t>
            </a:r>
            <a:r>
              <a:rPr lang="en-US" altLang="zh-CN" sz="40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.</a:t>
            </a:r>
            <a:r>
              <a:rPr lang="zh-CN" altLang="en-US" sz="40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导入</a:t>
            </a:r>
            <a:endParaRPr lang="zh-CN" altLang="en-US" sz="40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二</a:t>
            </a:r>
            <a:r>
              <a:rPr lang="en-US" altLang="zh-CN" sz="40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.</a:t>
            </a:r>
            <a:r>
              <a:rPr lang="zh-CN" altLang="en-US" sz="40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预习检测</a:t>
            </a:r>
            <a:endParaRPr lang="zh-CN" altLang="en-US" sz="40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zh-CN" sz="40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三</a:t>
            </a:r>
            <a:r>
              <a:rPr lang="en-US" altLang="zh-CN" sz="40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.</a:t>
            </a:r>
            <a:r>
              <a:rPr lang="zh-CN" altLang="zh-CN" sz="40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初读感知、细化逻辑</a:t>
            </a:r>
            <a:endParaRPr lang="zh-CN" altLang="en-US" sz="40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四</a:t>
            </a:r>
            <a:r>
              <a:rPr lang="en-US" altLang="zh-CN" sz="40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.</a:t>
            </a:r>
            <a:r>
              <a:rPr lang="zh-CN" altLang="zh-CN" sz="40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反复研读，含英咀华</a:t>
            </a:r>
            <a:endParaRPr lang="zh-CN" altLang="en-US" sz="40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五</a:t>
            </a:r>
            <a:r>
              <a:rPr lang="en-US" altLang="zh-CN" sz="40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.</a:t>
            </a:r>
            <a:r>
              <a:rPr lang="zh-CN" sz="40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合作探究、拓展升华</a:t>
            </a:r>
            <a:endParaRPr lang="zh-CN" sz="40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六</a:t>
            </a:r>
            <a:r>
              <a:rPr lang="en-US" altLang="zh-CN" sz="40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.</a:t>
            </a:r>
            <a:r>
              <a:rPr lang="zh-CN" altLang="en-US" sz="40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课堂小结</a:t>
            </a:r>
            <a:endParaRPr lang="zh-CN" altLang="en-US" sz="40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七</a:t>
            </a:r>
            <a:r>
              <a:rPr lang="en-US" altLang="zh-CN" sz="40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.</a:t>
            </a:r>
            <a:r>
              <a:rPr lang="zh-CN" altLang="zh-CN" sz="40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作业布置</a:t>
            </a:r>
            <a:endParaRPr lang="zh-CN" altLang="zh-CN" sz="40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8.xml><?xml version="1.0" encoding="utf-8"?>
<p:tagLst xmlns:p="http://schemas.openxmlformats.org/presentationml/2006/main">
  <p:tag name="KSO_WPP_MARK_KEY" val="a39e75ba-5e7d-42b9-a241-36c78fba11f7"/>
  <p:tag name="COMMONDATA" val="eyJoZGlkIjoiMTJiODZjZjZlZmY1MzYzYjQ3N2Y4N2UwYWJkMWRkOT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UNIT_PLACING_PICTURE_USER_VIEWPORT" val="{&quot;height&quot;:5807,&quot;width&quot;:7733}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3676</Words>
  <Application>WPS 演示</Application>
  <PresentationFormat/>
  <Paragraphs>195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宋体</vt:lpstr>
      <vt:lpstr>Wingdings</vt:lpstr>
      <vt:lpstr>方正公文黑体</vt:lpstr>
      <vt:lpstr>方正舒体</vt:lpstr>
      <vt:lpstr>微软雅黑</vt:lpstr>
      <vt:lpstr>Wingdings</vt:lpstr>
      <vt:lpstr>方正公文小标宋</vt:lpstr>
      <vt:lpstr>华文楷体</vt:lpstr>
      <vt:lpstr>黑体</vt:lpstr>
      <vt:lpstr>Calibri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孩儿妈</cp:lastModifiedBy>
  <cp:revision>17</cp:revision>
  <dcterms:created xsi:type="dcterms:W3CDTF">2022-10-21T06:43:09Z</dcterms:created>
  <dcterms:modified xsi:type="dcterms:W3CDTF">2022-10-21T08:09:09Z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KSOSaveFontToCloudKey">
    <vt:lpwstr>251213969_cloud</vt:lpwstr>
  </property>
  <property fmtid="{D5CDD505-2E9C-101B-9397-08002B2CF9AE}" pid="4" name="ICV">
    <vt:lpwstr>1EBEDF935696400F94E4271F8AFE06B4</vt:lpwstr>
  </property>
</Properties>
</file>