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0" r:id="rId3"/>
    <p:sldId id="440" r:id="rId5"/>
    <p:sldId id="433" r:id="rId6"/>
    <p:sldId id="441" r:id="rId7"/>
    <p:sldId id="428" r:id="rId8"/>
    <p:sldId id="430" r:id="rId9"/>
    <p:sldId id="431" r:id="rId10"/>
    <p:sldId id="451" r:id="rId11"/>
    <p:sldId id="453" r:id="rId12"/>
    <p:sldId id="455" r:id="rId13"/>
    <p:sldId id="452" r:id="rId14"/>
    <p:sldId id="456" r:id="rId15"/>
    <p:sldId id="432" r:id="rId16"/>
    <p:sldId id="457" r:id="rId17"/>
    <p:sldId id="500" r:id="rId18"/>
    <p:sldId id="454" r:id="rId19"/>
    <p:sldId id="459" r:id="rId20"/>
    <p:sldId id="458" r:id="rId21"/>
    <p:sldId id="465" r:id="rId22"/>
    <p:sldId id="464" r:id="rId23"/>
    <p:sldId id="467" r:id="rId24"/>
    <p:sldId id="466" r:id="rId25"/>
    <p:sldId id="469" r:id="rId26"/>
    <p:sldId id="468" r:id="rId27"/>
    <p:sldId id="487" r:id="rId28"/>
    <p:sldId id="488" r:id="rId29"/>
    <p:sldId id="471" r:id="rId30"/>
    <p:sldId id="474" r:id="rId31"/>
    <p:sldId id="470" r:id="rId32"/>
    <p:sldId id="473" r:id="rId33"/>
    <p:sldId id="472" r:id="rId34"/>
    <p:sldId id="480" r:id="rId35"/>
    <p:sldId id="479" r:id="rId36"/>
    <p:sldId id="483" r:id="rId37"/>
    <p:sldId id="482" r:id="rId38"/>
    <p:sldId id="481" r:id="rId39"/>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EFD"/>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44"/>
        <p:guide pos="374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46.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noTextEdit="1"/>
          </p:cNvSpPr>
          <p:nvPr>
            <p:ph type="sldImg"/>
          </p:nvPr>
        </p:nvSpPr>
        <p:spPr>
          <a:ln>
            <a:solidFill>
              <a:srgbClr val="000000"/>
            </a:solidFill>
            <a:miter/>
          </a:ln>
        </p:spPr>
      </p:sp>
      <p:sp>
        <p:nvSpPr>
          <p:cNvPr id="819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1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fld>
            <a:endParaRPr lang="zh-CN" altLang="en-US" sz="1200" dirty="0"/>
          </a:p>
        </p:txBody>
      </p:sp>
      <p:sp>
        <p:nvSpPr>
          <p:cNvPr id="8196" name="页脚占位符 4"/>
          <p:cNvSpPr txBox="1">
            <a:spLocks noGrp="1"/>
          </p:cNvSpPr>
          <p:nvPr>
            <p:ph type="ftr" sz="quarter"/>
          </p:nvPr>
        </p:nvSpPr>
        <p:spPr>
          <a:xfrm>
            <a:off x="0" y="8685213"/>
            <a:ext cx="2971800" cy="457200"/>
          </a:xfrm>
          <a:prstGeom prst="rect">
            <a:avLst/>
          </a:prstGeom>
          <a:noFill/>
          <a:ln w="9525">
            <a:noFill/>
          </a:ln>
        </p:spPr>
        <p:txBody>
          <a:bodyPr vert="horz" lIns="91440" tIns="45720" rIns="91440" bIns="45720" anchor="b" anchorCtr="0"/>
          <a:p>
            <a:pPr lvl="0" eaLnBrk="1" fontAlgn="base" hangingPunct="1">
              <a:spcAft>
                <a:spcPct val="0"/>
              </a:spcAft>
            </a:pPr>
            <a:r>
              <a:rPr lang="zh-CN" altLang="en-US" sz="1200" dirty="0"/>
              <a:t>状元成才路</a:t>
            </a:r>
            <a:endParaRPr lang="zh-CN" altLang="en-US" sz="1200" dirty="0"/>
          </a:p>
        </p:txBody>
      </p:sp>
      <p:sp>
        <p:nvSpPr>
          <p:cNvPr id="8197" name="页眉占位符 5"/>
          <p:cNvSpPr txBox="1">
            <a:spLocks noGrp="1"/>
          </p:cNvSpPr>
          <p:nvPr>
            <p:ph type="hdr" sz="quarter"/>
          </p:nvPr>
        </p:nvSpPr>
        <p:spPr>
          <a:xfrm>
            <a:off x="0" y="0"/>
            <a:ext cx="2971800" cy="457200"/>
          </a:xfrm>
          <a:prstGeom prst="rect">
            <a:avLst/>
          </a:prstGeom>
          <a:noFill/>
          <a:ln w="9525">
            <a:noFill/>
          </a:ln>
        </p:spPr>
        <p:txBody>
          <a:bodyPr vert="horz" lIns="91440" tIns="45720" rIns="91440" bIns="45720" anchor="t" anchorCtr="0"/>
          <a:p>
            <a:pPr lvl="0" eaLnBrk="1" fontAlgn="base" hangingPunct="1">
              <a:spcAft>
                <a:spcPct val="0"/>
              </a:spcAft>
            </a:pPr>
            <a:r>
              <a:rPr lang="zh-CN" altLang="en-US" sz="1200" dirty="0"/>
              <a:t>状元成才路</a:t>
            </a:r>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10784205" y="0"/>
            <a:ext cx="1341755" cy="316865"/>
          </a:xfrm>
        </p:spPr>
        <p:txBody>
          <a:bodyPr/>
          <a:lstStyle/>
          <a:p>
            <a:fld id="{760FBDFE-C587-4B4C-A407-44438C67B59E}" type="datetimeFigureOut">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63084" y="952500"/>
            <a:ext cx="103632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FF55F58F-E1E4-4180-9ADF-2E1CB25C82BE}" type="datetimeFigureOut">
              <a:rPr lang="zh-CN" altLang="en-US" smtClean="0"/>
            </a:fld>
            <a:endParaRPr lang="zh-CN" altLang="en-US"/>
          </a:p>
        </p:txBody>
      </p:sp>
      <p:sp>
        <p:nvSpPr>
          <p:cNvPr id="5" name="页脚占位符 4"/>
          <p:cNvSpPr>
            <a:spLocks noGrp="1"/>
          </p:cNvSpPr>
          <p:nvPr>
            <p:ph type="ftr" sz="quarter" idx="11"/>
          </p:nvPr>
        </p:nvSpPr>
        <p:spPr>
          <a:xfrm>
            <a:off x="1066800" y="6172200"/>
            <a:ext cx="5334000" cy="457200"/>
          </a:xfrm>
        </p:spPr>
        <p:txBody>
          <a:bodyPr/>
          <a:lstStyle/>
          <a:p>
            <a:endParaRPr lang="zh-CN" altLang="en-US"/>
          </a:p>
        </p:txBody>
      </p:sp>
      <p:sp>
        <p:nvSpPr>
          <p:cNvPr id="7" name="矩形 6"/>
          <p:cNvSpPr/>
          <p:nvPr/>
        </p:nvSpPr>
        <p:spPr>
          <a:xfrm flipV="1">
            <a:off x="92549"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2195" y="2341475"/>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95072" y="6208776"/>
            <a:ext cx="609600" cy="457200"/>
          </a:xfrm>
        </p:spPr>
        <p:txBody>
          <a:bodyPr/>
          <a:lstStyle/>
          <a:p>
            <a:fld id="{9A66A13F-ABDF-4DA9-9F8D-050CF373B61F}"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tags" Target="../tags/tag2.xml"/><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5.xml"/><Relationship Id="rId10" Type="http://schemas.openxmlformats.org/officeDocument/2006/relationships/tags" Target="../tags/tag4.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6"/>
          <a:stretch>
            <a:fillRect/>
          </a:stretch>
        </p:blipFill>
        <p:spPr>
          <a:xfrm>
            <a:off x="509270" y="0"/>
            <a:ext cx="11683365" cy="384810"/>
          </a:xfrm>
          <a:prstGeom prst="rect">
            <a:avLst/>
          </a:prstGeom>
        </p:spPr>
      </p:pic>
      <p:pic>
        <p:nvPicPr>
          <p:cNvPr id="9" name="图片 9" descr="IMG_256"/>
          <p:cNvPicPr>
            <a:picLocks noChangeAspect="1"/>
          </p:cNvPicPr>
          <p:nvPr userDrawn="1"/>
        </p:nvPicPr>
        <p:blipFill>
          <a:blip r:embed="rId7"/>
          <a:stretch>
            <a:fillRect/>
          </a:stretch>
        </p:blipFill>
        <p:spPr>
          <a:xfrm>
            <a:off x="60960" y="16510"/>
            <a:ext cx="391795" cy="394970"/>
          </a:xfrm>
          <a:prstGeom prst="rect">
            <a:avLst/>
          </a:prstGeom>
          <a:noFill/>
          <a:ln w="9525">
            <a:noFill/>
          </a:ln>
        </p:spPr>
      </p:pic>
      <p:sp>
        <p:nvSpPr>
          <p:cNvPr id="10" name="AutoShape 7"/>
          <p:cNvSpPr>
            <a:spLocks noChangeArrowheads="1"/>
          </p:cNvSpPr>
          <p:nvPr userDrawn="1"/>
        </p:nvSpPr>
        <p:spPr bwMode="auto">
          <a:xfrm>
            <a:off x="0" y="6540500"/>
            <a:ext cx="12192635" cy="285115"/>
          </a:xfrm>
          <a:prstGeom prst="roundRect">
            <a:avLst>
              <a:gd name="adj" fmla="val 50000"/>
            </a:avLst>
          </a:prstGeom>
          <a:gradFill rotWithShape="1">
            <a:gsLst>
              <a:gs pos="0">
                <a:srgbClr val="99CCFF"/>
              </a:gs>
              <a:gs pos="50000">
                <a:schemeClr val="bg1"/>
              </a:gs>
              <a:gs pos="100000">
                <a:srgbClr val="99CCFF"/>
              </a:gs>
            </a:gsLst>
            <a:lin ang="5400000" scaled="1"/>
          </a:gradFill>
          <a:ln w="9525">
            <a:noFill/>
            <a:round/>
          </a:ln>
          <a:effectLst>
            <a:outerShdw dist="35921" dir="2700000" algn="ctr" rotWithShape="0">
              <a:srgbClr val="000099"/>
            </a:outerShdw>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4000" b="1" i="0" u="none" strike="noStrike" kern="1200" cap="none" spc="0" normalizeH="0" baseline="0" noProof="0" dirty="0">
              <a:ln>
                <a:noFill/>
              </a:ln>
              <a:solidFill>
                <a:schemeClr val="tx1"/>
              </a:solidFill>
              <a:effectLst/>
              <a:uLnTx/>
              <a:uFillTx/>
              <a:latin typeface="方正公文黑体" panose="02000500000000000000" charset="-122"/>
              <a:ea typeface="方正公文黑体" panose="02000500000000000000" charset="-122"/>
              <a:cs typeface="方正公文黑体" panose="02000500000000000000" charset="-122"/>
              <a:sym typeface="+mn-ea"/>
            </a:endParaRPr>
          </a:p>
        </p:txBody>
      </p:sp>
      <p:sp>
        <p:nvSpPr>
          <p:cNvPr id="8" name="副标题 2"/>
          <p:cNvSpPr>
            <a:spLocks noGrp="1"/>
          </p:cNvSpPr>
          <p:nvPr userDrawn="1">
            <p:custDataLst>
              <p:tags r:id="rId8"/>
            </p:custDataLst>
          </p:nvPr>
        </p:nvSpPr>
        <p:spPr>
          <a:xfrm>
            <a:off x="2482215" y="6540500"/>
            <a:ext cx="5036185" cy="350520"/>
          </a:xfrm>
          <a:prstGeom prst="rect">
            <a:avLst/>
          </a:prstGeom>
        </p:spPr>
        <p:txBody>
          <a:bodyPr vert="horz" lIns="90000" tIns="46800" rIns="90000" bIns="46800" rtlCol="0">
            <a:normAutofit/>
            <a:scene3d>
              <a:camera prst="orthographicFront"/>
              <a:lightRig rig="threePt" dir="t"/>
            </a:scene3d>
          </a:bodyPr>
          <a:lstStyle>
            <a:lvl1pPr marL="0" indent="0" algn="ctr">
              <a:lnSpc>
                <a:spcPct val="110000"/>
              </a:lnSpc>
              <a:buNone/>
              <a:defRPr sz="1400" spc="20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方正舒体" panose="02010601030101010101" charset="-122"/>
                <a:ea typeface="方正舒体" panose="02010601030101010101" charset="-122"/>
                <a:cs typeface="方正舒体" panose="020106010301010101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solidFill>
                  <a:schemeClr val="tx1"/>
                </a:solidFill>
                <a:effectLst>
                  <a:outerShdw blurRad="38100" dist="19050" dir="2700000" algn="tl" rotWithShape="0">
                    <a:schemeClr val="dk1">
                      <a:alpha val="40000"/>
                    </a:schemeClr>
                  </a:outerShdw>
                </a:effectLst>
              </a:rPr>
              <a:t>教出语文味道，做有灵魂、有温度、有诗意的语文人!</a:t>
            </a:r>
            <a:endParaRPr lang="zh-CN" altLang="en-US" dirty="0">
              <a:solidFill>
                <a:schemeClr val="tx1"/>
              </a:solidFill>
              <a:effectLst>
                <a:outerShdw blurRad="38100" dist="19050" dir="2700000" algn="tl" rotWithShape="0">
                  <a:schemeClr val="dk1">
                    <a:alpha val="40000"/>
                  </a:schemeClr>
                </a:outerShdw>
              </a:effectLst>
            </a:endParaRPr>
          </a:p>
        </p:txBody>
      </p:sp>
      <p:sp>
        <p:nvSpPr>
          <p:cNvPr id="12" name="日期占位符 11"/>
          <p:cNvSpPr>
            <a:spLocks noGrp="1"/>
          </p:cNvSpPr>
          <p:nvPr>
            <p:ph type="dt" sz="half" idx="10"/>
            <p:custDataLst>
              <p:tags r:id="rId9"/>
            </p:custDataLst>
          </p:nvPr>
        </p:nvSpPr>
        <p:spPr>
          <a:xfrm>
            <a:off x="10784840" y="34290"/>
            <a:ext cx="1407160" cy="316865"/>
          </a:xfrm>
        </p:spPr>
        <p:txBody>
          <a:bodyPr/>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10"/>
            </p:custDataLst>
          </p:nvPr>
        </p:nvSpPr>
        <p:spPr>
          <a:xfrm>
            <a:off x="11455400" y="6532245"/>
            <a:ext cx="631190" cy="301625"/>
          </a:xfrm>
        </p:spPr>
        <p:txBody>
          <a:bodyPr/>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fontAlgn="auto" latinLnBrk="0" hangingPunct="1">
        <a:lnSpc>
          <a:spcPct val="100000"/>
        </a:lnSpc>
        <a:spcBef>
          <a:spcPct val="0"/>
        </a:spcBef>
        <a:buNone/>
        <a:defRPr sz="1800" b="1" u="none" strike="noStrike" kern="1200" cap="none" spc="300" normalizeH="0" baseline="0">
          <a:solidFill>
            <a:schemeClr val="tx1">
              <a:lumMod val="85000"/>
              <a:lumOff val="15000"/>
            </a:schemeClr>
          </a:solidFill>
          <a:uFillTx/>
          <a:latin typeface="方正舒体" panose="02010601030101010101" charset="-122"/>
          <a:ea typeface="方正舒体" panose="0201060103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8.xml"/><Relationship Id="rId3" Type="http://schemas.openxmlformats.org/officeDocument/2006/relationships/image" Target="../media/image5.jpeg"/><Relationship Id="rId2" Type="http://schemas.openxmlformats.org/officeDocument/2006/relationships/tags" Target="../tags/tag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xml"/><Relationship Id="rId5" Type="http://schemas.openxmlformats.org/officeDocument/2006/relationships/image" Target="../media/image7.png"/><Relationship Id="rId4" Type="http://schemas.openxmlformats.org/officeDocument/2006/relationships/tags" Target="../tags/tag13.xml"/><Relationship Id="rId3" Type="http://schemas.openxmlformats.org/officeDocument/2006/relationships/image" Target="../media/image6.png"/><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6"/>
          <p:cNvPicPr>
            <a:picLocks noChangeAspect="1"/>
          </p:cNvPicPr>
          <p:nvPr/>
        </p:nvPicPr>
        <p:blipFill>
          <a:blip r:embed="rId1"/>
          <a:stretch>
            <a:fillRect/>
          </a:stretch>
        </p:blipFill>
        <p:spPr>
          <a:xfrm>
            <a:off x="579120" y="1437005"/>
            <a:ext cx="7053580" cy="5308600"/>
          </a:xfrm>
          <a:prstGeom prst="rect">
            <a:avLst/>
          </a:prstGeom>
        </p:spPr>
      </p:pic>
      <p:sp>
        <p:nvSpPr>
          <p:cNvPr id="2" name="文本框 1"/>
          <p:cNvSpPr txBox="1"/>
          <p:nvPr/>
        </p:nvSpPr>
        <p:spPr>
          <a:xfrm>
            <a:off x="2590165" y="534670"/>
            <a:ext cx="8192135" cy="1014730"/>
          </a:xfrm>
          <a:prstGeom prst="rect">
            <a:avLst/>
          </a:prstGeom>
          <a:noFill/>
        </p:spPr>
        <p:txBody>
          <a:bodyPr wrap="square" rtlCol="0" anchor="t">
            <a:spAutoFit/>
          </a:bodyPr>
          <a:p>
            <a:r>
              <a:rPr lang="zh-CN" altLang="en-US" sz="6000" b="1" dirty="0" smtClean="0">
                <a:solidFill>
                  <a:srgbClr val="FF0000"/>
                </a:solidFill>
                <a:sym typeface="+mn-ea"/>
              </a:rPr>
              <a:t>《梦</a:t>
            </a:r>
            <a:r>
              <a:rPr altLang="zh-CN" sz="6000" b="1" dirty="0" smtClean="0">
                <a:solidFill>
                  <a:srgbClr val="FF0000"/>
                </a:solidFill>
                <a:sym typeface="+mn-ea"/>
              </a:rPr>
              <a:t> </a:t>
            </a:r>
            <a:r>
              <a:rPr lang="zh-CN" altLang="en-US" sz="6000" b="1" dirty="0" smtClean="0">
                <a:solidFill>
                  <a:srgbClr val="FF0000"/>
                </a:solidFill>
                <a:sym typeface="+mn-ea"/>
              </a:rPr>
              <a:t>回</a:t>
            </a:r>
            <a:r>
              <a:rPr altLang="zh-CN" sz="6000" b="1" dirty="0" smtClean="0">
                <a:solidFill>
                  <a:srgbClr val="FF0000"/>
                </a:solidFill>
                <a:sym typeface="+mn-ea"/>
              </a:rPr>
              <a:t> </a:t>
            </a:r>
            <a:r>
              <a:rPr lang="zh-CN" altLang="en-US" sz="6000" b="1" dirty="0" smtClean="0">
                <a:solidFill>
                  <a:srgbClr val="FF0000"/>
                </a:solidFill>
                <a:sym typeface="+mn-ea"/>
              </a:rPr>
              <a:t>繁</a:t>
            </a:r>
            <a:r>
              <a:rPr altLang="zh-CN" sz="6000" b="1" dirty="0" smtClean="0">
                <a:solidFill>
                  <a:srgbClr val="FF0000"/>
                </a:solidFill>
                <a:sym typeface="+mn-ea"/>
              </a:rPr>
              <a:t> </a:t>
            </a:r>
            <a:r>
              <a:rPr lang="zh-CN" altLang="en-US" sz="6000" b="1" dirty="0" smtClean="0">
                <a:solidFill>
                  <a:srgbClr val="FF0000"/>
                </a:solidFill>
                <a:sym typeface="+mn-ea"/>
              </a:rPr>
              <a:t>华》说</a:t>
            </a:r>
            <a:r>
              <a:rPr lang="en-US" altLang="zh-CN" sz="6000" b="1" dirty="0" smtClean="0">
                <a:solidFill>
                  <a:srgbClr val="FF0000"/>
                </a:solidFill>
                <a:sym typeface="+mn-ea"/>
              </a:rPr>
              <a:t> </a:t>
            </a:r>
            <a:r>
              <a:rPr lang="zh-CN" altLang="en-US" sz="6000" b="1" dirty="0" smtClean="0">
                <a:solidFill>
                  <a:srgbClr val="FF0000"/>
                </a:solidFill>
                <a:sym typeface="+mn-ea"/>
              </a:rPr>
              <a:t>课</a:t>
            </a:r>
            <a:endParaRPr lang="zh-CN" altLang="en-US" sz="6000" b="1" dirty="0" smtClean="0">
              <a:solidFill>
                <a:srgbClr val="FF0000"/>
              </a:solidFill>
              <a:sym typeface="+mn-ea"/>
            </a:endParaRPr>
          </a:p>
        </p:txBody>
      </p:sp>
      <p:sp>
        <p:nvSpPr>
          <p:cNvPr id="4" name="文本框 3"/>
          <p:cNvSpPr txBox="1"/>
          <p:nvPr/>
        </p:nvSpPr>
        <p:spPr>
          <a:xfrm>
            <a:off x="7912735" y="4104640"/>
            <a:ext cx="3624580" cy="583565"/>
          </a:xfrm>
          <a:prstGeom prst="rect">
            <a:avLst/>
          </a:prstGeom>
          <a:noFill/>
          <a:ln w="12700" cmpd="sng">
            <a:solidFill>
              <a:schemeClr val="accent1">
                <a:shade val="50000"/>
                <a:alpha val="0"/>
              </a:schemeClr>
            </a:solidFill>
            <a:prstDash val="solid"/>
          </a:ln>
        </p:spPr>
        <p:txBody>
          <a:bodyPr wrap="square" rtlCol="0">
            <a:spAutoFit/>
          </a:bodyPr>
          <a:p>
            <a:r>
              <a:rPr lang="zh-CN" altLang="en-US" sz="3200"/>
              <a:t>太伏中学</a:t>
            </a:r>
            <a:r>
              <a:rPr lang="en-US" altLang="zh-CN" sz="3200"/>
              <a:t>  </a:t>
            </a:r>
            <a:r>
              <a:rPr lang="zh-CN" altLang="en-US" sz="3200"/>
              <a:t>王秀珍</a:t>
            </a:r>
            <a:endParaRPr lang="zh-CN" altLang="en-US" sz="3200"/>
          </a:p>
        </p:txBody>
      </p:sp>
      <p:sp>
        <p:nvSpPr>
          <p:cNvPr id="5" name="文本框 4"/>
          <p:cNvSpPr txBox="1"/>
          <p:nvPr/>
        </p:nvSpPr>
        <p:spPr>
          <a:xfrm>
            <a:off x="8567420" y="5375275"/>
            <a:ext cx="3624580" cy="583565"/>
          </a:xfrm>
          <a:prstGeom prst="rect">
            <a:avLst/>
          </a:prstGeom>
          <a:noFill/>
          <a:ln w="12700" cmpd="sng">
            <a:solidFill>
              <a:schemeClr val="accent1">
                <a:shade val="50000"/>
                <a:alpha val="0"/>
              </a:schemeClr>
            </a:solidFill>
            <a:prstDash val="solid"/>
          </a:ln>
        </p:spPr>
        <p:txBody>
          <a:bodyPr wrap="square" rtlCol="0">
            <a:spAutoFit/>
          </a:bodyPr>
          <a:p>
            <a:r>
              <a:rPr lang="en-US" sz="3200"/>
              <a:t>2022</a:t>
            </a:r>
            <a:r>
              <a:rPr lang="zh-CN" altLang="en-US" sz="3200"/>
              <a:t>年</a:t>
            </a:r>
            <a:r>
              <a:rPr lang="en-US" altLang="zh-CN" sz="3200"/>
              <a:t>10</a:t>
            </a:r>
            <a:r>
              <a:rPr lang="zh-CN" altLang="en-US" sz="3200"/>
              <a:t>月</a:t>
            </a:r>
            <a:r>
              <a:rPr lang="en-US" altLang="zh-CN" sz="3200"/>
              <a:t>26</a:t>
            </a:r>
            <a:r>
              <a:rPr lang="zh-CN" altLang="en-US" sz="3200"/>
              <a:t>日</a:t>
            </a:r>
            <a:endParaRPr lang="zh-CN" altLang="en-US" sz="320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0000" y="2644775"/>
            <a:ext cx="7947025" cy="1568450"/>
          </a:xfrm>
          <a:prstGeom prst="rect">
            <a:avLst/>
          </a:prstGeom>
          <a:noFill/>
        </p:spPr>
        <p:txBody>
          <a:bodyPr wrap="square" rtlCol="0" anchor="t">
            <a:spAutoFit/>
          </a:bodyPr>
          <a:p>
            <a:r>
              <a:rPr lang="en-US" altLang="zh-CN" sz="9600">
                <a:highlight>
                  <a:srgbClr val="00FFFF"/>
                </a:highlight>
                <a:latin typeface="华文行楷" panose="02010800040101010101" charset="-122"/>
                <a:ea typeface="华文行楷" panose="02010800040101010101" charset="-122"/>
                <a:sym typeface="+mn-ea"/>
              </a:rPr>
              <a:t>3</a:t>
            </a:r>
            <a:r>
              <a:rPr lang="zh-CN" altLang="en-US" sz="9600">
                <a:highlight>
                  <a:srgbClr val="00FFFF"/>
                </a:highlight>
                <a:latin typeface="华文行楷" panose="02010800040101010101" charset="-122"/>
                <a:ea typeface="华文行楷" panose="02010800040101010101" charset="-122"/>
                <a:sym typeface="+mn-ea"/>
              </a:rPr>
              <a:t>、</a:t>
            </a:r>
            <a:r>
              <a:rPr lang="zh-CN" altLang="en-US" sz="9600">
                <a:highlight>
                  <a:srgbClr val="00FFFF"/>
                </a:highlight>
                <a:latin typeface="华文行楷" panose="02010800040101010101" charset="-122"/>
                <a:ea typeface="华文行楷" panose="02010800040101010101" charset="-122"/>
                <a:sym typeface="+mn-ea"/>
              </a:rPr>
              <a:t>教学目标</a:t>
            </a:r>
            <a:endParaRPr lang="zh-CN" altLang="en-US" sz="9600">
              <a:highlight>
                <a:srgbClr val="00FFFF"/>
              </a:highlight>
              <a:latin typeface="华文行楷" panose="02010800040101010101" charset="-122"/>
              <a:ea typeface="华文行楷" panose="0201080004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 name="组合 16"/>
          <p:cNvGrpSpPr/>
          <p:nvPr/>
        </p:nvGrpSpPr>
        <p:grpSpPr>
          <a:xfrm>
            <a:off x="365125" y="1957705"/>
            <a:ext cx="11279505" cy="3968750"/>
            <a:chOff x="575" y="3083"/>
            <a:chExt cx="17763" cy="6250"/>
          </a:xfrm>
        </p:grpSpPr>
        <p:sp>
          <p:nvSpPr>
            <p:cNvPr id="6" name="文本框 5"/>
            <p:cNvSpPr txBox="1"/>
            <p:nvPr/>
          </p:nvSpPr>
          <p:spPr>
            <a:xfrm>
              <a:off x="575" y="3083"/>
              <a:ext cx="5079" cy="6251"/>
            </a:xfrm>
            <a:prstGeom prst="rect">
              <a:avLst/>
            </a:prstGeom>
            <a:noFill/>
            <a:ln w="28575">
              <a:solidFill>
                <a:schemeClr val="tx1"/>
              </a:solidFill>
            </a:ln>
          </p:spPr>
          <p:txBody>
            <a:bodyPr wrap="none" rtlCol="0">
              <a:spAutoFit/>
            </a:bodyPr>
            <a:p>
              <a:endParaRPr lang="en-US" altLang="zh-CN" sz="2800">
                <a:highlight>
                  <a:srgbClr val="FFFF00"/>
                </a:highlight>
              </a:endParaRPr>
            </a:p>
            <a:p>
              <a:r>
                <a:rPr lang="en-US" altLang="zh-CN" sz="2800"/>
                <a:t>1</a:t>
              </a:r>
              <a:r>
                <a:rPr lang="zh-CN" altLang="en-US" sz="2800"/>
                <a:t>、梳理思路，概括</a:t>
              </a:r>
              <a:endParaRPr lang="zh-CN" altLang="en-US" sz="2800"/>
            </a:p>
            <a:p>
              <a:r>
                <a:rPr lang="zh-CN" altLang="en-US" sz="2800"/>
                <a:t>文章的主要内容。</a:t>
              </a:r>
              <a:endParaRPr lang="zh-CN" altLang="en-US" sz="2800"/>
            </a:p>
            <a:p>
              <a:endParaRPr lang="zh-CN" altLang="en-US" sz="2800"/>
            </a:p>
            <a:p>
              <a:endParaRPr lang="zh-CN" altLang="en-US" sz="2800"/>
            </a:p>
            <a:p>
              <a:endParaRPr lang="zh-CN" altLang="en-US" sz="2800"/>
            </a:p>
            <a:p>
              <a:endParaRPr lang="zh-CN" altLang="en-US" sz="2800"/>
            </a:p>
            <a:p>
              <a:endParaRPr lang="zh-CN" altLang="en-US" sz="2800"/>
            </a:p>
            <a:p>
              <a:r>
                <a:rPr lang="en-US" altLang="zh-CN" sz="2800"/>
                <a:t>       </a:t>
              </a:r>
              <a:r>
                <a:rPr lang="zh-CN" altLang="en-US" sz="2800" b="1">
                  <a:solidFill>
                    <a:srgbClr val="FF0000"/>
                  </a:solidFill>
                </a:rPr>
                <a:t>知识与能力</a:t>
              </a:r>
              <a:endParaRPr lang="zh-CN" altLang="en-US" sz="2800" b="1">
                <a:solidFill>
                  <a:srgbClr val="FF0000"/>
                </a:solidFill>
              </a:endParaRPr>
            </a:p>
          </p:txBody>
        </p:sp>
        <p:sp>
          <p:nvSpPr>
            <p:cNvPr id="8" name="文本框 7"/>
            <p:cNvSpPr txBox="1"/>
            <p:nvPr/>
          </p:nvSpPr>
          <p:spPr>
            <a:xfrm>
              <a:off x="6655" y="3083"/>
              <a:ext cx="5354" cy="6251"/>
            </a:xfrm>
            <a:prstGeom prst="rect">
              <a:avLst/>
            </a:prstGeom>
            <a:noFill/>
            <a:ln w="28575">
              <a:solidFill>
                <a:schemeClr val="tx1"/>
              </a:solidFill>
            </a:ln>
          </p:spPr>
          <p:txBody>
            <a:bodyPr wrap="square" rtlCol="0">
              <a:spAutoFit/>
            </a:bodyPr>
            <a:p>
              <a:pPr algn="l">
                <a:buClrTx/>
                <a:buSzTx/>
                <a:buNone/>
              </a:pPr>
              <a:endParaRPr lang="zh-CN" altLang="en-US" sz="2800">
                <a:highlight>
                  <a:srgbClr val="FFFF00"/>
                </a:highlight>
              </a:endParaRPr>
            </a:p>
            <a:p>
              <a:pPr algn="l">
                <a:buClrTx/>
                <a:buSzTx/>
                <a:buNone/>
              </a:pPr>
              <a:r>
                <a:rPr lang="zh-CN" altLang="en-US" sz="2800"/>
                <a:t>2、评析文艺性说</a:t>
              </a:r>
              <a:endParaRPr lang="zh-CN" altLang="en-US" sz="2800"/>
            </a:p>
            <a:p>
              <a:pPr algn="l">
                <a:buClrTx/>
                <a:buSzTx/>
                <a:buNone/>
              </a:pPr>
              <a:r>
                <a:rPr lang="zh-CN" altLang="en-US" sz="2800"/>
                <a:t>明文准确而生动的</a:t>
              </a:r>
              <a:endParaRPr lang="zh-CN" altLang="en-US" sz="2800"/>
            </a:p>
            <a:p>
              <a:pPr algn="l">
                <a:buClrTx/>
                <a:buSzTx/>
                <a:buNone/>
              </a:pPr>
              <a:r>
                <a:rPr lang="zh-CN" altLang="en-US" sz="2800"/>
                <a:t>说明语言，掌握</a:t>
              </a:r>
              <a:endParaRPr lang="zh-CN" altLang="en-US" sz="2800"/>
            </a:p>
            <a:p>
              <a:pPr algn="l">
                <a:buClrTx/>
                <a:buSzTx/>
                <a:buNone/>
              </a:pPr>
              <a:r>
                <a:rPr lang="zh-CN" altLang="en-US" sz="2800"/>
                <a:t>平实生动两种语言</a:t>
              </a:r>
              <a:endParaRPr lang="zh-CN" altLang="en-US" sz="2800"/>
            </a:p>
            <a:p>
              <a:pPr algn="l">
                <a:buClrTx/>
                <a:buSzTx/>
                <a:buNone/>
              </a:pPr>
              <a:r>
                <a:rPr lang="zh-CN" altLang="en-US" sz="2800"/>
                <a:t>风格。</a:t>
              </a:r>
              <a:endParaRPr lang="zh-CN" altLang="en-US" sz="2800"/>
            </a:p>
            <a:p>
              <a:pPr algn="l">
                <a:buClrTx/>
                <a:buSzTx/>
                <a:buNone/>
              </a:pPr>
              <a:endParaRPr lang="zh-CN" altLang="en-US" sz="2800"/>
            </a:p>
            <a:p>
              <a:pPr algn="l">
                <a:buClrTx/>
                <a:buSzTx/>
                <a:buNone/>
              </a:pPr>
              <a:endParaRPr lang="zh-CN" altLang="en-US" sz="2800"/>
            </a:p>
            <a:p>
              <a:pPr algn="l">
                <a:buClrTx/>
                <a:buSzTx/>
                <a:buNone/>
              </a:pPr>
              <a:r>
                <a:rPr lang="en-US" altLang="zh-CN" sz="2800"/>
                <a:t>     </a:t>
              </a:r>
              <a:r>
                <a:rPr lang="zh-CN" altLang="en-US" sz="2800" b="1">
                  <a:solidFill>
                    <a:srgbClr val="FF0000"/>
                  </a:solidFill>
                </a:rPr>
                <a:t>过程与方法</a:t>
              </a:r>
              <a:endParaRPr lang="zh-CN" altLang="en-US" sz="2800" b="1">
                <a:solidFill>
                  <a:srgbClr val="FF0000"/>
                </a:solidFill>
              </a:endParaRPr>
            </a:p>
          </p:txBody>
        </p:sp>
        <p:sp>
          <p:nvSpPr>
            <p:cNvPr id="10" name="文本框 9"/>
            <p:cNvSpPr txBox="1"/>
            <p:nvPr/>
          </p:nvSpPr>
          <p:spPr>
            <a:xfrm>
              <a:off x="13010" y="3083"/>
              <a:ext cx="5328" cy="6251"/>
            </a:xfrm>
            <a:prstGeom prst="rect">
              <a:avLst/>
            </a:prstGeom>
            <a:noFill/>
            <a:ln w="28575">
              <a:solidFill>
                <a:schemeClr val="tx1"/>
              </a:solidFill>
            </a:ln>
          </p:spPr>
          <p:txBody>
            <a:bodyPr wrap="none" rtlCol="0">
              <a:spAutoFit/>
            </a:bodyPr>
            <a:p>
              <a:endParaRPr lang="zh-CN" altLang="en-US" sz="2800">
                <a:highlight>
                  <a:srgbClr val="FFFF00"/>
                </a:highlight>
              </a:endParaRPr>
            </a:p>
            <a:p>
              <a:r>
                <a:rPr lang="zh-CN" altLang="en-US" sz="2800"/>
                <a:t>3、走进历史背景，</a:t>
              </a:r>
              <a:endParaRPr lang="zh-CN" altLang="en-US" sz="2800"/>
            </a:p>
            <a:p>
              <a:r>
                <a:rPr lang="zh-CN" altLang="en-US" sz="2800"/>
                <a:t>培养学生的家国</a:t>
              </a:r>
              <a:endParaRPr lang="zh-CN" altLang="en-US" sz="2800"/>
            </a:p>
            <a:p>
              <a:r>
                <a:rPr lang="zh-CN" altLang="en-US" sz="2800"/>
                <a:t>情怀。</a:t>
              </a:r>
              <a:endParaRPr lang="zh-CN" altLang="en-US" sz="2800"/>
            </a:p>
            <a:p>
              <a:endParaRPr lang="zh-CN" altLang="en-US" sz="2800"/>
            </a:p>
            <a:p>
              <a:endParaRPr lang="zh-CN" altLang="en-US" sz="2800"/>
            </a:p>
            <a:p>
              <a:endParaRPr lang="zh-CN" altLang="en-US" sz="2800"/>
            </a:p>
            <a:p>
              <a:endParaRPr lang="zh-CN" altLang="en-US" sz="2800"/>
            </a:p>
            <a:p>
              <a:r>
                <a:rPr lang="zh-CN" altLang="en-US" sz="2800" b="1">
                  <a:solidFill>
                    <a:srgbClr val="FF0000"/>
                  </a:solidFill>
                </a:rPr>
                <a:t>情感、态度与价值观</a:t>
              </a:r>
              <a:endParaRPr lang="zh-CN" altLang="en-US" sz="2800" b="1">
                <a:solidFill>
                  <a:srgbClr val="FF0000"/>
                </a:solidFill>
              </a:endParaRPr>
            </a:p>
          </p:txBody>
        </p:sp>
      </p:grpSp>
      <p:sp>
        <p:nvSpPr>
          <p:cNvPr id="11" name="文本框 10"/>
          <p:cNvSpPr txBox="1"/>
          <p:nvPr/>
        </p:nvSpPr>
        <p:spPr>
          <a:xfrm>
            <a:off x="578485" y="567055"/>
            <a:ext cx="2347595" cy="821055"/>
          </a:xfrm>
          <a:prstGeom prst="rect">
            <a:avLst/>
          </a:prstGeom>
          <a:solidFill>
            <a:schemeClr val="accent1">
              <a:lumMod val="60000"/>
              <a:lumOff val="40000"/>
            </a:schemeClr>
          </a:solidFill>
        </p:spPr>
        <p:txBody>
          <a:bodyPr wrap="square" rtlCol="0">
            <a:noAutofit/>
          </a:bodyPr>
          <a:p>
            <a:r>
              <a:rPr lang="zh-CN" altLang="en-US" sz="3600" b="1">
                <a:solidFill>
                  <a:srgbClr val="FAFAFA"/>
                </a:solidFill>
                <a:uFillTx/>
              </a:rPr>
              <a:t>教学目标</a:t>
            </a:r>
            <a:endParaRPr lang="zh-CN" altLang="en-US" sz="3600" b="1">
              <a:solidFill>
                <a:srgbClr val="FAFAFA"/>
              </a:solidFill>
              <a:uFillTx/>
            </a:endParaRPr>
          </a:p>
        </p:txBody>
      </p:sp>
      <p:sp>
        <p:nvSpPr>
          <p:cNvPr id="13" name="右箭头 12"/>
          <p:cNvSpPr/>
          <p:nvPr/>
        </p:nvSpPr>
        <p:spPr>
          <a:xfrm rot="18720000">
            <a:off x="5772785" y="1228725"/>
            <a:ext cx="1113155" cy="546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左箭头 13"/>
          <p:cNvSpPr/>
          <p:nvPr/>
        </p:nvSpPr>
        <p:spPr>
          <a:xfrm rot="1020000">
            <a:off x="8977630" y="1146175"/>
            <a:ext cx="1463675" cy="6108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弦形 15"/>
          <p:cNvSpPr/>
          <p:nvPr/>
        </p:nvSpPr>
        <p:spPr>
          <a:xfrm>
            <a:off x="7070090" y="567055"/>
            <a:ext cx="2204085" cy="1391285"/>
          </a:xfrm>
          <a:prstGeom prst="chor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2000"/>
              <a:t>重</a:t>
            </a:r>
            <a:endParaRPr lang="zh-CN" altLang="en-US" sz="2000"/>
          </a:p>
          <a:p>
            <a:pPr algn="ctr"/>
            <a:r>
              <a:rPr lang="zh-CN" altLang="en-US" sz="2000"/>
              <a:t>难</a:t>
            </a:r>
            <a:endParaRPr lang="zh-CN" altLang="en-US" sz="2000"/>
          </a:p>
          <a:p>
            <a:pPr algn="ctr"/>
            <a:r>
              <a:rPr lang="zh-CN" altLang="en-US" sz="2000"/>
              <a:t>点</a:t>
            </a:r>
            <a:endParaRPr lang="zh-CN" altLang="en-US" sz="20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fmla="">
                                          <p:val>
                                            <p:strVal val="#ppt_x"/>
                                          </p:val>
                                        </p:tav>
                                        <p:tav tm="100000" fmla="">
                                          <p:val>
                                            <p:strVal val="#ppt_x"/>
                                          </p:val>
                                        </p:tav>
                                      </p:tavLst>
                                    </p:anim>
                                    <p:anim calcmode="lin" valueType="num">
                                      <p:cBhvr additive="base">
                                        <p:cTn id="8" dur="5000" fill="hold"/>
                                        <p:tgtEl>
                                          <p:spTgt spid="11"/>
                                        </p:tgtEl>
                                        <p:attrNameLst>
                                          <p:attrName>ppt_y</p:attrName>
                                        </p:attrNameLst>
                                      </p:cBhvr>
                                      <p:tavLst>
                                        <p:tav tm="0" fmla="">
                                          <p:val>
                                            <p:strVal val="0-#ppt_h/2"/>
                                          </p:val>
                                        </p:tav>
                                        <p:tav tm="100000" fmla="">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2000"/>
                                        <p:tgtEl>
                                          <p:spTgt spid="13"/>
                                        </p:tgtEl>
                                      </p:cBhvr>
                                    </p:animEffect>
                                  </p:child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2000"/>
                                        <p:tgtEl>
                                          <p:spTgt spid="14"/>
                                        </p:tgtEl>
                                      </p:cBhvr>
                                    </p:animEffect>
                                  </p:childTnLst>
                                </p:cTn>
                              </p:par>
                            </p:childTnLst>
                          </p:cTn>
                        </p:par>
                        <p:par>
                          <p:cTn id="23" fill="hold">
                            <p:stCondLst>
                              <p:cond delay="4000"/>
                            </p:stCondLst>
                            <p:childTnLst>
                              <p:par>
                                <p:cTn id="24" presetID="16" presetClass="entr" presetSubtype="21" fill="hold" grpId="0" nodeType="afterEffect">
                                  <p:stCondLst>
                                    <p:cond delay="0"/>
                                  </p:stCondLst>
                                  <p:childTnLst>
                                    <p:set>
                                      <p:cBhvr>
                                        <p:cTn id="25" dur="3000" fill="hold">
                                          <p:stCondLst>
                                            <p:cond delay="0"/>
                                          </p:stCondLst>
                                        </p:cTn>
                                        <p:tgtEl>
                                          <p:spTgt spid="16"/>
                                        </p:tgtEl>
                                        <p:attrNameLst>
                                          <p:attrName>style.visibility</p:attrName>
                                        </p:attrNameLst>
                                      </p:cBhvr>
                                      <p:to>
                                        <p:strVal val="visible"/>
                                      </p:to>
                                    </p:set>
                                    <p:animEffect transition="in" filter="barn(inVertical)">
                                      <p:cBhvr>
                                        <p:cTn id="26"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58010" y="2644775"/>
            <a:ext cx="7947025" cy="1568450"/>
          </a:xfrm>
          <a:prstGeom prst="rect">
            <a:avLst/>
          </a:prstGeom>
          <a:noFill/>
        </p:spPr>
        <p:txBody>
          <a:bodyPr wrap="square" rtlCol="0" anchor="t">
            <a:spAutoFit/>
          </a:bodyPr>
          <a:p>
            <a:r>
              <a:rPr lang="en-US" altLang="zh-CN" sz="9600">
                <a:highlight>
                  <a:srgbClr val="00FFFF"/>
                </a:highlight>
                <a:latin typeface="华文行楷" panose="02010800040101010101" charset="-122"/>
                <a:ea typeface="华文行楷" panose="02010800040101010101" charset="-122"/>
                <a:sym typeface="+mn-ea"/>
              </a:rPr>
              <a:t>4</a:t>
            </a:r>
            <a:r>
              <a:rPr lang="zh-CN" altLang="en-US" sz="9600">
                <a:highlight>
                  <a:srgbClr val="00FFFF"/>
                </a:highlight>
                <a:latin typeface="华文行楷" panose="02010800040101010101" charset="-122"/>
                <a:ea typeface="华文行楷" panose="02010800040101010101" charset="-122"/>
                <a:sym typeface="+mn-ea"/>
              </a:rPr>
              <a:t>、教学</a:t>
            </a:r>
            <a:r>
              <a:rPr lang="zh-CN" altLang="en-US" sz="9600">
                <a:highlight>
                  <a:srgbClr val="00FFFF"/>
                </a:highlight>
                <a:latin typeface="华文行楷" panose="02010800040101010101" charset="-122"/>
                <a:ea typeface="华文行楷" panose="02010800040101010101" charset="-122"/>
                <a:sym typeface="+mn-ea"/>
              </a:rPr>
              <a:t>方法</a:t>
            </a:r>
            <a:endParaRPr lang="zh-CN" altLang="en-US" sz="9600">
              <a:highlight>
                <a:srgbClr val="00FFFF"/>
              </a:highlight>
              <a:latin typeface="华文行楷" panose="02010800040101010101" charset="-122"/>
              <a:ea typeface="华文行楷" panose="0201080004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5178425" y="1386205"/>
            <a:ext cx="788035" cy="7880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en-US" altLang="zh-CN" sz="2800"/>
              <a:t>1</a:t>
            </a:r>
            <a:endParaRPr lang="en-US" altLang="zh-CN" sz="2800"/>
          </a:p>
        </p:txBody>
      </p:sp>
      <p:sp>
        <p:nvSpPr>
          <p:cNvPr id="13" name="矩形 12"/>
          <p:cNvSpPr/>
          <p:nvPr/>
        </p:nvSpPr>
        <p:spPr>
          <a:xfrm>
            <a:off x="6311900" y="2818765"/>
            <a:ext cx="788035" cy="7880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en-US" altLang="zh-CN" sz="2800"/>
              <a:t>2</a:t>
            </a:r>
            <a:endParaRPr lang="en-US" altLang="zh-CN" sz="2800"/>
          </a:p>
        </p:txBody>
      </p:sp>
      <p:sp>
        <p:nvSpPr>
          <p:cNvPr id="14" name="矩形 13"/>
          <p:cNvSpPr/>
          <p:nvPr/>
        </p:nvSpPr>
        <p:spPr>
          <a:xfrm>
            <a:off x="5499735" y="3959860"/>
            <a:ext cx="788035" cy="7880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en-US" altLang="zh-CN" sz="2800"/>
              <a:t>3</a:t>
            </a:r>
            <a:endParaRPr lang="en-US" altLang="zh-CN" sz="2800"/>
          </a:p>
        </p:txBody>
      </p:sp>
      <p:sp>
        <p:nvSpPr>
          <p:cNvPr id="15" name="矩形 14"/>
          <p:cNvSpPr/>
          <p:nvPr/>
        </p:nvSpPr>
        <p:spPr>
          <a:xfrm>
            <a:off x="6311900" y="5488940"/>
            <a:ext cx="788035" cy="7880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en-US" altLang="zh-CN" sz="2800"/>
              <a:t>4</a:t>
            </a:r>
            <a:endParaRPr lang="en-US" altLang="zh-CN" sz="2800"/>
          </a:p>
        </p:txBody>
      </p:sp>
      <p:cxnSp>
        <p:nvCxnSpPr>
          <p:cNvPr id="16" name="肘形连接符 15"/>
          <p:cNvCxnSpPr/>
          <p:nvPr/>
        </p:nvCxnSpPr>
        <p:spPr>
          <a:xfrm flipV="1">
            <a:off x="6046470" y="1482725"/>
            <a:ext cx="2075180" cy="193675"/>
          </a:xfrm>
          <a:prstGeom prst="bentConnector3">
            <a:avLst>
              <a:gd name="adj1" fmla="val 5003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8379460" y="902970"/>
            <a:ext cx="2477135" cy="7740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2400"/>
              <a:t>浏览提炼法</a:t>
            </a:r>
            <a:endParaRPr lang="zh-CN" altLang="en-US" sz="2400"/>
          </a:p>
        </p:txBody>
      </p:sp>
      <p:cxnSp>
        <p:nvCxnSpPr>
          <p:cNvPr id="18" name="肘形连接符 17"/>
          <p:cNvCxnSpPr/>
          <p:nvPr/>
        </p:nvCxnSpPr>
        <p:spPr>
          <a:xfrm rot="10800000">
            <a:off x="3602355" y="2818765"/>
            <a:ext cx="2709545" cy="450215"/>
          </a:xfrm>
          <a:prstGeom prst="bentConnector3">
            <a:avLst>
              <a:gd name="adj1" fmla="val 49988"/>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1430655" y="2338070"/>
            <a:ext cx="2171700" cy="80454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2400"/>
              <a:t>跳读</a:t>
            </a:r>
            <a:r>
              <a:rPr lang="zh-CN" altLang="en-US" sz="2400"/>
              <a:t>比较法</a:t>
            </a:r>
            <a:endParaRPr lang="zh-CN" altLang="en-US" sz="2400"/>
          </a:p>
        </p:txBody>
      </p:sp>
      <p:cxnSp>
        <p:nvCxnSpPr>
          <p:cNvPr id="20" name="肘形连接符 19"/>
          <p:cNvCxnSpPr/>
          <p:nvPr/>
        </p:nvCxnSpPr>
        <p:spPr>
          <a:xfrm flipV="1">
            <a:off x="6311900" y="3958590"/>
            <a:ext cx="2251710" cy="338455"/>
          </a:xfrm>
          <a:prstGeom prst="bentConnector3">
            <a:avLst>
              <a:gd name="adj1" fmla="val 50028"/>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8653145" y="3460750"/>
            <a:ext cx="2155825" cy="836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2400"/>
              <a:t>朗读体验</a:t>
            </a:r>
            <a:r>
              <a:rPr lang="zh-CN" altLang="en-US" sz="2400"/>
              <a:t>法</a:t>
            </a:r>
            <a:endParaRPr lang="zh-CN" altLang="en-US" sz="2400"/>
          </a:p>
        </p:txBody>
      </p:sp>
      <p:cxnSp>
        <p:nvCxnSpPr>
          <p:cNvPr id="22" name="肘形连接符 21"/>
          <p:cNvCxnSpPr/>
          <p:nvPr/>
        </p:nvCxnSpPr>
        <p:spPr>
          <a:xfrm rot="10800000">
            <a:off x="3983990" y="5069840"/>
            <a:ext cx="2155190" cy="805180"/>
          </a:xfrm>
          <a:prstGeom prst="bentConnector3">
            <a:avLst>
              <a:gd name="adj1" fmla="val 4997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1462405" y="4620260"/>
            <a:ext cx="2349500" cy="6921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2400"/>
              <a:t>细读感悟</a:t>
            </a:r>
            <a:r>
              <a:rPr lang="zh-CN" altLang="en-US" sz="2400"/>
              <a:t>法</a:t>
            </a:r>
            <a:endParaRPr lang="zh-CN" altLang="en-US" sz="24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in)">
                                      <p:cBhvr>
                                        <p:cTn id="11" dur="2000"/>
                                        <p:tgtEl>
                                          <p:spTgt spid="16"/>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500"/>
                                        <p:tgtEl>
                                          <p:spTgt spid="13"/>
                                        </p:tgtEl>
                                      </p:cBhvr>
                                    </p:animEffect>
                                  </p:childTnLst>
                                </p:cTn>
                              </p:par>
                            </p:childTnLst>
                          </p:cTn>
                        </p:par>
                        <p:par>
                          <p:cTn id="21" fill="hold">
                            <p:stCondLst>
                              <p:cond delay="500"/>
                            </p:stCondLst>
                            <p:childTnLst>
                              <p:par>
                                <p:cTn id="22" presetID="4"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2000"/>
                                        <p:tgtEl>
                                          <p:spTgt spid="18"/>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500"/>
                            </p:stCondLst>
                            <p:childTnLst>
                              <p:par>
                                <p:cTn id="35" presetID="4" presetClass="entr" presetSubtype="32"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out)">
                                      <p:cBhvr>
                                        <p:cTn id="37" dur="2000"/>
                                        <p:tgtEl>
                                          <p:spTgt spid="20"/>
                                        </p:tgtEl>
                                      </p:cBhvr>
                                    </p:animEffect>
                                  </p:childTnLst>
                                </p:cTn>
                              </p:par>
                            </p:childTnLst>
                          </p:cTn>
                        </p:par>
                        <p:par>
                          <p:cTn id="38" fill="hold">
                            <p:stCondLst>
                              <p:cond delay="2500"/>
                            </p:stCondLst>
                            <p:childTnLst>
                              <p:par>
                                <p:cTn id="39" presetID="3" presetClass="entr" presetSubtype="10" fill="hold" grpId="0" nodeType="afterEffect">
                                  <p:stCondLst>
                                    <p:cond delay="0"/>
                                  </p:stCondLst>
                                  <p:childTnLst>
                                    <p:set>
                                      <p:cBhvr>
                                        <p:cTn id="40" dur="2000" fill="hold">
                                          <p:stCondLst>
                                            <p:cond delay="0"/>
                                          </p:stCondLst>
                                        </p:cTn>
                                        <p:tgtEl>
                                          <p:spTgt spid="21"/>
                                        </p:tgtEl>
                                        <p:attrNameLst>
                                          <p:attrName>style.visibility</p:attrName>
                                        </p:attrNameLst>
                                      </p:cBhvr>
                                      <p:to>
                                        <p:strVal val="visible"/>
                                      </p:to>
                                    </p:set>
                                    <p:animEffect transition="in" filter="blinds(horizontal)">
                                      <p:cBhvr>
                                        <p:cTn id="41" dur="2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Horizontal)">
                                      <p:cBhvr>
                                        <p:cTn id="46" dur="500"/>
                                        <p:tgtEl>
                                          <p:spTgt spid="15"/>
                                        </p:tgtEl>
                                      </p:cBhvr>
                                    </p:animEffect>
                                  </p:childTnLst>
                                </p:cTn>
                              </p:par>
                            </p:childTnLst>
                          </p:cTn>
                        </p:par>
                        <p:par>
                          <p:cTn id="47" fill="hold">
                            <p:stCondLst>
                              <p:cond delay="500"/>
                            </p:stCondLst>
                            <p:childTnLst>
                              <p:par>
                                <p:cTn id="48" presetID="4" presetClass="entr" presetSubtype="16"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ox(in)">
                                      <p:cBhvr>
                                        <p:cTn id="50" dur="2000"/>
                                        <p:tgtEl>
                                          <p:spTgt spid="22"/>
                                        </p:tgtEl>
                                      </p:cBhvr>
                                    </p:animEffect>
                                  </p:childTnLst>
                                </p:cTn>
                              </p:par>
                            </p:childTnLst>
                          </p:cTn>
                        </p:par>
                        <p:par>
                          <p:cTn id="51" fill="hold">
                            <p:stCondLst>
                              <p:cond delay="2500"/>
                            </p:stCondLst>
                            <p:childTnLst>
                              <p:par>
                                <p:cTn id="52" presetID="3" presetClass="entr" presetSubtype="1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linds(horizontal)">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7" grpId="0" bldLvl="0" animBg="1"/>
      <p:bldP spid="17" grpId="1" animBg="1"/>
      <p:bldP spid="13" grpId="0" animBg="1"/>
      <p:bldP spid="13" grpId="1" animBg="1"/>
      <p:bldP spid="19" grpId="0" animBg="1"/>
      <p:bldP spid="14" grpId="0" animBg="1"/>
      <p:bldP spid="21" grpId="0" animBg="1"/>
      <p:bldP spid="15" grpId="0" animBg="1"/>
      <p:bldP spid="15" grpId="1"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58010" y="2644775"/>
            <a:ext cx="7947025" cy="1568450"/>
          </a:xfrm>
          <a:prstGeom prst="rect">
            <a:avLst/>
          </a:prstGeom>
          <a:noFill/>
        </p:spPr>
        <p:txBody>
          <a:bodyPr wrap="square" rtlCol="0" anchor="t">
            <a:spAutoFit/>
          </a:bodyPr>
          <a:p>
            <a:r>
              <a:rPr lang="en-US" altLang="zh-CN" sz="9600">
                <a:highlight>
                  <a:srgbClr val="00FFFF"/>
                </a:highlight>
                <a:latin typeface="华文行楷" panose="02010800040101010101" charset="-122"/>
                <a:ea typeface="华文行楷" panose="02010800040101010101" charset="-122"/>
                <a:sym typeface="+mn-ea"/>
              </a:rPr>
              <a:t>5</a:t>
            </a:r>
            <a:r>
              <a:rPr lang="zh-CN" altLang="en-US" sz="9600">
                <a:highlight>
                  <a:srgbClr val="00FFFF"/>
                </a:highlight>
                <a:latin typeface="华文行楷" panose="02010800040101010101" charset="-122"/>
                <a:ea typeface="华文行楷" panose="02010800040101010101" charset="-122"/>
                <a:sym typeface="+mn-ea"/>
              </a:rPr>
              <a:t>、教学</a:t>
            </a:r>
            <a:r>
              <a:rPr lang="zh-CN" altLang="en-US" sz="9600">
                <a:highlight>
                  <a:srgbClr val="00FFFF"/>
                </a:highlight>
                <a:latin typeface="华文行楷" panose="02010800040101010101" charset="-122"/>
                <a:ea typeface="华文行楷" panose="02010800040101010101" charset="-122"/>
                <a:sym typeface="+mn-ea"/>
              </a:rPr>
              <a:t>过程</a:t>
            </a:r>
            <a:endParaRPr lang="zh-CN" altLang="en-US" sz="9600">
              <a:highlight>
                <a:srgbClr val="00FFFF"/>
              </a:highlight>
              <a:latin typeface="华文行楷" panose="02010800040101010101" charset="-122"/>
              <a:ea typeface="华文行楷" panose="0201080004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矩形 22"/>
          <p:cNvSpPr>
            <a:spLocks noChangeArrowheads="1"/>
          </p:cNvSpPr>
          <p:nvPr/>
        </p:nvSpPr>
        <p:spPr bwMode="auto">
          <a:xfrm>
            <a:off x="114247" y="3267498"/>
            <a:ext cx="1539240" cy="9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335" u="sng">
                <a:solidFill>
                  <a:srgbClr val="FF0000"/>
                </a:solidFill>
                <a:latin typeface="楷体" panose="02010609060101010101" pitchFamily="49" charset="-122"/>
                <a:ea typeface="楷体" panose="02010609060101010101" pitchFamily="49" charset="-122"/>
              </a:rPr>
              <a:t>舳舻</a:t>
            </a:r>
            <a:endParaRPr lang="zh-CN" altLang="en-US" sz="2400" u="sng">
              <a:solidFill>
                <a:srgbClr val="FF0000"/>
              </a:solidFill>
            </a:endParaRPr>
          </a:p>
        </p:txBody>
      </p:sp>
      <p:sp>
        <p:nvSpPr>
          <p:cNvPr id="24" name="矩形 23"/>
          <p:cNvSpPr>
            <a:spLocks noChangeArrowheads="1"/>
          </p:cNvSpPr>
          <p:nvPr/>
        </p:nvSpPr>
        <p:spPr bwMode="auto">
          <a:xfrm>
            <a:off x="1835098" y="3264958"/>
            <a:ext cx="1539240" cy="9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335">
                <a:solidFill>
                  <a:srgbClr val="000000"/>
                </a:solidFill>
                <a:latin typeface="楷体" panose="02010609060101010101" pitchFamily="49" charset="-122"/>
                <a:ea typeface="楷体" panose="02010609060101010101" pitchFamily="49" charset="-122"/>
              </a:rPr>
              <a:t>相接</a:t>
            </a:r>
            <a:endParaRPr lang="zh-CN" altLang="en-US" sz="2400"/>
          </a:p>
        </p:txBody>
      </p:sp>
      <p:sp>
        <p:nvSpPr>
          <p:cNvPr id="25" name="矩形 24"/>
          <p:cNvSpPr>
            <a:spLocks noChangeArrowheads="1"/>
          </p:cNvSpPr>
          <p:nvPr/>
        </p:nvSpPr>
        <p:spPr bwMode="auto">
          <a:xfrm>
            <a:off x="267011" y="2732193"/>
            <a:ext cx="15240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3735" dirty="0">
                <a:latin typeface="汉语拼音" panose="000B0604020202020204" pitchFamily="34" charset="0"/>
                <a:ea typeface="楷体" panose="02010609060101010101" pitchFamily="49" charset="-122"/>
                <a:cs typeface="汉语拼音" panose="000B0604020202020204" pitchFamily="34" charset="0"/>
              </a:rPr>
              <a:t>zhú lú</a:t>
            </a:r>
            <a:endParaRPr lang="zh-CN" altLang="en-US" sz="3735" dirty="0">
              <a:latin typeface="汉语拼音" panose="000B0604020202020204" pitchFamily="34" charset="0"/>
              <a:cs typeface="汉语拼音" panose="000B0604020202020204" pitchFamily="34" charset="0"/>
            </a:endParaRPr>
          </a:p>
        </p:txBody>
      </p:sp>
      <p:sp>
        <p:nvSpPr>
          <p:cNvPr id="15390" name="矩形 39"/>
          <p:cNvSpPr>
            <a:spLocks noChangeArrowheads="1"/>
          </p:cNvSpPr>
          <p:nvPr/>
        </p:nvSpPr>
        <p:spPr bwMode="auto">
          <a:xfrm>
            <a:off x="338878" y="4846108"/>
            <a:ext cx="1539240" cy="9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335" u="sng">
                <a:solidFill>
                  <a:srgbClr val="FF0000"/>
                </a:solidFill>
                <a:latin typeface="楷体" panose="02010609060101010101" pitchFamily="49" charset="-122"/>
                <a:ea typeface="楷体" panose="02010609060101010101" pitchFamily="49" charset="-122"/>
              </a:rPr>
              <a:t>遒劲</a:t>
            </a:r>
            <a:endParaRPr lang="zh-CN" altLang="en-US" sz="2400" u="sng">
              <a:solidFill>
                <a:srgbClr val="FF0000"/>
              </a:solidFill>
            </a:endParaRPr>
          </a:p>
        </p:txBody>
      </p:sp>
      <p:sp>
        <p:nvSpPr>
          <p:cNvPr id="41" name="矩形 40"/>
          <p:cNvSpPr>
            <a:spLocks noChangeArrowheads="1"/>
          </p:cNvSpPr>
          <p:nvPr/>
        </p:nvSpPr>
        <p:spPr bwMode="auto">
          <a:xfrm>
            <a:off x="420853" y="4179358"/>
            <a:ext cx="2138832"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3735" dirty="0">
                <a:latin typeface="汉语拼音" panose="000B0604020202020204" pitchFamily="34" charset="0"/>
                <a:ea typeface="楷体" panose="02010609060101010101" pitchFamily="49" charset="-122"/>
                <a:cs typeface="汉语拼音" panose="000B0604020202020204" pitchFamily="34" charset="0"/>
              </a:rPr>
              <a:t>qiú jìnɡ</a:t>
            </a:r>
            <a:endParaRPr lang="zh-CN" altLang="en-US" sz="3735" dirty="0">
              <a:latin typeface="汉语拼音" panose="000B0604020202020204" pitchFamily="34" charset="0"/>
              <a:cs typeface="汉语拼音" panose="000B0604020202020204" pitchFamily="34" charset="0"/>
            </a:endParaRPr>
          </a:p>
        </p:txBody>
      </p:sp>
      <p:sp>
        <p:nvSpPr>
          <p:cNvPr id="15392" name="矩形 41"/>
          <p:cNvSpPr>
            <a:spLocks noChangeArrowheads="1"/>
          </p:cNvSpPr>
          <p:nvPr/>
        </p:nvSpPr>
        <p:spPr bwMode="auto">
          <a:xfrm>
            <a:off x="2265911" y="1943736"/>
            <a:ext cx="861060" cy="9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335" u="sng">
                <a:solidFill>
                  <a:srgbClr val="FF0000"/>
                </a:solidFill>
                <a:latin typeface="楷体" panose="02010609060101010101" pitchFamily="49" charset="-122"/>
                <a:ea typeface="楷体" panose="02010609060101010101" pitchFamily="49" charset="-122"/>
              </a:rPr>
              <a:t>踵</a:t>
            </a:r>
            <a:endParaRPr lang="zh-CN" altLang="en-US" sz="2400" u="sng">
              <a:solidFill>
                <a:srgbClr val="FF0000"/>
              </a:solidFill>
            </a:endParaRPr>
          </a:p>
        </p:txBody>
      </p:sp>
      <p:sp>
        <p:nvSpPr>
          <p:cNvPr id="43" name="矩形 42"/>
          <p:cNvSpPr>
            <a:spLocks noChangeArrowheads="1"/>
          </p:cNvSpPr>
          <p:nvPr/>
        </p:nvSpPr>
        <p:spPr bwMode="auto">
          <a:xfrm>
            <a:off x="1976120" y="1518285"/>
            <a:ext cx="125666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3735">
                <a:latin typeface="汉语拼音" panose="000B0604020202020204" pitchFamily="34" charset="0"/>
                <a:ea typeface="楷体" panose="02010609060101010101" pitchFamily="49" charset="-122"/>
                <a:cs typeface="汉语拼音" panose="000B0604020202020204" pitchFamily="34" charset="0"/>
              </a:rPr>
              <a:t>zhǒng</a:t>
            </a:r>
            <a:endParaRPr lang="zh-CN" altLang="en-US" sz="3735">
              <a:latin typeface="汉语拼音" panose="000B0604020202020204" pitchFamily="34" charset="0"/>
              <a:cs typeface="汉语拼音" panose="000B0604020202020204" pitchFamily="34" charset="0"/>
            </a:endParaRPr>
          </a:p>
        </p:txBody>
      </p:sp>
      <p:sp>
        <p:nvSpPr>
          <p:cNvPr id="44" name="矩形 43"/>
          <p:cNvSpPr>
            <a:spLocks noChangeArrowheads="1"/>
          </p:cNvSpPr>
          <p:nvPr/>
        </p:nvSpPr>
        <p:spPr bwMode="auto">
          <a:xfrm>
            <a:off x="231" y="1981836"/>
            <a:ext cx="2217420" cy="9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335">
                <a:solidFill>
                  <a:srgbClr val="000000"/>
                </a:solidFill>
                <a:latin typeface="楷体" panose="02010609060101010101" pitchFamily="49" charset="-122"/>
                <a:ea typeface="楷体" panose="02010609060101010101" pitchFamily="49" charset="-122"/>
              </a:rPr>
              <a:t>摩肩接</a:t>
            </a:r>
            <a:endParaRPr lang="zh-CN" altLang="en-US" sz="2400"/>
          </a:p>
        </p:txBody>
      </p:sp>
      <p:grpSp>
        <p:nvGrpSpPr>
          <p:cNvPr id="45" name="组合 2"/>
          <p:cNvGrpSpPr/>
          <p:nvPr/>
        </p:nvGrpSpPr>
        <p:grpSpPr bwMode="auto">
          <a:xfrm>
            <a:off x="734484" y="901700"/>
            <a:ext cx="1869016" cy="575733"/>
            <a:chOff x="787400" y="719138"/>
            <a:chExt cx="1401763" cy="431799"/>
          </a:xfrm>
        </p:grpSpPr>
        <p:sp>
          <p:nvSpPr>
            <p:cNvPr id="46" name="圆角矩形 45"/>
            <p:cNvSpPr/>
            <p:nvPr/>
          </p:nvSpPr>
          <p:spPr>
            <a:xfrm rot="20326116">
              <a:off x="1746251" y="719138"/>
              <a:ext cx="442912" cy="420687"/>
            </a:xfrm>
            <a:prstGeom prst="round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0" hangingPunct="0">
                <a:buFontTx/>
                <a:buNone/>
                <a:defRPr/>
              </a:pPr>
              <a:endParaRPr kumimoji="1" lang="zh-CN" altLang="en-US" sz="2400"/>
            </a:p>
          </p:txBody>
        </p:sp>
        <p:sp>
          <p:nvSpPr>
            <p:cNvPr id="47" name="圆角矩形 46"/>
            <p:cNvSpPr/>
            <p:nvPr/>
          </p:nvSpPr>
          <p:spPr>
            <a:xfrm rot="319204">
              <a:off x="1258887" y="722313"/>
              <a:ext cx="441325" cy="420687"/>
            </a:xfrm>
            <a:prstGeom prst="round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0" hangingPunct="0">
                <a:buFontTx/>
                <a:buNone/>
                <a:defRPr/>
              </a:pPr>
              <a:endParaRPr kumimoji="1" lang="zh-CN" altLang="en-US" sz="2400"/>
            </a:p>
          </p:txBody>
        </p:sp>
        <p:sp>
          <p:nvSpPr>
            <p:cNvPr id="48" name="圆角矩形 47"/>
            <p:cNvSpPr/>
            <p:nvPr/>
          </p:nvSpPr>
          <p:spPr>
            <a:xfrm rot="21148334">
              <a:off x="787400" y="730251"/>
              <a:ext cx="441325" cy="420686"/>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anchor="ctr"/>
            <a:lstStyle/>
            <a:p>
              <a:pPr algn="ctr" eaLnBrk="0" hangingPunct="0">
                <a:buFontTx/>
                <a:buNone/>
                <a:defRPr/>
              </a:pPr>
              <a:endParaRPr kumimoji="1" lang="zh-CN" altLang="en-US" sz="2400"/>
            </a:p>
          </p:txBody>
        </p:sp>
      </p:grpSp>
      <p:grpSp>
        <p:nvGrpSpPr>
          <p:cNvPr id="50" name="组合 55"/>
          <p:cNvGrpSpPr/>
          <p:nvPr/>
        </p:nvGrpSpPr>
        <p:grpSpPr bwMode="auto">
          <a:xfrm>
            <a:off x="-4233" y="152194"/>
            <a:ext cx="3130829" cy="1382592"/>
            <a:chOff x="70" y="149"/>
            <a:chExt cx="3699" cy="1631"/>
          </a:xfrm>
        </p:grpSpPr>
        <p:sp>
          <p:nvSpPr>
            <p:cNvPr id="51" name="文本框 6"/>
            <p:cNvSpPr txBox="1">
              <a:spLocks noChangeArrowheads="1"/>
            </p:cNvSpPr>
            <p:nvPr/>
          </p:nvSpPr>
          <p:spPr bwMode="auto">
            <a:xfrm>
              <a:off x="1152" y="946"/>
              <a:ext cx="2617"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4000">
                  <a:solidFill>
                    <a:srgbClr val="FFFF00"/>
                  </a:solidFill>
                  <a:latin typeface="黑体" panose="02010609060101010101" charset="-122"/>
                  <a:ea typeface="黑体" panose="02010609060101010101" charset="-122"/>
                </a:rPr>
                <a:t>预习检查</a:t>
              </a:r>
              <a:endParaRPr kumimoji="1" lang="zh-CN" altLang="en-US" sz="4000">
                <a:solidFill>
                  <a:srgbClr val="FFFF00"/>
                </a:solidFill>
                <a:latin typeface="黑体" panose="02010609060101010101" charset="-122"/>
                <a:ea typeface="黑体" panose="02010609060101010101" charset="-122"/>
              </a:endParaRPr>
            </a:p>
          </p:txBody>
        </p:sp>
        <p:cxnSp>
          <p:nvCxnSpPr>
            <p:cNvPr id="52" name="直线连接符 9"/>
            <p:cNvCxnSpPr/>
            <p:nvPr/>
          </p:nvCxnSpPr>
          <p:spPr>
            <a:xfrm>
              <a:off x="70" y="701"/>
              <a:ext cx="3161" cy="0"/>
            </a:xfrm>
            <a:prstGeom prst="line">
              <a:avLst/>
            </a:prstGeom>
            <a:ln>
              <a:solidFill>
                <a:srgbClr val="0FB746"/>
              </a:solidFill>
            </a:ln>
            <a:effectLst/>
          </p:spPr>
          <p:style>
            <a:lnRef idx="2">
              <a:schemeClr val="accent1"/>
            </a:lnRef>
            <a:fillRef idx="0">
              <a:schemeClr val="accent1"/>
            </a:fillRef>
            <a:effectRef idx="1">
              <a:schemeClr val="accent1"/>
            </a:effectRef>
            <a:fontRef idx="minor">
              <a:schemeClr val="tx1"/>
            </a:fontRef>
          </p:style>
        </p:cxnSp>
        <p:sp>
          <p:nvSpPr>
            <p:cNvPr id="53" name="菱形 52"/>
            <p:cNvSpPr/>
            <p:nvPr/>
          </p:nvSpPr>
          <p:spPr>
            <a:xfrm>
              <a:off x="125" y="149"/>
              <a:ext cx="553" cy="552"/>
            </a:xfrm>
            <a:prstGeom prst="diamond">
              <a:avLst/>
            </a:prstGeom>
            <a:solidFill>
              <a:srgbClr val="0FB7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sz="2400"/>
            </a:p>
          </p:txBody>
        </p:sp>
      </p:grpSp>
      <p:sp>
        <p:nvSpPr>
          <p:cNvPr id="2" name="文本框 1"/>
          <p:cNvSpPr txBox="1"/>
          <p:nvPr/>
        </p:nvSpPr>
        <p:spPr>
          <a:xfrm>
            <a:off x="3126740" y="814070"/>
            <a:ext cx="8412480" cy="829945"/>
          </a:xfrm>
          <a:prstGeom prst="rect">
            <a:avLst/>
          </a:prstGeom>
          <a:noFill/>
        </p:spPr>
        <p:txBody>
          <a:bodyPr wrap="none" rtlCol="0">
            <a:spAutoFit/>
          </a:bodyPr>
          <a:p>
            <a:pPr algn="l"/>
            <a:r>
              <a:rPr lang="zh-CN" altLang="en-US" sz="2400" b="1">
                <a:highlight>
                  <a:srgbClr val="FFFF00"/>
                </a:highlight>
              </a:rPr>
              <a:t>学生自读，要求读准字音，记住字形，给红色字注音组词，并</a:t>
            </a:r>
            <a:endParaRPr lang="zh-CN" altLang="en-US" sz="2400" b="1">
              <a:highlight>
                <a:srgbClr val="FFFF00"/>
              </a:highlight>
            </a:endParaRPr>
          </a:p>
          <a:p>
            <a:pPr algn="l"/>
            <a:r>
              <a:rPr lang="zh-CN" altLang="en-US" sz="2400" b="1">
                <a:highlight>
                  <a:srgbClr val="FFFF00"/>
                </a:highlight>
                <a:sym typeface="+mn-ea"/>
              </a:rPr>
              <a:t>记住重点词语的词义。</a:t>
            </a:r>
            <a:endParaRPr lang="zh-CN" altLang="en-US" sz="2400" b="1">
              <a:highlight>
                <a:srgbClr val="FFFF00"/>
              </a:highlight>
            </a:endParaRPr>
          </a:p>
        </p:txBody>
      </p:sp>
      <p:sp>
        <p:nvSpPr>
          <p:cNvPr id="4" name="矩形 12"/>
          <p:cNvSpPr>
            <a:spLocks noChangeArrowheads="1"/>
          </p:cNvSpPr>
          <p:nvPr/>
        </p:nvSpPr>
        <p:spPr bwMode="auto">
          <a:xfrm>
            <a:off x="3149790" y="2166342"/>
            <a:ext cx="91579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800" b="1" dirty="0">
                <a:solidFill>
                  <a:srgbClr val="000000"/>
                </a:solidFill>
                <a:latin typeface="楷体" panose="02010609060101010101" pitchFamily="49" charset="-122"/>
                <a:ea typeface="楷体" panose="02010609060101010101" pitchFamily="49" charset="-122"/>
              </a:rPr>
              <a:t>肩挨肩</a:t>
            </a:r>
            <a:r>
              <a:rPr lang="zh-CN" altLang="en-US" sz="2800" b="1" dirty="0">
                <a:solidFill>
                  <a:srgbClr val="000000"/>
                </a:solidFill>
                <a:latin typeface="楷体" panose="02010609060101010101" pitchFamily="49" charset="-122"/>
                <a:ea typeface="楷体" panose="02010609060101010101" pitchFamily="49" charset="-122"/>
              </a:rPr>
              <a:t>，</a:t>
            </a:r>
            <a:r>
              <a:rPr lang="zh-CN" altLang="zh-CN" sz="2800" b="1" dirty="0">
                <a:solidFill>
                  <a:srgbClr val="000000"/>
                </a:solidFill>
                <a:latin typeface="楷体" panose="02010609060101010101" pitchFamily="49" charset="-122"/>
                <a:ea typeface="楷体" panose="02010609060101010101" pitchFamily="49" charset="-122"/>
              </a:rPr>
              <a:t>脚碰脚。形容人很多</a:t>
            </a:r>
            <a:r>
              <a:rPr lang="zh-CN" altLang="en-US" sz="2800" b="1" dirty="0">
                <a:solidFill>
                  <a:srgbClr val="000000"/>
                </a:solidFill>
                <a:latin typeface="楷体" panose="02010609060101010101" pitchFamily="49" charset="-122"/>
                <a:ea typeface="楷体" panose="02010609060101010101" pitchFamily="49" charset="-122"/>
              </a:rPr>
              <a:t>，</a:t>
            </a:r>
            <a:r>
              <a:rPr lang="zh-CN" altLang="zh-CN" sz="2800" b="1" dirty="0">
                <a:solidFill>
                  <a:srgbClr val="000000"/>
                </a:solidFill>
                <a:latin typeface="楷体" panose="02010609060101010101" pitchFamily="49" charset="-122"/>
                <a:ea typeface="楷体" panose="02010609060101010101" pitchFamily="49" charset="-122"/>
              </a:rPr>
              <a:t>很拥挤。踵</a:t>
            </a:r>
            <a:r>
              <a:rPr lang="zh-CN" altLang="en-US" sz="2800" b="1" dirty="0">
                <a:solidFill>
                  <a:srgbClr val="000000"/>
                </a:solidFill>
                <a:latin typeface="楷体" panose="02010609060101010101" pitchFamily="49" charset="-122"/>
                <a:ea typeface="楷体" panose="02010609060101010101" pitchFamily="49" charset="-122"/>
              </a:rPr>
              <a:t>，</a:t>
            </a:r>
            <a:r>
              <a:rPr lang="zh-CN" altLang="zh-CN" sz="2800" b="1" dirty="0">
                <a:solidFill>
                  <a:srgbClr val="000000"/>
                </a:solidFill>
                <a:latin typeface="楷体" panose="02010609060101010101" pitchFamily="49" charset="-122"/>
                <a:ea typeface="楷体" panose="02010609060101010101" pitchFamily="49" charset="-122"/>
              </a:rPr>
              <a:t>脚后跟。</a:t>
            </a:r>
            <a:endParaRPr lang="zh-CN" altLang="zh-CN" sz="2800" b="1" dirty="0">
              <a:latin typeface="楷体" panose="02010609060101010101" pitchFamily="49" charset="-122"/>
              <a:ea typeface="楷体" panose="02010609060101010101" pitchFamily="49" charset="-122"/>
            </a:endParaRPr>
          </a:p>
        </p:txBody>
      </p:sp>
      <p:sp>
        <p:nvSpPr>
          <p:cNvPr id="5" name="文本框 4"/>
          <p:cNvSpPr txBox="1"/>
          <p:nvPr/>
        </p:nvSpPr>
        <p:spPr>
          <a:xfrm>
            <a:off x="3232785" y="3460115"/>
            <a:ext cx="4384675" cy="521970"/>
          </a:xfrm>
          <a:prstGeom prst="rect">
            <a:avLst/>
          </a:prstGeom>
          <a:noFill/>
        </p:spPr>
        <p:txBody>
          <a:bodyPr wrap="square" rtlCol="0">
            <a:spAutoFit/>
          </a:bodyPr>
          <a:p>
            <a:r>
              <a:rPr lang="zh-CN" altLang="zh-CN" sz="2800" b="1" dirty="0">
                <a:solidFill>
                  <a:srgbClr val="000000"/>
                </a:solidFill>
                <a:latin typeface="楷体" panose="02010609060101010101" pitchFamily="49" charset="-122"/>
                <a:ea typeface="楷体" panose="02010609060101010101" pitchFamily="49" charset="-122"/>
              </a:rPr>
              <a:t>形容船与船相接，数量多。</a:t>
            </a:r>
            <a:endParaRPr lang="en-US" altLang="zh-CN" sz="2800" b="1" dirty="0">
              <a:solidFill>
                <a:srgbClr val="000000"/>
              </a:solidFill>
              <a:latin typeface="楷体" panose="02010609060101010101" pitchFamily="49" charset="-122"/>
              <a:ea typeface="楷体" panose="02010609060101010101" pitchFamily="49" charset="-122"/>
            </a:endParaRPr>
          </a:p>
        </p:txBody>
      </p:sp>
      <p:sp>
        <p:nvSpPr>
          <p:cNvPr id="7" name="文本框 6"/>
          <p:cNvSpPr txBox="1"/>
          <p:nvPr/>
        </p:nvSpPr>
        <p:spPr>
          <a:xfrm>
            <a:off x="2075180" y="5041265"/>
            <a:ext cx="5382260" cy="521970"/>
          </a:xfrm>
          <a:prstGeom prst="rect">
            <a:avLst/>
          </a:prstGeom>
          <a:noFill/>
        </p:spPr>
        <p:txBody>
          <a:bodyPr wrap="square" rtlCol="0">
            <a:spAutoFit/>
          </a:bodyPr>
          <a:p>
            <a:r>
              <a:rPr lang="zh-CN" altLang="zh-CN" sz="2800" b="1" dirty="0">
                <a:solidFill>
                  <a:srgbClr val="000000"/>
                </a:solidFill>
                <a:latin typeface="楷体" panose="02010609060101010101" pitchFamily="49" charset="-122"/>
                <a:ea typeface="楷体" panose="02010609060101010101" pitchFamily="49" charset="-122"/>
              </a:rPr>
              <a:t>刚劲有力，形容雄健，有力量的。</a:t>
            </a:r>
            <a:endParaRPr lang="zh-CN" altLang="zh-CN" sz="2800" b="1" dirty="0">
              <a:solidFill>
                <a:srgbClr val="000000"/>
              </a:solidFill>
              <a:latin typeface="楷体" panose="02010609060101010101" pitchFamily="49" charset="-122"/>
              <a:ea typeface="楷体" panose="02010609060101010101" pitchFamily="49" charset="-122"/>
            </a:endParaRPr>
          </a:p>
        </p:txBody>
      </p:sp>
      <p:sp>
        <p:nvSpPr>
          <p:cNvPr id="8" name="文本框 7"/>
          <p:cNvSpPr txBox="1"/>
          <p:nvPr/>
        </p:nvSpPr>
        <p:spPr>
          <a:xfrm>
            <a:off x="3554095" y="6003925"/>
            <a:ext cx="4064000" cy="368300"/>
          </a:xfrm>
          <a:prstGeom prst="rect">
            <a:avLst/>
          </a:prstGeom>
          <a:noFill/>
        </p:spPr>
        <p:txBody>
          <a:bodyPr wrap="square" rtlCol="0">
            <a:spAutoFit/>
          </a:bodyPr>
          <a:p>
            <a:r>
              <a:rPr lang="en-US" altLang="zh-CN"/>
              <a:t>......</a:t>
            </a:r>
            <a:endParaRPr lang="en-US" altLang="zh-CN"/>
          </a:p>
        </p:txBody>
      </p:sp>
      <p:sp>
        <p:nvSpPr>
          <p:cNvPr id="9" name="文本框 8"/>
          <p:cNvSpPr txBox="1"/>
          <p:nvPr/>
        </p:nvSpPr>
        <p:spPr>
          <a:xfrm>
            <a:off x="8099425" y="3211195"/>
            <a:ext cx="2805430" cy="2632075"/>
          </a:xfrm>
          <a:prstGeom prst="rect">
            <a:avLst/>
          </a:prstGeom>
          <a:noFill/>
        </p:spPr>
        <p:txBody>
          <a:bodyPr wrap="square" rtlCol="0">
            <a:noAutofit/>
          </a:bodyPr>
          <a:p>
            <a:endParaRPr lang="zh-CN" altLang="en-US"/>
          </a:p>
        </p:txBody>
      </p:sp>
      <p:sp>
        <p:nvSpPr>
          <p:cNvPr id="10" name="文本框 9"/>
          <p:cNvSpPr txBox="1"/>
          <p:nvPr/>
        </p:nvSpPr>
        <p:spPr>
          <a:xfrm>
            <a:off x="7654290" y="2999105"/>
            <a:ext cx="4552950" cy="3373120"/>
          </a:xfrm>
          <a:prstGeom prst="rect">
            <a:avLst/>
          </a:prstGeom>
          <a:gradFill>
            <a:gsLst>
              <a:gs pos="50000">
                <a:srgbClr val="F9E397"/>
              </a:gs>
              <a:gs pos="0">
                <a:srgbClr val="F9EBB8"/>
              </a:gs>
              <a:gs pos="100000">
                <a:srgbClr val="F8DB75"/>
              </a:gs>
            </a:gsLst>
            <a:lin scaled="1"/>
          </a:gradFill>
          <a:ln w="38100">
            <a:solidFill>
              <a:schemeClr val="tx1"/>
            </a:solidFill>
          </a:ln>
        </p:spPr>
        <p:txBody>
          <a:bodyPr wrap="square" rtlCol="0">
            <a:noAutofit/>
          </a:bodyPr>
          <a:p>
            <a:pPr algn="l" fontAlgn="auto">
              <a:lnSpc>
                <a:spcPct val="150000"/>
              </a:lnSpc>
            </a:pPr>
            <a:r>
              <a:rPr lang="zh-CN" altLang="en-US" sz="2400" b="1">
                <a:sym typeface="+mn-ea"/>
              </a:rPr>
              <a:t>设计意图</a:t>
            </a:r>
            <a:r>
              <a:rPr lang="en-US" altLang="zh-CN" sz="2400" b="1">
                <a:sym typeface="+mn-ea"/>
              </a:rPr>
              <a:t>:</a:t>
            </a:r>
            <a:r>
              <a:rPr lang="zh-CN" altLang="en-US" sz="2400">
                <a:sym typeface="+mn-ea"/>
              </a:rPr>
              <a:t>上课之前，通过检查学生对字音、词义的掌握，对字形的正确书写能力，从而督促学生养成在平时预习时就注意对字音、字形的识记和积累的习惯。</a:t>
            </a:r>
            <a:endParaRPr lang="zh-CN" altLang="en-US" sz="2400">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1" grpId="0"/>
      <p:bldP spid="43" grpId="0"/>
      <p:bldP spid="44" grpId="0"/>
      <p:bldP spid="4" grpId="0"/>
      <p:bldP spid="4" grpId="1"/>
      <p:bldP spid="5" grpId="0"/>
      <p:bldP spid="5" grpId="1"/>
      <p:bldP spid="7" grpId="0"/>
      <p:bldP spid="7" grpId="1"/>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5890" y="1442085"/>
            <a:ext cx="8975090" cy="2245360"/>
          </a:xfrm>
          <a:prstGeom prst="rect">
            <a:avLst/>
          </a:prstGeom>
          <a:noFill/>
          <a:ln w="38100">
            <a:solidFill>
              <a:schemeClr val="tx1"/>
            </a:solidFill>
          </a:ln>
        </p:spPr>
        <p:txBody>
          <a:bodyPr wrap="square" rtlCol="0">
            <a:spAutoFit/>
          </a:bodyPr>
          <a:p>
            <a:r>
              <a:rPr lang="en-US" altLang="zh-CN" sz="2800"/>
              <a:t>         </a:t>
            </a:r>
            <a:r>
              <a:rPr lang="zh-CN" altLang="en-US" sz="2800"/>
              <a:t>展示课题《梦回繁华》，</a:t>
            </a:r>
            <a:r>
              <a:rPr lang="en-US" altLang="zh-CN" sz="2800"/>
              <a:t> </a:t>
            </a:r>
            <a:r>
              <a:rPr lang="zh-CN" altLang="en-US" sz="2800"/>
              <a:t>要求读三遍（声音一遍比一遍大），接着把本文与本单元其他四篇课文的题目（《中国石拱桥》《</a:t>
            </a:r>
            <a:r>
              <a:rPr lang="zh-CN" altLang="en-US" sz="2800">
                <a:sym typeface="+mn-ea"/>
              </a:rPr>
              <a:t>苏州园林</a:t>
            </a:r>
            <a:r>
              <a:rPr lang="zh-CN" altLang="en-US" sz="2800"/>
              <a:t>》《人民英雄永垂不朽</a:t>
            </a:r>
            <a:endParaRPr lang="zh-CN" altLang="en-US" sz="2800"/>
          </a:p>
          <a:p>
            <a:r>
              <a:rPr lang="en-US" altLang="zh-CN" sz="2800"/>
              <a:t>——</a:t>
            </a:r>
            <a:r>
              <a:rPr lang="zh-CN" altLang="en-US" sz="2800"/>
              <a:t>瞻仰</a:t>
            </a:r>
            <a:r>
              <a:rPr lang="zh-CN" altLang="en-US" sz="2800"/>
              <a:t>首都人民英雄纪念碑》《蝉》）</a:t>
            </a:r>
            <a:r>
              <a:rPr lang="zh-CN" altLang="en-US" sz="2800">
                <a:sym typeface="+mn-ea"/>
              </a:rPr>
              <a:t>比较，看看</a:t>
            </a:r>
            <a:r>
              <a:rPr lang="zh-CN" altLang="en-US" sz="2800"/>
              <a:t>在语言风格上的不同。</a:t>
            </a:r>
            <a:endParaRPr lang="zh-CN" altLang="en-US" sz="2800"/>
          </a:p>
        </p:txBody>
      </p:sp>
      <p:sp>
        <p:nvSpPr>
          <p:cNvPr id="3" name="文本框 2"/>
          <p:cNvSpPr txBox="1"/>
          <p:nvPr/>
        </p:nvSpPr>
        <p:spPr>
          <a:xfrm>
            <a:off x="1405890" y="4177665"/>
            <a:ext cx="8975090" cy="1814830"/>
          </a:xfrm>
          <a:prstGeom prst="rect">
            <a:avLst/>
          </a:prstGeom>
          <a:noFill/>
          <a:ln w="38100">
            <a:solidFill>
              <a:schemeClr val="tx1"/>
            </a:solidFill>
          </a:ln>
        </p:spPr>
        <p:txBody>
          <a:bodyPr wrap="square" rtlCol="0">
            <a:spAutoFit/>
          </a:bodyPr>
          <a:p>
            <a:r>
              <a:rPr lang="en-US" altLang="zh-CN" sz="2800" b="1">
                <a:solidFill>
                  <a:schemeClr val="tx1"/>
                </a:solidFill>
              </a:rPr>
              <a:t>       </a:t>
            </a:r>
            <a:r>
              <a:rPr lang="zh-CN" altLang="en-US" sz="2800" b="1">
                <a:solidFill>
                  <a:schemeClr val="tx1"/>
                </a:solidFill>
              </a:rPr>
              <a:t>设计意图：</a:t>
            </a:r>
            <a:r>
              <a:rPr lang="zh-CN" altLang="en-US" sz="2800">
                <a:solidFill>
                  <a:srgbClr val="FF0000"/>
                </a:solidFill>
              </a:rPr>
              <a:t>开门见山，直入课文，引出说明语言的两种风格：平实和生动，提高课堂效率，</a:t>
            </a:r>
            <a:r>
              <a:rPr lang="zh-CN" altLang="en-US" sz="2800">
                <a:solidFill>
                  <a:srgbClr val="FF0000"/>
                </a:solidFill>
              </a:rPr>
              <a:t>让每一个环节都紧紧扣住教学目标，并且营造一种一唱三叹的氛围，为后文的朗读做铺垫。</a:t>
            </a:r>
            <a:endParaRPr lang="zh-CN" altLang="en-US" sz="2800">
              <a:solidFill>
                <a:srgbClr val="FF0000"/>
              </a:solidFill>
            </a:endParaRPr>
          </a:p>
        </p:txBody>
      </p:sp>
      <p:sp>
        <p:nvSpPr>
          <p:cNvPr id="4" name="文本框 3"/>
          <p:cNvSpPr txBox="1"/>
          <p:nvPr/>
        </p:nvSpPr>
        <p:spPr>
          <a:xfrm>
            <a:off x="467360" y="490220"/>
            <a:ext cx="1198880" cy="706755"/>
          </a:xfrm>
          <a:prstGeom prst="rect">
            <a:avLst/>
          </a:prstGeom>
          <a:noFill/>
        </p:spPr>
        <p:txBody>
          <a:bodyPr wrap="none" rtlCol="0">
            <a:spAutoFit/>
          </a:bodyPr>
          <a:p>
            <a:r>
              <a:rPr lang="zh-CN" altLang="en-US" sz="4000" b="1">
                <a:solidFill>
                  <a:srgbClr val="0070C0"/>
                </a:solidFill>
              </a:rPr>
              <a:t>导入</a:t>
            </a:r>
            <a:endParaRPr lang="zh-CN" altLang="en-US" sz="4000" b="1">
              <a:solidFill>
                <a:srgbClr val="0070C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11935" y="1193800"/>
            <a:ext cx="5872480" cy="521970"/>
          </a:xfrm>
          <a:prstGeom prst="rect">
            <a:avLst/>
          </a:prstGeom>
          <a:noFill/>
        </p:spPr>
        <p:txBody>
          <a:bodyPr wrap="none" rtlCol="0">
            <a:spAutoFit/>
          </a:bodyPr>
          <a:p>
            <a:r>
              <a:rPr lang="zh-CN" altLang="en-US" sz="2800" b="1"/>
              <a:t>理思路</a:t>
            </a:r>
            <a:r>
              <a:rPr lang="zh-CN" altLang="en-US" sz="2800" b="1">
                <a:solidFill>
                  <a:srgbClr val="FF0000"/>
                </a:solidFill>
              </a:rPr>
              <a:t>（读书方法：浏览</a:t>
            </a:r>
            <a:r>
              <a:rPr lang="en-US" altLang="zh-CN" sz="2800" b="1">
                <a:solidFill>
                  <a:srgbClr val="FF0000"/>
                </a:solidFill>
              </a:rPr>
              <a:t>——</a:t>
            </a:r>
            <a:r>
              <a:rPr lang="zh-CN" altLang="en-US" sz="2800" b="1">
                <a:solidFill>
                  <a:srgbClr val="FF0000"/>
                </a:solidFill>
              </a:rPr>
              <a:t>提炼）</a:t>
            </a:r>
            <a:endParaRPr lang="zh-CN" altLang="en-US" sz="2800" b="1">
              <a:solidFill>
                <a:srgbClr val="FF0000"/>
              </a:solidFill>
            </a:endParaRPr>
          </a:p>
        </p:txBody>
      </p:sp>
      <p:sp>
        <p:nvSpPr>
          <p:cNvPr id="3" name="文本框 2"/>
          <p:cNvSpPr txBox="1"/>
          <p:nvPr/>
        </p:nvSpPr>
        <p:spPr>
          <a:xfrm>
            <a:off x="1010285" y="2012950"/>
            <a:ext cx="6875145" cy="460375"/>
          </a:xfrm>
          <a:prstGeom prst="rect">
            <a:avLst/>
          </a:prstGeom>
          <a:noFill/>
        </p:spPr>
        <p:txBody>
          <a:bodyPr wrap="square" rtlCol="0">
            <a:spAutoFit/>
          </a:bodyPr>
          <a:p>
            <a:r>
              <a:rPr lang="zh-CN" altLang="en-US" sz="2400" b="1"/>
              <a:t>《清明上河图》</a:t>
            </a:r>
            <a:r>
              <a:rPr lang="en-US" altLang="zh-CN" sz="2400" b="1"/>
              <a:t>+</a:t>
            </a:r>
            <a:r>
              <a:rPr lang="en-US" altLang="zh-CN" sz="2400" b="1" u="sng"/>
              <a:t>                       </a:t>
            </a:r>
            <a:r>
              <a:rPr lang="zh-CN" altLang="en-US" sz="2400" b="1"/>
              <a:t>（不超过十个字）</a:t>
            </a:r>
            <a:endParaRPr lang="zh-CN" altLang="en-US" sz="2400" b="1"/>
          </a:p>
        </p:txBody>
      </p:sp>
      <p:sp>
        <p:nvSpPr>
          <p:cNvPr id="4" name="文本框 3"/>
          <p:cNvSpPr txBox="1"/>
          <p:nvPr/>
        </p:nvSpPr>
        <p:spPr>
          <a:xfrm>
            <a:off x="1259840" y="2800350"/>
            <a:ext cx="1507490" cy="3415030"/>
          </a:xfrm>
          <a:prstGeom prst="rect">
            <a:avLst/>
          </a:prstGeom>
          <a:noFill/>
        </p:spPr>
        <p:txBody>
          <a:bodyPr wrap="square" rtlCol="0">
            <a:spAutoFit/>
          </a:bodyPr>
          <a:p>
            <a:r>
              <a:rPr lang="zh-CN" altLang="en-US" sz="2400" b="1"/>
              <a:t>第一段：</a:t>
            </a:r>
            <a:endParaRPr lang="zh-CN" altLang="en-US" sz="2400" b="1">
              <a:solidFill>
                <a:srgbClr val="FF0000"/>
              </a:solidFill>
            </a:endParaRPr>
          </a:p>
          <a:p>
            <a:endParaRPr lang="zh-CN" altLang="en-US" sz="2400" b="1"/>
          </a:p>
          <a:p>
            <a:r>
              <a:rPr lang="zh-CN" altLang="en-US" sz="2400" b="1"/>
              <a:t>第二段：</a:t>
            </a:r>
            <a:endParaRPr lang="zh-CN" altLang="en-US" sz="2400" b="1">
              <a:solidFill>
                <a:srgbClr val="FF0000"/>
              </a:solidFill>
            </a:endParaRPr>
          </a:p>
          <a:p>
            <a:endParaRPr lang="zh-CN" altLang="en-US" sz="2400" b="1">
              <a:solidFill>
                <a:srgbClr val="FF0000"/>
              </a:solidFill>
            </a:endParaRPr>
          </a:p>
          <a:p>
            <a:r>
              <a:rPr lang="zh-CN" altLang="en-US" sz="2400" b="1"/>
              <a:t>第三段：</a:t>
            </a:r>
            <a:endParaRPr lang="zh-CN" altLang="en-US" sz="2400" b="1">
              <a:solidFill>
                <a:srgbClr val="FF0000"/>
              </a:solidFill>
            </a:endParaRPr>
          </a:p>
          <a:p>
            <a:endParaRPr lang="zh-CN" altLang="en-US" sz="2400" b="1">
              <a:solidFill>
                <a:srgbClr val="FF0000"/>
              </a:solidFill>
            </a:endParaRPr>
          </a:p>
          <a:p>
            <a:r>
              <a:rPr lang="zh-CN" altLang="en-US" sz="2400" b="1"/>
              <a:t>第四段：</a:t>
            </a:r>
            <a:endParaRPr lang="zh-CN" altLang="en-US" sz="2400" b="1">
              <a:solidFill>
                <a:srgbClr val="FF0000"/>
              </a:solidFill>
            </a:endParaRPr>
          </a:p>
          <a:p>
            <a:endParaRPr lang="zh-CN" altLang="en-US" sz="2400" b="1"/>
          </a:p>
          <a:p>
            <a:r>
              <a:rPr lang="zh-CN" altLang="en-US" sz="2400" b="1"/>
              <a:t>第五段：</a:t>
            </a:r>
            <a:endParaRPr lang="zh-CN" altLang="en-US" sz="2400" b="1">
              <a:solidFill>
                <a:srgbClr val="FF0000"/>
              </a:solidFill>
            </a:endParaRPr>
          </a:p>
        </p:txBody>
      </p:sp>
      <p:sp>
        <p:nvSpPr>
          <p:cNvPr id="6" name="文本框 5"/>
          <p:cNvSpPr txBox="1"/>
          <p:nvPr/>
        </p:nvSpPr>
        <p:spPr>
          <a:xfrm>
            <a:off x="6732270" y="2770505"/>
            <a:ext cx="4983480" cy="3373120"/>
          </a:xfrm>
          <a:prstGeom prst="rect">
            <a:avLst/>
          </a:prstGeom>
          <a:gradFill>
            <a:gsLst>
              <a:gs pos="50000">
                <a:srgbClr val="F9E397"/>
              </a:gs>
              <a:gs pos="0">
                <a:srgbClr val="F9EBB8"/>
              </a:gs>
              <a:gs pos="100000">
                <a:srgbClr val="F8DB75"/>
              </a:gs>
            </a:gsLst>
            <a:lin scaled="1"/>
          </a:gradFill>
          <a:ln w="38100">
            <a:solidFill>
              <a:schemeClr val="tx1"/>
            </a:solidFill>
          </a:ln>
        </p:spPr>
        <p:txBody>
          <a:bodyPr wrap="square" rtlCol="0">
            <a:noAutofit/>
          </a:bodyPr>
          <a:p>
            <a:r>
              <a:rPr lang="en-US" altLang="zh-CN" sz="2400" b="1"/>
              <a:t>    </a:t>
            </a:r>
            <a:endParaRPr lang="en-US" altLang="zh-CN" sz="2400" b="1"/>
          </a:p>
          <a:p>
            <a:r>
              <a:rPr lang="en-US" altLang="zh-CN" sz="2400" b="1"/>
              <a:t>      </a:t>
            </a:r>
            <a:r>
              <a:rPr lang="zh-CN" altLang="en-US" sz="2400" b="1"/>
              <a:t>设计意图：</a:t>
            </a:r>
            <a:r>
              <a:rPr lang="zh-CN" altLang="en-US" sz="2400">
                <a:solidFill>
                  <a:srgbClr val="FF0000"/>
                </a:solidFill>
              </a:rPr>
              <a:t>通过浏览和梳理，我们可以比较全面地了解《清明上河图》各方面的知识，充分体现说明文最根本的特征</a:t>
            </a:r>
            <a:r>
              <a:rPr lang="en-US" altLang="zh-CN" sz="2400">
                <a:solidFill>
                  <a:srgbClr val="FF0000"/>
                </a:solidFill>
              </a:rPr>
              <a:t>——</a:t>
            </a:r>
            <a:r>
              <a:rPr lang="zh-CN" altLang="en-US" sz="2400">
                <a:solidFill>
                  <a:srgbClr val="FF0000"/>
                </a:solidFill>
              </a:rPr>
              <a:t>知识性；另一方面，又锻炼了学生的概括能力，对学生而言，同时也是一种信任，从而促进学习的积极性。</a:t>
            </a:r>
            <a:endParaRPr lang="zh-CN" altLang="en-US" sz="2400">
              <a:solidFill>
                <a:srgbClr val="FF0000"/>
              </a:solidFill>
            </a:endParaRPr>
          </a:p>
        </p:txBody>
      </p:sp>
      <p:sp>
        <p:nvSpPr>
          <p:cNvPr id="7" name="文本框 6"/>
          <p:cNvSpPr txBox="1"/>
          <p:nvPr/>
        </p:nvSpPr>
        <p:spPr>
          <a:xfrm>
            <a:off x="2767330" y="2828925"/>
            <a:ext cx="2637790" cy="460375"/>
          </a:xfrm>
          <a:prstGeom prst="rect">
            <a:avLst/>
          </a:prstGeom>
          <a:noFill/>
        </p:spPr>
        <p:txBody>
          <a:bodyPr wrap="square" rtlCol="0">
            <a:spAutoFit/>
          </a:bodyPr>
          <a:p>
            <a:r>
              <a:rPr lang="zh-CN" altLang="en-US" sz="2400" b="1">
                <a:solidFill>
                  <a:srgbClr val="FF0000"/>
                </a:solidFill>
                <a:sym typeface="+mn-ea"/>
              </a:rPr>
              <a:t>社会背景、地位</a:t>
            </a:r>
            <a:endParaRPr lang="zh-CN" altLang="en-US" sz="2400" b="1">
              <a:solidFill>
                <a:srgbClr val="FF0000"/>
              </a:solidFill>
            </a:endParaRPr>
          </a:p>
        </p:txBody>
      </p:sp>
      <p:sp>
        <p:nvSpPr>
          <p:cNvPr id="8" name="文本框 7"/>
          <p:cNvSpPr txBox="1"/>
          <p:nvPr/>
        </p:nvSpPr>
        <p:spPr>
          <a:xfrm>
            <a:off x="2767330" y="3520440"/>
            <a:ext cx="2477770" cy="460375"/>
          </a:xfrm>
          <a:prstGeom prst="rect">
            <a:avLst/>
          </a:prstGeom>
          <a:noFill/>
        </p:spPr>
        <p:txBody>
          <a:bodyPr wrap="square" rtlCol="0">
            <a:spAutoFit/>
          </a:bodyPr>
          <a:p>
            <a:r>
              <a:rPr lang="zh-CN" altLang="en-US" sz="2400" b="1">
                <a:solidFill>
                  <a:srgbClr val="FF0000"/>
                </a:solidFill>
                <a:sym typeface="+mn-ea"/>
              </a:rPr>
              <a:t>作者、特殊意义</a:t>
            </a:r>
            <a:endParaRPr lang="zh-CN" altLang="en-US" sz="2400" b="1">
              <a:solidFill>
                <a:srgbClr val="FF0000"/>
              </a:solidFill>
            </a:endParaRPr>
          </a:p>
        </p:txBody>
      </p:sp>
      <p:sp>
        <p:nvSpPr>
          <p:cNvPr id="9" name="文本框 8"/>
          <p:cNvSpPr txBox="1"/>
          <p:nvPr/>
        </p:nvSpPr>
        <p:spPr>
          <a:xfrm>
            <a:off x="2767330" y="4307840"/>
            <a:ext cx="1898015" cy="460375"/>
          </a:xfrm>
          <a:prstGeom prst="rect">
            <a:avLst/>
          </a:prstGeom>
          <a:noFill/>
        </p:spPr>
        <p:txBody>
          <a:bodyPr wrap="square" rtlCol="0">
            <a:spAutoFit/>
          </a:bodyPr>
          <a:p>
            <a:r>
              <a:rPr lang="zh-CN" altLang="en-US" sz="2400" b="1">
                <a:solidFill>
                  <a:srgbClr val="FF0000"/>
                </a:solidFill>
                <a:sym typeface="+mn-ea"/>
              </a:rPr>
              <a:t>整体概况</a:t>
            </a:r>
            <a:endParaRPr lang="zh-CN" altLang="en-US" sz="2400" b="1">
              <a:solidFill>
                <a:srgbClr val="FF0000"/>
              </a:solidFill>
            </a:endParaRPr>
          </a:p>
        </p:txBody>
      </p:sp>
      <p:sp>
        <p:nvSpPr>
          <p:cNvPr id="10" name="文本框 9"/>
          <p:cNvSpPr txBox="1"/>
          <p:nvPr/>
        </p:nvSpPr>
        <p:spPr>
          <a:xfrm>
            <a:off x="2767330" y="5027930"/>
            <a:ext cx="1818005" cy="460375"/>
          </a:xfrm>
          <a:prstGeom prst="rect">
            <a:avLst/>
          </a:prstGeom>
          <a:noFill/>
        </p:spPr>
        <p:txBody>
          <a:bodyPr wrap="square" rtlCol="0">
            <a:spAutoFit/>
          </a:bodyPr>
          <a:p>
            <a:r>
              <a:rPr lang="zh-CN" altLang="en-US" sz="2400" b="1">
                <a:solidFill>
                  <a:srgbClr val="FF0000"/>
                </a:solidFill>
                <a:sym typeface="+mn-ea"/>
              </a:rPr>
              <a:t>具体内容</a:t>
            </a:r>
            <a:endParaRPr lang="zh-CN" altLang="en-US" sz="2400" b="1">
              <a:solidFill>
                <a:srgbClr val="FF0000"/>
              </a:solidFill>
            </a:endParaRPr>
          </a:p>
        </p:txBody>
      </p:sp>
      <p:sp>
        <p:nvSpPr>
          <p:cNvPr id="11" name="文本框 10"/>
          <p:cNvSpPr txBox="1"/>
          <p:nvPr/>
        </p:nvSpPr>
        <p:spPr>
          <a:xfrm>
            <a:off x="2767330" y="5786755"/>
            <a:ext cx="3201035" cy="460375"/>
          </a:xfrm>
          <a:prstGeom prst="rect">
            <a:avLst/>
          </a:prstGeom>
          <a:noFill/>
        </p:spPr>
        <p:txBody>
          <a:bodyPr wrap="square" rtlCol="0">
            <a:spAutoFit/>
          </a:bodyPr>
          <a:p>
            <a:r>
              <a:rPr lang="zh-CN" altLang="en-US" sz="2400" b="1">
                <a:solidFill>
                  <a:srgbClr val="FF0000"/>
                </a:solidFill>
                <a:sym typeface="+mn-ea"/>
              </a:rPr>
              <a:t>艺术特色、历史价值</a:t>
            </a:r>
            <a:endParaRPr lang="zh-CN" altLang="en-US" sz="2400" b="1">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3000" fill="hold">
                                          <p:stCondLst>
                                            <p:cond delay="0"/>
                                          </p:stCondLst>
                                        </p:cTn>
                                        <p:tgtEl>
                                          <p:spTgt spid="4"/>
                                        </p:tgtEl>
                                        <p:attrNameLst>
                                          <p:attrName>style.visibility</p:attrName>
                                        </p:attrNameLst>
                                      </p:cBhvr>
                                      <p:to>
                                        <p:strVal val="visible"/>
                                      </p:to>
                                    </p:set>
                                    <p:animEffect transition="in" filter="barn(inVertical)">
                                      <p:cBhvr>
                                        <p:cTn id="16" dur="3000"/>
                                        <p:tgtEl>
                                          <p:spTgt spid="4"/>
                                        </p:tgtEl>
                                      </p:cBhvr>
                                    </p:animEffect>
                                  </p:childTnLst>
                                </p:cTn>
                              </p:par>
                            </p:childTnLst>
                          </p:cTn>
                        </p:par>
                        <p:par>
                          <p:cTn id="17" fill="hold">
                            <p:stCondLst>
                              <p:cond delay="5000"/>
                            </p:stCondLst>
                            <p:childTnLst>
                              <p:par>
                                <p:cTn id="18" presetID="3" presetClass="entr" presetSubtype="10" fill="hold" grpId="0" nodeType="afterEffect">
                                  <p:stCondLst>
                                    <p:cond delay="0"/>
                                  </p:stCondLst>
                                  <p:childTnLst>
                                    <p:set>
                                      <p:cBhvr>
                                        <p:cTn id="19" dur="2000" fill="hold">
                                          <p:stCondLst>
                                            <p:cond delay="0"/>
                                          </p:stCondLst>
                                        </p:cTn>
                                        <p:tgtEl>
                                          <p:spTgt spid="7"/>
                                        </p:tgtEl>
                                        <p:attrNameLst>
                                          <p:attrName>style.visibility</p:attrName>
                                        </p:attrNameLst>
                                      </p:cBhvr>
                                      <p:to>
                                        <p:strVal val="visible"/>
                                      </p:to>
                                    </p:set>
                                    <p:animEffect transition="in" filter="blinds(horizontal)">
                                      <p:cBhvr>
                                        <p:cTn id="20" dur="2000"/>
                                        <p:tgtEl>
                                          <p:spTgt spid="7"/>
                                        </p:tgtEl>
                                      </p:cBhvr>
                                    </p:animEffect>
                                  </p:childTnLst>
                                </p:cTn>
                              </p:par>
                            </p:childTnLst>
                          </p:cTn>
                        </p:par>
                        <p:par>
                          <p:cTn id="21" fill="hold">
                            <p:stCondLst>
                              <p:cond delay="7000"/>
                            </p:stCondLst>
                            <p:childTnLst>
                              <p:par>
                                <p:cTn id="22" presetID="3" presetClass="entr" presetSubtype="10" fill="hold" grpId="0" nodeType="afterEffect">
                                  <p:stCondLst>
                                    <p:cond delay="0"/>
                                  </p:stCondLst>
                                  <p:childTnLst>
                                    <p:set>
                                      <p:cBhvr>
                                        <p:cTn id="23" dur="2000" fill="hold">
                                          <p:stCondLst>
                                            <p:cond delay="0"/>
                                          </p:stCondLst>
                                        </p:cTn>
                                        <p:tgtEl>
                                          <p:spTgt spid="8"/>
                                        </p:tgtEl>
                                        <p:attrNameLst>
                                          <p:attrName>style.visibility</p:attrName>
                                        </p:attrNameLst>
                                      </p:cBhvr>
                                      <p:to>
                                        <p:strVal val="visible"/>
                                      </p:to>
                                    </p:set>
                                    <p:animEffect transition="in" filter="blinds(horizontal)">
                                      <p:cBhvr>
                                        <p:cTn id="24" dur="2000"/>
                                        <p:tgtEl>
                                          <p:spTgt spid="8"/>
                                        </p:tgtEl>
                                      </p:cBhvr>
                                    </p:animEffect>
                                  </p:childTnLst>
                                </p:cTn>
                              </p:par>
                            </p:childTnLst>
                          </p:cTn>
                        </p:par>
                        <p:par>
                          <p:cTn id="25" fill="hold">
                            <p:stCondLst>
                              <p:cond delay="9000"/>
                            </p:stCondLst>
                            <p:childTnLst>
                              <p:par>
                                <p:cTn id="26" presetID="3" presetClass="entr" presetSubtype="10" fill="hold" grpId="0" nodeType="afterEffect">
                                  <p:stCondLst>
                                    <p:cond delay="0"/>
                                  </p:stCondLst>
                                  <p:childTnLst>
                                    <p:set>
                                      <p:cBhvr>
                                        <p:cTn id="27" dur="2000" fill="hold">
                                          <p:stCondLst>
                                            <p:cond delay="0"/>
                                          </p:stCondLst>
                                        </p:cTn>
                                        <p:tgtEl>
                                          <p:spTgt spid="9"/>
                                        </p:tgtEl>
                                        <p:attrNameLst>
                                          <p:attrName>style.visibility</p:attrName>
                                        </p:attrNameLst>
                                      </p:cBhvr>
                                      <p:to>
                                        <p:strVal val="visible"/>
                                      </p:to>
                                    </p:set>
                                    <p:animEffect transition="in" filter="blinds(horizontal)">
                                      <p:cBhvr>
                                        <p:cTn id="28" dur="2000"/>
                                        <p:tgtEl>
                                          <p:spTgt spid="9"/>
                                        </p:tgtEl>
                                      </p:cBhvr>
                                    </p:animEffect>
                                  </p:childTnLst>
                                </p:cTn>
                              </p:par>
                            </p:childTnLst>
                          </p:cTn>
                        </p:par>
                        <p:par>
                          <p:cTn id="29" fill="hold">
                            <p:stCondLst>
                              <p:cond delay="11000"/>
                            </p:stCondLst>
                            <p:childTnLst>
                              <p:par>
                                <p:cTn id="30" presetID="3" presetClass="entr" presetSubtype="10" fill="hold" grpId="0" nodeType="afterEffect">
                                  <p:stCondLst>
                                    <p:cond delay="0"/>
                                  </p:stCondLst>
                                  <p:childTnLst>
                                    <p:set>
                                      <p:cBhvr>
                                        <p:cTn id="31" dur="2000" fill="hold">
                                          <p:stCondLst>
                                            <p:cond delay="0"/>
                                          </p:stCondLst>
                                        </p:cTn>
                                        <p:tgtEl>
                                          <p:spTgt spid="10"/>
                                        </p:tgtEl>
                                        <p:attrNameLst>
                                          <p:attrName>style.visibility</p:attrName>
                                        </p:attrNameLst>
                                      </p:cBhvr>
                                      <p:to>
                                        <p:strVal val="visible"/>
                                      </p:to>
                                    </p:set>
                                    <p:animEffect transition="in" filter="blinds(horizontal)">
                                      <p:cBhvr>
                                        <p:cTn id="32" dur="2000"/>
                                        <p:tgtEl>
                                          <p:spTgt spid="10"/>
                                        </p:tgtEl>
                                      </p:cBhvr>
                                    </p:animEffect>
                                  </p:childTnLst>
                                </p:cTn>
                              </p:par>
                            </p:childTnLst>
                          </p:cTn>
                        </p:par>
                        <p:par>
                          <p:cTn id="33" fill="hold">
                            <p:stCondLst>
                              <p:cond delay="13000"/>
                            </p:stCondLst>
                            <p:childTnLst>
                              <p:par>
                                <p:cTn id="34" presetID="3" presetClass="entr" presetSubtype="10" fill="hold" grpId="0" nodeType="afterEffect">
                                  <p:stCondLst>
                                    <p:cond delay="0"/>
                                  </p:stCondLst>
                                  <p:childTnLst>
                                    <p:set>
                                      <p:cBhvr>
                                        <p:cTn id="35" dur="2000" fill="hold">
                                          <p:stCondLst>
                                            <p:cond delay="0"/>
                                          </p:stCondLst>
                                        </p:cTn>
                                        <p:tgtEl>
                                          <p:spTgt spid="11"/>
                                        </p:tgtEl>
                                        <p:attrNameLst>
                                          <p:attrName>style.visibility</p:attrName>
                                        </p:attrNameLst>
                                      </p:cBhvr>
                                      <p:to>
                                        <p:strVal val="visible"/>
                                      </p:to>
                                    </p:set>
                                    <p:animEffect transition="in" filter="blinds(horizontal)">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9" grpId="0"/>
      <p:bldP spid="10" grpId="0"/>
      <p:bldP spid="11"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41400" y="594360"/>
            <a:ext cx="5059680" cy="460375"/>
          </a:xfrm>
          <a:prstGeom prst="rect">
            <a:avLst/>
          </a:prstGeom>
          <a:noFill/>
        </p:spPr>
        <p:txBody>
          <a:bodyPr wrap="none" rtlCol="0" anchor="t">
            <a:spAutoFit/>
          </a:bodyPr>
          <a:p>
            <a:r>
              <a:rPr lang="zh-CN" altLang="en-US" sz="2400" b="1">
                <a:sym typeface="+mn-ea"/>
              </a:rPr>
              <a:t>品语言</a:t>
            </a:r>
            <a:r>
              <a:rPr lang="zh-CN" altLang="en-US" sz="2400" b="1">
                <a:solidFill>
                  <a:srgbClr val="FF0000"/>
                </a:solidFill>
                <a:sym typeface="+mn-ea"/>
              </a:rPr>
              <a:t>（读书方法：跳读</a:t>
            </a:r>
            <a:r>
              <a:rPr lang="en-US" altLang="zh-CN" sz="2400" b="1">
                <a:solidFill>
                  <a:srgbClr val="FF0000"/>
                </a:solidFill>
                <a:sym typeface="+mn-ea"/>
              </a:rPr>
              <a:t>——</a:t>
            </a:r>
            <a:r>
              <a:rPr lang="zh-CN" altLang="en-US" sz="2400" b="1">
                <a:solidFill>
                  <a:srgbClr val="FF0000"/>
                </a:solidFill>
                <a:sym typeface="+mn-ea"/>
              </a:rPr>
              <a:t>比较）</a:t>
            </a:r>
            <a:endParaRPr lang="zh-CN" altLang="en-US" sz="2400"/>
          </a:p>
        </p:txBody>
      </p:sp>
      <p:sp>
        <p:nvSpPr>
          <p:cNvPr id="3" name="文本框 2"/>
          <p:cNvSpPr txBox="1"/>
          <p:nvPr/>
        </p:nvSpPr>
        <p:spPr>
          <a:xfrm>
            <a:off x="1041400" y="1293495"/>
            <a:ext cx="5074920" cy="460375"/>
          </a:xfrm>
          <a:prstGeom prst="rect">
            <a:avLst/>
          </a:prstGeom>
          <a:noFill/>
        </p:spPr>
        <p:txBody>
          <a:bodyPr wrap="square" rtlCol="0">
            <a:spAutoFit/>
          </a:bodyPr>
          <a:p>
            <a:r>
              <a:rPr lang="zh-CN" altLang="en-US" sz="2400" b="1">
                <a:gradFill>
                  <a:gsLst>
                    <a:gs pos="0">
                      <a:srgbClr val="D9717D"/>
                    </a:gs>
                    <a:gs pos="100000">
                      <a:srgbClr val="E32E37"/>
                    </a:gs>
                  </a:gsLst>
                  <a:lin scaled="1"/>
                </a:gradFill>
              </a:rPr>
              <a:t>平实性说明语言</a:t>
            </a:r>
            <a:r>
              <a:rPr lang="en-US" altLang="zh-CN" sz="2400" b="1">
                <a:gradFill>
                  <a:gsLst>
                    <a:gs pos="0">
                      <a:srgbClr val="D9717D"/>
                    </a:gs>
                    <a:gs pos="100000">
                      <a:srgbClr val="E32E37"/>
                    </a:gs>
                  </a:gsLst>
                  <a:lin scaled="1"/>
                </a:gradFill>
              </a:rPr>
              <a:t>——</a:t>
            </a:r>
            <a:r>
              <a:rPr lang="zh-CN" altLang="en-US" sz="2400" b="1">
                <a:gradFill>
                  <a:gsLst>
                    <a:gs pos="0">
                      <a:srgbClr val="D9717D"/>
                    </a:gs>
                    <a:gs pos="100000">
                      <a:srgbClr val="E32E37"/>
                    </a:gs>
                  </a:gsLst>
                  <a:lin scaled="1"/>
                </a:gradFill>
              </a:rPr>
              <a:t>真实、准确</a:t>
            </a:r>
            <a:endParaRPr lang="zh-CN" altLang="en-US" sz="2400" b="1">
              <a:gradFill>
                <a:gsLst>
                  <a:gs pos="0">
                    <a:srgbClr val="D9717D"/>
                  </a:gs>
                  <a:gs pos="100000">
                    <a:srgbClr val="E32E37"/>
                  </a:gs>
                </a:gsLst>
                <a:lin scaled="1"/>
              </a:gradFill>
            </a:endParaRPr>
          </a:p>
        </p:txBody>
      </p:sp>
      <p:sp>
        <p:nvSpPr>
          <p:cNvPr id="4" name="文本框 3"/>
          <p:cNvSpPr txBox="1"/>
          <p:nvPr/>
        </p:nvSpPr>
        <p:spPr>
          <a:xfrm>
            <a:off x="1041400" y="1992630"/>
            <a:ext cx="3518535" cy="2306955"/>
          </a:xfrm>
          <a:prstGeom prst="rect">
            <a:avLst/>
          </a:prstGeom>
          <a:noFill/>
          <a:ln w="38100">
            <a:solidFill>
              <a:schemeClr val="tx1"/>
            </a:solidFill>
          </a:ln>
        </p:spPr>
        <p:txBody>
          <a:bodyPr wrap="square" rtlCol="0">
            <a:spAutoFit/>
          </a:bodyPr>
          <a:p>
            <a:r>
              <a:rPr lang="en-US" altLang="zh-CN" sz="2400"/>
              <a:t>A</a:t>
            </a:r>
            <a:r>
              <a:rPr lang="zh-CN" altLang="en-US" sz="2400"/>
              <a:t>、表估计、限定的</a:t>
            </a:r>
            <a:endParaRPr lang="zh-CN" altLang="en-US" sz="2400"/>
          </a:p>
          <a:p>
            <a:endParaRPr lang="zh-CN" altLang="en-US" sz="2400"/>
          </a:p>
          <a:p>
            <a:r>
              <a:rPr lang="en-US" altLang="zh-CN" sz="2400"/>
              <a:t>B</a:t>
            </a:r>
            <a:r>
              <a:rPr lang="zh-CN" altLang="en-US" sz="2400"/>
              <a:t>、表不可肯定的</a:t>
            </a:r>
            <a:endParaRPr lang="zh-CN" altLang="en-US" sz="2400"/>
          </a:p>
          <a:p>
            <a:endParaRPr lang="zh-CN" altLang="en-US" sz="2400"/>
          </a:p>
          <a:p>
            <a:r>
              <a:rPr lang="en-US" altLang="zh-CN" sz="2400"/>
              <a:t>C</a:t>
            </a:r>
            <a:r>
              <a:rPr lang="zh-CN" altLang="en-US" sz="2400"/>
              <a:t>、表准确数字的</a:t>
            </a:r>
            <a:endParaRPr lang="zh-CN" altLang="en-US" sz="2400"/>
          </a:p>
          <a:p>
            <a:r>
              <a:rPr lang="en-US" altLang="zh-CN" sz="2400"/>
              <a:t>......</a:t>
            </a:r>
            <a:endParaRPr lang="en-US" altLang="zh-CN" sz="2400"/>
          </a:p>
        </p:txBody>
      </p:sp>
      <p:sp>
        <p:nvSpPr>
          <p:cNvPr id="7" name="文本框 6"/>
          <p:cNvSpPr txBox="1"/>
          <p:nvPr/>
        </p:nvSpPr>
        <p:spPr>
          <a:xfrm>
            <a:off x="6967855" y="2371725"/>
            <a:ext cx="4145280" cy="1198880"/>
          </a:xfrm>
          <a:prstGeom prst="rect">
            <a:avLst/>
          </a:prstGeom>
          <a:noFill/>
          <a:ln w="28575">
            <a:solidFill>
              <a:schemeClr val="tx1"/>
            </a:solidFill>
          </a:ln>
        </p:spPr>
        <p:txBody>
          <a:bodyPr wrap="none" rtlCol="0">
            <a:spAutoFit/>
          </a:bodyPr>
          <a:p>
            <a:r>
              <a:rPr lang="zh-CN" altLang="en-US" sz="2400" b="1">
                <a:solidFill>
                  <a:srgbClr val="FF0000"/>
                </a:solidFill>
              </a:rPr>
              <a:t>根据客观实际这把尺子来衡量</a:t>
            </a:r>
            <a:endParaRPr lang="zh-CN" altLang="en-US" sz="2400" b="1">
              <a:solidFill>
                <a:srgbClr val="FF0000"/>
              </a:solidFill>
            </a:endParaRPr>
          </a:p>
          <a:p>
            <a:endParaRPr lang="zh-CN" altLang="en-US" sz="2400" b="1">
              <a:solidFill>
                <a:srgbClr val="FF0000"/>
              </a:solidFill>
            </a:endParaRPr>
          </a:p>
          <a:p>
            <a:r>
              <a:rPr lang="zh-CN" altLang="en-US" sz="2400" b="1">
                <a:solidFill>
                  <a:srgbClr val="FF0000"/>
                </a:solidFill>
              </a:rPr>
              <a:t>科学、严谨的态度</a:t>
            </a:r>
            <a:endParaRPr lang="zh-CN" altLang="en-US" sz="2400" b="1">
              <a:solidFill>
                <a:srgbClr val="FF0000"/>
              </a:solidFill>
            </a:endParaRPr>
          </a:p>
        </p:txBody>
      </p:sp>
      <p:sp>
        <p:nvSpPr>
          <p:cNvPr id="8" name="文本框 7"/>
          <p:cNvSpPr txBox="1"/>
          <p:nvPr/>
        </p:nvSpPr>
        <p:spPr>
          <a:xfrm>
            <a:off x="884555" y="4436110"/>
            <a:ext cx="9847580" cy="1938020"/>
          </a:xfrm>
          <a:prstGeom prst="rect">
            <a:avLst/>
          </a:prstGeom>
          <a:gradFill>
            <a:gsLst>
              <a:gs pos="0">
                <a:srgbClr val="F4EFBC"/>
              </a:gs>
              <a:gs pos="100000">
                <a:srgbClr val="EFE79B"/>
              </a:gs>
            </a:gsLst>
            <a:lin scaled="1"/>
          </a:gradFill>
          <a:ln w="19050">
            <a:solidFill>
              <a:schemeClr val="tx1"/>
            </a:solidFill>
          </a:ln>
        </p:spPr>
        <p:txBody>
          <a:bodyPr wrap="square" rtlCol="0">
            <a:spAutoFit/>
          </a:bodyPr>
          <a:p>
            <a:r>
              <a:rPr lang="zh-CN" altLang="en-US" sz="2400" b="1"/>
              <a:t>设计意图：</a:t>
            </a:r>
            <a:r>
              <a:rPr lang="en-US" altLang="zh-CN" sz="2400">
                <a:solidFill>
                  <a:srgbClr val="FF0000"/>
                </a:solidFill>
              </a:rPr>
              <a:t> </a:t>
            </a:r>
            <a:r>
              <a:rPr lang="zh-CN" altLang="en-US" sz="2400">
                <a:solidFill>
                  <a:srgbClr val="FF0000"/>
                </a:solidFill>
              </a:rPr>
              <a:t>本文是自渎课文，是对教读课所讲授的知识的巩固和熟练。说明文平实语言的特点，在本单元前几课已经进行了详细的</a:t>
            </a:r>
            <a:r>
              <a:rPr lang="en-US" altLang="zh-CN" sz="2400">
                <a:solidFill>
                  <a:srgbClr val="FF0000"/>
                </a:solidFill>
              </a:rPr>
              <a:t> </a:t>
            </a:r>
            <a:r>
              <a:rPr lang="zh-CN" altLang="en-US" sz="2400">
                <a:solidFill>
                  <a:srgbClr val="FF0000"/>
                </a:solidFill>
              </a:rPr>
              <a:t>讲解和训练，此刻就是对之前知识的迁移和归纳。在这个环节的教学中，教师要给足学生时间，让学生深入到课文中去，通过自主学习，将体现真实准确的词语找出来，体会其平实特点。</a:t>
            </a:r>
            <a:endParaRPr lang="zh-CN" altLang="en-US" sz="2400">
              <a:solidFill>
                <a:srgbClr val="FF0000"/>
              </a:solidFill>
            </a:endParaRPr>
          </a:p>
        </p:txBody>
      </p:sp>
      <p:sp>
        <p:nvSpPr>
          <p:cNvPr id="5" name="右箭头 4"/>
          <p:cNvSpPr/>
          <p:nvPr/>
        </p:nvSpPr>
        <p:spPr>
          <a:xfrm>
            <a:off x="5278120" y="2592705"/>
            <a:ext cx="1061085" cy="514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par>
                          <p:cTn id="12" fill="hold">
                            <p:stCondLst>
                              <p:cond delay="2500"/>
                            </p:stCondLst>
                            <p:childTnLst>
                              <p:par>
                                <p:cTn id="13" presetID="4"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2000"/>
                                        <p:tgtEl>
                                          <p:spTgt spid="5"/>
                                        </p:tgtEl>
                                      </p:cBhvr>
                                    </p:animEffect>
                                  </p:childTnLst>
                                </p:cTn>
                              </p:par>
                            </p:childTnLst>
                          </p:cTn>
                        </p:par>
                        <p:par>
                          <p:cTn id="16" fill="hold">
                            <p:stCondLst>
                              <p:cond delay="4500"/>
                            </p:stCondLst>
                            <p:childTnLst>
                              <p:par>
                                <p:cTn id="17" presetID="3" presetClass="entr" presetSubtype="5"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animBg="1"/>
      <p:bldP spid="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46810" y="1609725"/>
            <a:ext cx="7086600" cy="829945"/>
          </a:xfrm>
          <a:prstGeom prst="rect">
            <a:avLst/>
          </a:prstGeom>
          <a:noFill/>
        </p:spPr>
        <p:txBody>
          <a:bodyPr wrap="none" rtlCol="0">
            <a:spAutoFit/>
          </a:bodyPr>
          <a:p>
            <a:r>
              <a:rPr lang="zh-CN" altLang="en-US" sz="2400" b="1">
                <a:solidFill>
                  <a:srgbClr val="FF0000"/>
                </a:solidFill>
              </a:rPr>
              <a:t>城郊</a:t>
            </a:r>
            <a:endParaRPr lang="zh-CN" altLang="en-US" sz="2400" b="1">
              <a:solidFill>
                <a:srgbClr val="FF0000"/>
              </a:solidFill>
            </a:endParaRPr>
          </a:p>
          <a:p>
            <a:r>
              <a:rPr lang="zh-CN" altLang="en-US" sz="2400" b="1"/>
              <a:t>疏林薄雾</a:t>
            </a:r>
            <a:r>
              <a:rPr lang="en-US" altLang="zh-CN" sz="2400" b="1"/>
              <a:t>        </a:t>
            </a:r>
            <a:r>
              <a:rPr lang="zh-CN" altLang="en-US" sz="2400" b="1"/>
              <a:t>农舍田畴</a:t>
            </a:r>
            <a:r>
              <a:rPr lang="en-US" altLang="zh-CN" sz="2400" b="1"/>
              <a:t>        </a:t>
            </a:r>
            <a:r>
              <a:rPr lang="zh-CN" altLang="en-US" sz="2400" b="1"/>
              <a:t>春寒料峭</a:t>
            </a:r>
            <a:r>
              <a:rPr lang="en-US" altLang="zh-CN" sz="2400" b="1"/>
              <a:t>        </a:t>
            </a:r>
            <a:r>
              <a:rPr lang="zh-CN" altLang="en-US" sz="2400" b="1"/>
              <a:t>长途跋涉</a:t>
            </a:r>
            <a:endParaRPr lang="zh-CN" altLang="en-US" sz="2400" b="1"/>
          </a:p>
        </p:txBody>
      </p:sp>
      <p:sp>
        <p:nvSpPr>
          <p:cNvPr id="3" name="文本框 2"/>
          <p:cNvSpPr txBox="1"/>
          <p:nvPr/>
        </p:nvSpPr>
        <p:spPr>
          <a:xfrm>
            <a:off x="10211435" y="1609725"/>
            <a:ext cx="792480" cy="829945"/>
          </a:xfrm>
          <a:prstGeom prst="rect">
            <a:avLst/>
          </a:prstGeom>
          <a:solidFill>
            <a:srgbClr val="B4BEFD"/>
          </a:solidFill>
        </p:spPr>
        <p:txBody>
          <a:bodyPr wrap="none" rtlCol="0">
            <a:spAutoFit/>
          </a:bodyPr>
          <a:p>
            <a:r>
              <a:rPr lang="zh-CN" altLang="en-US" sz="2400" b="1">
                <a:solidFill>
                  <a:srgbClr val="FF0000"/>
                </a:solidFill>
              </a:rPr>
              <a:t>慢板</a:t>
            </a:r>
            <a:endParaRPr lang="zh-CN" altLang="en-US" sz="2400" b="1">
              <a:solidFill>
                <a:srgbClr val="FF0000"/>
              </a:solidFill>
            </a:endParaRPr>
          </a:p>
          <a:p>
            <a:r>
              <a:rPr lang="zh-CN" altLang="en-US" sz="2400" b="1">
                <a:solidFill>
                  <a:srgbClr val="FF0000"/>
                </a:solidFill>
              </a:rPr>
              <a:t>柔板</a:t>
            </a:r>
            <a:endParaRPr lang="zh-CN" altLang="en-US" sz="2400" b="1">
              <a:solidFill>
                <a:srgbClr val="FF0000"/>
              </a:solidFill>
            </a:endParaRPr>
          </a:p>
        </p:txBody>
      </p:sp>
      <p:sp>
        <p:nvSpPr>
          <p:cNvPr id="4" name="文本框 3"/>
          <p:cNvSpPr txBox="1"/>
          <p:nvPr/>
        </p:nvSpPr>
        <p:spPr>
          <a:xfrm>
            <a:off x="1297305" y="2995295"/>
            <a:ext cx="7086600" cy="1198880"/>
          </a:xfrm>
          <a:prstGeom prst="rect">
            <a:avLst/>
          </a:prstGeom>
          <a:noFill/>
        </p:spPr>
        <p:txBody>
          <a:bodyPr wrap="none" rtlCol="0">
            <a:spAutoFit/>
          </a:bodyPr>
          <a:p>
            <a:r>
              <a:rPr lang="zh-CN" altLang="en-US" sz="2400" b="1">
                <a:solidFill>
                  <a:srgbClr val="FF0000"/>
                </a:solidFill>
              </a:rPr>
              <a:t>汴河</a:t>
            </a:r>
            <a:endParaRPr lang="zh-CN" altLang="en-US" sz="2400" b="1">
              <a:solidFill>
                <a:srgbClr val="FF0000"/>
              </a:solidFill>
            </a:endParaRPr>
          </a:p>
          <a:p>
            <a:r>
              <a:rPr lang="zh-CN" altLang="en-US" sz="2400" b="1"/>
              <a:t>舳舻相接</a:t>
            </a:r>
            <a:r>
              <a:rPr lang="en-US" altLang="zh-CN" sz="2400" b="1"/>
              <a:t>         </a:t>
            </a:r>
            <a:r>
              <a:rPr lang="zh-CN" altLang="en-US" sz="2400" b="1"/>
              <a:t>车水马龙</a:t>
            </a:r>
            <a:r>
              <a:rPr lang="en-US" altLang="zh-CN" sz="2400" b="1"/>
              <a:t>         </a:t>
            </a:r>
            <a:r>
              <a:rPr lang="zh-CN" altLang="en-US" sz="2400" b="1"/>
              <a:t>热闹非凡</a:t>
            </a:r>
            <a:r>
              <a:rPr lang="en-US" altLang="zh-CN" sz="2400" b="1"/>
              <a:t>      </a:t>
            </a:r>
            <a:r>
              <a:rPr lang="zh-CN" altLang="en-US" sz="2400" b="1"/>
              <a:t>呼唤叫喊</a:t>
            </a:r>
            <a:endParaRPr lang="zh-CN" altLang="en-US" sz="2400" b="1"/>
          </a:p>
          <a:p>
            <a:r>
              <a:rPr lang="zh-CN" altLang="en-US" sz="2400" b="1"/>
              <a:t>握篙盘索</a:t>
            </a:r>
            <a:r>
              <a:rPr lang="en-US" altLang="zh-CN" sz="2400" b="1"/>
              <a:t>         </a:t>
            </a:r>
            <a:r>
              <a:rPr lang="zh-CN" altLang="en-US" sz="2400" b="1"/>
              <a:t>呼应相接</a:t>
            </a:r>
            <a:r>
              <a:rPr lang="en-US" altLang="zh-CN" sz="2400" b="1"/>
              <a:t>         </a:t>
            </a:r>
            <a:r>
              <a:rPr lang="zh-CN" altLang="en-US" sz="2400" b="1"/>
              <a:t>挥臂助阵</a:t>
            </a:r>
            <a:r>
              <a:rPr lang="en-US" altLang="zh-CN" sz="2400" b="1"/>
              <a:t>      </a:t>
            </a:r>
            <a:r>
              <a:rPr lang="zh-CN" altLang="en-US" sz="2400" b="1"/>
              <a:t>无暇一顾</a:t>
            </a:r>
            <a:endParaRPr lang="zh-CN" altLang="en-US" sz="2400" b="1"/>
          </a:p>
        </p:txBody>
      </p:sp>
      <p:sp>
        <p:nvSpPr>
          <p:cNvPr id="5" name="文本框 4"/>
          <p:cNvSpPr txBox="1"/>
          <p:nvPr/>
        </p:nvSpPr>
        <p:spPr>
          <a:xfrm>
            <a:off x="10211435" y="3481705"/>
            <a:ext cx="889635" cy="829945"/>
          </a:xfrm>
          <a:prstGeom prst="rect">
            <a:avLst/>
          </a:prstGeom>
          <a:solidFill>
            <a:srgbClr val="B4BEFD"/>
          </a:solidFill>
        </p:spPr>
        <p:txBody>
          <a:bodyPr wrap="square" rtlCol="0">
            <a:spAutoFit/>
          </a:bodyPr>
          <a:p>
            <a:r>
              <a:rPr lang="zh-CN" altLang="en-US" sz="2400" b="1">
                <a:solidFill>
                  <a:srgbClr val="FF0000"/>
                </a:solidFill>
              </a:rPr>
              <a:t>快板</a:t>
            </a:r>
            <a:endParaRPr lang="zh-CN" altLang="en-US" sz="2400" b="1">
              <a:solidFill>
                <a:srgbClr val="FF0000"/>
              </a:solidFill>
            </a:endParaRPr>
          </a:p>
          <a:p>
            <a:r>
              <a:rPr lang="zh-CN" altLang="en-US" sz="2400" b="1">
                <a:solidFill>
                  <a:srgbClr val="FF0000"/>
                </a:solidFill>
              </a:rPr>
              <a:t>紧板</a:t>
            </a:r>
            <a:endParaRPr lang="zh-CN" altLang="en-US" sz="2400" b="1">
              <a:solidFill>
                <a:srgbClr val="FF0000"/>
              </a:solidFill>
            </a:endParaRPr>
          </a:p>
        </p:txBody>
      </p:sp>
      <p:sp>
        <p:nvSpPr>
          <p:cNvPr id="6" name="文本框 5"/>
          <p:cNvSpPr txBox="1"/>
          <p:nvPr/>
        </p:nvSpPr>
        <p:spPr>
          <a:xfrm>
            <a:off x="1342390" y="5123180"/>
            <a:ext cx="7424420" cy="1198880"/>
          </a:xfrm>
          <a:prstGeom prst="rect">
            <a:avLst/>
          </a:prstGeom>
          <a:noFill/>
        </p:spPr>
        <p:txBody>
          <a:bodyPr wrap="none" rtlCol="0">
            <a:spAutoFit/>
          </a:bodyPr>
          <a:p>
            <a:r>
              <a:rPr lang="zh-CN" altLang="en-US" sz="2400" b="1">
                <a:solidFill>
                  <a:srgbClr val="FF0000"/>
                </a:solidFill>
              </a:rPr>
              <a:t>城内街市</a:t>
            </a:r>
            <a:endParaRPr lang="zh-CN" altLang="en-US" sz="2400" b="1">
              <a:solidFill>
                <a:srgbClr val="FF0000"/>
              </a:solidFill>
            </a:endParaRPr>
          </a:p>
          <a:p>
            <a:r>
              <a:rPr lang="zh-CN" altLang="en-US" sz="2400" b="1"/>
              <a:t>街道纵横</a:t>
            </a:r>
            <a:r>
              <a:rPr lang="en-US" altLang="zh-CN" sz="2400" b="1"/>
              <a:t>        </a:t>
            </a:r>
            <a:r>
              <a:rPr lang="zh-CN" altLang="en-US" sz="2400" b="1"/>
              <a:t>房屋林立</a:t>
            </a:r>
            <a:r>
              <a:rPr lang="en-US" altLang="zh-CN" sz="2400" b="1"/>
              <a:t>         </a:t>
            </a:r>
            <a:r>
              <a:rPr lang="zh-CN" altLang="en-US" sz="2400" b="1"/>
              <a:t>香烛纸马</a:t>
            </a:r>
            <a:r>
              <a:rPr lang="en-US" altLang="zh-CN" sz="2400" b="1"/>
              <a:t>           </a:t>
            </a:r>
            <a:r>
              <a:rPr lang="zh-CN" altLang="en-US" sz="2400" b="1"/>
              <a:t>应有尽有</a:t>
            </a:r>
            <a:endParaRPr lang="zh-CN" altLang="en-US" sz="2400" b="1"/>
          </a:p>
          <a:p>
            <a:r>
              <a:rPr lang="zh-CN" altLang="en-US" sz="2400" b="1"/>
              <a:t>士农工商</a:t>
            </a:r>
            <a:r>
              <a:rPr lang="en-US" altLang="zh-CN" sz="2400" b="1"/>
              <a:t>        </a:t>
            </a:r>
            <a:r>
              <a:rPr lang="zh-CN" altLang="en-US" sz="2400" b="1"/>
              <a:t>络绎不绝</a:t>
            </a:r>
            <a:r>
              <a:rPr lang="en-US" altLang="zh-CN" sz="2400" b="1"/>
              <a:t>         </a:t>
            </a:r>
            <a:r>
              <a:rPr lang="zh-CN" altLang="en-US" sz="2400" b="1"/>
              <a:t>各行各业</a:t>
            </a:r>
            <a:r>
              <a:rPr lang="en-US" altLang="zh-CN" sz="2400" b="1"/>
              <a:t>           </a:t>
            </a:r>
            <a:r>
              <a:rPr lang="zh-CN" altLang="en-US" sz="2400" b="1"/>
              <a:t>无所不备</a:t>
            </a:r>
            <a:endParaRPr lang="zh-CN" altLang="en-US" sz="2400" b="1"/>
          </a:p>
        </p:txBody>
      </p:sp>
      <p:sp>
        <p:nvSpPr>
          <p:cNvPr id="7" name="文本框 6"/>
          <p:cNvSpPr txBox="1"/>
          <p:nvPr/>
        </p:nvSpPr>
        <p:spPr>
          <a:xfrm>
            <a:off x="10260330" y="5681980"/>
            <a:ext cx="792480" cy="460375"/>
          </a:xfrm>
          <a:prstGeom prst="rect">
            <a:avLst/>
          </a:prstGeom>
          <a:solidFill>
            <a:srgbClr val="B4BEFD"/>
          </a:solidFill>
        </p:spPr>
        <p:txBody>
          <a:bodyPr wrap="none" rtlCol="0">
            <a:spAutoFit/>
          </a:bodyPr>
          <a:p>
            <a:r>
              <a:rPr lang="zh-CN" altLang="en-US" sz="2400" b="1">
                <a:solidFill>
                  <a:srgbClr val="FF0000"/>
                </a:solidFill>
              </a:rPr>
              <a:t>尾声</a:t>
            </a:r>
            <a:endParaRPr lang="zh-CN" altLang="en-US" sz="2400" b="1">
              <a:solidFill>
                <a:srgbClr val="FF0000"/>
              </a:solidFill>
            </a:endParaRPr>
          </a:p>
        </p:txBody>
      </p:sp>
      <p:cxnSp>
        <p:nvCxnSpPr>
          <p:cNvPr id="8" name="直接连接符 7"/>
          <p:cNvCxnSpPr/>
          <p:nvPr/>
        </p:nvCxnSpPr>
        <p:spPr>
          <a:xfrm flipH="1">
            <a:off x="10663555" y="2599055"/>
            <a:ext cx="15875" cy="723265"/>
          </a:xfrm>
          <a:prstGeom prst="line">
            <a:avLst/>
          </a:prstGeom>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flipH="1">
            <a:off x="10663555" y="4340860"/>
            <a:ext cx="15875" cy="723265"/>
          </a:xfrm>
          <a:prstGeom prst="line">
            <a:avLst/>
          </a:prstGeom>
        </p:spPr>
        <p:style>
          <a:lnRef idx="3">
            <a:schemeClr val="dk1"/>
          </a:lnRef>
          <a:fillRef idx="0">
            <a:schemeClr val="dk1"/>
          </a:fillRef>
          <a:effectRef idx="2">
            <a:schemeClr val="dk1"/>
          </a:effectRef>
          <a:fontRef idx="minor">
            <a:schemeClr val="tx1"/>
          </a:fontRef>
        </p:style>
      </p:cxnSp>
      <p:sp>
        <p:nvSpPr>
          <p:cNvPr id="13" name="文本框 12"/>
          <p:cNvSpPr txBox="1"/>
          <p:nvPr/>
        </p:nvSpPr>
        <p:spPr>
          <a:xfrm>
            <a:off x="882650" y="822325"/>
            <a:ext cx="6073140" cy="460375"/>
          </a:xfrm>
          <a:prstGeom prst="rect">
            <a:avLst/>
          </a:prstGeom>
          <a:noFill/>
        </p:spPr>
        <p:txBody>
          <a:bodyPr wrap="square" rtlCol="0">
            <a:spAutoFit/>
          </a:bodyPr>
          <a:p>
            <a:r>
              <a:rPr lang="zh-CN" altLang="en-US" sz="2400" b="1"/>
              <a:t>读繁华</a:t>
            </a:r>
            <a:r>
              <a:rPr lang="zh-CN" altLang="en-US" sz="2400" b="1">
                <a:solidFill>
                  <a:srgbClr val="FF0000"/>
                </a:solidFill>
              </a:rPr>
              <a:t>（读书方法：细读</a:t>
            </a:r>
            <a:r>
              <a:rPr lang="en-US" altLang="zh-CN" sz="2400" b="1">
                <a:solidFill>
                  <a:srgbClr val="FF0000"/>
                </a:solidFill>
              </a:rPr>
              <a:t>——</a:t>
            </a:r>
            <a:r>
              <a:rPr lang="zh-CN" altLang="en-US" sz="2400" b="1">
                <a:solidFill>
                  <a:srgbClr val="FF0000"/>
                </a:solidFill>
              </a:rPr>
              <a:t>朗诵）</a:t>
            </a:r>
            <a:endParaRPr lang="zh-CN" altLang="en-US" sz="2400" b="1">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2000" fill="hold">
                                          <p:stCondLst>
                                            <p:cond delay="0"/>
                                          </p:stCondLst>
                                        </p:cTn>
                                        <p:tgtEl>
                                          <p:spTgt spid="6"/>
                                        </p:tgtEl>
                                        <p:attrNameLst>
                                          <p:attrName>style.visibility</p:attrName>
                                        </p:attrNameLst>
                                      </p:cBhvr>
                                      <p:to>
                                        <p:strVal val="visible"/>
                                      </p:to>
                                    </p:set>
                                    <p:animEffect transition="in" filter="barn(outVertical)">
                                      <p:cBhvr>
                                        <p:cTn id="15" dur="2000"/>
                                        <p:tgtEl>
                                          <p:spTgt spid="6"/>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2000" fill="hold">
                                          <p:stCondLst>
                                            <p:cond delay="0"/>
                                          </p:stCondLst>
                                        </p:cTn>
                                        <p:tgtEl>
                                          <p:spTgt spid="3"/>
                                        </p:tgtEl>
                                        <p:attrNameLst>
                                          <p:attrName>style.visibility</p:attrName>
                                        </p:attrNameLst>
                                      </p:cBhvr>
                                      <p:to>
                                        <p:strVal val="visible"/>
                                      </p:to>
                                    </p:set>
                                    <p:animEffect transition="in" filter="barn(inVertical)">
                                      <p:cBhvr>
                                        <p:cTn id="19" dur="2000"/>
                                        <p:tgtEl>
                                          <p:spTgt spid="3"/>
                                        </p:tgtEl>
                                      </p:cBhvr>
                                    </p:animEffect>
                                  </p:childTnLst>
                                </p:cTn>
                              </p:par>
                            </p:childTnLst>
                          </p:cTn>
                        </p:par>
                        <p:par>
                          <p:cTn id="20" fill="hold">
                            <p:stCondLst>
                              <p:cond delay="5000"/>
                            </p:stCondLst>
                            <p:childTnLst>
                              <p:par>
                                <p:cTn id="21" presetID="16" presetClass="entr" presetSubtype="2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5500"/>
                            </p:stCondLst>
                            <p:childTnLst>
                              <p:par>
                                <p:cTn id="25" presetID="16" presetClass="entr" presetSubtype="26" fill="hold" grpId="0" nodeType="afterEffect">
                                  <p:stCondLst>
                                    <p:cond delay="0"/>
                                  </p:stCondLst>
                                  <p:childTnLst>
                                    <p:set>
                                      <p:cBhvr>
                                        <p:cTn id="26" dur="1000" fill="hold">
                                          <p:stCondLst>
                                            <p:cond delay="0"/>
                                          </p:stCondLst>
                                        </p:cTn>
                                        <p:tgtEl>
                                          <p:spTgt spid="5"/>
                                        </p:tgtEl>
                                        <p:attrNameLst>
                                          <p:attrName>style.visibility</p:attrName>
                                        </p:attrNameLst>
                                      </p:cBhvr>
                                      <p:to>
                                        <p:strVal val="visible"/>
                                      </p:to>
                                    </p:set>
                                    <p:animEffect transition="in" filter="barn(inHorizontal)">
                                      <p:cBhvr>
                                        <p:cTn id="27" dur="1000"/>
                                        <p:tgtEl>
                                          <p:spTgt spid="5"/>
                                        </p:tgtEl>
                                      </p:cBhvr>
                                    </p:animEffect>
                                  </p:childTnLst>
                                </p:cTn>
                              </p:par>
                            </p:childTnLst>
                          </p:cTn>
                        </p:par>
                        <p:par>
                          <p:cTn id="28" fill="hold">
                            <p:stCondLst>
                              <p:cond delay="6500"/>
                            </p:stCondLst>
                            <p:childTnLst>
                              <p:par>
                                <p:cTn id="29" presetID="4"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2000"/>
                                        <p:tgtEl>
                                          <p:spTgt spid="9"/>
                                        </p:tgtEl>
                                      </p:cBhvr>
                                    </p:animEffect>
                                  </p:childTnLst>
                                </p:cTn>
                              </p:par>
                            </p:childTnLst>
                          </p:cTn>
                        </p:par>
                        <p:par>
                          <p:cTn id="32" fill="hold">
                            <p:stCondLst>
                              <p:cond delay="8500"/>
                            </p:stCondLst>
                            <p:childTnLst>
                              <p:par>
                                <p:cTn id="33" presetID="16" presetClass="entr" presetSubtype="21" fill="hold" grpId="0" nodeType="afterEffect">
                                  <p:stCondLst>
                                    <p:cond delay="0"/>
                                  </p:stCondLst>
                                  <p:childTnLst>
                                    <p:set>
                                      <p:cBhvr>
                                        <p:cTn id="34" dur="2000" fill="hold">
                                          <p:stCondLst>
                                            <p:cond delay="0"/>
                                          </p:stCondLst>
                                        </p:cTn>
                                        <p:tgtEl>
                                          <p:spTgt spid="7"/>
                                        </p:tgtEl>
                                        <p:attrNameLst>
                                          <p:attrName>style.visibility</p:attrName>
                                        </p:attrNameLst>
                                      </p:cBhvr>
                                      <p:to>
                                        <p:strVal val="visible"/>
                                      </p:to>
                                    </p:set>
                                    <p:animEffect transition="in" filter="barn(inVertical)">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3" grpId="0" bldLvl="0" animBg="1"/>
      <p:bldP spid="5" grpId="0" bldLvl="0" animBg="1"/>
      <p:bldP spid="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txBox="1"/>
          <p:nvPr/>
        </p:nvSpPr>
        <p:spPr>
          <a:xfrm>
            <a:off x="3312584" y="4868333"/>
            <a:ext cx="5903383" cy="1037167"/>
          </a:xfrm>
          <a:prstGeom prst="rect">
            <a:avLst/>
          </a:prstGeom>
          <a:noFill/>
          <a:ln w="12700">
            <a:noFill/>
          </a:ln>
        </p:spPr>
        <p:txBody>
          <a:bodyPr anchor="t" anchorCtr="0"/>
          <a:p>
            <a:pPr algn="ctr"/>
            <a:r>
              <a:rPr lang="en-US" altLang="zh-CN" sz="5335" b="1" dirty="0">
                <a:latin typeface="黑体" panose="02010609060101010101" charset="-122"/>
                <a:ea typeface="黑体" panose="02010609060101010101" charset="-122"/>
              </a:rPr>
              <a:t>25</a:t>
            </a:r>
            <a:r>
              <a:rPr lang="zh-CN" altLang="en-US" sz="5335" b="1" baseline="30000" dirty="0">
                <a:latin typeface="黑体" panose="02010609060101010101" charset="-122"/>
                <a:ea typeface="黑体" panose="02010609060101010101" charset="-122"/>
              </a:rPr>
              <a:t>*</a:t>
            </a:r>
            <a:r>
              <a:rPr lang="en-US" altLang="zh-CN" sz="5335" b="1" dirty="0">
                <a:latin typeface="黑体" panose="02010609060101010101" charset="-122"/>
                <a:ea typeface="黑体" panose="02010609060101010101" charset="-122"/>
              </a:rPr>
              <a:t> </a:t>
            </a:r>
            <a:r>
              <a:rPr lang="zh-CN" altLang="en-US" sz="5335" b="1" dirty="0">
                <a:latin typeface="黑体" panose="02010609060101010101" charset="-122"/>
                <a:ea typeface="黑体" panose="02010609060101010101" charset="-122"/>
              </a:rPr>
              <a:t>梦回繁华</a:t>
            </a:r>
            <a:r>
              <a:rPr lang="en-US" altLang="zh-CN" sz="5335" b="1" dirty="0">
                <a:latin typeface="黑体" panose="02010609060101010101" charset="-122"/>
                <a:ea typeface="黑体" panose="02010609060101010101" charset="-122"/>
              </a:rPr>
              <a:t>.</a:t>
            </a:r>
            <a:endParaRPr lang="en-US" altLang="zh-CN" sz="5335" b="1" dirty="0">
              <a:latin typeface="黑体" panose="02010609060101010101" charset="-122"/>
              <a:ea typeface="黑体" panose="02010609060101010101" charset="-122"/>
            </a:endParaRPr>
          </a:p>
        </p:txBody>
      </p:sp>
      <p:sp>
        <p:nvSpPr>
          <p:cNvPr id="7171" name="副标题 2"/>
          <p:cNvSpPr txBox="1"/>
          <p:nvPr/>
        </p:nvSpPr>
        <p:spPr>
          <a:xfrm>
            <a:off x="3888317" y="6021917"/>
            <a:ext cx="4751916" cy="582083"/>
          </a:xfrm>
          <a:prstGeom prst="rect">
            <a:avLst/>
          </a:prstGeom>
          <a:noFill/>
          <a:ln w="9525">
            <a:noFill/>
          </a:ln>
        </p:spPr>
        <p:txBody>
          <a:bodyPr anchor="t" anchorCtr="0"/>
          <a:p>
            <a:pPr algn="ctr">
              <a:spcBef>
                <a:spcPct val="20000"/>
              </a:spcBef>
            </a:pPr>
            <a:r>
              <a:rPr lang="en-US" altLang="zh-CN" sz="2665" b="1" dirty="0">
                <a:latin typeface="黑体" panose="02010609060101010101" charset="-122"/>
                <a:ea typeface="黑体" panose="02010609060101010101" charset="-122"/>
              </a:rPr>
              <a:t>R ·</a:t>
            </a:r>
            <a:r>
              <a:rPr lang="zh-CN" altLang="en-US" sz="2665" b="1" dirty="0">
                <a:latin typeface="黑体" panose="02010609060101010101" charset="-122"/>
                <a:ea typeface="黑体" panose="02010609060101010101" charset="-122"/>
              </a:rPr>
              <a:t>八年级上册</a:t>
            </a:r>
            <a:endParaRPr lang="zh-CN" altLang="en-US" sz="2665" b="1" dirty="0">
              <a:latin typeface="黑体" panose="02010609060101010101" charset="-122"/>
              <a:ea typeface="黑体" panose="02010609060101010101" charset="-122"/>
            </a:endParaRPr>
          </a:p>
        </p:txBody>
      </p:sp>
      <p:cxnSp>
        <p:nvCxnSpPr>
          <p:cNvPr id="7" name="直接连接符 6"/>
          <p:cNvCxnSpPr/>
          <p:nvPr/>
        </p:nvCxnSpPr>
        <p:spPr>
          <a:xfrm>
            <a:off x="2351617" y="5865284"/>
            <a:ext cx="76856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descr="图片1"/>
          <p:cNvPicPr>
            <a:picLocks noChangeAspect="1"/>
          </p:cNvPicPr>
          <p:nvPr/>
        </p:nvPicPr>
        <p:blipFill>
          <a:blip r:embed="rId1"/>
          <a:stretch>
            <a:fillRect/>
          </a:stretch>
        </p:blipFill>
        <p:spPr>
          <a:xfrm>
            <a:off x="396875" y="583565"/>
            <a:ext cx="5518785" cy="3703320"/>
          </a:xfrm>
          <a:prstGeom prst="rect">
            <a:avLst/>
          </a:prstGeom>
        </p:spPr>
      </p:pic>
      <p:pic>
        <p:nvPicPr>
          <p:cNvPr id="8" name="Picture 2" descr="8"/>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752" r="80751"/>
          <a:stretch>
            <a:fillRect/>
          </a:stretch>
        </p:blipFill>
        <p:spPr bwMode="auto">
          <a:xfrm>
            <a:off x="6157595" y="583565"/>
            <a:ext cx="5591175" cy="3838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82650" y="581025"/>
            <a:ext cx="6073140" cy="460375"/>
          </a:xfrm>
          <a:prstGeom prst="rect">
            <a:avLst/>
          </a:prstGeom>
          <a:noFill/>
        </p:spPr>
        <p:txBody>
          <a:bodyPr wrap="square" rtlCol="0">
            <a:spAutoFit/>
          </a:bodyPr>
          <a:p>
            <a:r>
              <a:rPr lang="zh-CN" altLang="en-US" sz="2400" b="1"/>
              <a:t>读繁华</a:t>
            </a:r>
            <a:r>
              <a:rPr lang="zh-CN" altLang="en-US" sz="2400" b="1">
                <a:solidFill>
                  <a:srgbClr val="FF0000"/>
                </a:solidFill>
              </a:rPr>
              <a:t>（读书方法：细读</a:t>
            </a:r>
            <a:r>
              <a:rPr lang="en-US" altLang="zh-CN" sz="2400" b="1">
                <a:solidFill>
                  <a:srgbClr val="FF0000"/>
                </a:solidFill>
              </a:rPr>
              <a:t>——</a:t>
            </a:r>
            <a:r>
              <a:rPr lang="zh-CN" altLang="en-US" sz="2400" b="1">
                <a:solidFill>
                  <a:srgbClr val="FF0000"/>
                </a:solidFill>
              </a:rPr>
              <a:t>朗诵）</a:t>
            </a:r>
            <a:endParaRPr lang="zh-CN" altLang="en-US" sz="2400" b="1">
              <a:solidFill>
                <a:srgbClr val="FF0000"/>
              </a:solidFill>
            </a:endParaRPr>
          </a:p>
        </p:txBody>
      </p:sp>
      <p:sp>
        <p:nvSpPr>
          <p:cNvPr id="3" name="文本框 2"/>
          <p:cNvSpPr txBox="1"/>
          <p:nvPr/>
        </p:nvSpPr>
        <p:spPr>
          <a:xfrm>
            <a:off x="1433830" y="1215390"/>
            <a:ext cx="4450080" cy="460375"/>
          </a:xfrm>
          <a:prstGeom prst="rect">
            <a:avLst/>
          </a:prstGeom>
          <a:noFill/>
        </p:spPr>
        <p:txBody>
          <a:bodyPr wrap="none" rtlCol="0">
            <a:spAutoFit/>
          </a:bodyPr>
          <a:p>
            <a:r>
              <a:rPr lang="zh-CN" altLang="en-US" sz="2400" b="1">
                <a:solidFill>
                  <a:schemeClr val="accent6">
                    <a:lumMod val="75000"/>
                  </a:schemeClr>
                </a:solidFill>
              </a:rPr>
              <a:t>文艺性说明语言</a:t>
            </a:r>
            <a:r>
              <a:rPr lang="en-US" altLang="zh-CN" sz="2400" b="1">
                <a:solidFill>
                  <a:schemeClr val="accent6">
                    <a:lumMod val="75000"/>
                  </a:schemeClr>
                </a:solidFill>
              </a:rPr>
              <a:t>——</a:t>
            </a:r>
            <a:r>
              <a:rPr lang="zh-CN" altLang="en-US" sz="2400" b="1">
                <a:solidFill>
                  <a:schemeClr val="accent6">
                    <a:lumMod val="75000"/>
                  </a:schemeClr>
                </a:solidFill>
              </a:rPr>
              <a:t>生动、典雅</a:t>
            </a:r>
            <a:endParaRPr lang="zh-CN" altLang="en-US" sz="2400" b="1">
              <a:solidFill>
                <a:schemeClr val="accent6">
                  <a:lumMod val="75000"/>
                </a:schemeClr>
              </a:solidFill>
            </a:endParaRPr>
          </a:p>
        </p:txBody>
      </p:sp>
      <p:sp>
        <p:nvSpPr>
          <p:cNvPr id="4" name="文本框 3"/>
          <p:cNvSpPr txBox="1"/>
          <p:nvPr/>
        </p:nvSpPr>
        <p:spPr>
          <a:xfrm>
            <a:off x="1433830" y="2120265"/>
            <a:ext cx="2602865" cy="829945"/>
          </a:xfrm>
          <a:prstGeom prst="rect">
            <a:avLst/>
          </a:prstGeom>
          <a:noFill/>
          <a:ln w="12700">
            <a:solidFill>
              <a:schemeClr val="tx1"/>
            </a:solidFill>
          </a:ln>
        </p:spPr>
        <p:txBody>
          <a:bodyPr wrap="none" rtlCol="0">
            <a:spAutoFit/>
          </a:bodyPr>
          <a:p>
            <a:r>
              <a:rPr lang="zh-CN" altLang="en-US" sz="2400" b="1">
                <a:solidFill>
                  <a:schemeClr val="tx1"/>
                </a:solidFill>
              </a:rPr>
              <a:t>打比方</a:t>
            </a:r>
            <a:r>
              <a:rPr lang="en-US" altLang="zh-CN" sz="2400" b="1">
                <a:solidFill>
                  <a:schemeClr val="tx1"/>
                </a:solidFill>
              </a:rPr>
              <a:t>       </a:t>
            </a:r>
            <a:r>
              <a:rPr lang="zh-CN" altLang="en-US" sz="2400" b="1">
                <a:solidFill>
                  <a:schemeClr val="tx1"/>
                </a:solidFill>
              </a:rPr>
              <a:t>摹状貌</a:t>
            </a:r>
            <a:endParaRPr lang="zh-CN" altLang="en-US" sz="2400" b="1">
              <a:solidFill>
                <a:schemeClr val="tx1"/>
              </a:solidFill>
            </a:endParaRPr>
          </a:p>
          <a:p>
            <a:r>
              <a:rPr lang="zh-CN" altLang="en-US" sz="2400" b="1">
                <a:solidFill>
                  <a:schemeClr val="tx1"/>
                </a:solidFill>
              </a:rPr>
              <a:t>四字短语</a:t>
            </a:r>
            <a:endParaRPr lang="zh-CN" altLang="en-US" sz="2400" b="1">
              <a:solidFill>
                <a:schemeClr val="tx1"/>
              </a:solidFill>
            </a:endParaRPr>
          </a:p>
        </p:txBody>
      </p:sp>
      <p:sp>
        <p:nvSpPr>
          <p:cNvPr id="5" name="文本框 4"/>
          <p:cNvSpPr txBox="1"/>
          <p:nvPr/>
        </p:nvSpPr>
        <p:spPr>
          <a:xfrm>
            <a:off x="7227570" y="2305050"/>
            <a:ext cx="3535680" cy="460375"/>
          </a:xfrm>
          <a:prstGeom prst="rect">
            <a:avLst/>
          </a:prstGeom>
          <a:noFill/>
          <a:ln w="12700">
            <a:solidFill>
              <a:schemeClr val="tx1"/>
            </a:solidFill>
          </a:ln>
        </p:spPr>
        <p:txBody>
          <a:bodyPr wrap="none" rtlCol="0">
            <a:spAutoFit/>
          </a:bodyPr>
          <a:p>
            <a:r>
              <a:rPr lang="zh-CN" altLang="en-US" sz="2400" b="1">
                <a:solidFill>
                  <a:srgbClr val="FF0000"/>
                </a:solidFill>
              </a:rPr>
              <a:t>文学性、生动性、音韵感</a:t>
            </a:r>
            <a:endParaRPr lang="zh-CN" altLang="en-US" sz="2400" b="1">
              <a:solidFill>
                <a:srgbClr val="FF0000"/>
              </a:solidFill>
            </a:endParaRPr>
          </a:p>
        </p:txBody>
      </p:sp>
      <p:sp>
        <p:nvSpPr>
          <p:cNvPr id="6" name="文本框 5"/>
          <p:cNvSpPr txBox="1"/>
          <p:nvPr/>
        </p:nvSpPr>
        <p:spPr>
          <a:xfrm>
            <a:off x="356235" y="3636010"/>
            <a:ext cx="11479530" cy="2676525"/>
          </a:xfrm>
          <a:prstGeom prst="rect">
            <a:avLst/>
          </a:prstGeom>
          <a:gradFill>
            <a:gsLst>
              <a:gs pos="50000">
                <a:srgbClr val="F6EDE1"/>
              </a:gs>
              <a:gs pos="0">
                <a:srgbClr val="F9F3EB"/>
              </a:gs>
              <a:gs pos="100000">
                <a:srgbClr val="F3E6D7"/>
              </a:gs>
            </a:gsLst>
            <a:lin scaled="1"/>
          </a:gradFill>
          <a:ln w="12700">
            <a:solidFill>
              <a:schemeClr val="tx1"/>
            </a:solidFill>
          </a:ln>
        </p:spPr>
        <p:txBody>
          <a:bodyPr wrap="square" rtlCol="0">
            <a:spAutoFit/>
          </a:bodyPr>
          <a:p>
            <a:r>
              <a:rPr lang="zh-CN" altLang="en-US" sz="2400" b="1"/>
              <a:t>设计意图：</a:t>
            </a:r>
            <a:r>
              <a:rPr lang="zh-CN" altLang="en-US" sz="2400">
                <a:solidFill>
                  <a:srgbClr val="FF0000"/>
                </a:solidFill>
              </a:rPr>
              <a:t>课堂内容讲授应该着眼于文本最显著的特点和学生比较陌生的知识领域，四字词语典雅而富有韵味的特点是本文教学的重点和难点，虽然课后有阅读提示，但是老师是标签式的直接告知，还是通过学生自己的朗读比较，将自己内化的东西体会出来，这显而易见。因此这个环节花的时间和精力比较多，紧紧扣住</a:t>
            </a:r>
            <a:r>
              <a:rPr lang="en-US" altLang="zh-CN" sz="2400">
                <a:solidFill>
                  <a:srgbClr val="FF0000"/>
                </a:solidFill>
              </a:rPr>
              <a:t>“</a:t>
            </a:r>
            <a:r>
              <a:rPr lang="zh-CN" altLang="en-US" sz="2400">
                <a:solidFill>
                  <a:schemeClr val="tx1"/>
                </a:solidFill>
                <a:latin typeface="华文行楷" panose="02010800040101010101" charset="-122"/>
                <a:ea typeface="华文行楷" panose="02010800040101010101" charset="-122"/>
              </a:rPr>
              <a:t>一部乐章，由慢板、柔板逐渐进入快板、紧板，转而进入尾声。</a:t>
            </a:r>
            <a:r>
              <a:rPr lang="en-US" altLang="zh-CN" sz="2400">
                <a:solidFill>
                  <a:srgbClr val="FF0000"/>
                </a:solidFill>
              </a:rPr>
              <a:t>”</a:t>
            </a:r>
            <a:r>
              <a:rPr lang="zh-CN" altLang="en-US" sz="2400">
                <a:solidFill>
                  <a:srgbClr val="FF0000"/>
                </a:solidFill>
              </a:rPr>
              <a:t>调动学生的肢体语言，感受文字的魅力和朗读的魅力。所以学习这篇文艺性说明文要特别注意引导学生品味语言，在体会文章结构和节奏美的基础上探寻语言美，以此来提高学生的语文素养。</a:t>
            </a:r>
            <a:endParaRPr lang="zh-CN" altLang="en-US" sz="2400">
              <a:solidFill>
                <a:srgbClr val="FF0000"/>
              </a:solidFill>
            </a:endParaRPr>
          </a:p>
        </p:txBody>
      </p:sp>
      <p:sp>
        <p:nvSpPr>
          <p:cNvPr id="7" name="右箭头 6"/>
          <p:cNvSpPr/>
          <p:nvPr/>
        </p:nvSpPr>
        <p:spPr>
          <a:xfrm>
            <a:off x="4744085" y="2400935"/>
            <a:ext cx="1769110" cy="207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par>
                          <p:cTn id="12" fill="hold">
                            <p:stCondLst>
                              <p:cond delay="2500"/>
                            </p:stCondLst>
                            <p:childTnLst>
                              <p:par>
                                <p:cTn id="13" presetID="16" presetClass="entr" presetSubtype="4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Horizontal)">
                                      <p:cBhvr>
                                        <p:cTn id="15" dur="500"/>
                                        <p:tgtEl>
                                          <p:spTgt spid="7"/>
                                        </p:tgtEl>
                                      </p:cBhvr>
                                    </p:animEffect>
                                  </p:childTnLst>
                                </p:cTn>
                              </p:par>
                            </p:childTnLst>
                          </p:cTn>
                        </p:par>
                        <p:par>
                          <p:cTn id="16" fill="hold">
                            <p:stCondLst>
                              <p:cond delay="3000"/>
                            </p:stCondLst>
                            <p:childTnLst>
                              <p:par>
                                <p:cTn id="17" presetID="16" presetClass="entr" presetSubtype="26" fill="hold" grpId="0" nodeType="afterEffect">
                                  <p:stCondLst>
                                    <p:cond delay="0"/>
                                  </p:stCondLst>
                                  <p:childTnLst>
                                    <p:set>
                                      <p:cBhvr>
                                        <p:cTn id="18" dur="5000" fill="hold">
                                          <p:stCondLst>
                                            <p:cond delay="0"/>
                                          </p:stCondLst>
                                        </p:cTn>
                                        <p:tgtEl>
                                          <p:spTgt spid="5"/>
                                        </p:tgtEl>
                                        <p:attrNameLst>
                                          <p:attrName>style.visibility</p:attrName>
                                        </p:attrNameLst>
                                      </p:cBhvr>
                                      <p:to>
                                        <p:strVal val="visible"/>
                                      </p:to>
                                    </p:set>
                                    <p:animEffect transition="in" filter="barn(inHorizontal)">
                                      <p:cBhvr>
                                        <p:cTn id="19" dur="5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000" fill="hold">
                                          <p:stCondLst>
                                            <p:cond delay="0"/>
                                          </p:stCondLst>
                                        </p:cTn>
                                        <p:tgtEl>
                                          <p:spTgt spid="6"/>
                                        </p:tgtEl>
                                        <p:attrNameLst>
                                          <p:attrName>style.visibility</p:attrName>
                                        </p:attrNameLst>
                                      </p:cBhvr>
                                      <p:to>
                                        <p:strVal val="visible"/>
                                      </p:to>
                                    </p:set>
                                    <p:animEffect transition="in" filter="blinds(horizontal)">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7"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1697990" y="1618615"/>
            <a:ext cx="8403590" cy="3620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b="1">
                <a:solidFill>
                  <a:srgbClr val="FF0000"/>
                </a:solidFill>
              </a:rPr>
              <a:t>文艺性说明文也叫科学小品，</a:t>
            </a:r>
            <a:r>
              <a:rPr lang="zh-CN" altLang="en-US" sz="2400" b="1"/>
              <a:t>是说明文的一种。常在说明中运用具体生动的说明方法和文学的笔法对要说明的对象进行具体的描绘，写得生动活泼，兼具有</a:t>
            </a:r>
            <a:r>
              <a:rPr lang="zh-CN" altLang="en-US" sz="2400" b="1">
                <a:solidFill>
                  <a:srgbClr val="FF0000"/>
                </a:solidFill>
              </a:rPr>
              <a:t>知识性</a:t>
            </a:r>
            <a:r>
              <a:rPr lang="zh-CN" altLang="en-US" sz="2400" b="1"/>
              <a:t>和</a:t>
            </a:r>
            <a:r>
              <a:rPr lang="zh-CN" altLang="en-US" sz="2400" b="1">
                <a:solidFill>
                  <a:srgbClr val="FF0000"/>
                </a:solidFill>
              </a:rPr>
              <a:t>文学性</a:t>
            </a:r>
            <a:r>
              <a:rPr lang="zh-CN" altLang="en-US" sz="2400" b="1"/>
              <a:t>。</a:t>
            </a:r>
            <a:endParaRPr lang="zh-CN" altLang="en-US" sz="2400"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96290"/>
            <a:ext cx="12050395" cy="562673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advClick="0" advTm="500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13385" y="932815"/>
            <a:ext cx="11605260" cy="3858260"/>
          </a:xfrm>
          <a:prstGeom prst="rect">
            <a:avLst/>
          </a:prstGeom>
        </p:spPr>
      </p:pic>
      <p:sp>
        <p:nvSpPr>
          <p:cNvPr id="3" name="文本框 2"/>
          <p:cNvSpPr txBox="1"/>
          <p:nvPr/>
        </p:nvSpPr>
        <p:spPr>
          <a:xfrm>
            <a:off x="3649980" y="5085715"/>
            <a:ext cx="4053205" cy="460375"/>
          </a:xfrm>
          <a:prstGeom prst="rect">
            <a:avLst/>
          </a:prstGeom>
          <a:noFill/>
        </p:spPr>
        <p:txBody>
          <a:bodyPr wrap="square" rtlCol="0">
            <a:spAutoFit/>
          </a:bodyPr>
          <a:p>
            <a:r>
              <a:rPr lang="zh-CN" altLang="en-US" sz="2400"/>
              <a:t>首段，汴京郊野的春光</a:t>
            </a:r>
            <a:endParaRPr lang="zh-CN" altLang="en-US" sz="240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advClick="0" advTm="6000">
        <p:random/>
      </p:transition>
    </mc:Choice>
    <mc:Fallback>
      <p:transition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3000" fill="hold">
                                          <p:stCondLst>
                                            <p:cond delay="0"/>
                                          </p:stCondLst>
                                        </p:cTn>
                                        <p:tgtEl>
                                          <p:spTgt spid="2"/>
                                        </p:tgtEl>
                                        <p:attrNameLst>
                                          <p:attrName>style.visibility</p:attrName>
                                        </p:attrNameLst>
                                      </p:cBhvr>
                                      <p:to>
                                        <p:strVal val="visible"/>
                                      </p:to>
                                    </p:set>
                                    <p:animEffect transition="in" filter="barn(inHorizontal)">
                                      <p:cBhvr>
                                        <p:cTn id="7" dur="3000"/>
                                        <p:tgtEl>
                                          <p:spTgt spid="2"/>
                                        </p:tgtEl>
                                      </p:cBhvr>
                                    </p:animEffect>
                                  </p:childTnLst>
                                </p:cTn>
                              </p:par>
                            </p:childTnLst>
                          </p:cTn>
                        </p:par>
                        <p:par>
                          <p:cTn id="8" fill="hold">
                            <p:stCondLst>
                              <p:cond delay="3000"/>
                            </p:stCondLst>
                            <p:childTnLst>
                              <p:par>
                                <p:cTn id="9" presetID="4"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1760" y="611505"/>
            <a:ext cx="11969115" cy="563435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advClick="0" advTm="500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692150"/>
            <a:ext cx="12116435" cy="547433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advClick="0" advTm="500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爆炸形 1 2"/>
          <p:cNvSpPr/>
          <p:nvPr/>
        </p:nvSpPr>
        <p:spPr>
          <a:xfrm>
            <a:off x="112395" y="469265"/>
            <a:ext cx="12079605" cy="62890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a:sym typeface="+mn-ea"/>
              </a:rPr>
              <a:t>        </a:t>
            </a:r>
            <a:r>
              <a:rPr lang="zh-CN" altLang="en-US" sz="2400" b="1">
                <a:solidFill>
                  <a:schemeClr val="tx1"/>
                </a:solidFill>
                <a:sym typeface="+mn-ea"/>
              </a:rPr>
              <a:t>设计意图</a:t>
            </a:r>
            <a:r>
              <a:rPr lang="zh-CN" altLang="en-US" sz="2400">
                <a:sym typeface="+mn-ea"/>
              </a:rPr>
              <a:t>：幻灯片图片的使用一定要适时、适量、适度，在充分解读文本之后，可以通过图片，化文字为形象，提高学生的学习兴趣，加深对课文的理解。切不可喧宾夺主，忽略语文的本身，营造花哨热闹的课堂。</a:t>
            </a:r>
            <a:endParaRPr lang="zh-CN" altLang="en-US" sz="2400"/>
          </a:p>
          <a:p>
            <a:pPr algn="l"/>
            <a:endParaRPr lang="zh-CN" altLang="en-US" sz="24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17955" y="1018540"/>
            <a:ext cx="5059680" cy="460375"/>
          </a:xfrm>
          <a:prstGeom prst="rect">
            <a:avLst/>
          </a:prstGeom>
          <a:noFill/>
        </p:spPr>
        <p:txBody>
          <a:bodyPr wrap="none" rtlCol="0">
            <a:spAutoFit/>
          </a:bodyPr>
          <a:p>
            <a:r>
              <a:rPr lang="zh-CN" altLang="en-US" sz="2400" b="1"/>
              <a:t>忆梦回</a:t>
            </a:r>
            <a:r>
              <a:rPr lang="zh-CN" altLang="en-US" sz="2400" b="1">
                <a:solidFill>
                  <a:srgbClr val="FF0000"/>
                </a:solidFill>
              </a:rPr>
              <a:t>（读书方法：细读</a:t>
            </a:r>
            <a:r>
              <a:rPr lang="en-US" altLang="zh-CN" sz="2400" b="1">
                <a:solidFill>
                  <a:srgbClr val="FF0000"/>
                </a:solidFill>
              </a:rPr>
              <a:t>——</a:t>
            </a:r>
            <a:r>
              <a:rPr lang="zh-CN" altLang="en-US" sz="2400" b="1">
                <a:solidFill>
                  <a:srgbClr val="FF0000"/>
                </a:solidFill>
              </a:rPr>
              <a:t>感悟）</a:t>
            </a:r>
            <a:endParaRPr lang="zh-CN" altLang="en-US" sz="2400" b="1">
              <a:solidFill>
                <a:srgbClr val="FF0000"/>
              </a:solidFill>
            </a:endParaRPr>
          </a:p>
        </p:txBody>
      </p:sp>
      <p:sp>
        <p:nvSpPr>
          <p:cNvPr id="4" name="文本框 3"/>
          <p:cNvSpPr txBox="1"/>
          <p:nvPr/>
        </p:nvSpPr>
        <p:spPr>
          <a:xfrm>
            <a:off x="1283970" y="2465705"/>
            <a:ext cx="9025890" cy="2306955"/>
          </a:xfrm>
          <a:prstGeom prst="rect">
            <a:avLst/>
          </a:prstGeom>
          <a:noFill/>
          <a:ln w="19050">
            <a:solidFill>
              <a:schemeClr val="tx1"/>
            </a:solidFill>
          </a:ln>
        </p:spPr>
        <p:txBody>
          <a:bodyPr wrap="square" rtlCol="0">
            <a:spAutoFit/>
          </a:bodyPr>
          <a:p>
            <a:r>
              <a:rPr lang="zh-CN" altLang="en-US" sz="2400">
                <a:latin typeface="华文仿宋" panose="02010600040101010101" charset="-122"/>
                <a:ea typeface="华文仿宋" panose="02010600040101010101" charset="-122"/>
                <a:cs typeface="华文仿宋" panose="02010600040101010101" charset="-122"/>
              </a:rPr>
              <a:t>《清明上河图》画成不久，</a:t>
            </a:r>
            <a:r>
              <a:rPr lang="en-US" altLang="zh-CN" sz="2400">
                <a:latin typeface="华文仿宋" panose="02010600040101010101" charset="-122"/>
                <a:ea typeface="华文仿宋" panose="02010600040101010101" charset="-122"/>
                <a:cs typeface="华文仿宋" panose="02010600040101010101" charset="-122"/>
              </a:rPr>
              <a:t>“</a:t>
            </a:r>
            <a:r>
              <a:rPr lang="zh-CN" altLang="en-US" sz="2400">
                <a:latin typeface="华文仿宋" panose="02010600040101010101" charset="-122"/>
                <a:ea typeface="华文仿宋" panose="02010600040101010101" charset="-122"/>
                <a:cs typeface="华文仿宋" panose="02010600040101010101" charset="-122"/>
              </a:rPr>
              <a:t>靖康之难</a:t>
            </a:r>
            <a:r>
              <a:rPr lang="en-US" altLang="zh-CN" sz="2400">
                <a:latin typeface="华文仿宋" panose="02010600040101010101" charset="-122"/>
                <a:ea typeface="华文仿宋" panose="02010600040101010101" charset="-122"/>
                <a:cs typeface="华文仿宋" panose="02010600040101010101" charset="-122"/>
              </a:rPr>
              <a:t>”</a:t>
            </a:r>
            <a:r>
              <a:rPr lang="zh-CN" altLang="en-US" sz="2400">
                <a:latin typeface="华文仿宋" panose="02010600040101010101" charset="-122"/>
                <a:ea typeface="华文仿宋" panose="02010600040101010101" charset="-122"/>
                <a:cs typeface="华文仿宋" panose="02010600040101010101" charset="-122"/>
              </a:rPr>
              <a:t>发生，宋徽宗被俘，北宋灭亡。金人攻入汴京，劫掠一空。金兵焚城，大火三日不熄，二百年积蓄一夕尽扫，包括《清明上河图》等皇廷文物被拉了</a:t>
            </a:r>
            <a:r>
              <a:rPr lang="en-US" altLang="zh-CN" sz="2400">
                <a:latin typeface="华文仿宋" panose="02010600040101010101" charset="-122"/>
                <a:ea typeface="华文仿宋" panose="02010600040101010101" charset="-122"/>
                <a:cs typeface="华文仿宋" panose="02010600040101010101" charset="-122"/>
              </a:rPr>
              <a:t>2500</a:t>
            </a:r>
            <a:r>
              <a:rPr lang="zh-CN" altLang="en-US" sz="2400">
                <a:latin typeface="华文仿宋" panose="02010600040101010101" charset="-122"/>
                <a:ea typeface="华文仿宋" panose="02010600040101010101" charset="-122"/>
                <a:cs typeface="华文仿宋" panose="02010600040101010101" charset="-122"/>
              </a:rPr>
              <a:t>多年。此后，开封就失去了其作为都城的昌盛，很快衰落下去。</a:t>
            </a:r>
            <a:endParaRPr lang="zh-CN" altLang="en-US" sz="2400">
              <a:latin typeface="华文仿宋" panose="02010600040101010101" charset="-122"/>
              <a:ea typeface="华文仿宋" panose="02010600040101010101" charset="-122"/>
              <a:cs typeface="华文仿宋" panose="02010600040101010101" charset="-122"/>
            </a:endParaRPr>
          </a:p>
          <a:p>
            <a:r>
              <a:rPr lang="zh-CN" altLang="en-US" sz="2400">
                <a:latin typeface="华文仿宋" panose="02010600040101010101" charset="-122"/>
                <a:ea typeface="华文仿宋" panose="02010600040101010101" charset="-122"/>
                <a:cs typeface="华文仿宋" panose="02010600040101010101" charset="-122"/>
              </a:rPr>
              <a:t>这幅记载着汴梁城市历史的写实画卷竟成为这座繁荣富庶的古代都城留给世人的最后纪念。</a:t>
            </a:r>
            <a:endParaRPr lang="zh-CN" altLang="en-US" sz="2400">
              <a:latin typeface="华文仿宋" panose="02010600040101010101" charset="-122"/>
              <a:ea typeface="华文仿宋" panose="02010600040101010101" charset="-122"/>
              <a:cs typeface="华文仿宋" panose="0201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2000" fill="hold">
                                          <p:stCondLst>
                                            <p:cond delay="0"/>
                                          </p:stCondLst>
                                        </p:cTn>
                                        <p:tgtEl>
                                          <p:spTgt spid="4"/>
                                        </p:tgtEl>
                                        <p:attrNameLst>
                                          <p:attrName>style.visibility</p:attrName>
                                        </p:attrNameLst>
                                      </p:cBhvr>
                                      <p:to>
                                        <p:strVal val="visible"/>
                                      </p:to>
                                    </p:set>
                                    <p:animEffect transition="in" filter="barn(out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218180" y="2470150"/>
            <a:ext cx="5344795" cy="2676525"/>
          </a:xfrm>
          <a:prstGeom prst="rect">
            <a:avLst/>
          </a:prstGeom>
          <a:noFill/>
        </p:spPr>
        <p:txBody>
          <a:bodyPr wrap="square" rtlCol="0">
            <a:spAutoFit/>
          </a:bodyPr>
          <a:p>
            <a:r>
              <a:rPr lang="zh-CN" altLang="en-US" sz="2400" b="1">
                <a:solidFill>
                  <a:srgbClr val="FF0000"/>
                </a:solidFill>
                <a:latin typeface="华文仿宋" panose="02010600040101010101" charset="-122"/>
                <a:ea typeface="华文仿宋" panose="02010600040101010101" charset="-122"/>
                <a:cs typeface="华文仿宋" panose="02010600040101010101" charset="-122"/>
              </a:rPr>
              <a:t>《东京梦华录》</a:t>
            </a:r>
            <a:r>
              <a:rPr lang="zh-CN" altLang="en-US" sz="2400" b="1">
                <a:latin typeface="华文仿宋" panose="02010600040101010101" charset="-122"/>
                <a:ea typeface="华文仿宋" panose="02010600040101010101" charset="-122"/>
                <a:cs typeface="华文仿宋" panose="02010600040101010101" charset="-122"/>
              </a:rPr>
              <a:t>与</a:t>
            </a:r>
            <a:r>
              <a:rPr lang="zh-CN" altLang="en-US" sz="2400" b="1">
                <a:solidFill>
                  <a:srgbClr val="FF0000"/>
                </a:solidFill>
                <a:latin typeface="华文仿宋" panose="02010600040101010101" charset="-122"/>
                <a:ea typeface="华文仿宋" panose="02010600040101010101" charset="-122"/>
                <a:cs typeface="华文仿宋" panose="02010600040101010101" charset="-122"/>
              </a:rPr>
              <a:t>《清明上河图》</a:t>
            </a:r>
            <a:endParaRPr lang="zh-CN" altLang="en-US" sz="2400" b="1">
              <a:solidFill>
                <a:srgbClr val="FF0000"/>
              </a:solidFill>
              <a:latin typeface="华文仿宋" panose="02010600040101010101" charset="-122"/>
              <a:ea typeface="华文仿宋" panose="02010600040101010101" charset="-122"/>
              <a:cs typeface="华文仿宋" panose="02010600040101010101" charset="-122"/>
            </a:endParaRPr>
          </a:p>
          <a:p>
            <a:endParaRPr lang="zh-CN" altLang="en-US" sz="2400" b="1">
              <a:latin typeface="华文仿宋" panose="02010600040101010101" charset="-122"/>
              <a:ea typeface="华文仿宋" panose="02010600040101010101" charset="-122"/>
              <a:cs typeface="华文仿宋" panose="02010600040101010101" charset="-122"/>
            </a:endParaRPr>
          </a:p>
          <a:p>
            <a:r>
              <a:rPr lang="zh-CN" altLang="en-US" sz="2400" b="1">
                <a:latin typeface="华文仿宋" panose="02010600040101010101" charset="-122"/>
                <a:ea typeface="华文仿宋" panose="02010600040101010101" charset="-122"/>
                <a:cs typeface="华文仿宋" panose="02010600040101010101" charset="-122"/>
              </a:rPr>
              <a:t>一个文字叙事记史，</a:t>
            </a:r>
            <a:endParaRPr lang="zh-CN" altLang="en-US" sz="2400" b="1">
              <a:latin typeface="华文仿宋" panose="02010600040101010101" charset="-122"/>
              <a:ea typeface="华文仿宋" panose="02010600040101010101" charset="-122"/>
              <a:cs typeface="华文仿宋" panose="02010600040101010101" charset="-122"/>
            </a:endParaRPr>
          </a:p>
          <a:p>
            <a:endParaRPr lang="zh-CN" altLang="en-US" sz="2400" b="1">
              <a:latin typeface="华文仿宋" panose="02010600040101010101" charset="-122"/>
              <a:ea typeface="华文仿宋" panose="02010600040101010101" charset="-122"/>
              <a:cs typeface="华文仿宋" panose="02010600040101010101" charset="-122"/>
            </a:endParaRPr>
          </a:p>
          <a:p>
            <a:r>
              <a:rPr lang="zh-CN" altLang="en-US" sz="2400" b="1">
                <a:latin typeface="华文仿宋" panose="02010600040101010101" charset="-122"/>
                <a:ea typeface="华文仿宋" panose="02010600040101010101" charset="-122"/>
                <a:cs typeface="华文仿宋" panose="02010600040101010101" charset="-122"/>
              </a:rPr>
              <a:t>一个图画标识展现，</a:t>
            </a:r>
            <a:endParaRPr lang="zh-CN" altLang="en-US" sz="2400" b="1">
              <a:latin typeface="华文仿宋" panose="02010600040101010101" charset="-122"/>
              <a:ea typeface="华文仿宋" panose="02010600040101010101" charset="-122"/>
              <a:cs typeface="华文仿宋" panose="02010600040101010101" charset="-122"/>
            </a:endParaRPr>
          </a:p>
          <a:p>
            <a:endParaRPr lang="zh-CN" altLang="en-US" sz="2400" b="1">
              <a:latin typeface="华文仿宋" panose="02010600040101010101" charset="-122"/>
              <a:ea typeface="华文仿宋" panose="02010600040101010101" charset="-122"/>
              <a:cs typeface="华文仿宋" panose="02010600040101010101" charset="-122"/>
            </a:endParaRPr>
          </a:p>
          <a:p>
            <a:r>
              <a:rPr lang="zh-CN" altLang="en-US" sz="2400" b="1">
                <a:latin typeface="华文仿宋" panose="02010600040101010101" charset="-122"/>
                <a:ea typeface="华文仿宋" panose="02010600040101010101" charset="-122"/>
                <a:cs typeface="华文仿宋" panose="02010600040101010101" charset="-122"/>
              </a:rPr>
              <a:t>珠联璧合，蔚为大观，堪称传奇</a:t>
            </a:r>
            <a:endParaRPr lang="zh-CN" altLang="en-US" sz="2400" b="1">
              <a:latin typeface="华文仿宋" panose="02010600040101010101" charset="-122"/>
              <a:ea typeface="华文仿宋" panose="02010600040101010101" charset="-122"/>
              <a:cs typeface="华文仿宋" panose="02010600040101010101" charset="-122"/>
            </a:endParaRPr>
          </a:p>
        </p:txBody>
      </p:sp>
      <p:sp>
        <p:nvSpPr>
          <p:cNvPr id="3" name="文本框 2"/>
          <p:cNvSpPr txBox="1"/>
          <p:nvPr/>
        </p:nvSpPr>
        <p:spPr>
          <a:xfrm>
            <a:off x="1417955" y="1018540"/>
            <a:ext cx="5059680" cy="460375"/>
          </a:xfrm>
          <a:prstGeom prst="rect">
            <a:avLst/>
          </a:prstGeom>
          <a:noFill/>
        </p:spPr>
        <p:txBody>
          <a:bodyPr wrap="none" rtlCol="0">
            <a:spAutoFit/>
          </a:bodyPr>
          <a:p>
            <a:r>
              <a:rPr lang="zh-CN" altLang="en-US" sz="2400" b="1"/>
              <a:t>忆梦回</a:t>
            </a:r>
            <a:r>
              <a:rPr lang="zh-CN" altLang="en-US" sz="2400" b="1">
                <a:solidFill>
                  <a:srgbClr val="FF0000"/>
                </a:solidFill>
              </a:rPr>
              <a:t>（读书方法：细读</a:t>
            </a:r>
            <a:r>
              <a:rPr lang="en-US" altLang="zh-CN" sz="2400" b="1">
                <a:solidFill>
                  <a:srgbClr val="FF0000"/>
                </a:solidFill>
              </a:rPr>
              <a:t>——</a:t>
            </a:r>
            <a:r>
              <a:rPr lang="zh-CN" altLang="en-US" sz="2400" b="1">
                <a:solidFill>
                  <a:srgbClr val="FF0000"/>
                </a:solidFill>
              </a:rPr>
              <a:t>感悟）</a:t>
            </a:r>
            <a:endParaRPr lang="zh-CN" altLang="en-US" sz="2400" b="1">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367155" y="1365885"/>
            <a:ext cx="9693910" cy="1568450"/>
          </a:xfrm>
          <a:prstGeom prst="rect">
            <a:avLst/>
          </a:prstGeom>
          <a:noFill/>
          <a:ln w="12700">
            <a:solidFill>
              <a:schemeClr val="tx1"/>
            </a:solidFill>
          </a:ln>
        </p:spPr>
        <p:txBody>
          <a:bodyPr wrap="square" rtlCol="0">
            <a:spAutoFit/>
          </a:bodyPr>
          <a:p>
            <a:r>
              <a:rPr lang="en-US" altLang="zh-CN" sz="2400">
                <a:latin typeface="华文新魏" panose="02010800040101010101" charset="-122"/>
                <a:ea typeface="华文新魏" panose="02010800040101010101" charset="-122"/>
                <a:cs typeface="华文新魏" panose="02010800040101010101" charset="-122"/>
              </a:rPr>
              <a:t>“</a:t>
            </a:r>
            <a:r>
              <a:rPr lang="zh-CN" altLang="en-US" sz="2400">
                <a:latin typeface="华文新魏" panose="02010800040101010101" charset="-122"/>
                <a:ea typeface="华文新魏" panose="02010800040101010101" charset="-122"/>
                <a:cs typeface="华文新魏" panose="02010800040101010101" charset="-122"/>
              </a:rPr>
              <a:t>靖康之耻</a:t>
            </a:r>
            <a:r>
              <a:rPr lang="en-US" altLang="zh-CN" sz="2400">
                <a:latin typeface="华文新魏" panose="02010800040101010101" charset="-122"/>
                <a:ea typeface="华文新魏" panose="02010800040101010101" charset="-122"/>
                <a:cs typeface="华文新魏" panose="02010800040101010101" charset="-122"/>
              </a:rPr>
              <a:t>”</a:t>
            </a:r>
            <a:r>
              <a:rPr lang="zh-CN" altLang="en-US" sz="2400">
                <a:latin typeface="华文新魏" panose="02010800040101010101" charset="-122"/>
                <a:ea typeface="华文新魏" panose="02010800040101010101" charset="-122"/>
                <a:cs typeface="华文新魏" panose="02010800040101010101" charset="-122"/>
              </a:rPr>
              <a:t>后汴京的盛世繁华，是</a:t>
            </a:r>
            <a:r>
              <a:rPr lang="zh-CN" altLang="en-US" sz="2400">
                <a:solidFill>
                  <a:srgbClr val="FF0000"/>
                </a:solidFill>
                <a:latin typeface="华文新魏" panose="02010800040101010101" charset="-122"/>
                <a:ea typeface="华文新魏" panose="02010800040101010101" charset="-122"/>
                <a:cs typeface="华文新魏" panose="02010800040101010101" charset="-122"/>
              </a:rPr>
              <a:t>南渡的北宋遗民</a:t>
            </a:r>
            <a:r>
              <a:rPr lang="zh-CN" altLang="en-US" sz="2400">
                <a:latin typeface="华文新魏" panose="02010800040101010101" charset="-122"/>
                <a:ea typeface="华文新魏" panose="02010800040101010101" charset="-122"/>
                <a:cs typeface="华文新魏" panose="02010800040101010101" charset="-122"/>
              </a:rPr>
              <a:t>最近也最远，最真实也最梦幻的遥想，成为后人对承平、繁华、安居、乐业最为大胆也最为迫切的梦想！</a:t>
            </a:r>
            <a:endParaRPr lang="zh-CN" altLang="en-US" sz="2400">
              <a:latin typeface="华文新魏" panose="02010800040101010101" charset="-122"/>
              <a:ea typeface="华文新魏" panose="02010800040101010101" charset="-122"/>
              <a:cs typeface="华文新魏" panose="02010800040101010101" charset="-122"/>
            </a:endParaRPr>
          </a:p>
          <a:p>
            <a:r>
              <a:rPr lang="en-US" altLang="zh-CN" sz="2400">
                <a:latin typeface="华文新魏" panose="02010800040101010101" charset="-122"/>
                <a:ea typeface="华文新魏" panose="02010800040101010101" charset="-122"/>
                <a:cs typeface="华文新魏" panose="02010800040101010101" charset="-122"/>
              </a:rPr>
              <a:t>                                                                 ——</a:t>
            </a:r>
            <a:r>
              <a:rPr lang="zh-CN" altLang="en-US" sz="2400">
                <a:latin typeface="华文新魏" panose="02010800040101010101" charset="-122"/>
                <a:ea typeface="华文新魏" panose="02010800040101010101" charset="-122"/>
                <a:cs typeface="华文新魏" panose="02010800040101010101" charset="-122"/>
              </a:rPr>
              <a:t>《东京梦华录》里的各色人等</a:t>
            </a:r>
            <a:endParaRPr lang="zh-CN" altLang="en-US" sz="2400">
              <a:latin typeface="华文新魏" panose="02010800040101010101" charset="-122"/>
              <a:ea typeface="华文新魏" panose="02010800040101010101" charset="-122"/>
              <a:cs typeface="华文新魏" panose="02010800040101010101" charset="-122"/>
            </a:endParaRPr>
          </a:p>
        </p:txBody>
      </p:sp>
      <p:sp>
        <p:nvSpPr>
          <p:cNvPr id="5" name="文本框 4"/>
          <p:cNvSpPr txBox="1"/>
          <p:nvPr/>
        </p:nvSpPr>
        <p:spPr>
          <a:xfrm>
            <a:off x="1577975" y="3990975"/>
            <a:ext cx="9483090" cy="1938020"/>
          </a:xfrm>
          <a:prstGeom prst="rect">
            <a:avLst/>
          </a:prstGeom>
          <a:noFill/>
          <a:ln w="12700">
            <a:solidFill>
              <a:schemeClr val="tx1"/>
            </a:solidFill>
          </a:ln>
        </p:spPr>
        <p:txBody>
          <a:bodyPr wrap="square" rtlCol="0">
            <a:spAutoFit/>
          </a:bodyPr>
          <a:p>
            <a:r>
              <a:rPr lang="zh-CN" altLang="en-US" sz="2400">
                <a:latin typeface="华文新魏" panose="02010800040101010101" charset="-122"/>
                <a:ea typeface="华文新魏" panose="02010800040101010101" charset="-122"/>
                <a:cs typeface="华文新魏" panose="02010800040101010101" charset="-122"/>
              </a:rPr>
              <a:t>人们喜爱《清明上河图》，喜爱这样的鸿篇巨制，是因为诸如此类的繁荣街景总能触动我们深藏心底的一丝念想——那就是</a:t>
            </a:r>
            <a:r>
              <a:rPr lang="zh-CN" altLang="en-US" sz="2400">
                <a:solidFill>
                  <a:srgbClr val="FF0000"/>
                </a:solidFill>
                <a:latin typeface="华文新魏" panose="02010800040101010101" charset="-122"/>
                <a:ea typeface="华文新魏" panose="02010800040101010101" charset="-122"/>
                <a:cs typeface="华文新魏" panose="02010800040101010101" charset="-122"/>
              </a:rPr>
              <a:t>中国人</a:t>
            </a:r>
            <a:r>
              <a:rPr lang="zh-CN" altLang="en-US" sz="2400">
                <a:latin typeface="华文新魏" panose="02010800040101010101" charset="-122"/>
                <a:ea typeface="华文新魏" panose="02010800040101010101" charset="-122"/>
                <a:cs typeface="华文新魏" panose="02010800040101010101" charset="-122"/>
              </a:rPr>
              <a:t>自古以来对锦绣繁华的追求向往！那就是中国人</a:t>
            </a:r>
            <a:r>
              <a:rPr lang="zh-CN" altLang="en-US" sz="2400">
                <a:solidFill>
                  <a:srgbClr val="FF0000"/>
                </a:solidFill>
                <a:latin typeface="华文新魏" panose="02010800040101010101" charset="-122"/>
                <a:ea typeface="华文新魏" panose="02010800040101010101" charset="-122"/>
                <a:cs typeface="华文新魏" panose="02010800040101010101" charset="-122"/>
              </a:rPr>
              <a:t>千年不灭的盛世之愿、大国之梦</a:t>
            </a:r>
            <a:r>
              <a:rPr lang="zh-CN" altLang="en-US" sz="2400">
                <a:latin typeface="华文新魏" panose="02010800040101010101" charset="-122"/>
                <a:ea typeface="华文新魏" panose="02010800040101010101" charset="-122"/>
                <a:cs typeface="华文新魏" panose="02010800040101010101" charset="-122"/>
              </a:rPr>
              <a:t>！</a:t>
            </a:r>
            <a:endParaRPr lang="zh-CN" altLang="en-US" sz="2400">
              <a:latin typeface="华文新魏" panose="02010800040101010101" charset="-122"/>
              <a:ea typeface="华文新魏" panose="02010800040101010101" charset="-122"/>
              <a:cs typeface="华文新魏" panose="02010800040101010101" charset="-122"/>
            </a:endParaRPr>
          </a:p>
          <a:p>
            <a:r>
              <a:rPr lang="zh-CN" altLang="en-US" sz="2400">
                <a:latin typeface="华文新魏" panose="02010800040101010101" charset="-122"/>
                <a:ea typeface="华文新魏" panose="02010800040101010101" charset="-122"/>
                <a:cs typeface="华文新魏" panose="02010800040101010101" charset="-122"/>
              </a:rPr>
              <a:t>                                                             ——《清明上河图》三大未解之谜</a:t>
            </a:r>
            <a:endParaRPr lang="zh-CN" altLang="en-US" sz="2400">
              <a:latin typeface="华文新魏" panose="02010800040101010101" charset="-122"/>
              <a:ea typeface="华文新魏" panose="02010800040101010101" charset="-122"/>
              <a:cs typeface="华文新魏" panose="020108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2000" fill="hold">
                                          <p:stCondLst>
                                            <p:cond delay="0"/>
                                          </p:stCondLst>
                                        </p:cTn>
                                        <p:tgtEl>
                                          <p:spTgt spid="5"/>
                                        </p:tgtEl>
                                        <p:attrNameLst>
                                          <p:attrName>style.visibility</p:attrName>
                                        </p:attrNameLst>
                                      </p:cBhvr>
                                      <p:to>
                                        <p:strVal val="visible"/>
                                      </p:to>
                                    </p:set>
                                    <p:animEffect transition="in" filter="blinds(horizontal)">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894205" y="330200"/>
            <a:ext cx="10037445" cy="2320925"/>
          </a:xfrm>
        </p:spPr>
        <p:txBody>
          <a:bodyPr>
            <a:noAutofit/>
          </a:bodyPr>
          <a:p>
            <a:br>
              <a:rPr lang="zh-CN" altLang="en-US" sz="4800"/>
            </a:br>
            <a:br>
              <a:rPr lang="zh-CN" altLang="en-US" sz="4800"/>
            </a:br>
            <a:r>
              <a:rPr lang="zh-CN" altLang="en-US" sz="4800"/>
              <a:t>一、</a:t>
            </a:r>
            <a:r>
              <a:rPr lang="zh-CN" altLang="en-US" sz="4800" b="1">
                <a:gradFill>
                  <a:gsLst>
                    <a:gs pos="0">
                      <a:srgbClr val="012D86"/>
                    </a:gs>
                    <a:gs pos="100000">
                      <a:srgbClr val="0E2557"/>
                    </a:gs>
                  </a:gsLst>
                  <a:lin scaled="0"/>
                </a:gradFill>
              </a:rPr>
              <a:t>教材分析</a:t>
            </a:r>
            <a:r>
              <a:rPr lang="en-US" altLang="zh-CN" sz="4800" b="1">
                <a:gradFill>
                  <a:gsLst>
                    <a:gs pos="0">
                      <a:srgbClr val="012D86"/>
                    </a:gs>
                    <a:gs pos="100000">
                      <a:srgbClr val="0E2557"/>
                    </a:gs>
                  </a:gsLst>
                  <a:lin scaled="0"/>
                </a:gradFill>
              </a:rPr>
              <a:t>     </a:t>
            </a:r>
            <a:r>
              <a:rPr lang="zh-CN" altLang="en-US" sz="4800" b="1">
                <a:gradFill>
                  <a:gsLst>
                    <a:gs pos="0">
                      <a:srgbClr val="012D86"/>
                    </a:gs>
                    <a:gs pos="100000">
                      <a:srgbClr val="0E2557"/>
                    </a:gs>
                  </a:gsLst>
                  <a:lin scaled="0"/>
                </a:gradFill>
              </a:rPr>
              <a:t>二、学情分析</a:t>
            </a:r>
            <a:br>
              <a:rPr lang="zh-CN" altLang="en-US" sz="4800"/>
            </a:br>
            <a:r>
              <a:rPr lang="zh-CN" altLang="en-US" sz="4800"/>
              <a:t>。</a:t>
            </a:r>
            <a:endParaRPr lang="zh-CN" altLang="en-US" sz="4800"/>
          </a:p>
        </p:txBody>
      </p:sp>
      <p:sp>
        <p:nvSpPr>
          <p:cNvPr id="3" name="文本占位符 2"/>
          <p:cNvSpPr>
            <a:spLocks noGrp="1"/>
          </p:cNvSpPr>
          <p:nvPr>
            <p:ph type="body" idx="1"/>
          </p:nvPr>
        </p:nvSpPr>
        <p:spPr>
          <a:xfrm>
            <a:off x="1894205" y="3032125"/>
            <a:ext cx="9811385" cy="4104005"/>
          </a:xfrm>
        </p:spPr>
        <p:txBody>
          <a:bodyPr>
            <a:noAutofit/>
          </a:bodyPr>
          <a:p>
            <a:r>
              <a:rPr lang="zh-CN" altLang="en-US" sz="4800" b="1" spc="300">
                <a:gradFill>
                  <a:gsLst>
                    <a:gs pos="0">
                      <a:srgbClr val="012D86"/>
                    </a:gs>
                    <a:gs pos="100000">
                      <a:srgbClr val="0E2557"/>
                    </a:gs>
                  </a:gsLst>
                  <a:lin scaled="0"/>
                </a:gradFill>
                <a:latin typeface="方正舒体" panose="02010601030101010101" charset="-122"/>
                <a:ea typeface="方正舒体" panose="02010601030101010101" charset="-122"/>
                <a:cs typeface="+mj-cs"/>
                <a:sym typeface="+mn-ea"/>
              </a:rPr>
              <a:t>三、教学目标       </a:t>
            </a:r>
            <a:r>
              <a:rPr lang="zh-CN" altLang="en-US" sz="4800" b="1" spc="300">
                <a:gradFill>
                  <a:gsLst>
                    <a:gs pos="0">
                      <a:srgbClr val="012D86"/>
                    </a:gs>
                    <a:gs pos="100000">
                      <a:srgbClr val="0E2557"/>
                    </a:gs>
                  </a:gsLst>
                  <a:lin scaled="0"/>
                </a:gradFill>
                <a:latin typeface="方正舒体" panose="02010601030101010101" charset="-122"/>
                <a:ea typeface="方正舒体" panose="02010601030101010101" charset="-122"/>
                <a:cs typeface="+mj-cs"/>
                <a:sym typeface="+mn-ea"/>
              </a:rPr>
              <a:t>四、教学方法</a:t>
            </a:r>
            <a:endParaRPr lang="zh-CN" altLang="en-US" sz="4800" b="1" spc="300">
              <a:gradFill>
                <a:gsLst>
                  <a:gs pos="0">
                    <a:srgbClr val="012D86"/>
                  </a:gs>
                  <a:gs pos="100000">
                    <a:srgbClr val="0E2557"/>
                  </a:gs>
                </a:gsLst>
                <a:lin scaled="0"/>
              </a:gradFill>
              <a:latin typeface="方正舒体" panose="02010601030101010101" charset="-122"/>
              <a:ea typeface="方正舒体" panose="02010601030101010101" charset="-122"/>
              <a:cs typeface="+mj-cs"/>
              <a:sym typeface="+mn-ea"/>
            </a:endParaRPr>
          </a:p>
          <a:p>
            <a:br>
              <a:rPr lang="zh-CN" altLang="en-US" sz="4800" b="1" spc="300">
                <a:gradFill>
                  <a:gsLst>
                    <a:gs pos="0">
                      <a:srgbClr val="012D86"/>
                    </a:gs>
                    <a:gs pos="100000">
                      <a:srgbClr val="0E2557"/>
                    </a:gs>
                  </a:gsLst>
                  <a:lin scaled="0"/>
                </a:gradFill>
                <a:latin typeface="方正舒体" panose="02010601030101010101" charset="-122"/>
                <a:ea typeface="方正舒体" panose="02010601030101010101" charset="-122"/>
                <a:cs typeface="+mj-cs"/>
                <a:sym typeface="+mn-ea"/>
              </a:rPr>
            </a:br>
            <a:r>
              <a:rPr lang="zh-CN" altLang="en-US" sz="4800" b="1" spc="300">
                <a:gradFill>
                  <a:gsLst>
                    <a:gs pos="0">
                      <a:srgbClr val="012D86"/>
                    </a:gs>
                    <a:gs pos="100000">
                      <a:srgbClr val="0E2557"/>
                    </a:gs>
                  </a:gsLst>
                  <a:lin scaled="0"/>
                </a:gradFill>
                <a:latin typeface="方正舒体" panose="02010601030101010101" charset="-122"/>
                <a:ea typeface="方正舒体" panose="02010601030101010101" charset="-122"/>
                <a:cs typeface="+mj-cs"/>
                <a:sym typeface="+mn-ea"/>
              </a:rPr>
              <a:t>五、教学过程       </a:t>
            </a:r>
            <a:r>
              <a:rPr lang="zh-CN" altLang="en-US" sz="4800" b="1" spc="300">
                <a:gradFill>
                  <a:gsLst>
                    <a:gs pos="0">
                      <a:srgbClr val="012D86"/>
                    </a:gs>
                    <a:gs pos="100000">
                      <a:srgbClr val="0E2557"/>
                    </a:gs>
                  </a:gsLst>
                  <a:lin scaled="0"/>
                </a:gradFill>
                <a:latin typeface="方正舒体" panose="02010601030101010101" charset="-122"/>
                <a:ea typeface="方正舒体" panose="02010601030101010101" charset="-122"/>
                <a:cs typeface="+mj-cs"/>
                <a:sym typeface="+mn-ea"/>
              </a:rPr>
              <a:t>六、教学反思</a:t>
            </a:r>
            <a:endParaRPr lang="zh-CN" altLang="en-US" sz="4800" b="1">
              <a:gradFill>
                <a:gsLst>
                  <a:gs pos="0">
                    <a:srgbClr val="012D86"/>
                  </a:gs>
                  <a:gs pos="100000">
                    <a:srgbClr val="0E2557"/>
                  </a:gs>
                </a:gsLst>
                <a:lin scaled="0"/>
              </a:gradFill>
              <a:latin typeface="+mn-ea"/>
              <a:cs typeface="+mn-ea"/>
              <a:sym typeface="+mn-ea"/>
            </a:endParaRPr>
          </a:p>
        </p:txBody>
      </p:sp>
      <p:sp>
        <p:nvSpPr>
          <p:cNvPr id="4" name="文本框 3"/>
          <p:cNvSpPr txBox="1"/>
          <p:nvPr/>
        </p:nvSpPr>
        <p:spPr>
          <a:xfrm>
            <a:off x="814705" y="437515"/>
            <a:ext cx="792480" cy="1322070"/>
          </a:xfrm>
          <a:prstGeom prst="rect">
            <a:avLst/>
          </a:prstGeom>
          <a:noFill/>
        </p:spPr>
        <p:txBody>
          <a:bodyPr wrap="square" rtlCol="0">
            <a:spAutoFit/>
          </a:bodyPr>
          <a:p>
            <a:r>
              <a:rPr lang="zh-CN" altLang="en-US" sz="4000" b="1">
                <a:solidFill>
                  <a:srgbClr val="FF0000"/>
                </a:solidFill>
              </a:rPr>
              <a:t>目录</a:t>
            </a:r>
            <a:endParaRPr lang="zh-CN" altLang="en-US" sz="4000" b="1">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42950" y="1312545"/>
            <a:ext cx="6057265" cy="4523105"/>
          </a:xfrm>
          <a:prstGeom prst="rect">
            <a:avLst/>
          </a:prstGeom>
          <a:gradFill>
            <a:gsLst>
              <a:gs pos="0">
                <a:srgbClr val="F4EFBC"/>
              </a:gs>
              <a:gs pos="100000">
                <a:srgbClr val="EFE79B"/>
              </a:gs>
            </a:gsLst>
            <a:lin scaled="1"/>
          </a:gradFill>
          <a:ln w="12700">
            <a:solidFill>
              <a:schemeClr val="tx1"/>
            </a:solidFill>
          </a:ln>
        </p:spPr>
        <p:txBody>
          <a:bodyPr wrap="square" rtlCol="0">
            <a:spAutoFit/>
          </a:bodyPr>
          <a:p>
            <a:pPr fontAlgn="auto">
              <a:lnSpc>
                <a:spcPct val="150000"/>
              </a:lnSpc>
            </a:pPr>
            <a:r>
              <a:rPr lang="zh-CN" altLang="en-US" sz="2400" b="1"/>
              <a:t>设计意图：</a:t>
            </a:r>
            <a:r>
              <a:rPr lang="zh-CN" altLang="en-US" sz="2400">
                <a:solidFill>
                  <a:srgbClr val="FF0000"/>
                </a:solidFill>
                <a:latin typeface="华文仿宋" panose="02010600040101010101" charset="-122"/>
                <a:ea typeface="华文仿宋" panose="02010600040101010101" charset="-122"/>
                <a:cs typeface="华文仿宋" panose="02010600040101010101" charset="-122"/>
              </a:rPr>
              <a:t>新教材人文主题和语文素养并行，语文教师既要基于语文</a:t>
            </a:r>
            <a:r>
              <a:rPr lang="en-US" altLang="zh-CN" sz="2400">
                <a:solidFill>
                  <a:srgbClr val="FF0000"/>
                </a:solidFill>
                <a:latin typeface="华文仿宋" panose="02010600040101010101" charset="-122"/>
                <a:ea typeface="华文仿宋" panose="02010600040101010101" charset="-122"/>
                <a:cs typeface="华文仿宋" panose="02010600040101010101" charset="-122"/>
              </a:rPr>
              <a:t>“</a:t>
            </a:r>
            <a:r>
              <a:rPr lang="zh-CN" altLang="en-US" sz="2400">
                <a:solidFill>
                  <a:srgbClr val="FF0000"/>
                </a:solidFill>
                <a:latin typeface="华文仿宋" panose="02010600040101010101" charset="-122"/>
                <a:ea typeface="华文仿宋" panose="02010600040101010101" charset="-122"/>
                <a:cs typeface="华文仿宋" panose="02010600040101010101" charset="-122"/>
              </a:rPr>
              <a:t>核心素养</a:t>
            </a:r>
            <a:r>
              <a:rPr lang="en-US" altLang="zh-CN" sz="2400">
                <a:solidFill>
                  <a:srgbClr val="FF0000"/>
                </a:solidFill>
                <a:latin typeface="华文仿宋" panose="02010600040101010101" charset="-122"/>
                <a:ea typeface="华文仿宋" panose="02010600040101010101" charset="-122"/>
                <a:cs typeface="华文仿宋" panose="02010600040101010101" charset="-122"/>
              </a:rPr>
              <a:t>”</a:t>
            </a:r>
            <a:r>
              <a:rPr lang="zh-CN" altLang="en-US" sz="2400">
                <a:solidFill>
                  <a:srgbClr val="FF0000"/>
                </a:solidFill>
                <a:latin typeface="华文仿宋" panose="02010600040101010101" charset="-122"/>
                <a:ea typeface="华文仿宋" panose="02010600040101010101" charset="-122"/>
                <a:cs typeface="华文仿宋" panose="02010600040101010101" charset="-122"/>
              </a:rPr>
              <a:t>，又要基于</a:t>
            </a:r>
            <a:r>
              <a:rPr lang="en-US" altLang="zh-CN" sz="2400">
                <a:solidFill>
                  <a:srgbClr val="FF0000"/>
                </a:solidFill>
                <a:latin typeface="华文仿宋" panose="02010600040101010101" charset="-122"/>
                <a:ea typeface="华文仿宋" panose="02010600040101010101" charset="-122"/>
                <a:cs typeface="华文仿宋" panose="02010600040101010101" charset="-122"/>
              </a:rPr>
              <a:t>“</a:t>
            </a:r>
            <a:r>
              <a:rPr lang="zh-CN" altLang="en-US" sz="2400">
                <a:solidFill>
                  <a:srgbClr val="FF0000"/>
                </a:solidFill>
                <a:latin typeface="华文仿宋" panose="02010600040101010101" charset="-122"/>
                <a:ea typeface="华文仿宋" panose="02010600040101010101" charset="-122"/>
                <a:cs typeface="华文仿宋" panose="02010600040101010101" charset="-122"/>
              </a:rPr>
              <a:t>立德树人</a:t>
            </a:r>
            <a:r>
              <a:rPr lang="en-US" altLang="zh-CN" sz="2400">
                <a:solidFill>
                  <a:srgbClr val="FF0000"/>
                </a:solidFill>
                <a:latin typeface="华文仿宋" panose="02010600040101010101" charset="-122"/>
                <a:ea typeface="华文仿宋" panose="02010600040101010101" charset="-122"/>
                <a:cs typeface="华文仿宋" panose="02010600040101010101" charset="-122"/>
              </a:rPr>
              <a:t>”</a:t>
            </a:r>
            <a:r>
              <a:rPr lang="zh-CN" altLang="en-US" sz="2400">
                <a:solidFill>
                  <a:srgbClr val="FF0000"/>
                </a:solidFill>
                <a:latin typeface="华文仿宋" panose="02010600040101010101" charset="-122"/>
                <a:ea typeface="华文仿宋" panose="02010600040101010101" charset="-122"/>
                <a:cs typeface="华文仿宋" panose="02010600040101010101" charset="-122"/>
              </a:rPr>
              <a:t>育人观。对于人文素养、家国情怀的培养，也是本堂课需要强调的，和本单元另外四篇说明文相比，本文在人文情感上的理解显然难度更大。</a:t>
            </a:r>
            <a:r>
              <a:rPr lang="zh-CN" altLang="en-US" sz="2400">
                <a:solidFill>
                  <a:srgbClr val="FF0000"/>
                </a:solidFill>
                <a:latin typeface="华文仿宋" panose="02010600040101010101" charset="-122"/>
                <a:ea typeface="华文仿宋" panose="02010600040101010101" charset="-122"/>
                <a:cs typeface="华文仿宋" panose="02010600040101010101" charset="-122"/>
              </a:rPr>
              <a:t>因此，适当加入背景资料，让学生理解中国人的大国梦，繁华梦，用责任来回报社会！</a:t>
            </a:r>
            <a:endParaRPr lang="zh-CN" altLang="en-US" sz="2400">
              <a:solidFill>
                <a:srgbClr val="FF0000"/>
              </a:solidFill>
              <a:latin typeface="华文仿宋" panose="02010600040101010101" charset="-122"/>
              <a:ea typeface="华文仿宋" panose="02010600040101010101" charset="-122"/>
              <a:cs typeface="华文仿宋" panose="02010600040101010101" charset="-122"/>
            </a:endParaRPr>
          </a:p>
        </p:txBody>
      </p:sp>
      <p:sp>
        <p:nvSpPr>
          <p:cNvPr id="2" name="文本框 1"/>
          <p:cNvSpPr txBox="1"/>
          <p:nvPr/>
        </p:nvSpPr>
        <p:spPr>
          <a:xfrm>
            <a:off x="10999470" y="1097280"/>
            <a:ext cx="887095" cy="5015865"/>
          </a:xfrm>
          <a:prstGeom prst="rect">
            <a:avLst/>
          </a:prstGeom>
          <a:noFill/>
        </p:spPr>
        <p:txBody>
          <a:bodyPr wrap="square" rtlCol="0">
            <a:spAutoFit/>
          </a:bodyPr>
          <a:p>
            <a:r>
              <a:rPr lang="zh-CN" altLang="en-US" sz="4000" b="1">
                <a:latin typeface="华文隶书" panose="02010800040101010101" charset="-122"/>
                <a:ea typeface="华文隶书" panose="02010800040101010101" charset="-122"/>
              </a:rPr>
              <a:t>清</a:t>
            </a:r>
            <a:endParaRPr lang="zh-CN" altLang="en-US" sz="4000" b="1">
              <a:latin typeface="华文隶书" panose="02010800040101010101" charset="-122"/>
              <a:ea typeface="华文隶书" panose="02010800040101010101" charset="-122"/>
            </a:endParaRPr>
          </a:p>
          <a:p>
            <a:r>
              <a:rPr lang="zh-CN" altLang="en-US" sz="4000" b="1">
                <a:latin typeface="华文隶书" panose="02010800040101010101" charset="-122"/>
                <a:ea typeface="华文隶书" panose="02010800040101010101" charset="-122"/>
              </a:rPr>
              <a:t>明</a:t>
            </a:r>
            <a:endParaRPr lang="zh-CN" altLang="en-US" sz="4000" b="1">
              <a:latin typeface="华文隶书" panose="02010800040101010101" charset="-122"/>
              <a:ea typeface="华文隶书" panose="02010800040101010101" charset="-122"/>
            </a:endParaRPr>
          </a:p>
          <a:p>
            <a:r>
              <a:rPr lang="zh-CN" altLang="en-US" sz="4000" b="1">
                <a:latin typeface="华文隶书" panose="02010800040101010101" charset="-122"/>
                <a:ea typeface="华文隶书" panose="02010800040101010101" charset="-122"/>
              </a:rPr>
              <a:t>上</a:t>
            </a:r>
            <a:endParaRPr lang="zh-CN" altLang="en-US" sz="4000" b="1">
              <a:latin typeface="华文隶书" panose="02010800040101010101" charset="-122"/>
              <a:ea typeface="华文隶书" panose="02010800040101010101" charset="-122"/>
            </a:endParaRPr>
          </a:p>
          <a:p>
            <a:r>
              <a:rPr lang="zh-CN" altLang="en-US" sz="4000" b="1">
                <a:latin typeface="华文隶书" panose="02010800040101010101" charset="-122"/>
                <a:ea typeface="华文隶书" panose="02010800040101010101" charset="-122"/>
              </a:rPr>
              <a:t>河</a:t>
            </a:r>
            <a:endParaRPr lang="zh-CN" altLang="en-US" sz="4000" b="1">
              <a:latin typeface="华文隶书" panose="02010800040101010101" charset="-122"/>
              <a:ea typeface="华文隶书" panose="02010800040101010101" charset="-122"/>
            </a:endParaRPr>
          </a:p>
          <a:p>
            <a:r>
              <a:rPr lang="zh-CN" altLang="en-US" sz="4000" b="1">
                <a:latin typeface="华文隶书" panose="02010800040101010101" charset="-122"/>
                <a:ea typeface="华文隶书" panose="02010800040101010101" charset="-122"/>
              </a:rPr>
              <a:t>醉</a:t>
            </a:r>
            <a:endParaRPr lang="zh-CN" altLang="en-US" sz="4000" b="1">
              <a:latin typeface="华文隶书" panose="02010800040101010101" charset="-122"/>
              <a:ea typeface="华文隶书" panose="02010800040101010101" charset="-122"/>
            </a:endParaRPr>
          </a:p>
          <a:p>
            <a:r>
              <a:rPr lang="zh-CN" altLang="en-US" sz="4000" b="1">
                <a:latin typeface="华文隶书" panose="02010800040101010101" charset="-122"/>
                <a:ea typeface="华文隶书" panose="02010800040101010101" charset="-122"/>
              </a:rPr>
              <a:t>汴</a:t>
            </a:r>
            <a:endParaRPr lang="zh-CN" altLang="en-US" sz="4000" b="1">
              <a:latin typeface="华文隶书" panose="02010800040101010101" charset="-122"/>
              <a:ea typeface="华文隶书" panose="02010800040101010101" charset="-122"/>
            </a:endParaRPr>
          </a:p>
          <a:p>
            <a:r>
              <a:rPr lang="zh-CN" altLang="en-US" sz="4000" b="1">
                <a:latin typeface="华文隶书" panose="02010800040101010101" charset="-122"/>
                <a:ea typeface="华文隶书" panose="02010800040101010101" charset="-122"/>
              </a:rPr>
              <a:t>都</a:t>
            </a:r>
            <a:endParaRPr lang="zh-CN" altLang="en-US" sz="4000" b="1">
              <a:latin typeface="华文隶书" panose="02010800040101010101" charset="-122"/>
              <a:ea typeface="华文隶书" panose="02010800040101010101" charset="-122"/>
            </a:endParaRPr>
          </a:p>
          <a:p>
            <a:r>
              <a:rPr lang="zh-CN" altLang="en-US" sz="4000" b="1">
                <a:latin typeface="华文隶书" panose="02010800040101010101" charset="-122"/>
                <a:ea typeface="华文隶书" panose="02010800040101010101" charset="-122"/>
              </a:rPr>
              <a:t>，</a:t>
            </a:r>
            <a:endParaRPr lang="zh-CN" altLang="en-US" sz="4000" b="1">
              <a:latin typeface="华文隶书" panose="02010800040101010101" charset="-122"/>
              <a:ea typeface="华文隶书" panose="02010800040101010101" charset="-122"/>
            </a:endParaRPr>
          </a:p>
        </p:txBody>
      </p:sp>
      <p:sp>
        <p:nvSpPr>
          <p:cNvPr id="5" name="文本框 4"/>
          <p:cNvSpPr txBox="1"/>
          <p:nvPr/>
        </p:nvSpPr>
        <p:spPr>
          <a:xfrm>
            <a:off x="10073005" y="1035050"/>
            <a:ext cx="691515" cy="5015865"/>
          </a:xfrm>
          <a:prstGeom prst="rect">
            <a:avLst/>
          </a:prstGeom>
          <a:noFill/>
        </p:spPr>
        <p:txBody>
          <a:bodyPr wrap="none" rtlCol="0">
            <a:spAutoFit/>
          </a:bodyPr>
          <a:p>
            <a:pPr algn="l">
              <a:buClrTx/>
              <a:buSzTx/>
              <a:buNone/>
            </a:pPr>
            <a:r>
              <a:rPr lang="zh-CN" altLang="en-US" sz="4000" b="1">
                <a:latin typeface="华文隶书" panose="02010800040101010101" charset="-122"/>
                <a:ea typeface="华文隶书" panose="02010800040101010101" charset="-122"/>
              </a:rPr>
              <a:t>盛</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世</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繁</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华</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夜</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未</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央</a:t>
            </a:r>
            <a:endParaRPr lang="zh-CN" altLang="en-US" sz="4000" b="1">
              <a:latin typeface="华文隶书" panose="02010800040101010101" charset="-122"/>
              <a:ea typeface="华文隶书" panose="02010800040101010101" charset="-122"/>
            </a:endParaRPr>
          </a:p>
          <a:p>
            <a:pPr algn="l">
              <a:buClrTx/>
              <a:buSzTx/>
              <a:buFontTx/>
              <a:buNone/>
            </a:pPr>
            <a:r>
              <a:rPr lang="zh-CN" altLang="en-US" sz="4000" b="1">
                <a:latin typeface="华文隶书" panose="02010800040101010101" charset="-122"/>
                <a:ea typeface="华文隶书" panose="02010800040101010101" charset="-122"/>
              </a:rPr>
              <a:t>。</a:t>
            </a:r>
            <a:endParaRPr lang="zh-CN" altLang="en-US" sz="4000" b="1">
              <a:latin typeface="华文隶书" panose="02010800040101010101" charset="-122"/>
              <a:ea typeface="华文隶书" panose="02010800040101010101" charset="-122"/>
            </a:endParaRPr>
          </a:p>
        </p:txBody>
      </p:sp>
      <p:sp>
        <p:nvSpPr>
          <p:cNvPr id="6" name="文本框 5"/>
          <p:cNvSpPr txBox="1"/>
          <p:nvPr/>
        </p:nvSpPr>
        <p:spPr>
          <a:xfrm>
            <a:off x="9116060" y="1097280"/>
            <a:ext cx="721995" cy="4953635"/>
          </a:xfrm>
          <a:prstGeom prst="rect">
            <a:avLst/>
          </a:prstGeom>
          <a:noFill/>
        </p:spPr>
        <p:txBody>
          <a:bodyPr wrap="none" rtlCol="0">
            <a:noAutofit/>
          </a:bodyPr>
          <a:p>
            <a:pPr algn="l">
              <a:buClrTx/>
              <a:buSzTx/>
              <a:buNone/>
            </a:pPr>
            <a:r>
              <a:rPr lang="zh-CN" altLang="en-US" sz="4000" b="1">
                <a:latin typeface="华文隶书" panose="02010800040101010101" charset="-122"/>
                <a:ea typeface="华文隶书" panose="02010800040101010101" charset="-122"/>
              </a:rPr>
              <a:t>梦</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回</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古</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都</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景</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犹</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在</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a:t>
            </a:r>
            <a:endParaRPr lang="zh-CN" altLang="en-US" sz="4000" b="1">
              <a:latin typeface="华文隶书" panose="02010800040101010101" charset="-122"/>
              <a:ea typeface="华文隶书" panose="02010800040101010101" charset="-122"/>
            </a:endParaRPr>
          </a:p>
        </p:txBody>
      </p:sp>
      <p:sp>
        <p:nvSpPr>
          <p:cNvPr id="7" name="文本框 6"/>
          <p:cNvSpPr txBox="1"/>
          <p:nvPr/>
        </p:nvSpPr>
        <p:spPr>
          <a:xfrm>
            <a:off x="8009255" y="1097280"/>
            <a:ext cx="589280" cy="5015865"/>
          </a:xfrm>
          <a:prstGeom prst="rect">
            <a:avLst/>
          </a:prstGeom>
          <a:noFill/>
        </p:spPr>
        <p:txBody>
          <a:bodyPr wrap="square" rtlCol="0">
            <a:spAutoFit/>
          </a:bodyPr>
          <a:p>
            <a:pPr algn="l">
              <a:buClrTx/>
              <a:buSzTx/>
              <a:buNone/>
            </a:pPr>
            <a:r>
              <a:rPr lang="zh-CN" altLang="en-US" sz="4000" b="1">
                <a:latin typeface="华文隶书" panose="02010800040101010101" charset="-122"/>
                <a:ea typeface="华文隶书" panose="02010800040101010101" charset="-122"/>
              </a:rPr>
              <a:t>千</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载</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追</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忆</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心</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中</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藏</a:t>
            </a:r>
            <a:endParaRPr lang="zh-CN" altLang="en-US" sz="4000" b="1">
              <a:latin typeface="华文隶书" panose="02010800040101010101" charset="-122"/>
              <a:ea typeface="华文隶书" panose="02010800040101010101" charset="-122"/>
            </a:endParaRPr>
          </a:p>
          <a:p>
            <a:pPr algn="l">
              <a:buClrTx/>
              <a:buSzTx/>
              <a:buNone/>
            </a:pPr>
            <a:r>
              <a:rPr lang="zh-CN" altLang="en-US" sz="4000" b="1">
                <a:latin typeface="华文隶书" panose="02010800040101010101" charset="-122"/>
                <a:ea typeface="华文隶书" panose="02010800040101010101" charset="-122"/>
              </a:rPr>
              <a:t>。</a:t>
            </a:r>
            <a:endParaRPr lang="zh-CN" altLang="en-US" sz="4000">
              <a:latin typeface="华文隶书" panose="02010800040101010101" charset="-122"/>
              <a:ea typeface="华文隶书" panose="020108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2000"/>
                                        <p:tgtEl>
                                          <p:spTgt spid="5"/>
                                        </p:tgtEl>
                                      </p:cBhvr>
                                    </p:animEffect>
                                  </p:childTnLst>
                                </p:cTn>
                              </p:par>
                            </p:childTnLst>
                          </p:cTn>
                        </p:par>
                        <p:par>
                          <p:cTn id="12" fill="hold">
                            <p:stCondLst>
                              <p:cond delay="2500"/>
                            </p:stCondLst>
                            <p:childTnLst>
                              <p:par>
                                <p:cTn id="13" presetID="5" presetClass="entr" presetSubtype="10" fill="hold" grpId="0" nodeType="afterEffect">
                                  <p:stCondLst>
                                    <p:cond delay="0"/>
                                  </p:stCondLst>
                                  <p:childTnLst>
                                    <p:set>
                                      <p:cBhvr>
                                        <p:cTn id="14" dur="2000" fill="hold">
                                          <p:stCondLst>
                                            <p:cond delay="0"/>
                                          </p:stCondLst>
                                        </p:cTn>
                                        <p:tgtEl>
                                          <p:spTgt spid="6"/>
                                        </p:tgtEl>
                                        <p:attrNameLst>
                                          <p:attrName>style.visibility</p:attrName>
                                        </p:attrNameLst>
                                      </p:cBhvr>
                                      <p:to>
                                        <p:strVal val="visible"/>
                                      </p:to>
                                    </p:set>
                                    <p:animEffect transition="in" filter="checkerboard(across)">
                                      <p:cBhvr>
                                        <p:cTn id="15" dur="2000"/>
                                        <p:tgtEl>
                                          <p:spTgt spid="6"/>
                                        </p:tgtEl>
                                      </p:cBhvr>
                                    </p:animEffect>
                                  </p:childTnLst>
                                </p:cTn>
                              </p:par>
                            </p:childTnLst>
                          </p:cTn>
                        </p:par>
                        <p:par>
                          <p:cTn id="16" fill="hold">
                            <p:stCondLst>
                              <p:cond delay="4500"/>
                            </p:stCondLst>
                            <p:childTnLst>
                              <p:par>
                                <p:cTn id="17" presetID="2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par>
                          <p:cTn id="20" fill="hold">
                            <p:stCondLst>
                              <p:cond delay="6500"/>
                            </p:stCondLst>
                            <p:childTnLst>
                              <p:par>
                                <p:cTn id="21" presetID="2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edge">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38175" y="871855"/>
            <a:ext cx="640080" cy="1198880"/>
          </a:xfrm>
          <a:prstGeom prst="rect">
            <a:avLst/>
          </a:prstGeom>
          <a:noFill/>
        </p:spPr>
        <p:txBody>
          <a:bodyPr wrap="none" rtlCol="0">
            <a:spAutoFit/>
          </a:bodyPr>
          <a:p>
            <a:r>
              <a:rPr lang="zh-CN" altLang="en-US" sz="3600" b="1">
                <a:solidFill>
                  <a:srgbClr val="FF0000"/>
                </a:solidFill>
              </a:rPr>
              <a:t>小</a:t>
            </a:r>
            <a:endParaRPr lang="zh-CN" altLang="en-US" sz="3600" b="1">
              <a:solidFill>
                <a:srgbClr val="FF0000"/>
              </a:solidFill>
            </a:endParaRPr>
          </a:p>
          <a:p>
            <a:r>
              <a:rPr lang="zh-CN" altLang="en-US" sz="3600" b="1">
                <a:solidFill>
                  <a:srgbClr val="FF0000"/>
                </a:solidFill>
              </a:rPr>
              <a:t>结</a:t>
            </a:r>
            <a:endParaRPr lang="zh-CN" altLang="en-US" sz="3600" b="1">
              <a:solidFill>
                <a:srgbClr val="FF0000"/>
              </a:solidFill>
            </a:endParaRPr>
          </a:p>
        </p:txBody>
      </p:sp>
      <p:sp>
        <p:nvSpPr>
          <p:cNvPr id="3" name="文本框 2"/>
          <p:cNvSpPr txBox="1"/>
          <p:nvPr/>
        </p:nvSpPr>
        <p:spPr>
          <a:xfrm>
            <a:off x="2769235" y="1416685"/>
            <a:ext cx="6228080" cy="2766060"/>
          </a:xfrm>
          <a:prstGeom prst="rect">
            <a:avLst/>
          </a:prstGeom>
          <a:noFill/>
        </p:spPr>
        <p:txBody>
          <a:bodyPr wrap="none" rtlCol="0">
            <a:spAutoFit/>
          </a:bodyPr>
          <a:p>
            <a:pPr fontAlgn="auto">
              <a:lnSpc>
                <a:spcPts val="3500"/>
              </a:lnSpc>
            </a:pPr>
            <a:r>
              <a:rPr lang="zh-CN" altLang="en-US" sz="2800">
                <a:latin typeface="华文行楷" panose="02010800040101010101" charset="-122"/>
                <a:ea typeface="华文行楷" panose="02010800040101010101" charset="-122"/>
                <a:cs typeface="华文行楷" panose="02010800040101010101" charset="-122"/>
              </a:rPr>
              <a:t>学了一种体裁</a:t>
            </a:r>
            <a:r>
              <a:rPr lang="en-US" altLang="zh-CN" sz="2800">
                <a:latin typeface="华文行楷" panose="02010800040101010101" charset="-122"/>
                <a:ea typeface="华文行楷" panose="02010800040101010101" charset="-122"/>
                <a:cs typeface="华文行楷" panose="02010800040101010101" charset="-122"/>
              </a:rPr>
              <a:t>——</a:t>
            </a:r>
            <a:r>
              <a:rPr lang="zh-CN" altLang="en-US" sz="2800">
                <a:latin typeface="华文行楷" panose="02010800040101010101" charset="-122"/>
                <a:ea typeface="华文行楷" panose="02010800040101010101" charset="-122"/>
                <a:cs typeface="华文行楷" panose="02010800040101010101" charset="-122"/>
              </a:rPr>
              <a:t>文艺性说明文</a:t>
            </a:r>
            <a:endParaRPr lang="zh-CN" altLang="en-US" sz="2800">
              <a:latin typeface="华文行楷" panose="02010800040101010101" charset="-122"/>
              <a:ea typeface="华文行楷" panose="02010800040101010101" charset="-122"/>
              <a:cs typeface="华文行楷" panose="02010800040101010101" charset="-122"/>
            </a:endParaRPr>
          </a:p>
          <a:p>
            <a:pPr fontAlgn="auto">
              <a:lnSpc>
                <a:spcPts val="3500"/>
              </a:lnSpc>
            </a:pPr>
            <a:r>
              <a:rPr lang="zh-CN" altLang="en-US" sz="2800">
                <a:latin typeface="华文行楷" panose="02010800040101010101" charset="-122"/>
                <a:ea typeface="华文行楷" panose="02010800040101010101" charset="-122"/>
                <a:cs typeface="华文行楷" panose="02010800040101010101" charset="-122"/>
              </a:rPr>
              <a:t>析了两种风格</a:t>
            </a:r>
            <a:r>
              <a:rPr lang="en-US" altLang="zh-CN" sz="2800">
                <a:latin typeface="华文行楷" panose="02010800040101010101" charset="-122"/>
                <a:ea typeface="华文行楷" panose="02010800040101010101" charset="-122"/>
                <a:cs typeface="华文行楷" panose="02010800040101010101" charset="-122"/>
              </a:rPr>
              <a:t>——</a:t>
            </a:r>
            <a:r>
              <a:rPr lang="zh-CN" altLang="en-US" sz="2800">
                <a:latin typeface="华文行楷" panose="02010800040101010101" charset="-122"/>
                <a:ea typeface="华文行楷" panose="02010800040101010101" charset="-122"/>
                <a:cs typeface="华文行楷" panose="02010800040101010101" charset="-122"/>
              </a:rPr>
              <a:t>平实说明、生动说明</a:t>
            </a:r>
            <a:endParaRPr lang="zh-CN" altLang="en-US" sz="2800">
              <a:latin typeface="华文行楷" panose="02010800040101010101" charset="-122"/>
              <a:ea typeface="华文行楷" panose="02010800040101010101" charset="-122"/>
              <a:cs typeface="华文行楷" panose="02010800040101010101" charset="-122"/>
            </a:endParaRPr>
          </a:p>
          <a:p>
            <a:pPr fontAlgn="auto">
              <a:lnSpc>
                <a:spcPts val="3500"/>
              </a:lnSpc>
            </a:pPr>
            <a:r>
              <a:rPr lang="zh-CN" altLang="en-US" sz="2800">
                <a:latin typeface="华文行楷" panose="02010800040101010101" charset="-122"/>
                <a:ea typeface="华文行楷" panose="02010800040101010101" charset="-122"/>
                <a:cs typeface="华文行楷" panose="02010800040101010101" charset="-122"/>
              </a:rPr>
              <a:t>品了一幅名画</a:t>
            </a:r>
            <a:r>
              <a:rPr lang="en-US" altLang="zh-CN" sz="2800">
                <a:latin typeface="华文行楷" panose="02010800040101010101" charset="-122"/>
                <a:ea typeface="华文行楷" panose="02010800040101010101" charset="-122"/>
                <a:cs typeface="华文行楷" panose="02010800040101010101" charset="-122"/>
              </a:rPr>
              <a:t>——</a:t>
            </a:r>
            <a:r>
              <a:rPr lang="zh-CN" altLang="en-US" sz="2800">
                <a:latin typeface="华文行楷" panose="02010800040101010101" charset="-122"/>
                <a:ea typeface="华文行楷" panose="02010800040101010101" charset="-122"/>
                <a:cs typeface="华文行楷" panose="02010800040101010101" charset="-122"/>
              </a:rPr>
              <a:t>《清明上河图》</a:t>
            </a:r>
            <a:endParaRPr lang="zh-CN" altLang="en-US" sz="2800">
              <a:latin typeface="华文行楷" panose="02010800040101010101" charset="-122"/>
              <a:ea typeface="华文行楷" panose="02010800040101010101" charset="-122"/>
              <a:cs typeface="华文行楷" panose="02010800040101010101" charset="-122"/>
            </a:endParaRPr>
          </a:p>
          <a:p>
            <a:pPr fontAlgn="auto">
              <a:lnSpc>
                <a:spcPts val="3500"/>
              </a:lnSpc>
            </a:pPr>
            <a:r>
              <a:rPr lang="zh-CN" altLang="en-US" sz="2800">
                <a:latin typeface="华文行楷" panose="02010800040101010101" charset="-122"/>
                <a:ea typeface="华文行楷" panose="02010800040101010101" charset="-122"/>
                <a:cs typeface="华文行楷" panose="02010800040101010101" charset="-122"/>
              </a:rPr>
              <a:t>游了一座名城</a:t>
            </a:r>
            <a:r>
              <a:rPr lang="en-US" altLang="zh-CN" sz="2800">
                <a:latin typeface="华文行楷" panose="02010800040101010101" charset="-122"/>
                <a:ea typeface="华文行楷" panose="02010800040101010101" charset="-122"/>
                <a:cs typeface="华文行楷" panose="02010800040101010101" charset="-122"/>
              </a:rPr>
              <a:t>——</a:t>
            </a:r>
            <a:r>
              <a:rPr lang="zh-CN" altLang="en-US" sz="2800">
                <a:latin typeface="华文行楷" panose="02010800040101010101" charset="-122"/>
                <a:ea typeface="华文行楷" panose="02010800040101010101" charset="-122"/>
                <a:cs typeface="华文行楷" panose="02010800040101010101" charset="-122"/>
              </a:rPr>
              <a:t>汴京（开封）</a:t>
            </a:r>
            <a:endParaRPr lang="zh-CN" altLang="en-US" sz="2800">
              <a:latin typeface="华文行楷" panose="02010800040101010101" charset="-122"/>
              <a:ea typeface="华文行楷" panose="02010800040101010101" charset="-122"/>
              <a:cs typeface="华文行楷" panose="02010800040101010101" charset="-122"/>
            </a:endParaRPr>
          </a:p>
          <a:p>
            <a:pPr fontAlgn="auto">
              <a:lnSpc>
                <a:spcPts val="3500"/>
              </a:lnSpc>
            </a:pPr>
            <a:r>
              <a:rPr lang="zh-CN" altLang="en-US" sz="2800">
                <a:latin typeface="华文行楷" panose="02010800040101010101" charset="-122"/>
                <a:ea typeface="华文行楷" panose="02010800040101010101" charset="-122"/>
                <a:cs typeface="华文行楷" panose="02010800040101010101" charset="-122"/>
              </a:rPr>
              <a:t>悟了一种情怀</a:t>
            </a:r>
            <a:r>
              <a:rPr lang="en-US" altLang="zh-CN" sz="2800">
                <a:latin typeface="华文行楷" panose="02010800040101010101" charset="-122"/>
                <a:ea typeface="华文行楷" panose="02010800040101010101" charset="-122"/>
                <a:cs typeface="华文行楷" panose="02010800040101010101" charset="-122"/>
              </a:rPr>
              <a:t>——</a:t>
            </a:r>
            <a:r>
              <a:rPr lang="zh-CN" altLang="en-US" sz="2800">
                <a:latin typeface="华文行楷" panose="02010800040101010101" charset="-122"/>
                <a:ea typeface="华文行楷" panose="02010800040101010101" charset="-122"/>
                <a:cs typeface="华文行楷" panose="02010800040101010101" charset="-122"/>
              </a:rPr>
              <a:t>家国</a:t>
            </a:r>
            <a:endParaRPr lang="zh-CN" altLang="en-US" sz="2800">
              <a:latin typeface="华文行楷" panose="02010800040101010101" charset="-122"/>
              <a:ea typeface="华文行楷" panose="02010800040101010101" charset="-122"/>
              <a:cs typeface="华文行楷" panose="02010800040101010101" charset="-122"/>
            </a:endParaRPr>
          </a:p>
          <a:p>
            <a:endParaRPr lang="zh-CN" altLang="en-US" sz="2800">
              <a:latin typeface="华文行楷" panose="02010800040101010101" charset="-122"/>
              <a:ea typeface="华文行楷" panose="02010800040101010101" charset="-122"/>
              <a:cs typeface="华文行楷" panose="02010800040101010101" charset="-122"/>
            </a:endParaRPr>
          </a:p>
        </p:txBody>
      </p:sp>
      <p:sp>
        <p:nvSpPr>
          <p:cNvPr id="4" name="文本框 3"/>
          <p:cNvSpPr txBox="1"/>
          <p:nvPr/>
        </p:nvSpPr>
        <p:spPr>
          <a:xfrm>
            <a:off x="1852295" y="4057650"/>
            <a:ext cx="9279890" cy="2306955"/>
          </a:xfrm>
          <a:prstGeom prst="rect">
            <a:avLst/>
          </a:prstGeom>
          <a:gradFill>
            <a:gsLst>
              <a:gs pos="50000">
                <a:srgbClr val="F6EDE1"/>
              </a:gs>
              <a:gs pos="0">
                <a:srgbClr val="F9F3EB"/>
              </a:gs>
              <a:gs pos="100000">
                <a:srgbClr val="F3E6D7"/>
              </a:gs>
            </a:gsLst>
            <a:lin scaled="1"/>
          </a:gradFill>
          <a:ln w="12700">
            <a:solidFill>
              <a:schemeClr val="tx1"/>
            </a:solidFill>
          </a:ln>
        </p:spPr>
        <p:txBody>
          <a:bodyPr wrap="square" rtlCol="0">
            <a:spAutoFit/>
          </a:bodyPr>
          <a:p>
            <a:pPr fontAlgn="auto">
              <a:lnSpc>
                <a:spcPct val="150000"/>
              </a:lnSpc>
            </a:pPr>
            <a:r>
              <a:rPr lang="zh-CN" altLang="en-US" sz="2400" b="1"/>
              <a:t>设计意图：</a:t>
            </a:r>
            <a:r>
              <a:rPr lang="zh-CN" altLang="en-US" sz="2400">
                <a:solidFill>
                  <a:srgbClr val="FF0000"/>
                </a:solidFill>
                <a:latin typeface="华文仿宋" panose="02010600040101010101" charset="-122"/>
                <a:ea typeface="华文仿宋" panose="02010600040101010101" charset="-122"/>
                <a:cs typeface="华文仿宋" panose="02010600040101010101" charset="-122"/>
              </a:rPr>
              <a:t>课堂小结不仅能巩固知识，检验效果，强化兴趣，还能激起学生求知的欲望，活跃思维，开拓思路，发挥学生的创造力。在热烈、欢愉的气氛中把一堂课的教学推向高潮，达到了</a:t>
            </a:r>
            <a:r>
              <a:rPr lang="en-US" altLang="zh-CN" sz="2400">
                <a:solidFill>
                  <a:srgbClr val="FF0000"/>
                </a:solidFill>
                <a:latin typeface="华文仿宋" panose="02010600040101010101" charset="-122"/>
                <a:ea typeface="华文仿宋" panose="02010600040101010101" charset="-122"/>
                <a:cs typeface="华文仿宋" panose="02010600040101010101" charset="-122"/>
              </a:rPr>
              <a:t>“</a:t>
            </a:r>
            <a:r>
              <a:rPr lang="zh-CN" altLang="en-US" sz="2400">
                <a:solidFill>
                  <a:srgbClr val="FF0000"/>
                </a:solidFill>
                <a:latin typeface="华文仿宋" panose="02010600040101010101" charset="-122"/>
                <a:ea typeface="华文仿宋" panose="02010600040101010101" charset="-122"/>
                <a:cs typeface="华文仿宋" panose="02010600040101010101" charset="-122"/>
              </a:rPr>
              <a:t>课结束，趣犹在</a:t>
            </a:r>
            <a:r>
              <a:rPr lang="en-US" altLang="zh-CN" sz="2400">
                <a:solidFill>
                  <a:srgbClr val="FF0000"/>
                </a:solidFill>
                <a:latin typeface="华文仿宋" panose="02010600040101010101" charset="-122"/>
                <a:ea typeface="华文仿宋" panose="02010600040101010101" charset="-122"/>
                <a:cs typeface="华文仿宋" panose="02010600040101010101" charset="-122"/>
              </a:rPr>
              <a:t>”</a:t>
            </a:r>
            <a:r>
              <a:rPr lang="zh-CN" altLang="en-US" sz="2400">
                <a:solidFill>
                  <a:srgbClr val="FF0000"/>
                </a:solidFill>
                <a:latin typeface="华文仿宋" panose="02010600040101010101" charset="-122"/>
                <a:ea typeface="华文仿宋" panose="02010600040101010101" charset="-122"/>
                <a:cs typeface="华文仿宋" panose="02010600040101010101" charset="-122"/>
              </a:rPr>
              <a:t>的良好效果。</a:t>
            </a:r>
            <a:endParaRPr lang="zh-CN" altLang="en-US" sz="2400">
              <a:solidFill>
                <a:srgbClr val="FF0000"/>
              </a:solidFill>
              <a:latin typeface="华文仿宋" panose="02010600040101010101" charset="-122"/>
              <a:ea typeface="华文仿宋" panose="02010600040101010101" charset="-122"/>
              <a:cs typeface="华文仿宋" panose="0201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2000" fill="hold">
                                          <p:stCondLst>
                                            <p:cond delay="0"/>
                                          </p:stCondLst>
                                        </p:cTn>
                                        <p:tgtEl>
                                          <p:spTgt spid="3"/>
                                        </p:tgtEl>
                                        <p:attrNameLst>
                                          <p:attrName>style.visibility</p:attrName>
                                        </p:attrNameLst>
                                      </p:cBhvr>
                                      <p:to>
                                        <p:strVal val="visible"/>
                                      </p:to>
                                    </p:set>
                                    <p:animEffect transition="in" filter="checkerboard(across)">
                                      <p:cBhvr>
                                        <p:cTn id="11" dur="2000"/>
                                        <p:tgtEl>
                                          <p:spTgt spid="3"/>
                                        </p:tgtEl>
                                      </p:cBhvr>
                                    </p:animEffect>
                                  </p:childTnLst>
                                </p:cTn>
                              </p:par>
                            </p:childTnLst>
                          </p:cTn>
                        </p:par>
                        <p:par>
                          <p:cTn id="12" fill="hold">
                            <p:stCondLst>
                              <p:cond delay="2500"/>
                            </p:stCondLst>
                            <p:childTnLst>
                              <p:par>
                                <p:cTn id="13" presetID="20" presetClass="entr" presetSubtype="0" fill="hold" grpId="0" nodeType="afterEffect">
                                  <p:stCondLst>
                                    <p:cond delay="0"/>
                                  </p:stCondLst>
                                  <p:childTnLst>
                                    <p:set>
                                      <p:cBhvr>
                                        <p:cTn id="14" dur="3000" fill="hold">
                                          <p:stCondLst>
                                            <p:cond delay="0"/>
                                          </p:stCondLst>
                                        </p:cTn>
                                        <p:tgtEl>
                                          <p:spTgt spid="4"/>
                                        </p:tgtEl>
                                        <p:attrNameLst>
                                          <p:attrName>style.visibility</p:attrName>
                                        </p:attrNameLst>
                                      </p:cBhvr>
                                      <p:to>
                                        <p:strVal val="visible"/>
                                      </p:to>
                                    </p:set>
                                    <p:animEffect transition="in" filter="wedge">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9995" y="945515"/>
            <a:ext cx="1808480" cy="583565"/>
          </a:xfrm>
          <a:prstGeom prst="rect">
            <a:avLst/>
          </a:prstGeom>
          <a:noFill/>
        </p:spPr>
        <p:txBody>
          <a:bodyPr wrap="none" rtlCol="0">
            <a:spAutoFit/>
          </a:bodyPr>
          <a:p>
            <a:r>
              <a:rPr lang="zh-CN" altLang="en-US" sz="3200">
                <a:solidFill>
                  <a:srgbClr val="FF0000"/>
                </a:solidFill>
                <a:latin typeface="华文隶书" panose="02010800040101010101" charset="-122"/>
                <a:ea typeface="华文隶书" panose="02010800040101010101" charset="-122"/>
              </a:rPr>
              <a:t>未解之谜</a:t>
            </a:r>
            <a:endParaRPr lang="zh-CN" altLang="en-US" sz="3200">
              <a:solidFill>
                <a:srgbClr val="FF0000"/>
              </a:solidFill>
              <a:latin typeface="华文隶书" panose="02010800040101010101" charset="-122"/>
              <a:ea typeface="华文隶书" panose="02010800040101010101" charset="-122"/>
            </a:endParaRPr>
          </a:p>
        </p:txBody>
      </p:sp>
      <p:sp>
        <p:nvSpPr>
          <p:cNvPr id="3" name="文本框 2"/>
          <p:cNvSpPr txBox="1"/>
          <p:nvPr/>
        </p:nvSpPr>
        <p:spPr>
          <a:xfrm>
            <a:off x="3354705" y="738505"/>
            <a:ext cx="8473440" cy="3599815"/>
          </a:xfrm>
          <a:prstGeom prst="rect">
            <a:avLst/>
          </a:prstGeom>
          <a:noFill/>
        </p:spPr>
        <p:txBody>
          <a:bodyPr wrap="square" rtlCol="0">
            <a:spAutoFit/>
          </a:bodyPr>
          <a:p>
            <a:pPr fontAlgn="auto">
              <a:lnSpc>
                <a:spcPct val="150000"/>
              </a:lnSpc>
            </a:pPr>
            <a:r>
              <a:rPr lang="en-US" altLang="zh-CN" sz="2400">
                <a:latin typeface="华文隶书" panose="02010800040101010101" charset="-122"/>
                <a:ea typeface="华文隶书" panose="02010800040101010101" charset="-122"/>
                <a:cs typeface="华文隶书" panose="02010800040101010101" charset="-122"/>
              </a:rPr>
              <a:t>“</a:t>
            </a:r>
            <a:r>
              <a:rPr lang="zh-CN" altLang="en-US" sz="2400">
                <a:latin typeface="华文隶书" panose="02010800040101010101" charset="-122"/>
                <a:ea typeface="华文隶书" panose="02010800040101010101" charset="-122"/>
                <a:cs typeface="华文隶书" panose="02010800040101010101" charset="-122"/>
              </a:rPr>
              <a:t>清明</a:t>
            </a:r>
            <a:r>
              <a:rPr lang="en-US" altLang="zh-CN" sz="2400">
                <a:latin typeface="华文隶书" panose="02010800040101010101" charset="-122"/>
                <a:ea typeface="华文隶书" panose="02010800040101010101" charset="-122"/>
                <a:cs typeface="华文隶书" panose="02010800040101010101" charset="-122"/>
              </a:rPr>
              <a:t>”</a:t>
            </a:r>
            <a:r>
              <a:rPr lang="zh-CN" altLang="en-US" sz="2400">
                <a:latin typeface="华文隶书" panose="02010800040101010101" charset="-122"/>
                <a:ea typeface="华文隶书" panose="02010800040101010101" charset="-122"/>
                <a:cs typeface="华文隶书" panose="02010800040101010101" charset="-122"/>
              </a:rPr>
              <a:t>是季节，地名，还是清明太平？</a:t>
            </a:r>
            <a:endParaRPr lang="zh-CN" altLang="en-US" sz="2400">
              <a:latin typeface="华文隶书" panose="02010800040101010101" charset="-122"/>
              <a:ea typeface="华文隶书" panose="02010800040101010101" charset="-122"/>
              <a:cs typeface="华文隶书" panose="02010800040101010101" charset="-122"/>
            </a:endParaRPr>
          </a:p>
          <a:p>
            <a:pPr fontAlgn="auto">
              <a:lnSpc>
                <a:spcPct val="150000"/>
              </a:lnSpc>
            </a:pPr>
            <a:r>
              <a:rPr lang="en-US" altLang="zh-CN" sz="2400">
                <a:latin typeface="华文隶书" panose="02010800040101010101" charset="-122"/>
                <a:ea typeface="华文隶书" panose="02010800040101010101" charset="-122"/>
                <a:cs typeface="华文隶书" panose="02010800040101010101" charset="-122"/>
              </a:rPr>
              <a:t>“</a:t>
            </a:r>
            <a:r>
              <a:rPr lang="zh-CN" altLang="en-US" sz="2400">
                <a:latin typeface="华文隶书" panose="02010800040101010101" charset="-122"/>
                <a:ea typeface="华文隶书" panose="02010800040101010101" charset="-122"/>
                <a:cs typeface="华文隶书" panose="02010800040101010101" charset="-122"/>
              </a:rPr>
              <a:t>上河</a:t>
            </a:r>
            <a:r>
              <a:rPr lang="en-US" altLang="zh-CN" sz="2400">
                <a:latin typeface="华文隶书" panose="02010800040101010101" charset="-122"/>
                <a:ea typeface="华文隶书" panose="02010800040101010101" charset="-122"/>
                <a:cs typeface="华文隶书" panose="02010800040101010101" charset="-122"/>
              </a:rPr>
              <a:t>”</a:t>
            </a:r>
            <a:r>
              <a:rPr lang="zh-CN" altLang="en-US" sz="2400">
                <a:latin typeface="华文隶书" panose="02010800040101010101" charset="-122"/>
                <a:ea typeface="华文隶书" panose="02010800040101010101" charset="-122"/>
                <a:cs typeface="华文隶书" panose="02010800040101010101" charset="-122"/>
              </a:rPr>
              <a:t>是汴河上游，还是</a:t>
            </a:r>
            <a:r>
              <a:rPr lang="en-US" altLang="zh-CN" sz="2400">
                <a:latin typeface="华文隶书" panose="02010800040101010101" charset="-122"/>
                <a:ea typeface="华文隶书" panose="02010800040101010101" charset="-122"/>
                <a:cs typeface="华文隶书" panose="02010800040101010101" charset="-122"/>
              </a:rPr>
              <a:t>“</a:t>
            </a:r>
            <a:r>
              <a:rPr lang="zh-CN" altLang="en-US" sz="2400">
                <a:latin typeface="华文隶书" panose="02010800040101010101" charset="-122"/>
                <a:ea typeface="华文隶书" panose="02010800040101010101" charset="-122"/>
                <a:cs typeface="华文隶书" panose="02010800040101010101" charset="-122"/>
              </a:rPr>
              <a:t>赶河</a:t>
            </a:r>
            <a:r>
              <a:rPr lang="en-US" altLang="zh-CN" sz="2400">
                <a:latin typeface="华文隶书" panose="02010800040101010101" charset="-122"/>
                <a:ea typeface="华文隶书" panose="02010800040101010101" charset="-122"/>
                <a:cs typeface="华文隶书" panose="02010800040101010101" charset="-122"/>
              </a:rPr>
              <a:t>”</a:t>
            </a:r>
            <a:r>
              <a:rPr lang="zh-CN" altLang="en-US" sz="2400">
                <a:latin typeface="华文隶书" panose="02010800040101010101" charset="-122"/>
                <a:ea typeface="华文隶书" panose="02010800040101010101" charset="-122"/>
                <a:cs typeface="华文隶书" panose="02010800040101010101" charset="-122"/>
              </a:rPr>
              <a:t>？</a:t>
            </a:r>
            <a:endParaRPr lang="zh-CN" altLang="en-US" sz="2400">
              <a:latin typeface="华文隶书" panose="02010800040101010101" charset="-122"/>
              <a:ea typeface="华文隶书" panose="02010800040101010101" charset="-122"/>
              <a:cs typeface="华文隶书" panose="02010800040101010101" charset="-122"/>
            </a:endParaRPr>
          </a:p>
          <a:p>
            <a:pPr fontAlgn="auto">
              <a:lnSpc>
                <a:spcPct val="150000"/>
              </a:lnSpc>
            </a:pPr>
            <a:r>
              <a:rPr lang="zh-CN" altLang="en-US" sz="2400">
                <a:latin typeface="华文隶书" panose="02010800040101010101" charset="-122"/>
                <a:ea typeface="华文隶书" panose="02010800040101010101" charset="-122"/>
                <a:cs typeface="华文隶书" panose="02010800040101010101" charset="-122"/>
              </a:rPr>
              <a:t>《清明上河图》是完本还是残本？是真迹还是赝品？</a:t>
            </a:r>
            <a:endParaRPr lang="zh-CN" altLang="en-US" sz="2400">
              <a:latin typeface="华文隶书" panose="02010800040101010101" charset="-122"/>
              <a:ea typeface="华文隶书" panose="02010800040101010101" charset="-122"/>
              <a:cs typeface="华文隶书" panose="02010800040101010101" charset="-122"/>
            </a:endParaRPr>
          </a:p>
          <a:p>
            <a:pPr fontAlgn="auto">
              <a:lnSpc>
                <a:spcPct val="150000"/>
              </a:lnSpc>
            </a:pPr>
            <a:r>
              <a:rPr lang="zh-CN" altLang="en-US" sz="2400">
                <a:latin typeface="华文隶书" panose="02010800040101010101" charset="-122"/>
                <a:ea typeface="华文隶书" panose="02010800040101010101" charset="-122"/>
                <a:cs typeface="华文隶书" panose="02010800040101010101" charset="-122"/>
              </a:rPr>
              <a:t>张择端到底是何身份，为什么生卒年不详？作画的具体时间是何时？</a:t>
            </a:r>
            <a:endParaRPr lang="zh-CN" altLang="en-US" sz="2400">
              <a:latin typeface="华文隶书" panose="02010800040101010101" charset="-122"/>
              <a:ea typeface="华文隶书" panose="02010800040101010101" charset="-122"/>
              <a:cs typeface="华文隶书" panose="02010800040101010101" charset="-122"/>
            </a:endParaRPr>
          </a:p>
          <a:p>
            <a:pPr fontAlgn="auto">
              <a:lnSpc>
                <a:spcPct val="150000"/>
              </a:lnSpc>
            </a:pPr>
            <a:r>
              <a:rPr lang="en-US" altLang="zh-CN" sz="2400" b="1"/>
              <a:t>......</a:t>
            </a:r>
            <a:r>
              <a:rPr lang="zh-CN" altLang="en-US" sz="3200">
                <a:solidFill>
                  <a:srgbClr val="FF0000"/>
                </a:solidFill>
                <a:latin typeface="华文隶书" panose="02010800040101010101" charset="-122"/>
                <a:ea typeface="华文隶书" panose="02010800040101010101" charset="-122"/>
              </a:rPr>
              <a:t>请阅读课后推荐书目！</a:t>
            </a:r>
            <a:endParaRPr lang="zh-CN" altLang="en-US" sz="3200">
              <a:solidFill>
                <a:srgbClr val="FF0000"/>
              </a:solidFill>
              <a:latin typeface="华文隶书" panose="02010800040101010101" charset="-122"/>
              <a:ea typeface="华文隶书" panose="02010800040101010101" charset="-122"/>
            </a:endParaRPr>
          </a:p>
        </p:txBody>
      </p:sp>
      <p:sp>
        <p:nvSpPr>
          <p:cNvPr id="4" name="文本框 3"/>
          <p:cNvSpPr txBox="1"/>
          <p:nvPr/>
        </p:nvSpPr>
        <p:spPr>
          <a:xfrm>
            <a:off x="765810" y="4338320"/>
            <a:ext cx="10661015" cy="1802130"/>
          </a:xfrm>
          <a:prstGeom prst="rect">
            <a:avLst/>
          </a:prstGeom>
          <a:solidFill>
            <a:schemeClr val="accent4">
              <a:lumMod val="20000"/>
              <a:lumOff val="80000"/>
            </a:schemeClr>
          </a:solidFill>
          <a:ln w="12700">
            <a:solidFill>
              <a:schemeClr val="tx1"/>
            </a:solidFill>
          </a:ln>
        </p:spPr>
        <p:txBody>
          <a:bodyPr wrap="square" rtlCol="0">
            <a:noAutofit/>
          </a:bodyPr>
          <a:p>
            <a:r>
              <a:rPr lang="zh-CN" altLang="en-US" sz="3200">
                <a:solidFill>
                  <a:schemeClr val="tx1"/>
                </a:solidFill>
                <a:latin typeface="华文隶书" panose="02010800040101010101" charset="-122"/>
                <a:ea typeface="华文隶书" panose="02010800040101010101" charset="-122"/>
              </a:rPr>
              <a:t>设计意图：</a:t>
            </a:r>
            <a:r>
              <a:rPr lang="en-US" altLang="zh-CN" sz="2400">
                <a:solidFill>
                  <a:srgbClr val="FF0000"/>
                </a:solidFill>
                <a:latin typeface="华文隶书" panose="02010800040101010101" charset="-122"/>
                <a:ea typeface="华文隶书" panose="02010800040101010101" charset="-122"/>
              </a:rPr>
              <a:t>新教材采取“1加X“的方法，即讲一篇课文，附加若干篇课外阅读文章。生硬的被动接受，远没有提起学生兴趣，主动去阅读效果好。此环节，用各种未解之谜，吊起学生的胃口，更好的推动学生课后的群文阅读，以此来拓宽视野，培养阅读的兴趣习惯。</a:t>
            </a:r>
            <a:endParaRPr lang="en-US" altLang="zh-CN" sz="2400">
              <a:solidFill>
                <a:srgbClr val="FF0000"/>
              </a:solidFill>
              <a:latin typeface="华文隶书" panose="02010800040101010101" charset="-122"/>
              <a:ea typeface="华文隶书" panose="020108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2500"/>
                            </p:stCondLst>
                            <p:childTnLst>
                              <p:par>
                                <p:cTn id="13" presetID="2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12875" y="1123950"/>
            <a:ext cx="1122680" cy="583565"/>
          </a:xfrm>
          <a:prstGeom prst="rect">
            <a:avLst/>
          </a:prstGeom>
          <a:noFill/>
        </p:spPr>
        <p:txBody>
          <a:bodyPr wrap="square" rtlCol="0">
            <a:spAutoFit/>
          </a:bodyPr>
          <a:p>
            <a:r>
              <a:rPr lang="zh-CN" altLang="en-US" sz="3200" b="1">
                <a:solidFill>
                  <a:srgbClr val="FF0000"/>
                </a:solidFill>
              </a:rPr>
              <a:t>结束</a:t>
            </a:r>
            <a:endParaRPr lang="zh-CN" altLang="en-US" sz="3200" b="1">
              <a:solidFill>
                <a:srgbClr val="FF0000"/>
              </a:solidFill>
            </a:endParaRPr>
          </a:p>
        </p:txBody>
      </p:sp>
      <p:sp>
        <p:nvSpPr>
          <p:cNvPr id="3" name="文本框 2"/>
          <p:cNvSpPr txBox="1"/>
          <p:nvPr/>
        </p:nvSpPr>
        <p:spPr>
          <a:xfrm>
            <a:off x="2535555" y="1707515"/>
            <a:ext cx="10546080" cy="1215390"/>
          </a:xfrm>
          <a:prstGeom prst="rect">
            <a:avLst/>
          </a:prstGeom>
          <a:noFill/>
        </p:spPr>
        <p:txBody>
          <a:bodyPr wrap="square" rtlCol="0">
            <a:noAutofit/>
          </a:bodyPr>
          <a:p>
            <a:pPr fontAlgn="auto">
              <a:lnSpc>
                <a:spcPct val="200000"/>
              </a:lnSpc>
            </a:pPr>
            <a:r>
              <a:rPr lang="en-US" altLang="zh-CN" sz="2400"/>
              <a:t>       </a:t>
            </a:r>
            <a:r>
              <a:rPr lang="zh-CN" altLang="en-US" sz="2400"/>
              <a:t>再读三遍本文课题《梦回繁华》（声音一遍比一遍小），达到</a:t>
            </a:r>
            <a:endParaRPr lang="zh-CN" altLang="en-US" sz="2400"/>
          </a:p>
          <a:p>
            <a:pPr fontAlgn="auto">
              <a:lnSpc>
                <a:spcPct val="200000"/>
              </a:lnSpc>
            </a:pPr>
            <a:r>
              <a:rPr lang="zh-CN" altLang="en-US" sz="2400"/>
              <a:t>余音绕梁，回味无穷的效果。</a:t>
            </a:r>
            <a:endParaRPr lang="zh-CN" altLang="en-US" sz="2400"/>
          </a:p>
        </p:txBody>
      </p:sp>
      <p:sp>
        <p:nvSpPr>
          <p:cNvPr id="4" name="文本框 3"/>
          <p:cNvSpPr txBox="1"/>
          <p:nvPr/>
        </p:nvSpPr>
        <p:spPr>
          <a:xfrm>
            <a:off x="2820035" y="4427855"/>
            <a:ext cx="7802880" cy="460375"/>
          </a:xfrm>
          <a:prstGeom prst="rect">
            <a:avLst/>
          </a:prstGeom>
          <a:solidFill>
            <a:schemeClr val="accent4">
              <a:lumMod val="20000"/>
              <a:lumOff val="80000"/>
            </a:schemeClr>
          </a:solidFill>
          <a:ln w="12700">
            <a:solidFill>
              <a:schemeClr val="tx1"/>
            </a:solidFill>
          </a:ln>
        </p:spPr>
        <p:txBody>
          <a:bodyPr wrap="none" rtlCol="0">
            <a:spAutoFit/>
          </a:bodyPr>
          <a:p>
            <a:r>
              <a:rPr lang="zh-CN" altLang="en-US" sz="2400" b="1"/>
              <a:t>设计意图：</a:t>
            </a:r>
            <a:r>
              <a:rPr lang="zh-CN" altLang="en-US" sz="2400">
                <a:solidFill>
                  <a:srgbClr val="FF0000"/>
                </a:solidFill>
              </a:rPr>
              <a:t>整堂课首尾呼应，结构完整，启发梦回思考。</a:t>
            </a:r>
            <a:endParaRPr lang="zh-CN" altLang="en-US" sz="2400">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2000"/>
                                        <p:tgtEl>
                                          <p:spTgt spid="3"/>
                                        </p:tgtEl>
                                      </p:cBhvr>
                                    </p:animEffect>
                                  </p:childTnLst>
                                </p:cTn>
                              </p:par>
                            </p:childTnLst>
                          </p:cTn>
                        </p:par>
                        <p:par>
                          <p:cTn id="12" fill="hold">
                            <p:stCondLst>
                              <p:cond delay="3000"/>
                            </p:stCondLst>
                            <p:childTnLst>
                              <p:par>
                                <p:cTn id="13" presetID="5" presetClass="entr" presetSubtype="10" fill="hold" grpId="0" nodeType="afterEffect">
                                  <p:stCondLst>
                                    <p:cond delay="0"/>
                                  </p:stCondLst>
                                  <p:childTnLst>
                                    <p:set>
                                      <p:cBhvr>
                                        <p:cTn id="14" dur="3000" fill="hold">
                                          <p:stCondLst>
                                            <p:cond delay="0"/>
                                          </p:stCondLst>
                                        </p:cTn>
                                        <p:tgtEl>
                                          <p:spTgt spid="4"/>
                                        </p:tgtEl>
                                        <p:attrNameLst>
                                          <p:attrName>style.visibility</p:attrName>
                                        </p:attrNameLst>
                                      </p:cBhvr>
                                      <p:to>
                                        <p:strVal val="visible"/>
                                      </p:to>
                                    </p:set>
                                    <p:animEffect transition="in" filter="checkerboard(across)">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72615" y="2644775"/>
            <a:ext cx="7947025" cy="1568450"/>
          </a:xfrm>
          <a:prstGeom prst="rect">
            <a:avLst/>
          </a:prstGeom>
          <a:noFill/>
        </p:spPr>
        <p:txBody>
          <a:bodyPr wrap="square" rtlCol="0" anchor="t">
            <a:spAutoFit/>
          </a:bodyPr>
          <a:p>
            <a:r>
              <a:rPr lang="en-US" altLang="zh-CN" sz="9600">
                <a:highlight>
                  <a:srgbClr val="00FFFF"/>
                </a:highlight>
                <a:latin typeface="华文行楷" panose="02010800040101010101" charset="-122"/>
                <a:ea typeface="华文行楷" panose="02010800040101010101" charset="-122"/>
                <a:sym typeface="+mn-ea"/>
              </a:rPr>
              <a:t>6</a:t>
            </a:r>
            <a:r>
              <a:rPr lang="zh-CN" altLang="en-US" sz="9600">
                <a:highlight>
                  <a:srgbClr val="00FFFF"/>
                </a:highlight>
                <a:latin typeface="华文行楷" panose="02010800040101010101" charset="-122"/>
                <a:ea typeface="华文行楷" panose="02010800040101010101" charset="-122"/>
                <a:sym typeface="+mn-ea"/>
              </a:rPr>
              <a:t>、教学</a:t>
            </a:r>
            <a:r>
              <a:rPr lang="zh-CN" altLang="en-US" sz="9600">
                <a:highlight>
                  <a:srgbClr val="00FFFF"/>
                </a:highlight>
                <a:latin typeface="华文行楷" panose="02010800040101010101" charset="-122"/>
                <a:ea typeface="华文行楷" panose="02010800040101010101" charset="-122"/>
                <a:sym typeface="+mn-ea"/>
              </a:rPr>
              <a:t>反思</a:t>
            </a:r>
            <a:endParaRPr lang="zh-CN" altLang="en-US" sz="9600">
              <a:highlight>
                <a:srgbClr val="00FFFF"/>
              </a:highlight>
              <a:latin typeface="华文行楷" panose="02010800040101010101" charset="-122"/>
              <a:ea typeface="华文行楷" panose="0201080004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07060" y="1435735"/>
            <a:ext cx="10978515" cy="5052060"/>
          </a:xfrm>
          <a:prstGeom prst="rect">
            <a:avLst/>
          </a:prstGeom>
          <a:noFill/>
          <a:ln w="9525">
            <a:noFill/>
          </a:ln>
        </p:spPr>
        <p:txBody>
          <a:bodyPr wrap="square">
            <a:noAutofit/>
          </a:bodyPr>
          <a:p>
            <a:pPr indent="306070"/>
            <a:r>
              <a:rPr lang="en-US" altLang="zh-CN" sz="2800" b="0">
                <a:ea typeface="宋体" panose="02010600030101010101" pitchFamily="2" charset="-122"/>
              </a:rPr>
              <a:t>      1</a:t>
            </a:r>
            <a:r>
              <a:rPr lang="zh-CN" sz="2800" b="0">
                <a:ea typeface="宋体" panose="02010600030101010101" pitchFamily="2" charset="-122"/>
              </a:rPr>
              <a:t>、</a:t>
            </a:r>
            <a:r>
              <a:rPr lang="zh-CN" sz="2800" b="0">
                <a:ea typeface="宋体" panose="02010600030101010101" pitchFamily="2" charset="-122"/>
              </a:rPr>
              <a:t>本堂课尊重自读课课型，充分利用教材，坚持以教师引导，学生投入原则，提问，探讨，分析，作答为教学主线，通过一系列的问题的提出，让学生积极思考，参与提高。</a:t>
            </a:r>
            <a:endParaRPr lang="zh-CN" sz="2800" b="0">
              <a:ea typeface="宋体" panose="02010600030101010101" pitchFamily="2" charset="-122"/>
            </a:endParaRPr>
          </a:p>
          <a:p>
            <a:pPr indent="306070"/>
            <a:r>
              <a:rPr lang="en-US" altLang="zh-CN" sz="2800" b="0">
                <a:ea typeface="宋体" panose="02010600030101010101" pitchFamily="2" charset="-122"/>
              </a:rPr>
              <a:t>      2</a:t>
            </a:r>
            <a:r>
              <a:rPr lang="zh-CN" altLang="en-US" sz="2800" b="0">
                <a:ea typeface="宋体" panose="02010600030101010101" pitchFamily="2" charset="-122"/>
              </a:rPr>
              <a:t>、</a:t>
            </a:r>
            <a:r>
              <a:rPr lang="en-US" altLang="zh-CN" sz="2800" b="0">
                <a:ea typeface="宋体" panose="02010600030101010101" pitchFamily="2" charset="-122"/>
              </a:rPr>
              <a:t> </a:t>
            </a:r>
            <a:r>
              <a:rPr lang="zh-CN" sz="2800" b="0">
                <a:ea typeface="宋体" panose="02010600030101010101" pitchFamily="2" charset="-122"/>
              </a:rPr>
              <a:t>课堂教学目标明确——学习说明语言的两种风格，所有的环节设计都是围绕教学目标进行。整堂课训练了学生的概括比较能力与朗读品鉴能力，并补充大量相关资料，对于学生进行情感教育，在情感互动中完成教学，让学生真正有所感悟，明白中国人的大国梦、繁华梦。</a:t>
            </a:r>
            <a:endParaRPr lang="zh-CN" sz="2800" b="0">
              <a:ea typeface="宋体" panose="02010600030101010101" pitchFamily="2" charset="-122"/>
            </a:endParaRPr>
          </a:p>
          <a:p>
            <a:pPr indent="306070"/>
            <a:r>
              <a:rPr lang="en-US" altLang="zh-CN" sz="2800" b="0">
                <a:ea typeface="宋体" panose="02010600030101010101" pitchFamily="2" charset="-122"/>
              </a:rPr>
              <a:t>       </a:t>
            </a:r>
            <a:r>
              <a:rPr lang="zh-CN" altLang="en-US" sz="2800" b="0">
                <a:ea typeface="宋体" panose="02010600030101010101" pitchFamily="2" charset="-122"/>
              </a:rPr>
              <a:t>不足：</a:t>
            </a:r>
            <a:r>
              <a:rPr lang="en-US" altLang="zh-CN" sz="2800" b="0">
                <a:ea typeface="宋体" panose="02010600030101010101" pitchFamily="2" charset="-122"/>
              </a:rPr>
              <a:t> </a:t>
            </a:r>
            <a:r>
              <a:rPr lang="zh-CN" sz="2800" b="0">
                <a:ea typeface="宋体" panose="02010600030101010101" pitchFamily="2" charset="-122"/>
              </a:rPr>
              <a:t>但本堂课时间安排上还需要更优化，环节之间的过渡还需要更自然，语言还需要更精炼。课堂艺术是不完美的艺术，期待未来的课堂教学中，多一些精彩，少一些遗憾。</a:t>
            </a:r>
            <a:endParaRPr lang="zh-CN" altLang="en-US" sz="2800"/>
          </a:p>
        </p:txBody>
      </p:sp>
      <p:sp>
        <p:nvSpPr>
          <p:cNvPr id="2" name="文本框 1"/>
          <p:cNvSpPr txBox="1"/>
          <p:nvPr/>
        </p:nvSpPr>
        <p:spPr>
          <a:xfrm>
            <a:off x="747395" y="617855"/>
            <a:ext cx="1985645" cy="583565"/>
          </a:xfrm>
          <a:prstGeom prst="rect">
            <a:avLst/>
          </a:prstGeom>
          <a:noFill/>
          <a:ln w="12700">
            <a:solidFill>
              <a:schemeClr val="tx1"/>
            </a:solidFill>
          </a:ln>
        </p:spPr>
        <p:txBody>
          <a:bodyPr wrap="square" rtlCol="0" anchor="t">
            <a:spAutoFit/>
          </a:bodyPr>
          <a:p>
            <a:r>
              <a:rPr lang="zh-CN" sz="3200" b="1">
                <a:solidFill>
                  <a:srgbClr val="FF0000"/>
                </a:solidFill>
                <a:ea typeface="宋体" panose="02010600030101010101" pitchFamily="2" charset="-122"/>
                <a:sym typeface="+mn-ea"/>
              </a:rPr>
              <a:t>教学反思</a:t>
            </a:r>
            <a:endParaRPr lang="zh-CN" altLang="en-US" sz="3200" b="1">
              <a:solidFill>
                <a:srgbClr val="FF0000"/>
              </a:solidFill>
              <a:ea typeface="宋体" panose="02010600030101010101"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box(out)">
                                      <p:cBhvr>
                                        <p:cTn id="11"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718560" y="2829560"/>
            <a:ext cx="4754880" cy="1198880"/>
          </a:xfrm>
          <a:prstGeom prst="rect">
            <a:avLst/>
          </a:prstGeom>
          <a:noFill/>
          <a:ln>
            <a:noFill/>
          </a:ln>
        </p:spPr>
        <p:txBody>
          <a:bodyPr wrap="none" rtlCol="0" anchor="t">
            <a:spAutoFit/>
          </a:bodyPr>
          <a:p>
            <a:pPr algn="ctr"/>
            <a:r>
              <a:rPr lang="zh-CN" altLang="en-US" sz="7200" b="1">
                <a:solidFill>
                  <a:schemeClr val="tx1"/>
                </a:solidFill>
                <a:effectLst>
                  <a:outerShdw blurRad="38100" dist="19050" dir="2700000" algn="tl" rotWithShape="0">
                    <a:schemeClr val="dk1">
                      <a:alpha val="40000"/>
                    </a:schemeClr>
                  </a:outerShdw>
                </a:effectLst>
              </a:rPr>
              <a:t>感谢大家！</a:t>
            </a:r>
            <a:endParaRPr lang="zh-CN" altLang="en-US" sz="7200" b="1">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79270" y="3194050"/>
            <a:ext cx="309880" cy="368300"/>
          </a:xfrm>
          <a:prstGeom prst="rect">
            <a:avLst/>
          </a:prstGeom>
          <a:noFill/>
        </p:spPr>
        <p:txBody>
          <a:bodyPr wrap="none" rtlCol="0">
            <a:spAutoFit/>
          </a:bodyPr>
          <a:p>
            <a:endParaRPr lang="zh-CN" altLang="en-US"/>
          </a:p>
        </p:txBody>
      </p:sp>
      <p:sp>
        <p:nvSpPr>
          <p:cNvPr id="3" name="文本框 2"/>
          <p:cNvSpPr txBox="1"/>
          <p:nvPr/>
        </p:nvSpPr>
        <p:spPr>
          <a:xfrm>
            <a:off x="1440815" y="2199005"/>
            <a:ext cx="6765925" cy="1568450"/>
          </a:xfrm>
          <a:prstGeom prst="rect">
            <a:avLst/>
          </a:prstGeom>
          <a:noFill/>
        </p:spPr>
        <p:txBody>
          <a:bodyPr wrap="square" rtlCol="0">
            <a:spAutoFit/>
          </a:bodyPr>
          <a:p>
            <a:r>
              <a:rPr lang="en-US" altLang="zh-CN" sz="9600">
                <a:highlight>
                  <a:srgbClr val="00FFFF"/>
                </a:highlight>
                <a:latin typeface="华文行楷" panose="02010800040101010101" charset="-122"/>
                <a:ea typeface="华文行楷" panose="02010800040101010101" charset="-122"/>
              </a:rPr>
              <a:t>1</a:t>
            </a:r>
            <a:r>
              <a:rPr lang="zh-CN" altLang="en-US" sz="9600">
                <a:highlight>
                  <a:srgbClr val="00FFFF"/>
                </a:highlight>
                <a:latin typeface="华文行楷" panose="02010800040101010101" charset="-122"/>
                <a:ea typeface="华文行楷" panose="02010800040101010101" charset="-122"/>
              </a:rPr>
              <a:t>、教材分析</a:t>
            </a:r>
            <a:endParaRPr lang="zh-CN" altLang="en-US" sz="9600">
              <a:highlight>
                <a:srgbClr val="00FFFF"/>
              </a:highlight>
              <a:latin typeface="华文行楷" panose="02010800040101010101" charset="-122"/>
              <a:ea typeface="华文行楷" panose="020108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313055" y="1019175"/>
            <a:ext cx="11261725" cy="2352040"/>
          </a:xfrm>
        </p:spPr>
        <p:txBody>
          <a:bodyPr/>
          <a:p>
            <a:pPr algn="l"/>
            <a:r>
              <a:rPr lang="en-US" altLang="zh-CN" sz="7200">
                <a:solidFill>
                  <a:srgbClr val="FF0000"/>
                </a:solidFill>
                <a:effectLst>
                  <a:innerShdw blurRad="63500" dist="50800">
                    <a:prstClr val="black">
                      <a:alpha val="50000"/>
                    </a:prstClr>
                  </a:innerShdw>
                </a:effectLst>
              </a:rPr>
              <a:t>  </a:t>
            </a:r>
            <a:endParaRPr lang="zh-CN" altLang="zh-CN" sz="7200">
              <a:gradFill>
                <a:gsLst>
                  <a:gs pos="0">
                    <a:srgbClr val="9EE256"/>
                  </a:gs>
                  <a:gs pos="100000">
                    <a:srgbClr val="52762D"/>
                  </a:gs>
                </a:gsLst>
                <a:lin scaled="0"/>
              </a:gradFill>
              <a:effectLst>
                <a:innerShdw blurRad="63500" dist="50800">
                  <a:prstClr val="black">
                    <a:alpha val="50000"/>
                  </a:prstClr>
                </a:innerShdw>
              </a:effectLst>
            </a:endParaRPr>
          </a:p>
        </p:txBody>
      </p:sp>
      <p:sp>
        <p:nvSpPr>
          <p:cNvPr id="3" name="副标题 2"/>
          <p:cNvSpPr>
            <a:spLocks noGrp="1"/>
          </p:cNvSpPr>
          <p:nvPr>
            <p:ph type="subTitle" idx="1"/>
            <p:custDataLst>
              <p:tags r:id="rId2"/>
            </p:custDataLst>
          </p:nvPr>
        </p:nvSpPr>
        <p:spPr>
          <a:xfrm>
            <a:off x="529590" y="4400550"/>
            <a:ext cx="5488305" cy="873125"/>
          </a:xfrm>
        </p:spPr>
        <p:txBody>
          <a:bodyPr/>
          <a:p>
            <a:pPr marL="0" indent="0">
              <a:buNone/>
            </a:pPr>
            <a:r>
              <a:rPr lang="zh-CN" altLang="zh-CN" sz="3200">
                <a:gradFill>
                  <a:gsLst>
                    <a:gs pos="0">
                      <a:srgbClr val="012D86"/>
                    </a:gs>
                    <a:gs pos="100000">
                      <a:srgbClr val="0E2557"/>
                    </a:gs>
                  </a:gsLst>
                  <a:lin scaled="0"/>
                </a:gra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rPr>
              <a:t>单击输入您的封面副标题</a:t>
            </a:r>
            <a:endParaRPr lang="zh-CN" altLang="zh-CN" sz="3200">
              <a:gradFill>
                <a:gsLst>
                  <a:gs pos="0">
                    <a:srgbClr val="012D86"/>
                  </a:gs>
                  <a:gs pos="100000">
                    <a:srgbClr val="0E2557"/>
                  </a:gs>
                </a:gsLst>
                <a:lin scaled="0"/>
              </a:gra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endParaRPr>
          </a:p>
        </p:txBody>
      </p:sp>
      <p:sp>
        <p:nvSpPr>
          <p:cNvPr id="4" name="文本框 3"/>
          <p:cNvSpPr txBox="1"/>
          <p:nvPr/>
        </p:nvSpPr>
        <p:spPr>
          <a:xfrm>
            <a:off x="6511290" y="4400550"/>
            <a:ext cx="309880" cy="768350"/>
          </a:xfrm>
          <a:prstGeom prst="rect">
            <a:avLst/>
          </a:prstGeom>
          <a:noFill/>
        </p:spPr>
        <p:txBody>
          <a:bodyPr wrap="none" rtlCol="0" anchor="t">
            <a:spAutoFit/>
          </a:bodyPr>
          <a:p>
            <a:endParaRPr lang="zh-CN" altLang="zh-CN" sz="4400">
              <a:solidFill>
                <a:srgbClr val="FF0000"/>
              </a:solidFill>
              <a:latin typeface="汉仪雅酷黑W" panose="00020600040101010101" charset="-122"/>
              <a:ea typeface="汉仪雅酷黑W" panose="00020600040101010101" charset="-122"/>
              <a:sym typeface="+mn-ea"/>
            </a:endParaRPr>
          </a:p>
        </p:txBody>
      </p:sp>
      <p:pic>
        <p:nvPicPr>
          <p:cNvPr id="5" name="图片 4"/>
          <p:cNvPicPr>
            <a:picLocks noChangeAspect="1"/>
          </p:cNvPicPr>
          <p:nvPr/>
        </p:nvPicPr>
        <p:blipFill>
          <a:blip r:embed="rId3"/>
          <a:stretch>
            <a:fillRect/>
          </a:stretch>
        </p:blipFill>
        <p:spPr>
          <a:xfrm>
            <a:off x="529590" y="857250"/>
            <a:ext cx="4712335" cy="5143500"/>
          </a:xfrm>
          <a:prstGeom prst="rect">
            <a:avLst/>
          </a:prstGeom>
        </p:spPr>
      </p:pic>
      <p:pic>
        <p:nvPicPr>
          <p:cNvPr id="6" name="内容占位符 3"/>
          <p:cNvPicPr>
            <a:picLocks noChangeAspect="1"/>
          </p:cNvPicPr>
          <p:nvPr>
            <p:custDataLst>
              <p:tags r:id="rId4"/>
            </p:custDataLst>
          </p:nvPr>
        </p:nvPicPr>
        <p:blipFill>
          <a:blip r:embed="rId5"/>
          <a:stretch>
            <a:fillRect/>
          </a:stretch>
        </p:blipFill>
        <p:spPr>
          <a:xfrm>
            <a:off x="6416675" y="857885"/>
            <a:ext cx="3463290" cy="5142865"/>
          </a:xfrm>
          <a:prstGeom prst="rect">
            <a:avLst/>
          </a:prstGeom>
        </p:spPr>
      </p:pic>
      <p:sp>
        <p:nvSpPr>
          <p:cNvPr id="7" name="椭圆 6"/>
          <p:cNvSpPr/>
          <p:nvPr/>
        </p:nvSpPr>
        <p:spPr>
          <a:xfrm>
            <a:off x="10278745" y="1689100"/>
            <a:ext cx="1473835" cy="168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单元提示</a:t>
            </a:r>
            <a:endParaRPr lang="zh-CN" altLang="en-US" sz="2800"/>
          </a:p>
        </p:txBody>
      </p:sp>
      <p:sp>
        <p:nvSpPr>
          <p:cNvPr id="8" name="椭圆 7"/>
          <p:cNvSpPr/>
          <p:nvPr/>
        </p:nvSpPr>
        <p:spPr>
          <a:xfrm>
            <a:off x="10278745" y="5641340"/>
            <a:ext cx="75565" cy="75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0354310" y="4107815"/>
            <a:ext cx="1543050" cy="1533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ym typeface="+mn-ea"/>
              </a:rPr>
              <a:t>阅读提示</a:t>
            </a:r>
            <a:endParaRPr lang="zh-CN" altLang="en-US" sz="2800">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83870" y="755015"/>
            <a:ext cx="7126605" cy="2553335"/>
          </a:xfrm>
          <a:prstGeom prst="rect">
            <a:avLst/>
          </a:prstGeom>
          <a:solidFill>
            <a:schemeClr val="accent4">
              <a:lumMod val="20000"/>
              <a:lumOff val="80000"/>
            </a:schemeClr>
          </a:solidFill>
          <a:ln w="9525">
            <a:noFill/>
          </a:ln>
        </p:spPr>
        <p:txBody>
          <a:bodyPr wrap="square">
            <a:spAutoFit/>
          </a:bodyPr>
          <a:p>
            <a:pPr indent="0"/>
            <a:r>
              <a:rPr lang="en-US" altLang="zh-CN" sz="3200" b="0"/>
              <a:t>       </a:t>
            </a:r>
            <a:r>
              <a:rPr lang="zh-CN" altLang="en-US" sz="3200" b="0"/>
              <a:t>阅读介绍中国建筑、园林、绘画艺术的文章，可以</a:t>
            </a:r>
            <a:r>
              <a:rPr lang="zh-CN" altLang="en-US" sz="3200" b="0">
                <a:solidFill>
                  <a:srgbClr val="FF0000"/>
                </a:solidFill>
              </a:rPr>
              <a:t>了解我国人民卓越成就，感受前人非凡智慧与杰出创造力</a:t>
            </a:r>
            <a:r>
              <a:rPr lang="zh-CN" altLang="en-US" sz="3200" b="0"/>
              <a:t>。而有关动物的文章，则引导我们去发现大自然的奥秘，激发科学探索的兴趣。</a:t>
            </a:r>
            <a:endParaRPr lang="zh-CN" altLang="en-US" sz="3200" b="0">
              <a:latin typeface="Calibri" panose="020F0502020204030204" charset="0"/>
              <a:ea typeface="宋体" panose="02010600030101010101" pitchFamily="2" charset="-122"/>
            </a:endParaRPr>
          </a:p>
        </p:txBody>
      </p:sp>
      <p:sp>
        <p:nvSpPr>
          <p:cNvPr id="2" name="文本框 1"/>
          <p:cNvSpPr txBox="1"/>
          <p:nvPr/>
        </p:nvSpPr>
        <p:spPr>
          <a:xfrm>
            <a:off x="483870" y="3768090"/>
            <a:ext cx="6897370" cy="2553335"/>
          </a:xfrm>
          <a:prstGeom prst="rect">
            <a:avLst/>
          </a:prstGeom>
          <a:solidFill>
            <a:schemeClr val="accent4">
              <a:lumMod val="20000"/>
              <a:lumOff val="80000"/>
            </a:schemeClr>
          </a:solidFill>
        </p:spPr>
        <p:txBody>
          <a:bodyPr wrap="square" rtlCol="0">
            <a:spAutoFit/>
          </a:bodyPr>
          <a:p>
            <a:r>
              <a:rPr lang="en-US" altLang="zh-CN" sz="3200"/>
              <a:t>       </a:t>
            </a:r>
            <a:r>
              <a:rPr lang="zh-CN" altLang="en-US" sz="3200"/>
              <a:t>学习本单元，要把握说明对象的特征，了解文章是如何使用恰当的方法来说明的，</a:t>
            </a:r>
            <a:r>
              <a:rPr lang="zh-CN" altLang="en-US" sz="3200">
                <a:solidFill>
                  <a:srgbClr val="FF0000"/>
                </a:solidFill>
              </a:rPr>
              <a:t>还要体会说明语言严谨、准确的特点</a:t>
            </a:r>
            <a:r>
              <a:rPr lang="zh-CN" altLang="en-US" sz="3200"/>
              <a:t>，增强思维的条理性和严密性。</a:t>
            </a:r>
            <a:endParaRPr lang="zh-CN" altLang="en-US" sz="3200"/>
          </a:p>
        </p:txBody>
      </p:sp>
      <p:sp>
        <p:nvSpPr>
          <p:cNvPr id="3" name="文本框 2"/>
          <p:cNvSpPr txBox="1"/>
          <p:nvPr/>
        </p:nvSpPr>
        <p:spPr>
          <a:xfrm>
            <a:off x="9538335" y="1445895"/>
            <a:ext cx="2214880" cy="706755"/>
          </a:xfrm>
          <a:prstGeom prst="rect">
            <a:avLst/>
          </a:prstGeom>
          <a:noFill/>
        </p:spPr>
        <p:txBody>
          <a:bodyPr wrap="none" rtlCol="0">
            <a:spAutoFit/>
          </a:bodyPr>
          <a:p>
            <a:r>
              <a:rPr lang="zh-CN" altLang="en-US" sz="4000">
                <a:highlight>
                  <a:srgbClr val="FF0000"/>
                </a:highlight>
              </a:rPr>
              <a:t>人文主题</a:t>
            </a:r>
            <a:endParaRPr lang="zh-CN" altLang="en-US" sz="4000">
              <a:highlight>
                <a:srgbClr val="FF0000"/>
              </a:highlight>
            </a:endParaRPr>
          </a:p>
        </p:txBody>
      </p:sp>
      <p:sp>
        <p:nvSpPr>
          <p:cNvPr id="4" name="文本框 3"/>
          <p:cNvSpPr txBox="1"/>
          <p:nvPr/>
        </p:nvSpPr>
        <p:spPr>
          <a:xfrm>
            <a:off x="9538335" y="4691380"/>
            <a:ext cx="2876550" cy="706755"/>
          </a:xfrm>
          <a:prstGeom prst="rect">
            <a:avLst/>
          </a:prstGeom>
          <a:noFill/>
        </p:spPr>
        <p:txBody>
          <a:bodyPr wrap="square" rtlCol="0">
            <a:spAutoFit/>
          </a:bodyPr>
          <a:p>
            <a:r>
              <a:rPr lang="zh-CN" altLang="en-US" sz="4000">
                <a:highlight>
                  <a:srgbClr val="FF0000"/>
                </a:highlight>
              </a:rPr>
              <a:t>语文素养</a:t>
            </a:r>
            <a:endParaRPr lang="zh-CN" altLang="en-US" sz="4000">
              <a:highlight>
                <a:srgbClr val="FF0000"/>
              </a:highligh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3" grpId="0"/>
      <p:bldP spid="3" grpId="1"/>
      <p:bldP spid="2" grpId="0" animBg="1"/>
      <p:bldP spid="2" grpId="1" animBg="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2875" y="721360"/>
            <a:ext cx="8742045" cy="1938020"/>
          </a:xfrm>
          <a:prstGeom prst="rect">
            <a:avLst/>
          </a:prstGeom>
          <a:solidFill>
            <a:schemeClr val="accent4">
              <a:lumMod val="20000"/>
              <a:lumOff val="80000"/>
            </a:schemeClr>
          </a:solidFill>
        </p:spPr>
        <p:txBody>
          <a:bodyPr wrap="square" rtlCol="0">
            <a:spAutoFit/>
          </a:bodyPr>
          <a:p>
            <a:r>
              <a:rPr lang="en-US" altLang="zh-CN" sz="2400"/>
              <a:t>      </a:t>
            </a:r>
            <a:r>
              <a:rPr lang="zh-CN" altLang="en-US" sz="2400"/>
              <a:t>本文以《梦回繁华》为题，介绍《清明上河图》这一国宝级画作，</a:t>
            </a:r>
            <a:r>
              <a:rPr lang="zh-CN" altLang="en-US" sz="2400">
                <a:solidFill>
                  <a:srgbClr val="FF0000"/>
                </a:solidFill>
              </a:rPr>
              <a:t>描摹北宋时期繁华的市井风情</a:t>
            </a:r>
            <a:r>
              <a:rPr lang="zh-CN" altLang="en-US" sz="2400"/>
              <a:t>，丰富了人们对当时</a:t>
            </a:r>
            <a:r>
              <a:rPr lang="zh-CN" altLang="en-US" sz="2400">
                <a:solidFill>
                  <a:srgbClr val="FF0000"/>
                </a:solidFill>
              </a:rPr>
              <a:t>社会风貌</a:t>
            </a:r>
            <a:r>
              <a:rPr lang="zh-CN" altLang="en-US" sz="2400"/>
              <a:t>的认识，激发了人们对古代生活的想象。这幅长卷人物众多，场景复杂，但本文介绍得条理分明，细腻具体，并且</a:t>
            </a:r>
            <a:r>
              <a:rPr lang="zh-CN" altLang="en-US" sz="2400">
                <a:solidFill>
                  <a:srgbClr val="FF0000"/>
                </a:solidFill>
              </a:rPr>
              <a:t>挖掘出画面背后的社会历史内涵</a:t>
            </a:r>
            <a:r>
              <a:rPr lang="zh-CN" altLang="en-US" sz="2400"/>
              <a:t>，非常难能可贵。</a:t>
            </a:r>
            <a:endParaRPr lang="zh-CN" altLang="en-US" sz="2400"/>
          </a:p>
        </p:txBody>
      </p:sp>
      <p:sp>
        <p:nvSpPr>
          <p:cNvPr id="3" name="文本框 2"/>
          <p:cNvSpPr txBox="1"/>
          <p:nvPr/>
        </p:nvSpPr>
        <p:spPr>
          <a:xfrm>
            <a:off x="142875" y="2690495"/>
            <a:ext cx="8742045" cy="1938020"/>
          </a:xfrm>
          <a:prstGeom prst="rect">
            <a:avLst/>
          </a:prstGeom>
          <a:solidFill>
            <a:schemeClr val="accent4">
              <a:lumMod val="20000"/>
              <a:lumOff val="80000"/>
            </a:schemeClr>
          </a:solidFill>
          <a:ln>
            <a:solidFill>
              <a:schemeClr val="accent1"/>
            </a:solidFill>
          </a:ln>
        </p:spPr>
        <p:txBody>
          <a:bodyPr wrap="square" rtlCol="0">
            <a:spAutoFit/>
          </a:bodyPr>
          <a:p>
            <a:r>
              <a:rPr lang="en-US" altLang="zh-CN" sz="2400"/>
              <a:t>       </a:t>
            </a:r>
            <a:r>
              <a:rPr lang="zh-CN" altLang="en-US" sz="2400"/>
              <a:t>可以先</a:t>
            </a:r>
            <a:r>
              <a:rPr lang="zh-CN" altLang="en-US" sz="2400">
                <a:solidFill>
                  <a:srgbClr val="FF0000"/>
                </a:solidFill>
              </a:rPr>
              <a:t>浏览</a:t>
            </a:r>
            <a:r>
              <a:rPr lang="zh-CN" altLang="en-US" sz="2400"/>
              <a:t>全文，了解主要内容，再细读文中的重点段落。细读时，要抓住其中的</a:t>
            </a:r>
            <a:r>
              <a:rPr lang="zh-CN" altLang="en-US" sz="2400">
                <a:solidFill>
                  <a:srgbClr val="FF0000"/>
                </a:solidFill>
              </a:rPr>
              <a:t>关键语句梳理各部分的主要内容</a:t>
            </a:r>
            <a:r>
              <a:rPr lang="zh-CN" altLang="en-US" sz="2400"/>
              <a:t>，看看作者是按怎样的</a:t>
            </a:r>
            <a:r>
              <a:rPr lang="zh-CN" altLang="en-US" sz="2400">
                <a:solidFill>
                  <a:srgbClr val="FF0000"/>
                </a:solidFill>
              </a:rPr>
              <a:t>顺序</a:t>
            </a:r>
            <a:r>
              <a:rPr lang="zh-CN" altLang="en-US" sz="2400"/>
              <a:t>来说明的</a:t>
            </a:r>
            <a:r>
              <a:rPr lang="en-US" altLang="zh-CN" sz="2400"/>
              <a:t>  </a:t>
            </a:r>
            <a:r>
              <a:rPr lang="zh-CN" altLang="en-US" sz="2400"/>
              <a:t>。</a:t>
            </a:r>
            <a:r>
              <a:rPr lang="en-US" altLang="zh-CN" sz="2400"/>
              <a:t> ||     </a:t>
            </a:r>
            <a:r>
              <a:rPr lang="zh-CN" altLang="en-US" sz="2400"/>
              <a:t>阅读时还要注意作者的遣词造句，大量的四字短语，不仅概括力强，而且是文章的语言典雅而富有韵味。</a:t>
            </a:r>
            <a:endParaRPr lang="zh-CN" altLang="en-US" sz="2400"/>
          </a:p>
        </p:txBody>
      </p:sp>
      <p:sp>
        <p:nvSpPr>
          <p:cNvPr id="5" name="文本框 4"/>
          <p:cNvSpPr txBox="1"/>
          <p:nvPr/>
        </p:nvSpPr>
        <p:spPr>
          <a:xfrm>
            <a:off x="142240" y="4628515"/>
            <a:ext cx="8742045" cy="1938020"/>
          </a:xfrm>
          <a:prstGeom prst="rect">
            <a:avLst/>
          </a:prstGeom>
          <a:solidFill>
            <a:schemeClr val="accent4">
              <a:lumMod val="20000"/>
              <a:lumOff val="80000"/>
            </a:schemeClr>
          </a:solidFill>
        </p:spPr>
        <p:txBody>
          <a:bodyPr wrap="square" rtlCol="0">
            <a:spAutoFit/>
          </a:bodyPr>
          <a:p>
            <a:r>
              <a:rPr lang="en-US" altLang="zh-CN" sz="2400"/>
              <a:t>     </a:t>
            </a:r>
            <a:r>
              <a:rPr lang="zh-CN" altLang="en-US" sz="2400"/>
              <a:t>《清明上河图》还有很多值得探究之处。例如，有学者认为这幅画有揭示社会问题、劝谏宋徽宗之意，表现画家对国家命运</a:t>
            </a:r>
            <a:endParaRPr lang="zh-CN" altLang="en-US" sz="2400"/>
          </a:p>
          <a:p>
            <a:r>
              <a:rPr lang="zh-CN" altLang="en-US" sz="2400"/>
              <a:t>的担忧。</a:t>
            </a:r>
            <a:r>
              <a:rPr lang="zh-CN" altLang="en-US" sz="2400">
                <a:solidFill>
                  <a:srgbClr val="FF0000"/>
                </a:solidFill>
              </a:rPr>
              <a:t>课外可以阅读</a:t>
            </a:r>
            <a:r>
              <a:rPr lang="zh-CN" altLang="en-US" sz="2400"/>
              <a:t>《《清明上河图》的故事》《解读《清</a:t>
            </a:r>
            <a:endParaRPr lang="zh-CN" altLang="en-US" sz="2400"/>
          </a:p>
          <a:p>
            <a:r>
              <a:rPr lang="zh-CN" altLang="en-US" sz="2400"/>
              <a:t>明上河图》》《谜一样的《清明上河图》》等书，进一步了解</a:t>
            </a:r>
            <a:endParaRPr lang="zh-CN" altLang="en-US" sz="2400"/>
          </a:p>
          <a:p>
            <a:r>
              <a:rPr lang="zh-CN" altLang="en-US" sz="2400"/>
              <a:t>这幅名画。</a:t>
            </a:r>
            <a:endParaRPr lang="zh-CN" altLang="en-US" sz="2400"/>
          </a:p>
        </p:txBody>
      </p:sp>
      <p:sp>
        <p:nvSpPr>
          <p:cNvPr id="9" name="文本框 8"/>
          <p:cNvSpPr txBox="1"/>
          <p:nvPr/>
        </p:nvSpPr>
        <p:spPr>
          <a:xfrm>
            <a:off x="9711055" y="1115060"/>
            <a:ext cx="2214880" cy="706755"/>
          </a:xfrm>
          <a:prstGeom prst="rect">
            <a:avLst/>
          </a:prstGeom>
          <a:noFill/>
        </p:spPr>
        <p:txBody>
          <a:bodyPr wrap="none" rtlCol="0">
            <a:spAutoFit/>
          </a:bodyPr>
          <a:p>
            <a:r>
              <a:rPr lang="zh-CN" altLang="en-US" sz="4000" b="1">
                <a:solidFill>
                  <a:srgbClr val="FF0000"/>
                </a:solidFill>
              </a:rPr>
              <a:t>人文主题</a:t>
            </a:r>
            <a:endParaRPr lang="zh-CN" altLang="en-US" sz="4000" b="1">
              <a:solidFill>
                <a:srgbClr val="FF0000"/>
              </a:solidFill>
            </a:endParaRPr>
          </a:p>
        </p:txBody>
      </p:sp>
      <p:sp>
        <p:nvSpPr>
          <p:cNvPr id="10" name="文本框 9"/>
          <p:cNvSpPr txBox="1"/>
          <p:nvPr/>
        </p:nvSpPr>
        <p:spPr>
          <a:xfrm>
            <a:off x="9711055" y="3202940"/>
            <a:ext cx="2214880" cy="706755"/>
          </a:xfrm>
          <a:prstGeom prst="rect">
            <a:avLst/>
          </a:prstGeom>
          <a:noFill/>
        </p:spPr>
        <p:txBody>
          <a:bodyPr wrap="none" rtlCol="0">
            <a:spAutoFit/>
          </a:bodyPr>
          <a:p>
            <a:r>
              <a:rPr lang="zh-CN" altLang="en-US" sz="4000" b="1">
                <a:solidFill>
                  <a:srgbClr val="FF0000"/>
                </a:solidFill>
              </a:rPr>
              <a:t>语文素养</a:t>
            </a:r>
            <a:endParaRPr lang="zh-CN" altLang="en-US" sz="4000" b="1">
              <a:solidFill>
                <a:srgbClr val="FF0000"/>
              </a:solidFill>
            </a:endParaRPr>
          </a:p>
        </p:txBody>
      </p:sp>
      <p:sp>
        <p:nvSpPr>
          <p:cNvPr id="11" name="文本框 10"/>
          <p:cNvSpPr txBox="1"/>
          <p:nvPr/>
        </p:nvSpPr>
        <p:spPr>
          <a:xfrm>
            <a:off x="9711055" y="5037455"/>
            <a:ext cx="2418080" cy="706755"/>
          </a:xfrm>
          <a:prstGeom prst="rect">
            <a:avLst/>
          </a:prstGeom>
          <a:noFill/>
        </p:spPr>
        <p:txBody>
          <a:bodyPr wrap="square" rtlCol="0">
            <a:spAutoFit/>
          </a:bodyPr>
          <a:p>
            <a:r>
              <a:rPr lang="zh-CN" altLang="en-US" sz="4000" b="1">
                <a:solidFill>
                  <a:srgbClr val="FF0000"/>
                </a:solidFill>
              </a:rPr>
              <a:t>群文阅读</a:t>
            </a:r>
            <a:endParaRPr lang="zh-CN" altLang="en-US" sz="4000" b="1">
              <a:solidFill>
                <a:srgbClr val="FF0000"/>
              </a:solidFill>
            </a:endParaRPr>
          </a:p>
        </p:txBody>
      </p:sp>
      <p:sp>
        <p:nvSpPr>
          <p:cNvPr id="4" name="圆角矩形 3"/>
          <p:cNvSpPr/>
          <p:nvPr/>
        </p:nvSpPr>
        <p:spPr>
          <a:xfrm>
            <a:off x="10230485" y="5857240"/>
            <a:ext cx="1175385" cy="547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r>
              <a:rPr lang="en-US" altLang="zh-CN"/>
              <a:t>x</a:t>
            </a:r>
            <a:endParaRPr lang="en-US"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p:bldP spid="9" grpId="1"/>
      <p:bldP spid="3" grpId="0" animBg="1"/>
      <p:bldP spid="3" grpId="1" animBg="1"/>
      <p:bldP spid="10" grpId="0"/>
      <p:bldP spid="10" grpId="1"/>
      <p:bldP spid="5" grpId="0" animBg="1"/>
      <p:bldP spid="5" grpId="1" animBg="1"/>
      <p:bldP spid="11" grpId="0"/>
      <p:bldP spid="11" grpId="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8020" y="2837815"/>
            <a:ext cx="7947025" cy="1568450"/>
          </a:xfrm>
          <a:prstGeom prst="rect">
            <a:avLst/>
          </a:prstGeom>
          <a:noFill/>
        </p:spPr>
        <p:txBody>
          <a:bodyPr wrap="square" rtlCol="0" anchor="t">
            <a:spAutoFit/>
          </a:bodyPr>
          <a:p>
            <a:r>
              <a:rPr lang="en-US" altLang="zh-CN" sz="9600">
                <a:highlight>
                  <a:srgbClr val="00FFFF"/>
                </a:highlight>
                <a:latin typeface="华文行楷" panose="02010800040101010101" charset="-122"/>
                <a:ea typeface="华文行楷" panose="02010800040101010101" charset="-122"/>
                <a:sym typeface="+mn-ea"/>
              </a:rPr>
              <a:t>2</a:t>
            </a:r>
            <a:r>
              <a:rPr lang="zh-CN" altLang="en-US" sz="9600">
                <a:highlight>
                  <a:srgbClr val="00FFFF"/>
                </a:highlight>
                <a:latin typeface="华文行楷" panose="02010800040101010101" charset="-122"/>
                <a:ea typeface="华文行楷" panose="02010800040101010101" charset="-122"/>
                <a:sym typeface="+mn-ea"/>
              </a:rPr>
              <a:t>、</a:t>
            </a:r>
            <a:r>
              <a:rPr lang="zh-CN" altLang="en-US" sz="9600">
                <a:highlight>
                  <a:srgbClr val="00FFFF"/>
                </a:highlight>
                <a:latin typeface="华文行楷" panose="02010800040101010101" charset="-122"/>
                <a:ea typeface="华文行楷" panose="02010800040101010101" charset="-122"/>
                <a:sym typeface="+mn-ea"/>
              </a:rPr>
              <a:t>学情分析</a:t>
            </a:r>
            <a:endParaRPr lang="zh-CN" altLang="en-US" sz="96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923145" y="2315845"/>
            <a:ext cx="2011680" cy="645160"/>
          </a:xfrm>
          <a:prstGeom prst="rect">
            <a:avLst/>
          </a:prstGeom>
          <a:noFill/>
        </p:spPr>
        <p:txBody>
          <a:bodyPr wrap="none" rtlCol="0">
            <a:spAutoFit/>
          </a:bodyPr>
          <a:p>
            <a:r>
              <a:rPr lang="zh-CN" altLang="en-US" sz="3600" b="1">
                <a:solidFill>
                  <a:srgbClr val="FF0000"/>
                </a:solidFill>
                <a:highlight>
                  <a:srgbClr val="FFFF00"/>
                </a:highlight>
              </a:rPr>
              <a:t>语文素养</a:t>
            </a:r>
            <a:endParaRPr lang="zh-CN" altLang="en-US" sz="3600" b="1">
              <a:solidFill>
                <a:srgbClr val="FF0000"/>
              </a:solidFill>
              <a:highlight>
                <a:srgbClr val="FFFF00"/>
              </a:highlight>
            </a:endParaRPr>
          </a:p>
        </p:txBody>
      </p:sp>
      <p:cxnSp>
        <p:nvCxnSpPr>
          <p:cNvPr id="5" name="直接箭头连接符 4"/>
          <p:cNvCxnSpPr/>
          <p:nvPr/>
        </p:nvCxnSpPr>
        <p:spPr>
          <a:xfrm>
            <a:off x="9008745" y="1350010"/>
            <a:ext cx="914400" cy="91440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6" name="直接箭头连接符 5"/>
          <p:cNvCxnSpPr/>
          <p:nvPr/>
        </p:nvCxnSpPr>
        <p:spPr>
          <a:xfrm flipV="1">
            <a:off x="8994140" y="2854325"/>
            <a:ext cx="929005" cy="95440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7" name="文本框 6"/>
          <p:cNvSpPr txBox="1"/>
          <p:nvPr/>
        </p:nvSpPr>
        <p:spPr>
          <a:xfrm>
            <a:off x="10048875" y="5375910"/>
            <a:ext cx="2480310" cy="645160"/>
          </a:xfrm>
          <a:prstGeom prst="rect">
            <a:avLst/>
          </a:prstGeom>
          <a:noFill/>
        </p:spPr>
        <p:txBody>
          <a:bodyPr wrap="square" rtlCol="0">
            <a:spAutoFit/>
          </a:bodyPr>
          <a:p>
            <a:r>
              <a:rPr lang="zh-CN" altLang="en-US" sz="3600" b="1">
                <a:solidFill>
                  <a:srgbClr val="FF0000"/>
                </a:solidFill>
                <a:highlight>
                  <a:srgbClr val="FFFF00"/>
                </a:highlight>
              </a:rPr>
              <a:t>人文主题</a:t>
            </a:r>
            <a:endParaRPr lang="zh-CN" altLang="en-US" sz="3600" b="1">
              <a:solidFill>
                <a:srgbClr val="FF0000"/>
              </a:solidFill>
              <a:highlight>
                <a:srgbClr val="FFFF00"/>
              </a:highlight>
            </a:endParaRPr>
          </a:p>
        </p:txBody>
      </p:sp>
      <p:cxnSp>
        <p:nvCxnSpPr>
          <p:cNvPr id="9" name="直接箭头连接符 8"/>
          <p:cNvCxnSpPr/>
          <p:nvPr/>
        </p:nvCxnSpPr>
        <p:spPr>
          <a:xfrm flipV="1">
            <a:off x="8915400" y="5446395"/>
            <a:ext cx="0" cy="15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8883650" y="5683250"/>
            <a:ext cx="1071245" cy="3111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16" name="文本框 15"/>
          <p:cNvSpPr txBox="1"/>
          <p:nvPr/>
        </p:nvSpPr>
        <p:spPr>
          <a:xfrm>
            <a:off x="457200" y="547370"/>
            <a:ext cx="8481695" cy="2306955"/>
          </a:xfrm>
          <a:prstGeom prst="rect">
            <a:avLst/>
          </a:prstGeom>
          <a:noFill/>
          <a:ln w="28575">
            <a:solidFill>
              <a:schemeClr val="tx1"/>
            </a:solidFill>
          </a:ln>
          <a:extLst>
            <a:ext uri="{909E8E84-426E-40DD-AFC4-6F175D3DCCD1}">
              <a14:hiddenFill xmlns:a14="http://schemas.microsoft.com/office/drawing/2010/main">
                <a:solidFill>
                  <a:srgbClr val="FFFF00"/>
                </a:solidFill>
              </a14:hiddenFill>
            </a:ext>
          </a:extLst>
        </p:spPr>
        <p:txBody>
          <a:bodyPr wrap="square">
            <a:spAutoFit/>
          </a:bodyPr>
          <a:p>
            <a:pPr indent="0"/>
            <a:r>
              <a:rPr lang="en-US" altLang="zh-CN" sz="2400" b="0">
                <a:ea typeface="宋体" panose="02010600030101010101" pitchFamily="2" charset="-122"/>
              </a:rPr>
              <a:t>       </a:t>
            </a:r>
            <a:r>
              <a:rPr lang="zh-CN" sz="2400" b="0">
                <a:ea typeface="宋体" panose="02010600030101010101" pitchFamily="2" charset="-122"/>
              </a:rPr>
              <a:t>八年级上第五单元是学生进入初中以来学习的</a:t>
            </a:r>
            <a:r>
              <a:rPr lang="zh-CN" sz="2400" b="0">
                <a:solidFill>
                  <a:srgbClr val="FF0000"/>
                </a:solidFill>
                <a:ea typeface="宋体" panose="02010600030101010101" pitchFamily="2" charset="-122"/>
              </a:rPr>
              <a:t>第一个说明文单元</a:t>
            </a:r>
            <a:r>
              <a:rPr lang="zh-CN" sz="2400" b="0">
                <a:ea typeface="宋体" panose="02010600030101010101" pitchFamily="2" charset="-122"/>
              </a:rPr>
              <a:t>，而说明文的知识点比较多，不可能面面俱到，要做到一课一得，因此选择了说明语言作为重点，这样既能够较好地巩固前边四课所学的内容，又能进一步的了解文艺性说明文的特点。整堂课，无论是朗读训练，还是说明方法的判断，都是为了学习平实和生动两种语言风格。</a:t>
            </a:r>
            <a:endParaRPr lang="zh-CN" altLang="en-US" sz="2400" b="0">
              <a:ea typeface="宋体" panose="02010600030101010101" pitchFamily="2" charset="-122"/>
            </a:endParaRPr>
          </a:p>
        </p:txBody>
      </p:sp>
      <p:sp>
        <p:nvSpPr>
          <p:cNvPr id="18" name="文本框 17"/>
          <p:cNvSpPr txBox="1"/>
          <p:nvPr/>
        </p:nvSpPr>
        <p:spPr>
          <a:xfrm>
            <a:off x="511810" y="3124835"/>
            <a:ext cx="8371840" cy="1938020"/>
          </a:xfrm>
          <a:prstGeom prst="rect">
            <a:avLst/>
          </a:prstGeom>
          <a:noFill/>
          <a:ln w="28575">
            <a:solidFill>
              <a:schemeClr val="tx1"/>
            </a:solidFill>
          </a:ln>
          <a:extLst>
            <a:ext uri="{909E8E84-426E-40DD-AFC4-6F175D3DCCD1}">
              <a14:hiddenFill xmlns:a14="http://schemas.microsoft.com/office/drawing/2010/main">
                <a:solidFill>
                  <a:srgbClr val="FFFF00"/>
                </a:solidFill>
              </a14:hiddenFill>
            </a:ext>
          </a:extLst>
        </p:spPr>
        <p:txBody>
          <a:bodyPr wrap="square">
            <a:spAutoFit/>
          </a:bodyPr>
          <a:p>
            <a:pPr indent="0"/>
            <a:r>
              <a:rPr lang="en-US" altLang="zh-CN" sz="2400" b="0">
                <a:ea typeface="宋体" panose="02010600030101010101" pitchFamily="2" charset="-122"/>
              </a:rPr>
              <a:t>      </a:t>
            </a:r>
            <a:r>
              <a:rPr lang="zh-CN" sz="2400" b="0">
                <a:ea typeface="宋体" panose="02010600030101010101" pitchFamily="2" charset="-122"/>
              </a:rPr>
              <a:t>《梦回繁华》作为一篇</a:t>
            </a:r>
            <a:r>
              <a:rPr lang="zh-CN" sz="2400" b="0">
                <a:solidFill>
                  <a:srgbClr val="FF0000"/>
                </a:solidFill>
                <a:ea typeface="宋体" panose="02010600030101010101" pitchFamily="2" charset="-122"/>
              </a:rPr>
              <a:t>自读课文</a:t>
            </a:r>
            <a:r>
              <a:rPr lang="zh-CN" sz="2400" b="0">
                <a:ea typeface="宋体" panose="02010600030101010101" pitchFamily="2" charset="-122"/>
              </a:rPr>
              <a:t>，此文还肩负着前后勾连的这样一个重任，为了落实这一理念，本堂课给予学生充分的时间学习，使其充分调动之前的知识，解决说明文的相关问题，提炼学习策略，让学生进一步学会文艺性说明文的阅读方法。</a:t>
            </a:r>
            <a:endParaRPr lang="zh-CN" altLang="en-US" sz="2400" b="0">
              <a:ea typeface="宋体" panose="02010600030101010101" pitchFamily="2" charset="-122"/>
            </a:endParaRPr>
          </a:p>
        </p:txBody>
      </p:sp>
      <p:sp>
        <p:nvSpPr>
          <p:cNvPr id="20" name="文本框 19"/>
          <p:cNvSpPr txBox="1"/>
          <p:nvPr/>
        </p:nvSpPr>
        <p:spPr>
          <a:xfrm>
            <a:off x="512445" y="5226685"/>
            <a:ext cx="8576945" cy="1198880"/>
          </a:xfrm>
          <a:prstGeom prst="rect">
            <a:avLst/>
          </a:prstGeom>
          <a:noFill/>
          <a:ln w="28575">
            <a:solidFill>
              <a:schemeClr val="tx1"/>
            </a:solidFill>
          </a:ln>
          <a:extLst>
            <a:ext uri="{909E8E84-426E-40DD-AFC4-6F175D3DCCD1}">
              <a14:hiddenFill xmlns:a14="http://schemas.microsoft.com/office/drawing/2010/main">
                <a:solidFill>
                  <a:srgbClr val="FFFF00"/>
                </a:solidFill>
              </a14:hiddenFill>
            </a:ext>
          </a:extLst>
        </p:spPr>
        <p:txBody>
          <a:bodyPr wrap="square">
            <a:spAutoFit/>
          </a:bodyPr>
          <a:p>
            <a:pPr indent="0"/>
            <a:r>
              <a:rPr lang="en-US" altLang="zh-CN" sz="2400" b="0">
                <a:ea typeface="宋体" panose="02010600030101010101" pitchFamily="2" charset="-122"/>
              </a:rPr>
              <a:t>      </a:t>
            </a:r>
            <a:r>
              <a:rPr lang="zh-CN" sz="2400" b="0">
                <a:ea typeface="宋体" panose="02010600030101010101" pitchFamily="2" charset="-122"/>
              </a:rPr>
              <a:t>此文与前面四篇说明文在情感价值方面理解起来难度较大，所以也需要穿插相关的历史资料，培养学生</a:t>
            </a:r>
            <a:r>
              <a:rPr lang="zh-CN" sz="2400" b="0">
                <a:solidFill>
                  <a:srgbClr val="FF0000"/>
                </a:solidFill>
                <a:ea typeface="宋体" panose="02010600030101010101" pitchFamily="2" charset="-122"/>
              </a:rPr>
              <a:t>家国情怀</a:t>
            </a:r>
            <a:r>
              <a:rPr lang="zh-CN" sz="2400" b="0">
                <a:ea typeface="宋体" panose="02010600030101010101" pitchFamily="2" charset="-122"/>
              </a:rPr>
              <a:t>，这也体现了统编教材双线组元的原则。</a:t>
            </a:r>
            <a:endParaRPr lang="zh-CN" altLang="en-US" sz="2400" b="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3"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2000"/>
                                        <p:tgtEl>
                                          <p:spTgt spid="7"/>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4" grpId="0"/>
      <p:bldP spid="4" grpId="1"/>
      <p:bldP spid="7" grpId="0"/>
      <p:bldP spid="7" grpId="1"/>
      <p:bldP spid="18" grpId="0" bldLvl="0" animBg="1"/>
      <p:bldP spid="18" grpId="1" animBg="1"/>
      <p:bldP spid="20" grpId="0" bldLvl="0" animBg="1"/>
      <p:bldP spid="20" grpId="1" animBg="1"/>
      <p:bldP spid="16" grpId="2"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2.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3.xml><?xml version="1.0" encoding="utf-8"?>
<p:tagLst xmlns:p="http://schemas.openxmlformats.org/presentationml/2006/main">
  <p:tag name="KSO_WM_UNIT_PLACING_PICTURE_USER_VIEWPORT" val="{&quot;height&quot;:7200,&quot;width&quot;:5039}"/>
</p:tagLst>
</file>

<file path=ppt/tags/tag1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3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6.xml><?xml version="1.0" encoding="utf-8"?>
<p:tagLst xmlns:p="http://schemas.openxmlformats.org/presentationml/2006/main">
  <p:tag name="KSO_DOCER_TEMPLATE_OPEN_ONCE_MARK" val="1"/>
  <p:tag name="KSO_WPP_MARK_KEY" val="2e016eb9-ebb6-49e7-b0de-6f03c340247a"/>
  <p:tag name="COMMONDATA" val="eyJoZGlkIjoiODliZWQwYmU1NjdmOGZiZjNiZjAzZmU4NDhkYTgyOGYifQ=="/>
</p:tagLst>
</file>

<file path=ppt/tags/tag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xml><?xml version="1.0" encoding="utf-8"?>
<p:tagLst xmlns:p="http://schemas.openxmlformats.org/presentationml/2006/main">
  <p:tag name="KSO_WM_UNIT_PLACING_PICTURE_USER_VIEWPORT" val="{&quot;height&quot;:3921.7511811023624,&quot;width&quot;:11113.046456654192}"/>
</p:tagLst>
</file>

<file path=ppt/tags/tag8.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SPECIAL_SOURCE" val="bdnul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4304</Words>
  <Application>WPS 演示</Application>
  <PresentationFormat>宽屏</PresentationFormat>
  <Paragraphs>338</Paragraphs>
  <Slides>36</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36</vt:i4>
      </vt:variant>
    </vt:vector>
  </HeadingPairs>
  <TitlesOfParts>
    <vt:vector size="56" baseType="lpstr">
      <vt:lpstr>Arial</vt:lpstr>
      <vt:lpstr>宋体</vt:lpstr>
      <vt:lpstr>Wingdings</vt:lpstr>
      <vt:lpstr>方正公文黑体</vt:lpstr>
      <vt:lpstr>方正舒体</vt:lpstr>
      <vt:lpstr>微软雅黑</vt:lpstr>
      <vt:lpstr>Wingdings</vt:lpstr>
      <vt:lpstr>黑体</vt:lpstr>
      <vt:lpstr>华文行楷</vt:lpstr>
      <vt:lpstr>方正粗黑宋简体</vt:lpstr>
      <vt:lpstr>汉仪雅酷黑W</vt:lpstr>
      <vt:lpstr>Calibri</vt:lpstr>
      <vt:lpstr>Arial Unicode MS</vt:lpstr>
      <vt:lpstr>楷体</vt:lpstr>
      <vt:lpstr>汉语拼音</vt:lpstr>
      <vt:lpstr>Segoe Print</vt:lpstr>
      <vt:lpstr>华文仿宋</vt:lpstr>
      <vt:lpstr>华文新魏</vt:lpstr>
      <vt:lpstr>华文隶书</vt:lpstr>
      <vt:lpstr>Office 主题​​</vt:lpstr>
      <vt:lpstr>PowerPoint 演示文稿</vt:lpstr>
      <vt:lpstr>PowerPoint 演示文稿</vt:lpstr>
      <vt:lpstr>  一、教材分析     二、学情分析 。</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鱼摆摆</cp:lastModifiedBy>
  <cp:revision>196</cp:revision>
  <dcterms:created xsi:type="dcterms:W3CDTF">2019-06-19T02:08:00Z</dcterms:created>
  <dcterms:modified xsi:type="dcterms:W3CDTF">2022-10-25T22:51:02Z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KSOSaveFontToCloudKey">
    <vt:lpwstr>251213969_cloud</vt:lpwstr>
  </property>
  <property fmtid="{D5CDD505-2E9C-101B-9397-08002B2CF9AE}" pid="4" name="ICV">
    <vt:lpwstr>2DEF04B93B484DA48210EA91B9045F71</vt:lpwstr>
  </property>
</Properties>
</file>