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Default Extension="png" ContentType="image/png"/>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tags/tag4.xml" ContentType="application/vnd.openxmlformats-officedocument.presentationml.tags+xml"/>
  <Override PartName="/ppt/tags/tag5.xml" ContentType="application/vnd.openxmlformats-officedocument.presentationml.tags+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410" r:id="rId2"/>
    <p:sldId id="425" r:id="rId3"/>
    <p:sldId id="443" r:id="rId4"/>
    <p:sldId id="429" r:id="rId5"/>
    <p:sldId id="430" r:id="rId6"/>
    <p:sldId id="431" r:id="rId7"/>
    <p:sldId id="432" r:id="rId8"/>
    <p:sldId id="433" r:id="rId9"/>
    <p:sldId id="456" r:id="rId10"/>
    <p:sldId id="434" r:id="rId11"/>
    <p:sldId id="444" r:id="rId12"/>
    <p:sldId id="446" r:id="rId13"/>
    <p:sldId id="445" r:id="rId14"/>
    <p:sldId id="447" r:id="rId15"/>
    <p:sldId id="450" r:id="rId16"/>
    <p:sldId id="449" r:id="rId17"/>
    <p:sldId id="448" r:id="rId18"/>
    <p:sldId id="451" r:id="rId19"/>
    <p:sldId id="455" r:id="rId20"/>
    <p:sldId id="454" r:id="rId21"/>
    <p:sldId id="453" r:id="rId22"/>
    <p:sldId id="452" r:id="rId23"/>
    <p:sldId id="457" r:id="rId24"/>
  </p:sldIdLst>
  <p:sldSz cx="12192000" cy="6858000"/>
  <p:notesSz cx="6858000" cy="9144000"/>
  <p:custDataLst>
    <p:tags r:id="rId25"/>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0033CC"/>
    <a:srgbClr val="B4BEFD"/>
    <a:srgbClr val="FFFFFF"/>
    <a:srgbClr val="DCDCDC"/>
    <a:srgbClr val="F0F0F0"/>
    <a:srgbClr val="E6E6E6"/>
    <a:srgbClr val="C8C8C8"/>
    <a:srgbClr val="FAFAFA"/>
    <a:srgbClr val="BEBEBE"/>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78" autoAdjust="0"/>
    <p:restoredTop sz="94660"/>
  </p:normalViewPr>
  <p:slideViewPr>
    <p:cSldViewPr snapToGrid="0">
      <p:cViewPr varScale="1">
        <p:scale>
          <a:sx n="70" d="100"/>
          <a:sy n="70" d="100"/>
        </p:scale>
        <p:origin x="-792" y="-108"/>
      </p:cViewPr>
      <p:guideLst>
        <p:guide orient="horz" pos="2175"/>
        <p:guide pos="3845"/>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16" name="日期占位符 15"/>
          <p:cNvSpPr>
            <a:spLocks noGrp="1"/>
          </p:cNvSpPr>
          <p:nvPr>
            <p:ph type="dt" sz="half" idx="10"/>
            <p:custDataLst>
              <p:tags r:id="rId1"/>
            </p:custDataLst>
          </p:nvPr>
        </p:nvSpPr>
        <p:spPr>
          <a:xfrm>
            <a:off x="10784205" y="0"/>
            <a:ext cx="1341755" cy="316865"/>
          </a:xfrm>
        </p:spPr>
        <p:txBody>
          <a:bodyPr/>
          <a:lstStyle/>
          <a:p>
            <a:fld id="{760FBDFE-C587-4B4C-A407-44438C67B59E}" type="datetimeFigureOut">
              <a:rPr lang="zh-CN" altLang="en-US" smtClean="0"/>
              <a:pPr/>
              <a:t>2022/10/25 Tuesday</a:t>
            </a:fld>
            <a:endParaRPr lang="zh-CN" altLang="en-US"/>
          </a:p>
        </p:txBody>
      </p:sp>
    </p:spTree>
  </p:cSld>
  <p:clrMapOvr>
    <a:masterClrMapping/>
  </p:clrMapOvr>
  <mc:AlternateContent xmlns:mc="http://schemas.openxmlformats.org/markup-compatibility/2006">
    <mc:Choice xmlns="" xmlns:p14="http://schemas.microsoft.com/office/powerpoint/2010/main" Requires="p14">
      <p:transition p14:dur="500">
        <p:random/>
      </p:transition>
    </mc:Choice>
    <mc:Fallback>
      <p:transition>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tags" Target="../tags/tag2.xml"/><Relationship Id="rId7"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7" name="图片 6"/>
          <p:cNvPicPr>
            <a:picLocks noChangeAspect="1"/>
          </p:cNvPicPr>
          <p:nvPr userDrawn="1"/>
        </p:nvPicPr>
        <p:blipFill>
          <a:blip r:embed="rId7" cstate="print"/>
          <a:stretch>
            <a:fillRect/>
          </a:stretch>
        </p:blipFill>
        <p:spPr>
          <a:xfrm>
            <a:off x="509270" y="0"/>
            <a:ext cx="11683365" cy="384810"/>
          </a:xfrm>
          <a:prstGeom prst="rect">
            <a:avLst/>
          </a:prstGeom>
        </p:spPr>
      </p:pic>
      <p:pic>
        <p:nvPicPr>
          <p:cNvPr id="9" name="图片 9" descr="IMG_256"/>
          <p:cNvPicPr>
            <a:picLocks noChangeAspect="1"/>
          </p:cNvPicPr>
          <p:nvPr userDrawn="1"/>
        </p:nvPicPr>
        <p:blipFill>
          <a:blip r:embed="rId8" cstate="print"/>
          <a:stretch>
            <a:fillRect/>
          </a:stretch>
        </p:blipFill>
        <p:spPr>
          <a:xfrm>
            <a:off x="60960" y="16510"/>
            <a:ext cx="391795" cy="394970"/>
          </a:xfrm>
          <a:prstGeom prst="rect">
            <a:avLst/>
          </a:prstGeom>
          <a:noFill/>
          <a:ln w="9525">
            <a:noFill/>
          </a:ln>
        </p:spPr>
      </p:pic>
      <p:sp>
        <p:nvSpPr>
          <p:cNvPr id="10" name="AutoShape 7"/>
          <p:cNvSpPr>
            <a:spLocks noChangeArrowheads="1"/>
          </p:cNvSpPr>
          <p:nvPr userDrawn="1"/>
        </p:nvSpPr>
        <p:spPr bwMode="auto">
          <a:xfrm>
            <a:off x="0" y="6540500"/>
            <a:ext cx="12192635" cy="285115"/>
          </a:xfrm>
          <a:prstGeom prst="roundRect">
            <a:avLst>
              <a:gd name="adj" fmla="val 50000"/>
            </a:avLst>
          </a:prstGeom>
          <a:gradFill rotWithShape="1">
            <a:gsLst>
              <a:gs pos="0">
                <a:srgbClr val="99CCFF"/>
              </a:gs>
              <a:gs pos="50000">
                <a:schemeClr val="bg1"/>
              </a:gs>
              <a:gs pos="100000">
                <a:srgbClr val="99CCFF"/>
              </a:gs>
            </a:gsLst>
            <a:lin ang="5400000" scaled="1"/>
          </a:gradFill>
          <a:ln w="9525">
            <a:noFill/>
            <a:round/>
          </a:ln>
          <a:effectLst>
            <a:outerShdw dist="35921" dir="2700000" algn="ctr" rotWithShape="0">
              <a:srgbClr val="000099"/>
            </a:outerShdw>
          </a:effectLst>
        </p:spPr>
        <p:txBody>
          <a:bodyPr wrap="none" anchor="ctr"/>
          <a:lstStyle/>
          <a:p>
            <a:pPr marL="0" marR="0" lvl="0" indent="0" algn="ctr" defTabSz="914400" rtl="0" eaLnBrk="1" fontAlgn="base" latinLnBrk="1" hangingPunct="1">
              <a:lnSpc>
                <a:spcPct val="100000"/>
              </a:lnSpc>
              <a:spcBef>
                <a:spcPct val="0"/>
              </a:spcBef>
              <a:spcAft>
                <a:spcPct val="0"/>
              </a:spcAft>
              <a:buClrTx/>
              <a:buSzTx/>
              <a:buFontTx/>
              <a:buNone/>
              <a:defRPr/>
            </a:pPr>
            <a:endParaRPr kumimoji="1" lang="zh-CN" altLang="en-US" sz="4000" b="1" i="0" u="none" strike="noStrike" kern="1200" cap="none" spc="0" normalizeH="0" baseline="0" noProof="0" dirty="0">
              <a:ln>
                <a:noFill/>
              </a:ln>
              <a:solidFill>
                <a:schemeClr val="tx1"/>
              </a:solidFill>
              <a:effectLst/>
              <a:uLnTx/>
              <a:uFillTx/>
              <a:latin typeface="方正公文黑体" panose="02000500000000000000" charset="-122"/>
              <a:ea typeface="方正公文黑体" panose="02000500000000000000" charset="-122"/>
              <a:cs typeface="方正公文黑体" panose="02000500000000000000" charset="-122"/>
              <a:sym typeface="+mn-ea"/>
            </a:endParaRPr>
          </a:p>
        </p:txBody>
      </p:sp>
      <p:sp>
        <p:nvSpPr>
          <p:cNvPr id="8" name="副标题 2"/>
          <p:cNvSpPr>
            <a:spLocks noGrp="1"/>
          </p:cNvSpPr>
          <p:nvPr userDrawn="1">
            <p:custDataLst>
              <p:tags r:id="rId4"/>
            </p:custDataLst>
          </p:nvPr>
        </p:nvSpPr>
        <p:spPr>
          <a:xfrm>
            <a:off x="2482215" y="6540500"/>
            <a:ext cx="5036185" cy="350520"/>
          </a:xfrm>
          <a:prstGeom prst="rect">
            <a:avLst/>
          </a:prstGeom>
        </p:spPr>
        <p:txBody>
          <a:bodyPr vert="horz" lIns="90000" tIns="46800" rIns="90000" bIns="46800" rtlCol="0">
            <a:normAutofit/>
            <a:scene3d>
              <a:camera prst="orthographicFront"/>
              <a:lightRig rig="threePt" dir="t"/>
            </a:scene3d>
          </a:bodyPr>
          <a:lstStyle>
            <a:lvl1pPr marL="0" indent="0" algn="ctr">
              <a:lnSpc>
                <a:spcPct val="110000"/>
              </a:lnSpc>
              <a:buNone/>
              <a:defRPr sz="1400" spc="200">
                <a:solidFill>
                  <a:schemeClr val="accent1"/>
                </a:solidFill>
                <a:effectLst>
                  <a:glow rad="139700">
                    <a:schemeClr val="accent6">
                      <a:satMod val="175000"/>
                      <a:alpha val="40000"/>
                    </a:schemeClr>
                  </a:glow>
                  <a:outerShdw blurRad="38100" dist="25400" dir="5400000" algn="ctr" rotWithShape="0">
                    <a:srgbClr val="6E747A">
                      <a:alpha val="43000"/>
                    </a:srgbClr>
                  </a:outerShdw>
                </a:effectLst>
                <a:latin typeface="方正舒体" panose="02010600010101010101" charset="-122"/>
                <a:ea typeface="方正舒体" panose="02010600010101010101" charset="-122"/>
                <a:cs typeface="方正舒体" panose="02010600010101010101" charset="-122"/>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solidFill>
                  <a:schemeClr val="tx1"/>
                </a:solidFill>
                <a:effectLst>
                  <a:outerShdw blurRad="38100" dist="19050" dir="2700000" algn="tl" rotWithShape="0">
                    <a:schemeClr val="dk1">
                      <a:alpha val="40000"/>
                    </a:schemeClr>
                  </a:outerShdw>
                </a:effectLst>
              </a:rPr>
              <a:t>教出语文味道，做有灵魂、有温度、有诗意的语文人!</a:t>
            </a:r>
          </a:p>
        </p:txBody>
      </p:sp>
      <p:sp>
        <p:nvSpPr>
          <p:cNvPr id="12" name="日期占位符 11"/>
          <p:cNvSpPr>
            <a:spLocks noGrp="1"/>
          </p:cNvSpPr>
          <p:nvPr>
            <p:ph type="dt" sz="half" idx="10"/>
            <p:custDataLst>
              <p:tags r:id="rId5"/>
            </p:custDataLst>
          </p:nvPr>
        </p:nvSpPr>
        <p:spPr>
          <a:xfrm>
            <a:off x="10784840" y="34290"/>
            <a:ext cx="1407160" cy="316865"/>
          </a:xfrm>
        </p:spPr>
        <p:txBody>
          <a:bodyPr/>
          <a:lstStyle/>
          <a:p>
            <a:fld id="{760FBDFE-C587-4B4C-A407-44438C67B59E}" type="datetimeFigureOut">
              <a:rPr lang="zh-CN" altLang="en-US" smtClean="0"/>
              <a:pPr/>
              <a:t>2022/10/25 Tuesday</a:t>
            </a:fld>
            <a:endParaRPr lang="zh-CN" altLang="en-US"/>
          </a:p>
        </p:txBody>
      </p:sp>
      <p:sp>
        <p:nvSpPr>
          <p:cNvPr id="18" name="灯片编号占位符 17"/>
          <p:cNvSpPr>
            <a:spLocks noGrp="1"/>
          </p:cNvSpPr>
          <p:nvPr>
            <p:ph type="sldNum" sz="quarter" idx="12"/>
            <p:custDataLst>
              <p:tags r:id="rId6"/>
            </p:custDataLst>
          </p:nvPr>
        </p:nvSpPr>
        <p:spPr>
          <a:xfrm>
            <a:off x="11455400" y="6532245"/>
            <a:ext cx="631190" cy="301625"/>
          </a:xfrm>
        </p:spPr>
        <p:txBody>
          <a:bodyPr/>
          <a:lstStyle/>
          <a:p>
            <a:fld id="{49AE70B2-8BF9-45C0-BB95-33D1B9D3A854}" type="slidenum">
              <a:rPr lang="zh-CN" altLang="en-US" smtClean="0"/>
              <a:pPr/>
              <a:t>‹#›</a:t>
            </a:fld>
            <a:endParaRPr lang="zh-CN" altLang="en-US" dirty="0"/>
          </a:p>
        </p:txBody>
      </p:sp>
    </p:spTree>
    <p:custDataLst>
      <p:tags r:id="rId3"/>
    </p:custDataLst>
  </p:cSld>
  <p:clrMap bg1="lt1" tx1="dk1" bg2="lt2" tx2="dk2" accent1="accent1" accent2="accent2" accent3="accent3" accent4="accent4" accent5="accent5" accent6="accent6" hlink="hlink" folHlink="folHlink"/>
  <p:sldLayoutIdLst>
    <p:sldLayoutId id="2147483649" r:id="rId1"/>
  </p:sldLayoutIdLst>
  <mc:AlternateContent xmlns:mc="http://schemas.openxmlformats.org/markup-compatibility/2006">
    <mc:Choice xmlns="" xmlns:p14="http://schemas.microsoft.com/office/powerpoint/2010/main" Requires="p14">
      <p:transition p14:dur="500">
        <p:random/>
      </p:transition>
    </mc:Choice>
    <mc:Fallback>
      <p:transition>
        <p:random/>
      </p:transition>
    </mc:Fallback>
  </mc:AlternateContent>
  <p:txStyles>
    <p:titleStyle>
      <a:lvl1pPr algn="l" defTabSz="914400" rtl="0" eaLnBrk="1" fontAlgn="auto" latinLnBrk="0" hangingPunct="1">
        <a:lnSpc>
          <a:spcPct val="100000"/>
        </a:lnSpc>
        <a:spcBef>
          <a:spcPct val="0"/>
        </a:spcBef>
        <a:buNone/>
        <a:defRPr sz="1800" b="1" u="none" strike="noStrike" kern="1200" cap="none" spc="300" normalizeH="0" baseline="0">
          <a:solidFill>
            <a:schemeClr val="tx1">
              <a:lumMod val="85000"/>
              <a:lumOff val="15000"/>
            </a:schemeClr>
          </a:solidFill>
          <a:uFillTx/>
          <a:latin typeface="方正舒体" panose="02010600010101010101" charset="-122"/>
          <a:ea typeface="方正舒体" panose="02010600010101010101"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218363" y="1593254"/>
            <a:ext cx="12828894" cy="1107996"/>
          </a:xfrm>
          <a:prstGeom prst="rect">
            <a:avLst/>
          </a:prstGeom>
          <a:noFill/>
          <a:ln w="9525">
            <a:noFill/>
          </a:ln>
        </p:spPr>
        <p:txBody>
          <a:bodyPr wrap="square">
            <a:spAutoFit/>
          </a:bodyPr>
          <a:lstStyle/>
          <a:p>
            <a:pPr indent="355600"/>
            <a:r>
              <a:rPr lang="en-US" sz="1100" b="0" dirty="0">
                <a:latin typeface="宋体" panose="02010600030101010101" pitchFamily="2" charset="-122"/>
              </a:rPr>
              <a:t> </a:t>
            </a:r>
            <a:r>
              <a:rPr lang="zh-CN" sz="6600" b="0" dirty="0" smtClean="0">
                <a:solidFill>
                  <a:schemeClr val="accent1"/>
                </a:solidFill>
                <a:effectLst>
                  <a:outerShdw blurRad="38100" dist="25400" dir="5400000" algn="ctr" rotWithShape="0">
                    <a:srgbClr val="6E747A">
                      <a:alpha val="43000"/>
                    </a:srgbClr>
                  </a:outerShdw>
                </a:effectLst>
                <a:latin typeface="方正公文小标宋" panose="02000500000000000000" charset="-122"/>
                <a:ea typeface="方正公文小标宋" panose="02000500000000000000" charset="-122"/>
                <a:cs typeface="方正公文小标宋" panose="02000500000000000000" charset="-122"/>
              </a:rPr>
              <a:t>。</a:t>
            </a:r>
            <a:r>
              <a:rPr lang="zh-CN" altLang="en-US" sz="6600" b="1" dirty="0" smtClean="0">
                <a:solidFill>
                  <a:srgbClr val="FF0000"/>
                </a:solidFill>
              </a:rPr>
              <a:t>感悟中阅读   阅读中悟理</a:t>
            </a:r>
            <a:endParaRPr lang="zh-CN" altLang="en-US" sz="6600" b="1" dirty="0">
              <a:solidFill>
                <a:srgbClr val="FF0000"/>
              </a:solidFill>
              <a:effectLst>
                <a:outerShdw blurRad="38100" dist="25400" dir="5400000" algn="ctr" rotWithShape="0">
                  <a:srgbClr val="6E747A">
                    <a:alpha val="43000"/>
                  </a:srgbClr>
                </a:outerShdw>
              </a:effectLst>
              <a:latin typeface="方正公文小标宋" panose="02000500000000000000" charset="-122"/>
              <a:ea typeface="方正公文小标宋" panose="02000500000000000000" charset="-122"/>
              <a:cs typeface="方正公文小标宋" panose="02000500000000000000" charset="-122"/>
            </a:endParaRPr>
          </a:p>
        </p:txBody>
      </p:sp>
      <p:sp>
        <p:nvSpPr>
          <p:cNvPr id="4" name="文本框 99"/>
          <p:cNvSpPr txBox="1"/>
          <p:nvPr/>
        </p:nvSpPr>
        <p:spPr>
          <a:xfrm>
            <a:off x="491320" y="3312871"/>
            <a:ext cx="10836323" cy="1200329"/>
          </a:xfrm>
          <a:prstGeom prst="rect">
            <a:avLst/>
          </a:prstGeom>
          <a:noFill/>
          <a:ln w="9525">
            <a:noFill/>
          </a:ln>
        </p:spPr>
        <p:txBody>
          <a:bodyPr wrap="square">
            <a:spAutoFit/>
          </a:bodyPr>
          <a:lstStyle/>
          <a:p>
            <a:pPr indent="355600"/>
            <a:r>
              <a:rPr lang="en-US" altLang="zh-CN" sz="3600" b="1" dirty="0" smtClean="0">
                <a:effectLst>
                  <a:outerShdw blurRad="38100" dist="25400" dir="5400000" algn="ctr" rotWithShape="0">
                    <a:srgbClr val="6E747A">
                      <a:alpha val="43000"/>
                    </a:srgbClr>
                  </a:outerShdw>
                </a:effectLst>
                <a:latin typeface="方正公文小标宋" panose="02000500000000000000" charset="-122"/>
                <a:ea typeface="方正公文小标宋" panose="02000500000000000000" charset="-122"/>
                <a:cs typeface="方正公文小标宋" panose="02000500000000000000" charset="-122"/>
              </a:rPr>
              <a:t>——</a:t>
            </a:r>
            <a:r>
              <a:rPr lang="zh-CN" altLang="en-US" sz="3600" b="1" dirty="0" smtClean="0">
                <a:effectLst>
                  <a:outerShdw blurRad="38100" dist="25400" dir="5400000" algn="ctr" rotWithShape="0">
                    <a:srgbClr val="6E747A">
                      <a:alpha val="43000"/>
                    </a:srgbClr>
                  </a:outerShdw>
                </a:effectLst>
                <a:latin typeface="方正公文小标宋" panose="02000500000000000000" charset="-122"/>
                <a:ea typeface="方正公文小标宋" panose="02000500000000000000" charset="-122"/>
                <a:cs typeface="方正公文小标宋" panose="02000500000000000000" charset="-122"/>
              </a:rPr>
              <a:t>关于自读课文</a:t>
            </a:r>
            <a:r>
              <a:rPr lang="en-US" altLang="zh-CN" sz="3600" b="1" dirty="0" smtClean="0"/>
              <a:t>《</a:t>
            </a:r>
            <a:r>
              <a:rPr lang="en-US" altLang="zh-CN" sz="3600" b="1" dirty="0" err="1" smtClean="0"/>
              <a:t>走一步，再走一步</a:t>
            </a:r>
            <a:r>
              <a:rPr lang="en-US" altLang="zh-CN" sz="3600" b="1" dirty="0" smtClean="0"/>
              <a:t>》</a:t>
            </a:r>
            <a:r>
              <a:rPr lang="zh-CN" altLang="en-US" sz="3600" b="1" dirty="0" smtClean="0"/>
              <a:t>的教学设计与探</a:t>
            </a:r>
            <a:r>
              <a:rPr lang="zh-CN" altLang="en-US" sz="3600" b="1" dirty="0" smtClean="0">
                <a:effectLst>
                  <a:outerShdw blurRad="38100" dist="25400" dir="5400000" algn="ctr" rotWithShape="0">
                    <a:srgbClr val="6E747A">
                      <a:alpha val="43000"/>
                    </a:srgbClr>
                  </a:outerShdw>
                </a:effectLst>
                <a:ea typeface="方正公文小标宋" panose="02000500000000000000" charset="-122"/>
              </a:rPr>
              <a:t>究</a:t>
            </a:r>
            <a:endParaRPr lang="zh-CN" altLang="en-US" sz="4400" b="1" dirty="0">
              <a:effectLst>
                <a:outerShdw blurRad="38100" dist="25400" dir="5400000" algn="ctr" rotWithShape="0">
                  <a:srgbClr val="6E747A">
                    <a:alpha val="43000"/>
                  </a:srgbClr>
                </a:outerShdw>
              </a:effectLst>
              <a:latin typeface="方正公文小标宋" panose="02000500000000000000" charset="-122"/>
              <a:ea typeface="方正公文小标宋" panose="02000500000000000000" charset="-122"/>
              <a:cs typeface="方正公文小标宋" panose="02000500000000000000" charset="-122"/>
            </a:endParaRPr>
          </a:p>
        </p:txBody>
      </p:sp>
      <p:sp>
        <p:nvSpPr>
          <p:cNvPr id="5" name="TextBox 4"/>
          <p:cNvSpPr txBox="1"/>
          <p:nvPr/>
        </p:nvSpPr>
        <p:spPr>
          <a:xfrm>
            <a:off x="3848668" y="5131558"/>
            <a:ext cx="4560864" cy="584775"/>
          </a:xfrm>
          <a:prstGeom prst="rect">
            <a:avLst/>
          </a:prstGeom>
          <a:noFill/>
        </p:spPr>
        <p:txBody>
          <a:bodyPr wrap="none" rtlCol="0">
            <a:spAutoFit/>
          </a:bodyPr>
          <a:lstStyle/>
          <a:p>
            <a:r>
              <a:rPr lang="zh-CN" altLang="en-US" sz="3200" b="1" dirty="0" smtClean="0"/>
              <a:t>泸县嘉明中学      张德芬</a:t>
            </a:r>
            <a:endParaRPr lang="zh-CN" altLang="en-US" sz="3200" b="1" dirty="0"/>
          </a:p>
        </p:txBody>
      </p:sp>
    </p:spTree>
    <p:custDataLst>
      <p:tags r:id="rId1"/>
    </p:custDataLst>
  </p:cSld>
  <p:clrMapOvr>
    <a:masterClrMapping/>
  </p:clrMapOvr>
  <mc:AlternateContent xmlns:mc="http://schemas.openxmlformats.org/markup-compatibility/2006">
    <mc:Choice xmlns="" xmlns:p14="http://schemas.microsoft.com/office/powerpoint/2010/main" Requires="p14">
      <p:transition p14:dur="500">
        <p:random/>
      </p:transition>
    </mc:Choice>
    <mc:Fallback>
      <p:transition>
        <p:random/>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791571" y="671691"/>
            <a:ext cx="10877266" cy="6186309"/>
          </a:xfrm>
          <a:prstGeom prst="rect">
            <a:avLst/>
          </a:prstGeom>
          <a:noFill/>
        </p:spPr>
        <p:txBody>
          <a:bodyPr wrap="square" rtlCol="0">
            <a:spAutoFit/>
          </a:bodyPr>
          <a:lstStyle/>
          <a:p>
            <a:pPr>
              <a:lnSpc>
                <a:spcPct val="150000"/>
              </a:lnSpc>
            </a:pPr>
            <a:r>
              <a:rPr lang="en-US" altLang="zh-CN" sz="2800" b="1" dirty="0" smtClean="0">
                <a:solidFill>
                  <a:srgbClr val="FF0000"/>
                </a:solidFill>
              </a:rPr>
              <a:t>（</a:t>
            </a:r>
            <a:r>
              <a:rPr lang="zh-CN" altLang="en-US" sz="2800" b="1" dirty="0" err="1" smtClean="0">
                <a:solidFill>
                  <a:srgbClr val="FF0000"/>
                </a:solidFill>
              </a:rPr>
              <a:t>二</a:t>
            </a:r>
            <a:r>
              <a:rPr lang="en-US" altLang="zh-CN" sz="2800" b="1" dirty="0" smtClean="0">
                <a:solidFill>
                  <a:srgbClr val="FF0000"/>
                </a:solidFill>
              </a:rPr>
              <a:t>）</a:t>
            </a:r>
            <a:r>
              <a:rPr lang="en-US" altLang="zh-CN" sz="2800" b="1" dirty="0" err="1" smtClean="0">
                <a:solidFill>
                  <a:srgbClr val="FF0000"/>
                </a:solidFill>
              </a:rPr>
              <a:t>引入新课</a:t>
            </a:r>
            <a:r>
              <a:rPr lang="en-US" altLang="zh-CN" sz="2800" b="1" dirty="0" smtClean="0">
                <a:solidFill>
                  <a:srgbClr val="FF0000"/>
                </a:solidFill>
              </a:rPr>
              <a:t>：</a:t>
            </a:r>
          </a:p>
          <a:p>
            <a:pPr>
              <a:lnSpc>
                <a:spcPct val="150000"/>
              </a:lnSpc>
            </a:pPr>
            <a:r>
              <a:rPr lang="en-US" altLang="zh-CN" sz="2000" b="1" dirty="0" smtClean="0"/>
              <a:t>        </a:t>
            </a:r>
            <a:r>
              <a:rPr lang="zh-CN" altLang="zh-CN" sz="2000" dirty="0" smtClean="0"/>
              <a:t>第二次世界大战时期，在英格兰的空军基地，一个上尉飞行员接受了一项任务，驾驶没有任何武器装备和防护设施的蚊式双引擎飞机深入到德国本土执行侦察任务。这简直是几乎无法完成任务。但是，第二天，他依然驾机滑行在跑道上，告诫自己：现在，只是起飞，飞起来就行。飞到两万五千米高空时，他又告诫自己：现在所要做的，是在地面无线电的指导下，保持这个航向二十分钟，就可以到达荷兰的素文岛，这个，不难做到。就这样，飞行的一路上他不断告诫自己：下面，只是飞越荷兰，然后，是飞临德国，根本不须想更多的事。而且，还有后方的无线电支持。就这样，一程又一程，这位上尉终于完成了任务，当他接受奖励时。他说，我之所以成为孤胆英雄，完全是因为我小时侯的一段经历。今天，就让我们一起来学习这位上尉飞行员，也是一位著名作家</a:t>
            </a:r>
            <a:r>
              <a:rPr lang="zh-CN" altLang="zh-CN" sz="2000" b="1" dirty="0" smtClean="0">
                <a:solidFill>
                  <a:srgbClr val="FF0000"/>
                </a:solidFill>
              </a:rPr>
              <a:t>莫顿•亨特先生的《走一步，再走一步》</a:t>
            </a:r>
            <a:r>
              <a:rPr lang="zh-CN" altLang="zh-CN" sz="2000" dirty="0" smtClean="0"/>
              <a:t>，看看他小时候经历了怎样的事而让他成为</a:t>
            </a:r>
            <a:r>
              <a:rPr lang="zh-CN" altLang="zh-CN" sz="2000" b="1" dirty="0" smtClean="0"/>
              <a:t>“孤胆英雄”</a:t>
            </a:r>
            <a:r>
              <a:rPr lang="zh-CN" altLang="zh-CN" sz="2000" dirty="0" smtClean="0"/>
              <a:t>的。</a:t>
            </a:r>
            <a:endParaRPr lang="zh-CN" altLang="zh-CN" sz="2800" dirty="0" smtClean="0"/>
          </a:p>
          <a:p>
            <a:pPr>
              <a:lnSpc>
                <a:spcPct val="150000"/>
              </a:lnSpc>
            </a:pPr>
            <a:r>
              <a:rPr lang="en-US" altLang="zh-CN" dirty="0" smtClean="0"/>
              <a:t/>
            </a:r>
            <a:br>
              <a:rPr lang="en-US" altLang="zh-CN" dirty="0" smtClean="0"/>
            </a:br>
            <a:endParaRPr lang="zh-CN" altLang="en-US" dirty="0"/>
          </a:p>
        </p:txBody>
      </p:sp>
    </p:spTree>
  </p:cSld>
  <p:clrMapOvr>
    <a:masterClrMapping/>
  </p:clrMapOvr>
  <mc:AlternateContent xmlns:mc="http://schemas.openxmlformats.org/markup-compatibility/2006">
    <mc:Choice xmlns="" xmlns:p14="http://schemas.microsoft.com/office/powerpoint/2010/main" Requires="p14">
      <p:transition p14:dur="500">
        <p:random/>
      </p:transition>
    </mc:Choice>
    <mc:Fallback>
      <p:transition>
        <p:random/>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20255" y="734039"/>
            <a:ext cx="11544116" cy="5262979"/>
          </a:xfrm>
          <a:prstGeom prst="rect">
            <a:avLst/>
          </a:prstGeom>
          <a:noFill/>
        </p:spPr>
        <p:txBody>
          <a:bodyPr wrap="square" rtlCol="0">
            <a:spAutoFit/>
          </a:bodyPr>
          <a:lstStyle/>
          <a:p>
            <a:r>
              <a:rPr lang="zh-CN" altLang="zh-CN" sz="4000" b="1" dirty="0" smtClean="0">
                <a:solidFill>
                  <a:srgbClr val="FF0000"/>
                </a:solidFill>
              </a:rPr>
              <a:t>二、自</a:t>
            </a:r>
            <a:r>
              <a:rPr lang="zh-CN" altLang="zh-CN" sz="4000" b="1" dirty="0" smtClean="0">
                <a:solidFill>
                  <a:srgbClr val="FF0000"/>
                </a:solidFill>
              </a:rPr>
              <a:t>学指导（一）——预习交流</a:t>
            </a:r>
            <a:endParaRPr lang="en-US" altLang="zh-CN" sz="4000" b="1" dirty="0" smtClean="0">
              <a:solidFill>
                <a:srgbClr val="FF0000"/>
              </a:solidFill>
            </a:endParaRPr>
          </a:p>
          <a:p>
            <a:endParaRPr lang="zh-CN" altLang="zh-CN" sz="4000" b="1" dirty="0" smtClean="0">
              <a:solidFill>
                <a:srgbClr val="FF0000"/>
              </a:solidFill>
            </a:endParaRPr>
          </a:p>
          <a:p>
            <a:r>
              <a:rPr lang="en-US" altLang="zh-CN" sz="3200" b="1" dirty="0" smtClean="0">
                <a:solidFill>
                  <a:srgbClr val="FF0000"/>
                </a:solidFill>
              </a:rPr>
              <a:t>1.</a:t>
            </a:r>
            <a:r>
              <a:rPr lang="zh-CN" altLang="zh-CN" sz="3200" b="1" dirty="0" smtClean="0">
                <a:solidFill>
                  <a:srgbClr val="FF0000"/>
                </a:solidFill>
              </a:rPr>
              <a:t>请给下面加点的字注音</a:t>
            </a:r>
            <a:r>
              <a:rPr lang="en-US" altLang="zh-CN" sz="3200" b="1" dirty="0" smtClean="0">
                <a:solidFill>
                  <a:srgbClr val="0000CC"/>
                </a:solidFill>
              </a:rPr>
              <a:t>(</a:t>
            </a:r>
            <a:r>
              <a:rPr lang="zh-CN" altLang="en-US" sz="3200" b="1" dirty="0" smtClean="0">
                <a:solidFill>
                  <a:srgbClr val="0000CC"/>
                </a:solidFill>
              </a:rPr>
              <a:t>学生指出易错字音）</a:t>
            </a:r>
            <a:r>
              <a:rPr lang="zh-CN" altLang="zh-CN" sz="3200" b="1" dirty="0" smtClean="0">
                <a:solidFill>
                  <a:srgbClr val="FF0000"/>
                </a:solidFill>
              </a:rPr>
              <a:t>。</a:t>
            </a:r>
            <a:endParaRPr lang="en-US" altLang="zh-CN" sz="3200" b="1" dirty="0" smtClean="0">
              <a:solidFill>
                <a:srgbClr val="FF0000"/>
              </a:solidFill>
            </a:endParaRPr>
          </a:p>
          <a:p>
            <a:endParaRPr lang="zh-CN" altLang="zh-CN" sz="3200" dirty="0" smtClean="0"/>
          </a:p>
          <a:p>
            <a:pPr>
              <a:lnSpc>
                <a:spcPct val="150000"/>
              </a:lnSpc>
            </a:pPr>
            <a:r>
              <a:rPr lang="en-US" altLang="zh-CN" sz="3200" dirty="0" smtClean="0"/>
              <a:t>        </a:t>
            </a:r>
            <a:r>
              <a:rPr lang="zh-CN" altLang="zh-CN" sz="3200" dirty="0" smtClean="0"/>
              <a:t>灼人</a:t>
            </a:r>
            <a:r>
              <a:rPr lang="zh-CN" altLang="zh-CN" sz="3200" dirty="0" smtClean="0">
                <a:solidFill>
                  <a:srgbClr val="FF0000"/>
                </a:solidFill>
              </a:rPr>
              <a:t>（</a:t>
            </a:r>
            <a:r>
              <a:rPr lang="en-US" altLang="zh-CN" sz="3200" dirty="0" err="1" smtClean="0">
                <a:solidFill>
                  <a:srgbClr val="FF0000"/>
                </a:solidFill>
              </a:rPr>
              <a:t>zhuó</a:t>
            </a:r>
            <a:r>
              <a:rPr lang="zh-CN" altLang="zh-CN" sz="3200" dirty="0" smtClean="0">
                <a:solidFill>
                  <a:srgbClr val="FF0000"/>
                </a:solidFill>
              </a:rPr>
              <a:t>）</a:t>
            </a:r>
            <a:r>
              <a:rPr lang="en-US" altLang="zh-CN" sz="3200" dirty="0" smtClean="0">
                <a:solidFill>
                  <a:srgbClr val="FF0000"/>
                </a:solidFill>
              </a:rPr>
              <a:t>        </a:t>
            </a:r>
            <a:r>
              <a:rPr lang="zh-CN" altLang="zh-CN" sz="3200" dirty="0" smtClean="0"/>
              <a:t>抽噎</a:t>
            </a:r>
            <a:r>
              <a:rPr lang="zh-CN" altLang="zh-CN" sz="3200" dirty="0" smtClean="0">
                <a:solidFill>
                  <a:srgbClr val="FF0000"/>
                </a:solidFill>
              </a:rPr>
              <a:t>（</a:t>
            </a:r>
            <a:r>
              <a:rPr lang="en-US" altLang="zh-CN" sz="3200" dirty="0" err="1" smtClean="0">
                <a:solidFill>
                  <a:srgbClr val="FF0000"/>
                </a:solidFill>
              </a:rPr>
              <a:t>yē</a:t>
            </a:r>
            <a:r>
              <a:rPr lang="zh-CN" altLang="zh-CN" sz="3200" dirty="0" smtClean="0">
                <a:solidFill>
                  <a:srgbClr val="FF0000"/>
                </a:solidFill>
              </a:rPr>
              <a:t>）</a:t>
            </a:r>
            <a:r>
              <a:rPr lang="en-US" altLang="zh-CN" sz="3200" dirty="0" smtClean="0">
                <a:solidFill>
                  <a:srgbClr val="FF0000"/>
                </a:solidFill>
              </a:rPr>
              <a:t>     </a:t>
            </a:r>
          </a:p>
          <a:p>
            <a:pPr>
              <a:lnSpc>
                <a:spcPct val="150000"/>
              </a:lnSpc>
            </a:pPr>
            <a:r>
              <a:rPr lang="en-US" altLang="zh-CN" sz="3200" dirty="0" smtClean="0"/>
              <a:t>        </a:t>
            </a:r>
            <a:r>
              <a:rPr lang="zh-CN" altLang="zh-CN" sz="3200" dirty="0" smtClean="0"/>
              <a:t>恍惚</a:t>
            </a:r>
            <a:r>
              <a:rPr lang="zh-CN" altLang="zh-CN" sz="3200" dirty="0" smtClean="0">
                <a:solidFill>
                  <a:srgbClr val="FF0000"/>
                </a:solidFill>
              </a:rPr>
              <a:t>（</a:t>
            </a:r>
            <a:r>
              <a:rPr lang="en-US" altLang="zh-CN" sz="3200" dirty="0" err="1" smtClean="0">
                <a:solidFill>
                  <a:srgbClr val="FF0000"/>
                </a:solidFill>
              </a:rPr>
              <a:t>huǎng</a:t>
            </a:r>
            <a:r>
              <a:rPr lang="zh-CN" altLang="zh-CN" sz="3200" dirty="0" smtClean="0">
                <a:solidFill>
                  <a:srgbClr val="FF0000"/>
                </a:solidFill>
              </a:rPr>
              <a:t>）</a:t>
            </a:r>
            <a:r>
              <a:rPr lang="en-US" altLang="zh-CN" sz="3200" dirty="0" smtClean="0">
                <a:solidFill>
                  <a:srgbClr val="FF0000"/>
                </a:solidFill>
              </a:rPr>
              <a:t>      </a:t>
            </a:r>
            <a:r>
              <a:rPr lang="zh-CN" altLang="zh-CN" sz="3200" dirty="0" smtClean="0"/>
              <a:t>哄堂大笑</a:t>
            </a:r>
            <a:r>
              <a:rPr lang="zh-CN" altLang="zh-CN" sz="3200" dirty="0" smtClean="0">
                <a:solidFill>
                  <a:srgbClr val="FF0000"/>
                </a:solidFill>
              </a:rPr>
              <a:t>（</a:t>
            </a:r>
            <a:r>
              <a:rPr lang="en-US" altLang="zh-CN" sz="3200" dirty="0" err="1" smtClean="0">
                <a:solidFill>
                  <a:srgbClr val="FF0000"/>
                </a:solidFill>
              </a:rPr>
              <a:t>hōng</a:t>
            </a:r>
            <a:r>
              <a:rPr lang="zh-CN" altLang="zh-CN" sz="3200" dirty="0" smtClean="0">
                <a:solidFill>
                  <a:srgbClr val="FF0000"/>
                </a:solidFill>
              </a:rPr>
              <a:t>）</a:t>
            </a:r>
          </a:p>
          <a:p>
            <a:pPr>
              <a:lnSpc>
                <a:spcPct val="150000"/>
              </a:lnSpc>
            </a:pPr>
            <a:r>
              <a:rPr lang="en-US" altLang="zh-CN" sz="3200" dirty="0" smtClean="0"/>
              <a:t>        </a:t>
            </a:r>
            <a:r>
              <a:rPr lang="zh-CN" altLang="zh-CN" sz="3200" dirty="0" smtClean="0"/>
              <a:t>晕眩</a:t>
            </a:r>
            <a:r>
              <a:rPr lang="zh-CN" altLang="zh-CN" sz="3200" dirty="0" smtClean="0">
                <a:solidFill>
                  <a:srgbClr val="FF0000"/>
                </a:solidFill>
              </a:rPr>
              <a:t>（</a:t>
            </a:r>
            <a:r>
              <a:rPr lang="en-US" altLang="zh-CN" sz="3200" dirty="0" err="1" smtClean="0">
                <a:solidFill>
                  <a:srgbClr val="FF0000"/>
                </a:solidFill>
              </a:rPr>
              <a:t>xuàn</a:t>
            </a:r>
            <a:r>
              <a:rPr lang="zh-CN" altLang="zh-CN" sz="3200" dirty="0" smtClean="0">
                <a:solidFill>
                  <a:srgbClr val="FF0000"/>
                </a:solidFill>
              </a:rPr>
              <a:t>）</a:t>
            </a:r>
            <a:r>
              <a:rPr lang="en-US" altLang="zh-CN" sz="3200" dirty="0" smtClean="0">
                <a:solidFill>
                  <a:srgbClr val="FF0000"/>
                </a:solidFill>
              </a:rPr>
              <a:t>        </a:t>
            </a:r>
            <a:r>
              <a:rPr lang="zh-CN" altLang="zh-CN" sz="3200" dirty="0" smtClean="0"/>
              <a:t>突兀</a:t>
            </a:r>
            <a:r>
              <a:rPr lang="zh-CN" altLang="zh-CN" sz="3200" dirty="0" smtClean="0">
                <a:solidFill>
                  <a:srgbClr val="FF0000"/>
                </a:solidFill>
              </a:rPr>
              <a:t>（</a:t>
            </a:r>
            <a:r>
              <a:rPr lang="en-US" altLang="zh-CN" sz="3200" dirty="0" err="1" smtClean="0">
                <a:solidFill>
                  <a:srgbClr val="FF0000"/>
                </a:solidFill>
              </a:rPr>
              <a:t>wù</a:t>
            </a:r>
            <a:r>
              <a:rPr lang="zh-CN" altLang="zh-CN" sz="3200" dirty="0" smtClean="0">
                <a:solidFill>
                  <a:srgbClr val="FF0000"/>
                </a:solidFill>
              </a:rPr>
              <a:t>）</a:t>
            </a:r>
            <a:r>
              <a:rPr lang="en-US" altLang="zh-CN" sz="3200" dirty="0" smtClean="0">
                <a:solidFill>
                  <a:srgbClr val="FF0000"/>
                </a:solidFill>
              </a:rPr>
              <a:t>    </a:t>
            </a:r>
          </a:p>
          <a:p>
            <a:pPr>
              <a:lnSpc>
                <a:spcPct val="150000"/>
              </a:lnSpc>
            </a:pPr>
            <a:r>
              <a:rPr lang="en-US" altLang="zh-CN" sz="3200" dirty="0" smtClean="0"/>
              <a:t>        </a:t>
            </a:r>
            <a:r>
              <a:rPr lang="zh-CN" altLang="zh-CN" sz="3200" dirty="0" smtClean="0"/>
              <a:t>呻吟</a:t>
            </a:r>
            <a:r>
              <a:rPr lang="zh-CN" altLang="zh-CN" sz="3200" dirty="0" smtClean="0">
                <a:solidFill>
                  <a:srgbClr val="FF0000"/>
                </a:solidFill>
              </a:rPr>
              <a:t>（</a:t>
            </a:r>
            <a:r>
              <a:rPr lang="en-US" altLang="zh-CN" sz="3200" dirty="0" err="1" smtClean="0">
                <a:solidFill>
                  <a:srgbClr val="FF0000"/>
                </a:solidFill>
              </a:rPr>
              <a:t>shēn</a:t>
            </a:r>
            <a:r>
              <a:rPr lang="zh-CN" altLang="zh-CN" sz="3200" dirty="0" smtClean="0">
                <a:solidFill>
                  <a:srgbClr val="FF0000"/>
                </a:solidFill>
              </a:rPr>
              <a:t>）</a:t>
            </a:r>
            <a:r>
              <a:rPr lang="en-US" altLang="zh-CN" sz="3200" dirty="0" smtClean="0">
                <a:solidFill>
                  <a:srgbClr val="FF0000"/>
                </a:solidFill>
              </a:rPr>
              <a:t>        </a:t>
            </a:r>
            <a:r>
              <a:rPr lang="zh-CN" altLang="zh-CN" sz="3200" dirty="0" smtClean="0"/>
              <a:t>参差不齐</a:t>
            </a:r>
            <a:r>
              <a:rPr lang="zh-CN" altLang="zh-CN" sz="3200" dirty="0" smtClean="0">
                <a:solidFill>
                  <a:srgbClr val="FF0000"/>
                </a:solidFill>
              </a:rPr>
              <a:t>（</a:t>
            </a:r>
            <a:r>
              <a:rPr lang="en-US" altLang="zh-CN" sz="3200" dirty="0" err="1" smtClean="0">
                <a:solidFill>
                  <a:srgbClr val="FF0000"/>
                </a:solidFill>
              </a:rPr>
              <a:t>cī</a:t>
            </a:r>
            <a:r>
              <a:rPr lang="zh-CN" altLang="zh-CN" sz="3200" dirty="0" smtClean="0">
                <a:solidFill>
                  <a:srgbClr val="FF0000"/>
                </a:solidFill>
              </a:rPr>
              <a:t>）</a:t>
            </a:r>
            <a:endParaRPr lang="zh-CN" altLang="zh-CN" sz="3200" dirty="0">
              <a:solidFill>
                <a:srgbClr val="FF0000"/>
              </a:solidFill>
            </a:endParaRPr>
          </a:p>
        </p:txBody>
      </p:sp>
    </p:spTree>
  </p:cSld>
  <p:clrMapOvr>
    <a:masterClrMapping/>
  </p:clrMapOvr>
  <mc:AlternateContent xmlns:mc="http://schemas.openxmlformats.org/markup-compatibility/2006">
    <mc:Choice xmlns="" xmlns:p14="http://schemas.microsoft.com/office/powerpoint/2010/main" Requires="p14">
      <p:transition p14:dur="500">
        <p:random/>
      </p:transition>
    </mc:Choice>
    <mc:Fallback>
      <p:transition>
        <p:random/>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41443" y="586854"/>
            <a:ext cx="11550557" cy="5509200"/>
          </a:xfrm>
          <a:prstGeom prst="rect">
            <a:avLst/>
          </a:prstGeom>
          <a:noFill/>
        </p:spPr>
        <p:txBody>
          <a:bodyPr wrap="square" rtlCol="0">
            <a:spAutoFit/>
          </a:bodyPr>
          <a:lstStyle/>
          <a:p>
            <a:r>
              <a:rPr lang="en-US" altLang="zh-CN" sz="3200" b="1" dirty="0" smtClean="0">
                <a:solidFill>
                  <a:srgbClr val="FF0000"/>
                </a:solidFill>
              </a:rPr>
              <a:t>2.</a:t>
            </a:r>
            <a:r>
              <a:rPr lang="zh-CN" altLang="zh-CN" sz="3200" b="1" dirty="0" smtClean="0">
                <a:solidFill>
                  <a:srgbClr val="FF0000"/>
                </a:solidFill>
              </a:rPr>
              <a:t>根据下列意思，写出课文中相关的词语</a:t>
            </a:r>
            <a:r>
              <a:rPr lang="zh-CN" altLang="en-US" sz="3200" b="1" dirty="0" smtClean="0">
                <a:solidFill>
                  <a:srgbClr val="0000CC"/>
                </a:solidFill>
              </a:rPr>
              <a:t>（学生互相抽问）</a:t>
            </a:r>
            <a:r>
              <a:rPr lang="zh-CN" altLang="zh-CN" sz="3200" b="1" dirty="0" smtClean="0">
                <a:solidFill>
                  <a:srgbClr val="FF0000"/>
                </a:solidFill>
              </a:rPr>
              <a:t>。</a:t>
            </a:r>
            <a:endParaRPr lang="en-US" altLang="zh-CN" sz="3200" b="1" dirty="0" smtClean="0">
              <a:solidFill>
                <a:srgbClr val="FF0000"/>
              </a:solidFill>
            </a:endParaRPr>
          </a:p>
          <a:p>
            <a:endParaRPr lang="zh-CN" altLang="zh-CN" sz="3200" dirty="0" smtClean="0"/>
          </a:p>
          <a:p>
            <a:pPr>
              <a:lnSpc>
                <a:spcPct val="150000"/>
              </a:lnSpc>
            </a:pPr>
            <a:r>
              <a:rPr lang="zh-CN" altLang="zh-CN" sz="3200" dirty="0" smtClean="0"/>
              <a:t>（</a:t>
            </a:r>
            <a:r>
              <a:rPr lang="en-US" altLang="zh-CN" sz="3200" dirty="0" smtClean="0"/>
              <a:t>1</a:t>
            </a:r>
            <a:r>
              <a:rPr lang="zh-CN" altLang="zh-CN" sz="3200" dirty="0" smtClean="0"/>
              <a:t>）神志不清，精神不集中</a:t>
            </a:r>
            <a:r>
              <a:rPr lang="zh-CN" altLang="zh-CN" sz="3200" b="1" dirty="0" smtClean="0">
                <a:solidFill>
                  <a:srgbClr val="FF0000"/>
                </a:solidFill>
              </a:rPr>
              <a:t>（恍惚）</a:t>
            </a:r>
          </a:p>
          <a:p>
            <a:pPr>
              <a:lnSpc>
                <a:spcPct val="150000"/>
              </a:lnSpc>
            </a:pPr>
            <a:r>
              <a:rPr lang="zh-CN" altLang="zh-CN" sz="3200" dirty="0" smtClean="0"/>
              <a:t>（</a:t>
            </a:r>
            <a:r>
              <a:rPr lang="en-US" altLang="zh-CN" sz="3200" dirty="0" smtClean="0"/>
              <a:t>2</a:t>
            </a:r>
            <a:r>
              <a:rPr lang="zh-CN" altLang="zh-CN" sz="3200" dirty="0" smtClean="0"/>
              <a:t>）一吸一顿地哭泣</a:t>
            </a:r>
            <a:r>
              <a:rPr lang="zh-CN" altLang="zh-CN" sz="3200" b="1" dirty="0" smtClean="0">
                <a:solidFill>
                  <a:srgbClr val="FF0000"/>
                </a:solidFill>
              </a:rPr>
              <a:t>（抽噎）</a:t>
            </a:r>
          </a:p>
          <a:p>
            <a:pPr>
              <a:lnSpc>
                <a:spcPct val="150000"/>
              </a:lnSpc>
            </a:pPr>
            <a:r>
              <a:rPr lang="zh-CN" altLang="zh-CN" sz="3200" dirty="0" smtClean="0"/>
              <a:t>（</a:t>
            </a:r>
            <a:r>
              <a:rPr lang="en-US" altLang="zh-CN" sz="3200" dirty="0" smtClean="0"/>
              <a:t>3</a:t>
            </a:r>
            <a:r>
              <a:rPr lang="zh-CN" altLang="zh-CN" sz="3200" dirty="0" smtClean="0"/>
              <a:t>）高耸，高低起伏的样子</a:t>
            </a:r>
            <a:r>
              <a:rPr lang="zh-CN" altLang="zh-CN" sz="3200" b="1" dirty="0" smtClean="0">
                <a:solidFill>
                  <a:srgbClr val="FF0000"/>
                </a:solidFill>
              </a:rPr>
              <a:t>（突兀）</a:t>
            </a:r>
          </a:p>
          <a:p>
            <a:pPr>
              <a:lnSpc>
                <a:spcPct val="150000"/>
              </a:lnSpc>
            </a:pPr>
            <a:r>
              <a:rPr lang="zh-CN" altLang="zh-CN" sz="3200" dirty="0" smtClean="0"/>
              <a:t>（</a:t>
            </a:r>
            <a:r>
              <a:rPr lang="en-US" altLang="zh-CN" sz="3200" dirty="0" smtClean="0"/>
              <a:t>4</a:t>
            </a:r>
            <a:r>
              <a:rPr lang="zh-CN" altLang="zh-CN" sz="3200" dirty="0" smtClean="0"/>
              <a:t>）形容众人一起大笑的样子</a:t>
            </a:r>
            <a:r>
              <a:rPr lang="zh-CN" altLang="zh-CN" sz="3200" b="1" dirty="0" smtClean="0">
                <a:solidFill>
                  <a:srgbClr val="FF0000"/>
                </a:solidFill>
              </a:rPr>
              <a:t>（哄堂大笑）</a:t>
            </a:r>
          </a:p>
          <a:p>
            <a:pPr>
              <a:lnSpc>
                <a:spcPct val="150000"/>
              </a:lnSpc>
            </a:pPr>
            <a:r>
              <a:rPr lang="zh-CN" altLang="zh-CN" sz="3200" dirty="0" smtClean="0"/>
              <a:t>（</a:t>
            </a:r>
            <a:r>
              <a:rPr lang="en-US" altLang="zh-CN" sz="3200" dirty="0" smtClean="0"/>
              <a:t>5</a:t>
            </a:r>
            <a:r>
              <a:rPr lang="zh-CN" altLang="zh-CN" sz="3200" dirty="0" smtClean="0"/>
              <a:t>）形容很不整齐或水平不一</a:t>
            </a:r>
            <a:r>
              <a:rPr lang="zh-CN" altLang="zh-CN" sz="3200" b="1" dirty="0" smtClean="0">
                <a:solidFill>
                  <a:srgbClr val="FF0000"/>
                </a:solidFill>
              </a:rPr>
              <a:t>（参差不齐）</a:t>
            </a:r>
          </a:p>
          <a:p>
            <a:pPr>
              <a:lnSpc>
                <a:spcPct val="150000"/>
              </a:lnSpc>
            </a:pPr>
            <a:endParaRPr lang="zh-CN" altLang="en-US" sz="3200" dirty="0"/>
          </a:p>
        </p:txBody>
      </p:sp>
    </p:spTree>
  </p:cSld>
  <p:clrMapOvr>
    <a:masterClrMapping/>
  </p:clrMapOvr>
  <mc:AlternateContent xmlns:mc="http://schemas.openxmlformats.org/markup-compatibility/2006">
    <mc:Choice xmlns="" xmlns:p14="http://schemas.microsoft.com/office/powerpoint/2010/main" Requires="p14">
      <p:transition p14:dur="500">
        <p:random/>
      </p:transition>
    </mc:Choice>
    <mc:Fallback>
      <p:transition>
        <p:random/>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01002" y="805218"/>
            <a:ext cx="10385947" cy="5078313"/>
          </a:xfrm>
          <a:prstGeom prst="rect">
            <a:avLst/>
          </a:prstGeom>
          <a:noFill/>
        </p:spPr>
        <p:txBody>
          <a:bodyPr wrap="square" rtlCol="0">
            <a:spAutoFit/>
          </a:bodyPr>
          <a:lstStyle/>
          <a:p>
            <a:pPr>
              <a:lnSpc>
                <a:spcPct val="150000"/>
              </a:lnSpc>
            </a:pPr>
            <a:r>
              <a:rPr lang="en-US" altLang="zh-CN" sz="3600" b="1" dirty="0" smtClean="0">
                <a:solidFill>
                  <a:srgbClr val="FF0000"/>
                </a:solidFill>
              </a:rPr>
              <a:t>3.</a:t>
            </a:r>
            <a:r>
              <a:rPr lang="zh-CN" altLang="zh-CN" sz="3600" b="1" dirty="0" smtClean="0">
                <a:solidFill>
                  <a:srgbClr val="FF0000"/>
                </a:solidFill>
              </a:rPr>
              <a:t>文体知识</a:t>
            </a:r>
          </a:p>
          <a:p>
            <a:pPr>
              <a:lnSpc>
                <a:spcPct val="150000"/>
              </a:lnSpc>
            </a:pPr>
            <a:r>
              <a:rPr lang="en-US" altLang="zh-CN" sz="2800" dirty="0" smtClean="0"/>
              <a:t>       </a:t>
            </a:r>
            <a:r>
              <a:rPr lang="en-US" altLang="zh-CN" sz="2800" dirty="0" smtClean="0">
                <a:solidFill>
                  <a:srgbClr val="FF0000"/>
                </a:solidFill>
              </a:rPr>
              <a:t> </a:t>
            </a:r>
            <a:r>
              <a:rPr lang="zh-CN" altLang="zh-CN" sz="2800" b="1" dirty="0" smtClean="0">
                <a:solidFill>
                  <a:srgbClr val="FF0000"/>
                </a:solidFill>
              </a:rPr>
              <a:t>散文</a:t>
            </a:r>
            <a:r>
              <a:rPr lang="zh-CN" altLang="en-US" sz="2800" dirty="0" smtClean="0"/>
              <a:t>，</a:t>
            </a:r>
            <a:r>
              <a:rPr lang="zh-CN" altLang="zh-CN" sz="2800" dirty="0" smtClean="0"/>
              <a:t>是以紧凑短小的篇幅、自由灵活的抒写、生动活泼的语言为特点</a:t>
            </a:r>
            <a:r>
              <a:rPr lang="zh-CN" altLang="en-US" sz="2800" dirty="0" smtClean="0"/>
              <a:t>，</a:t>
            </a:r>
            <a:r>
              <a:rPr lang="zh-CN" altLang="zh-CN" sz="2800" dirty="0" smtClean="0"/>
              <a:t>把自然美、人情美、哲理美融于一体</a:t>
            </a:r>
            <a:r>
              <a:rPr lang="zh-CN" altLang="en-US" sz="2800" dirty="0" smtClean="0"/>
              <a:t>，</a:t>
            </a:r>
            <a:r>
              <a:rPr lang="zh-CN" altLang="zh-CN" sz="2800" dirty="0" smtClean="0"/>
              <a:t>迅速、广泛的反映现实生活的文学样式。散文的重要特点是</a:t>
            </a:r>
            <a:r>
              <a:rPr lang="en-US" altLang="zh-CN" sz="2800" b="1" dirty="0" smtClean="0">
                <a:solidFill>
                  <a:srgbClr val="FF0000"/>
                </a:solidFill>
              </a:rPr>
              <a:t>“</a:t>
            </a:r>
            <a:r>
              <a:rPr lang="zh-CN" altLang="zh-CN" sz="2800" b="1" dirty="0" smtClean="0">
                <a:solidFill>
                  <a:srgbClr val="FF0000"/>
                </a:solidFill>
              </a:rPr>
              <a:t>形散而神不散</a:t>
            </a:r>
            <a:r>
              <a:rPr lang="en-US" altLang="zh-CN" sz="2800" b="1" dirty="0" smtClean="0">
                <a:solidFill>
                  <a:srgbClr val="FF0000"/>
                </a:solidFill>
              </a:rPr>
              <a:t>”</a:t>
            </a:r>
            <a:r>
              <a:rPr lang="zh-CN" altLang="zh-CN" sz="2800" dirty="0" smtClean="0"/>
              <a:t>。</a:t>
            </a:r>
            <a:r>
              <a:rPr lang="en-US" altLang="zh-CN" sz="2800" dirty="0" smtClean="0"/>
              <a:t>“</a:t>
            </a:r>
            <a:r>
              <a:rPr lang="zh-CN" altLang="zh-CN" sz="2800" dirty="0" smtClean="0"/>
              <a:t>形散</a:t>
            </a:r>
            <a:r>
              <a:rPr lang="en-US" altLang="zh-CN" sz="2800" dirty="0" smtClean="0"/>
              <a:t>”</a:t>
            </a:r>
            <a:r>
              <a:rPr lang="zh-CN" altLang="zh-CN" sz="2800" dirty="0" smtClean="0"/>
              <a:t>指它取材广泛</a:t>
            </a:r>
            <a:r>
              <a:rPr lang="zh-CN" altLang="en-US" sz="2800" dirty="0" smtClean="0"/>
              <a:t>，</a:t>
            </a:r>
            <a:r>
              <a:rPr lang="zh-CN" altLang="zh-CN" sz="2800" dirty="0" smtClean="0"/>
              <a:t>结构自由</a:t>
            </a:r>
            <a:r>
              <a:rPr lang="zh-CN" altLang="en-US" sz="2800" dirty="0" smtClean="0"/>
              <a:t>，</a:t>
            </a:r>
            <a:r>
              <a:rPr lang="zh-CN" altLang="zh-CN" sz="2800" dirty="0" smtClean="0"/>
              <a:t>表现方法多样；</a:t>
            </a:r>
            <a:r>
              <a:rPr lang="en-US" altLang="zh-CN" sz="2800" dirty="0" smtClean="0"/>
              <a:t>“</a:t>
            </a:r>
            <a:r>
              <a:rPr lang="zh-CN" altLang="zh-CN" sz="2800" dirty="0" smtClean="0"/>
              <a:t>神不散</a:t>
            </a:r>
            <a:r>
              <a:rPr lang="en-US" altLang="zh-CN" sz="2800" dirty="0" smtClean="0"/>
              <a:t>”</a:t>
            </a:r>
            <a:r>
              <a:rPr lang="zh-CN" altLang="zh-CN" sz="2800" dirty="0" smtClean="0"/>
              <a:t>指立意明确</a:t>
            </a:r>
            <a:r>
              <a:rPr lang="en-US" altLang="zh-CN" sz="2800" dirty="0" smtClean="0"/>
              <a:t>,</a:t>
            </a:r>
            <a:r>
              <a:rPr lang="zh-CN" altLang="zh-CN" sz="2800" dirty="0" smtClean="0"/>
              <a:t>主题鲜明而集中。根据表达方式侧重点不同</a:t>
            </a:r>
            <a:r>
              <a:rPr lang="zh-CN" altLang="en-US" sz="2800" dirty="0" smtClean="0"/>
              <a:t>，</a:t>
            </a:r>
            <a:r>
              <a:rPr lang="zh-CN" altLang="zh-CN" sz="2800" dirty="0" smtClean="0"/>
              <a:t>可分为叙事散文和抒情散文。本文是</a:t>
            </a:r>
            <a:r>
              <a:rPr lang="zh-CN" altLang="zh-CN" sz="2800" b="1" dirty="0" smtClean="0">
                <a:solidFill>
                  <a:srgbClr val="FF0000"/>
                </a:solidFill>
              </a:rPr>
              <a:t>叙事散文</a:t>
            </a:r>
            <a:r>
              <a:rPr lang="zh-CN" altLang="zh-CN" sz="2800" dirty="0" smtClean="0"/>
              <a:t>。</a:t>
            </a:r>
          </a:p>
          <a:p>
            <a:endParaRPr lang="zh-CN" altLang="en-US" dirty="0"/>
          </a:p>
        </p:txBody>
      </p:sp>
    </p:spTree>
  </p:cSld>
  <p:clrMapOvr>
    <a:masterClrMapping/>
  </p:clrMapOvr>
  <mc:AlternateContent xmlns:mc="http://schemas.openxmlformats.org/markup-compatibility/2006">
    <mc:Choice xmlns="" xmlns:p14="http://schemas.microsoft.com/office/powerpoint/2010/main" Requires="p14">
      <p:transition p14:dur="500">
        <p:random/>
      </p:transition>
    </mc:Choice>
    <mc:Fallback>
      <p:transition>
        <p:random/>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50878" y="1460311"/>
            <a:ext cx="9785445" cy="4431983"/>
          </a:xfrm>
          <a:prstGeom prst="rect">
            <a:avLst/>
          </a:prstGeom>
          <a:noFill/>
        </p:spPr>
        <p:txBody>
          <a:bodyPr wrap="square" rtlCol="0">
            <a:spAutoFit/>
          </a:bodyPr>
          <a:lstStyle/>
          <a:p>
            <a:pPr>
              <a:lnSpc>
                <a:spcPct val="150000"/>
              </a:lnSpc>
            </a:pPr>
            <a:r>
              <a:rPr lang="en-US" altLang="zh-CN" sz="3600" b="1" dirty="0" smtClean="0">
                <a:solidFill>
                  <a:srgbClr val="FF0000"/>
                </a:solidFill>
              </a:rPr>
              <a:t>4.</a:t>
            </a:r>
            <a:r>
              <a:rPr lang="zh-CN" altLang="zh-CN" sz="3600" b="1" dirty="0" smtClean="0">
                <a:solidFill>
                  <a:srgbClr val="FF0000"/>
                </a:solidFill>
              </a:rPr>
              <a:t>作者简介</a:t>
            </a:r>
          </a:p>
          <a:p>
            <a:pPr>
              <a:lnSpc>
                <a:spcPct val="150000"/>
              </a:lnSpc>
            </a:pPr>
            <a:r>
              <a:rPr lang="en-US" altLang="zh-CN" sz="2800" dirty="0" smtClean="0"/>
              <a:t>        </a:t>
            </a:r>
            <a:r>
              <a:rPr lang="zh-CN" altLang="zh-CN" sz="2800" b="1" dirty="0" smtClean="0">
                <a:solidFill>
                  <a:srgbClr val="FF0000"/>
                </a:solidFill>
              </a:rPr>
              <a:t>莫顿•亨特</a:t>
            </a:r>
            <a:r>
              <a:rPr lang="zh-CN" altLang="zh-CN" sz="2800" dirty="0" smtClean="0"/>
              <a:t>，</a:t>
            </a:r>
            <a:r>
              <a:rPr lang="zh-CN" altLang="zh-CN" sz="2800" dirty="0" smtClean="0">
                <a:solidFill>
                  <a:srgbClr val="FF0000"/>
                </a:solidFill>
              </a:rPr>
              <a:t>美国</a:t>
            </a:r>
            <a:r>
              <a:rPr lang="zh-CN" altLang="zh-CN" sz="2800" dirty="0" smtClean="0"/>
              <a:t>作家。早年曾做过空军飞行员。是一位擅长写励志类文章的作家，他的</a:t>
            </a:r>
            <a:r>
              <a:rPr lang="zh-CN" altLang="zh-CN" sz="2800" dirty="0" smtClean="0">
                <a:solidFill>
                  <a:srgbClr val="FF0000"/>
                </a:solidFill>
              </a:rPr>
              <a:t>《走一步，再走一步》</a:t>
            </a:r>
            <a:r>
              <a:rPr lang="zh-CN" altLang="zh-CN" sz="2800" dirty="0" smtClean="0"/>
              <a:t>原名</a:t>
            </a:r>
            <a:r>
              <a:rPr lang="zh-CN" altLang="zh-CN" sz="2800" dirty="0" smtClean="0">
                <a:solidFill>
                  <a:srgbClr val="0000CC"/>
                </a:solidFill>
              </a:rPr>
              <a:t>《悬崖上的一课》，</a:t>
            </a:r>
            <a:r>
              <a:rPr lang="zh-CN" altLang="zh-CN" sz="2800" dirty="0" smtClean="0"/>
              <a:t>被美国作家芭芭拉•琳达编撰的《假如我们原谅上帝》收录。</a:t>
            </a:r>
            <a:r>
              <a:rPr lang="zh-CN" altLang="en-US" sz="2800" dirty="0" smtClean="0">
                <a:solidFill>
                  <a:srgbClr val="0000CC"/>
                </a:solidFill>
              </a:rPr>
              <a:t>（结合课后阅读提示，推荐读</a:t>
            </a:r>
            <a:r>
              <a:rPr lang="zh-CN" altLang="zh-CN" sz="2800" dirty="0" smtClean="0">
                <a:solidFill>
                  <a:srgbClr val="0000CC"/>
                </a:solidFill>
              </a:rPr>
              <a:t>《悬崖上的一课》</a:t>
            </a:r>
            <a:r>
              <a:rPr lang="zh-CN" altLang="en-US" sz="2800" dirty="0" smtClean="0">
                <a:solidFill>
                  <a:srgbClr val="0000CC"/>
                </a:solidFill>
              </a:rPr>
              <a:t>全文）</a:t>
            </a:r>
            <a:endParaRPr lang="zh-CN" altLang="zh-CN" sz="2800" dirty="0" smtClean="0">
              <a:solidFill>
                <a:srgbClr val="0000CC"/>
              </a:solidFill>
            </a:endParaRPr>
          </a:p>
          <a:p>
            <a:endParaRPr lang="zh-CN" altLang="en-US" dirty="0"/>
          </a:p>
        </p:txBody>
      </p:sp>
    </p:spTree>
  </p:cSld>
  <p:clrMapOvr>
    <a:masterClrMapping/>
  </p:clrMapOvr>
  <mc:AlternateContent xmlns:mc="http://schemas.openxmlformats.org/markup-compatibility/2006">
    <mc:Choice xmlns="" xmlns:p14="http://schemas.microsoft.com/office/powerpoint/2010/main" Requires="p14">
      <p:transition p14:dur="500">
        <p:random/>
      </p:transition>
    </mc:Choice>
    <mc:Fallback>
      <p:transition>
        <p:random/>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5660" y="750626"/>
            <a:ext cx="11600596" cy="5663089"/>
          </a:xfrm>
          <a:prstGeom prst="rect">
            <a:avLst/>
          </a:prstGeom>
          <a:noFill/>
        </p:spPr>
        <p:txBody>
          <a:bodyPr wrap="square" rtlCol="0">
            <a:spAutoFit/>
          </a:bodyPr>
          <a:lstStyle/>
          <a:p>
            <a:r>
              <a:rPr lang="zh-CN" altLang="zh-CN" sz="4000" b="1" dirty="0" smtClean="0">
                <a:solidFill>
                  <a:srgbClr val="FF0000"/>
                </a:solidFill>
              </a:rPr>
              <a:t>三、自</a:t>
            </a:r>
            <a:r>
              <a:rPr lang="zh-CN" altLang="zh-CN" sz="4000" b="1" dirty="0" smtClean="0">
                <a:solidFill>
                  <a:srgbClr val="FF0000"/>
                </a:solidFill>
              </a:rPr>
              <a:t>学指导（二）</a:t>
            </a:r>
            <a:r>
              <a:rPr lang="zh-CN" altLang="zh-CN" sz="3200" dirty="0" smtClean="0">
                <a:solidFill>
                  <a:srgbClr val="FF0000"/>
                </a:solidFill>
              </a:rPr>
              <a:t>——</a:t>
            </a:r>
            <a:r>
              <a:rPr lang="zh-CN" altLang="zh-CN" sz="3200" b="1" dirty="0" smtClean="0">
                <a:solidFill>
                  <a:srgbClr val="FF0000"/>
                </a:solidFill>
              </a:rPr>
              <a:t>合作与探究</a:t>
            </a:r>
            <a:endParaRPr lang="en-US" altLang="zh-CN" sz="3200" b="1" dirty="0" smtClean="0">
              <a:solidFill>
                <a:srgbClr val="FF0000"/>
              </a:solidFill>
            </a:endParaRPr>
          </a:p>
          <a:p>
            <a:endParaRPr lang="zh-CN" altLang="zh-CN" sz="3200" dirty="0" smtClean="0"/>
          </a:p>
          <a:p>
            <a:r>
              <a:rPr lang="zh-CN" altLang="zh-CN" sz="3200" b="1" dirty="0" smtClean="0">
                <a:solidFill>
                  <a:srgbClr val="FF0000"/>
                </a:solidFill>
              </a:rPr>
              <a:t>（一）整体感知</a:t>
            </a:r>
            <a:endParaRPr lang="en-US" altLang="zh-CN" sz="3200" b="1" dirty="0" smtClean="0">
              <a:solidFill>
                <a:srgbClr val="FF0000"/>
              </a:solidFill>
            </a:endParaRPr>
          </a:p>
          <a:p>
            <a:r>
              <a:rPr lang="en-US" altLang="zh-CN" sz="3200" b="1" dirty="0" smtClean="0"/>
              <a:t>1.</a:t>
            </a:r>
            <a:r>
              <a:rPr lang="zh-CN" altLang="zh-CN" sz="3200" b="1" dirty="0" smtClean="0"/>
              <a:t>默读</a:t>
            </a:r>
            <a:r>
              <a:rPr lang="zh-CN" altLang="en-US" sz="3200" b="1" dirty="0" smtClean="0"/>
              <a:t>课文</a:t>
            </a:r>
            <a:r>
              <a:rPr lang="en-US" altLang="zh-CN" sz="3200" dirty="0" smtClean="0"/>
              <a:t>       </a:t>
            </a:r>
            <a:r>
              <a:rPr lang="zh-CN" altLang="en-US" sz="2800" dirty="0" smtClean="0"/>
              <a:t>温馨提示：</a:t>
            </a:r>
            <a:endParaRPr lang="zh-CN" altLang="zh-CN" sz="2800" dirty="0" smtClean="0"/>
          </a:p>
          <a:p>
            <a:r>
              <a:rPr lang="en-US" altLang="zh-CN" sz="2800" dirty="0" smtClean="0"/>
              <a:t>    </a:t>
            </a:r>
            <a:r>
              <a:rPr lang="en-US" altLang="zh-CN" sz="2800" dirty="0" smtClean="0">
                <a:latin typeface="宋体"/>
                <a:ea typeface="宋体"/>
              </a:rPr>
              <a:t>①</a:t>
            </a:r>
            <a:r>
              <a:rPr lang="zh-CN" altLang="zh-CN" sz="2800" dirty="0" smtClean="0"/>
              <a:t>默读要注意速度，要求</a:t>
            </a:r>
            <a:r>
              <a:rPr lang="en-US" altLang="zh-CN" sz="2800" dirty="0" smtClean="0"/>
              <a:t>4</a:t>
            </a:r>
            <a:r>
              <a:rPr lang="zh-CN" altLang="zh-CN" sz="2800" dirty="0" smtClean="0"/>
              <a:t>分钟看完。</a:t>
            </a:r>
            <a:endParaRPr lang="en-US" altLang="zh-CN" sz="2800" dirty="0" smtClean="0"/>
          </a:p>
          <a:p>
            <a:r>
              <a:rPr lang="en-US" altLang="zh-CN" sz="2800" dirty="0" smtClean="0"/>
              <a:t>    </a:t>
            </a:r>
            <a:r>
              <a:rPr lang="en-US" altLang="zh-CN" sz="2800" dirty="0" smtClean="0">
                <a:latin typeface="宋体"/>
                <a:ea typeface="宋体"/>
              </a:rPr>
              <a:t>②</a:t>
            </a:r>
            <a:r>
              <a:rPr lang="zh-CN" altLang="en-US" sz="2800" dirty="0" smtClean="0"/>
              <a:t>勾画关键语句，在有疑惑的地方或喜欢的地方作批注。</a:t>
            </a:r>
            <a:endParaRPr lang="zh-CN" altLang="zh-CN" sz="2800" dirty="0" smtClean="0"/>
          </a:p>
          <a:p>
            <a:pPr>
              <a:lnSpc>
                <a:spcPct val="150000"/>
              </a:lnSpc>
            </a:pPr>
            <a:r>
              <a:rPr lang="en-US" altLang="zh-CN" sz="3200" b="1" dirty="0" smtClean="0"/>
              <a:t>2.</a:t>
            </a:r>
            <a:r>
              <a:rPr lang="zh-CN" altLang="zh-CN" sz="3200" b="1" dirty="0" smtClean="0"/>
              <a:t>复述故事：</a:t>
            </a:r>
            <a:endParaRPr lang="en-US" altLang="zh-CN" sz="3200" b="1" dirty="0" smtClean="0"/>
          </a:p>
          <a:p>
            <a:pPr>
              <a:lnSpc>
                <a:spcPct val="150000"/>
              </a:lnSpc>
            </a:pPr>
            <a:r>
              <a:rPr lang="zh-CN" altLang="en-US" sz="2800" dirty="0" smtClean="0"/>
              <a:t>（结合课后阅读提示，文章</a:t>
            </a:r>
            <a:r>
              <a:rPr lang="zh-CN" altLang="zh-CN" sz="2800" dirty="0" smtClean="0"/>
              <a:t>前一部分</a:t>
            </a:r>
            <a:r>
              <a:rPr lang="en-US" altLang="zh-CN" sz="2800" dirty="0" smtClean="0">
                <a:solidFill>
                  <a:srgbClr val="0000CC"/>
                </a:solidFill>
              </a:rPr>
              <a:t>“</a:t>
            </a:r>
            <a:r>
              <a:rPr lang="zh-CN" altLang="zh-CN" sz="2800" dirty="0" smtClean="0">
                <a:solidFill>
                  <a:srgbClr val="0000CC"/>
                </a:solidFill>
              </a:rPr>
              <a:t>冒险</a:t>
            </a:r>
            <a:r>
              <a:rPr lang="en-US" altLang="zh-CN" sz="2800" dirty="0" smtClean="0">
                <a:solidFill>
                  <a:srgbClr val="0000CC"/>
                </a:solidFill>
              </a:rPr>
              <a:t>”</a:t>
            </a:r>
            <a:r>
              <a:rPr lang="zh-CN" altLang="zh-CN" sz="2800" dirty="0" smtClean="0"/>
              <a:t>，后一部分</a:t>
            </a:r>
            <a:r>
              <a:rPr lang="en-US" altLang="zh-CN" sz="2800" dirty="0" smtClean="0">
                <a:solidFill>
                  <a:srgbClr val="0000CC"/>
                </a:solidFill>
              </a:rPr>
              <a:t>“</a:t>
            </a:r>
            <a:r>
              <a:rPr lang="zh-CN" altLang="zh-CN" sz="2800" dirty="0" smtClean="0">
                <a:solidFill>
                  <a:srgbClr val="0000CC"/>
                </a:solidFill>
              </a:rPr>
              <a:t>脱险</a:t>
            </a:r>
            <a:r>
              <a:rPr lang="en-US" altLang="zh-CN" sz="2800" dirty="0" smtClean="0">
                <a:solidFill>
                  <a:srgbClr val="0000CC"/>
                </a:solidFill>
              </a:rPr>
              <a:t>”</a:t>
            </a:r>
            <a:r>
              <a:rPr lang="zh-CN" altLang="en-US" sz="2800" dirty="0" smtClean="0">
                <a:solidFill>
                  <a:srgbClr val="0000CC"/>
                </a:solidFill>
              </a:rPr>
              <a:t>）</a:t>
            </a:r>
            <a:endParaRPr lang="en-US" altLang="zh-CN" sz="2800" dirty="0" smtClean="0"/>
          </a:p>
          <a:p>
            <a:pPr>
              <a:lnSpc>
                <a:spcPct val="150000"/>
              </a:lnSpc>
            </a:pPr>
            <a:r>
              <a:rPr lang="en-US" altLang="zh-CN" sz="3200" dirty="0" smtClean="0"/>
              <a:t>  </a:t>
            </a:r>
            <a:r>
              <a:rPr lang="zh-CN" altLang="zh-CN" sz="3200" dirty="0" smtClean="0"/>
              <a:t>请一个同学复述</a:t>
            </a:r>
            <a:r>
              <a:rPr lang="en-US" altLang="zh-CN" sz="3200" dirty="0" smtClean="0">
                <a:solidFill>
                  <a:srgbClr val="0000CC"/>
                </a:solidFill>
              </a:rPr>
              <a:t>“</a:t>
            </a:r>
            <a:r>
              <a:rPr lang="zh-CN" altLang="zh-CN" sz="3200" dirty="0" smtClean="0">
                <a:solidFill>
                  <a:srgbClr val="0000CC"/>
                </a:solidFill>
              </a:rPr>
              <a:t>冒险</a:t>
            </a:r>
            <a:r>
              <a:rPr lang="en-US" altLang="zh-CN" sz="3200" dirty="0" smtClean="0">
                <a:solidFill>
                  <a:srgbClr val="0000CC"/>
                </a:solidFill>
              </a:rPr>
              <a:t>”</a:t>
            </a:r>
            <a:r>
              <a:rPr lang="zh-CN" altLang="zh-CN" sz="3200" dirty="0" smtClean="0"/>
              <a:t>，一个同学复述</a:t>
            </a:r>
            <a:r>
              <a:rPr lang="en-US" altLang="zh-CN" sz="3200" dirty="0" smtClean="0">
                <a:solidFill>
                  <a:srgbClr val="0000CC"/>
                </a:solidFill>
              </a:rPr>
              <a:t>“</a:t>
            </a:r>
            <a:r>
              <a:rPr lang="zh-CN" altLang="zh-CN" sz="3200" dirty="0" smtClean="0">
                <a:solidFill>
                  <a:srgbClr val="0000CC"/>
                </a:solidFill>
              </a:rPr>
              <a:t>脱险</a:t>
            </a:r>
            <a:r>
              <a:rPr lang="en-US" altLang="zh-CN" sz="3200" dirty="0" smtClean="0">
                <a:solidFill>
                  <a:srgbClr val="0000CC"/>
                </a:solidFill>
              </a:rPr>
              <a:t>”</a:t>
            </a:r>
            <a:r>
              <a:rPr lang="zh-CN" altLang="zh-CN" sz="3200" dirty="0" smtClean="0"/>
              <a:t>。</a:t>
            </a:r>
          </a:p>
          <a:p>
            <a:endParaRPr lang="zh-CN" altLang="en-US" sz="3200" dirty="0"/>
          </a:p>
        </p:txBody>
      </p:sp>
    </p:spTree>
  </p:cSld>
  <p:clrMapOvr>
    <a:masterClrMapping/>
  </p:clrMapOvr>
  <mc:AlternateContent xmlns:mc="http://schemas.openxmlformats.org/markup-compatibility/2006">
    <mc:Choice xmlns="" xmlns:p14="http://schemas.microsoft.com/office/powerpoint/2010/main" Requires="p14">
      <p:transition p14:dur="500">
        <p:random/>
      </p:transition>
    </mc:Choice>
    <mc:Fallback>
      <p:transition>
        <p:random/>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18616" y="955343"/>
            <a:ext cx="10358650" cy="5139869"/>
          </a:xfrm>
          <a:prstGeom prst="rect">
            <a:avLst/>
          </a:prstGeom>
          <a:noFill/>
        </p:spPr>
        <p:txBody>
          <a:bodyPr wrap="square" rtlCol="0">
            <a:spAutoFit/>
          </a:bodyPr>
          <a:lstStyle/>
          <a:p>
            <a:r>
              <a:rPr lang="zh-CN" altLang="zh-CN" sz="3600" b="1" dirty="0" smtClean="0">
                <a:solidFill>
                  <a:srgbClr val="FF0000"/>
                </a:solidFill>
              </a:rPr>
              <a:t>（二）深层探究</a:t>
            </a:r>
            <a:r>
              <a:rPr lang="zh-CN" altLang="en-US" sz="3600" b="1" dirty="0" smtClean="0">
                <a:solidFill>
                  <a:srgbClr val="FF0000"/>
                </a:solidFill>
              </a:rPr>
              <a:t>（小组讨论）</a:t>
            </a:r>
            <a:endParaRPr lang="en-US" altLang="zh-CN" sz="3600" b="1" dirty="0" smtClean="0">
              <a:solidFill>
                <a:srgbClr val="FF0000"/>
              </a:solidFill>
            </a:endParaRPr>
          </a:p>
          <a:p>
            <a:endParaRPr lang="en-US" altLang="zh-CN" sz="3600" b="1" dirty="0" smtClean="0">
              <a:solidFill>
                <a:srgbClr val="FF0000"/>
              </a:solidFill>
            </a:endParaRPr>
          </a:p>
          <a:p>
            <a:pPr>
              <a:lnSpc>
                <a:spcPct val="150000"/>
              </a:lnSpc>
            </a:pPr>
            <a:r>
              <a:rPr lang="en-US" altLang="zh-CN" sz="3200" dirty="0" smtClean="0"/>
              <a:t>1.</a:t>
            </a:r>
            <a:r>
              <a:rPr lang="zh-CN" altLang="zh-CN" sz="3200" dirty="0" smtClean="0"/>
              <a:t>我从这次人生体验中，获得了怎样的</a:t>
            </a:r>
            <a:r>
              <a:rPr lang="zh-CN" altLang="zh-CN" sz="3200" b="1" dirty="0" smtClean="0">
                <a:solidFill>
                  <a:srgbClr val="FF0000"/>
                </a:solidFill>
              </a:rPr>
              <a:t>人生启示</a:t>
            </a:r>
            <a:r>
              <a:rPr lang="zh-CN" altLang="zh-CN" sz="3200" dirty="0" smtClean="0"/>
              <a:t>呢？请从文中找出提示主题的</a:t>
            </a:r>
            <a:r>
              <a:rPr lang="zh-CN" altLang="zh-CN" sz="3200" b="1" dirty="0" smtClean="0">
                <a:solidFill>
                  <a:srgbClr val="FF0000"/>
                </a:solidFill>
              </a:rPr>
              <a:t>中心句</a:t>
            </a:r>
            <a:r>
              <a:rPr lang="zh-CN" altLang="zh-CN" sz="3200" dirty="0" smtClean="0"/>
              <a:t>。</a:t>
            </a:r>
          </a:p>
          <a:p>
            <a:pPr>
              <a:lnSpc>
                <a:spcPct val="150000"/>
              </a:lnSpc>
            </a:pPr>
            <a:r>
              <a:rPr lang="en-US" altLang="zh-CN" sz="3200" dirty="0" smtClean="0"/>
              <a:t>     </a:t>
            </a:r>
            <a:endParaRPr lang="zh-CN" altLang="zh-CN" sz="3200" dirty="0" smtClean="0"/>
          </a:p>
          <a:p>
            <a:pPr>
              <a:lnSpc>
                <a:spcPct val="150000"/>
              </a:lnSpc>
            </a:pPr>
            <a:r>
              <a:rPr lang="en-US" altLang="zh-CN" sz="3200" dirty="0" smtClean="0"/>
              <a:t>2.</a:t>
            </a:r>
            <a:r>
              <a:rPr lang="zh-CN" altLang="zh-CN" sz="3200" dirty="0" smtClean="0"/>
              <a:t>从课文内容看</a:t>
            </a:r>
            <a:r>
              <a:rPr lang="zh-CN" altLang="en-US" sz="3200" dirty="0" smtClean="0"/>
              <a:t>，</a:t>
            </a:r>
            <a:r>
              <a:rPr lang="zh-CN" altLang="zh-CN" sz="3200" b="1" dirty="0" smtClean="0">
                <a:solidFill>
                  <a:srgbClr val="FF0000"/>
                </a:solidFill>
              </a:rPr>
              <a:t>标题</a:t>
            </a:r>
            <a:r>
              <a:rPr lang="en-US" altLang="zh-CN" sz="3200" dirty="0" smtClean="0"/>
              <a:t>“</a:t>
            </a:r>
            <a:r>
              <a:rPr lang="zh-CN" altLang="zh-CN" sz="3200" dirty="0" smtClean="0"/>
              <a:t>走一步，再走一步</a:t>
            </a:r>
            <a:r>
              <a:rPr lang="en-US" altLang="zh-CN" sz="3200" dirty="0" smtClean="0"/>
              <a:t>”</a:t>
            </a:r>
            <a:r>
              <a:rPr lang="zh-CN" altLang="zh-CN" sz="3200" dirty="0" smtClean="0"/>
              <a:t>是什么</a:t>
            </a:r>
            <a:r>
              <a:rPr lang="zh-CN" altLang="zh-CN" sz="3200" b="1" dirty="0" smtClean="0">
                <a:solidFill>
                  <a:srgbClr val="FF0000"/>
                </a:solidFill>
              </a:rPr>
              <a:t>意思</a:t>
            </a:r>
            <a:r>
              <a:rPr lang="zh-CN" altLang="zh-CN" sz="3200" dirty="0" smtClean="0"/>
              <a:t>？</a:t>
            </a:r>
          </a:p>
          <a:p>
            <a:endParaRPr lang="zh-CN" altLang="zh-CN" sz="3200" dirty="0" smtClean="0"/>
          </a:p>
          <a:p>
            <a:endParaRPr lang="zh-CN" altLang="en-US" sz="3200" dirty="0"/>
          </a:p>
        </p:txBody>
      </p:sp>
    </p:spTree>
  </p:cSld>
  <p:clrMapOvr>
    <a:masterClrMapping/>
  </p:clrMapOvr>
  <mc:AlternateContent xmlns:mc="http://schemas.openxmlformats.org/markup-compatibility/2006">
    <mc:Choice xmlns="" xmlns:p14="http://schemas.microsoft.com/office/powerpoint/2010/main" Requires="p14">
      <p:transition p14:dur="500">
        <p:random/>
      </p:transition>
    </mc:Choice>
    <mc:Fallback>
      <p:transition>
        <p:random/>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00503" y="712623"/>
            <a:ext cx="10863616" cy="6001643"/>
          </a:xfrm>
          <a:prstGeom prst="rect">
            <a:avLst/>
          </a:prstGeom>
          <a:noFill/>
        </p:spPr>
        <p:txBody>
          <a:bodyPr wrap="square" rtlCol="0">
            <a:spAutoFit/>
          </a:bodyPr>
          <a:lstStyle/>
          <a:p>
            <a:pPr>
              <a:lnSpc>
                <a:spcPct val="150000"/>
              </a:lnSpc>
            </a:pPr>
            <a:r>
              <a:rPr lang="zh-CN" altLang="zh-CN" sz="3600" b="1" dirty="0" smtClean="0">
                <a:solidFill>
                  <a:srgbClr val="FF0000"/>
                </a:solidFill>
              </a:rPr>
              <a:t>（三）语言品析</a:t>
            </a:r>
          </a:p>
          <a:p>
            <a:pPr>
              <a:lnSpc>
                <a:spcPct val="150000"/>
              </a:lnSpc>
            </a:pPr>
            <a:r>
              <a:rPr lang="zh-CN" altLang="zh-CN" sz="2800" dirty="0" smtClean="0"/>
              <a:t>这篇文章语言</a:t>
            </a:r>
            <a:r>
              <a:rPr lang="zh-CN" altLang="en-US" sz="2800" dirty="0" smtClean="0">
                <a:solidFill>
                  <a:srgbClr val="FF0000"/>
                </a:solidFill>
              </a:rPr>
              <a:t>细腻</a:t>
            </a:r>
            <a:r>
              <a:rPr lang="zh-CN" altLang="zh-CN" sz="2800" dirty="0" smtClean="0"/>
              <a:t>，有的富有</a:t>
            </a:r>
            <a:r>
              <a:rPr lang="zh-CN" altLang="zh-CN" sz="2800" dirty="0" smtClean="0">
                <a:solidFill>
                  <a:srgbClr val="FF0000"/>
                </a:solidFill>
              </a:rPr>
              <a:t>哲理</a:t>
            </a:r>
            <a:r>
              <a:rPr lang="zh-CN" altLang="zh-CN" sz="2800" dirty="0" smtClean="0"/>
              <a:t>。请</a:t>
            </a:r>
            <a:r>
              <a:rPr lang="zh-CN" altLang="en-US" sz="2800" dirty="0" smtClean="0"/>
              <a:t>找出来</a:t>
            </a:r>
            <a:r>
              <a:rPr lang="zh-CN" altLang="zh-CN" sz="2800" dirty="0" smtClean="0"/>
              <a:t>细细</a:t>
            </a:r>
            <a:r>
              <a:rPr lang="zh-CN" altLang="zh-CN" sz="2800" dirty="0" smtClean="0">
                <a:solidFill>
                  <a:srgbClr val="FF0000"/>
                </a:solidFill>
              </a:rPr>
              <a:t>品味</a:t>
            </a:r>
            <a:r>
              <a:rPr lang="zh-CN" altLang="en-US" sz="2800" dirty="0" smtClean="0">
                <a:solidFill>
                  <a:srgbClr val="FF0000"/>
                </a:solidFill>
              </a:rPr>
              <a:t>。</a:t>
            </a:r>
            <a:endParaRPr lang="en-US" altLang="zh-CN" sz="2800" dirty="0" smtClean="0"/>
          </a:p>
          <a:p>
            <a:pPr>
              <a:lnSpc>
                <a:spcPct val="150000"/>
              </a:lnSpc>
            </a:pPr>
            <a:r>
              <a:rPr lang="zh-CN" altLang="en-US" sz="2400" dirty="0" smtClean="0"/>
              <a:t>（结合旁批和课后阅读提示找出“描写我不同阶段心理活动的语句”）</a:t>
            </a:r>
            <a:endParaRPr lang="en-US" altLang="zh-CN" sz="2800" dirty="0" smtClean="0"/>
          </a:p>
          <a:p>
            <a:pPr>
              <a:lnSpc>
                <a:spcPct val="150000"/>
              </a:lnSpc>
            </a:pPr>
            <a:r>
              <a:rPr lang="en-US" altLang="zh-CN" sz="2800" dirty="0" smtClean="0"/>
              <a:t>1.</a:t>
            </a:r>
            <a:r>
              <a:rPr lang="zh-CN" altLang="en-US" sz="2800" dirty="0" smtClean="0"/>
              <a:t>学生找出句子分析，其他同学补充。</a:t>
            </a:r>
            <a:endParaRPr lang="en-US" altLang="zh-CN" sz="2800" dirty="0" smtClean="0"/>
          </a:p>
          <a:p>
            <a:pPr>
              <a:lnSpc>
                <a:spcPct val="150000"/>
              </a:lnSpc>
            </a:pPr>
            <a:r>
              <a:rPr lang="en-US" altLang="zh-CN" sz="2800" dirty="0" smtClean="0"/>
              <a:t>2.</a:t>
            </a:r>
            <a:r>
              <a:rPr lang="zh-CN" altLang="en-US" sz="2800" dirty="0" smtClean="0"/>
              <a:t>老师适当提示两个句子。</a:t>
            </a:r>
            <a:endParaRPr lang="en-US" altLang="zh-CN" sz="2800" dirty="0" smtClean="0"/>
          </a:p>
          <a:p>
            <a:pPr>
              <a:lnSpc>
                <a:spcPct val="150000"/>
              </a:lnSpc>
            </a:pPr>
            <a:r>
              <a:rPr lang="en-US" altLang="zh-CN" sz="2800" dirty="0" smtClean="0">
                <a:latin typeface="宋体"/>
                <a:ea typeface="宋体"/>
              </a:rPr>
              <a:t>①</a:t>
            </a:r>
            <a:r>
              <a:rPr lang="en-US" altLang="zh-CN" sz="2800" dirty="0" smtClean="0"/>
              <a:t>“</a:t>
            </a:r>
            <a:r>
              <a:rPr lang="zh-CN" altLang="zh-CN" sz="2800" dirty="0" smtClean="0"/>
              <a:t>我有了一种巨大的成就感和类似骄傲的感觉</a:t>
            </a:r>
            <a:r>
              <a:rPr lang="en-US" altLang="zh-CN" sz="2800" dirty="0" smtClean="0"/>
              <a:t>”</a:t>
            </a:r>
            <a:r>
              <a:rPr lang="zh-CN" altLang="zh-CN" sz="2800" dirty="0" smtClean="0"/>
              <a:t>一句中</a:t>
            </a:r>
            <a:r>
              <a:rPr lang="en-US" altLang="zh-CN" sz="2800" dirty="0" smtClean="0">
                <a:solidFill>
                  <a:srgbClr val="FF0000"/>
                </a:solidFill>
              </a:rPr>
              <a:t>“</a:t>
            </a:r>
            <a:r>
              <a:rPr lang="zh-CN" altLang="zh-CN" sz="2800" dirty="0" smtClean="0">
                <a:solidFill>
                  <a:srgbClr val="FF0000"/>
                </a:solidFill>
              </a:rPr>
              <a:t>巨大</a:t>
            </a:r>
            <a:r>
              <a:rPr lang="en-US" altLang="zh-CN" sz="2800" dirty="0" smtClean="0">
                <a:solidFill>
                  <a:srgbClr val="FF0000"/>
                </a:solidFill>
              </a:rPr>
              <a:t>”</a:t>
            </a:r>
            <a:r>
              <a:rPr lang="zh-CN" altLang="zh-CN" sz="2800" dirty="0" smtClean="0"/>
              <a:t>一词，是否用得重了？</a:t>
            </a:r>
          </a:p>
          <a:p>
            <a:pPr>
              <a:lnSpc>
                <a:spcPct val="150000"/>
              </a:lnSpc>
            </a:pPr>
            <a:r>
              <a:rPr lang="en-US" altLang="zh-CN" sz="2800" dirty="0" smtClean="0">
                <a:latin typeface="宋体"/>
                <a:ea typeface="宋体"/>
              </a:rPr>
              <a:t>②</a:t>
            </a:r>
            <a:r>
              <a:rPr lang="en-US" altLang="zh-CN" sz="2800" dirty="0" smtClean="0"/>
              <a:t>“</a:t>
            </a:r>
            <a:r>
              <a:rPr lang="zh-CN" altLang="zh-CN" sz="2800" dirty="0" smtClean="0"/>
              <a:t>我的心在瘦弱的胸腔中怦怦直跳</a:t>
            </a:r>
            <a:r>
              <a:rPr lang="en-US" altLang="zh-CN" sz="2800" dirty="0" smtClean="0"/>
              <a:t>”</a:t>
            </a:r>
            <a:r>
              <a:rPr lang="zh-CN" altLang="zh-CN" sz="2800" dirty="0" smtClean="0"/>
              <a:t>中的</a:t>
            </a:r>
            <a:r>
              <a:rPr lang="en-US" altLang="zh-CN" sz="2800" dirty="0" smtClean="0">
                <a:solidFill>
                  <a:srgbClr val="FF0000"/>
                </a:solidFill>
              </a:rPr>
              <a:t>“</a:t>
            </a:r>
            <a:r>
              <a:rPr lang="zh-CN" altLang="zh-CN" sz="2800" dirty="0" smtClean="0">
                <a:solidFill>
                  <a:srgbClr val="FF0000"/>
                </a:solidFill>
              </a:rPr>
              <a:t>瘦弱</a:t>
            </a:r>
            <a:r>
              <a:rPr lang="en-US" altLang="zh-CN" sz="2800" dirty="0" smtClean="0">
                <a:solidFill>
                  <a:srgbClr val="FF0000"/>
                </a:solidFill>
              </a:rPr>
              <a:t>”</a:t>
            </a:r>
            <a:r>
              <a:rPr lang="zh-CN" altLang="zh-CN" sz="2800" dirty="0" smtClean="0"/>
              <a:t>有什么表达作用？</a:t>
            </a:r>
          </a:p>
          <a:p>
            <a:pPr>
              <a:lnSpc>
                <a:spcPct val="150000"/>
              </a:lnSpc>
            </a:pPr>
            <a:r>
              <a:rPr lang="en-US" altLang="zh-CN" sz="2800" dirty="0" smtClean="0"/>
              <a:t>     </a:t>
            </a:r>
            <a:endParaRPr lang="zh-CN" altLang="en-US" sz="2800" dirty="0"/>
          </a:p>
        </p:txBody>
      </p:sp>
    </p:spTree>
  </p:cSld>
  <p:clrMapOvr>
    <a:masterClrMapping/>
  </p:clrMapOvr>
  <mc:AlternateContent xmlns:mc="http://schemas.openxmlformats.org/markup-compatibility/2006">
    <mc:Choice xmlns="" xmlns:p14="http://schemas.microsoft.com/office/powerpoint/2010/main" Requires="p14">
      <p:transition p14:dur="500">
        <p:random/>
      </p:transition>
    </mc:Choice>
    <mc:Fallback>
      <p:transition>
        <p:random/>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6678" y="515883"/>
            <a:ext cx="11114737" cy="6001643"/>
          </a:xfrm>
          <a:prstGeom prst="rect">
            <a:avLst/>
          </a:prstGeom>
          <a:noFill/>
        </p:spPr>
        <p:txBody>
          <a:bodyPr wrap="square" rtlCol="0">
            <a:spAutoFit/>
          </a:bodyPr>
          <a:lstStyle/>
          <a:p>
            <a:r>
              <a:rPr lang="zh-CN" altLang="zh-CN" sz="3600" b="1" dirty="0" smtClean="0">
                <a:solidFill>
                  <a:srgbClr val="FF0000"/>
                </a:solidFill>
              </a:rPr>
              <a:t>（四）创意阅读</a:t>
            </a:r>
            <a:r>
              <a:rPr lang="zh-CN" altLang="en-US" sz="3600" b="1" dirty="0" smtClean="0">
                <a:solidFill>
                  <a:srgbClr val="FF0000"/>
                </a:solidFill>
              </a:rPr>
              <a:t>（学生讨论，自由发表意见）</a:t>
            </a:r>
            <a:endParaRPr lang="zh-CN" altLang="zh-CN" sz="3600" b="1" dirty="0" smtClean="0">
              <a:solidFill>
                <a:srgbClr val="FF0000"/>
              </a:solidFill>
            </a:endParaRPr>
          </a:p>
          <a:p>
            <a:pPr>
              <a:lnSpc>
                <a:spcPct val="150000"/>
              </a:lnSpc>
            </a:pPr>
            <a:r>
              <a:rPr lang="en-US" altLang="zh-CN" sz="2400" b="1" dirty="0" smtClean="0">
                <a:solidFill>
                  <a:srgbClr val="FF0000"/>
                </a:solidFill>
              </a:rPr>
              <a:t>1.</a:t>
            </a:r>
            <a:r>
              <a:rPr lang="zh-CN" altLang="zh-CN" sz="2400" b="1" dirty="0" smtClean="0">
                <a:solidFill>
                  <a:srgbClr val="FF0000"/>
                </a:solidFill>
              </a:rPr>
              <a:t>从</a:t>
            </a:r>
            <a:r>
              <a:rPr lang="en-US" altLang="zh-CN" sz="2400" b="1" dirty="0" smtClean="0">
                <a:solidFill>
                  <a:srgbClr val="FF0000"/>
                </a:solidFill>
              </a:rPr>
              <a:t>“</a:t>
            </a:r>
            <a:r>
              <a:rPr lang="zh-CN" altLang="zh-CN" sz="2400" b="1" dirty="0" smtClean="0">
                <a:solidFill>
                  <a:srgbClr val="FF0000"/>
                </a:solidFill>
              </a:rPr>
              <a:t>我</a:t>
            </a:r>
            <a:r>
              <a:rPr lang="en-US" altLang="zh-CN" sz="2400" b="1" dirty="0" smtClean="0">
                <a:solidFill>
                  <a:srgbClr val="FF0000"/>
                </a:solidFill>
              </a:rPr>
              <a:t>”</a:t>
            </a:r>
            <a:r>
              <a:rPr lang="zh-CN" altLang="zh-CN" sz="2400" b="1" dirty="0" smtClean="0">
                <a:solidFill>
                  <a:srgbClr val="FF0000"/>
                </a:solidFill>
              </a:rPr>
              <a:t>的角度</a:t>
            </a:r>
            <a:r>
              <a:rPr lang="zh-CN" altLang="zh-CN" sz="2400" dirty="0" smtClean="0">
                <a:solidFill>
                  <a:srgbClr val="FF0000"/>
                </a:solidFill>
              </a:rPr>
              <a:t>：</a:t>
            </a:r>
            <a:r>
              <a:rPr lang="zh-CN" altLang="zh-CN" sz="2400" dirty="0" smtClean="0"/>
              <a:t>体弱、胆怯的</a:t>
            </a:r>
            <a:r>
              <a:rPr lang="en-US" altLang="zh-CN" sz="2400" dirty="0" smtClean="0"/>
              <a:t>“</a:t>
            </a:r>
            <a:r>
              <a:rPr lang="zh-CN" altLang="zh-CN" sz="2400" dirty="0" smtClean="0"/>
              <a:t>我</a:t>
            </a:r>
            <a:r>
              <a:rPr lang="en-US" altLang="zh-CN" sz="2400" dirty="0" smtClean="0"/>
              <a:t>”</a:t>
            </a:r>
            <a:r>
              <a:rPr lang="zh-CN" altLang="zh-CN" sz="2400" dirty="0" smtClean="0"/>
              <a:t>为什么要去爬悬崖？文章哪些语句体现了</a:t>
            </a:r>
            <a:r>
              <a:rPr lang="en-US" altLang="zh-CN" sz="2400" dirty="0" smtClean="0"/>
              <a:t>“</a:t>
            </a:r>
            <a:r>
              <a:rPr lang="zh-CN" altLang="zh-CN" sz="2400" dirty="0" smtClean="0"/>
              <a:t>我</a:t>
            </a:r>
            <a:r>
              <a:rPr lang="en-US" altLang="zh-CN" sz="2400" dirty="0" smtClean="0"/>
              <a:t>”</a:t>
            </a:r>
            <a:r>
              <a:rPr lang="zh-CN" altLang="zh-CN" sz="2400" dirty="0" smtClean="0"/>
              <a:t>的孤独无助、极度恐惧？</a:t>
            </a:r>
          </a:p>
          <a:p>
            <a:pPr>
              <a:lnSpc>
                <a:spcPct val="150000"/>
              </a:lnSpc>
            </a:pPr>
            <a:r>
              <a:rPr lang="en-US" altLang="zh-CN" sz="2400" b="1" dirty="0" smtClean="0">
                <a:solidFill>
                  <a:srgbClr val="FF0000"/>
                </a:solidFill>
              </a:rPr>
              <a:t>2.</a:t>
            </a:r>
            <a:r>
              <a:rPr lang="zh-CN" altLang="zh-CN" sz="2400" b="1" dirty="0" smtClean="0">
                <a:solidFill>
                  <a:srgbClr val="FF0000"/>
                </a:solidFill>
              </a:rPr>
              <a:t>从父亲的角度：</a:t>
            </a:r>
            <a:r>
              <a:rPr lang="zh-CN" altLang="zh-CN" sz="2400" dirty="0" smtClean="0"/>
              <a:t>父亲为什么不直接把孩子抱下来？从中看出这是一位怎样的父亲？如果是母亲来的话，她又会怎样做？你能想象一下吗？</a:t>
            </a:r>
            <a:endParaRPr lang="en-US" altLang="zh-CN" sz="2400" dirty="0" smtClean="0"/>
          </a:p>
          <a:p>
            <a:pPr>
              <a:lnSpc>
                <a:spcPct val="150000"/>
              </a:lnSpc>
            </a:pPr>
            <a:r>
              <a:rPr lang="en-US" altLang="zh-CN" sz="2400" b="1" dirty="0" smtClean="0">
                <a:solidFill>
                  <a:srgbClr val="FF0000"/>
                </a:solidFill>
              </a:rPr>
              <a:t>3.</a:t>
            </a:r>
            <a:r>
              <a:rPr lang="zh-CN" altLang="zh-CN" sz="2400" b="1" dirty="0" smtClean="0">
                <a:solidFill>
                  <a:srgbClr val="FF0000"/>
                </a:solidFill>
              </a:rPr>
              <a:t>从杰里的角度：</a:t>
            </a:r>
            <a:r>
              <a:rPr lang="zh-CN" altLang="zh-CN" sz="2400" dirty="0" smtClean="0"/>
              <a:t>杰里算是</a:t>
            </a:r>
            <a:r>
              <a:rPr lang="en-US" altLang="zh-CN" sz="2400" dirty="0" smtClean="0"/>
              <a:t>“</a:t>
            </a:r>
            <a:r>
              <a:rPr lang="zh-CN" altLang="zh-CN" sz="2400" dirty="0" smtClean="0"/>
              <a:t>我</a:t>
            </a:r>
            <a:r>
              <a:rPr lang="en-US" altLang="zh-CN" sz="2400" dirty="0" smtClean="0"/>
              <a:t>”</a:t>
            </a:r>
            <a:r>
              <a:rPr lang="zh-CN" altLang="zh-CN" sz="2400" dirty="0" smtClean="0"/>
              <a:t>真正的朋友吗？他为什么抛下我还是和大家一起走了？你能揣摩一下他当时的心理吗？</a:t>
            </a:r>
          </a:p>
          <a:p>
            <a:pPr>
              <a:lnSpc>
                <a:spcPct val="150000"/>
              </a:lnSpc>
            </a:pPr>
            <a:r>
              <a:rPr lang="en-US" altLang="zh-CN" sz="2400" b="1" dirty="0" smtClean="0">
                <a:solidFill>
                  <a:srgbClr val="FF0000"/>
                </a:solidFill>
              </a:rPr>
              <a:t>4.</a:t>
            </a:r>
            <a:r>
              <a:rPr lang="zh-CN" altLang="zh-CN" sz="2400" b="1" dirty="0" smtClean="0">
                <a:solidFill>
                  <a:srgbClr val="FF0000"/>
                </a:solidFill>
              </a:rPr>
              <a:t>从四个孩子的角度：</a:t>
            </a:r>
          </a:p>
          <a:p>
            <a:pPr>
              <a:lnSpc>
                <a:spcPct val="150000"/>
              </a:lnSpc>
            </a:pPr>
            <a:r>
              <a:rPr lang="en-US" altLang="zh-CN" sz="2400" dirty="0" smtClean="0"/>
              <a:t>    </a:t>
            </a:r>
            <a:r>
              <a:rPr lang="zh-CN" altLang="zh-CN" sz="2400" dirty="0" smtClean="0"/>
              <a:t> 当自己的朋友遇上困难的时候，这四个孩子不仅不去拉自己的朋友一把，反而雪上加霜的嘲讽朋友，把他一人留在危险的石架上，这种做法应该</a:t>
            </a:r>
            <a:r>
              <a:rPr lang="zh-CN" altLang="en-US" sz="2400" dirty="0" smtClean="0"/>
              <a:t>吗？</a:t>
            </a:r>
            <a:endParaRPr lang="zh-CN" altLang="zh-CN" sz="2400" dirty="0" smtClean="0"/>
          </a:p>
          <a:p>
            <a:endParaRPr lang="zh-CN" altLang="en-US" sz="2400" dirty="0"/>
          </a:p>
        </p:txBody>
      </p:sp>
    </p:spTree>
  </p:cSld>
  <p:clrMapOvr>
    <a:masterClrMapping/>
  </p:clrMapOvr>
  <mc:AlternateContent xmlns:mc="http://schemas.openxmlformats.org/markup-compatibility/2006">
    <mc:Choice xmlns="" xmlns:p14="http://schemas.microsoft.com/office/powerpoint/2010/main" Requires="p14">
      <p:transition p14:dur="500">
        <p:random/>
      </p:transition>
    </mc:Choice>
    <mc:Fallback>
      <p:transition>
        <p:random/>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1188" y="1787857"/>
            <a:ext cx="45719" cy="369332"/>
          </a:xfrm>
          <a:prstGeom prst="rect">
            <a:avLst/>
          </a:prstGeom>
          <a:noFill/>
        </p:spPr>
        <p:txBody>
          <a:bodyPr wrap="square" rtlCol="0">
            <a:spAutoFit/>
          </a:bodyPr>
          <a:lstStyle/>
          <a:p>
            <a:endParaRPr lang="zh-CN" altLang="en-US" dirty="0"/>
          </a:p>
        </p:txBody>
      </p:sp>
      <p:sp>
        <p:nvSpPr>
          <p:cNvPr id="27651" name="Rectangle 3"/>
          <p:cNvSpPr>
            <a:spLocks noChangeArrowheads="1"/>
          </p:cNvSpPr>
          <p:nvPr/>
        </p:nvSpPr>
        <p:spPr bwMode="auto">
          <a:xfrm>
            <a:off x="655092" y="556824"/>
            <a:ext cx="10413241" cy="240065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79400" algn="l" defTabSz="914400" rtl="0" eaLnBrk="1" fontAlgn="base" latinLnBrk="0" hangingPunct="1">
              <a:lnSpc>
                <a:spcPct val="100000"/>
              </a:lnSpc>
              <a:spcBef>
                <a:spcPct val="0"/>
              </a:spcBef>
              <a:spcAft>
                <a:spcPct val="0"/>
              </a:spcAft>
              <a:buClrTx/>
              <a:buSzTx/>
              <a:buFontTx/>
              <a:buNone/>
              <a:tabLst/>
            </a:pPr>
            <a:r>
              <a:rPr kumimoji="0" lang="zh-CN" sz="4800" b="1" i="0" u="none" strike="noStrike" cap="none" normalizeH="0" baseline="0" dirty="0" smtClean="0">
                <a:ln>
                  <a:noFill/>
                </a:ln>
                <a:solidFill>
                  <a:srgbClr val="FF0000"/>
                </a:solidFill>
                <a:effectLst/>
                <a:latin typeface="+mn-ea"/>
                <a:cs typeface="宋体" pitchFamily="2" charset="-122"/>
              </a:rPr>
              <a:t>（五）写法探究</a:t>
            </a:r>
            <a:endParaRPr kumimoji="0" lang="en-US" altLang="zh-CN" sz="4800" b="1" i="0" u="none" strike="noStrike" cap="none" normalizeH="0" baseline="0" dirty="0" smtClean="0">
              <a:ln>
                <a:noFill/>
              </a:ln>
              <a:solidFill>
                <a:srgbClr val="FF0000"/>
              </a:solidFill>
              <a:effectLst/>
              <a:latin typeface="+mn-ea"/>
              <a:cs typeface="宋体" pitchFamily="2" charset="-122"/>
            </a:endParaRPr>
          </a:p>
          <a:p>
            <a:pPr marL="0" marR="0" lvl="0" indent="279400" algn="l" defTabSz="914400" rtl="0" eaLnBrk="1" fontAlgn="base" latinLnBrk="0" hangingPunct="1">
              <a:lnSpc>
                <a:spcPct val="100000"/>
              </a:lnSpc>
              <a:spcBef>
                <a:spcPct val="0"/>
              </a:spcBef>
              <a:spcAft>
                <a:spcPct val="0"/>
              </a:spcAft>
              <a:buClrTx/>
              <a:buSzTx/>
              <a:buFontTx/>
              <a:buNone/>
              <a:tabLst/>
            </a:pPr>
            <a:endParaRPr kumimoji="0" lang="zh-CN" sz="5400" b="1" i="0" u="none" strike="noStrike" cap="none" normalizeH="0" baseline="0" dirty="0" smtClean="0">
              <a:ln>
                <a:noFill/>
              </a:ln>
              <a:solidFill>
                <a:srgbClr val="FF0000"/>
              </a:solidFill>
              <a:effectLst/>
              <a:latin typeface="Arial" pitchFamily="34" charset="0"/>
              <a:ea typeface="宋体" pitchFamily="2" charset="-122"/>
              <a:cs typeface="宋体" pitchFamily="2" charset="-122"/>
            </a:endParaRPr>
          </a:p>
          <a:p>
            <a:pPr marL="0" marR="0" lvl="0" indent="279400" algn="l" defTabSz="914400" rtl="0" eaLnBrk="0" fontAlgn="base" latinLnBrk="0" hangingPunct="0">
              <a:lnSpc>
                <a:spcPct val="100000"/>
              </a:lnSpc>
              <a:spcBef>
                <a:spcPct val="0"/>
              </a:spcBef>
              <a:spcAft>
                <a:spcPct val="0"/>
              </a:spcAft>
              <a:buClrTx/>
              <a:buSzTx/>
              <a:buFontTx/>
              <a:buNone/>
              <a:tabLst/>
            </a:pPr>
            <a:r>
              <a:rPr kumimoji="0" lang="zh-CN" sz="4800" b="0" i="0" u="none" strike="noStrike" cap="none" normalizeH="0" baseline="0" dirty="0" smtClean="0">
                <a:ln>
                  <a:noFill/>
                </a:ln>
                <a:solidFill>
                  <a:schemeClr val="tx1"/>
                </a:solidFill>
                <a:effectLst/>
                <a:latin typeface="Arial" pitchFamily="34" charset="0"/>
                <a:ea typeface="宋体" pitchFamily="2" charset="-122"/>
                <a:cs typeface="宋体" pitchFamily="2" charset="-122"/>
              </a:rPr>
              <a:t>本文采用了什么写作手法？</a:t>
            </a:r>
            <a:endParaRPr kumimoji="0" lang="zh-CN" sz="72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p:txBody>
      </p:sp>
      <p:sp>
        <p:nvSpPr>
          <p:cNvPr id="4" name="TextBox 3"/>
          <p:cNvSpPr txBox="1"/>
          <p:nvPr/>
        </p:nvSpPr>
        <p:spPr>
          <a:xfrm>
            <a:off x="670839" y="3458344"/>
            <a:ext cx="10916110" cy="1692771"/>
          </a:xfrm>
          <a:prstGeom prst="rect">
            <a:avLst/>
          </a:prstGeom>
          <a:noFill/>
        </p:spPr>
        <p:txBody>
          <a:bodyPr wrap="square" rtlCol="0">
            <a:spAutoFit/>
          </a:bodyPr>
          <a:lstStyle/>
          <a:p>
            <a:r>
              <a:rPr lang="zh-CN" altLang="en-US" sz="3200" b="1" dirty="0" smtClean="0"/>
              <a:t>        一件</a:t>
            </a:r>
            <a:r>
              <a:rPr lang="zh-CN" altLang="zh-CN" sz="3200" b="1" dirty="0" smtClean="0"/>
              <a:t>小事</a:t>
            </a:r>
            <a:r>
              <a:rPr lang="zh-CN" altLang="zh-CN" sz="3200" dirty="0" smtClean="0"/>
              <a:t>中明白了一个</a:t>
            </a:r>
            <a:r>
              <a:rPr lang="zh-CN" altLang="zh-CN" sz="3200" b="1" dirty="0" smtClean="0"/>
              <a:t>深刻的道理</a:t>
            </a:r>
            <a:r>
              <a:rPr lang="zh-CN" altLang="zh-CN" sz="3200" dirty="0" smtClean="0"/>
              <a:t>：</a:t>
            </a:r>
            <a:r>
              <a:rPr lang="zh-CN" altLang="zh-CN" sz="3200" b="1" dirty="0" smtClean="0">
                <a:solidFill>
                  <a:srgbClr val="FF0000"/>
                </a:solidFill>
              </a:rPr>
              <a:t>在困难面前不应该畏难怯步，而要冷静地分析困难，化解困难，要就近起步，由易入手，一步一下解决，就会成功</a:t>
            </a:r>
            <a:r>
              <a:rPr lang="zh-CN" altLang="zh-CN" sz="4000" b="1" dirty="0" smtClean="0">
                <a:solidFill>
                  <a:srgbClr val="FF0000"/>
                </a:solidFill>
              </a:rPr>
              <a:t>。</a:t>
            </a:r>
            <a:r>
              <a:rPr lang="zh-CN" altLang="en-US" sz="4000" b="1" dirty="0" smtClean="0">
                <a:solidFill>
                  <a:srgbClr val="FF0000"/>
                </a:solidFill>
              </a:rPr>
              <a:t>（以小见大）</a:t>
            </a:r>
            <a:endParaRPr lang="zh-CN" altLang="en-US" sz="3200" dirty="0">
              <a:solidFill>
                <a:srgbClr val="FF0000"/>
              </a:solidFill>
            </a:endParaRPr>
          </a:p>
        </p:txBody>
      </p:sp>
    </p:spTree>
  </p:cSld>
  <p:clrMapOvr>
    <a:masterClrMapping/>
  </p:clrMapOvr>
  <mc:AlternateContent xmlns:mc="http://schemas.openxmlformats.org/markup-compatibility/2006">
    <mc:Choice xmlns="" xmlns:p14="http://schemas.microsoft.com/office/powerpoint/2010/main" Requires="p14">
      <p:transition p14:dur="500">
        <p:random/>
      </p:transition>
    </mc:Choice>
    <mc:Fallback>
      <p:transition>
        <p:random/>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1051560" y="613410"/>
            <a:ext cx="3191510" cy="645160"/>
          </a:xfrm>
          <a:prstGeom prst="rect">
            <a:avLst/>
          </a:prstGeom>
          <a:gradFill>
            <a:gsLst>
              <a:gs pos="19000">
                <a:srgbClr val="FFB9B9"/>
              </a:gs>
              <a:gs pos="64000">
                <a:srgbClr val="FF8F8E"/>
              </a:gs>
              <a:gs pos="44000">
                <a:srgbClr val="FE9E9F"/>
              </a:gs>
              <a:gs pos="84000">
                <a:srgbClr val="FF7373"/>
              </a:gs>
            </a:gsLst>
            <a:lin scaled="1"/>
          </a:gradFill>
          <a:ln w="9525">
            <a:noFill/>
          </a:ln>
        </p:spPr>
        <p:txBody>
          <a:bodyPr wrap="square">
            <a:spAutoFit/>
          </a:bodyPr>
          <a:lstStyle/>
          <a:p>
            <a:pPr indent="0" algn="ctr">
              <a:lnSpc>
                <a:spcPct val="150000"/>
              </a:lnSpc>
            </a:pPr>
            <a:endParaRPr lang="zh-CN" sz="2400" b="0">
              <a:ea typeface="宋体" panose="02010600030101010101" pitchFamily="2" charset="-122"/>
            </a:endParaRPr>
          </a:p>
        </p:txBody>
      </p:sp>
      <p:sp>
        <p:nvSpPr>
          <p:cNvPr id="3" name="文本框 2"/>
          <p:cNvSpPr txBox="1"/>
          <p:nvPr/>
        </p:nvSpPr>
        <p:spPr>
          <a:xfrm>
            <a:off x="5131435" y="613410"/>
            <a:ext cx="3191510" cy="570865"/>
          </a:xfrm>
          <a:prstGeom prst="rect">
            <a:avLst/>
          </a:prstGeom>
          <a:gradFill>
            <a:gsLst>
              <a:gs pos="19000">
                <a:srgbClr val="FFB9B9"/>
              </a:gs>
              <a:gs pos="64000">
                <a:srgbClr val="FF8F8E"/>
              </a:gs>
              <a:gs pos="44000">
                <a:srgbClr val="FE9E9F"/>
              </a:gs>
              <a:gs pos="84000">
                <a:srgbClr val="FF7373"/>
              </a:gs>
            </a:gsLst>
            <a:lin scaled="1"/>
          </a:gradFill>
          <a:ln w="9525">
            <a:noFill/>
          </a:ln>
        </p:spPr>
        <p:txBody>
          <a:bodyPr wrap="square">
            <a:spAutoFit/>
          </a:bodyPr>
          <a:lstStyle/>
          <a:p>
            <a:pPr indent="0" algn="ctr">
              <a:lnSpc>
                <a:spcPct val="130000"/>
              </a:lnSpc>
            </a:pPr>
            <a:endParaRPr lang="zh-CN" sz="2400" b="0">
              <a:ea typeface="宋体" panose="02010600030101010101" pitchFamily="2" charset="-122"/>
            </a:endParaRPr>
          </a:p>
        </p:txBody>
      </p:sp>
      <p:sp>
        <p:nvSpPr>
          <p:cNvPr id="6" name="TextBox 5"/>
          <p:cNvSpPr txBox="1"/>
          <p:nvPr/>
        </p:nvSpPr>
        <p:spPr>
          <a:xfrm>
            <a:off x="1017901" y="2632338"/>
            <a:ext cx="9398909" cy="4570482"/>
          </a:xfrm>
          <a:prstGeom prst="rect">
            <a:avLst/>
          </a:prstGeom>
          <a:noFill/>
        </p:spPr>
        <p:txBody>
          <a:bodyPr wrap="square" rtlCol="0">
            <a:spAutoFit/>
          </a:bodyPr>
          <a:lstStyle/>
          <a:p>
            <a:pPr>
              <a:lnSpc>
                <a:spcPct val="150000"/>
              </a:lnSpc>
            </a:pPr>
            <a:r>
              <a:rPr lang="en-US" altLang="zh-CN" sz="2800" b="1" dirty="0" smtClean="0"/>
              <a:t>      《</a:t>
            </a:r>
            <a:r>
              <a:rPr lang="en-US" altLang="zh-CN" sz="2800" b="1" dirty="0" err="1" smtClean="0"/>
              <a:t>走一步，再走一步》是七年级（上）第</a:t>
            </a:r>
            <a:r>
              <a:rPr lang="zh-CN" altLang="en-US" sz="2800" b="1" dirty="0" smtClean="0"/>
              <a:t>四</a:t>
            </a:r>
            <a:r>
              <a:rPr lang="en-US" altLang="zh-CN" sz="2800" b="1" dirty="0" err="1" smtClean="0"/>
              <a:t>单元的第</a:t>
            </a:r>
            <a:r>
              <a:rPr lang="zh-CN" altLang="en-US" sz="2800" b="1" dirty="0" smtClean="0"/>
              <a:t>三</a:t>
            </a:r>
            <a:r>
              <a:rPr lang="en-US" altLang="zh-CN" sz="2800" b="1" dirty="0" err="1" smtClean="0"/>
              <a:t>篇课文，这个单元</a:t>
            </a:r>
            <a:r>
              <a:rPr lang="zh-CN" altLang="en-US" sz="2800" b="1" dirty="0" smtClean="0"/>
              <a:t>都是</a:t>
            </a:r>
            <a:r>
              <a:rPr lang="en-US" altLang="zh-CN" sz="2800" b="1" dirty="0" err="1" smtClean="0"/>
              <a:t>以人生为主题</a:t>
            </a:r>
            <a:r>
              <a:rPr lang="zh-CN" altLang="en-US" sz="2800" b="1" dirty="0" smtClean="0"/>
              <a:t>的</a:t>
            </a:r>
            <a:r>
              <a:rPr lang="en-US" altLang="zh-CN" sz="2800" b="1" dirty="0" err="1" smtClean="0"/>
              <a:t>课文</a:t>
            </a:r>
            <a:r>
              <a:rPr lang="zh-CN" altLang="en-US" sz="2800" b="1" dirty="0" smtClean="0"/>
              <a:t>，几</a:t>
            </a:r>
            <a:r>
              <a:rPr lang="en-US" altLang="zh-CN" sz="2800" b="1" dirty="0" err="1" smtClean="0"/>
              <a:t>篇课文</a:t>
            </a:r>
            <a:r>
              <a:rPr lang="zh-CN" altLang="en-US" sz="2800" b="1" dirty="0" smtClean="0"/>
              <a:t>从不同方面诠释了人生的意义和价值，</a:t>
            </a:r>
            <a:r>
              <a:rPr lang="en-US" altLang="zh-CN" sz="2800" b="1" dirty="0" err="1" smtClean="0"/>
              <a:t>抒写人生感悟</a:t>
            </a:r>
            <a:r>
              <a:rPr lang="en-US" altLang="zh-CN" sz="2800" b="1" dirty="0" smtClean="0"/>
              <a:t>。</a:t>
            </a:r>
          </a:p>
          <a:p>
            <a:pPr>
              <a:lnSpc>
                <a:spcPct val="150000"/>
              </a:lnSpc>
            </a:pPr>
            <a:r>
              <a:rPr lang="en-US" altLang="zh-CN" sz="2800" b="1" dirty="0" smtClean="0"/>
              <a:t>        </a:t>
            </a:r>
            <a:r>
              <a:rPr lang="zh-CN" altLang="en-US" sz="2800" b="1" dirty="0" smtClean="0"/>
              <a:t>本单元要求学生继续学习默读，勾画关键句子，学会作批注，学会通过抓关键语句理清作者思路。</a:t>
            </a:r>
            <a:r>
              <a:rPr lang="en-US" altLang="zh-CN" sz="2800" b="1" dirty="0" smtClean="0"/>
              <a:t/>
            </a:r>
            <a:br>
              <a:rPr lang="en-US" altLang="zh-CN" sz="2800" b="1" dirty="0" smtClean="0"/>
            </a:br>
            <a:r>
              <a:rPr lang="en-US" altLang="zh-CN" dirty="0" smtClean="0"/>
              <a:t/>
            </a:r>
            <a:br>
              <a:rPr lang="en-US" altLang="zh-CN" dirty="0" smtClean="0"/>
            </a:br>
            <a:r>
              <a:rPr lang="en-US" altLang="zh-CN" dirty="0" smtClean="0"/>
              <a:t/>
            </a:r>
            <a:br>
              <a:rPr lang="en-US" altLang="zh-CN" dirty="0" smtClean="0"/>
            </a:br>
            <a:endParaRPr lang="zh-CN" altLang="en-US" dirty="0"/>
          </a:p>
        </p:txBody>
      </p:sp>
      <p:sp>
        <p:nvSpPr>
          <p:cNvPr id="7" name="TextBox 6"/>
          <p:cNvSpPr txBox="1"/>
          <p:nvPr/>
        </p:nvSpPr>
        <p:spPr>
          <a:xfrm>
            <a:off x="1023582" y="1282890"/>
            <a:ext cx="4221027" cy="830997"/>
          </a:xfrm>
          <a:prstGeom prst="rect">
            <a:avLst/>
          </a:prstGeom>
          <a:noFill/>
        </p:spPr>
        <p:txBody>
          <a:bodyPr wrap="none" rtlCol="0">
            <a:spAutoFit/>
          </a:bodyPr>
          <a:lstStyle/>
          <a:p>
            <a:r>
              <a:rPr lang="en-US" altLang="zh-CN" sz="4800" b="1" dirty="0" smtClean="0">
                <a:solidFill>
                  <a:srgbClr val="FF0000"/>
                </a:solidFill>
              </a:rPr>
              <a:t>一、 </a:t>
            </a:r>
            <a:r>
              <a:rPr lang="en-US" altLang="zh-CN" sz="4800" b="1" dirty="0" err="1" smtClean="0">
                <a:solidFill>
                  <a:srgbClr val="FF0000"/>
                </a:solidFill>
              </a:rPr>
              <a:t>教材分析</a:t>
            </a:r>
            <a:r>
              <a:rPr lang="en-US" altLang="zh-CN" sz="4800" b="1" dirty="0" smtClean="0">
                <a:solidFill>
                  <a:srgbClr val="FF0000"/>
                </a:solidFill>
              </a:rPr>
              <a:t> </a:t>
            </a:r>
            <a:endParaRPr lang="zh-CN" altLang="en-US" sz="4800" b="1" dirty="0">
              <a:solidFill>
                <a:srgbClr val="FF0000"/>
              </a:solidFill>
            </a:endParaRPr>
          </a:p>
        </p:txBody>
      </p:sp>
    </p:spTree>
    <p:custDataLst>
      <p:tags r:id="rId1"/>
    </p:custDataLst>
  </p:cSld>
  <p:clrMapOvr>
    <a:masterClrMapping/>
  </p:clrMapOvr>
  <mc:AlternateContent xmlns:mc="http://schemas.openxmlformats.org/markup-compatibility/2006">
    <mc:Choice xmlns="" xmlns:p14="http://schemas.microsoft.com/office/powerpoint/2010/main" Requires="p14">
      <p:transition p14:dur="500">
        <p:random/>
      </p:transition>
    </mc:Choice>
    <mc:Fallback>
      <p:transition>
        <p:random/>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 y="671691"/>
            <a:ext cx="12192000" cy="5078313"/>
          </a:xfrm>
          <a:prstGeom prst="rect">
            <a:avLst/>
          </a:prstGeom>
          <a:noFill/>
        </p:spPr>
        <p:txBody>
          <a:bodyPr wrap="square" rtlCol="0">
            <a:spAutoFit/>
          </a:bodyPr>
          <a:lstStyle/>
          <a:p>
            <a:r>
              <a:rPr lang="zh-CN" altLang="zh-CN" sz="3600" b="1" dirty="0" smtClean="0">
                <a:solidFill>
                  <a:srgbClr val="FF0000"/>
                </a:solidFill>
              </a:rPr>
              <a:t>五、拓展延伸</a:t>
            </a:r>
            <a:endParaRPr lang="en-US" altLang="zh-CN" sz="3600" b="1" dirty="0" smtClean="0">
              <a:solidFill>
                <a:srgbClr val="FF0000"/>
              </a:solidFill>
            </a:endParaRPr>
          </a:p>
          <a:p>
            <a:endParaRPr lang="zh-CN" altLang="zh-CN" sz="3600" b="1" dirty="0" smtClean="0">
              <a:solidFill>
                <a:srgbClr val="FF0000"/>
              </a:solidFill>
            </a:endParaRPr>
          </a:p>
          <a:p>
            <a:r>
              <a:rPr lang="en-US" altLang="zh-CN" sz="3600" b="1" dirty="0" smtClean="0"/>
              <a:t>1.</a:t>
            </a:r>
            <a:r>
              <a:rPr lang="zh-CN" altLang="zh-CN" sz="3600" b="1" dirty="0" smtClean="0"/>
              <a:t>请从所学知识中找出几句关于困难与挫折的名言警句。</a:t>
            </a:r>
          </a:p>
          <a:p>
            <a:r>
              <a:rPr lang="en-US" altLang="zh-CN" sz="3600" dirty="0" smtClean="0">
                <a:solidFill>
                  <a:srgbClr val="FF0000"/>
                </a:solidFill>
              </a:rPr>
              <a:t>     ①</a:t>
            </a:r>
            <a:r>
              <a:rPr lang="zh-CN" altLang="zh-CN" sz="3600" dirty="0" smtClean="0">
                <a:solidFill>
                  <a:srgbClr val="FF0000"/>
                </a:solidFill>
              </a:rPr>
              <a:t>我要扼住命运的咽喉。</a:t>
            </a:r>
            <a:r>
              <a:rPr lang="en-US" altLang="zh-CN" sz="3600" dirty="0" smtClean="0">
                <a:solidFill>
                  <a:srgbClr val="FF0000"/>
                </a:solidFill>
              </a:rPr>
              <a:t>——</a:t>
            </a:r>
            <a:r>
              <a:rPr lang="zh-CN" altLang="zh-CN" sz="3600" dirty="0" smtClean="0">
                <a:solidFill>
                  <a:srgbClr val="FF0000"/>
                </a:solidFill>
              </a:rPr>
              <a:t>贝多芬</a:t>
            </a:r>
          </a:p>
          <a:p>
            <a:r>
              <a:rPr lang="en-US" altLang="zh-CN" sz="3600" dirty="0" smtClean="0">
                <a:solidFill>
                  <a:srgbClr val="FF0000"/>
                </a:solidFill>
              </a:rPr>
              <a:t>     ②</a:t>
            </a:r>
            <a:r>
              <a:rPr lang="zh-CN" altLang="zh-CN" sz="3600" dirty="0" smtClean="0">
                <a:solidFill>
                  <a:srgbClr val="FF0000"/>
                </a:solidFill>
              </a:rPr>
              <a:t>最可怕的敌人</a:t>
            </a:r>
            <a:r>
              <a:rPr lang="zh-CN" altLang="en-US" sz="3600" dirty="0" smtClean="0">
                <a:solidFill>
                  <a:srgbClr val="FF0000"/>
                </a:solidFill>
              </a:rPr>
              <a:t>，</a:t>
            </a:r>
            <a:r>
              <a:rPr lang="zh-CN" altLang="zh-CN" sz="3600" dirty="0" smtClean="0">
                <a:solidFill>
                  <a:srgbClr val="FF0000"/>
                </a:solidFill>
              </a:rPr>
              <a:t>就是没有坚强的信念。</a:t>
            </a:r>
            <a:r>
              <a:rPr lang="en-US" altLang="zh-CN" sz="3600" dirty="0" smtClean="0">
                <a:solidFill>
                  <a:srgbClr val="FF0000"/>
                </a:solidFill>
              </a:rPr>
              <a:t>——</a:t>
            </a:r>
            <a:r>
              <a:rPr lang="zh-CN" altLang="zh-CN" sz="3600" dirty="0" smtClean="0">
                <a:solidFill>
                  <a:srgbClr val="FF0000"/>
                </a:solidFill>
              </a:rPr>
              <a:t>罗曼</a:t>
            </a:r>
            <a:r>
              <a:rPr lang="en-US" altLang="zh-CN" sz="3600" dirty="0" smtClean="0">
                <a:solidFill>
                  <a:srgbClr val="FF0000"/>
                </a:solidFill>
              </a:rPr>
              <a:t>.</a:t>
            </a:r>
            <a:r>
              <a:rPr lang="zh-CN" altLang="zh-CN" sz="3600" dirty="0" smtClean="0">
                <a:solidFill>
                  <a:srgbClr val="FF0000"/>
                </a:solidFill>
              </a:rPr>
              <a:t>罗兰</a:t>
            </a:r>
          </a:p>
          <a:p>
            <a:r>
              <a:rPr lang="en-US" altLang="zh-CN" sz="3600" dirty="0" smtClean="0">
                <a:solidFill>
                  <a:srgbClr val="FF0000"/>
                </a:solidFill>
              </a:rPr>
              <a:t>     ③</a:t>
            </a:r>
            <a:r>
              <a:rPr lang="zh-CN" altLang="zh-CN" sz="3600" dirty="0" smtClean="0">
                <a:solidFill>
                  <a:srgbClr val="FF0000"/>
                </a:solidFill>
              </a:rPr>
              <a:t>山重水复疑无路，柳暗花明又一村。</a:t>
            </a:r>
            <a:r>
              <a:rPr lang="en-US" altLang="zh-CN" sz="3600" dirty="0" smtClean="0">
                <a:solidFill>
                  <a:srgbClr val="FF0000"/>
                </a:solidFill>
              </a:rPr>
              <a:t>——</a:t>
            </a:r>
            <a:r>
              <a:rPr lang="zh-CN" altLang="zh-CN" sz="3600" dirty="0" smtClean="0">
                <a:solidFill>
                  <a:srgbClr val="FF0000"/>
                </a:solidFill>
              </a:rPr>
              <a:t>陆游</a:t>
            </a:r>
          </a:p>
          <a:p>
            <a:r>
              <a:rPr lang="en-US" altLang="zh-CN" sz="3600" dirty="0" smtClean="0">
                <a:solidFill>
                  <a:srgbClr val="FF0000"/>
                </a:solidFill>
              </a:rPr>
              <a:t>     ④</a:t>
            </a:r>
            <a:r>
              <a:rPr lang="zh-CN" altLang="zh-CN" sz="3600" dirty="0" smtClean="0">
                <a:solidFill>
                  <a:srgbClr val="FF0000"/>
                </a:solidFill>
              </a:rPr>
              <a:t>人的生命似洪水在奔流，不遇着岛屿、暗礁，难以激起美丽的浪花。（奥斯特洛夫斯基）</a:t>
            </a:r>
          </a:p>
          <a:p>
            <a:endParaRPr lang="zh-CN" altLang="en-US" sz="3600" dirty="0"/>
          </a:p>
        </p:txBody>
      </p:sp>
    </p:spTree>
  </p:cSld>
  <p:clrMapOvr>
    <a:masterClrMapping/>
  </p:clrMapOvr>
  <mc:AlternateContent xmlns:mc="http://schemas.openxmlformats.org/markup-compatibility/2006">
    <mc:Choice xmlns="" xmlns:p14="http://schemas.microsoft.com/office/powerpoint/2010/main" Requires="p14">
      <p:transition p14:dur="500">
        <p:random/>
      </p:transition>
    </mc:Choice>
    <mc:Fallback>
      <p:transition>
        <p:random/>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13899" y="2210937"/>
            <a:ext cx="11450471" cy="2862322"/>
          </a:xfrm>
          <a:prstGeom prst="rect">
            <a:avLst/>
          </a:prstGeom>
          <a:noFill/>
        </p:spPr>
        <p:txBody>
          <a:bodyPr wrap="square" rtlCol="0">
            <a:spAutoFit/>
          </a:bodyPr>
          <a:lstStyle/>
          <a:p>
            <a:pPr>
              <a:lnSpc>
                <a:spcPct val="150000"/>
              </a:lnSpc>
            </a:pPr>
            <a:r>
              <a:rPr lang="en-US" altLang="zh-CN" sz="3600" b="1" dirty="0" smtClean="0"/>
              <a:t>2.  </a:t>
            </a:r>
            <a:r>
              <a:rPr lang="zh-CN" altLang="zh-CN" sz="3600" b="1" dirty="0" smtClean="0"/>
              <a:t>在人的一生中，我们不可避免地会遇到许多的失败，在学习了这篇课文以后，</a:t>
            </a:r>
            <a:r>
              <a:rPr lang="zh-CN" altLang="zh-CN" sz="3600" b="1" dirty="0" smtClean="0">
                <a:solidFill>
                  <a:srgbClr val="FF0000"/>
                </a:solidFill>
              </a:rPr>
              <a:t>我们应如何去面对失败？</a:t>
            </a:r>
            <a:r>
              <a:rPr lang="zh-CN" altLang="en-US" sz="3600" b="1" dirty="0" smtClean="0">
                <a:solidFill>
                  <a:srgbClr val="0000CC"/>
                </a:solidFill>
              </a:rPr>
              <a:t>（学生谈感受）</a:t>
            </a:r>
            <a:endParaRPr lang="zh-CN" altLang="zh-CN" sz="3600" b="1" dirty="0" smtClean="0">
              <a:solidFill>
                <a:srgbClr val="0000CC"/>
              </a:solidFill>
            </a:endParaRPr>
          </a:p>
          <a:p>
            <a:endParaRPr lang="zh-CN" altLang="en-US" dirty="0"/>
          </a:p>
        </p:txBody>
      </p:sp>
      <p:sp>
        <p:nvSpPr>
          <p:cNvPr id="3" name="TextBox 2"/>
          <p:cNvSpPr txBox="1"/>
          <p:nvPr/>
        </p:nvSpPr>
        <p:spPr>
          <a:xfrm>
            <a:off x="1146412" y="641445"/>
            <a:ext cx="3570208" cy="769441"/>
          </a:xfrm>
          <a:prstGeom prst="rect">
            <a:avLst/>
          </a:prstGeom>
          <a:noFill/>
        </p:spPr>
        <p:txBody>
          <a:bodyPr wrap="none" rtlCol="0">
            <a:spAutoFit/>
          </a:bodyPr>
          <a:lstStyle/>
          <a:p>
            <a:r>
              <a:rPr lang="zh-CN" altLang="zh-CN" sz="4400" b="1" dirty="0" smtClean="0">
                <a:solidFill>
                  <a:srgbClr val="FF0000"/>
                </a:solidFill>
              </a:rPr>
              <a:t>五、拓展延伸</a:t>
            </a:r>
            <a:endParaRPr lang="en-US" altLang="zh-CN" sz="4400" b="1" dirty="0" smtClean="0">
              <a:solidFill>
                <a:srgbClr val="FF0000"/>
              </a:solidFill>
            </a:endParaRPr>
          </a:p>
        </p:txBody>
      </p:sp>
    </p:spTree>
  </p:cSld>
  <p:clrMapOvr>
    <a:masterClrMapping/>
  </p:clrMapOvr>
  <mc:AlternateContent xmlns:mc="http://schemas.openxmlformats.org/markup-compatibility/2006">
    <mc:Choice xmlns="" xmlns:p14="http://schemas.microsoft.com/office/powerpoint/2010/main" Requires="p14">
      <p:transition p14:dur="500">
        <p:random/>
      </p:transition>
    </mc:Choice>
    <mc:Fallback>
      <p:transition>
        <p:random/>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8550" y="914400"/>
            <a:ext cx="3262432" cy="984885"/>
          </a:xfrm>
          <a:prstGeom prst="rect">
            <a:avLst/>
          </a:prstGeom>
          <a:noFill/>
        </p:spPr>
        <p:txBody>
          <a:bodyPr wrap="none" rtlCol="0">
            <a:spAutoFit/>
          </a:bodyPr>
          <a:lstStyle/>
          <a:p>
            <a:r>
              <a:rPr lang="zh-CN" altLang="zh-CN" sz="4000" b="1" dirty="0" smtClean="0">
                <a:solidFill>
                  <a:srgbClr val="FF0000"/>
                </a:solidFill>
              </a:rPr>
              <a:t>四、板书设计</a:t>
            </a:r>
          </a:p>
          <a:p>
            <a:endParaRPr lang="zh-CN" altLang="en-US" dirty="0"/>
          </a:p>
        </p:txBody>
      </p:sp>
      <p:sp>
        <p:nvSpPr>
          <p:cNvPr id="3" name="TextBox 2"/>
          <p:cNvSpPr txBox="1"/>
          <p:nvPr/>
        </p:nvSpPr>
        <p:spPr>
          <a:xfrm>
            <a:off x="1965278" y="1965277"/>
            <a:ext cx="4698722" cy="3477875"/>
          </a:xfrm>
          <a:prstGeom prst="rect">
            <a:avLst/>
          </a:prstGeom>
          <a:noFill/>
        </p:spPr>
        <p:txBody>
          <a:bodyPr wrap="none" rtlCol="0">
            <a:spAutoFit/>
          </a:bodyPr>
          <a:lstStyle/>
          <a:p>
            <a:r>
              <a:rPr lang="zh-CN" altLang="en-US" sz="4400" b="1" dirty="0" smtClean="0"/>
              <a:t>一、爬山冒险</a:t>
            </a:r>
            <a:endParaRPr lang="en-US" altLang="zh-CN" sz="4400" b="1" dirty="0" smtClean="0"/>
          </a:p>
          <a:p>
            <a:endParaRPr lang="en-US" altLang="zh-CN" sz="4400" b="1" dirty="0" smtClean="0"/>
          </a:p>
          <a:p>
            <a:r>
              <a:rPr lang="zh-CN" altLang="en-US" sz="4400" b="1" dirty="0" smtClean="0"/>
              <a:t>二、幸运脱险</a:t>
            </a:r>
            <a:endParaRPr lang="en-US" altLang="zh-CN" sz="4400" b="1" dirty="0" smtClean="0"/>
          </a:p>
          <a:p>
            <a:endParaRPr lang="en-US" altLang="zh-CN" sz="4400" b="1" dirty="0" smtClean="0"/>
          </a:p>
          <a:p>
            <a:r>
              <a:rPr lang="zh-CN" altLang="en-US" sz="4400" b="1" dirty="0" smtClean="0"/>
              <a:t>三、成长中的</a:t>
            </a:r>
            <a:r>
              <a:rPr lang="zh-CN" altLang="en-US" sz="4400" b="1" dirty="0" smtClean="0">
                <a:solidFill>
                  <a:srgbClr val="FF0000"/>
                </a:solidFill>
              </a:rPr>
              <a:t>感悟</a:t>
            </a:r>
            <a:endParaRPr lang="zh-CN" altLang="en-US" sz="4400" b="1" dirty="0">
              <a:solidFill>
                <a:srgbClr val="FF0000"/>
              </a:solidFill>
            </a:endParaRPr>
          </a:p>
        </p:txBody>
      </p:sp>
      <p:sp>
        <p:nvSpPr>
          <p:cNvPr id="5" name="右大括号 4"/>
          <p:cNvSpPr/>
          <p:nvPr/>
        </p:nvSpPr>
        <p:spPr>
          <a:xfrm>
            <a:off x="6687402" y="2210937"/>
            <a:ext cx="750627" cy="2934269"/>
          </a:xfrm>
          <a:prstGeom prst="rightBrace">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6" name="TextBox 5"/>
          <p:cNvSpPr txBox="1"/>
          <p:nvPr/>
        </p:nvSpPr>
        <p:spPr>
          <a:xfrm>
            <a:off x="7806520" y="3234519"/>
            <a:ext cx="2019868" cy="1200329"/>
          </a:xfrm>
          <a:prstGeom prst="rect">
            <a:avLst/>
          </a:prstGeom>
          <a:noFill/>
        </p:spPr>
        <p:txBody>
          <a:bodyPr wrap="square" rtlCol="0">
            <a:spAutoFit/>
          </a:bodyPr>
          <a:lstStyle/>
          <a:p>
            <a:r>
              <a:rPr lang="zh-CN" altLang="en-US" sz="3600" b="1" dirty="0" smtClean="0">
                <a:solidFill>
                  <a:srgbClr val="FF0000"/>
                </a:solidFill>
              </a:rPr>
              <a:t>分解困难</a:t>
            </a:r>
            <a:endParaRPr lang="en-US" altLang="zh-CN" sz="3600" b="1" dirty="0" smtClean="0">
              <a:solidFill>
                <a:srgbClr val="FF0000"/>
              </a:solidFill>
            </a:endParaRPr>
          </a:p>
          <a:p>
            <a:r>
              <a:rPr lang="zh-CN" altLang="en-US" sz="3600" b="1" dirty="0" smtClean="0">
                <a:solidFill>
                  <a:srgbClr val="FF0000"/>
                </a:solidFill>
              </a:rPr>
              <a:t>赢得胜利</a:t>
            </a:r>
            <a:endParaRPr lang="zh-CN" altLang="en-US" sz="3600" b="1" dirty="0">
              <a:solidFill>
                <a:srgbClr val="FF0000"/>
              </a:solidFill>
            </a:endParaRPr>
          </a:p>
        </p:txBody>
      </p:sp>
    </p:spTree>
  </p:cSld>
  <p:clrMapOvr>
    <a:masterClrMapping/>
  </p:clrMapOvr>
  <mc:AlternateContent xmlns:mc="http://schemas.openxmlformats.org/markup-compatibility/2006">
    <mc:Choice xmlns="" xmlns:p14="http://schemas.microsoft.com/office/powerpoint/2010/main" Requires="p14">
      <p:transition p14:dur="500">
        <p:random/>
      </p:transition>
    </mc:Choice>
    <mc:Fallback>
      <p:transition>
        <p:random/>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81605" y="909990"/>
            <a:ext cx="11155470" cy="4001095"/>
          </a:xfrm>
          <a:prstGeom prst="rect">
            <a:avLst/>
          </a:prstGeom>
          <a:noFill/>
        </p:spPr>
        <p:txBody>
          <a:bodyPr wrap="square" rtlCol="0">
            <a:spAutoFit/>
          </a:bodyPr>
          <a:lstStyle/>
          <a:p>
            <a:r>
              <a:rPr lang="zh-CN" altLang="zh-CN" sz="4000" b="1" dirty="0" smtClean="0">
                <a:solidFill>
                  <a:srgbClr val="FF0000"/>
                </a:solidFill>
              </a:rPr>
              <a:t>七、教学反思</a:t>
            </a:r>
            <a:endParaRPr lang="zh-CN" altLang="zh-CN" sz="4000" dirty="0" smtClean="0">
              <a:solidFill>
                <a:srgbClr val="FF0000"/>
              </a:solidFill>
            </a:endParaRPr>
          </a:p>
          <a:p>
            <a:r>
              <a:rPr lang="en-US" altLang="zh-CN" dirty="0" smtClean="0"/>
              <a:t/>
            </a:r>
            <a:br>
              <a:rPr lang="en-US" altLang="zh-CN" dirty="0" smtClean="0"/>
            </a:br>
            <a:r>
              <a:rPr lang="en-US" altLang="zh-CN" sz="2800" b="1" dirty="0" smtClean="0"/>
              <a:t/>
            </a:r>
            <a:br>
              <a:rPr lang="en-US" altLang="zh-CN" sz="2800" b="1" dirty="0" smtClean="0"/>
            </a:br>
            <a:r>
              <a:rPr lang="en-US" altLang="zh-CN" sz="2800" b="1" dirty="0" smtClean="0"/>
              <a:t>1.教学目标、</a:t>
            </a:r>
            <a:r>
              <a:rPr lang="en-US" altLang="zh-CN" sz="2800" b="1" dirty="0" smtClean="0"/>
              <a:t>教学重难点</a:t>
            </a:r>
            <a:r>
              <a:rPr lang="zh-CN" altLang="en-US" sz="2800" b="1" dirty="0" smtClean="0"/>
              <a:t>围绕</a:t>
            </a:r>
            <a:r>
              <a:rPr lang="zh-CN" altLang="en-US" sz="2800" b="1" dirty="0" smtClean="0"/>
              <a:t>单元提示和阅读提</a:t>
            </a:r>
            <a:r>
              <a:rPr lang="zh-CN" altLang="en-US" sz="2800" b="1" dirty="0" smtClean="0"/>
              <a:t>示来确定</a:t>
            </a:r>
            <a:r>
              <a:rPr lang="en-US" altLang="zh-CN" sz="2800" b="1" dirty="0" smtClean="0"/>
              <a:t>。</a:t>
            </a:r>
            <a:r>
              <a:rPr lang="en-US" altLang="zh-CN" sz="2800" b="1" dirty="0" smtClean="0"/>
              <a:t/>
            </a:r>
            <a:br>
              <a:rPr lang="en-US" altLang="zh-CN" sz="2800" b="1" dirty="0" smtClean="0"/>
            </a:br>
            <a:r>
              <a:rPr lang="en-US" altLang="zh-CN" sz="2800" b="1" dirty="0" smtClean="0"/>
              <a:t/>
            </a:r>
            <a:br>
              <a:rPr lang="en-US" altLang="zh-CN" sz="2800" b="1" dirty="0" smtClean="0"/>
            </a:br>
            <a:r>
              <a:rPr lang="en-US" altLang="zh-CN" sz="2800" b="1" dirty="0" smtClean="0"/>
              <a:t>2.</a:t>
            </a:r>
            <a:r>
              <a:rPr lang="zh-CN" altLang="zh-CN" sz="2800" b="1" dirty="0" smtClean="0"/>
              <a:t>课前学生带着问题充分的预习为上课作了很好的准备</a:t>
            </a:r>
            <a:r>
              <a:rPr lang="zh-CN" altLang="zh-CN" sz="2800" b="1" dirty="0" smtClean="0"/>
              <a:t>。</a:t>
            </a:r>
            <a:endParaRPr lang="zh-CN" altLang="zh-CN" sz="2800" b="1" dirty="0" smtClean="0"/>
          </a:p>
          <a:p>
            <a:r>
              <a:rPr lang="en-US" altLang="zh-CN" sz="2800" b="1" dirty="0" smtClean="0"/>
              <a:t>  </a:t>
            </a:r>
            <a:endParaRPr lang="zh-CN" altLang="zh-CN" sz="2800" b="1" dirty="0" smtClean="0"/>
          </a:p>
          <a:p>
            <a:r>
              <a:rPr lang="en-US" altLang="zh-CN" sz="2800" b="1" dirty="0" smtClean="0"/>
              <a:t>3.</a:t>
            </a:r>
            <a:r>
              <a:rPr lang="zh-CN" altLang="zh-CN" sz="2800" b="1" dirty="0" smtClean="0"/>
              <a:t>感悟中阅读，阅读中悟理</a:t>
            </a:r>
            <a:r>
              <a:rPr lang="zh-CN" altLang="zh-CN" sz="2800" b="1" dirty="0" smtClean="0"/>
              <a:t>。</a:t>
            </a:r>
            <a:r>
              <a:rPr lang="en-US" altLang="zh-CN" sz="2800" b="1" dirty="0" smtClean="0"/>
              <a:t/>
            </a:r>
            <a:br>
              <a:rPr lang="en-US" altLang="zh-CN" sz="2800" b="1" dirty="0" smtClean="0"/>
            </a:br>
            <a:endParaRPr lang="zh-CN" altLang="en-US" sz="2800" b="1" dirty="0"/>
          </a:p>
        </p:txBody>
      </p:sp>
    </p:spTree>
  </p:cSld>
  <p:clrMapOvr>
    <a:masterClrMapping/>
  </p:clrMapOvr>
  <mc:AlternateContent xmlns:mc="http://schemas.openxmlformats.org/markup-compatibility/2006">
    <mc:Choice xmlns="" xmlns:p14="http://schemas.microsoft.com/office/powerpoint/2010/main" Requires="p14">
      <p:transition p14:dur="500">
        <p:random/>
      </p:transition>
    </mc:Choice>
    <mc:Fallback>
      <p:transition>
        <p:random/>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91571" y="1501253"/>
            <a:ext cx="10276764" cy="4939814"/>
          </a:xfrm>
          <a:prstGeom prst="rect">
            <a:avLst/>
          </a:prstGeom>
          <a:noFill/>
        </p:spPr>
        <p:txBody>
          <a:bodyPr wrap="square" rtlCol="0">
            <a:spAutoFit/>
          </a:bodyPr>
          <a:lstStyle/>
          <a:p>
            <a:pPr>
              <a:lnSpc>
                <a:spcPct val="150000"/>
              </a:lnSpc>
            </a:pPr>
            <a:r>
              <a:rPr lang="en-US" altLang="zh-CN" sz="3200" b="1" dirty="0" smtClean="0"/>
              <a:t>     《</a:t>
            </a:r>
            <a:r>
              <a:rPr lang="en-US" altLang="zh-CN" sz="3200" b="1" dirty="0" err="1" smtClean="0"/>
              <a:t>走一步，再走一步》记叙了“我”童年的一次冒险和在父亲的帮助下一步一步战胜困难脱险的经历，告诉我们：困难和危险并不可怕</a:t>
            </a:r>
            <a:r>
              <a:rPr lang="zh-CN" altLang="en-US" sz="3200" b="1" dirty="0" smtClean="0"/>
              <a:t>，</a:t>
            </a:r>
            <a:r>
              <a:rPr lang="en-US" altLang="zh-CN" sz="3200" b="1" dirty="0" err="1" smtClean="0"/>
              <a:t>只要我们坚定信心，不怕它，将它分解为一个一个的小困难</a:t>
            </a:r>
            <a:r>
              <a:rPr lang="zh-CN" altLang="en-US" sz="3200" b="1" dirty="0" smtClean="0"/>
              <a:t>，</a:t>
            </a:r>
            <a:r>
              <a:rPr lang="en-US" altLang="zh-CN" sz="3200" b="1" dirty="0" err="1" smtClean="0"/>
              <a:t>从眼前脚下做起，就能各个击破战胜困难</a:t>
            </a:r>
            <a:r>
              <a:rPr lang="en-US" altLang="zh-CN" sz="3200" b="1" dirty="0" smtClean="0"/>
              <a:t>。</a:t>
            </a:r>
            <a:r>
              <a:rPr lang="en-US" altLang="zh-CN" sz="3200" b="1" dirty="0" err="1" smtClean="0"/>
              <a:t>文章通过一个故事生发出人生感悟，引出一个富有哲理的道理，给人以启发和教益</a:t>
            </a:r>
            <a:r>
              <a:rPr lang="en-US" altLang="zh-CN" sz="3200" b="1" dirty="0" smtClean="0"/>
              <a:t>。</a:t>
            </a:r>
            <a:r>
              <a:rPr lang="en-US" altLang="zh-CN" b="1" dirty="0" smtClean="0"/>
              <a:t/>
            </a:r>
            <a:br>
              <a:rPr lang="en-US" altLang="zh-CN" b="1" dirty="0" smtClean="0"/>
            </a:br>
            <a:endParaRPr lang="zh-CN" altLang="en-US" b="1" dirty="0"/>
          </a:p>
        </p:txBody>
      </p:sp>
      <p:sp>
        <p:nvSpPr>
          <p:cNvPr id="3" name="TextBox 2"/>
          <p:cNvSpPr txBox="1"/>
          <p:nvPr/>
        </p:nvSpPr>
        <p:spPr>
          <a:xfrm>
            <a:off x="982639" y="614150"/>
            <a:ext cx="4221027" cy="830997"/>
          </a:xfrm>
          <a:prstGeom prst="rect">
            <a:avLst/>
          </a:prstGeom>
          <a:noFill/>
        </p:spPr>
        <p:txBody>
          <a:bodyPr wrap="none" rtlCol="0">
            <a:spAutoFit/>
          </a:bodyPr>
          <a:lstStyle/>
          <a:p>
            <a:r>
              <a:rPr lang="en-US" altLang="zh-CN" sz="4800" b="1" dirty="0" smtClean="0">
                <a:solidFill>
                  <a:srgbClr val="FF0000"/>
                </a:solidFill>
              </a:rPr>
              <a:t>一、 </a:t>
            </a:r>
            <a:r>
              <a:rPr lang="en-US" altLang="zh-CN" sz="4800" b="1" dirty="0" err="1" smtClean="0">
                <a:solidFill>
                  <a:srgbClr val="FF0000"/>
                </a:solidFill>
              </a:rPr>
              <a:t>教材分析</a:t>
            </a:r>
            <a:r>
              <a:rPr lang="en-US" altLang="zh-CN" sz="4800" b="1" dirty="0" smtClean="0">
                <a:solidFill>
                  <a:srgbClr val="FF0000"/>
                </a:solidFill>
              </a:rPr>
              <a:t> </a:t>
            </a:r>
            <a:endParaRPr lang="zh-CN" altLang="en-US" sz="4800" b="1" dirty="0">
              <a:solidFill>
                <a:srgbClr val="FF0000"/>
              </a:solidFill>
            </a:endParaRPr>
          </a:p>
        </p:txBody>
      </p:sp>
    </p:spTree>
  </p:cSld>
  <p:clrMapOvr>
    <a:masterClrMapping/>
  </p:clrMapOvr>
  <mc:AlternateContent xmlns:mc="http://schemas.openxmlformats.org/markup-compatibility/2006">
    <mc:Choice xmlns="" xmlns:p14="http://schemas.microsoft.com/office/powerpoint/2010/main" Requires="p14">
      <p:transition p14:dur="500">
        <p:random/>
      </p:transition>
    </mc:Choice>
    <mc:Fallback>
      <p:transition>
        <p:random/>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55594" y="696035"/>
            <a:ext cx="3877985" cy="1107996"/>
          </a:xfrm>
          <a:prstGeom prst="rect">
            <a:avLst/>
          </a:prstGeom>
          <a:noFill/>
        </p:spPr>
        <p:txBody>
          <a:bodyPr wrap="none" rtlCol="0">
            <a:spAutoFit/>
          </a:bodyPr>
          <a:lstStyle/>
          <a:p>
            <a:r>
              <a:rPr lang="en-US" altLang="zh-CN" sz="4800" b="1" dirty="0" err="1" smtClean="0">
                <a:solidFill>
                  <a:srgbClr val="FF0000"/>
                </a:solidFill>
              </a:rPr>
              <a:t>二、学情分析</a:t>
            </a:r>
            <a:r>
              <a:rPr lang="en-US" altLang="zh-CN" dirty="0" smtClean="0"/>
              <a:t/>
            </a:r>
            <a:br>
              <a:rPr lang="en-US" altLang="zh-CN" dirty="0" smtClean="0"/>
            </a:br>
            <a:endParaRPr lang="zh-CN" altLang="en-US" dirty="0"/>
          </a:p>
        </p:txBody>
      </p:sp>
      <p:sp>
        <p:nvSpPr>
          <p:cNvPr id="3" name="TextBox 2"/>
          <p:cNvSpPr txBox="1"/>
          <p:nvPr/>
        </p:nvSpPr>
        <p:spPr>
          <a:xfrm>
            <a:off x="1364776" y="1745865"/>
            <a:ext cx="10031105" cy="3970318"/>
          </a:xfrm>
          <a:prstGeom prst="rect">
            <a:avLst/>
          </a:prstGeom>
          <a:noFill/>
        </p:spPr>
        <p:txBody>
          <a:bodyPr wrap="square" rtlCol="0">
            <a:spAutoFit/>
          </a:bodyPr>
          <a:lstStyle/>
          <a:p>
            <a:pPr>
              <a:lnSpc>
                <a:spcPct val="150000"/>
              </a:lnSpc>
            </a:pPr>
            <a:r>
              <a:rPr lang="en-US" altLang="zh-CN" sz="3600" b="1" dirty="0" smtClean="0"/>
              <a:t>        </a:t>
            </a:r>
            <a:r>
              <a:rPr lang="en-US" altLang="zh-CN" sz="3200" b="1" dirty="0" err="1" smtClean="0"/>
              <a:t>对一个刚刚跨入初中大门的学生来说，他们的心中，充满了对未来的设计和规划</a:t>
            </a:r>
            <a:r>
              <a:rPr lang="en-US" altLang="zh-CN" sz="3200" b="1" dirty="0" smtClean="0"/>
              <a:t>。</a:t>
            </a:r>
            <a:r>
              <a:rPr lang="en-US" altLang="zh-CN" sz="3200" b="1" dirty="0" err="1" smtClean="0"/>
              <a:t>他们有理想，有目标，有干劲，所以对学生进行正视困难并积极克服困难的思想教育</a:t>
            </a:r>
            <a:r>
              <a:rPr lang="zh-CN" altLang="en-US" sz="3200" b="1" dirty="0" smtClean="0"/>
              <a:t>，</a:t>
            </a:r>
            <a:r>
              <a:rPr lang="en-US" altLang="zh-CN" sz="3200" b="1" dirty="0" err="1" smtClean="0"/>
              <a:t>是非常有必要的</a:t>
            </a:r>
            <a:r>
              <a:rPr lang="en-US" altLang="zh-CN" sz="3200" b="1" dirty="0" smtClean="0"/>
              <a:t>。</a:t>
            </a:r>
            <a:br>
              <a:rPr lang="en-US" altLang="zh-CN" sz="3200" b="1" dirty="0" smtClean="0"/>
            </a:br>
            <a:endParaRPr lang="zh-CN" altLang="en-US" sz="3600" b="1" dirty="0"/>
          </a:p>
        </p:txBody>
      </p:sp>
    </p:spTree>
  </p:cSld>
  <p:clrMapOvr>
    <a:masterClrMapping/>
  </p:clrMapOvr>
  <mc:AlternateContent xmlns:mc="http://schemas.openxmlformats.org/markup-compatibility/2006">
    <mc:Choice xmlns="" xmlns:p14="http://schemas.microsoft.com/office/powerpoint/2010/main" Requires="p14">
      <p:transition p14:dur="500">
        <p:random/>
      </p:transition>
    </mc:Choice>
    <mc:Fallback>
      <p:transition>
        <p:random/>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955343" y="655093"/>
            <a:ext cx="6340197" cy="1107996"/>
          </a:xfrm>
          <a:prstGeom prst="rect">
            <a:avLst/>
          </a:prstGeom>
          <a:noFill/>
        </p:spPr>
        <p:txBody>
          <a:bodyPr wrap="none" rtlCol="0">
            <a:spAutoFit/>
          </a:bodyPr>
          <a:lstStyle/>
          <a:p>
            <a:r>
              <a:rPr lang="en-US" altLang="zh-CN" sz="4800" b="1" dirty="0" err="1" smtClean="0">
                <a:solidFill>
                  <a:srgbClr val="FF0000"/>
                </a:solidFill>
              </a:rPr>
              <a:t>三、教学目标及重难点</a:t>
            </a:r>
            <a:r>
              <a:rPr lang="en-US" altLang="zh-CN" dirty="0" smtClean="0">
                <a:solidFill>
                  <a:srgbClr val="FF0000"/>
                </a:solidFill>
              </a:rPr>
              <a:t/>
            </a:r>
            <a:br>
              <a:rPr lang="en-US" altLang="zh-CN" dirty="0" smtClean="0">
                <a:solidFill>
                  <a:srgbClr val="FF0000"/>
                </a:solidFill>
              </a:rPr>
            </a:br>
            <a:endParaRPr lang="zh-CN" altLang="en-US" dirty="0">
              <a:solidFill>
                <a:srgbClr val="FF0000"/>
              </a:solidFill>
            </a:endParaRPr>
          </a:p>
        </p:txBody>
      </p:sp>
      <p:sp>
        <p:nvSpPr>
          <p:cNvPr id="4" name="TextBox 3"/>
          <p:cNvSpPr txBox="1"/>
          <p:nvPr/>
        </p:nvSpPr>
        <p:spPr>
          <a:xfrm>
            <a:off x="1364775" y="1910687"/>
            <a:ext cx="2877711" cy="646331"/>
          </a:xfrm>
          <a:prstGeom prst="rect">
            <a:avLst/>
          </a:prstGeom>
          <a:noFill/>
        </p:spPr>
        <p:txBody>
          <a:bodyPr wrap="none" rtlCol="0">
            <a:spAutoFit/>
          </a:bodyPr>
          <a:lstStyle/>
          <a:p>
            <a:r>
              <a:rPr lang="en-US" altLang="zh-CN" sz="3600" b="1" dirty="0" smtClean="0">
                <a:solidFill>
                  <a:srgbClr val="FF0000"/>
                </a:solidFill>
              </a:rPr>
              <a:t>1、教学目标 </a:t>
            </a:r>
            <a:endParaRPr lang="zh-CN" altLang="en-US" sz="3600" b="1" dirty="0">
              <a:solidFill>
                <a:srgbClr val="FF0000"/>
              </a:solidFill>
            </a:endParaRPr>
          </a:p>
        </p:txBody>
      </p:sp>
      <p:sp>
        <p:nvSpPr>
          <p:cNvPr id="5" name="TextBox 4"/>
          <p:cNvSpPr txBox="1"/>
          <p:nvPr/>
        </p:nvSpPr>
        <p:spPr>
          <a:xfrm>
            <a:off x="859809" y="2630658"/>
            <a:ext cx="10443687" cy="3539430"/>
          </a:xfrm>
          <a:prstGeom prst="rect">
            <a:avLst/>
          </a:prstGeom>
          <a:noFill/>
        </p:spPr>
        <p:txBody>
          <a:bodyPr wrap="square" rtlCol="0">
            <a:spAutoFit/>
          </a:bodyPr>
          <a:lstStyle/>
          <a:p>
            <a:r>
              <a:rPr lang="en-US" altLang="zh-CN" sz="2800" b="1" dirty="0" err="1" smtClean="0"/>
              <a:t>知识目标</a:t>
            </a:r>
            <a:r>
              <a:rPr lang="en-US" altLang="zh-CN" sz="2800" dirty="0" err="1" smtClean="0"/>
              <a:t>：默读课文，把握课文内容</a:t>
            </a:r>
            <a:r>
              <a:rPr lang="en-US" altLang="zh-CN" sz="2800" dirty="0" smtClean="0"/>
              <a:t>。</a:t>
            </a:r>
            <a:br>
              <a:rPr lang="en-US" altLang="zh-CN" sz="2800" dirty="0" smtClean="0"/>
            </a:br>
            <a:r>
              <a:rPr lang="en-US" altLang="zh-CN" sz="2800" dirty="0" smtClean="0"/>
              <a:t/>
            </a:r>
            <a:br>
              <a:rPr lang="en-US" altLang="zh-CN" sz="2800" dirty="0" smtClean="0"/>
            </a:br>
            <a:r>
              <a:rPr lang="en-US" altLang="zh-CN" sz="2800" b="1" dirty="0" err="1" smtClean="0"/>
              <a:t>能力目标</a:t>
            </a:r>
            <a:r>
              <a:rPr lang="en-US" altLang="zh-CN" sz="2800" dirty="0" err="1" smtClean="0"/>
              <a:t>：较完整地复述故事情节，做到条理清楚</a:t>
            </a:r>
            <a:r>
              <a:rPr lang="zh-CN" altLang="en-US" sz="2800" dirty="0" smtClean="0"/>
              <a:t>；</a:t>
            </a:r>
            <a:endParaRPr lang="en-US" altLang="zh-CN" sz="2800" dirty="0" smtClean="0"/>
          </a:p>
          <a:p>
            <a:r>
              <a:rPr lang="en-US" altLang="zh-CN" sz="2800" dirty="0" smtClean="0"/>
              <a:t>                  </a:t>
            </a:r>
            <a:r>
              <a:rPr lang="en-US" altLang="zh-CN" sz="2800" dirty="0" err="1" smtClean="0"/>
              <a:t>感知文章内容与主旨</a:t>
            </a:r>
            <a:r>
              <a:rPr lang="zh-CN" altLang="en-US" sz="2800" dirty="0" smtClean="0"/>
              <a:t>，</a:t>
            </a:r>
            <a:r>
              <a:rPr lang="en-US" altLang="zh-CN" sz="2800" dirty="0" err="1" smtClean="0"/>
              <a:t>并从中获取有益的人生启示</a:t>
            </a:r>
            <a:r>
              <a:rPr lang="en-US" altLang="zh-CN" sz="2800" dirty="0" smtClean="0"/>
              <a:t>；</a:t>
            </a:r>
          </a:p>
          <a:p>
            <a:r>
              <a:rPr lang="en-US" altLang="zh-CN" sz="2800" dirty="0" smtClean="0"/>
              <a:t>                  </a:t>
            </a:r>
            <a:r>
              <a:rPr lang="en-US" altLang="zh-CN" sz="2800" dirty="0" err="1" smtClean="0"/>
              <a:t>展开多角度阅读</a:t>
            </a:r>
            <a:r>
              <a:rPr lang="zh-CN" altLang="en-US" sz="2800" dirty="0" err="1" smtClean="0"/>
              <a:t>，</a:t>
            </a:r>
            <a:r>
              <a:rPr lang="en-US" altLang="zh-CN" sz="2800" dirty="0" err="1" smtClean="0"/>
              <a:t>培养探究性阅读和创造性的能力</a:t>
            </a:r>
            <a:r>
              <a:rPr lang="en-US" altLang="zh-CN" sz="2800" dirty="0" smtClean="0"/>
              <a:t>。</a:t>
            </a:r>
            <a:br>
              <a:rPr lang="en-US" altLang="zh-CN" sz="2800" dirty="0" smtClean="0"/>
            </a:br>
            <a:r>
              <a:rPr lang="en-US" altLang="zh-CN" sz="2800" dirty="0" smtClean="0"/>
              <a:t/>
            </a:r>
            <a:br>
              <a:rPr lang="en-US" altLang="zh-CN" sz="2800" dirty="0" smtClean="0"/>
            </a:br>
            <a:r>
              <a:rPr lang="en-US" altLang="zh-CN" sz="2800" b="1" dirty="0" err="1" smtClean="0"/>
              <a:t>情感目标</a:t>
            </a:r>
            <a:r>
              <a:rPr lang="en-US" altLang="zh-CN" sz="2800" dirty="0" err="1" smtClean="0"/>
              <a:t>：联系自身生活体验，感悟人生哲理，进行挫折教育</a:t>
            </a:r>
            <a:r>
              <a:rPr lang="en-US" altLang="zh-CN" sz="2800" dirty="0" smtClean="0"/>
              <a:t>。 </a:t>
            </a:r>
            <a:br>
              <a:rPr lang="en-US" altLang="zh-CN" sz="2800" dirty="0" smtClean="0"/>
            </a:br>
            <a:endParaRPr lang="zh-CN" altLang="en-US" sz="2800" dirty="0"/>
          </a:p>
        </p:txBody>
      </p:sp>
    </p:spTree>
  </p:cSld>
  <p:clrMapOvr>
    <a:masterClrMapping/>
  </p:clrMapOvr>
  <mc:AlternateContent xmlns:mc="http://schemas.openxmlformats.org/markup-compatibility/2006">
    <mc:Choice xmlns="" xmlns:p14="http://schemas.microsoft.com/office/powerpoint/2010/main" Requires="p14">
      <p:transition p14:dur="500">
        <p:random/>
      </p:transition>
    </mc:Choice>
    <mc:Fallback>
      <p:transition>
        <p:random/>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29559" y="937706"/>
            <a:ext cx="11562942" cy="4616648"/>
          </a:xfrm>
          <a:prstGeom prst="rect">
            <a:avLst/>
          </a:prstGeom>
          <a:noFill/>
        </p:spPr>
        <p:txBody>
          <a:bodyPr wrap="square" rtlCol="0">
            <a:spAutoFit/>
          </a:bodyPr>
          <a:lstStyle/>
          <a:p>
            <a:r>
              <a:rPr lang="en-US" altLang="zh-CN" sz="3600" b="1" dirty="0" smtClean="0">
                <a:solidFill>
                  <a:srgbClr val="FF0000"/>
                </a:solidFill>
              </a:rPr>
              <a:t>2、教学重点、难点 </a:t>
            </a:r>
            <a:br>
              <a:rPr lang="en-US" altLang="zh-CN" sz="3600" b="1" dirty="0" smtClean="0">
                <a:solidFill>
                  <a:srgbClr val="FF0000"/>
                </a:solidFill>
              </a:rPr>
            </a:br>
            <a:r>
              <a:rPr lang="en-US" altLang="zh-CN" dirty="0" smtClean="0"/>
              <a:t/>
            </a:r>
            <a:br>
              <a:rPr lang="en-US" altLang="zh-CN" dirty="0" smtClean="0"/>
            </a:br>
            <a:r>
              <a:rPr lang="en-US" altLang="zh-CN" dirty="0" smtClean="0">
                <a:solidFill>
                  <a:srgbClr val="FF0000"/>
                </a:solidFill>
              </a:rPr>
              <a:t>           </a:t>
            </a:r>
            <a:r>
              <a:rPr lang="en-US" altLang="zh-CN" sz="3600" b="1" dirty="0" err="1" smtClean="0">
                <a:solidFill>
                  <a:srgbClr val="FF0000"/>
                </a:solidFill>
              </a:rPr>
              <a:t>教学重点</a:t>
            </a:r>
            <a:r>
              <a:rPr lang="zh-CN" altLang="en-US" sz="3600" b="1" dirty="0" smtClean="0">
                <a:solidFill>
                  <a:srgbClr val="FF0000"/>
                </a:solidFill>
              </a:rPr>
              <a:t>：</a:t>
            </a:r>
            <a:endParaRPr lang="en-US" altLang="zh-CN" sz="2800" b="1" dirty="0" smtClean="0">
              <a:solidFill>
                <a:srgbClr val="FF0000"/>
              </a:solidFill>
            </a:endParaRPr>
          </a:p>
          <a:p>
            <a:r>
              <a:rPr lang="en-US" altLang="zh-CN" sz="2800" dirty="0" smtClean="0"/>
              <a:t>       </a:t>
            </a:r>
            <a:r>
              <a:rPr lang="en-US" altLang="zh-CN" sz="2800" dirty="0" err="1" smtClean="0"/>
              <a:t>默读、复述故事</a:t>
            </a:r>
            <a:r>
              <a:rPr lang="en-US" altLang="zh-CN" sz="2800" dirty="0" smtClean="0"/>
              <a:t>；</a:t>
            </a:r>
          </a:p>
          <a:p>
            <a:r>
              <a:rPr lang="en-US" altLang="zh-CN" sz="2800" dirty="0" smtClean="0"/>
              <a:t>       </a:t>
            </a:r>
            <a:r>
              <a:rPr lang="en-US" altLang="zh-CN" sz="2800" dirty="0" err="1" smtClean="0"/>
              <a:t>提炼文章主旨</a:t>
            </a:r>
            <a:r>
              <a:rPr lang="en-US" altLang="zh-CN" sz="2800" dirty="0" smtClean="0"/>
              <a:t>；</a:t>
            </a:r>
          </a:p>
          <a:p>
            <a:r>
              <a:rPr lang="en-US" altLang="zh-CN" sz="2800" dirty="0" smtClean="0"/>
              <a:t>       </a:t>
            </a:r>
            <a:r>
              <a:rPr lang="en-US" altLang="zh-CN" sz="2800" dirty="0" err="1" smtClean="0"/>
              <a:t>多角度阅读训练，重在整体感悟</a:t>
            </a:r>
            <a:r>
              <a:rPr lang="en-US" altLang="zh-CN" sz="2800" dirty="0" smtClean="0"/>
              <a:t>。</a:t>
            </a:r>
          </a:p>
          <a:p>
            <a:endParaRPr lang="zh-CN" altLang="zh-CN" sz="2800" b="1" dirty="0" smtClean="0"/>
          </a:p>
          <a:p>
            <a:r>
              <a:rPr lang="en-US" altLang="zh-CN" sz="3600" b="1" dirty="0" smtClean="0">
                <a:solidFill>
                  <a:srgbClr val="FF0000"/>
                </a:solidFill>
              </a:rPr>
              <a:t>     </a:t>
            </a:r>
            <a:r>
              <a:rPr lang="en-US" altLang="zh-CN" sz="3600" b="1" dirty="0" err="1" smtClean="0">
                <a:solidFill>
                  <a:srgbClr val="FF0000"/>
                </a:solidFill>
              </a:rPr>
              <a:t>教学难点</a:t>
            </a:r>
            <a:r>
              <a:rPr lang="zh-CN" altLang="en-US" sz="3600" b="1" dirty="0" smtClean="0">
                <a:solidFill>
                  <a:srgbClr val="FF0000"/>
                </a:solidFill>
              </a:rPr>
              <a:t>：</a:t>
            </a:r>
            <a:endParaRPr lang="en-US" altLang="zh-CN" sz="3600" b="1" dirty="0" smtClean="0">
              <a:solidFill>
                <a:srgbClr val="FF0000"/>
              </a:solidFill>
            </a:endParaRPr>
          </a:p>
          <a:p>
            <a:r>
              <a:rPr lang="en-US" altLang="zh-CN" sz="2800" dirty="0" smtClean="0"/>
              <a:t>       </a:t>
            </a:r>
            <a:r>
              <a:rPr lang="en-US" altLang="zh-CN" sz="2800" dirty="0" err="1" smtClean="0"/>
              <a:t>掌握从生活中感悟道理的写作方法和多角度探究性</a:t>
            </a:r>
            <a:r>
              <a:rPr lang="zh-CN" altLang="en-US" sz="2800" dirty="0" smtClean="0"/>
              <a:t>的</a:t>
            </a:r>
            <a:r>
              <a:rPr lang="en-US" altLang="zh-CN" sz="2800" dirty="0" err="1" smtClean="0"/>
              <a:t>阅读</a:t>
            </a:r>
            <a:r>
              <a:rPr lang="en-US" altLang="zh-CN" sz="2800" dirty="0" smtClean="0"/>
              <a:t>。</a:t>
            </a:r>
            <a:br>
              <a:rPr lang="en-US" altLang="zh-CN" sz="2800" dirty="0" smtClean="0"/>
            </a:br>
            <a:endParaRPr lang="zh-CN" altLang="en-US" sz="2800" dirty="0"/>
          </a:p>
        </p:txBody>
      </p:sp>
    </p:spTree>
  </p:cSld>
  <p:clrMapOvr>
    <a:masterClrMapping/>
  </p:clrMapOvr>
  <mc:AlternateContent xmlns:mc="http://schemas.openxmlformats.org/markup-compatibility/2006">
    <mc:Choice xmlns="" xmlns:p14="http://schemas.microsoft.com/office/powerpoint/2010/main" Requires="p14">
      <p:transition p14:dur="500">
        <p:random/>
      </p:transition>
    </mc:Choice>
    <mc:Fallback>
      <p:transition>
        <p:random/>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91570" y="1674686"/>
            <a:ext cx="10331355" cy="2431435"/>
          </a:xfrm>
          <a:prstGeom prst="rect">
            <a:avLst/>
          </a:prstGeom>
          <a:noFill/>
        </p:spPr>
        <p:txBody>
          <a:bodyPr wrap="square" rtlCol="0">
            <a:spAutoFit/>
          </a:bodyPr>
          <a:lstStyle/>
          <a:p>
            <a:r>
              <a:rPr lang="zh-CN" altLang="en-US" sz="4800" b="1" dirty="0" smtClean="0">
                <a:solidFill>
                  <a:srgbClr val="FF0000"/>
                </a:solidFill>
              </a:rPr>
              <a:t>四</a:t>
            </a:r>
            <a:r>
              <a:rPr lang="en-US" altLang="zh-CN" sz="4800" b="1" dirty="0" smtClean="0">
                <a:solidFill>
                  <a:srgbClr val="FF0000"/>
                </a:solidFill>
              </a:rPr>
              <a:t>、 </a:t>
            </a:r>
            <a:r>
              <a:rPr lang="en-US" altLang="zh-CN" sz="4800" b="1" dirty="0" err="1" smtClean="0">
                <a:solidFill>
                  <a:srgbClr val="FF0000"/>
                </a:solidFill>
              </a:rPr>
              <a:t>教学方法</a:t>
            </a:r>
            <a:r>
              <a:rPr lang="en-US" altLang="zh-CN" sz="3600" b="1" dirty="0" smtClean="0">
                <a:solidFill>
                  <a:srgbClr val="FF0000"/>
                </a:solidFill>
              </a:rPr>
              <a:t> </a:t>
            </a:r>
          </a:p>
          <a:p>
            <a:r>
              <a:rPr lang="en-US" altLang="zh-CN" dirty="0" smtClean="0"/>
              <a:t/>
            </a:r>
            <a:br>
              <a:rPr lang="en-US" altLang="zh-CN" dirty="0" smtClean="0"/>
            </a:br>
            <a:r>
              <a:rPr lang="en-US" altLang="zh-CN" dirty="0" smtClean="0"/>
              <a:t/>
            </a:r>
            <a:br>
              <a:rPr lang="en-US" altLang="zh-CN" dirty="0" smtClean="0"/>
            </a:br>
            <a:r>
              <a:rPr lang="en-US" altLang="zh-CN" dirty="0" smtClean="0"/>
              <a:t>             </a:t>
            </a:r>
            <a:r>
              <a:rPr lang="zh-CN" altLang="en-US" sz="3200" b="1" dirty="0" smtClean="0"/>
              <a:t>情境法、复述法、诵读法、讨论法、 评价法</a:t>
            </a:r>
            <a:br>
              <a:rPr lang="zh-CN" altLang="en-US" sz="3200" b="1" dirty="0" smtClean="0"/>
            </a:br>
            <a:endParaRPr lang="en-US" altLang="zh-CN" b="1" dirty="0" smtClean="0"/>
          </a:p>
          <a:p>
            <a:endParaRPr lang="en-US" altLang="zh-CN" dirty="0" smtClean="0"/>
          </a:p>
        </p:txBody>
      </p:sp>
    </p:spTree>
  </p:cSld>
  <p:clrMapOvr>
    <a:masterClrMapping/>
  </p:clrMapOvr>
  <mc:AlternateContent xmlns:mc="http://schemas.openxmlformats.org/markup-compatibility/2006">
    <mc:Choice xmlns="" xmlns:p14="http://schemas.microsoft.com/office/powerpoint/2010/main" Requires="p14">
      <p:transition p14:dur="500">
        <p:random/>
      </p:transition>
    </mc:Choice>
    <mc:Fallback>
      <p:transition>
        <p:random/>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785" y="354842"/>
            <a:ext cx="11796215" cy="6047809"/>
          </a:xfrm>
          <a:prstGeom prst="rect">
            <a:avLst/>
          </a:prstGeom>
          <a:noFill/>
        </p:spPr>
        <p:txBody>
          <a:bodyPr wrap="square" rtlCol="0">
            <a:spAutoFit/>
          </a:bodyPr>
          <a:lstStyle/>
          <a:p>
            <a:pPr>
              <a:lnSpc>
                <a:spcPct val="150000"/>
              </a:lnSpc>
            </a:pPr>
            <a:r>
              <a:rPr lang="zh-CN" altLang="en-US" sz="4800" b="1" dirty="0" smtClean="0">
                <a:solidFill>
                  <a:srgbClr val="FF0000"/>
                </a:solidFill>
              </a:rPr>
              <a:t>五</a:t>
            </a:r>
            <a:r>
              <a:rPr lang="en-US" altLang="zh-CN" sz="4800" b="1" dirty="0" smtClean="0">
                <a:solidFill>
                  <a:srgbClr val="FF0000"/>
                </a:solidFill>
              </a:rPr>
              <a:t>、 </a:t>
            </a:r>
            <a:r>
              <a:rPr lang="en-US" altLang="zh-CN" sz="4800" b="1" dirty="0" err="1" smtClean="0">
                <a:solidFill>
                  <a:srgbClr val="FF0000"/>
                </a:solidFill>
              </a:rPr>
              <a:t>学法指导</a:t>
            </a:r>
            <a:r>
              <a:rPr lang="en-US" altLang="zh-CN" sz="4400" dirty="0" smtClean="0">
                <a:solidFill>
                  <a:srgbClr val="FF0000"/>
                </a:solidFill>
              </a:rPr>
              <a:t> </a:t>
            </a:r>
            <a:r>
              <a:rPr lang="en-US" altLang="zh-CN" dirty="0" smtClean="0"/>
              <a:t/>
            </a:r>
            <a:br>
              <a:rPr lang="en-US" altLang="zh-CN" dirty="0" smtClean="0"/>
            </a:br>
            <a:endParaRPr lang="en-US" altLang="zh-CN" dirty="0" smtClean="0"/>
          </a:p>
          <a:p>
            <a:pPr>
              <a:lnSpc>
                <a:spcPct val="150000"/>
              </a:lnSpc>
            </a:pPr>
            <a:r>
              <a:rPr lang="en-US" altLang="zh-CN" dirty="0" smtClean="0"/>
              <a:t>          </a:t>
            </a:r>
            <a:r>
              <a:rPr lang="en-US" altLang="zh-CN" sz="2400" dirty="0" smtClean="0"/>
              <a:t>教学是教师和学生的双边活动，我遵循</a:t>
            </a:r>
            <a:r>
              <a:rPr lang="en-US" altLang="zh-CN" sz="2400" b="1" dirty="0" smtClean="0"/>
              <a:t>“教为主导，学为主体，动为主线”</a:t>
            </a:r>
            <a:r>
              <a:rPr lang="en-US" altLang="zh-CN" sz="2400" dirty="0" smtClean="0"/>
              <a:t>的教学思路，采用自主、合作、探究的方式进行学法指导，采用了主体思维法、小组讨论法及拓展延伸法。 </a:t>
            </a:r>
            <a:br>
              <a:rPr lang="en-US" altLang="zh-CN" sz="2400" dirty="0" smtClean="0"/>
            </a:br>
            <a:r>
              <a:rPr lang="en-US" altLang="zh-CN" sz="2400" dirty="0" smtClean="0"/>
              <a:t>        </a:t>
            </a:r>
            <a:r>
              <a:rPr lang="en-US" altLang="zh-CN" sz="2400" dirty="0" err="1" smtClean="0"/>
              <a:t>在指导过程中，先调动学生参与课堂学习的积极性，然后根据一系列</a:t>
            </a:r>
            <a:r>
              <a:rPr lang="zh-CN" altLang="en-US" sz="2400" dirty="0" smtClean="0"/>
              <a:t>课文旁边的批注和课文后面的阅读提示</a:t>
            </a:r>
            <a:r>
              <a:rPr lang="en-US" altLang="zh-CN" sz="2400" dirty="0" smtClean="0"/>
              <a:t>，使学生自主地思考、分析、讨论，从而解决问题，使学生从感知到理解，从感性到理性，从学会到会学，学生既学到了知识，又提高了能力，明白了道理。 </a:t>
            </a:r>
            <a:br>
              <a:rPr lang="en-US" altLang="zh-CN" sz="2400" dirty="0" smtClean="0"/>
            </a:br>
            <a:endParaRPr lang="zh-CN" altLang="en-US" sz="2400" dirty="0"/>
          </a:p>
        </p:txBody>
      </p:sp>
    </p:spTree>
  </p:cSld>
  <p:clrMapOvr>
    <a:masterClrMapping/>
  </p:clrMapOvr>
  <mc:AlternateContent xmlns:mc="http://schemas.openxmlformats.org/markup-compatibility/2006">
    <mc:Choice xmlns="" xmlns:p14="http://schemas.microsoft.com/office/powerpoint/2010/main" Requires="p14">
      <p:transition p14:dur="500">
        <p:random/>
      </p:transition>
    </mc:Choice>
    <mc:Fallback>
      <p:transition>
        <p:random/>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37230" y="1610437"/>
            <a:ext cx="10112991" cy="4062651"/>
          </a:xfrm>
          <a:prstGeom prst="rect">
            <a:avLst/>
          </a:prstGeom>
          <a:noFill/>
        </p:spPr>
        <p:txBody>
          <a:bodyPr wrap="square" rtlCol="0">
            <a:spAutoFit/>
          </a:bodyPr>
          <a:lstStyle/>
          <a:p>
            <a:pPr lvl="0"/>
            <a:r>
              <a:rPr lang="en-US" altLang="zh-CN" sz="4400" b="1" dirty="0" smtClean="0">
                <a:solidFill>
                  <a:srgbClr val="FF0000"/>
                </a:solidFill>
              </a:rPr>
              <a:t> </a:t>
            </a:r>
            <a:r>
              <a:rPr lang="en-US" altLang="zh-CN" sz="4000" b="1" dirty="0" smtClean="0">
                <a:solidFill>
                  <a:srgbClr val="FF0000"/>
                </a:solidFill>
              </a:rPr>
              <a:t>(</a:t>
            </a:r>
            <a:r>
              <a:rPr lang="zh-CN" altLang="en-US" sz="4000" b="1" dirty="0" smtClean="0">
                <a:solidFill>
                  <a:srgbClr val="FF0000"/>
                </a:solidFill>
              </a:rPr>
              <a:t>一</a:t>
            </a:r>
            <a:r>
              <a:rPr lang="en-US" altLang="zh-CN" sz="4000" b="1" dirty="0" smtClean="0">
                <a:solidFill>
                  <a:srgbClr val="FF0000"/>
                </a:solidFill>
              </a:rPr>
              <a:t> )  </a:t>
            </a:r>
            <a:r>
              <a:rPr lang="zh-CN" altLang="zh-CN" sz="4000" b="1" dirty="0" smtClean="0">
                <a:solidFill>
                  <a:srgbClr val="FF0000"/>
                </a:solidFill>
              </a:rPr>
              <a:t>课</a:t>
            </a:r>
            <a:r>
              <a:rPr lang="zh-CN" altLang="zh-CN" sz="4000" b="1" dirty="0" smtClean="0">
                <a:solidFill>
                  <a:srgbClr val="FF0000"/>
                </a:solidFill>
              </a:rPr>
              <a:t>前预</a:t>
            </a:r>
            <a:r>
              <a:rPr lang="zh-CN" altLang="zh-CN" sz="4000" b="1" dirty="0" smtClean="0">
                <a:solidFill>
                  <a:srgbClr val="FF0000"/>
                </a:solidFill>
              </a:rPr>
              <a:t>习</a:t>
            </a:r>
            <a:endParaRPr lang="en-US" altLang="zh-CN" sz="4400" b="1" dirty="0" smtClean="0">
              <a:solidFill>
                <a:srgbClr val="FF0000"/>
              </a:solidFill>
            </a:endParaRPr>
          </a:p>
          <a:p>
            <a:pPr>
              <a:lnSpc>
                <a:spcPct val="150000"/>
              </a:lnSpc>
            </a:pPr>
            <a:r>
              <a:rPr lang="en-US" altLang="zh-CN" sz="3200" b="1" dirty="0" smtClean="0"/>
              <a:t>1</a:t>
            </a:r>
            <a:r>
              <a:rPr lang="en-US" altLang="zh-CN" sz="3200" b="1" dirty="0" smtClean="0"/>
              <a:t>.</a:t>
            </a:r>
            <a:r>
              <a:rPr lang="zh-CN" altLang="zh-CN" sz="3200" b="1" dirty="0" smtClean="0"/>
              <a:t>默读课文，勾画生字词，标段落番号。</a:t>
            </a:r>
          </a:p>
          <a:p>
            <a:pPr>
              <a:lnSpc>
                <a:spcPct val="150000"/>
              </a:lnSpc>
            </a:pPr>
            <a:r>
              <a:rPr lang="en-US" altLang="zh-CN" sz="3200" b="1" dirty="0" smtClean="0"/>
              <a:t>2.</a:t>
            </a:r>
            <a:r>
              <a:rPr lang="zh-CN" altLang="zh-CN" sz="3200" b="1" dirty="0" smtClean="0"/>
              <a:t>复述课文，理清文章思路。</a:t>
            </a:r>
          </a:p>
          <a:p>
            <a:pPr>
              <a:lnSpc>
                <a:spcPct val="150000"/>
              </a:lnSpc>
            </a:pPr>
            <a:r>
              <a:rPr lang="en-US" altLang="zh-CN" sz="3200" b="1" dirty="0" smtClean="0"/>
              <a:t>3.</a:t>
            </a:r>
            <a:r>
              <a:rPr lang="zh-CN" altLang="zh-CN" sz="3200" b="1" dirty="0" smtClean="0"/>
              <a:t>结合课文旁批和文章后面阅读提示，勾画关键语句</a:t>
            </a:r>
            <a:r>
              <a:rPr lang="zh-CN" altLang="zh-CN" sz="3200" b="1" dirty="0" smtClean="0"/>
              <a:t>，</a:t>
            </a:r>
            <a:r>
              <a:rPr lang="en-US" altLang="zh-CN" sz="3200" b="1" dirty="0" smtClean="0"/>
              <a:t>   </a:t>
            </a:r>
            <a:r>
              <a:rPr lang="zh-CN" altLang="zh-CN" sz="3200" b="1" dirty="0" smtClean="0"/>
              <a:t>在</a:t>
            </a:r>
            <a:r>
              <a:rPr lang="zh-CN" altLang="zh-CN" sz="3200" b="1" dirty="0" smtClean="0"/>
              <a:t>你喜欢的地方或有疑惑的地方作批注。</a:t>
            </a:r>
          </a:p>
          <a:p>
            <a:endParaRPr lang="zh-CN" altLang="en-US" dirty="0"/>
          </a:p>
        </p:txBody>
      </p:sp>
      <p:sp>
        <p:nvSpPr>
          <p:cNvPr id="3" name="TextBox 2"/>
          <p:cNvSpPr txBox="1"/>
          <p:nvPr/>
        </p:nvSpPr>
        <p:spPr>
          <a:xfrm>
            <a:off x="696035" y="477671"/>
            <a:ext cx="5076967" cy="1107996"/>
          </a:xfrm>
          <a:prstGeom prst="rect">
            <a:avLst/>
          </a:prstGeom>
          <a:noFill/>
        </p:spPr>
        <p:txBody>
          <a:bodyPr wrap="square" rtlCol="0">
            <a:spAutoFit/>
          </a:bodyPr>
          <a:lstStyle/>
          <a:p>
            <a:r>
              <a:rPr lang="zh-CN" altLang="en-US" sz="4800" b="1" dirty="0" err="1" smtClean="0">
                <a:solidFill>
                  <a:srgbClr val="FF0000"/>
                </a:solidFill>
              </a:rPr>
              <a:t>六</a:t>
            </a:r>
            <a:r>
              <a:rPr lang="en-US" altLang="zh-CN" sz="4800" b="1" dirty="0" smtClean="0">
                <a:solidFill>
                  <a:srgbClr val="FF0000"/>
                </a:solidFill>
              </a:rPr>
              <a:t>、</a:t>
            </a:r>
            <a:r>
              <a:rPr lang="en-US" altLang="zh-CN" sz="4800" b="1" dirty="0" err="1" smtClean="0">
                <a:solidFill>
                  <a:srgbClr val="FF0000"/>
                </a:solidFill>
              </a:rPr>
              <a:t>教学过程</a:t>
            </a:r>
            <a:endParaRPr lang="zh-CN" altLang="zh-CN" sz="4800" b="1" dirty="0" smtClean="0">
              <a:solidFill>
                <a:srgbClr val="FF0000"/>
              </a:solidFill>
            </a:endParaRPr>
          </a:p>
          <a:p>
            <a:endParaRPr lang="zh-CN" altLang="en-US" dirty="0"/>
          </a:p>
        </p:txBody>
      </p:sp>
    </p:spTree>
  </p:cSld>
  <p:clrMapOvr>
    <a:masterClrMapping/>
  </p:clrMapOvr>
  <mc:AlternateContent xmlns:mc="http://schemas.openxmlformats.org/markup-compatibility/2006">
    <mc:Choice xmlns="" xmlns:p14="http://schemas.microsoft.com/office/powerpoint/2010/main" Requires="p14">
      <p:transition p14:dur="500">
        <p:random/>
      </p:transition>
    </mc:Choice>
    <mc:Fallback>
      <p:transition>
        <p:random/>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KSO_DOCER_TEMPLATE_OPEN_ONCE_MARK" val="1"/>
</p:tagLst>
</file>

<file path=ppt/tags/tag2.xml><?xml version="1.0" encoding="utf-8"?>
<p:tagLst xmlns:a="http://schemas.openxmlformats.org/drawingml/2006/main" xmlns:r="http://schemas.openxmlformats.org/officeDocument/2006/relationships"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081"/>
  <p:tag name="KSO_WM_TEMPLATE_MASTER_TYPE" val="0"/>
  <p:tag name="KSO_WM_TEMPLATE_COLOR_TYPE" val="1"/>
  <p:tag name="KSO_WM_UNIT_SHOW_EDIT_AREA_INDICATION" val="1"/>
</p:tagLst>
</file>

<file path=ppt/tags/tag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7.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 name="KSO_WM_SPECIAL_SOURCE" val="bdnull"/>
</p:tagLst>
</file>

<file path=ppt/tags/tag8.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 name="KSO_WM_SPECIAL_SOURCE" val="bdnull"/>
</p:tagLst>
</file>

<file path=ppt/theme/theme1.xml><?xml version="1.0" encoding="utf-8"?>
<a:theme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490</TotalTime>
  <Words>2132</Words>
  <Application>Microsoft Office PowerPoint</Application>
  <PresentationFormat>自定义</PresentationFormat>
  <Paragraphs>106</Paragraphs>
  <Slides>23</Slides>
  <Notes>0</Notes>
  <HiddenSlides>0</HiddenSlides>
  <MMClips>0</MMClips>
  <ScaleCrop>false</ScaleCrop>
  <HeadingPairs>
    <vt:vector size="4" baseType="variant">
      <vt:variant>
        <vt:lpstr>主题</vt:lpstr>
      </vt:variant>
      <vt:variant>
        <vt:i4>1</vt:i4>
      </vt:variant>
      <vt:variant>
        <vt:lpstr>幻灯片标题</vt:lpstr>
      </vt:variant>
      <vt:variant>
        <vt:i4>23</vt:i4>
      </vt:variant>
    </vt:vector>
  </HeadingPairs>
  <TitlesOfParts>
    <vt:vector size="24" baseType="lpstr">
      <vt:lpstr>Office 主题​​</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lpstr>幻灯片 18</vt:lpstr>
      <vt:lpstr>幻灯片 19</vt:lpstr>
      <vt:lpstr>幻灯片 20</vt:lpstr>
      <vt:lpstr>幻灯片 21</vt:lpstr>
      <vt:lpstr>幻灯片 22</vt:lpstr>
      <vt:lpstr>幻灯片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空白演示</dc:title>
  <dc:creator>Administrator</dc:creator>
  <cp:lastModifiedBy>Administrator</cp:lastModifiedBy>
  <cp:revision>276</cp:revision>
  <dcterms:created xsi:type="dcterms:W3CDTF">2019-06-19T02:08:00Z</dcterms:created>
  <dcterms:modified xsi:type="dcterms:W3CDTF">2022-10-25T03:42:23Z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2052-11.1.0.11194</vt:lpwstr>
  </property>
  <property fmtid="{D5CDD505-2E9C-101B-9397-08002B2CF9AE}" pid="3" name="KSOSaveFontToCloudKey">
    <vt:lpwstr>251213969_cloud</vt:lpwstr>
  </property>
  <property fmtid="{D5CDD505-2E9C-101B-9397-08002B2CF9AE}" pid="4" name="ICV">
    <vt:lpwstr>74F74497EAAD4754AA00F96AE265D6D3</vt:lpwstr>
  </property>
</Properties>
</file>