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7" r:id="rId3"/>
    <p:sldId id="258" r:id="rId4"/>
    <p:sldId id="259" r:id="rId5"/>
    <p:sldId id="260" r:id="rId6"/>
    <p:sldId id="261" r:id="rId7"/>
    <p:sldId id="272" r:id="rId8"/>
    <p:sldId id="273" r:id="rId9"/>
    <p:sldId id="262" r:id="rId10"/>
    <p:sldId id="274" r:id="rId11"/>
    <p:sldId id="275" r:id="rId12"/>
    <p:sldId id="27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5" r:id="rId21"/>
    <p:sldId id="263" r:id="rId22"/>
    <p:sldId id="264" r:id="rId23"/>
    <p:sldId id="265" r:id="rId24"/>
    <p:sldId id="266" r:id="rId25"/>
    <p:sldId id="267" r:id="rId26"/>
    <p:sldId id="268" r:id="rId27"/>
    <p:sldId id="269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BEFD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50" y="-96"/>
      </p:cViewPr>
      <p:guideLst>
        <p:guide orient="horz" pos="2175"/>
        <p:guide pos="384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3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04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05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1048606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48607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0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0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0784205" y="0"/>
            <a:ext cx="1341755" cy="31686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9270" y="0"/>
            <a:ext cx="11683365" cy="384810"/>
          </a:xfrm>
          <a:prstGeom prst="rect">
            <a:avLst/>
          </a:prstGeom>
        </p:spPr>
      </p:pic>
      <p:pic>
        <p:nvPicPr>
          <p:cNvPr id="2097153" name="图片 9" descr="IMG_25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" y="16510"/>
            <a:ext cx="391795" cy="3949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576" name="AutoShape 7"/>
          <p:cNvSpPr>
            <a:spLocks noChangeArrowheads="1"/>
          </p:cNvSpPr>
          <p:nvPr userDrawn="1"/>
        </p:nvSpPr>
        <p:spPr bwMode="auto">
          <a:xfrm>
            <a:off x="0" y="6540500"/>
            <a:ext cx="12192635" cy="28511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99CCFF"/>
              </a:gs>
              <a:gs pos="50000">
                <a:schemeClr val="bg1"/>
              </a:gs>
              <a:gs pos="100000">
                <a:srgbClr val="99CCFF"/>
              </a:gs>
            </a:gsLst>
            <a:lin ang="5400000" scaled="1"/>
          </a:gradFill>
          <a:ln w="9525">
            <a:noFill/>
            <a:round/>
          </a:ln>
          <a:effectLst>
            <a:outerShdw dist="35921" dir="2700000" algn="ctr" rotWithShape="0">
              <a:srgbClr val="000099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  <a:sym typeface="+mn-ea"/>
            </a:endParaRPr>
          </a:p>
        </p:txBody>
      </p:sp>
      <p:sp>
        <p:nvSpPr>
          <p:cNvPr id="1048577" name="副标题 2"/>
          <p:cNvSpPr>
            <a:spLocks noGrp="1"/>
          </p:cNvSpPr>
          <p:nvPr userDrawn="1">
            <p:custDataLst>
              <p:tags r:id="rId4"/>
            </p:custDataLst>
          </p:nvPr>
        </p:nvSpPr>
        <p:spPr>
          <a:xfrm>
            <a:off x="2482215" y="6540500"/>
            <a:ext cx="5036185" cy="350520"/>
          </a:xfrm>
          <a:prstGeom prst="rect">
            <a:avLst/>
          </a:prstGeom>
        </p:spPr>
        <p:txBody>
          <a:bodyPr vert="horz" lIns="90000" tIns="46800" rIns="90000" bIns="46800" rtlCol="0">
            <a:normAutofit/>
            <a:scene3d>
              <a:camera prst="orthographicFront"/>
              <a:lightRig rig="threePt" dir="t"/>
            </a:scene3d>
          </a:bodyPr>
          <a:lstStyle>
            <a:lvl1pPr marL="0" indent="0" algn="ctr">
              <a:lnSpc>
                <a:spcPct val="110000"/>
              </a:lnSpc>
              <a:buNone/>
              <a:defRPr sz="1400" spc="200">
                <a:solidFill>
                  <a:schemeClr val="accent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舒体" panose="02010600010101010101" charset="-122"/>
                <a:ea typeface="方正舒体" panose="02010600010101010101" charset="-122"/>
                <a:cs typeface="方正舒体" panose="02010600010101010101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教出语文味道，做有灵魂、有温度、有诗意的语文人!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48578" name="日期占位符 11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10784840" y="34290"/>
            <a:ext cx="1407160" cy="31686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9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11455400" y="6532245"/>
            <a:ext cx="631190" cy="3016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>
    <p:random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latin typeface="方正舒体" panose="02010600010101010101" charset="-122"/>
          <a:ea typeface="方正舒体" panose="0201060001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.xml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9.xml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1.xml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.xml"/><Relationship Id="rId1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3.xml"/><Relationship Id="rId1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4.xml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7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8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9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文本框 99"/>
          <p:cNvSpPr txBox="1"/>
          <p:nvPr/>
        </p:nvSpPr>
        <p:spPr>
          <a:xfrm>
            <a:off x="2491105" y="788035"/>
            <a:ext cx="6810375" cy="294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55600"/>
            <a:r>
              <a:rPr lang="en-US" sz="1400" b="0">
                <a:latin typeface="宋体" panose="02010600030101010101" pitchFamily="2" charset="-122"/>
              </a:rPr>
              <a:t> </a:t>
            </a:r>
            <a:endParaRPr lang="zh-CN" altLang="en-US" sz="8000" b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sp>
        <p:nvSpPr>
          <p:cNvPr id="1048588" name="TextBox 1048581"/>
          <p:cNvSpPr txBox="1"/>
          <p:nvPr/>
        </p:nvSpPr>
        <p:spPr>
          <a:xfrm>
            <a:off x="1914819" y="1671670"/>
            <a:ext cx="7386661" cy="2072641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zh-CN" sz="4400">
                <a:solidFill>
                  <a:srgbClr val="FF0000"/>
                </a:solidFill>
                <a:ea typeface="微软雅黑" panose="020B0503020204020204" pitchFamily="34" charset="-122"/>
              </a:rPr>
              <a:t>用团队合作攻破自读难点</a:t>
            </a:r>
            <a:endParaRPr lang="x-none" sz="2800">
              <a:solidFill>
                <a:srgbClr val="FF0000"/>
              </a:solidFill>
            </a:endParaRPr>
          </a:p>
          <a:p>
            <a:pPr algn="ctr"/>
            <a:endParaRPr lang="x-none" sz="2800">
              <a:solidFill>
                <a:srgbClr val="000000"/>
              </a:solidFill>
            </a:endParaRPr>
          </a:p>
          <a:p>
            <a:pPr algn="ctr"/>
            <a:endParaRPr lang="x-none" sz="2800">
              <a:solidFill>
                <a:srgbClr val="000000"/>
              </a:solidFill>
            </a:endParaRPr>
          </a:p>
          <a:p>
            <a:pPr algn="ctr"/>
            <a:r>
              <a:rPr lang="zh-CN" altLang="zh-CN" sz="3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a typeface="微软雅黑" panose="020B0503020204020204" pitchFamily="34" charset="-122"/>
              </a:rPr>
              <a:t>泸县第六中学</a:t>
            </a:r>
            <a:r>
              <a:rPr lang="en-US" altLang="zh-CN" sz="3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a typeface="微软雅黑" panose="020B0503020204020204" pitchFamily="34" charset="-122"/>
              </a:rPr>
              <a:t>    </a:t>
            </a:r>
            <a:r>
              <a:rPr lang="zh-CN" altLang="zh-CN" sz="3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a typeface="微软雅黑" panose="020B0503020204020204" pitchFamily="34" charset="-122"/>
              </a:rPr>
              <a:t>何艺</a:t>
            </a:r>
            <a:endParaRPr lang="zh-CN" altLang="zh-CN" sz="3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a typeface="微软雅黑" panose="020B0503020204020204" pitchFamily="34" charset="-122"/>
            </a:endParaRPr>
          </a:p>
        </p:txBody>
      </p:sp>
      <p:pic>
        <p:nvPicPr>
          <p:cNvPr id="2097156" name="图片 2097155"/>
          <p:cNvPicPr/>
          <p:nvPr/>
        </p:nvPicPr>
        <p:blipFill>
          <a:blip r:embed="rId1"/>
          <a:stretch>
            <a:fillRect/>
          </a:stretch>
        </p:blipFill>
        <p:spPr>
          <a:xfrm>
            <a:off x="604520" y="4185920"/>
            <a:ext cx="4614545" cy="2099310"/>
          </a:xfrm>
          <a:prstGeom prst="rect">
            <a:avLst/>
          </a:prstGeom>
        </p:spPr>
      </p:pic>
      <p:pic>
        <p:nvPicPr>
          <p:cNvPr id="2097157" name="图片 2097156"/>
          <p:cNvPicPr/>
          <p:nvPr/>
        </p:nvPicPr>
        <p:blipFill>
          <a:blip r:embed="rId2"/>
          <a:stretch>
            <a:fillRect/>
          </a:stretch>
        </p:blipFill>
        <p:spPr>
          <a:xfrm>
            <a:off x="6481445" y="4116705"/>
            <a:ext cx="5069840" cy="23139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图片 2097162"/>
          <p:cNvPicPr/>
          <p:nvPr/>
        </p:nvPicPr>
        <p:blipFill>
          <a:blip r:embed="rId1"/>
          <a:stretch>
            <a:fillRect/>
          </a:stretch>
        </p:blipFill>
        <p:spPr>
          <a:xfrm>
            <a:off x="262825" y="570956"/>
            <a:ext cx="11146460" cy="55114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图片 2097163"/>
          <p:cNvPicPr/>
          <p:nvPr/>
        </p:nvPicPr>
        <p:blipFill>
          <a:blip r:embed="rId1"/>
          <a:stretch>
            <a:fillRect/>
          </a:stretch>
        </p:blipFill>
        <p:spPr>
          <a:xfrm>
            <a:off x="466592" y="1034544"/>
            <a:ext cx="11258815" cy="47889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图片 2097164"/>
          <p:cNvPicPr/>
          <p:nvPr/>
        </p:nvPicPr>
        <p:blipFill>
          <a:blip r:embed="rId1"/>
          <a:stretch>
            <a:fillRect/>
          </a:stretch>
        </p:blipFill>
        <p:spPr>
          <a:xfrm>
            <a:off x="752298" y="878912"/>
            <a:ext cx="10687404" cy="5100174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图片 2097165"/>
          <p:cNvPicPr/>
          <p:nvPr/>
        </p:nvPicPr>
        <p:blipFill>
          <a:blip r:embed="rId1"/>
          <a:stretch>
            <a:fillRect/>
          </a:stretch>
        </p:blipFill>
        <p:spPr>
          <a:xfrm>
            <a:off x="569607" y="451127"/>
            <a:ext cx="11052787" cy="59557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图片 2097166"/>
          <p:cNvPicPr/>
          <p:nvPr/>
        </p:nvPicPr>
        <p:blipFill>
          <a:blip r:embed="rId1"/>
          <a:stretch>
            <a:fillRect/>
          </a:stretch>
        </p:blipFill>
        <p:spPr>
          <a:xfrm>
            <a:off x="907337" y="606929"/>
            <a:ext cx="10498519" cy="564414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图片 2097167"/>
          <p:cNvPicPr/>
          <p:nvPr/>
        </p:nvPicPr>
        <p:blipFill>
          <a:blip r:embed="rId1"/>
          <a:stretch>
            <a:fillRect/>
          </a:stretch>
        </p:blipFill>
        <p:spPr>
          <a:xfrm>
            <a:off x="830171" y="697077"/>
            <a:ext cx="10531658" cy="54638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图片 2097168"/>
          <p:cNvPicPr/>
          <p:nvPr/>
        </p:nvPicPr>
        <p:blipFill>
          <a:blip r:embed="rId1"/>
          <a:stretch>
            <a:fillRect/>
          </a:stretch>
        </p:blipFill>
        <p:spPr>
          <a:xfrm>
            <a:off x="1024079" y="835906"/>
            <a:ext cx="10143842" cy="5186188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图片 2097169"/>
          <p:cNvPicPr/>
          <p:nvPr/>
        </p:nvPicPr>
        <p:blipFill>
          <a:blip r:embed="rId1"/>
          <a:stretch>
            <a:fillRect/>
          </a:stretch>
        </p:blipFill>
        <p:spPr>
          <a:xfrm>
            <a:off x="595643" y="1190737"/>
            <a:ext cx="11000713" cy="4476527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图片 2097170"/>
          <p:cNvPicPr/>
          <p:nvPr/>
        </p:nvPicPr>
        <p:blipFill>
          <a:blip r:embed="rId1"/>
          <a:stretch>
            <a:fillRect/>
          </a:stretch>
        </p:blipFill>
        <p:spPr>
          <a:xfrm>
            <a:off x="454365" y="1773728"/>
            <a:ext cx="11283270" cy="331054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3" name="图片 2097172"/>
          <p:cNvPicPr/>
          <p:nvPr/>
        </p:nvPicPr>
        <p:blipFill>
          <a:blip r:embed="rId1"/>
          <a:srcRect b="15540"/>
          <a:stretch>
            <a:fillRect/>
          </a:stretch>
        </p:blipFill>
        <p:spPr>
          <a:xfrm>
            <a:off x="640473" y="618969"/>
            <a:ext cx="11190979" cy="526948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extBox 1048582"/>
          <p:cNvSpPr txBox="1"/>
          <p:nvPr/>
        </p:nvSpPr>
        <p:spPr>
          <a:xfrm>
            <a:off x="599567" y="1049561"/>
            <a:ext cx="7386661" cy="159003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4400">
                <a:solidFill>
                  <a:srgbClr val="000000"/>
                </a:solidFill>
                <a:ea typeface="微软雅黑" panose="020B0503020204020204" pitchFamily="34" charset="-122"/>
              </a:rPr>
              <a:t>一、课标要求</a:t>
            </a:r>
            <a:endParaRPr lang="x-none" sz="2800">
              <a:solidFill>
                <a:srgbClr val="000000"/>
              </a:solidFill>
            </a:endParaRPr>
          </a:p>
          <a:p>
            <a:endParaRPr lang="x-none" sz="2800">
              <a:solidFill>
                <a:srgbClr val="000000"/>
              </a:solidFill>
            </a:endParaRPr>
          </a:p>
          <a:p>
            <a:r>
              <a:rPr lang="en-US" altLang="zh-CN" sz="2800">
                <a:solidFill>
                  <a:srgbClr val="000000"/>
                </a:solidFill>
                <a:ea typeface="微软雅黑" panose="020B0503020204020204" pitchFamily="34" charset="-122"/>
              </a:rPr>
              <a:t>    </a:t>
            </a:r>
            <a:endParaRPr lang="x-none" sz="2800">
              <a:solidFill>
                <a:srgbClr val="000000"/>
              </a:solidFill>
            </a:endParaRPr>
          </a:p>
        </p:txBody>
      </p:sp>
      <p:sp>
        <p:nvSpPr>
          <p:cNvPr id="1048582" name="TextBox 1048583"/>
          <p:cNvSpPr txBox="1"/>
          <p:nvPr/>
        </p:nvSpPr>
        <p:spPr>
          <a:xfrm>
            <a:off x="1156784" y="1723929"/>
            <a:ext cx="10208519" cy="34696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24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en-US" altLang="zh-CN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学生能熟练地使用字典、词典独立识字,</a:t>
            </a:r>
            <a:r>
              <a:rPr lang="en-US" sz="3200" b="0" i="0" dirty="0" err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会用多种检字方法、能较熟练地运用略读和浏览的方法</a:t>
            </a:r>
            <a:r>
              <a:rPr lang="zh-CN" altLang="en-US" sz="3200" b="0" i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en-US" sz="3200" b="0" i="0" dirty="0" err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能在通读课文的基础上</a:t>
            </a:r>
            <a:r>
              <a:rPr lang="en-US" sz="3200" b="0" i="0" dirty="0" err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,理清思路,理解主要内容,</a:t>
            </a:r>
            <a:r>
              <a:rPr lang="en-US" sz="3200" b="0" i="0" dirty="0" err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体味和推敲重要词句在语言环境中的意义和作用</a:t>
            </a:r>
            <a:r>
              <a:rPr lang="zh-CN" altLang="en-US" sz="3200" b="0" i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en-US" sz="3200" b="0" i="0" dirty="0" err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在阅读中了解叙述</a:t>
            </a:r>
            <a:r>
              <a:rPr lang="en-US" sz="3200" b="0" i="0" dirty="0" err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、描写、说明、议论、</a:t>
            </a:r>
            <a:r>
              <a:rPr lang="en-US" sz="3200" b="0" i="0" dirty="0" err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抒情等表达方式</a:t>
            </a:r>
            <a:r>
              <a:rPr lang="zh-CN" altLang="en-US" sz="32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en-US" sz="32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能对课文的内容和表达有自己的心得</a:t>
            </a:r>
            <a:r>
              <a:rPr 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,能提出自己的看法和疑问,并能运用合作的方式,共同探讨疑难问题</a:t>
            </a:r>
            <a:r>
              <a:rPr lang="zh-CN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TextBox 1048594"/>
          <p:cNvSpPr txBox="1"/>
          <p:nvPr/>
        </p:nvSpPr>
        <p:spPr>
          <a:xfrm>
            <a:off x="414640" y="993399"/>
            <a:ext cx="9058944" cy="9296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algn="l">
              <a:lnSpc>
                <a:spcPct val="150000"/>
              </a:lnSpc>
            </a:pPr>
            <a:r>
              <a:rPr lang="en-US" sz="1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en-US" sz="1400" b="0" i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sz="3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zh-CN" altLang="zh-CN" sz="3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二）</a:t>
            </a:r>
            <a:r>
              <a:rPr lang="en-US" sz="3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小组合作解难点，团队协作求共赢。</a:t>
            </a:r>
            <a:endParaRPr lang="zh-CN" altLang="en-US"/>
          </a:p>
        </p:txBody>
      </p:sp>
      <p:sp>
        <p:nvSpPr>
          <p:cNvPr id="1048596" name="TextBox 1048595"/>
          <p:cNvSpPr txBox="1"/>
          <p:nvPr/>
        </p:nvSpPr>
        <p:spPr>
          <a:xfrm>
            <a:off x="978781" y="2418080"/>
            <a:ext cx="9936895" cy="15392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初中最能发挥学生主动性的就是小组合作。通过小组合作，既能够检查学生的预习情况，</a:t>
            </a:r>
            <a:r>
              <a:rPr lang="en-US" sz="3200" b="0" i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也能交流遇到的问题</a:t>
            </a:r>
            <a:r>
              <a:rPr 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，通过交流能够解决学生的大部分问题。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extBox 1048596"/>
          <p:cNvSpPr txBox="1"/>
          <p:nvPr/>
        </p:nvSpPr>
        <p:spPr>
          <a:xfrm>
            <a:off x="313218" y="393672"/>
            <a:ext cx="11565563" cy="37871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algn="l">
              <a:lnSpc>
                <a:spcPct val="150000"/>
              </a:lnSpc>
            </a:pPr>
            <a:r>
              <a:rPr lang="en-US" sz="36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1.预习作业课前查。</a:t>
            </a:r>
            <a:endParaRPr lang="en-US" sz="3600" b="0" i="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algn="l">
              <a:lnSpc>
                <a:spcPct val="150000"/>
              </a:lnSpc>
            </a:pPr>
            <a:r>
              <a:rPr lang="en-US" altLang="zh-CN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en-US" sz="3200" b="0" i="0" dirty="0" err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检查内容为两部分。</a:t>
            </a:r>
            <a:r>
              <a:rPr lang="en-US" sz="3200" b="0" i="0" dirty="0" err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第一部分是字词的预习</a:t>
            </a:r>
            <a:r>
              <a:rPr lang="zh-CN" altLang="en-US" sz="3200" b="0" i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工作</a:t>
            </a:r>
            <a:r>
              <a:rPr lang="en-US" sz="3200" b="0" i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字词的预习工作在课前由小组长检查；</a:t>
            </a:r>
            <a:r>
              <a:rPr lang="en-US" sz="3200" b="0" i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第二部分是检查小组成员是否有勾画和做笔记</a:t>
            </a:r>
            <a:r>
              <a:rPr 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。如果没有完成的，在课前完成，力求每一位同学都完成预习工作。 </a:t>
            </a:r>
            <a:endParaRPr lang="zh-CN" altLang="en-US" sz="32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图片 2097153"/>
          <p:cNvPicPr/>
          <p:nvPr/>
        </p:nvPicPr>
        <p:blipFill>
          <a:blip r:embed="rId1"/>
          <a:srcRect l="10858" b="11582"/>
          <a:stretch>
            <a:fillRect/>
          </a:stretch>
        </p:blipFill>
        <p:spPr>
          <a:xfrm>
            <a:off x="5689401" y="670526"/>
            <a:ext cx="5954454" cy="4856555"/>
          </a:xfrm>
          <a:prstGeom prst="rect">
            <a:avLst/>
          </a:prstGeom>
        </p:spPr>
      </p:pic>
      <p:pic>
        <p:nvPicPr>
          <p:cNvPr id="2097155" name="图片 2097154"/>
          <p:cNvPicPr/>
          <p:nvPr/>
        </p:nvPicPr>
        <p:blipFill>
          <a:blip r:embed="rId2"/>
          <a:srcRect l="10478" r="12729" b="6474"/>
          <a:stretch>
            <a:fillRect/>
          </a:stretch>
        </p:blipFill>
        <p:spPr>
          <a:xfrm>
            <a:off x="185381" y="670527"/>
            <a:ext cx="5306273" cy="4846909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TextBox 1048597"/>
          <p:cNvSpPr txBox="1"/>
          <p:nvPr/>
        </p:nvSpPr>
        <p:spPr>
          <a:xfrm>
            <a:off x="322919" y="517255"/>
            <a:ext cx="11016282" cy="20726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2.文章问题课中讲。</a:t>
            </a:r>
            <a:endParaRPr lang="en-US" sz="3600" b="0" i="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en-US" sz="3200" b="0" i="0" dirty="0" err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在上课时，先通过小组交流订正答案，再按照小组顺序，</a:t>
            </a:r>
            <a:r>
              <a:rPr lang="en-US" sz="3200" b="0" i="0" dirty="0" err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依次分享自己小组</a:t>
            </a:r>
            <a:r>
              <a:rPr lang="zh-CN" altLang="en-US" sz="3200" b="0" i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探讨</a:t>
            </a:r>
            <a:r>
              <a:rPr lang="en-US" sz="3200" b="0" i="0" dirty="0" err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问题</a:t>
            </a:r>
            <a:r>
              <a:rPr lang="zh-CN" altLang="en-US" sz="3200" b="0" i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后</a:t>
            </a:r>
            <a:r>
              <a:rPr lang="en-US" sz="3200" b="0" i="0" dirty="0" err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得出的答案</a:t>
            </a:r>
            <a:r>
              <a:rPr lang="en-US" sz="3200" b="0" i="0" dirty="0" err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，其他小组有不同意见的，举手质疑，直到得出共同答案</a:t>
            </a:r>
            <a:r>
              <a:rPr 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dirty="0"/>
          </a:p>
        </p:txBody>
      </p:sp>
      <p:pic>
        <p:nvPicPr>
          <p:cNvPr id="2097156" name="图片 2097155"/>
          <p:cNvPicPr/>
          <p:nvPr/>
        </p:nvPicPr>
        <p:blipFill>
          <a:blip r:embed="rId1"/>
          <a:stretch>
            <a:fillRect/>
          </a:stretch>
        </p:blipFill>
        <p:spPr>
          <a:xfrm>
            <a:off x="593615" y="2768050"/>
            <a:ext cx="4625539" cy="3104578"/>
          </a:xfrm>
          <a:prstGeom prst="rect">
            <a:avLst/>
          </a:prstGeom>
        </p:spPr>
      </p:pic>
      <p:pic>
        <p:nvPicPr>
          <p:cNvPr id="2097157" name="图片 2097156"/>
          <p:cNvPicPr/>
          <p:nvPr/>
        </p:nvPicPr>
        <p:blipFill>
          <a:blip r:embed="rId2"/>
          <a:stretch>
            <a:fillRect/>
          </a:stretch>
        </p:blipFill>
        <p:spPr>
          <a:xfrm>
            <a:off x="5666961" y="2677915"/>
            <a:ext cx="4466002" cy="3284847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TextBox 1048598"/>
          <p:cNvSpPr txBox="1"/>
          <p:nvPr/>
        </p:nvSpPr>
        <p:spPr>
          <a:xfrm>
            <a:off x="344310" y="391159"/>
            <a:ext cx="11576995" cy="25552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3.个人疑难大家帮</a:t>
            </a:r>
            <a:r>
              <a:rPr 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sz="3200" b="0" i="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en-US" sz="3200" b="0" i="0" dirty="0" err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学生把自己在阅读文章时始终不理解的问题记录下来，先在组内交流</a:t>
            </a:r>
            <a:r>
              <a:rPr lang="en-US" sz="3200" b="0" i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zh-CN" altLang="en-US" sz="3200" b="0" i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组内</a:t>
            </a:r>
            <a:r>
              <a:rPr lang="en-US" sz="3200" b="0" i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无法解决的</a:t>
            </a:r>
            <a:r>
              <a:rPr 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，在文章问题回答完毕后，举手提问，由其他小组成员帮助回答；如果学生小组合作也无法解决的问题，由老师点拨思路，促使学生解决疑难问题。  </a:t>
            </a:r>
            <a:endParaRPr lang="zh-CN" altLang="en-US" dirty="0"/>
          </a:p>
        </p:txBody>
      </p:sp>
      <p:pic>
        <p:nvPicPr>
          <p:cNvPr id="2097158" name="图片 2097157"/>
          <p:cNvPicPr/>
          <p:nvPr/>
        </p:nvPicPr>
        <p:blipFill>
          <a:blip r:embed="rId1"/>
          <a:stretch>
            <a:fillRect/>
          </a:stretch>
        </p:blipFill>
        <p:spPr>
          <a:xfrm>
            <a:off x="692684" y="2946400"/>
            <a:ext cx="4663530" cy="3497648"/>
          </a:xfrm>
          <a:prstGeom prst="rect">
            <a:avLst/>
          </a:prstGeom>
        </p:spPr>
      </p:pic>
      <p:pic>
        <p:nvPicPr>
          <p:cNvPr id="2097159" name="图片 2097158"/>
          <p:cNvPicPr/>
          <p:nvPr/>
        </p:nvPicPr>
        <p:blipFill>
          <a:blip r:embed="rId2"/>
          <a:stretch>
            <a:fillRect/>
          </a:stretch>
        </p:blipFill>
        <p:spPr>
          <a:xfrm>
            <a:off x="5905499" y="2946399"/>
            <a:ext cx="4601074" cy="3450806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TextBox 1048599"/>
          <p:cNvSpPr txBox="1"/>
          <p:nvPr/>
        </p:nvSpPr>
        <p:spPr>
          <a:xfrm>
            <a:off x="986093" y="1275924"/>
            <a:ext cx="6145787" cy="6248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3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“教无定式,学无定法。”</a:t>
            </a:r>
            <a:endParaRPr lang="en-US" sz="3600" b="0" i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48601" name="TextBox 1048600"/>
          <p:cNvSpPr txBox="1"/>
          <p:nvPr/>
        </p:nvSpPr>
        <p:spPr>
          <a:xfrm>
            <a:off x="782127" y="2409290"/>
            <a:ext cx="10627745" cy="20218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所有的认识和策略都会有共通之处,那就是,在遵照教学规律和原则的前提下,进行大胆探索和试验,在实践中不断总结完善,使自读课教学更科学,更有利于培养学生的阅读和写作能力,促进单元教学水平的提高。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extBox 1048601"/>
          <p:cNvSpPr txBox="1"/>
          <p:nvPr/>
        </p:nvSpPr>
        <p:spPr>
          <a:xfrm>
            <a:off x="1949969" y="2091829"/>
            <a:ext cx="7703303" cy="11582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3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en-US" sz="3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我的交流完毕，请各位老师多批评指正！谢谢大家！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3" name="TextBox 1048584"/>
          <p:cNvSpPr txBox="1"/>
          <p:nvPr/>
        </p:nvSpPr>
        <p:spPr>
          <a:xfrm>
            <a:off x="656217" y="1000947"/>
            <a:ext cx="4572000" cy="8153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48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二、存在问题</a:t>
            </a:r>
            <a:endParaRPr lang="en-US" sz="4800" b="0" i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48584" name="TextBox 1048585"/>
          <p:cNvSpPr txBox="1"/>
          <p:nvPr/>
        </p:nvSpPr>
        <p:spPr>
          <a:xfrm>
            <a:off x="1215683" y="2310985"/>
            <a:ext cx="5668354" cy="6248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3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（一）全包全揽的教师</a:t>
            </a:r>
            <a:endParaRPr lang="en-US" sz="3600" b="0" i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48585" name="TextBox 1048586"/>
          <p:cNvSpPr txBox="1"/>
          <p:nvPr/>
        </p:nvSpPr>
        <p:spPr>
          <a:xfrm>
            <a:off x="3812922" y="3428999"/>
            <a:ext cx="5850890" cy="6248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3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（二）放任自流的教师</a:t>
            </a:r>
            <a:endParaRPr lang="en-US" sz="3600" b="0" i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48586" name="TextBox 1048587"/>
          <p:cNvSpPr txBox="1"/>
          <p:nvPr/>
        </p:nvSpPr>
        <p:spPr>
          <a:xfrm>
            <a:off x="5956708" y="4547013"/>
            <a:ext cx="5699012" cy="6248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3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（三）没有方向的学生</a:t>
            </a:r>
            <a:endParaRPr lang="en-US" sz="3600" b="0" i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TextBox 1048588"/>
          <p:cNvSpPr txBox="1"/>
          <p:nvPr/>
        </p:nvSpPr>
        <p:spPr>
          <a:xfrm>
            <a:off x="573815" y="941098"/>
            <a:ext cx="7963608" cy="8153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48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三、团队合作攻破自读难点 </a:t>
            </a:r>
            <a:r>
              <a:rPr lang="en-US" sz="1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en-US" sz="1400" b="0" i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48590" name="TextBox 1048589"/>
          <p:cNvSpPr txBox="1"/>
          <p:nvPr/>
        </p:nvSpPr>
        <p:spPr>
          <a:xfrm>
            <a:off x="1110797" y="2436591"/>
            <a:ext cx="9650084" cy="2504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en-US" sz="3200" b="0" i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为落实自读课文的编排意图</a:t>
            </a:r>
            <a:r>
              <a:rPr 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,发挥教师的主导作用和学生的主体作用,使自读课文真正服务于语文教育教学,充分发挥自读课文的作用,切实促进传授知识和培养能力的有机结合，我从教师和学生小组两个方面入手，以求攻破自读难点。</a:t>
            </a:r>
            <a:r>
              <a:rPr lang="en-US" sz="14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TextBox 1048590"/>
          <p:cNvSpPr txBox="1"/>
          <p:nvPr/>
        </p:nvSpPr>
        <p:spPr>
          <a:xfrm>
            <a:off x="856301" y="911007"/>
            <a:ext cx="8369051" cy="6248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3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（一）教师辅助讲读,促成学生能力提升</a:t>
            </a:r>
            <a:endParaRPr lang="en-US" sz="3600" b="0" i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097160" name="图片 2097159"/>
          <p:cNvPicPr/>
          <p:nvPr/>
        </p:nvPicPr>
        <p:blipFill>
          <a:blip r:embed="rId1"/>
          <a:stretch>
            <a:fillRect/>
          </a:stretch>
        </p:blipFill>
        <p:spPr>
          <a:xfrm>
            <a:off x="1145072" y="1805913"/>
            <a:ext cx="9717194" cy="389552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TextBox 1048592"/>
          <p:cNvSpPr txBox="1"/>
          <p:nvPr/>
        </p:nvSpPr>
        <p:spPr>
          <a:xfrm>
            <a:off x="207379" y="1144498"/>
            <a:ext cx="11777240" cy="346964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《雨的四季》</a:t>
            </a:r>
            <a:r>
              <a:rPr lang="zh-CN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问题设计</a:t>
            </a:r>
            <a:r>
              <a:rPr lang="en-US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endParaRPr lang="zh-CN" altLang="en-US"/>
          </a:p>
          <a:p>
            <a:r>
              <a:rPr lang="en-US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1.完成练习册的字音预习；</a:t>
            </a:r>
            <a:endParaRPr lang="zh-CN" altLang="en-US"/>
          </a:p>
          <a:p>
            <a:r>
              <a:rPr lang="en-US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2.找出文中的比喻句和拟人句各三句，按答题格式规范回答；</a:t>
            </a:r>
            <a:endParaRPr lang="zh-CN" altLang="en-US"/>
          </a:p>
          <a:p>
            <a:r>
              <a:rPr lang="en-US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3.朗读全文，上课时和同学分享你最喜欢的段落或语句。</a:t>
            </a:r>
            <a:endParaRPr lang="zh-CN" altLang="en-US"/>
          </a:p>
          <a:p>
            <a:r>
              <a:rPr lang="en-US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4.想象文中描绘的四幅雨图，说一说你最喜欢哪一幅，为什么？</a:t>
            </a:r>
            <a:endParaRPr lang="zh-CN" altLang="en-US"/>
          </a:p>
          <a:p>
            <a:r>
              <a:rPr lang="en-US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5.概括文章的中心大意；</a:t>
            </a:r>
            <a:endParaRPr lang="zh-CN" altLang="en-US"/>
          </a:p>
          <a:p>
            <a:r>
              <a:rPr lang="en-US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6.列出文章中不理解的疑难问题。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图片 2097160"/>
          <p:cNvPicPr/>
          <p:nvPr/>
        </p:nvPicPr>
        <p:blipFill>
          <a:blip r:embed="rId1"/>
          <a:stretch>
            <a:fillRect/>
          </a:stretch>
        </p:blipFill>
        <p:spPr>
          <a:xfrm>
            <a:off x="993782" y="947465"/>
            <a:ext cx="10759896" cy="49630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TextBox 1048593"/>
          <p:cNvSpPr txBox="1"/>
          <p:nvPr/>
        </p:nvSpPr>
        <p:spPr>
          <a:xfrm>
            <a:off x="873951" y="628994"/>
            <a:ext cx="11290232" cy="43586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3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《荷叶·母亲》</a:t>
            </a:r>
            <a:r>
              <a:rPr lang="zh-CN" altLang="zh-CN" sz="3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问题设计</a:t>
            </a:r>
            <a:r>
              <a:rPr lang="en-US" sz="3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endParaRPr lang="zh-CN" altLang="en-US"/>
          </a:p>
          <a:p>
            <a:r>
              <a:rPr lang="en-US" sz="3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1.完成练习册的字音预习；</a:t>
            </a:r>
            <a:endParaRPr lang="zh-CN" altLang="en-US"/>
          </a:p>
          <a:p>
            <a:r>
              <a:rPr lang="en-US" sz="3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2.朗读课文，把握文章的感情基调；</a:t>
            </a:r>
            <a:endParaRPr lang="zh-CN" altLang="en-US"/>
          </a:p>
          <a:p>
            <a:r>
              <a:rPr lang="en-US" sz="3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3.文章第三段为什么要插叙与故乡园院里“莲花”的往事；</a:t>
            </a:r>
            <a:endParaRPr lang="zh-CN" altLang="en-US"/>
          </a:p>
          <a:p>
            <a:r>
              <a:rPr lang="en-US" sz="3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4.文章最后一段表现了作者怎样的心情？</a:t>
            </a:r>
            <a:endParaRPr lang="zh-CN" altLang="en-US"/>
          </a:p>
          <a:p>
            <a:r>
              <a:rPr lang="en-US" sz="3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5.你怎样理解标题</a:t>
            </a:r>
            <a:r>
              <a:rPr lang="zh-CN" sz="3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？</a:t>
            </a:r>
            <a:endParaRPr lang="zh-CN" altLang="en-US"/>
          </a:p>
          <a:p>
            <a:r>
              <a:rPr lang="en-US" sz="3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6.文章主要运用了什么表达方式？</a:t>
            </a:r>
            <a:endParaRPr lang="zh-CN" altLang="en-US"/>
          </a:p>
          <a:p>
            <a:r>
              <a:rPr lang="en-US" sz="3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7.列出文章中不理解的疑难问题</a:t>
            </a:r>
            <a:r>
              <a:rPr 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图片 2097161"/>
          <p:cNvPicPr/>
          <p:nvPr/>
        </p:nvPicPr>
        <p:blipFill>
          <a:blip r:embed="rId1"/>
          <a:stretch>
            <a:fillRect/>
          </a:stretch>
        </p:blipFill>
        <p:spPr>
          <a:xfrm>
            <a:off x="642322" y="708730"/>
            <a:ext cx="10907355" cy="5440541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SPECIAL_SOURCE" val="bdnull"/>
</p:tagLst>
</file>

<file path=ppt/tags/tag11.xml><?xml version="1.0" encoding="utf-8"?>
<p:tagLst xmlns:p="http://schemas.openxmlformats.org/presentationml/2006/main">
  <p:tag name="KSO_WM_SPECIAL_SOURCE" val="bdnull"/>
</p:tagLst>
</file>

<file path=ppt/tags/tag12.xml><?xml version="1.0" encoding="utf-8"?>
<p:tagLst xmlns:p="http://schemas.openxmlformats.org/presentationml/2006/main">
  <p:tag name="KSO_WM_SPECIAL_SOURCE" val="bdnull"/>
</p:tagLst>
</file>

<file path=ppt/tags/tag13.xml><?xml version="1.0" encoding="utf-8"?>
<p:tagLst xmlns:p="http://schemas.openxmlformats.org/presentationml/2006/main">
  <p:tag name="KSO_WM_SPECIAL_SOURCE" val="bdnull"/>
</p:tagLst>
</file>

<file path=ppt/tags/tag14.xml><?xml version="1.0" encoding="utf-8"?>
<p:tagLst xmlns:p="http://schemas.openxmlformats.org/presentationml/2006/main">
  <p:tag name="KSO_WM_SPECIAL_SOURCE" val="bdnull"/>
</p:tagLst>
</file>

<file path=ppt/tags/tag15.xml><?xml version="1.0" encoding="utf-8"?>
<p:tagLst xmlns:p="http://schemas.openxmlformats.org/presentationml/2006/main">
  <p:tag name="KSO_WM_SPECIAL_SOURCE" val="bdnull"/>
</p:tagLst>
</file>

<file path=ppt/tags/tag16.xml><?xml version="1.0" encoding="utf-8"?>
<p:tagLst xmlns:p="http://schemas.openxmlformats.org/presentationml/2006/main">
  <p:tag name="KSO_WM_SPECIAL_SOURCE" val="bdnull"/>
</p:tagLst>
</file>

<file path=ppt/tags/tag17.xml><?xml version="1.0" encoding="utf-8"?>
<p:tagLst xmlns:p="http://schemas.openxmlformats.org/presentationml/2006/main">
  <p:tag name="KSO_WM_SPECIAL_SOURCE" val="bdnull"/>
</p:tagLst>
</file>

<file path=ppt/tags/tag18.xml><?xml version="1.0" encoding="utf-8"?>
<p:tagLst xmlns:p="http://schemas.openxmlformats.org/presentationml/2006/main">
  <p:tag name="KSO_WM_SPECIAL_SOURCE" val="bdnull"/>
</p:tagLst>
</file>

<file path=ppt/tags/tag19.xml><?xml version="1.0" encoding="utf-8"?>
<p:tagLst xmlns:p="http://schemas.openxmlformats.org/presentationml/2006/main">
  <p:tag name="KSO_WM_SPECIAL_SOURCE" val="bdnull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SPECIAL_SOURCE" val="bdnull"/>
</p:tagLst>
</file>

<file path=ppt/tags/tag22.xml><?xml version="1.0" encoding="utf-8"?>
<p:tagLst xmlns:p="http://schemas.openxmlformats.org/presentationml/2006/main">
  <p:tag name="KSO_WM_SPECIAL_SOURCE" val="bdnull"/>
</p:tagLst>
</file>

<file path=ppt/tags/tag23.xml><?xml version="1.0" encoding="utf-8"?>
<p:tagLst xmlns:p="http://schemas.openxmlformats.org/presentationml/2006/main">
  <p:tag name="KSO_WM_SPECIAL_SOURCE" val="bdnull"/>
</p:tagLst>
</file>

<file path=ppt/tags/tag24.xml><?xml version="1.0" encoding="utf-8"?>
<p:tagLst xmlns:p="http://schemas.openxmlformats.org/presentationml/2006/main">
  <p:tag name="KSO_WM_SPECIAL_SOURCE" val="bdnull"/>
</p:tagLst>
</file>

<file path=ppt/tags/tag25.xml><?xml version="1.0" encoding="utf-8"?>
<p:tagLst xmlns:p="http://schemas.openxmlformats.org/presentationml/2006/main">
  <p:tag name="KSO_WM_SPECIAL_SOURCE" val="bdnull"/>
</p:tagLst>
</file>

<file path=ppt/tags/tag26.xml><?xml version="1.0" encoding="utf-8"?>
<p:tagLst xmlns:p="http://schemas.openxmlformats.org/presentationml/2006/main">
  <p:tag name="KSO_WM_SPECIAL_SOURCE" val="bdnull"/>
</p:tagLst>
</file>

<file path=ppt/tags/tag27.xml><?xml version="1.0" encoding="utf-8"?>
<p:tagLst xmlns:p="http://schemas.openxmlformats.org/presentationml/2006/main">
  <p:tag name="KSO_WM_SPECIAL_SOURCE" val="bdnull"/>
</p:tagLst>
</file>

<file path=ppt/tags/tag28.xml><?xml version="1.0" encoding="utf-8"?>
<p:tagLst xmlns:p="http://schemas.openxmlformats.org/presentationml/2006/main">
  <p:tag name="KSO_WM_SPECIAL_SOURCE" val="bdnull"/>
</p:tagLst>
</file>

<file path=ppt/tags/tag29.xml><?xml version="1.0" encoding="utf-8"?>
<p:tagLst xmlns:p="http://schemas.openxmlformats.org/presentationml/2006/main">
  <p:tag name="KSO_WM_SPECIAL_SOURCE" val="bdnull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SPECIAL_SOURCE" val="bdnull"/>
</p:tagLst>
</file>

<file path=ppt/tags/tag31.xml><?xml version="1.0" encoding="utf-8"?>
<p:tagLst xmlns:p="http://schemas.openxmlformats.org/presentationml/2006/main">
  <p:tag name="KSO_WM_SPECIAL_SOURCE" val="bdnull"/>
</p:tagLst>
</file>

<file path=ppt/tags/tag32.xml><?xml version="1.0" encoding="utf-8"?>
<p:tagLst xmlns:p="http://schemas.openxmlformats.org/presentationml/2006/main">
  <p:tag name="KSO_WPP_MARK_KEY" val="531ab8bf-3e29-43b5-b7c0-2f58801c666b"/>
  <p:tag name="COMMONDATA" val="eyJoZGlkIjoiYzM0N2VkN2E2N2NmYzFjZGRkNjhhOGE4OWYwMThlMmUifQ==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.xml><?xml version="1.0" encoding="utf-8"?>
<p:tagLst xmlns:p="http://schemas.openxmlformats.org/presentationml/2006/main">
  <p:tag name="KSO_WM_SPECIAL_SOURCE" val="bdnull"/>
</p:tagLst>
</file>

<file path=ppt/tags/tag8.xml><?xml version="1.0" encoding="utf-8"?>
<p:tagLst xmlns:p="http://schemas.openxmlformats.org/presentationml/2006/main">
  <p:tag name="KSO_WM_SPECIAL_SOURCE" val="bdnull"/>
</p:tagLst>
</file>

<file path=ppt/tags/tag9.xml><?xml version="1.0" encoding="utf-8"?>
<p:tagLst xmlns:p="http://schemas.openxmlformats.org/presentationml/2006/main"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1179</Words>
  <Application>WPS 演示</Application>
  <PresentationFormat>自定义</PresentationFormat>
  <Paragraphs>64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7" baseType="lpstr">
      <vt:lpstr>Arial</vt:lpstr>
      <vt:lpstr>宋体</vt:lpstr>
      <vt:lpstr>Wingdings</vt:lpstr>
      <vt:lpstr>方正公文黑体</vt:lpstr>
      <vt:lpstr>方正舒体</vt:lpstr>
      <vt:lpstr>微软雅黑</vt:lpstr>
      <vt:lpstr>Wingdings</vt:lpstr>
      <vt:lpstr>方正公文小标宋</vt:lpstr>
      <vt:lpstr>黑体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Administrator</cp:lastModifiedBy>
  <cp:revision>3</cp:revision>
  <dcterms:created xsi:type="dcterms:W3CDTF">2019-06-15T18:08:00Z</dcterms:created>
  <dcterms:modified xsi:type="dcterms:W3CDTF">2008-12-31T16:22:30Z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KSOSaveFontToCloudKey">
    <vt:lpwstr>251213969_cloud</vt:lpwstr>
  </property>
  <property fmtid="{D5CDD505-2E9C-101B-9397-08002B2CF9AE}" pid="4" name="ICV">
    <vt:lpwstr>d5e6345ac0cd45969187384d4da25030</vt:lpwstr>
  </property>
</Properties>
</file>