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492" r:id="rId3"/>
    <p:sldId id="490" r:id="rId5"/>
    <p:sldId id="493" r:id="rId6"/>
    <p:sldId id="456" r:id="rId7"/>
    <p:sldId id="495" r:id="rId8"/>
    <p:sldId id="541" r:id="rId9"/>
    <p:sldId id="497" r:id="rId10"/>
    <p:sldId id="526" r:id="rId11"/>
    <p:sldId id="498" r:id="rId12"/>
    <p:sldId id="524" r:id="rId13"/>
    <p:sldId id="494" r:id="rId14"/>
    <p:sldId id="565" r:id="rId15"/>
    <p:sldId id="566" r:id="rId16"/>
    <p:sldId id="564" r:id="rId17"/>
    <p:sldId id="528" r:id="rId18"/>
    <p:sldId id="527" r:id="rId19"/>
    <p:sldId id="530" r:id="rId20"/>
    <p:sldId id="531" r:id="rId21"/>
    <p:sldId id="529" r:id="rId22"/>
    <p:sldId id="532" r:id="rId23"/>
    <p:sldId id="533" r:id="rId24"/>
    <p:sldId id="534" r:id="rId25"/>
    <p:sldId id="535" r:id="rId26"/>
    <p:sldId id="525" r:id="rId27"/>
    <p:sldId id="537" r:id="rId28"/>
    <p:sldId id="536" r:id="rId29"/>
    <p:sldId id="539" r:id="rId30"/>
    <p:sldId id="538" r:id="rId31"/>
    <p:sldId id="540" r:id="rId32"/>
    <p:sldId id="567" r:id="rId33"/>
    <p:sldId id="457" r:id="rId34"/>
    <p:sldId id="452" r:id="rId35"/>
  </p:sldIdLst>
  <p:sldSz cx="12192000" cy="6858000"/>
  <p:notesSz cx="6858000" cy="9144000"/>
  <p:embeddedFontLst>
    <p:embeddedFont>
      <p:font typeface="方正舒体" panose="02010600010101010101" charset="-122"/>
      <p:regular r:id="rId41"/>
    </p:embeddedFont>
    <p:embeddedFont>
      <p:font typeface="微软雅黑" panose="020B0503020204020204" pitchFamily="34" charset="-122"/>
      <p:regular r:id="rId42"/>
    </p:embeddedFont>
    <p:embeddedFont>
      <p:font typeface="汉仪尚巍手书W" panose="00020600040101010101" pitchFamily="18" charset="-122"/>
      <p:regular r:id="rId43"/>
    </p:embeddedFont>
    <p:embeddedFont>
      <p:font typeface="楷体" panose="02010609060101010101" charset="-122"/>
      <p:regular r:id="rId44"/>
    </p:embeddedFont>
    <p:embeddedFont>
      <p:font typeface="汉仪雪君体简" panose="02010600000101010101" charset="-122"/>
      <p:regular r:id="rId45"/>
    </p:embeddedFont>
    <p:embeddedFont>
      <p:font typeface="黑体" panose="02010609060101010101" charset="-122"/>
      <p:regular r:id="rId46"/>
    </p:embeddedFont>
    <p:embeddedFont>
      <p:font typeface="Calibri" panose="020F0502020204030204" charset="0"/>
      <p:regular r:id="rId47"/>
      <p:bold r:id="rId48"/>
      <p:italic r:id="rId49"/>
      <p:boldItalic r:id="rId50"/>
    </p:embeddedFont>
    <p:embeddedFont>
      <p:font typeface="微软雅黑 Light" panose="020B0502040204020203" pitchFamily="34" charset="-122"/>
      <p:regular r:id="rId51"/>
    </p:embeddedFont>
    <p:embeddedFont>
      <p:font typeface="Calibri Light" panose="020F0302020204030204" pitchFamily="34" charset="0"/>
      <p:regular r:id="rId52"/>
      <p:italic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CC"/>
    <a:srgbClr val="B4BEFD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36" y="-72"/>
      </p:cViewPr>
      <p:guideLst>
        <p:guide orient="horz" pos="2245"/>
        <p:guide pos="38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52.xml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2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DDF91-D3A7-4A80-991C-F72C4316C1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修炼与自我管理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98A0D-46B3-4D03-A4DE-EA9C9CA7C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自我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修炼与自我管理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98A0D-46B3-4D03-A4DE-EA9C9CA7C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2.png"/><Relationship Id="rId2" Type="http://schemas.openxmlformats.org/officeDocument/2006/relationships/tags" Target="../tags/tag12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0784205" y="0"/>
            <a:ext cx="134175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197729" y="2222877"/>
            <a:ext cx="5827579" cy="1015623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(使用中文字体)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197728" y="3336036"/>
            <a:ext cx="5827579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(使用中文字体)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100012" y="85725"/>
            <a:ext cx="11987214" cy="6657976"/>
          </a:xfrm>
          <a:prstGeom prst="rect">
            <a:avLst/>
          </a:prstGeom>
          <a:noFill/>
          <a:ln w="1905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776"/>
            <a:ext cx="12192000" cy="5445224"/>
          </a:xfrm>
          <a:prstGeom prst="rect">
            <a:avLst/>
          </a:prstGeom>
        </p:spPr>
      </p:pic>
      <p:sp>
        <p:nvSpPr>
          <p:cNvPr id="12" name="gull-bird-flying-shape_47399"/>
          <p:cNvSpPr>
            <a:spLocks noChangeAspect="1"/>
          </p:cNvSpPr>
          <p:nvPr userDrawn="1">
            <p:custDataLst>
              <p:tags r:id="rId4"/>
            </p:custDataLst>
          </p:nvPr>
        </p:nvSpPr>
        <p:spPr bwMode="auto">
          <a:xfrm>
            <a:off x="669881" y="0"/>
            <a:ext cx="501302" cy="533695"/>
          </a:xfrm>
          <a:custGeom>
            <a:avLst/>
            <a:gdLst>
              <a:gd name="T0" fmla="*/ 6991 w 7272"/>
              <a:gd name="T1" fmla="*/ 6809 h 7753"/>
              <a:gd name="T2" fmla="*/ 6597 w 7272"/>
              <a:gd name="T3" fmla="*/ 6441 h 7753"/>
              <a:gd name="T4" fmla="*/ 6105 w 7272"/>
              <a:gd name="T5" fmla="*/ 5756 h 7753"/>
              <a:gd name="T6" fmla="*/ 6112 w 7272"/>
              <a:gd name="T7" fmla="*/ 5499 h 7753"/>
              <a:gd name="T8" fmla="*/ 6736 w 7272"/>
              <a:gd name="T9" fmla="*/ 3919 h 7753"/>
              <a:gd name="T10" fmla="*/ 6975 w 7272"/>
              <a:gd name="T11" fmla="*/ 2752 h 7753"/>
              <a:gd name="T12" fmla="*/ 6970 w 7272"/>
              <a:gd name="T13" fmla="*/ 1469 h 7753"/>
              <a:gd name="T14" fmla="*/ 6444 w 7272"/>
              <a:gd name="T15" fmla="*/ 108 h 7753"/>
              <a:gd name="T16" fmla="*/ 6193 w 7272"/>
              <a:gd name="T17" fmla="*/ 209 h 7753"/>
              <a:gd name="T18" fmla="*/ 6183 w 7272"/>
              <a:gd name="T19" fmla="*/ 357 h 7753"/>
              <a:gd name="T20" fmla="*/ 6150 w 7272"/>
              <a:gd name="T21" fmla="*/ 645 h 7753"/>
              <a:gd name="T22" fmla="*/ 6113 w 7272"/>
              <a:gd name="T23" fmla="*/ 1071 h 7753"/>
              <a:gd name="T24" fmla="*/ 6043 w 7272"/>
              <a:gd name="T25" fmla="*/ 1411 h 7753"/>
              <a:gd name="T26" fmla="*/ 5903 w 7272"/>
              <a:gd name="T27" fmla="*/ 2134 h 7753"/>
              <a:gd name="T28" fmla="*/ 5723 w 7272"/>
              <a:gd name="T29" fmla="*/ 2987 h 7753"/>
              <a:gd name="T30" fmla="*/ 5643 w 7272"/>
              <a:gd name="T31" fmla="*/ 3222 h 7753"/>
              <a:gd name="T32" fmla="*/ 5491 w 7272"/>
              <a:gd name="T33" fmla="*/ 3563 h 7753"/>
              <a:gd name="T34" fmla="*/ 5401 w 7272"/>
              <a:gd name="T35" fmla="*/ 3767 h 7753"/>
              <a:gd name="T36" fmla="*/ 4875 w 7272"/>
              <a:gd name="T37" fmla="*/ 5210 h 7753"/>
              <a:gd name="T38" fmla="*/ 4653 w 7272"/>
              <a:gd name="T39" fmla="*/ 6282 h 7753"/>
              <a:gd name="T40" fmla="*/ 3576 w 7272"/>
              <a:gd name="T41" fmla="*/ 6206 h 7753"/>
              <a:gd name="T42" fmla="*/ 1304 w 7272"/>
              <a:gd name="T43" fmla="*/ 6488 h 7753"/>
              <a:gd name="T44" fmla="*/ 35 w 7272"/>
              <a:gd name="T45" fmla="*/ 6478 h 7753"/>
              <a:gd name="T46" fmla="*/ 72 w 7272"/>
              <a:gd name="T47" fmla="*/ 6541 h 7753"/>
              <a:gd name="T48" fmla="*/ 634 w 7272"/>
              <a:gd name="T49" fmla="*/ 6654 h 7753"/>
              <a:gd name="T50" fmla="*/ 1697 w 7272"/>
              <a:gd name="T51" fmla="*/ 6625 h 7753"/>
              <a:gd name="T52" fmla="*/ 2092 w 7272"/>
              <a:gd name="T53" fmla="*/ 6684 h 7753"/>
              <a:gd name="T54" fmla="*/ 2586 w 7272"/>
              <a:gd name="T55" fmla="*/ 6692 h 7753"/>
              <a:gd name="T56" fmla="*/ 3381 w 7272"/>
              <a:gd name="T57" fmla="*/ 6886 h 7753"/>
              <a:gd name="T58" fmla="*/ 3704 w 7272"/>
              <a:gd name="T59" fmla="*/ 6949 h 7753"/>
              <a:gd name="T60" fmla="*/ 3962 w 7272"/>
              <a:gd name="T61" fmla="*/ 6950 h 7753"/>
              <a:gd name="T62" fmla="*/ 3290 w 7272"/>
              <a:gd name="T63" fmla="*/ 7425 h 7753"/>
              <a:gd name="T64" fmla="*/ 2521 w 7272"/>
              <a:gd name="T65" fmla="*/ 7719 h 7753"/>
              <a:gd name="T66" fmla="*/ 3118 w 7272"/>
              <a:gd name="T67" fmla="*/ 7645 h 7753"/>
              <a:gd name="T68" fmla="*/ 3297 w 7272"/>
              <a:gd name="T69" fmla="*/ 7673 h 7753"/>
              <a:gd name="T70" fmla="*/ 3713 w 7272"/>
              <a:gd name="T71" fmla="*/ 7650 h 7753"/>
              <a:gd name="T72" fmla="*/ 4176 w 7272"/>
              <a:gd name="T73" fmla="*/ 7600 h 7753"/>
              <a:gd name="T74" fmla="*/ 5421 w 7272"/>
              <a:gd name="T75" fmla="*/ 7521 h 7753"/>
              <a:gd name="T76" fmla="*/ 6645 w 7272"/>
              <a:gd name="T77" fmla="*/ 7083 h 7753"/>
              <a:gd name="T78" fmla="*/ 7272 w 7272"/>
              <a:gd name="T79" fmla="*/ 7115 h 7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gull-bird-flying-shape_47399"/>
          <p:cNvSpPr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 rot="20005122">
            <a:off x="-14874" y="443397"/>
            <a:ext cx="572679" cy="609684"/>
          </a:xfrm>
          <a:custGeom>
            <a:avLst/>
            <a:gdLst>
              <a:gd name="T0" fmla="*/ 6991 w 7272"/>
              <a:gd name="T1" fmla="*/ 6809 h 7753"/>
              <a:gd name="T2" fmla="*/ 6597 w 7272"/>
              <a:gd name="T3" fmla="*/ 6441 h 7753"/>
              <a:gd name="T4" fmla="*/ 6105 w 7272"/>
              <a:gd name="T5" fmla="*/ 5756 h 7753"/>
              <a:gd name="T6" fmla="*/ 6112 w 7272"/>
              <a:gd name="T7" fmla="*/ 5499 h 7753"/>
              <a:gd name="T8" fmla="*/ 6736 w 7272"/>
              <a:gd name="T9" fmla="*/ 3919 h 7753"/>
              <a:gd name="T10" fmla="*/ 6975 w 7272"/>
              <a:gd name="T11" fmla="*/ 2752 h 7753"/>
              <a:gd name="T12" fmla="*/ 6970 w 7272"/>
              <a:gd name="T13" fmla="*/ 1469 h 7753"/>
              <a:gd name="T14" fmla="*/ 6444 w 7272"/>
              <a:gd name="T15" fmla="*/ 108 h 7753"/>
              <a:gd name="T16" fmla="*/ 6193 w 7272"/>
              <a:gd name="T17" fmla="*/ 209 h 7753"/>
              <a:gd name="T18" fmla="*/ 6183 w 7272"/>
              <a:gd name="T19" fmla="*/ 357 h 7753"/>
              <a:gd name="T20" fmla="*/ 6150 w 7272"/>
              <a:gd name="T21" fmla="*/ 645 h 7753"/>
              <a:gd name="T22" fmla="*/ 6113 w 7272"/>
              <a:gd name="T23" fmla="*/ 1071 h 7753"/>
              <a:gd name="T24" fmla="*/ 6043 w 7272"/>
              <a:gd name="T25" fmla="*/ 1411 h 7753"/>
              <a:gd name="T26" fmla="*/ 5903 w 7272"/>
              <a:gd name="T27" fmla="*/ 2134 h 7753"/>
              <a:gd name="T28" fmla="*/ 5723 w 7272"/>
              <a:gd name="T29" fmla="*/ 2987 h 7753"/>
              <a:gd name="T30" fmla="*/ 5643 w 7272"/>
              <a:gd name="T31" fmla="*/ 3222 h 7753"/>
              <a:gd name="T32" fmla="*/ 5491 w 7272"/>
              <a:gd name="T33" fmla="*/ 3563 h 7753"/>
              <a:gd name="T34" fmla="*/ 5401 w 7272"/>
              <a:gd name="T35" fmla="*/ 3767 h 7753"/>
              <a:gd name="T36" fmla="*/ 4875 w 7272"/>
              <a:gd name="T37" fmla="*/ 5210 h 7753"/>
              <a:gd name="T38" fmla="*/ 4653 w 7272"/>
              <a:gd name="T39" fmla="*/ 6282 h 7753"/>
              <a:gd name="T40" fmla="*/ 3576 w 7272"/>
              <a:gd name="T41" fmla="*/ 6206 h 7753"/>
              <a:gd name="T42" fmla="*/ 1304 w 7272"/>
              <a:gd name="T43" fmla="*/ 6488 h 7753"/>
              <a:gd name="T44" fmla="*/ 35 w 7272"/>
              <a:gd name="T45" fmla="*/ 6478 h 7753"/>
              <a:gd name="T46" fmla="*/ 72 w 7272"/>
              <a:gd name="T47" fmla="*/ 6541 h 7753"/>
              <a:gd name="T48" fmla="*/ 634 w 7272"/>
              <a:gd name="T49" fmla="*/ 6654 h 7753"/>
              <a:gd name="T50" fmla="*/ 1697 w 7272"/>
              <a:gd name="T51" fmla="*/ 6625 h 7753"/>
              <a:gd name="T52" fmla="*/ 2092 w 7272"/>
              <a:gd name="T53" fmla="*/ 6684 h 7753"/>
              <a:gd name="T54" fmla="*/ 2586 w 7272"/>
              <a:gd name="T55" fmla="*/ 6692 h 7753"/>
              <a:gd name="T56" fmla="*/ 3381 w 7272"/>
              <a:gd name="T57" fmla="*/ 6886 h 7753"/>
              <a:gd name="T58" fmla="*/ 3704 w 7272"/>
              <a:gd name="T59" fmla="*/ 6949 h 7753"/>
              <a:gd name="T60" fmla="*/ 3962 w 7272"/>
              <a:gd name="T61" fmla="*/ 6950 h 7753"/>
              <a:gd name="T62" fmla="*/ 3290 w 7272"/>
              <a:gd name="T63" fmla="*/ 7425 h 7753"/>
              <a:gd name="T64" fmla="*/ 2521 w 7272"/>
              <a:gd name="T65" fmla="*/ 7719 h 7753"/>
              <a:gd name="T66" fmla="*/ 3118 w 7272"/>
              <a:gd name="T67" fmla="*/ 7645 h 7753"/>
              <a:gd name="T68" fmla="*/ 3297 w 7272"/>
              <a:gd name="T69" fmla="*/ 7673 h 7753"/>
              <a:gd name="T70" fmla="*/ 3713 w 7272"/>
              <a:gd name="T71" fmla="*/ 7650 h 7753"/>
              <a:gd name="T72" fmla="*/ 4176 w 7272"/>
              <a:gd name="T73" fmla="*/ 7600 h 7753"/>
              <a:gd name="T74" fmla="*/ 5421 w 7272"/>
              <a:gd name="T75" fmla="*/ 7521 h 7753"/>
              <a:gd name="T76" fmla="*/ 6645 w 7272"/>
              <a:gd name="T77" fmla="*/ 7083 h 7753"/>
              <a:gd name="T78" fmla="*/ 7272 w 7272"/>
              <a:gd name="T79" fmla="*/ 7115 h 7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ull-bird-flying-shape_47399"/>
          <p:cNvSpPr>
            <a:spLocks noChangeAspect="1"/>
          </p:cNvSpPr>
          <p:nvPr userDrawn="1">
            <p:custDataLst>
              <p:tags r:id="rId3"/>
            </p:custDataLst>
          </p:nvPr>
        </p:nvSpPr>
        <p:spPr bwMode="auto">
          <a:xfrm>
            <a:off x="669881" y="0"/>
            <a:ext cx="501302" cy="533695"/>
          </a:xfrm>
          <a:custGeom>
            <a:avLst/>
            <a:gdLst>
              <a:gd name="T0" fmla="*/ 6991 w 7272"/>
              <a:gd name="T1" fmla="*/ 6809 h 7753"/>
              <a:gd name="T2" fmla="*/ 6597 w 7272"/>
              <a:gd name="T3" fmla="*/ 6441 h 7753"/>
              <a:gd name="T4" fmla="*/ 6105 w 7272"/>
              <a:gd name="T5" fmla="*/ 5756 h 7753"/>
              <a:gd name="T6" fmla="*/ 6112 w 7272"/>
              <a:gd name="T7" fmla="*/ 5499 h 7753"/>
              <a:gd name="T8" fmla="*/ 6736 w 7272"/>
              <a:gd name="T9" fmla="*/ 3919 h 7753"/>
              <a:gd name="T10" fmla="*/ 6975 w 7272"/>
              <a:gd name="T11" fmla="*/ 2752 h 7753"/>
              <a:gd name="T12" fmla="*/ 6970 w 7272"/>
              <a:gd name="T13" fmla="*/ 1469 h 7753"/>
              <a:gd name="T14" fmla="*/ 6444 w 7272"/>
              <a:gd name="T15" fmla="*/ 108 h 7753"/>
              <a:gd name="T16" fmla="*/ 6193 w 7272"/>
              <a:gd name="T17" fmla="*/ 209 h 7753"/>
              <a:gd name="T18" fmla="*/ 6183 w 7272"/>
              <a:gd name="T19" fmla="*/ 357 h 7753"/>
              <a:gd name="T20" fmla="*/ 6150 w 7272"/>
              <a:gd name="T21" fmla="*/ 645 h 7753"/>
              <a:gd name="T22" fmla="*/ 6113 w 7272"/>
              <a:gd name="T23" fmla="*/ 1071 h 7753"/>
              <a:gd name="T24" fmla="*/ 6043 w 7272"/>
              <a:gd name="T25" fmla="*/ 1411 h 7753"/>
              <a:gd name="T26" fmla="*/ 5903 w 7272"/>
              <a:gd name="T27" fmla="*/ 2134 h 7753"/>
              <a:gd name="T28" fmla="*/ 5723 w 7272"/>
              <a:gd name="T29" fmla="*/ 2987 h 7753"/>
              <a:gd name="T30" fmla="*/ 5643 w 7272"/>
              <a:gd name="T31" fmla="*/ 3222 h 7753"/>
              <a:gd name="T32" fmla="*/ 5491 w 7272"/>
              <a:gd name="T33" fmla="*/ 3563 h 7753"/>
              <a:gd name="T34" fmla="*/ 5401 w 7272"/>
              <a:gd name="T35" fmla="*/ 3767 h 7753"/>
              <a:gd name="T36" fmla="*/ 4875 w 7272"/>
              <a:gd name="T37" fmla="*/ 5210 h 7753"/>
              <a:gd name="T38" fmla="*/ 4653 w 7272"/>
              <a:gd name="T39" fmla="*/ 6282 h 7753"/>
              <a:gd name="T40" fmla="*/ 3576 w 7272"/>
              <a:gd name="T41" fmla="*/ 6206 h 7753"/>
              <a:gd name="T42" fmla="*/ 1304 w 7272"/>
              <a:gd name="T43" fmla="*/ 6488 h 7753"/>
              <a:gd name="T44" fmla="*/ 35 w 7272"/>
              <a:gd name="T45" fmla="*/ 6478 h 7753"/>
              <a:gd name="T46" fmla="*/ 72 w 7272"/>
              <a:gd name="T47" fmla="*/ 6541 h 7753"/>
              <a:gd name="T48" fmla="*/ 634 w 7272"/>
              <a:gd name="T49" fmla="*/ 6654 h 7753"/>
              <a:gd name="T50" fmla="*/ 1697 w 7272"/>
              <a:gd name="T51" fmla="*/ 6625 h 7753"/>
              <a:gd name="T52" fmla="*/ 2092 w 7272"/>
              <a:gd name="T53" fmla="*/ 6684 h 7753"/>
              <a:gd name="T54" fmla="*/ 2586 w 7272"/>
              <a:gd name="T55" fmla="*/ 6692 h 7753"/>
              <a:gd name="T56" fmla="*/ 3381 w 7272"/>
              <a:gd name="T57" fmla="*/ 6886 h 7753"/>
              <a:gd name="T58" fmla="*/ 3704 w 7272"/>
              <a:gd name="T59" fmla="*/ 6949 h 7753"/>
              <a:gd name="T60" fmla="*/ 3962 w 7272"/>
              <a:gd name="T61" fmla="*/ 6950 h 7753"/>
              <a:gd name="T62" fmla="*/ 3290 w 7272"/>
              <a:gd name="T63" fmla="*/ 7425 h 7753"/>
              <a:gd name="T64" fmla="*/ 2521 w 7272"/>
              <a:gd name="T65" fmla="*/ 7719 h 7753"/>
              <a:gd name="T66" fmla="*/ 3118 w 7272"/>
              <a:gd name="T67" fmla="*/ 7645 h 7753"/>
              <a:gd name="T68" fmla="*/ 3297 w 7272"/>
              <a:gd name="T69" fmla="*/ 7673 h 7753"/>
              <a:gd name="T70" fmla="*/ 3713 w 7272"/>
              <a:gd name="T71" fmla="*/ 7650 h 7753"/>
              <a:gd name="T72" fmla="*/ 4176 w 7272"/>
              <a:gd name="T73" fmla="*/ 7600 h 7753"/>
              <a:gd name="T74" fmla="*/ 5421 w 7272"/>
              <a:gd name="T75" fmla="*/ 7521 h 7753"/>
              <a:gd name="T76" fmla="*/ 6645 w 7272"/>
              <a:gd name="T77" fmla="*/ 7083 h 7753"/>
              <a:gd name="T78" fmla="*/ 7272 w 7272"/>
              <a:gd name="T79" fmla="*/ 7115 h 7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" name="gull-bird-flying-shape_47399"/>
          <p:cNvSpPr>
            <a:spLocks noChangeAspect="1"/>
          </p:cNvSpPr>
          <p:nvPr userDrawn="1">
            <p:custDataLst>
              <p:tags r:id="rId4"/>
            </p:custDataLst>
          </p:nvPr>
        </p:nvSpPr>
        <p:spPr bwMode="auto">
          <a:xfrm rot="20005122">
            <a:off x="-14874" y="443397"/>
            <a:ext cx="572679" cy="609684"/>
          </a:xfrm>
          <a:custGeom>
            <a:avLst/>
            <a:gdLst>
              <a:gd name="T0" fmla="*/ 6991 w 7272"/>
              <a:gd name="T1" fmla="*/ 6809 h 7753"/>
              <a:gd name="T2" fmla="*/ 6597 w 7272"/>
              <a:gd name="T3" fmla="*/ 6441 h 7753"/>
              <a:gd name="T4" fmla="*/ 6105 w 7272"/>
              <a:gd name="T5" fmla="*/ 5756 h 7753"/>
              <a:gd name="T6" fmla="*/ 6112 w 7272"/>
              <a:gd name="T7" fmla="*/ 5499 h 7753"/>
              <a:gd name="T8" fmla="*/ 6736 w 7272"/>
              <a:gd name="T9" fmla="*/ 3919 h 7753"/>
              <a:gd name="T10" fmla="*/ 6975 w 7272"/>
              <a:gd name="T11" fmla="*/ 2752 h 7753"/>
              <a:gd name="T12" fmla="*/ 6970 w 7272"/>
              <a:gd name="T13" fmla="*/ 1469 h 7753"/>
              <a:gd name="T14" fmla="*/ 6444 w 7272"/>
              <a:gd name="T15" fmla="*/ 108 h 7753"/>
              <a:gd name="T16" fmla="*/ 6193 w 7272"/>
              <a:gd name="T17" fmla="*/ 209 h 7753"/>
              <a:gd name="T18" fmla="*/ 6183 w 7272"/>
              <a:gd name="T19" fmla="*/ 357 h 7753"/>
              <a:gd name="T20" fmla="*/ 6150 w 7272"/>
              <a:gd name="T21" fmla="*/ 645 h 7753"/>
              <a:gd name="T22" fmla="*/ 6113 w 7272"/>
              <a:gd name="T23" fmla="*/ 1071 h 7753"/>
              <a:gd name="T24" fmla="*/ 6043 w 7272"/>
              <a:gd name="T25" fmla="*/ 1411 h 7753"/>
              <a:gd name="T26" fmla="*/ 5903 w 7272"/>
              <a:gd name="T27" fmla="*/ 2134 h 7753"/>
              <a:gd name="T28" fmla="*/ 5723 w 7272"/>
              <a:gd name="T29" fmla="*/ 2987 h 7753"/>
              <a:gd name="T30" fmla="*/ 5643 w 7272"/>
              <a:gd name="T31" fmla="*/ 3222 h 7753"/>
              <a:gd name="T32" fmla="*/ 5491 w 7272"/>
              <a:gd name="T33" fmla="*/ 3563 h 7753"/>
              <a:gd name="T34" fmla="*/ 5401 w 7272"/>
              <a:gd name="T35" fmla="*/ 3767 h 7753"/>
              <a:gd name="T36" fmla="*/ 4875 w 7272"/>
              <a:gd name="T37" fmla="*/ 5210 h 7753"/>
              <a:gd name="T38" fmla="*/ 4653 w 7272"/>
              <a:gd name="T39" fmla="*/ 6282 h 7753"/>
              <a:gd name="T40" fmla="*/ 3576 w 7272"/>
              <a:gd name="T41" fmla="*/ 6206 h 7753"/>
              <a:gd name="T42" fmla="*/ 1304 w 7272"/>
              <a:gd name="T43" fmla="*/ 6488 h 7753"/>
              <a:gd name="T44" fmla="*/ 35 w 7272"/>
              <a:gd name="T45" fmla="*/ 6478 h 7753"/>
              <a:gd name="T46" fmla="*/ 72 w 7272"/>
              <a:gd name="T47" fmla="*/ 6541 h 7753"/>
              <a:gd name="T48" fmla="*/ 634 w 7272"/>
              <a:gd name="T49" fmla="*/ 6654 h 7753"/>
              <a:gd name="T50" fmla="*/ 1697 w 7272"/>
              <a:gd name="T51" fmla="*/ 6625 h 7753"/>
              <a:gd name="T52" fmla="*/ 2092 w 7272"/>
              <a:gd name="T53" fmla="*/ 6684 h 7753"/>
              <a:gd name="T54" fmla="*/ 2586 w 7272"/>
              <a:gd name="T55" fmla="*/ 6692 h 7753"/>
              <a:gd name="T56" fmla="*/ 3381 w 7272"/>
              <a:gd name="T57" fmla="*/ 6886 h 7753"/>
              <a:gd name="T58" fmla="*/ 3704 w 7272"/>
              <a:gd name="T59" fmla="*/ 6949 h 7753"/>
              <a:gd name="T60" fmla="*/ 3962 w 7272"/>
              <a:gd name="T61" fmla="*/ 6950 h 7753"/>
              <a:gd name="T62" fmla="*/ 3290 w 7272"/>
              <a:gd name="T63" fmla="*/ 7425 h 7753"/>
              <a:gd name="T64" fmla="*/ 2521 w 7272"/>
              <a:gd name="T65" fmla="*/ 7719 h 7753"/>
              <a:gd name="T66" fmla="*/ 3118 w 7272"/>
              <a:gd name="T67" fmla="*/ 7645 h 7753"/>
              <a:gd name="T68" fmla="*/ 3297 w 7272"/>
              <a:gd name="T69" fmla="*/ 7673 h 7753"/>
              <a:gd name="T70" fmla="*/ 3713 w 7272"/>
              <a:gd name="T71" fmla="*/ 7650 h 7753"/>
              <a:gd name="T72" fmla="*/ 4176 w 7272"/>
              <a:gd name="T73" fmla="*/ 7600 h 7753"/>
              <a:gd name="T74" fmla="*/ 5421 w 7272"/>
              <a:gd name="T75" fmla="*/ 7521 h 7753"/>
              <a:gd name="T76" fmla="*/ 6645 w 7272"/>
              <a:gd name="T77" fmla="*/ 7083 h 7753"/>
              <a:gd name="T78" fmla="*/ 7272 w 7272"/>
              <a:gd name="T79" fmla="*/ 7115 h 7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509270" y="0"/>
            <a:ext cx="11683365" cy="384810"/>
          </a:xfrm>
          <a:prstGeom prst="rect">
            <a:avLst/>
          </a:prstGeom>
        </p:spPr>
      </p:pic>
      <p:pic>
        <p:nvPicPr>
          <p:cNvPr id="9" name="图片 9" descr="IMG_256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60960" y="16510"/>
            <a:ext cx="391795" cy="394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AutoShape 7"/>
          <p:cNvSpPr>
            <a:spLocks noChangeArrowheads="1"/>
          </p:cNvSpPr>
          <p:nvPr userDrawn="1"/>
        </p:nvSpPr>
        <p:spPr bwMode="auto">
          <a:xfrm>
            <a:off x="0" y="6540500"/>
            <a:ext cx="12192635" cy="2851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round/>
          </a:ln>
          <a:effectLst>
            <a:outerShdw dist="35921" dir="2700000" algn="ctr" rotWithShape="0">
              <a:srgbClr val="000099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+mn-ea"/>
            </a:endParaRPr>
          </a:p>
        </p:txBody>
      </p:sp>
      <p:sp>
        <p:nvSpPr>
          <p:cNvPr id="8" name="副标题 2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482215" y="6540500"/>
            <a:ext cx="5036185" cy="350520"/>
          </a:xfrm>
          <a:prstGeom prst="rect">
            <a:avLst/>
          </a:prstGeom>
        </p:spPr>
        <p:txBody>
          <a:bodyPr vert="horz" lIns="90000" tIns="46800" rIns="90000" bIns="46800" rtlCol="0">
            <a:normAutofit/>
            <a:scene3d>
              <a:camera prst="orthographicFront"/>
              <a:lightRig rig="threePt" dir="t"/>
            </a:scene3d>
          </a:bodyPr>
          <a:lstStyle>
            <a:lvl1pPr marL="0" indent="0" algn="ctr">
              <a:lnSpc>
                <a:spcPct val="110000"/>
              </a:lnSpc>
              <a:buNone/>
              <a:defRPr sz="1400" spc="200">
                <a:solidFill>
                  <a:schemeClr val="accent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0010101010101" charset="-122"/>
                <a:ea typeface="方正舒体" panose="02010600010101010101" charset="-122"/>
                <a:cs typeface="方正舒体" panose="0201060001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教出语文味道，做有灵魂、有温度、有诗意的语文人!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10784840" y="34290"/>
            <a:ext cx="140716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455400" y="6532245"/>
            <a:ext cx="631190" cy="3016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方正舒体" panose="02010600010101010101" charset="-122"/>
          <a:ea typeface="方正舒体" panose="0201060001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2.xml"/><Relationship Id="rId4" Type="http://schemas.microsoft.com/office/2007/relationships/hdphoto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8.xml"/><Relationship Id="rId10" Type="http://schemas.openxmlformats.org/officeDocument/2006/relationships/image" Target="../media/image9.png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750" y="445770"/>
            <a:ext cx="4792980" cy="6102985"/>
          </a:xfrm>
          <a:prstGeom prst="rect">
            <a:avLst/>
          </a:prstGeom>
          <a:blipFill rotWithShape="1">
            <a:blip r:embed="rId1"/>
            <a:stretch>
              <a:fillRect l="-76563" r="-761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24730" y="445135"/>
            <a:ext cx="7367270" cy="6104255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14" y="1390143"/>
            <a:ext cx="647641" cy="6217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95" y="5211445"/>
            <a:ext cx="1073263" cy="13376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576628" y="3594155"/>
            <a:ext cx="64307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——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浅谈自读课文的有效策略</a:t>
            </a:r>
            <a:endParaRPr lang="zh-CN" altLang="en-US" sz="3200" b="1" dirty="0" smtClean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7002145" y="5598795"/>
            <a:ext cx="4116705" cy="562610"/>
          </a:xfrm>
          <a:prstGeom prst="roundRect">
            <a:avLst>
              <a:gd name="adj" fmla="val 50000"/>
            </a:avLst>
          </a:prstGeom>
          <a:solidFill>
            <a:srgbClr val="FFA34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瓦子中学      李晓兰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87290" y="2068830"/>
            <a:ext cx="701992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自读  自赏  自度</a:t>
            </a:r>
            <a:endParaRPr lang="zh-CN" altLang="en-US" sz="66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095" y="590550"/>
            <a:ext cx="8602345" cy="1015365"/>
          </a:xfrm>
        </p:spPr>
        <p:txBody>
          <a:bodyPr>
            <a:noAutofit/>
          </a:bodyPr>
          <a:p>
            <a:r>
              <a:rPr lang="zh-CN" altLang="en-US" sz="6000"/>
              <a:t>（二）优化自读情境</a:t>
            </a:r>
            <a:endParaRPr lang="zh-CN" altLang="en-US" sz="600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2095" y="1605915"/>
            <a:ext cx="11683365" cy="4661535"/>
          </a:xfrm>
        </p:spPr>
        <p:txBody>
          <a:bodyPr>
            <a:normAutofit lnSpcReduction="10000"/>
          </a:bodyPr>
          <a:p>
            <a:r>
              <a:rPr lang="en-US" altLang="zh-CN"/>
              <a:t>     </a:t>
            </a:r>
            <a:r>
              <a:rPr lang="zh-CN" altLang="en-US" sz="5400"/>
              <a:t>学生进入自读环节后，不仅需要方法支持，对阅读学习</a:t>
            </a:r>
            <a:r>
              <a:rPr lang="zh-CN" altLang="en-US" sz="5400">
                <a:solidFill>
                  <a:srgbClr val="FF0000"/>
                </a:solidFill>
              </a:rPr>
              <a:t>情境设计</a:t>
            </a:r>
            <a:r>
              <a:rPr lang="zh-CN" altLang="en-US" sz="5400"/>
              <a:t>也有所要求，教师要借助更多辅学手段制造阅读学习气氛， 让学生能够沉浸在阅读情境中。</a:t>
            </a:r>
            <a:endParaRPr lang="zh-CN" altLang="en-US" sz="5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6"/>
          <p:cNvSpPr txBox="1"/>
          <p:nvPr/>
        </p:nvSpPr>
        <p:spPr bwMode="auto">
          <a:xfrm>
            <a:off x="8365427" y="1597315"/>
            <a:ext cx="2875503" cy="101536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216025">
              <a:lnSpc>
                <a:spcPct val="150000"/>
              </a:lnSpc>
            </a:pPr>
            <a:r>
              <a:rPr lang="zh-CN" altLang="en-US" sz="4400">
                <a:sym typeface="+mn-ea"/>
              </a:rPr>
              <a:t>故事讲述</a:t>
            </a:r>
            <a:endParaRPr lang="zh-CN" altLang="en-US" sz="4400">
              <a:sym typeface="+mn-ea"/>
            </a:endParaRPr>
          </a:p>
        </p:txBody>
      </p:sp>
      <p:sp>
        <p:nvSpPr>
          <p:cNvPr id="7" name="Text Placeholder 2"/>
          <p:cNvSpPr txBox="1"/>
          <p:nvPr/>
        </p:nvSpPr>
        <p:spPr bwMode="auto">
          <a:xfrm>
            <a:off x="8365490" y="2826385"/>
            <a:ext cx="2487295" cy="96774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4400">
                <a:solidFill>
                  <a:schemeClr val="tx1"/>
                </a:solidFill>
                <a:sym typeface="+mn-ea"/>
              </a:rPr>
              <a:t>信息搜集</a:t>
            </a:r>
            <a:endParaRPr lang="zh-CN" altLang="en-US" sz="440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TextBox 59"/>
          <p:cNvSpPr txBox="1"/>
          <p:nvPr/>
        </p:nvSpPr>
        <p:spPr bwMode="auto">
          <a:xfrm>
            <a:off x="8637270" y="4008120"/>
            <a:ext cx="2875280" cy="1231265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l" defTabSz="1216025">
              <a:lnSpc>
                <a:spcPct val="150000"/>
              </a:lnSpc>
            </a:pPr>
            <a:r>
              <a:rPr lang="zh-CN" altLang="en-US" sz="4400">
                <a:sym typeface="+mn-ea"/>
              </a:rPr>
              <a:t>课外阅读</a:t>
            </a:r>
            <a:endParaRPr lang="zh-CN" altLang="en-US" sz="4400">
              <a:sym typeface="+mn-ea"/>
            </a:endParaRPr>
          </a:p>
        </p:txBody>
      </p:sp>
      <p:sp>
        <p:nvSpPr>
          <p:cNvPr id="10" name="Text Placeholder 2"/>
          <p:cNvSpPr txBox="1"/>
          <p:nvPr/>
        </p:nvSpPr>
        <p:spPr bwMode="auto">
          <a:xfrm>
            <a:off x="510540" y="2956560"/>
            <a:ext cx="2850515" cy="66167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4400">
                <a:solidFill>
                  <a:schemeClr val="tx1"/>
                </a:solidFill>
                <a:sym typeface="+mn-ea"/>
              </a:rPr>
              <a:t>生活观察</a:t>
            </a:r>
            <a:endParaRPr lang="zh-CN" altLang="en-US" sz="4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1" name="TextBox 62"/>
          <p:cNvSpPr txBox="1"/>
          <p:nvPr/>
        </p:nvSpPr>
        <p:spPr bwMode="auto">
          <a:xfrm>
            <a:off x="1117600" y="3952240"/>
            <a:ext cx="2919095" cy="10153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defTabSz="1216025">
              <a:lnSpc>
                <a:spcPct val="150000"/>
              </a:lnSpc>
            </a:pPr>
            <a:r>
              <a:rPr lang="zh-CN" altLang="en-US" sz="4400">
                <a:sym typeface="+mn-ea"/>
              </a:rPr>
              <a:t>问题投放</a:t>
            </a:r>
            <a:endParaRPr lang="zh-CN" altLang="en-US" sz="4400" dirty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4" name="TextBox 65"/>
          <p:cNvSpPr txBox="1"/>
          <p:nvPr/>
        </p:nvSpPr>
        <p:spPr bwMode="auto">
          <a:xfrm>
            <a:off x="349643" y="1538888"/>
            <a:ext cx="2875502" cy="101536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defTabSz="1216025">
              <a:lnSpc>
                <a:spcPct val="150000"/>
              </a:lnSpc>
            </a:pPr>
            <a:r>
              <a:rPr lang="zh-CN" altLang="en-US" sz="4400">
                <a:sym typeface="+mn-ea"/>
              </a:rPr>
              <a:t>媒体展示</a:t>
            </a:r>
            <a:endParaRPr lang="zh-CN" altLang="en-US" sz="4400">
              <a:sym typeface="+mn-ea"/>
            </a:endParaRPr>
          </a:p>
        </p:txBody>
      </p:sp>
      <p:grpSp>
        <p:nvGrpSpPr>
          <p:cNvPr id="15" name="Group 12"/>
          <p:cNvGrpSpPr/>
          <p:nvPr/>
        </p:nvGrpSpPr>
        <p:grpSpPr bwMode="auto">
          <a:xfrm>
            <a:off x="4985713" y="2364715"/>
            <a:ext cx="1890567" cy="1891151"/>
            <a:chOff x="5161898" y="2774830"/>
            <a:chExt cx="1892225" cy="1892223"/>
          </a:xfrm>
        </p:grpSpPr>
        <p:grpSp>
          <p:nvGrpSpPr>
            <p:cNvPr id="16" name="Group 27"/>
            <p:cNvGrpSpPr/>
            <p:nvPr/>
          </p:nvGrpSpPr>
          <p:grpSpPr bwMode="auto">
            <a:xfrm>
              <a:off x="5161898" y="2774830"/>
              <a:ext cx="1892225" cy="1892223"/>
              <a:chOff x="3795843" y="1995681"/>
              <a:chExt cx="1589462" cy="1589460"/>
            </a:xfrm>
          </p:grpSpPr>
          <p:sp>
            <p:nvSpPr>
              <p:cNvPr id="21" name="Freeform 46"/>
              <p:cNvSpPr/>
              <p:nvPr/>
            </p:nvSpPr>
            <p:spPr>
              <a:xfrm>
                <a:off x="3943855" y="2143693"/>
                <a:ext cx="1293438" cy="1293436"/>
              </a:xfrm>
              <a:custGeom>
                <a:avLst/>
                <a:gdLst>
                  <a:gd name="connsiteX0" fmla="*/ 0 w 1293577"/>
                  <a:gd name="connsiteY0" fmla="*/ 646789 h 1293577"/>
                  <a:gd name="connsiteX1" fmla="*/ 189441 w 1293577"/>
                  <a:gd name="connsiteY1" fmla="*/ 189440 h 1293577"/>
                  <a:gd name="connsiteX2" fmla="*/ 646790 w 1293577"/>
                  <a:gd name="connsiteY2" fmla="*/ 1 h 1293577"/>
                  <a:gd name="connsiteX3" fmla="*/ 1104139 w 1293577"/>
                  <a:gd name="connsiteY3" fmla="*/ 189442 h 1293577"/>
                  <a:gd name="connsiteX4" fmla="*/ 1293578 w 1293577"/>
                  <a:gd name="connsiteY4" fmla="*/ 646791 h 1293577"/>
                  <a:gd name="connsiteX5" fmla="*/ 1104138 w 1293577"/>
                  <a:gd name="connsiteY5" fmla="*/ 1104140 h 1293577"/>
                  <a:gd name="connsiteX6" fmla="*/ 646789 w 1293577"/>
                  <a:gd name="connsiteY6" fmla="*/ 1293580 h 1293577"/>
                  <a:gd name="connsiteX7" fmla="*/ 189440 w 1293577"/>
                  <a:gd name="connsiteY7" fmla="*/ 1104139 h 1293577"/>
                  <a:gd name="connsiteX8" fmla="*/ 0 w 1293577"/>
                  <a:gd name="connsiteY8" fmla="*/ 646790 h 1293577"/>
                  <a:gd name="connsiteX9" fmla="*/ 0 w 1293577"/>
                  <a:gd name="connsiteY9" fmla="*/ 646789 h 129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3577" h="1293577">
                    <a:moveTo>
                      <a:pt x="0" y="646789"/>
                    </a:moveTo>
                    <a:cubicBezTo>
                      <a:pt x="0" y="475250"/>
                      <a:pt x="68144" y="310737"/>
                      <a:pt x="189441" y="189440"/>
                    </a:cubicBezTo>
                    <a:cubicBezTo>
                      <a:pt x="310738" y="68144"/>
                      <a:pt x="475251" y="0"/>
                      <a:pt x="646790" y="1"/>
                    </a:cubicBezTo>
                    <a:cubicBezTo>
                      <a:pt x="818329" y="1"/>
                      <a:pt x="982842" y="68145"/>
                      <a:pt x="1104139" y="189442"/>
                    </a:cubicBezTo>
                    <a:cubicBezTo>
                      <a:pt x="1225435" y="310739"/>
                      <a:pt x="1293579" y="475252"/>
                      <a:pt x="1293578" y="646791"/>
                    </a:cubicBezTo>
                    <a:cubicBezTo>
                      <a:pt x="1293578" y="818330"/>
                      <a:pt x="1225434" y="982844"/>
                      <a:pt x="1104138" y="1104140"/>
                    </a:cubicBezTo>
                    <a:cubicBezTo>
                      <a:pt x="982841" y="1225436"/>
                      <a:pt x="818328" y="1293580"/>
                      <a:pt x="646789" y="1293580"/>
                    </a:cubicBezTo>
                    <a:cubicBezTo>
                      <a:pt x="475250" y="1293580"/>
                      <a:pt x="310736" y="1225436"/>
                      <a:pt x="189440" y="1104139"/>
                    </a:cubicBezTo>
                    <a:cubicBezTo>
                      <a:pt x="68144" y="982842"/>
                      <a:pt x="0" y="818329"/>
                      <a:pt x="0" y="646790"/>
                    </a:cubicBezTo>
                    <a:lnTo>
                      <a:pt x="0" y="64678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01417" tIns="301417" rIns="301417" bIns="301417" spcCol="1270" anchor="b"/>
              <a:lstStyle/>
              <a:p>
                <a:pPr algn="ctr" defTabSz="128778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546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Oval 47"/>
              <p:cNvSpPr>
                <a:spLocks noChangeAspect="1"/>
              </p:cNvSpPr>
              <p:nvPr/>
            </p:nvSpPr>
            <p:spPr>
              <a:xfrm>
                <a:off x="3795843" y="1995681"/>
                <a:ext cx="1589462" cy="1589460"/>
              </a:xfrm>
              <a:prstGeom prst="ellipse">
                <a:avLst/>
              </a:prstGeom>
              <a:noFill/>
              <a:ln w="19050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defTabSz="91313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defTabSz="91313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defTabSz="91313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defTabSz="91313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 eaLnBrk="1" hangingPunct="1"/>
                <a:endParaRPr lang="zh-CN" altLang="zh-CN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Group 53"/>
            <p:cNvGrpSpPr/>
            <p:nvPr/>
          </p:nvGrpSpPr>
          <p:grpSpPr>
            <a:xfrm>
              <a:off x="5609853" y="3349215"/>
              <a:ext cx="925276" cy="787356"/>
              <a:chOff x="2057401" y="1725613"/>
              <a:chExt cx="1214438" cy="1073150"/>
            </a:xfrm>
            <a:solidFill>
              <a:schemeClr val="bg1"/>
            </a:solidFill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2500313" y="2616200"/>
                <a:ext cx="182563" cy="18256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lIns="162412" tIns="81205" rIns="162412" bIns="81205"/>
              <a:lstStyle/>
              <a:p>
                <a:pPr defTabSz="913765">
                  <a:defRPr/>
                </a:pPr>
                <a:endParaRPr lang="en-US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867026" y="2616200"/>
                <a:ext cx="184150" cy="182563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lIns="162412" tIns="81205" rIns="162412" bIns="81205"/>
              <a:lstStyle/>
              <a:p>
                <a:pPr defTabSz="913765">
                  <a:defRPr/>
                </a:pPr>
                <a:endParaRPr lang="en-US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13"/>
              <p:cNvSpPr>
                <a:spLocks noEditPoints="1"/>
              </p:cNvSpPr>
              <p:nvPr/>
            </p:nvSpPr>
            <p:spPr bwMode="auto">
              <a:xfrm>
                <a:off x="2057401" y="1725613"/>
                <a:ext cx="1214438" cy="823913"/>
              </a:xfrm>
              <a:custGeom>
                <a:avLst/>
                <a:gdLst>
                  <a:gd name="T0" fmla="*/ 383 w 390"/>
                  <a:gd name="T1" fmla="*/ 64 h 265"/>
                  <a:gd name="T2" fmla="*/ 364 w 390"/>
                  <a:gd name="T3" fmla="*/ 57 h 265"/>
                  <a:gd name="T4" fmla="*/ 105 w 390"/>
                  <a:gd name="T5" fmla="*/ 57 h 265"/>
                  <a:gd name="T6" fmla="*/ 102 w 390"/>
                  <a:gd name="T7" fmla="*/ 44 h 265"/>
                  <a:gd name="T8" fmla="*/ 61 w 390"/>
                  <a:gd name="T9" fmla="*/ 0 h 265"/>
                  <a:gd name="T10" fmla="*/ 0 w 390"/>
                  <a:gd name="T11" fmla="*/ 0 h 265"/>
                  <a:gd name="T12" fmla="*/ 14 w 390"/>
                  <a:gd name="T13" fmla="*/ 28 h 265"/>
                  <a:gd name="T14" fmla="*/ 62 w 390"/>
                  <a:gd name="T15" fmla="*/ 28 h 265"/>
                  <a:gd name="T16" fmla="*/ 75 w 390"/>
                  <a:gd name="T17" fmla="*/ 44 h 265"/>
                  <a:gd name="T18" fmla="*/ 116 w 390"/>
                  <a:gd name="T19" fmla="*/ 242 h 265"/>
                  <a:gd name="T20" fmla="*/ 163 w 390"/>
                  <a:gd name="T21" fmla="*/ 265 h 265"/>
                  <a:gd name="T22" fmla="*/ 327 w 390"/>
                  <a:gd name="T23" fmla="*/ 265 h 265"/>
                  <a:gd name="T24" fmla="*/ 352 w 390"/>
                  <a:gd name="T25" fmla="*/ 239 h 265"/>
                  <a:gd name="T26" fmla="*/ 166 w 390"/>
                  <a:gd name="T27" fmla="*/ 239 h 265"/>
                  <a:gd name="T28" fmla="*/ 138 w 390"/>
                  <a:gd name="T29" fmla="*/ 213 h 265"/>
                  <a:gd name="T30" fmla="*/ 130 w 390"/>
                  <a:gd name="T31" fmla="*/ 172 h 265"/>
                  <a:gd name="T32" fmla="*/ 362 w 390"/>
                  <a:gd name="T33" fmla="*/ 172 h 265"/>
                  <a:gd name="T34" fmla="*/ 362 w 390"/>
                  <a:gd name="T35" fmla="*/ 172 h 265"/>
                  <a:gd name="T36" fmla="*/ 382 w 390"/>
                  <a:gd name="T37" fmla="*/ 153 h 265"/>
                  <a:gd name="T38" fmla="*/ 390 w 390"/>
                  <a:gd name="T39" fmla="*/ 81 h 265"/>
                  <a:gd name="T40" fmla="*/ 383 w 390"/>
                  <a:gd name="T41" fmla="*/ 64 h 265"/>
                  <a:gd name="T42" fmla="*/ 356 w 390"/>
                  <a:gd name="T43" fmla="*/ 143 h 265"/>
                  <a:gd name="T44" fmla="*/ 123 w 390"/>
                  <a:gd name="T45" fmla="*/ 143 h 265"/>
                  <a:gd name="T46" fmla="*/ 112 w 390"/>
                  <a:gd name="T47" fmla="*/ 90 h 265"/>
                  <a:gd name="T48" fmla="*/ 362 w 390"/>
                  <a:gd name="T49" fmla="*/ 90 h 265"/>
                  <a:gd name="T50" fmla="*/ 356 w 390"/>
                  <a:gd name="T51" fmla="*/ 14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0" h="265">
                    <a:moveTo>
                      <a:pt x="383" y="64"/>
                    </a:moveTo>
                    <a:cubicBezTo>
                      <a:pt x="377" y="57"/>
                      <a:pt x="364" y="57"/>
                      <a:pt x="364" y="57"/>
                    </a:cubicBezTo>
                    <a:cubicBezTo>
                      <a:pt x="105" y="57"/>
                      <a:pt x="105" y="57"/>
                      <a:pt x="105" y="57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96" y="0"/>
                      <a:pt x="61" y="0"/>
                    </a:cubicBezTo>
                    <a:cubicBezTo>
                      <a:pt x="26" y="0"/>
                      <a:pt x="0" y="0"/>
                      <a:pt x="0" y="0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8"/>
                      <a:pt x="73" y="25"/>
                      <a:pt x="75" y="44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2"/>
                      <a:pt x="123" y="265"/>
                      <a:pt x="163" y="265"/>
                    </a:cubicBezTo>
                    <a:cubicBezTo>
                      <a:pt x="163" y="265"/>
                      <a:pt x="304" y="265"/>
                      <a:pt x="327" y="265"/>
                    </a:cubicBezTo>
                    <a:cubicBezTo>
                      <a:pt x="350" y="265"/>
                      <a:pt x="352" y="239"/>
                      <a:pt x="352" y="239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166" y="239"/>
                      <a:pt x="142" y="241"/>
                      <a:pt x="138" y="213"/>
                    </a:cubicBezTo>
                    <a:cubicBezTo>
                      <a:pt x="130" y="172"/>
                      <a:pt x="130" y="172"/>
                      <a:pt x="130" y="172"/>
                    </a:cubicBezTo>
                    <a:cubicBezTo>
                      <a:pt x="362" y="172"/>
                      <a:pt x="362" y="172"/>
                      <a:pt x="362" y="172"/>
                    </a:cubicBezTo>
                    <a:cubicBezTo>
                      <a:pt x="362" y="172"/>
                      <a:pt x="362" y="172"/>
                      <a:pt x="362" y="172"/>
                    </a:cubicBezTo>
                    <a:cubicBezTo>
                      <a:pt x="372" y="171"/>
                      <a:pt x="381" y="163"/>
                      <a:pt x="382" y="153"/>
                    </a:cubicBezTo>
                    <a:cubicBezTo>
                      <a:pt x="390" y="81"/>
                      <a:pt x="390" y="81"/>
                      <a:pt x="390" y="81"/>
                    </a:cubicBezTo>
                    <a:cubicBezTo>
                      <a:pt x="390" y="74"/>
                      <a:pt x="390" y="70"/>
                      <a:pt x="383" y="64"/>
                    </a:cubicBezTo>
                    <a:close/>
                    <a:moveTo>
                      <a:pt x="356" y="143"/>
                    </a:move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12" y="90"/>
                      <a:pt x="112" y="90"/>
                      <a:pt x="112" y="90"/>
                    </a:cubicBezTo>
                    <a:cubicBezTo>
                      <a:pt x="362" y="90"/>
                      <a:pt x="362" y="90"/>
                      <a:pt x="362" y="90"/>
                    </a:cubicBezTo>
                    <a:lnTo>
                      <a:pt x="356" y="1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lIns="162412" tIns="81205" rIns="162412" bIns="81205"/>
              <a:lstStyle/>
              <a:p>
                <a:pPr defTabSz="913765">
                  <a:defRPr/>
                </a:pPr>
                <a:endParaRPr lang="en-US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10"/>
          <p:cNvGrpSpPr/>
          <p:nvPr/>
        </p:nvGrpSpPr>
        <p:grpSpPr bwMode="auto">
          <a:xfrm>
            <a:off x="3998581" y="1398833"/>
            <a:ext cx="3842991" cy="3821966"/>
            <a:chOff x="4149535" y="1805826"/>
            <a:chExt cx="3847463" cy="3825496"/>
          </a:xfrm>
        </p:grpSpPr>
        <p:grpSp>
          <p:nvGrpSpPr>
            <p:cNvPr id="24" name="Group 95"/>
            <p:cNvGrpSpPr/>
            <p:nvPr/>
          </p:nvGrpSpPr>
          <p:grpSpPr bwMode="auto">
            <a:xfrm>
              <a:off x="4171499" y="1805826"/>
              <a:ext cx="3825499" cy="3825496"/>
              <a:chOff x="2965298" y="1328882"/>
              <a:chExt cx="3213404" cy="3213402"/>
            </a:xfrm>
          </p:grpSpPr>
          <p:sp>
            <p:nvSpPr>
              <p:cNvPr id="42" name="Block Arc 2"/>
              <p:cNvSpPr/>
              <p:nvPr/>
            </p:nvSpPr>
            <p:spPr>
              <a:xfrm>
                <a:off x="2965521" y="1328882"/>
                <a:ext cx="3213181" cy="3213402"/>
              </a:xfrm>
              <a:prstGeom prst="blockArc">
                <a:avLst>
                  <a:gd name="adj1" fmla="val 5400000"/>
                  <a:gd name="adj2" fmla="val 10800000"/>
                  <a:gd name="adj3" fmla="val 464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sz="135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Block Arc 3"/>
              <p:cNvSpPr/>
              <p:nvPr/>
            </p:nvSpPr>
            <p:spPr>
              <a:xfrm>
                <a:off x="2965521" y="1328882"/>
                <a:ext cx="3213181" cy="3213402"/>
              </a:xfrm>
              <a:prstGeom prst="blockArc">
                <a:avLst>
                  <a:gd name="adj1" fmla="val 0"/>
                  <a:gd name="adj2" fmla="val 5400000"/>
                  <a:gd name="adj3" fmla="val 464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sz="135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4" name="Group 93"/>
              <p:cNvGrpSpPr/>
              <p:nvPr/>
            </p:nvGrpSpPr>
            <p:grpSpPr bwMode="auto">
              <a:xfrm>
                <a:off x="2965298" y="1328882"/>
                <a:ext cx="3213404" cy="3213402"/>
                <a:chOff x="2965298" y="1328882"/>
                <a:chExt cx="3213404" cy="3213402"/>
              </a:xfrm>
            </p:grpSpPr>
            <p:sp>
              <p:nvSpPr>
                <p:cNvPr id="45" name="Block Arc 5"/>
                <p:cNvSpPr/>
                <p:nvPr/>
              </p:nvSpPr>
              <p:spPr>
                <a:xfrm>
                  <a:off x="2965521" y="1328882"/>
                  <a:ext cx="3213181" cy="3213402"/>
                </a:xfrm>
                <a:prstGeom prst="blockArc">
                  <a:avLst>
                    <a:gd name="adj1" fmla="val 10800000"/>
                    <a:gd name="adj2" fmla="val 16200000"/>
                    <a:gd name="adj3" fmla="val 4642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CN" altLang="en-US" sz="135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Block Arc 6"/>
                <p:cNvSpPr/>
                <p:nvPr/>
              </p:nvSpPr>
              <p:spPr>
                <a:xfrm>
                  <a:off x="2965521" y="1328882"/>
                  <a:ext cx="3213181" cy="3213402"/>
                </a:xfrm>
                <a:prstGeom prst="blockArc">
                  <a:avLst>
                    <a:gd name="adj1" fmla="val 16200000"/>
                    <a:gd name="adj2" fmla="val 0"/>
                    <a:gd name="adj3" fmla="val 4642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CN" altLang="en-US" sz="1350">
                    <a:solidFill>
                      <a:schemeClr val="tx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" name="Group 8"/>
            <p:cNvGrpSpPr/>
            <p:nvPr/>
          </p:nvGrpSpPr>
          <p:grpSpPr bwMode="auto">
            <a:xfrm>
              <a:off x="6912537" y="1942131"/>
              <a:ext cx="1077986" cy="1077986"/>
              <a:chOff x="6912537" y="1942131"/>
              <a:chExt cx="1077986" cy="1077986"/>
            </a:xfrm>
          </p:grpSpPr>
          <p:sp>
            <p:nvSpPr>
              <p:cNvPr id="40" name="Freeform 14"/>
              <p:cNvSpPr/>
              <p:nvPr/>
            </p:nvSpPr>
            <p:spPr>
              <a:xfrm>
                <a:off x="6912467" y="1942394"/>
                <a:ext cx="1078179" cy="1078253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43617" tIns="210484" rIns="210484" bIns="210484" spcCol="1270" anchor="ctr"/>
              <a:lstStyle/>
              <a:p>
                <a:pPr algn="ctr" defTabSz="88836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319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61"/>
              <p:cNvSpPr>
                <a:spLocks noEditPoints="1"/>
              </p:cNvSpPr>
              <p:nvPr/>
            </p:nvSpPr>
            <p:spPr bwMode="auto">
              <a:xfrm>
                <a:off x="7187131" y="2303555"/>
                <a:ext cx="542070" cy="425449"/>
              </a:xfrm>
              <a:custGeom>
                <a:avLst/>
                <a:gdLst>
                  <a:gd name="T0" fmla="*/ 255693 w 106"/>
                  <a:gd name="T1" fmla="*/ 56385 h 83"/>
                  <a:gd name="T2" fmla="*/ 260807 w 106"/>
                  <a:gd name="T3" fmla="*/ 56385 h 83"/>
                  <a:gd name="T4" fmla="*/ 260807 w 106"/>
                  <a:gd name="T5" fmla="*/ 220413 h 83"/>
                  <a:gd name="T6" fmla="*/ 97163 w 106"/>
                  <a:gd name="T7" fmla="*/ 138399 h 83"/>
                  <a:gd name="T8" fmla="*/ 97163 w 106"/>
                  <a:gd name="T9" fmla="*/ 133273 h 83"/>
                  <a:gd name="T10" fmla="*/ 281263 w 106"/>
                  <a:gd name="T11" fmla="*/ 215287 h 83"/>
                  <a:gd name="T12" fmla="*/ 286377 w 106"/>
                  <a:gd name="T13" fmla="*/ 220413 h 83"/>
                  <a:gd name="T14" fmla="*/ 444907 w 106"/>
                  <a:gd name="T15" fmla="*/ 138399 h 83"/>
                  <a:gd name="T16" fmla="*/ 286377 w 106"/>
                  <a:gd name="T17" fmla="*/ 56385 h 83"/>
                  <a:gd name="T18" fmla="*/ 281263 w 106"/>
                  <a:gd name="T19" fmla="*/ 56385 h 83"/>
                  <a:gd name="T20" fmla="*/ 76708 w 106"/>
                  <a:gd name="T21" fmla="*/ 148651 h 83"/>
                  <a:gd name="T22" fmla="*/ 5114 w 106"/>
                  <a:gd name="T23" fmla="*/ 179406 h 83"/>
                  <a:gd name="T24" fmla="*/ 5114 w 106"/>
                  <a:gd name="T25" fmla="*/ 189658 h 83"/>
                  <a:gd name="T26" fmla="*/ 173872 w 106"/>
                  <a:gd name="T27" fmla="*/ 271672 h 83"/>
                  <a:gd name="T28" fmla="*/ 245466 w 106"/>
                  <a:gd name="T29" fmla="*/ 235791 h 83"/>
                  <a:gd name="T30" fmla="*/ 536956 w 106"/>
                  <a:gd name="T31" fmla="*/ 82014 h 83"/>
                  <a:gd name="T32" fmla="*/ 536956 w 106"/>
                  <a:gd name="T33" fmla="*/ 92266 h 83"/>
                  <a:gd name="T34" fmla="*/ 465362 w 106"/>
                  <a:gd name="T35" fmla="*/ 128147 h 83"/>
                  <a:gd name="T36" fmla="*/ 296604 w 106"/>
                  <a:gd name="T37" fmla="*/ 41007 h 83"/>
                  <a:gd name="T38" fmla="*/ 368198 w 106"/>
                  <a:gd name="T39" fmla="*/ 0 h 83"/>
                  <a:gd name="T40" fmla="*/ 536956 w 106"/>
                  <a:gd name="T41" fmla="*/ 82014 h 83"/>
                  <a:gd name="T42" fmla="*/ 542070 w 106"/>
                  <a:gd name="T43" fmla="*/ 184532 h 83"/>
                  <a:gd name="T44" fmla="*/ 368198 w 106"/>
                  <a:gd name="T45" fmla="*/ 271672 h 83"/>
                  <a:gd name="T46" fmla="*/ 296604 w 106"/>
                  <a:gd name="T47" fmla="*/ 240917 h 83"/>
                  <a:gd name="T48" fmla="*/ 296604 w 106"/>
                  <a:gd name="T49" fmla="*/ 230665 h 83"/>
                  <a:gd name="T50" fmla="*/ 470476 w 106"/>
                  <a:gd name="T51" fmla="*/ 148651 h 83"/>
                  <a:gd name="T52" fmla="*/ 245466 w 106"/>
                  <a:gd name="T53" fmla="*/ 35881 h 83"/>
                  <a:gd name="T54" fmla="*/ 168758 w 106"/>
                  <a:gd name="T55" fmla="*/ 0 h 83"/>
                  <a:gd name="T56" fmla="*/ 0 w 106"/>
                  <a:gd name="T57" fmla="*/ 87140 h 83"/>
                  <a:gd name="T58" fmla="*/ 71594 w 106"/>
                  <a:gd name="T59" fmla="*/ 128147 h 83"/>
                  <a:gd name="T60" fmla="*/ 245466 w 106"/>
                  <a:gd name="T61" fmla="*/ 46133 h 83"/>
                  <a:gd name="T62" fmla="*/ 245466 w 106"/>
                  <a:gd name="T63" fmla="*/ 35881 h 83"/>
                  <a:gd name="T64" fmla="*/ 281263 w 106"/>
                  <a:gd name="T65" fmla="*/ 420323 h 83"/>
                  <a:gd name="T66" fmla="*/ 286377 w 106"/>
                  <a:gd name="T67" fmla="*/ 425449 h 83"/>
                  <a:gd name="T68" fmla="*/ 460248 w 106"/>
                  <a:gd name="T69" fmla="*/ 333183 h 83"/>
                  <a:gd name="T70" fmla="*/ 455134 w 106"/>
                  <a:gd name="T71" fmla="*/ 251169 h 83"/>
                  <a:gd name="T72" fmla="*/ 373312 w 106"/>
                  <a:gd name="T73" fmla="*/ 292176 h 83"/>
                  <a:gd name="T74" fmla="*/ 368198 w 106"/>
                  <a:gd name="T75" fmla="*/ 292176 h 83"/>
                  <a:gd name="T76" fmla="*/ 286377 w 106"/>
                  <a:gd name="T77" fmla="*/ 251169 h 83"/>
                  <a:gd name="T78" fmla="*/ 281263 w 106"/>
                  <a:gd name="T79" fmla="*/ 256295 h 83"/>
                  <a:gd name="T80" fmla="*/ 86936 w 106"/>
                  <a:gd name="T81" fmla="*/ 251169 h 83"/>
                  <a:gd name="T82" fmla="*/ 168758 w 106"/>
                  <a:gd name="T83" fmla="*/ 292176 h 83"/>
                  <a:gd name="T84" fmla="*/ 255693 w 106"/>
                  <a:gd name="T85" fmla="*/ 251169 h 83"/>
                  <a:gd name="T86" fmla="*/ 260807 w 106"/>
                  <a:gd name="T87" fmla="*/ 256295 h 83"/>
                  <a:gd name="T88" fmla="*/ 260807 w 106"/>
                  <a:gd name="T89" fmla="*/ 425449 h 83"/>
                  <a:gd name="T90" fmla="*/ 86936 w 106"/>
                  <a:gd name="T91" fmla="*/ 338309 h 83"/>
                  <a:gd name="T92" fmla="*/ 81822 w 106"/>
                  <a:gd name="T93" fmla="*/ 256295 h 8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06" h="83">
                    <a:moveTo>
                      <a:pt x="19" y="26"/>
                    </a:move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1" y="42"/>
                      <a:pt x="51" y="43"/>
                      <a:pt x="51" y="43"/>
                    </a:cubicBezTo>
                    <a:cubicBezTo>
                      <a:pt x="51" y="43"/>
                      <a:pt x="50" y="43"/>
                      <a:pt x="50" y="43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6"/>
                      <a:pt x="19" y="26"/>
                    </a:cubicBezTo>
                    <a:close/>
                    <a:moveTo>
                      <a:pt x="55" y="11"/>
                    </a:move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2"/>
                      <a:pt x="55" y="43"/>
                      <a:pt x="55" y="43"/>
                    </a:cubicBezTo>
                    <a:cubicBezTo>
                      <a:pt x="55" y="43"/>
                      <a:pt x="56" y="43"/>
                      <a:pt x="56" y="43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7" y="27"/>
                      <a:pt x="87" y="27"/>
                      <a:pt x="87" y="2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lose/>
                    <a:moveTo>
                      <a:pt x="48" y="45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4" y="29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6"/>
                      <a:pt x="0" y="36"/>
                      <a:pt x="0" y="36"/>
                    </a:cubicBezTo>
                    <a:cubicBezTo>
                      <a:pt x="0" y="37"/>
                      <a:pt x="1" y="37"/>
                      <a:pt x="1" y="37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4" y="54"/>
                      <a:pt x="34" y="54"/>
                      <a:pt x="34" y="53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47"/>
                      <a:pt x="48" y="46"/>
                      <a:pt x="48" y="46"/>
                    </a:cubicBezTo>
                    <a:cubicBezTo>
                      <a:pt x="48" y="45"/>
                      <a:pt x="48" y="45"/>
                      <a:pt x="48" y="45"/>
                    </a:cubicBezTo>
                    <a:close/>
                    <a:moveTo>
                      <a:pt x="105" y="16"/>
                    </a:moveTo>
                    <a:cubicBezTo>
                      <a:pt x="105" y="17"/>
                      <a:pt x="106" y="17"/>
                      <a:pt x="106" y="17"/>
                    </a:cubicBezTo>
                    <a:cubicBezTo>
                      <a:pt x="106" y="18"/>
                      <a:pt x="105" y="18"/>
                      <a:pt x="105" y="18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105" y="16"/>
                      <a:pt x="105" y="16"/>
                      <a:pt x="105" y="16"/>
                    </a:cubicBezTo>
                    <a:close/>
                    <a:moveTo>
                      <a:pt x="105" y="35"/>
                    </a:move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7"/>
                      <a:pt x="105" y="37"/>
                      <a:pt x="105" y="37"/>
                    </a:cubicBezTo>
                    <a:cubicBezTo>
                      <a:pt x="72" y="53"/>
                      <a:pt x="72" y="53"/>
                      <a:pt x="72" y="53"/>
                    </a:cubicBezTo>
                    <a:cubicBezTo>
                      <a:pt x="72" y="54"/>
                      <a:pt x="72" y="54"/>
                      <a:pt x="72" y="53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1" y="29"/>
                      <a:pt x="92" y="29"/>
                    </a:cubicBezTo>
                    <a:cubicBezTo>
                      <a:pt x="105" y="35"/>
                      <a:pt x="105" y="35"/>
                      <a:pt x="105" y="35"/>
                    </a:cubicBezTo>
                    <a:close/>
                    <a:moveTo>
                      <a:pt x="48" y="7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lose/>
                    <a:moveTo>
                      <a:pt x="55" y="50"/>
                    </a:moveTo>
                    <a:cubicBezTo>
                      <a:pt x="55" y="82"/>
                      <a:pt x="55" y="82"/>
                      <a:pt x="55" y="82"/>
                    </a:cubicBezTo>
                    <a:cubicBezTo>
                      <a:pt x="55" y="82"/>
                      <a:pt x="55" y="83"/>
                      <a:pt x="55" y="83"/>
                    </a:cubicBezTo>
                    <a:cubicBezTo>
                      <a:pt x="55" y="83"/>
                      <a:pt x="56" y="83"/>
                      <a:pt x="56" y="83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9" y="66"/>
                      <a:pt x="90" y="66"/>
                      <a:pt x="90" y="65"/>
                    </a:cubicBezTo>
                    <a:cubicBezTo>
                      <a:pt x="90" y="50"/>
                      <a:pt x="90" y="50"/>
                      <a:pt x="90" y="50"/>
                    </a:cubicBezTo>
                    <a:cubicBezTo>
                      <a:pt x="90" y="50"/>
                      <a:pt x="89" y="49"/>
                      <a:pt x="89" y="49"/>
                    </a:cubicBezTo>
                    <a:cubicBezTo>
                      <a:pt x="89" y="49"/>
                      <a:pt x="89" y="49"/>
                      <a:pt x="88" y="49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1" y="57"/>
                      <a:pt x="71" y="57"/>
                      <a:pt x="71" y="5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56" y="49"/>
                      <a:pt x="55" y="49"/>
                      <a:pt x="55" y="49"/>
                    </a:cubicBezTo>
                    <a:cubicBezTo>
                      <a:pt x="55" y="49"/>
                      <a:pt x="55" y="50"/>
                      <a:pt x="55" y="50"/>
                    </a:cubicBezTo>
                    <a:close/>
                    <a:moveTo>
                      <a:pt x="16" y="50"/>
                    </a:moveTo>
                    <a:cubicBezTo>
                      <a:pt x="16" y="50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8" y="49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1" y="49"/>
                      <a:pt x="51" y="49"/>
                    </a:cubicBezTo>
                    <a:cubicBezTo>
                      <a:pt x="51" y="49"/>
                      <a:pt x="51" y="50"/>
                      <a:pt x="51" y="5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1" y="83"/>
                    </a:cubicBezTo>
                    <a:cubicBezTo>
                      <a:pt x="51" y="83"/>
                      <a:pt x="50" y="83"/>
                      <a:pt x="50" y="83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6" y="66"/>
                      <a:pt x="16" y="65"/>
                    </a:cubicBezTo>
                    <a:lnTo>
                      <a:pt x="16" y="5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Group 7"/>
            <p:cNvGrpSpPr/>
            <p:nvPr/>
          </p:nvGrpSpPr>
          <p:grpSpPr bwMode="auto">
            <a:xfrm>
              <a:off x="6912537" y="4463857"/>
              <a:ext cx="1077986" cy="1077986"/>
              <a:chOff x="6912537" y="4463857"/>
              <a:chExt cx="1077986" cy="1077986"/>
            </a:xfrm>
          </p:grpSpPr>
          <p:sp>
            <p:nvSpPr>
              <p:cNvPr id="36" name="Freeform 17"/>
              <p:cNvSpPr/>
              <p:nvPr/>
            </p:nvSpPr>
            <p:spPr>
              <a:xfrm>
                <a:off x="6912467" y="4464140"/>
                <a:ext cx="1078179" cy="1078253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43617" tIns="365425" rIns="210484" bIns="210484" spcCol="1270" anchor="ctr"/>
              <a:lstStyle/>
              <a:p>
                <a:pPr algn="ctr" defTabSz="88836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319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37" name="Group 70"/>
              <p:cNvGrpSpPr/>
              <p:nvPr/>
            </p:nvGrpSpPr>
            <p:grpSpPr>
              <a:xfrm>
                <a:off x="7232839" y="4729802"/>
                <a:ext cx="460109" cy="535699"/>
                <a:chOff x="1868488" y="-9525"/>
                <a:chExt cx="1111250" cy="1293813"/>
              </a:xfrm>
              <a:solidFill>
                <a:schemeClr val="bg1"/>
              </a:solidFill>
            </p:grpSpPr>
            <p:sp>
              <p:nvSpPr>
                <p:cNvPr id="38" name="Freeform 14"/>
                <p:cNvSpPr>
                  <a:spLocks noEditPoints="1"/>
                </p:cNvSpPr>
                <p:nvPr/>
              </p:nvSpPr>
              <p:spPr bwMode="auto">
                <a:xfrm>
                  <a:off x="1868488" y="-9525"/>
                  <a:ext cx="1111250" cy="1293813"/>
                </a:xfrm>
                <a:custGeom>
                  <a:avLst/>
                  <a:gdLst>
                    <a:gd name="T0" fmla="*/ 293 w 357"/>
                    <a:gd name="T1" fmla="*/ 255 h 416"/>
                    <a:gd name="T2" fmla="*/ 294 w 357"/>
                    <a:gd name="T3" fmla="*/ 245 h 416"/>
                    <a:gd name="T4" fmla="*/ 315 w 357"/>
                    <a:gd name="T5" fmla="*/ 208 h 416"/>
                    <a:gd name="T6" fmla="*/ 324 w 357"/>
                    <a:gd name="T7" fmla="*/ 175 h 416"/>
                    <a:gd name="T8" fmla="*/ 324 w 357"/>
                    <a:gd name="T9" fmla="*/ 132 h 416"/>
                    <a:gd name="T10" fmla="*/ 315 w 357"/>
                    <a:gd name="T11" fmla="*/ 99 h 416"/>
                    <a:gd name="T12" fmla="*/ 294 w 357"/>
                    <a:gd name="T13" fmla="*/ 62 h 416"/>
                    <a:gd name="T14" fmla="*/ 270 w 357"/>
                    <a:gd name="T15" fmla="*/ 38 h 416"/>
                    <a:gd name="T16" fmla="*/ 233 w 357"/>
                    <a:gd name="T17" fmla="*/ 16 h 416"/>
                    <a:gd name="T18" fmla="*/ 199 w 357"/>
                    <a:gd name="T19" fmla="*/ 7 h 416"/>
                    <a:gd name="T20" fmla="*/ 157 w 357"/>
                    <a:gd name="T21" fmla="*/ 7 h 416"/>
                    <a:gd name="T22" fmla="*/ 123 w 357"/>
                    <a:gd name="T23" fmla="*/ 16 h 416"/>
                    <a:gd name="T24" fmla="*/ 87 w 357"/>
                    <a:gd name="T25" fmla="*/ 38 h 416"/>
                    <a:gd name="T26" fmla="*/ 62 w 357"/>
                    <a:gd name="T27" fmla="*/ 62 h 416"/>
                    <a:gd name="T28" fmla="*/ 41 w 357"/>
                    <a:gd name="T29" fmla="*/ 99 h 416"/>
                    <a:gd name="T30" fmla="*/ 32 w 357"/>
                    <a:gd name="T31" fmla="*/ 132 h 416"/>
                    <a:gd name="T32" fmla="*/ 32 w 357"/>
                    <a:gd name="T33" fmla="*/ 175 h 416"/>
                    <a:gd name="T34" fmla="*/ 41 w 357"/>
                    <a:gd name="T35" fmla="*/ 208 h 416"/>
                    <a:gd name="T36" fmla="*/ 62 w 357"/>
                    <a:gd name="T37" fmla="*/ 245 h 416"/>
                    <a:gd name="T38" fmla="*/ 63 w 357"/>
                    <a:gd name="T39" fmla="*/ 253 h 416"/>
                    <a:gd name="T40" fmla="*/ 0 w 357"/>
                    <a:gd name="T41" fmla="*/ 378 h 416"/>
                    <a:gd name="T42" fmla="*/ 53 w 357"/>
                    <a:gd name="T43" fmla="*/ 372 h 416"/>
                    <a:gd name="T44" fmla="*/ 82 w 357"/>
                    <a:gd name="T45" fmla="*/ 416 h 416"/>
                    <a:gd name="T46" fmla="*/ 137 w 357"/>
                    <a:gd name="T47" fmla="*/ 303 h 416"/>
                    <a:gd name="T48" fmla="*/ 157 w 357"/>
                    <a:gd name="T49" fmla="*/ 300 h 416"/>
                    <a:gd name="T50" fmla="*/ 199 w 357"/>
                    <a:gd name="T51" fmla="*/ 300 h 416"/>
                    <a:gd name="T52" fmla="*/ 220 w 357"/>
                    <a:gd name="T53" fmla="*/ 302 h 416"/>
                    <a:gd name="T54" fmla="*/ 286 w 357"/>
                    <a:gd name="T55" fmla="*/ 415 h 416"/>
                    <a:gd name="T56" fmla="*/ 304 w 357"/>
                    <a:gd name="T57" fmla="*/ 367 h 416"/>
                    <a:gd name="T58" fmla="*/ 357 w 357"/>
                    <a:gd name="T59" fmla="*/ 374 h 416"/>
                    <a:gd name="T60" fmla="*/ 293 w 357"/>
                    <a:gd name="T61" fmla="*/ 255 h 416"/>
                    <a:gd name="T62" fmla="*/ 178 w 357"/>
                    <a:gd name="T63" fmla="*/ 250 h 416"/>
                    <a:gd name="T64" fmla="*/ 79 w 357"/>
                    <a:gd name="T65" fmla="*/ 151 h 416"/>
                    <a:gd name="T66" fmla="*/ 178 w 357"/>
                    <a:gd name="T67" fmla="*/ 52 h 416"/>
                    <a:gd name="T68" fmla="*/ 277 w 357"/>
                    <a:gd name="T69" fmla="*/ 151 h 416"/>
                    <a:gd name="T70" fmla="*/ 178 w 357"/>
                    <a:gd name="T71" fmla="*/ 250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7" h="416">
                      <a:moveTo>
                        <a:pt x="293" y="255"/>
                      </a:moveTo>
                      <a:cubicBezTo>
                        <a:pt x="293" y="252"/>
                        <a:pt x="294" y="249"/>
                        <a:pt x="294" y="245"/>
                      </a:cubicBezTo>
                      <a:cubicBezTo>
                        <a:pt x="294" y="229"/>
                        <a:pt x="301" y="217"/>
                        <a:pt x="315" y="208"/>
                      </a:cubicBezTo>
                      <a:cubicBezTo>
                        <a:pt x="329" y="200"/>
                        <a:pt x="332" y="189"/>
                        <a:pt x="324" y="175"/>
                      </a:cubicBezTo>
                      <a:cubicBezTo>
                        <a:pt x="316" y="161"/>
                        <a:pt x="316" y="146"/>
                        <a:pt x="324" y="132"/>
                      </a:cubicBezTo>
                      <a:cubicBezTo>
                        <a:pt x="332" y="118"/>
                        <a:pt x="329" y="107"/>
                        <a:pt x="315" y="99"/>
                      </a:cubicBezTo>
                      <a:cubicBezTo>
                        <a:pt x="301" y="91"/>
                        <a:pt x="294" y="78"/>
                        <a:pt x="294" y="62"/>
                      </a:cubicBezTo>
                      <a:cubicBezTo>
                        <a:pt x="294" y="46"/>
                        <a:pt x="286" y="38"/>
                        <a:pt x="270" y="38"/>
                      </a:cubicBezTo>
                      <a:cubicBezTo>
                        <a:pt x="253" y="37"/>
                        <a:pt x="241" y="30"/>
                        <a:pt x="233" y="16"/>
                      </a:cubicBezTo>
                      <a:cubicBezTo>
                        <a:pt x="225" y="3"/>
                        <a:pt x="213" y="0"/>
                        <a:pt x="199" y="7"/>
                      </a:cubicBezTo>
                      <a:cubicBezTo>
                        <a:pt x="185" y="15"/>
                        <a:pt x="171" y="15"/>
                        <a:pt x="157" y="7"/>
                      </a:cubicBezTo>
                      <a:cubicBezTo>
                        <a:pt x="143" y="0"/>
                        <a:pt x="132" y="3"/>
                        <a:pt x="123" y="16"/>
                      </a:cubicBezTo>
                      <a:cubicBezTo>
                        <a:pt x="115" y="30"/>
                        <a:pt x="103" y="37"/>
                        <a:pt x="87" y="38"/>
                      </a:cubicBezTo>
                      <a:cubicBezTo>
                        <a:pt x="71" y="38"/>
                        <a:pt x="62" y="46"/>
                        <a:pt x="62" y="62"/>
                      </a:cubicBezTo>
                      <a:cubicBezTo>
                        <a:pt x="62" y="78"/>
                        <a:pt x="55" y="91"/>
                        <a:pt x="41" y="99"/>
                      </a:cubicBezTo>
                      <a:cubicBezTo>
                        <a:pt x="27" y="107"/>
                        <a:pt x="24" y="118"/>
                        <a:pt x="32" y="132"/>
                      </a:cubicBezTo>
                      <a:cubicBezTo>
                        <a:pt x="40" y="146"/>
                        <a:pt x="40" y="161"/>
                        <a:pt x="32" y="175"/>
                      </a:cubicBezTo>
                      <a:cubicBezTo>
                        <a:pt x="24" y="189"/>
                        <a:pt x="27" y="200"/>
                        <a:pt x="41" y="208"/>
                      </a:cubicBezTo>
                      <a:cubicBezTo>
                        <a:pt x="55" y="217"/>
                        <a:pt x="62" y="229"/>
                        <a:pt x="62" y="245"/>
                      </a:cubicBezTo>
                      <a:cubicBezTo>
                        <a:pt x="62" y="248"/>
                        <a:pt x="63" y="250"/>
                        <a:pt x="63" y="253"/>
                      </a:cubicBezTo>
                      <a:cubicBezTo>
                        <a:pt x="0" y="378"/>
                        <a:pt x="0" y="378"/>
                        <a:pt x="0" y="378"/>
                      </a:cubicBezTo>
                      <a:cubicBezTo>
                        <a:pt x="53" y="372"/>
                        <a:pt x="53" y="372"/>
                        <a:pt x="53" y="372"/>
                      </a:cubicBezTo>
                      <a:cubicBezTo>
                        <a:pt x="82" y="416"/>
                        <a:pt x="82" y="416"/>
                        <a:pt x="82" y="416"/>
                      </a:cubicBezTo>
                      <a:cubicBezTo>
                        <a:pt x="82" y="416"/>
                        <a:pt x="121" y="336"/>
                        <a:pt x="137" y="303"/>
                      </a:cubicBezTo>
                      <a:cubicBezTo>
                        <a:pt x="143" y="305"/>
                        <a:pt x="150" y="304"/>
                        <a:pt x="157" y="300"/>
                      </a:cubicBezTo>
                      <a:cubicBezTo>
                        <a:pt x="171" y="292"/>
                        <a:pt x="185" y="292"/>
                        <a:pt x="199" y="300"/>
                      </a:cubicBezTo>
                      <a:cubicBezTo>
                        <a:pt x="207" y="304"/>
                        <a:pt x="214" y="305"/>
                        <a:pt x="220" y="302"/>
                      </a:cubicBezTo>
                      <a:cubicBezTo>
                        <a:pt x="286" y="415"/>
                        <a:pt x="286" y="415"/>
                        <a:pt x="286" y="415"/>
                      </a:cubicBezTo>
                      <a:cubicBezTo>
                        <a:pt x="304" y="367"/>
                        <a:pt x="304" y="367"/>
                        <a:pt x="304" y="367"/>
                      </a:cubicBezTo>
                      <a:cubicBezTo>
                        <a:pt x="357" y="374"/>
                        <a:pt x="357" y="374"/>
                        <a:pt x="357" y="374"/>
                      </a:cubicBezTo>
                      <a:lnTo>
                        <a:pt x="293" y="255"/>
                      </a:lnTo>
                      <a:close/>
                      <a:moveTo>
                        <a:pt x="178" y="250"/>
                      </a:moveTo>
                      <a:cubicBezTo>
                        <a:pt x="123" y="250"/>
                        <a:pt x="79" y="206"/>
                        <a:pt x="79" y="151"/>
                      </a:cubicBezTo>
                      <a:cubicBezTo>
                        <a:pt x="79" y="96"/>
                        <a:pt x="123" y="52"/>
                        <a:pt x="178" y="52"/>
                      </a:cubicBezTo>
                      <a:cubicBezTo>
                        <a:pt x="233" y="52"/>
                        <a:pt x="277" y="96"/>
                        <a:pt x="277" y="151"/>
                      </a:cubicBezTo>
                      <a:cubicBezTo>
                        <a:pt x="277" y="206"/>
                        <a:pt x="233" y="250"/>
                        <a:pt x="178" y="25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lIns="162412" tIns="81205" rIns="162412" bIns="81205"/>
                <a:lstStyle/>
                <a:p>
                  <a:pPr defTabSz="913765">
                    <a:defRPr/>
                  </a:pPr>
                  <a:endParaRPr lang="en-US" sz="2395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Oval 15"/>
                <p:cNvSpPr>
                  <a:spLocks noChangeArrowheads="1"/>
                </p:cNvSpPr>
                <p:nvPr/>
              </p:nvSpPr>
              <p:spPr bwMode="auto">
                <a:xfrm>
                  <a:off x="2179638" y="220663"/>
                  <a:ext cx="485775" cy="485775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lIns="162412" tIns="81205" rIns="162412" bIns="81205"/>
                <a:lstStyle/>
                <a:p>
                  <a:pPr defTabSz="913765">
                    <a:defRPr/>
                  </a:pPr>
                  <a:endParaRPr lang="en-US" sz="2395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7" name="Group 9"/>
            <p:cNvGrpSpPr/>
            <p:nvPr/>
          </p:nvGrpSpPr>
          <p:grpSpPr bwMode="auto">
            <a:xfrm>
              <a:off x="4149535" y="4463857"/>
              <a:ext cx="1077986" cy="1077986"/>
              <a:chOff x="4149535" y="4463857"/>
              <a:chExt cx="1077986" cy="1077986"/>
            </a:xfrm>
          </p:grpSpPr>
          <p:sp>
            <p:nvSpPr>
              <p:cNvPr id="34" name="Freeform 20"/>
              <p:cNvSpPr/>
              <p:nvPr/>
            </p:nvSpPr>
            <p:spPr>
              <a:xfrm>
                <a:off x="4149535" y="4464140"/>
                <a:ext cx="1078179" cy="1078253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0" tIns="121809" rIns="0" bIns="0" spcCol="1270" anchor="ctr"/>
              <a:lstStyle/>
              <a:p>
                <a:pPr algn="ctr" defTabSz="88836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319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51"/>
              <p:cNvSpPr>
                <a:spLocks noEditPoints="1"/>
              </p:cNvSpPr>
              <p:nvPr/>
            </p:nvSpPr>
            <p:spPr bwMode="auto">
              <a:xfrm>
                <a:off x="4422697" y="4797352"/>
                <a:ext cx="543003" cy="448568"/>
              </a:xfrm>
              <a:custGeom>
                <a:avLst/>
                <a:gdLst>
                  <a:gd name="T0" fmla="*/ 421208 w 107"/>
                  <a:gd name="T1" fmla="*/ 321134 h 88"/>
                  <a:gd name="T2" fmla="*/ 421208 w 107"/>
                  <a:gd name="T3" fmla="*/ 35682 h 88"/>
                  <a:gd name="T4" fmla="*/ 421208 w 107"/>
                  <a:gd name="T5" fmla="*/ 15292 h 88"/>
                  <a:gd name="T6" fmla="*/ 431358 w 107"/>
                  <a:gd name="T7" fmla="*/ 0 h 88"/>
                  <a:gd name="T8" fmla="*/ 441507 w 107"/>
                  <a:gd name="T9" fmla="*/ 0 h 88"/>
                  <a:gd name="T10" fmla="*/ 451657 w 107"/>
                  <a:gd name="T11" fmla="*/ 0 h 88"/>
                  <a:gd name="T12" fmla="*/ 451657 w 107"/>
                  <a:gd name="T13" fmla="*/ 351718 h 88"/>
                  <a:gd name="T14" fmla="*/ 441507 w 107"/>
                  <a:gd name="T15" fmla="*/ 356815 h 88"/>
                  <a:gd name="T16" fmla="*/ 431358 w 107"/>
                  <a:gd name="T17" fmla="*/ 351718 h 88"/>
                  <a:gd name="T18" fmla="*/ 421208 w 107"/>
                  <a:gd name="T19" fmla="*/ 341523 h 88"/>
                  <a:gd name="T20" fmla="*/ 421208 w 107"/>
                  <a:gd name="T21" fmla="*/ 321134 h 88"/>
                  <a:gd name="T22" fmla="*/ 121795 w 107"/>
                  <a:gd name="T23" fmla="*/ 321134 h 88"/>
                  <a:gd name="T24" fmla="*/ 121795 w 107"/>
                  <a:gd name="T25" fmla="*/ 35682 h 88"/>
                  <a:gd name="T26" fmla="*/ 121795 w 107"/>
                  <a:gd name="T27" fmla="*/ 15292 h 88"/>
                  <a:gd name="T28" fmla="*/ 111645 w 107"/>
                  <a:gd name="T29" fmla="*/ 0 h 88"/>
                  <a:gd name="T30" fmla="*/ 101496 w 107"/>
                  <a:gd name="T31" fmla="*/ 0 h 88"/>
                  <a:gd name="T32" fmla="*/ 91346 w 107"/>
                  <a:gd name="T33" fmla="*/ 0 h 88"/>
                  <a:gd name="T34" fmla="*/ 91346 w 107"/>
                  <a:gd name="T35" fmla="*/ 351718 h 88"/>
                  <a:gd name="T36" fmla="*/ 101496 w 107"/>
                  <a:gd name="T37" fmla="*/ 356815 h 88"/>
                  <a:gd name="T38" fmla="*/ 111645 w 107"/>
                  <a:gd name="T39" fmla="*/ 351718 h 88"/>
                  <a:gd name="T40" fmla="*/ 121795 w 107"/>
                  <a:gd name="T41" fmla="*/ 341523 h 88"/>
                  <a:gd name="T42" fmla="*/ 121795 w 107"/>
                  <a:gd name="T43" fmla="*/ 321134 h 88"/>
                  <a:gd name="T44" fmla="*/ 182693 w 107"/>
                  <a:gd name="T45" fmla="*/ 259966 h 88"/>
                  <a:gd name="T46" fmla="*/ 182693 w 107"/>
                  <a:gd name="T47" fmla="*/ 280355 h 88"/>
                  <a:gd name="T48" fmla="*/ 167468 w 107"/>
                  <a:gd name="T49" fmla="*/ 295647 h 88"/>
                  <a:gd name="T50" fmla="*/ 157319 w 107"/>
                  <a:gd name="T51" fmla="*/ 300744 h 88"/>
                  <a:gd name="T52" fmla="*/ 147169 w 107"/>
                  <a:gd name="T53" fmla="*/ 295647 h 88"/>
                  <a:gd name="T54" fmla="*/ 147169 w 107"/>
                  <a:gd name="T55" fmla="*/ 61168 h 88"/>
                  <a:gd name="T56" fmla="*/ 157319 w 107"/>
                  <a:gd name="T57" fmla="*/ 56071 h 88"/>
                  <a:gd name="T58" fmla="*/ 167468 w 107"/>
                  <a:gd name="T59" fmla="*/ 61168 h 88"/>
                  <a:gd name="T60" fmla="*/ 182693 w 107"/>
                  <a:gd name="T61" fmla="*/ 71363 h 88"/>
                  <a:gd name="T62" fmla="*/ 182693 w 107"/>
                  <a:gd name="T63" fmla="*/ 91753 h 88"/>
                  <a:gd name="T64" fmla="*/ 182693 w 107"/>
                  <a:gd name="T65" fmla="*/ 259966 h 88"/>
                  <a:gd name="T66" fmla="*/ 309562 w 107"/>
                  <a:gd name="T67" fmla="*/ 407789 h 88"/>
                  <a:gd name="T68" fmla="*/ 274039 w 107"/>
                  <a:gd name="T69" fmla="*/ 448568 h 88"/>
                  <a:gd name="T70" fmla="*/ 233441 w 107"/>
                  <a:gd name="T71" fmla="*/ 407789 h 88"/>
                  <a:gd name="T72" fmla="*/ 233441 w 107"/>
                  <a:gd name="T73" fmla="*/ 122337 h 88"/>
                  <a:gd name="T74" fmla="*/ 274039 w 107"/>
                  <a:gd name="T75" fmla="*/ 81558 h 88"/>
                  <a:gd name="T76" fmla="*/ 309562 w 107"/>
                  <a:gd name="T77" fmla="*/ 122337 h 88"/>
                  <a:gd name="T78" fmla="*/ 309562 w 107"/>
                  <a:gd name="T79" fmla="*/ 407789 h 88"/>
                  <a:gd name="T80" fmla="*/ 360310 w 107"/>
                  <a:gd name="T81" fmla="*/ 259966 h 88"/>
                  <a:gd name="T82" fmla="*/ 360310 w 107"/>
                  <a:gd name="T83" fmla="*/ 280355 h 88"/>
                  <a:gd name="T84" fmla="*/ 375535 w 107"/>
                  <a:gd name="T85" fmla="*/ 295647 h 88"/>
                  <a:gd name="T86" fmla="*/ 385684 w 107"/>
                  <a:gd name="T87" fmla="*/ 300744 h 88"/>
                  <a:gd name="T88" fmla="*/ 395834 w 107"/>
                  <a:gd name="T89" fmla="*/ 295647 h 88"/>
                  <a:gd name="T90" fmla="*/ 395834 w 107"/>
                  <a:gd name="T91" fmla="*/ 61168 h 88"/>
                  <a:gd name="T92" fmla="*/ 385684 w 107"/>
                  <a:gd name="T93" fmla="*/ 56071 h 88"/>
                  <a:gd name="T94" fmla="*/ 375535 w 107"/>
                  <a:gd name="T95" fmla="*/ 61168 h 88"/>
                  <a:gd name="T96" fmla="*/ 360310 w 107"/>
                  <a:gd name="T97" fmla="*/ 71363 h 88"/>
                  <a:gd name="T98" fmla="*/ 360310 w 107"/>
                  <a:gd name="T99" fmla="*/ 91753 h 88"/>
                  <a:gd name="T100" fmla="*/ 360310 w 107"/>
                  <a:gd name="T101" fmla="*/ 259966 h 8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7" h="88">
                    <a:moveTo>
                      <a:pt x="83" y="63"/>
                    </a:moveTo>
                    <a:cubicBezTo>
                      <a:pt x="97" y="47"/>
                      <a:pt x="97" y="23"/>
                      <a:pt x="83" y="7"/>
                    </a:cubicBezTo>
                    <a:cubicBezTo>
                      <a:pt x="82" y="6"/>
                      <a:pt x="82" y="4"/>
                      <a:pt x="83" y="3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6" y="0"/>
                      <a:pt x="86" y="0"/>
                      <a:pt x="87" y="0"/>
                    </a:cubicBezTo>
                    <a:cubicBezTo>
                      <a:pt x="88" y="0"/>
                      <a:pt x="89" y="0"/>
                      <a:pt x="89" y="0"/>
                    </a:cubicBezTo>
                    <a:cubicBezTo>
                      <a:pt x="107" y="20"/>
                      <a:pt x="107" y="50"/>
                      <a:pt x="89" y="69"/>
                    </a:cubicBezTo>
                    <a:cubicBezTo>
                      <a:pt x="89" y="70"/>
                      <a:pt x="88" y="70"/>
                      <a:pt x="87" y="70"/>
                    </a:cubicBezTo>
                    <a:cubicBezTo>
                      <a:pt x="86" y="70"/>
                      <a:pt x="86" y="70"/>
                      <a:pt x="85" y="69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2" y="65"/>
                      <a:pt x="82" y="64"/>
                      <a:pt x="83" y="63"/>
                    </a:cubicBezTo>
                    <a:close/>
                    <a:moveTo>
                      <a:pt x="24" y="63"/>
                    </a:moveTo>
                    <a:cubicBezTo>
                      <a:pt x="10" y="47"/>
                      <a:pt x="10" y="23"/>
                      <a:pt x="24" y="7"/>
                    </a:cubicBezTo>
                    <a:cubicBezTo>
                      <a:pt x="25" y="6"/>
                      <a:pt x="25" y="4"/>
                      <a:pt x="24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0" y="20"/>
                      <a:pt x="0" y="50"/>
                      <a:pt x="18" y="69"/>
                    </a:cubicBezTo>
                    <a:cubicBezTo>
                      <a:pt x="18" y="70"/>
                      <a:pt x="19" y="70"/>
                      <a:pt x="20" y="70"/>
                    </a:cubicBezTo>
                    <a:cubicBezTo>
                      <a:pt x="21" y="70"/>
                      <a:pt x="21" y="70"/>
                      <a:pt x="22" y="69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5" y="65"/>
                      <a:pt x="25" y="64"/>
                      <a:pt x="24" y="63"/>
                    </a:cubicBezTo>
                    <a:close/>
                    <a:moveTo>
                      <a:pt x="36" y="51"/>
                    </a:moveTo>
                    <a:cubicBezTo>
                      <a:pt x="37" y="53"/>
                      <a:pt x="37" y="54"/>
                      <a:pt x="36" y="55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8"/>
                      <a:pt x="32" y="59"/>
                      <a:pt x="31" y="59"/>
                    </a:cubicBezTo>
                    <a:cubicBezTo>
                      <a:pt x="30" y="58"/>
                      <a:pt x="30" y="58"/>
                      <a:pt x="29" y="58"/>
                    </a:cubicBezTo>
                    <a:cubicBezTo>
                      <a:pt x="18" y="44"/>
                      <a:pt x="18" y="25"/>
                      <a:pt x="29" y="12"/>
                    </a:cubicBezTo>
                    <a:cubicBezTo>
                      <a:pt x="30" y="11"/>
                      <a:pt x="30" y="11"/>
                      <a:pt x="31" y="11"/>
                    </a:cubicBezTo>
                    <a:cubicBezTo>
                      <a:pt x="32" y="11"/>
                      <a:pt x="33" y="11"/>
                      <a:pt x="33" y="12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5"/>
                      <a:pt x="37" y="17"/>
                      <a:pt x="36" y="18"/>
                    </a:cubicBezTo>
                    <a:cubicBezTo>
                      <a:pt x="28" y="28"/>
                      <a:pt x="28" y="42"/>
                      <a:pt x="36" y="51"/>
                    </a:cubicBezTo>
                    <a:close/>
                    <a:moveTo>
                      <a:pt x="61" y="80"/>
                    </a:moveTo>
                    <a:cubicBezTo>
                      <a:pt x="61" y="84"/>
                      <a:pt x="58" y="88"/>
                      <a:pt x="54" y="88"/>
                    </a:cubicBezTo>
                    <a:cubicBezTo>
                      <a:pt x="49" y="88"/>
                      <a:pt x="46" y="84"/>
                      <a:pt x="46" y="80"/>
                    </a:cubicBezTo>
                    <a:cubicBezTo>
                      <a:pt x="46" y="60"/>
                      <a:pt x="46" y="44"/>
                      <a:pt x="46" y="24"/>
                    </a:cubicBezTo>
                    <a:cubicBezTo>
                      <a:pt x="46" y="19"/>
                      <a:pt x="49" y="16"/>
                      <a:pt x="54" y="16"/>
                    </a:cubicBezTo>
                    <a:cubicBezTo>
                      <a:pt x="58" y="16"/>
                      <a:pt x="61" y="19"/>
                      <a:pt x="61" y="24"/>
                    </a:cubicBezTo>
                    <a:cubicBezTo>
                      <a:pt x="61" y="44"/>
                      <a:pt x="61" y="60"/>
                      <a:pt x="61" y="80"/>
                    </a:cubicBezTo>
                    <a:close/>
                    <a:moveTo>
                      <a:pt x="71" y="51"/>
                    </a:moveTo>
                    <a:cubicBezTo>
                      <a:pt x="70" y="53"/>
                      <a:pt x="70" y="54"/>
                      <a:pt x="71" y="55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8"/>
                      <a:pt x="75" y="59"/>
                      <a:pt x="76" y="59"/>
                    </a:cubicBezTo>
                    <a:cubicBezTo>
                      <a:pt x="77" y="58"/>
                      <a:pt x="77" y="58"/>
                      <a:pt x="78" y="58"/>
                    </a:cubicBezTo>
                    <a:cubicBezTo>
                      <a:pt x="89" y="44"/>
                      <a:pt x="89" y="25"/>
                      <a:pt x="78" y="12"/>
                    </a:cubicBezTo>
                    <a:cubicBezTo>
                      <a:pt x="77" y="11"/>
                      <a:pt x="77" y="11"/>
                      <a:pt x="76" y="11"/>
                    </a:cubicBezTo>
                    <a:cubicBezTo>
                      <a:pt x="75" y="11"/>
                      <a:pt x="74" y="11"/>
                      <a:pt x="74" y="12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0" y="15"/>
                      <a:pt x="70" y="17"/>
                      <a:pt x="71" y="18"/>
                    </a:cubicBezTo>
                    <a:cubicBezTo>
                      <a:pt x="79" y="28"/>
                      <a:pt x="79" y="42"/>
                      <a:pt x="71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395"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Group 22"/>
            <p:cNvGrpSpPr/>
            <p:nvPr/>
          </p:nvGrpSpPr>
          <p:grpSpPr bwMode="auto">
            <a:xfrm>
              <a:off x="4149535" y="1942131"/>
              <a:ext cx="1077986" cy="1077986"/>
              <a:chOff x="4149535" y="1942131"/>
              <a:chExt cx="1077986" cy="1077986"/>
            </a:xfrm>
          </p:grpSpPr>
          <p:sp>
            <p:nvSpPr>
              <p:cNvPr id="29" name="Freeform 11"/>
              <p:cNvSpPr/>
              <p:nvPr/>
            </p:nvSpPr>
            <p:spPr>
              <a:xfrm>
                <a:off x="4149535" y="1942394"/>
                <a:ext cx="1078179" cy="1078253"/>
              </a:xfrm>
              <a:custGeom>
                <a:avLst/>
                <a:gdLst>
                  <a:gd name="connsiteX0" fmla="*/ 0 w 905504"/>
                  <a:gd name="connsiteY0" fmla="*/ 452752 h 905504"/>
                  <a:gd name="connsiteX1" fmla="*/ 132608 w 905504"/>
                  <a:gd name="connsiteY1" fmla="*/ 132608 h 905504"/>
                  <a:gd name="connsiteX2" fmla="*/ 452752 w 905504"/>
                  <a:gd name="connsiteY2" fmla="*/ 0 h 905504"/>
                  <a:gd name="connsiteX3" fmla="*/ 772896 w 905504"/>
                  <a:gd name="connsiteY3" fmla="*/ 132608 h 905504"/>
                  <a:gd name="connsiteX4" fmla="*/ 905504 w 905504"/>
                  <a:gd name="connsiteY4" fmla="*/ 452752 h 905504"/>
                  <a:gd name="connsiteX5" fmla="*/ 772896 w 905504"/>
                  <a:gd name="connsiteY5" fmla="*/ 772896 h 905504"/>
                  <a:gd name="connsiteX6" fmla="*/ 452752 w 905504"/>
                  <a:gd name="connsiteY6" fmla="*/ 905504 h 905504"/>
                  <a:gd name="connsiteX7" fmla="*/ 132608 w 905504"/>
                  <a:gd name="connsiteY7" fmla="*/ 772896 h 905504"/>
                  <a:gd name="connsiteX8" fmla="*/ 0 w 905504"/>
                  <a:gd name="connsiteY8" fmla="*/ 452752 h 905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5504" h="905504">
                    <a:moveTo>
                      <a:pt x="0" y="452752"/>
                    </a:moveTo>
                    <a:cubicBezTo>
                      <a:pt x="0" y="332675"/>
                      <a:pt x="47701" y="217515"/>
                      <a:pt x="132608" y="132608"/>
                    </a:cubicBezTo>
                    <a:cubicBezTo>
                      <a:pt x="217516" y="47701"/>
                      <a:pt x="332675" y="0"/>
                      <a:pt x="452752" y="0"/>
                    </a:cubicBezTo>
                    <a:cubicBezTo>
                      <a:pt x="572829" y="0"/>
                      <a:pt x="687989" y="47701"/>
                      <a:pt x="772896" y="132608"/>
                    </a:cubicBezTo>
                    <a:cubicBezTo>
                      <a:pt x="857803" y="217516"/>
                      <a:pt x="905504" y="332675"/>
                      <a:pt x="905504" y="452752"/>
                    </a:cubicBezTo>
                    <a:cubicBezTo>
                      <a:pt x="905504" y="572829"/>
                      <a:pt x="857803" y="687989"/>
                      <a:pt x="772896" y="772896"/>
                    </a:cubicBezTo>
                    <a:cubicBezTo>
                      <a:pt x="687988" y="857803"/>
                      <a:pt x="572829" y="905504"/>
                      <a:pt x="452752" y="905504"/>
                    </a:cubicBezTo>
                    <a:cubicBezTo>
                      <a:pt x="332675" y="905504"/>
                      <a:pt x="217515" y="857803"/>
                      <a:pt x="132608" y="772896"/>
                    </a:cubicBezTo>
                    <a:cubicBezTo>
                      <a:pt x="47701" y="687988"/>
                      <a:pt x="0" y="572829"/>
                      <a:pt x="0" y="4527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43617" tIns="243617" rIns="210484" bIns="210484" spcCol="1270" anchor="ctr"/>
              <a:lstStyle/>
              <a:p>
                <a:pPr algn="ctr" defTabSz="888365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795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30" name="Group 74"/>
              <p:cNvGrpSpPr/>
              <p:nvPr/>
            </p:nvGrpSpPr>
            <p:grpSpPr>
              <a:xfrm>
                <a:off x="4434392" y="2248198"/>
                <a:ext cx="477520" cy="484488"/>
                <a:chOff x="2360613" y="2686051"/>
                <a:chExt cx="217488" cy="220662"/>
              </a:xfrm>
              <a:solidFill>
                <a:schemeClr val="bg1"/>
              </a:solidFill>
            </p:grpSpPr>
            <p:sp>
              <p:nvSpPr>
                <p:cNvPr id="31" name="Freeform 34"/>
                <p:cNvSpPr>
                  <a:spLocks noEditPoints="1"/>
                </p:cNvSpPr>
                <p:nvPr/>
              </p:nvSpPr>
              <p:spPr bwMode="auto">
                <a:xfrm>
                  <a:off x="2427288" y="2686051"/>
                  <a:ext cx="150813" cy="150813"/>
                </a:xfrm>
                <a:custGeom>
                  <a:avLst/>
                  <a:gdLst>
                    <a:gd name="T0" fmla="*/ 65 w 79"/>
                    <a:gd name="T1" fmla="*/ 14 h 79"/>
                    <a:gd name="T2" fmla="*/ 14 w 79"/>
                    <a:gd name="T3" fmla="*/ 14 h 79"/>
                    <a:gd name="T4" fmla="*/ 12 w 79"/>
                    <a:gd name="T5" fmla="*/ 63 h 79"/>
                    <a:gd name="T6" fmla="*/ 12 w 79"/>
                    <a:gd name="T7" fmla="*/ 63 h 79"/>
                    <a:gd name="T8" fmla="*/ 17 w 79"/>
                    <a:gd name="T9" fmla="*/ 68 h 79"/>
                    <a:gd name="T10" fmla="*/ 65 w 79"/>
                    <a:gd name="T11" fmla="*/ 65 h 79"/>
                    <a:gd name="T12" fmla="*/ 65 w 79"/>
                    <a:gd name="T13" fmla="*/ 14 h 79"/>
                    <a:gd name="T14" fmla="*/ 58 w 79"/>
                    <a:gd name="T15" fmla="*/ 59 h 79"/>
                    <a:gd name="T16" fmla="*/ 20 w 79"/>
                    <a:gd name="T17" fmla="*/ 59 h 79"/>
                    <a:gd name="T18" fmla="*/ 20 w 79"/>
                    <a:gd name="T19" fmla="*/ 21 h 79"/>
                    <a:gd name="T20" fmla="*/ 59 w 79"/>
                    <a:gd name="T21" fmla="*/ 21 h 79"/>
                    <a:gd name="T22" fmla="*/ 58 w 79"/>
                    <a:gd name="T23" fmla="*/ 5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79">
                      <a:moveTo>
                        <a:pt x="65" y="14"/>
                      </a:moveTo>
                      <a:cubicBezTo>
                        <a:pt x="51" y="0"/>
                        <a:pt x="28" y="0"/>
                        <a:pt x="14" y="14"/>
                      </a:cubicBezTo>
                      <a:cubicBezTo>
                        <a:pt x="1" y="27"/>
                        <a:pt x="0" y="48"/>
                        <a:pt x="12" y="63"/>
                      </a:cubicBezTo>
                      <a:cubicBezTo>
                        <a:pt x="12" y="63"/>
                        <a:pt x="12" y="63"/>
                        <a:pt x="12" y="63"/>
                      </a:cubicBezTo>
                      <a:cubicBezTo>
                        <a:pt x="14" y="65"/>
                        <a:pt x="15" y="66"/>
                        <a:pt x="17" y="68"/>
                      </a:cubicBezTo>
                      <a:cubicBezTo>
                        <a:pt x="31" y="79"/>
                        <a:pt x="52" y="78"/>
                        <a:pt x="65" y="65"/>
                      </a:cubicBezTo>
                      <a:cubicBezTo>
                        <a:pt x="79" y="51"/>
                        <a:pt x="79" y="28"/>
                        <a:pt x="65" y="14"/>
                      </a:cubicBezTo>
                      <a:close/>
                      <a:moveTo>
                        <a:pt x="58" y="59"/>
                      </a:moveTo>
                      <a:cubicBezTo>
                        <a:pt x="48" y="69"/>
                        <a:pt x="31" y="69"/>
                        <a:pt x="20" y="59"/>
                      </a:cubicBezTo>
                      <a:cubicBezTo>
                        <a:pt x="10" y="48"/>
                        <a:pt x="10" y="31"/>
                        <a:pt x="20" y="21"/>
                      </a:cubicBezTo>
                      <a:cubicBezTo>
                        <a:pt x="31" y="10"/>
                        <a:pt x="48" y="10"/>
                        <a:pt x="59" y="21"/>
                      </a:cubicBezTo>
                      <a:cubicBezTo>
                        <a:pt x="69" y="31"/>
                        <a:pt x="69" y="48"/>
                        <a:pt x="58" y="5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lIns="162412" tIns="81205" rIns="162412" bIns="81205"/>
                <a:lstStyle/>
                <a:p>
                  <a:pPr defTabSz="913765">
                    <a:defRPr/>
                  </a:pPr>
                  <a:endParaRPr lang="en-US" sz="2395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Freeform 35"/>
                <p:cNvSpPr/>
                <p:nvPr/>
              </p:nvSpPr>
              <p:spPr bwMode="auto">
                <a:xfrm>
                  <a:off x="2360613" y="2814638"/>
                  <a:ext cx="92075" cy="92075"/>
                </a:xfrm>
                <a:custGeom>
                  <a:avLst/>
                  <a:gdLst>
                    <a:gd name="T0" fmla="*/ 0 w 58"/>
                    <a:gd name="T1" fmla="*/ 46 h 58"/>
                    <a:gd name="T2" fmla="*/ 11 w 58"/>
                    <a:gd name="T3" fmla="*/ 58 h 58"/>
                    <a:gd name="T4" fmla="*/ 58 w 58"/>
                    <a:gd name="T5" fmla="*/ 7 h 58"/>
                    <a:gd name="T6" fmla="*/ 50 w 58"/>
                    <a:gd name="T7" fmla="*/ 0 h 58"/>
                    <a:gd name="T8" fmla="*/ 0 w 58"/>
                    <a:gd name="T9" fmla="*/ 4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8">
                      <a:moveTo>
                        <a:pt x="0" y="46"/>
                      </a:moveTo>
                      <a:lnTo>
                        <a:pt x="11" y="58"/>
                      </a:lnTo>
                      <a:lnTo>
                        <a:pt x="58" y="7"/>
                      </a:lnTo>
                      <a:lnTo>
                        <a:pt x="5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lIns="162412" tIns="81205" rIns="162412" bIns="81205"/>
                <a:lstStyle/>
                <a:p>
                  <a:pPr defTabSz="913765">
                    <a:defRPr/>
                  </a:pPr>
                  <a:endParaRPr lang="en-US" sz="2395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Freeform 36"/>
                <p:cNvSpPr/>
                <p:nvPr/>
              </p:nvSpPr>
              <p:spPr bwMode="auto">
                <a:xfrm>
                  <a:off x="2505075" y="2736851"/>
                  <a:ext cx="57150" cy="68263"/>
                </a:xfrm>
                <a:custGeom>
                  <a:avLst/>
                  <a:gdLst>
                    <a:gd name="T0" fmla="*/ 16 w 30"/>
                    <a:gd name="T1" fmla="*/ 0 h 36"/>
                    <a:gd name="T2" fmla="*/ 0 w 30"/>
                    <a:gd name="T3" fmla="*/ 34 h 36"/>
                    <a:gd name="T4" fmla="*/ 6 w 30"/>
                    <a:gd name="T5" fmla="*/ 36 h 36"/>
                    <a:gd name="T6" fmla="*/ 16 w 30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36">
                      <a:moveTo>
                        <a:pt x="16" y="0"/>
                      </a:moveTo>
                      <a:cubicBezTo>
                        <a:pt x="21" y="26"/>
                        <a:pt x="0" y="34"/>
                        <a:pt x="0" y="34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30" y="21"/>
                        <a:pt x="16" y="0"/>
                        <a:pt x="1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lIns="162412" tIns="81205" rIns="162412" bIns="81205"/>
                <a:lstStyle/>
                <a:p>
                  <a:pPr defTabSz="913765">
                    <a:defRPr/>
                  </a:pPr>
                  <a:endParaRPr lang="en-US" sz="2395"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603250" y="490855"/>
            <a:ext cx="113811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7030A0"/>
                </a:solidFill>
                <a:sym typeface="+mn-ea"/>
              </a:rPr>
              <a:t>教师可借助辅学手段制造阅读学习气氛</a:t>
            </a:r>
            <a:endParaRPr lang="zh-CN" altLang="en-US" sz="4000" b="1">
              <a:solidFill>
                <a:srgbClr val="7030A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185" y="5132070"/>
            <a:ext cx="1198181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>
                <a:solidFill>
                  <a:srgbClr val="FF0000"/>
                </a:solidFill>
                <a:sym typeface="+mn-ea"/>
              </a:rPr>
              <a:t>     </a:t>
            </a:r>
            <a:r>
              <a:rPr lang="zh-CN" altLang="en-US" sz="4400">
                <a:solidFill>
                  <a:srgbClr val="FF0000"/>
                </a:solidFill>
                <a:sym typeface="+mn-ea"/>
              </a:rPr>
              <a:t>激发学生的阅读兴趣，教师要根据自读课文内容进行对应设计。</a:t>
            </a:r>
            <a:endParaRPr lang="zh-CN" altLang="en-US" sz="44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19075" y="661035"/>
            <a:ext cx="11754485" cy="5779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400"/>
              <a:t>      </a:t>
            </a:r>
            <a:r>
              <a:rPr lang="zh-CN" altLang="en-US" sz="4400"/>
              <a:t>初中阶段,教师进行自读课文教学时,可以借助多媒体阅读展示的直观效果,调动学生对自读课文阅读的热情,激发学生自主阅读的积极性。这样的教学过程,教师可以将自主阅读的课文内容以生动的画面展示出来，勾起学生对这篇课文的阅读欲望,产生想要继续阅读的冲动,并激发学生养成自主阅读的习惯。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7480" y="581025"/>
            <a:ext cx="11877675" cy="5479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400"/>
              <a:t>如,在《雨的四季》自读课文教学时,教师就可针对其中的内容,依据所在区域的雨的特点,录制成视频资料,教学时播放出来,借助其中不同形式的雨景展示,让学生从中发现雨的灵动,喜欢上雨,了解“雨"存在的意义,以此引导学生进入“雨的四季"阅读中,了解四季之中雨的样子。经过引导文章中的情感,阅读过程与作者产生共鸣,对阅读兴致大大提升,以此达成核心素养培养目标。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1775" y="1252220"/>
            <a:ext cx="11799570" cy="5507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28600"/>
            <a:r>
              <a:rPr 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如，奥斯特洛夫斯基曾说过：“人最宝贵的是生命，生命对于每一个人只有一次……”我们的生命只有一次，热爱生活是最正确的选择，你热爱自己的生命吗？你对这个问题有怎样的见解？学生被名言所震动，开始进行深入思考，随后给出具有个性的见解：生命是父母给予的，我们没有权利不珍惜；生命也是我们自己的，如果我们自己不爱护，更是不明智的。初中学生对生命有比较理性的认识，教师有针对性地设计问题，学生不存在什么接受障碍，其助学效果也会更为显著。创设自主阅读情境的手段和方法有很多，教师选择问题设计这一方法可获取比较突出的效果。其推动了教学进程，也成功调动了学生的学习思维，更能使学生展开深入思考，在广泛讨论中达成学习共识。</a:t>
            </a:r>
            <a:endParaRPr lang="zh-CN" altLang="en-US" sz="3200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25" y="462915"/>
            <a:ext cx="113290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      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在课堂导学阶段，教师可借助名言进行教学引导，给学生带来更多心灵触动。</a:t>
            </a:r>
            <a:endParaRPr lang="zh-CN" altLang="en-US" sz="2800" b="1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6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722630"/>
            <a:ext cx="5505450" cy="446786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49167" name="Picture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" y="885190"/>
            <a:ext cx="5310505" cy="4142740"/>
          </a:xfrm>
          <a:prstGeom prst="rect">
            <a:avLst/>
          </a:prstGeom>
          <a:noFill/>
          <a:ln w="9525">
            <a:noFill/>
          </a:ln>
          <a:effectLst>
            <a:softEdge rad="139700"/>
          </a:effectLst>
        </p:spPr>
      </p:pic>
      <p:sp>
        <p:nvSpPr>
          <p:cNvPr id="3" name="文本框 2"/>
          <p:cNvSpPr txBox="1"/>
          <p:nvPr/>
        </p:nvSpPr>
        <p:spPr>
          <a:xfrm>
            <a:off x="100330" y="535432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国旗下</a:t>
            </a:r>
            <a:r>
              <a:rPr lang="en-US" altLang="zh-CN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大声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的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诵读</a:t>
            </a:r>
            <a:endParaRPr lang="zh-CN" altLang="en-US" sz="4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26" name="图片 25" descr="-6b27c0c7c9d50c7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6196330" y="885190"/>
            <a:ext cx="5692775" cy="4270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softEdge rad="292100"/>
          </a:effectLst>
        </p:spPr>
      </p:pic>
      <p:sp>
        <p:nvSpPr>
          <p:cNvPr id="4" name="文本框 3"/>
          <p:cNvSpPr txBox="1"/>
          <p:nvPr/>
        </p:nvSpPr>
        <p:spPr>
          <a:xfrm>
            <a:off x="6196330" y="541591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阅读室里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的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专注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阅读</a:t>
            </a:r>
            <a:endParaRPr lang="zh-CN" altLang="en-US" sz="44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psb (1)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88595" y="202565"/>
            <a:ext cx="5772150" cy="406971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65100"/>
          </a:effectLst>
        </p:spPr>
      </p:pic>
      <p:pic>
        <p:nvPicPr>
          <p:cNvPr id="15" name="图片 14" descr="ps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5920" y="2865120"/>
            <a:ext cx="5321935" cy="39928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>
                <a:alpha val="10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77800"/>
          </a:effectLst>
        </p:spPr>
      </p:pic>
      <p:sp>
        <p:nvSpPr>
          <p:cNvPr id="4" name="文本框 3"/>
          <p:cNvSpPr txBox="1"/>
          <p:nvPr/>
        </p:nvSpPr>
        <p:spPr>
          <a:xfrm>
            <a:off x="346710" y="4761230"/>
            <a:ext cx="53181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操场上阳光下</a:t>
            </a:r>
            <a:r>
              <a:rPr lang="en-US" altLang="zh-CN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专注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的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阅读</a:t>
            </a:r>
            <a:endParaRPr lang="zh-CN" altLang="en-US" sz="4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83555" y="601345"/>
            <a:ext cx="6357620" cy="35483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28600"/>
            <a:r>
              <a:rPr lang="en-US" altLang="zh-CN" sz="3600" b="0">
                <a:solidFill>
                  <a:srgbClr val="231F20"/>
                </a:solidFill>
                <a:ea typeface="宋体" panose="02010600030101010101" pitchFamily="2" charset="-122"/>
              </a:rPr>
              <a:t>      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推动了教学进程，也成功调动了学生的学习思维，更能使学生展开深入思考，在广泛讨论中达成学习共识。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05105" y="457835"/>
            <a:ext cx="11987530" cy="616204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385" y="1432256"/>
            <a:ext cx="1073263" cy="1337613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323635" y="1691844"/>
            <a:ext cx="13004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贰</a:t>
            </a:r>
            <a:endParaRPr lang="zh-CN" altLang="en-US" sz="88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"/>
          <p:cNvSpPr/>
          <p:nvPr/>
        </p:nvSpPr>
        <p:spPr>
          <a:xfrm>
            <a:off x="1761490" y="3041650"/>
            <a:ext cx="10080625" cy="991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zh-CN" altLang="en-US" sz="5400" dirty="0">
                <a:solidFill>
                  <a:srgbClr val="FFA34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读写结合，丰富自赏认知</a:t>
            </a:r>
            <a:endParaRPr lang="zh-CN" altLang="en-US" sz="5400" b="0">
              <a:solidFill>
                <a:srgbClr val="231F20"/>
              </a:solidFill>
              <a:ea typeface="宋体" panose="02010600030101010101" pitchFamily="2" charset="-122"/>
            </a:endParaRPr>
          </a:p>
          <a:p>
            <a:pPr lvl="0"/>
            <a:endParaRPr lang="zh-CN" altLang="en-US" sz="5400" dirty="0">
              <a:solidFill>
                <a:srgbClr val="FFA34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038025" y="3880282"/>
            <a:ext cx="6754912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sz="2000" b="0" i="0" u="none" strike="noStrike" cap="none" spc="0" normalizeH="0" baseline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Arial" panose="020B0604020202020204" pitchFamily="34" charset="0"/>
              </a:rPr>
              <a:t>Method guidance, starting self-reading mechanism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037715" y="4785360"/>
            <a:ext cx="4931410" cy="88900"/>
          </a:xfrm>
          <a:prstGeom prst="rect">
            <a:avLst/>
          </a:prstGeom>
          <a:solidFill>
            <a:srgbClr val="FFA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010" y="5283200"/>
            <a:ext cx="1073263" cy="1337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49325" y="560070"/>
            <a:ext cx="119278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 b="1">
                <a:solidFill>
                  <a:srgbClr val="0070C0"/>
                </a:solidFill>
                <a:latin typeface="华康隶书体W7" panose="03000709000000000000" charset="-122"/>
                <a:ea typeface="华康隶书体W7" panose="03000709000000000000" charset="-122"/>
                <a:cs typeface="华康隶书体W7" panose="03000709000000000000" charset="-122"/>
              </a:rPr>
              <a:t>以“写”为主为迁移点</a:t>
            </a:r>
            <a:endParaRPr lang="zh-CN" altLang="en-US" sz="6000" b="1">
              <a:solidFill>
                <a:srgbClr val="0070C0"/>
              </a:solidFill>
              <a:latin typeface="华康隶书体W7" panose="03000709000000000000" charset="-122"/>
              <a:ea typeface="华康隶书体W7" panose="03000709000000000000" charset="-122"/>
              <a:cs typeface="华康隶书体W7" panose="03000709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" y="2028825"/>
            <a:ext cx="1214818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4800">
                <a:solidFill>
                  <a:schemeClr val="accent4"/>
                </a:solidFill>
                <a:effectLst/>
                <a:latin typeface="华康隶书体W7" panose="03000709000000000000" charset="-122"/>
                <a:ea typeface="华康隶书体W7" panose="03000709000000000000" charset="-122"/>
                <a:cs typeface="华康隶书体W7" panose="03000709000000000000" charset="-122"/>
              </a:rPr>
              <a:t>   </a:t>
            </a:r>
            <a:r>
              <a:rPr lang="zh-CN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隶书体W7" panose="03000709000000000000" charset="-122"/>
                <a:ea typeface="华康隶书体W7" panose="03000709000000000000" charset="-122"/>
                <a:cs typeface="华康隶书体W7" panose="03000709000000000000" charset="-122"/>
                <a:sym typeface="+mn-ea"/>
              </a:rPr>
              <a:t>读写结合是最为常见的学习形式。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隶书体W7" panose="03000709000000000000" charset="-122"/>
                <a:ea typeface="华康隶书体W7" panose="03000709000000000000" charset="-122"/>
                <a:cs typeface="华康隶书体W7" panose="03000709000000000000" charset="-122"/>
              </a:rPr>
              <a:t>在自读过程中，要提倡“读写结合”“以读促写”。既可以是特指大作文，也可以是小作文（如片段作文）。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隶书体W7" panose="03000709000000000000" charset="-122"/>
              <a:ea typeface="华康隶书体W7" panose="03000709000000000000" charset="-122"/>
              <a:cs typeface="华康隶书体W7" panose="03000709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556000" y="324485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231F20"/>
                </a:solidFill>
                <a:ea typeface="宋体" panose="02010600030101010101" pitchFamily="2" charset="-122"/>
              </a:rPr>
              <a:t>二</a:t>
            </a:r>
            <a:endParaRPr lang="zh-CN" altLang="en-US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5660" y="596265"/>
            <a:ext cx="780034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6000" b="1" spc="3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汉仪尚巍手书W" panose="00020600040101010101" pitchFamily="18" charset="-122"/>
                <a:cs typeface="+mj-cs"/>
              </a:rPr>
              <a:t>（一）组织输入输出</a:t>
            </a:r>
            <a:endParaRPr lang="zh-CN" altLang="en-US" sz="6000" b="1" spc="300">
              <a:solidFill>
                <a:schemeClr val="tx1">
                  <a:lumMod val="75000"/>
                  <a:lumOff val="25000"/>
                </a:schemeClr>
              </a:solidFill>
              <a:uFillTx/>
              <a:latin typeface="(使用中文字体)"/>
              <a:ea typeface="汉仪尚巍手书W" panose="00020600040101010101" pitchFamily="18" charset="-122"/>
              <a:cs typeface="+mj-cs"/>
            </a:endParaRPr>
          </a:p>
          <a:p>
            <a:pPr indent="0"/>
            <a:r>
              <a:rPr lang="zh-CN" b="0">
                <a:solidFill>
                  <a:srgbClr val="231F20"/>
                </a:solidFill>
                <a:ea typeface="宋体" panose="02010600030101010101" pitchFamily="2" charset="-122"/>
              </a:rPr>
              <a:t> </a:t>
            </a:r>
            <a:endParaRPr lang="zh-CN" altLang="en-US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00" y="3970655"/>
            <a:ext cx="4136390" cy="163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82245" y="1842135"/>
            <a:ext cx="1191768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        </a:t>
            </a:r>
            <a:r>
              <a:rPr lang="zh-CN" sz="40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自读课文离不开学生的自主阅读学习，这也是读写操作的基础和前提。在读写结合教学环节，教师要在学生阅读时对其</a:t>
            </a:r>
            <a:r>
              <a:rPr lang="en-US" sz="4000">
                <a:solidFill>
                  <a:srgbClr val="231F20"/>
                </a:solidFill>
                <a:latin typeface="宋体" panose="02010600030101010101" pitchFamily="2" charset="-122"/>
                <a:sym typeface="+mn-ea"/>
              </a:rPr>
              <a:t> </a:t>
            </a:r>
            <a:r>
              <a:rPr lang="zh-CN" sz="40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进行必要的指导，及时投放一些阅读任务，提出一些阅读要求，</a:t>
            </a:r>
            <a:r>
              <a:rPr lang="en-US" sz="4000">
                <a:solidFill>
                  <a:srgbClr val="231F20"/>
                </a:solidFill>
                <a:latin typeface="宋体" panose="02010600030101010101" pitchFamily="2" charset="-122"/>
                <a:sym typeface="+mn-ea"/>
              </a:rPr>
              <a:t> </a:t>
            </a:r>
            <a:r>
              <a:rPr lang="zh-CN" sz="40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为学生的“写”做好铺垫。</a:t>
            </a:r>
            <a:r>
              <a:rPr lang="zh-CN" sz="40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读写结合中的“读”属于“输入”，而 “写”则属于“输出”，</a:t>
            </a:r>
            <a:r>
              <a:rPr lang="zh-CN" sz="4000">
                <a:solidFill>
                  <a:srgbClr val="231F20"/>
                </a:solidFill>
                <a:ea typeface="宋体" panose="02010600030101010101" pitchFamily="2" charset="-122"/>
                <a:sym typeface="+mn-ea"/>
              </a:rPr>
              <a:t>要想将读写结合做到极致，教师的教学组织是非常重要的。</a:t>
            </a:r>
            <a:endParaRPr lang="zh-CN" sz="4000">
              <a:solidFill>
                <a:srgbClr val="231F20"/>
              </a:solidFill>
              <a:ea typeface="宋体" panose="02010600030101010101" pitchFamily="2" charset="-122"/>
              <a:sym typeface="+mn-ea"/>
            </a:endParaRPr>
          </a:p>
          <a:p>
            <a:endParaRPr lang="zh-CN" altLang="en-US" sz="4000">
              <a:solidFill>
                <a:srgbClr val="231F20"/>
              </a:solidFill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8878807" y="2147409"/>
            <a:ext cx="1029905" cy="2122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目录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2310185" y="2982283"/>
            <a:ext cx="9389102" cy="61116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读写结合，丰富自赏认知</a:t>
            </a:r>
            <a:endParaRPr lang="zh-CN" altLang="en-US" sz="4400" b="1" spc="-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2213242" y="4428835"/>
            <a:ext cx="8971827" cy="611160"/>
          </a:xfrm>
          <a:prstGeom prst="rect">
            <a:avLst/>
          </a:prstGeom>
          <a:noFill/>
        </p:spPr>
        <p:txBody>
          <a:bodyPr vert="horz"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思辨探究，强化自度体验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2310215" y="1449070"/>
            <a:ext cx="8248251" cy="103123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r>
              <a:rPr lang="zh-CN" altLang="en-US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方法指导，启动自读机制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715761" y="1463040"/>
            <a:ext cx="1206296" cy="894367"/>
          </a:xfrm>
          <a:prstGeom prst="rect">
            <a:avLst/>
          </a:prstGeom>
          <a:noFill/>
        </p:spPr>
        <p:txBody>
          <a:bodyPr vert="eaVert" wrap="square" rtlCol="0"/>
          <a:p>
            <a:pPr algn="ctr"/>
            <a:r>
              <a:rPr lang="zh-CN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雪君体简" panose="02010600000101010101" charset="-122"/>
                <a:ea typeface="汉仪雪君体简" panose="02010600000101010101" charset="-122"/>
              </a:rPr>
              <a:t>壹</a:t>
            </a:r>
            <a:endParaRPr lang="zh-CN" altLang="en-US" sz="8800" dirty="0">
              <a:solidFill>
                <a:schemeClr val="tx1">
                  <a:lumMod val="85000"/>
                  <a:lumOff val="15000"/>
                </a:schemeClr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6"/>
            </p:custDataLst>
          </p:nvPr>
        </p:nvSpPr>
        <p:spPr>
          <a:xfrm>
            <a:off x="716028" y="2840718"/>
            <a:ext cx="1206296" cy="894367"/>
          </a:xfrm>
          <a:prstGeom prst="rect">
            <a:avLst/>
          </a:prstGeom>
          <a:noFill/>
        </p:spPr>
        <p:txBody>
          <a:bodyPr vert="eaVert" wrap="square" rtlCol="0"/>
          <a:p>
            <a:r>
              <a:rPr lang="zh-CN" alt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雪君体简" panose="02010600000101010101" charset="-122"/>
                <a:ea typeface="汉仪雪君体简" panose="02010600000101010101" charset="-122"/>
              </a:rPr>
              <a:t>贰</a:t>
            </a:r>
            <a:endParaRPr lang="zh-CN" altLang="en-US" sz="8000" dirty="0">
              <a:solidFill>
                <a:schemeClr val="tx1">
                  <a:lumMod val="85000"/>
                  <a:lumOff val="15000"/>
                </a:schemeClr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7"/>
            </p:custDataLst>
          </p:nvPr>
        </p:nvSpPr>
        <p:spPr>
          <a:xfrm>
            <a:off x="704438" y="4381519"/>
            <a:ext cx="1206296" cy="894367"/>
          </a:xfrm>
          <a:prstGeom prst="rect">
            <a:avLst/>
          </a:prstGeom>
          <a:noFill/>
        </p:spPr>
        <p:txBody>
          <a:bodyPr vert="eaVert" wrap="square" rtlCol="0"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雪君体简" panose="02010600000101010101" charset="-122"/>
                <a:ea typeface="汉仪雪君体简" panose="02010600000101010101" charset="-122"/>
              </a:rPr>
              <a:t>叁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8"/>
            </p:custDataLst>
          </p:nvPr>
        </p:nvSpPr>
        <p:spPr>
          <a:xfrm>
            <a:off x="9603977" y="2255994"/>
            <a:ext cx="1029905" cy="2122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汉仪尚巍手书W" panose="00020600040101010101" pitchFamily="18" charset="-122"/>
              </a:rPr>
              <a:t>目录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汉仪尚巍手书W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10200" y="1624301"/>
            <a:ext cx="5799068" cy="3782001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3" name="内容占位符 32" descr="D794E5675BB4DEB130F151122554B1B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67500" y="163830"/>
            <a:ext cx="4902200" cy="653669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7" name="图片 16" descr="psb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" y="273050"/>
            <a:ext cx="5676900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30200"/>
          </a:effectLst>
        </p:spPr>
      </p:pic>
      <p:pic>
        <p:nvPicPr>
          <p:cNvPr id="2052" name="图片 3" descr="1630187C2C5B1C4E2BD642C245A1D3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9630" y="5819140"/>
            <a:ext cx="1096645" cy="881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335" y="478155"/>
            <a:ext cx="4426585" cy="5902325"/>
          </a:xfrm>
          <a:prstGeom prst="rect">
            <a:avLst/>
          </a:prstGeom>
          <a:effectLst>
            <a:glow rad="596900">
              <a:schemeClr val="bg1">
                <a:lumMod val="95000"/>
                <a:alpha val="40000"/>
              </a:schemeClr>
            </a:glow>
            <a:softEdge rad="2032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10" y="581025"/>
            <a:ext cx="4347845" cy="5799455"/>
          </a:xfrm>
          <a:prstGeom prst="rect">
            <a:avLst/>
          </a:prstGeom>
          <a:effectLst>
            <a:glow rad="63500">
              <a:schemeClr val="bg1">
                <a:lumMod val="85000"/>
                <a:alpha val="40000"/>
              </a:schemeClr>
            </a:glow>
            <a:softEdge rad="279400"/>
          </a:effectLst>
        </p:spPr>
      </p:pic>
      <p:pic>
        <p:nvPicPr>
          <p:cNvPr id="2052" name="图片 3" descr="1630187C2C5B1C4E2BD642C245A1D3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5655" y="5894070"/>
            <a:ext cx="1096645" cy="881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Picture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275" y="7620"/>
            <a:ext cx="6960870" cy="5314315"/>
          </a:xfrm>
          <a:prstGeom prst="rect">
            <a:avLst/>
          </a:prstGeom>
          <a:noFill/>
          <a:ln w="9525">
            <a:noFill/>
          </a:ln>
          <a:effectLst>
            <a:softEdge rad="203200"/>
          </a:effectLst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360" y="2487295"/>
            <a:ext cx="7311390" cy="4291965"/>
          </a:xfrm>
          <a:prstGeom prst="rect">
            <a:avLst/>
          </a:prstGeom>
          <a:noFill/>
          <a:ln w="9525">
            <a:noFill/>
          </a:ln>
          <a:effectLst>
            <a:softEdge rad="177800"/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424815" y="673100"/>
            <a:ext cx="972058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60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(使用中文字体)"/>
                <a:ea typeface="汉仪尚巍手书W" panose="00020600040101010101" pitchFamily="18" charset="-122"/>
                <a:cs typeface="+mj-cs"/>
              </a:rPr>
              <a:t>（二）强调涵泳体味</a:t>
            </a:r>
            <a:endParaRPr lang="zh-CN" altLang="en-US" sz="6000" b="1" spc="300">
              <a:solidFill>
                <a:schemeClr val="tx1">
                  <a:lumMod val="75000"/>
                  <a:lumOff val="25000"/>
                </a:schemeClr>
              </a:solidFill>
              <a:latin typeface="(使用中文字体)"/>
              <a:ea typeface="汉仪尚巍手书W" panose="00020600040101010101" pitchFamily="18" charset="-122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0195" y="1986915"/>
            <a:ext cx="11610975" cy="41071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28600"/>
            <a:r>
              <a:rPr lang="en-US" altLang="zh-CN" sz="4000" b="0">
                <a:solidFill>
                  <a:srgbClr val="231F20"/>
                </a:solidFill>
                <a:ea typeface="宋体" panose="02010600030101010101" pitchFamily="2" charset="-122"/>
              </a:rPr>
              <a:t>       </a:t>
            </a:r>
            <a:r>
              <a:rPr lang="zh-CN" sz="4000" b="0">
                <a:solidFill>
                  <a:srgbClr val="231F20"/>
                </a:solidFill>
                <a:ea typeface="宋体" panose="02010600030101010101" pitchFamily="2" charset="-122"/>
              </a:rPr>
              <a:t>学生阅读课文时，要展开语言鉴赏学习。在鉴赏环节，教师要在鉴赏角度选择、鉴赏程序规划、鉴赏效果评价等方面进行设计和探索，给学生提供更多鉴赏体验的机会。学生的语言鉴赏常常带有局限性，不能进行深度发掘，教师应强调涵泳和体味，</a:t>
            </a:r>
            <a:r>
              <a:rPr lang="en-US" sz="4000" b="0">
                <a:solidFill>
                  <a:srgbClr val="231F20"/>
                </a:solidFill>
                <a:latin typeface="宋体" panose="02010600030101010101" pitchFamily="2" charset="-122"/>
              </a:rPr>
              <a:t> </a:t>
            </a:r>
            <a:r>
              <a:rPr lang="zh-CN" sz="4000" b="0">
                <a:solidFill>
                  <a:srgbClr val="231F20"/>
                </a:solidFill>
                <a:ea typeface="宋体" panose="02010600030101010101" pitchFamily="2" charset="-122"/>
              </a:rPr>
              <a:t>让学生借助更多鉴赏手段深入鉴赏。</a:t>
            </a:r>
            <a:endParaRPr lang="zh-CN" altLang="en-US" sz="4000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0" y="582930"/>
            <a:ext cx="12084685" cy="5691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228600"/>
            <a:r>
              <a:rPr 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读写结合有多种呈现形式，教师要有创新意识，为学生提供更多学习设计，让读写结合顺利完成。《我为什么而活着》这篇文章</a:t>
            </a:r>
            <a:r>
              <a:rPr lang="en-US" alt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 </a:t>
            </a:r>
            <a:r>
              <a:rPr 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，文章不长却阐释了很深刻的人生哲理，教师组织学生进行深度思考时，要在方法应用上进行对应设计。如设计演讲活动时，教师给出具体要求和方法：围绕“生命的意义”这个主题展开深入思考，撰写演讲稿，准备参加班级展示活动。演讲稿需要集中体现主题，需要更多生活案例的支持，学生要结合自身生活经历展开论述，其表达语言要口语化、通俗化。在展示环节，教师对演讲注意事项进行强调，要求学生踊跃发言。在学生演讲过程中，教师组织其他学生对其进行评价，并提出具体要求。这一演讲活动，给学生内化文本提供了机会，使学生对文本哲理进行主动思考，教师在这个过程中给出必要的引导并设定具体要求，其教学效果更为显著。</a:t>
            </a:r>
            <a:endParaRPr lang="zh-CN" sz="3200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05105" y="457835"/>
            <a:ext cx="11987530" cy="616204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385" y="1432256"/>
            <a:ext cx="1073263" cy="1337613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323635" y="1691844"/>
            <a:ext cx="13004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叁</a:t>
            </a:r>
            <a:endParaRPr lang="zh-CN" altLang="en-US" sz="88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"/>
          <p:cNvSpPr/>
          <p:nvPr/>
        </p:nvSpPr>
        <p:spPr>
          <a:xfrm>
            <a:off x="1761490" y="3041650"/>
            <a:ext cx="10080625" cy="991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zh-CN" altLang="en-US" sz="5400" dirty="0">
                <a:solidFill>
                  <a:srgbClr val="FFA34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思辨探究，强化自度体验</a:t>
            </a:r>
            <a:endParaRPr lang="zh-CN" altLang="en-US" sz="5400" dirty="0">
              <a:solidFill>
                <a:srgbClr val="FFA34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  <a:p>
            <a:pPr lvl="0"/>
            <a:endParaRPr lang="zh-CN" altLang="en-US" sz="5400" dirty="0">
              <a:solidFill>
                <a:srgbClr val="FFA34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038025" y="3880282"/>
            <a:ext cx="6754912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sz="2000" b="0" i="0" u="none" strike="noStrike" cap="none" spc="0" normalizeH="0" baseline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Arial" panose="020B0604020202020204" pitchFamily="34" charset="0"/>
              </a:rPr>
              <a:t>Method guidance, starting self-reading mechanism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037715" y="4785360"/>
            <a:ext cx="4931410" cy="88900"/>
          </a:xfrm>
          <a:prstGeom prst="rect">
            <a:avLst/>
          </a:prstGeom>
          <a:solidFill>
            <a:srgbClr val="FFA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010" y="5283200"/>
            <a:ext cx="1073263" cy="1337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0505" y="1559560"/>
            <a:ext cx="1155446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28600"/>
            <a:r>
              <a:rPr lang="en-US" altLang="zh-CN" sz="4400" b="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4400" b="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</a:rPr>
              <a:t>阅读思辨是对</a:t>
            </a:r>
            <a:r>
              <a:rPr lang="zh-CN" sz="44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文本进行深入的思考和内化</a:t>
            </a:r>
            <a:r>
              <a:rPr lang="zh-CN" sz="4400" b="0">
                <a:solidFill>
                  <a:srgbClr val="231F20"/>
                </a:solidFill>
                <a:latin typeface="楷体" panose="02010609060101010101" charset="-122"/>
                <a:ea typeface="楷体" panose="02010609060101010101" charset="-122"/>
              </a:rPr>
              <a:t>。在学生阅读学习过程中，教师组织学生展开多种形式的思辨实践，其训练效果会更为显著。思辨性学习带有交互性，教师要针对学生学习需要进行教学设计，让学生在互动交流中建立学科认知，促进核心素养的提升。</a:t>
            </a:r>
            <a:endParaRPr lang="zh-CN" altLang="en-US" sz="4400" b="0">
              <a:solidFill>
                <a:srgbClr val="231F2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035" y="51879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54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什么是阅读思辨？</a:t>
            </a:r>
            <a:endParaRPr lang="zh-CN" altLang="en-US" sz="540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153708"/>
            <a:ext cx="12192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76300" y="601591"/>
            <a:ext cx="7548335" cy="1064298"/>
            <a:chOff x="2354319" y="1477264"/>
            <a:chExt cx="7548335" cy="1064298"/>
          </a:xfrm>
        </p:grpSpPr>
        <p:grpSp>
          <p:nvGrpSpPr>
            <p:cNvPr id="12" name="组合 11"/>
            <p:cNvGrpSpPr/>
            <p:nvPr/>
          </p:nvGrpSpPr>
          <p:grpSpPr>
            <a:xfrm>
              <a:off x="2507444" y="1477264"/>
              <a:ext cx="7395210" cy="1048769"/>
              <a:chOff x="2507444" y="2170501"/>
              <a:chExt cx="7395210" cy="1048769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2507444" y="2170501"/>
                <a:ext cx="7395210" cy="10147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l">
                  <a:defRPr/>
                </a:pPr>
                <a:r>
                  <a:rPr lang="zh-CN" altLang="en-US" sz="6000" b="1" spc="30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(使用中文字体)"/>
                    <a:ea typeface="汉仪尚巍手书W" panose="00020600040101010101" pitchFamily="18" charset="-122"/>
                    <a:cs typeface="+mj-cs"/>
                  </a:rPr>
                  <a:t>（一）关注独立思考</a:t>
                </a:r>
                <a:endParaRPr lang="zh-CN" altLang="en-US" sz="6000" b="1" spc="30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(使用中文字体)"/>
                  <a:ea typeface="汉仪尚巍手书W" panose="00020600040101010101" pitchFamily="18" charset="-122"/>
                  <a:cs typeface="+mj-cs"/>
                </a:endParaRPr>
              </a:p>
            </p:txBody>
          </p:sp>
          <p:sp>
            <p:nvSpPr>
              <p:cNvPr id="15" name="矩形 8" descr="e7d195523061f1c01d60fa9f1cfcbfb3d7dea265119d71e15FBB43640B43E9A75E03FE54C774D5D4779ED45933E78901D3CB0E69E39D04A9E1E9B25CF060C4BCA4D072860494D0D8E683C2FE58414E15C66AA69E7072AB1AAB1F13020415A9D4DFE44394C3931EDB22BBB2A8354FA2C19074D2B2203AA5BD2AEA68B4E39F5307AA9B2D67485206DA"/>
              <p:cNvSpPr>
                <a:spLocks noChangeArrowheads="1"/>
              </p:cNvSpPr>
              <p:nvPr/>
            </p:nvSpPr>
            <p:spPr bwMode="auto">
              <a:xfrm>
                <a:off x="2768549" y="2973882"/>
                <a:ext cx="4720330" cy="245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marL="171450" lvl="0" indent="-171450" algn="dist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en-US" altLang="zh-CN" sz="900" dirty="0">
                    <a:solidFill>
                      <a:srgbClr val="7F7F7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Calibri Light" panose="020F0302020204030204" pitchFamily="34" charset="0"/>
                  </a:rPr>
                  <a:t>SELF DISCIPLINE AND MANAGEMENT -</a:t>
                </a:r>
                <a:endPara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2354319" y="1555531"/>
              <a:ext cx="0" cy="986031"/>
            </a:xfrm>
            <a:prstGeom prst="line">
              <a:avLst/>
            </a:prstGeom>
            <a:ln>
              <a:solidFill>
                <a:srgbClr val="3A3A3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图片 3" descr="1630187C2C5B1C4E2BD642C245A1D34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0410" y="5963285"/>
            <a:ext cx="1096645" cy="8813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01" name="文本框 100"/>
          <p:cNvSpPr txBox="1"/>
          <p:nvPr/>
        </p:nvSpPr>
        <p:spPr>
          <a:xfrm>
            <a:off x="249555" y="1936115"/>
            <a:ext cx="11230610" cy="41687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alt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        </a:t>
            </a:r>
            <a:r>
              <a:rPr lang="zh-CN" sz="4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自读课文需要学生发挥主观能动性，对文本内容进行深入思考和归结。不管辩论结果如何，学生在深入思考的过程中形成的学习认知更为深刻。而教师的加入，则给辩论活动增加了更多启示</a:t>
            </a:r>
            <a:r>
              <a:rPr lang="zh-CN" sz="32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。</a:t>
            </a:r>
            <a:endParaRPr lang="zh-CN" sz="32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2258" name="图片 352257" descr="DSC05732"/>
          <p:cNvPicPr>
            <a:picLocks noChangeAspect="1"/>
          </p:cNvPicPr>
          <p:nvPr/>
        </p:nvPicPr>
        <p:blipFill>
          <a:blip r:embed="rId1">
            <a:lum bright="12000" contrast="18000"/>
          </a:blip>
          <a:stretch>
            <a:fillRect/>
          </a:stretch>
        </p:blipFill>
        <p:spPr>
          <a:xfrm>
            <a:off x="6928485" y="699135"/>
            <a:ext cx="4653280" cy="3234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2259" name="图片 352258" descr="0AAF70BCB25322E055AFB931D9655D02"/>
          <p:cNvPicPr>
            <a:picLocks noChangeAspect="1"/>
          </p:cNvPicPr>
          <p:nvPr/>
        </p:nvPicPr>
        <p:blipFill>
          <a:blip r:embed="rId2">
            <a:lum bright="12000" contrast="12000"/>
          </a:blip>
          <a:stretch>
            <a:fillRect/>
          </a:stretch>
        </p:blipFill>
        <p:spPr>
          <a:xfrm>
            <a:off x="6783705" y="4127500"/>
            <a:ext cx="5190490" cy="2564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2260" name="图片 352259" descr="11051221546534"/>
          <p:cNvPicPr>
            <a:picLocks noChangeAspect="1"/>
          </p:cNvPicPr>
          <p:nvPr/>
        </p:nvPicPr>
        <p:blipFill>
          <a:blip r:embed="rId3">
            <a:lum bright="12000" contrast="12000"/>
          </a:blip>
          <a:stretch>
            <a:fillRect/>
          </a:stretch>
        </p:blipFill>
        <p:spPr>
          <a:xfrm>
            <a:off x="64525" y="3837705"/>
            <a:ext cx="3749760" cy="256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2261" name="图片 352260" descr="DSC05734"/>
          <p:cNvPicPr>
            <a:picLocks noChangeAspect="1"/>
          </p:cNvPicPr>
          <p:nvPr/>
        </p:nvPicPr>
        <p:blipFill>
          <a:blip r:embed="rId4">
            <a:lum bright="17999" contrast="12000"/>
          </a:blip>
          <a:stretch>
            <a:fillRect/>
          </a:stretch>
        </p:blipFill>
        <p:spPr>
          <a:xfrm>
            <a:off x="178435" y="920115"/>
            <a:ext cx="3695700" cy="2396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2262" name="椭圆 352261"/>
          <p:cNvSpPr/>
          <p:nvPr/>
        </p:nvSpPr>
        <p:spPr>
          <a:xfrm>
            <a:off x="4244880" y="3500280"/>
            <a:ext cx="1851120" cy="122364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225"/>
          </a:p>
        </p:txBody>
      </p:sp>
      <p:sp>
        <p:nvSpPr>
          <p:cNvPr id="352265" name="矩形 352264"/>
          <p:cNvSpPr/>
          <p:nvPr/>
        </p:nvSpPr>
        <p:spPr>
          <a:xfrm>
            <a:off x="3967320" y="5229360"/>
            <a:ext cx="3147120" cy="889000"/>
          </a:xfrm>
          <a:prstGeom prst="rect">
            <a:avLst/>
          </a:prstGeom>
          <a:noFill/>
          <a:ln w="9525">
            <a:noFill/>
          </a:ln>
        </p:spPr>
        <p:txBody>
          <a:bodyPr lIns="106369" tIns="53184" rIns="106369" bIns="53184">
            <a:spAutoFit/>
          </a:bodyPr>
          <a:p>
            <a:pPr defTabSz="1564005">
              <a:spcBef>
                <a:spcPct val="20000"/>
              </a:spcBef>
            </a:pPr>
            <a:r>
              <a:rPr lang="en-US" altLang="zh-CN" sz="23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23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合作参与式学习</a:t>
            </a:r>
            <a:endParaRPr lang="zh-CN" altLang="en-US" sz="2315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1564005">
              <a:spcBef>
                <a:spcPct val="20000"/>
              </a:spcBef>
            </a:pPr>
            <a:r>
              <a:rPr lang="zh-CN" altLang="en-US" sz="23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（组内，组间）</a:t>
            </a:r>
            <a:endParaRPr lang="zh-CN" altLang="en-US" sz="2315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2267" name="文本框 352266"/>
          <p:cNvSpPr txBox="1"/>
          <p:nvPr/>
        </p:nvSpPr>
        <p:spPr>
          <a:xfrm>
            <a:off x="11280000" y="1721250"/>
            <a:ext cx="694440" cy="2406015"/>
          </a:xfrm>
          <a:prstGeom prst="rect">
            <a:avLst/>
          </a:prstGeom>
          <a:noFill/>
          <a:ln w="9525">
            <a:noFill/>
          </a:ln>
        </p:spPr>
        <p:txBody>
          <a:bodyPr lIns="106369" tIns="53184" rIns="106369" bIns="53184">
            <a:spAutoFit/>
          </a:bodyPr>
          <a:p>
            <a:pPr defTabSz="1564005">
              <a:spcBef>
                <a:spcPct val="50000"/>
              </a:spcBef>
            </a:pPr>
            <a:r>
              <a:rPr lang="zh-CN" altLang="en-US" sz="374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指导辅导</a:t>
            </a:r>
            <a:endParaRPr lang="zh-CN" altLang="en-US" sz="374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2268" name="矩形 352267"/>
          <p:cNvSpPr/>
          <p:nvPr/>
        </p:nvSpPr>
        <p:spPr>
          <a:xfrm>
            <a:off x="3967680" y="1887185"/>
            <a:ext cx="2500200" cy="461645"/>
          </a:xfrm>
          <a:prstGeom prst="rect">
            <a:avLst/>
          </a:prstGeom>
          <a:noFill/>
          <a:ln w="9525">
            <a:noFill/>
          </a:ln>
        </p:spPr>
        <p:txBody>
          <a:bodyPr lIns="106369" tIns="53184" rIns="106369" bIns="53184">
            <a:spAutoFit/>
          </a:bodyPr>
          <a:p>
            <a:pPr defTabSz="1564005"/>
            <a:r>
              <a:rPr lang="en-US" altLang="zh-CN" sz="23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2315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自主深度学习</a:t>
            </a:r>
            <a:endParaRPr lang="zh-CN" altLang="en-US" sz="2315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2269" name="文本框 352268"/>
          <p:cNvSpPr txBox="1"/>
          <p:nvPr/>
        </p:nvSpPr>
        <p:spPr>
          <a:xfrm>
            <a:off x="4489450" y="3500120"/>
            <a:ext cx="2439035" cy="1431290"/>
          </a:xfrm>
          <a:prstGeom prst="rect">
            <a:avLst/>
          </a:prstGeom>
          <a:noFill/>
          <a:ln w="9525">
            <a:noFill/>
          </a:ln>
        </p:spPr>
        <p:txBody>
          <a:bodyPr lIns="106369" tIns="53184" rIns="106369" bIns="53184">
            <a:noAutofit/>
          </a:bodyPr>
          <a:p>
            <a:pPr defTabSz="1564005">
              <a:spcBef>
                <a:spcPct val="50000"/>
              </a:spcBef>
            </a:pPr>
            <a:r>
              <a:rPr lang="zh-CN" altLang="en-US" sz="3265" b="1" dirty="0">
                <a:solidFill>
                  <a:srgbClr val="FFFF00"/>
                </a:solidFill>
                <a:latin typeface="Arial" panose="020B0604020202020204" pitchFamily="34" charset="0"/>
                <a:ea typeface="微软简隶书" pitchFamily="2" charset="-122"/>
              </a:rPr>
              <a:t>学与思</a:t>
            </a:r>
            <a:endParaRPr lang="zh-CN" altLang="en-US" sz="3265" b="1" dirty="0">
              <a:solidFill>
                <a:srgbClr val="FFFF00"/>
              </a:solidFill>
              <a:latin typeface="Arial" panose="020B0604020202020204" pitchFamily="34" charset="0"/>
              <a:ea typeface="微软简隶书" pitchFamily="2" charset="-122"/>
            </a:endParaRPr>
          </a:p>
          <a:p>
            <a:pPr defTabSz="1564005">
              <a:spcBef>
                <a:spcPct val="50000"/>
              </a:spcBef>
            </a:pPr>
            <a:r>
              <a:rPr lang="zh-CN" altLang="en-US" sz="3265" b="1" dirty="0">
                <a:solidFill>
                  <a:srgbClr val="FFFF00"/>
                </a:solidFill>
                <a:latin typeface="Arial" panose="020B0604020202020204" pitchFamily="34" charset="0"/>
                <a:ea typeface="微软简隶书" pitchFamily="2" charset="-122"/>
              </a:rPr>
              <a:t>相结合</a:t>
            </a:r>
            <a:endParaRPr lang="zh-CN" altLang="en-US" sz="3265" b="1" dirty="0">
              <a:solidFill>
                <a:srgbClr val="FFFF00"/>
              </a:solidFill>
              <a:latin typeface="Arial" panose="020B0604020202020204" pitchFamily="34" charset="0"/>
              <a:ea typeface="微软简隶书" pitchFamily="2" charset="-122"/>
            </a:endParaRPr>
          </a:p>
        </p:txBody>
      </p:sp>
      <p:sp>
        <p:nvSpPr>
          <p:cNvPr id="352270" name="右箭头 352269"/>
          <p:cNvSpPr/>
          <p:nvPr/>
        </p:nvSpPr>
        <p:spPr>
          <a:xfrm>
            <a:off x="3967320" y="3716280"/>
            <a:ext cx="369360" cy="217080"/>
          </a:xfrm>
          <a:prstGeom prst="rightArrow">
            <a:avLst>
              <a:gd name="adj1" fmla="val 50000"/>
              <a:gd name="adj2" fmla="val 42537"/>
            </a:avLst>
          </a:prstGeom>
          <a:solidFill>
            <a:srgbClr val="0000FF"/>
          </a:soli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225"/>
          </a:p>
        </p:txBody>
      </p:sp>
      <p:sp>
        <p:nvSpPr>
          <p:cNvPr id="352271" name="任意多边形 352270"/>
          <p:cNvSpPr/>
          <p:nvPr/>
        </p:nvSpPr>
        <p:spPr>
          <a:xfrm>
            <a:off x="3781560" y="4293000"/>
            <a:ext cx="555120" cy="287280"/>
          </a:xfrm>
          <a:custGeom>
            <a:avLst/>
            <a:gdLst>
              <a:gd name="txL" fmla="*/ 12427 w 21600"/>
              <a:gd name="txT" fmla="*/ 2912 h 21600"/>
              <a:gd name="txR" fmla="*/ 18227 w 21600"/>
              <a:gd name="txB" fmla="*/ 9246 h 21600"/>
            </a:gdLst>
            <a:ahLst/>
            <a:cxnLst>
              <a:cxn ang="270">
                <a:pos x="15126" y="0"/>
              </a:cxn>
              <a:cxn ang="90">
                <a:pos x="15126" y="12158"/>
              </a:cxn>
              <a:cxn ang="90">
                <a:pos x="3237" y="21600"/>
              </a:cxn>
              <a:cxn ang="0">
                <a:pos x="21600" y="6079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arcTo wR="12427" hR="9246" stAng="-5400000" swAng="-5400000"/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arcTo wR="5953" hR="2912" stAng="10800000" swAng="5400000"/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225"/>
          </a:p>
        </p:txBody>
      </p:sp>
      <p:sp>
        <p:nvSpPr>
          <p:cNvPr id="352272" name="左箭头 352271"/>
          <p:cNvSpPr/>
          <p:nvPr/>
        </p:nvSpPr>
        <p:spPr>
          <a:xfrm>
            <a:off x="5997720" y="3722760"/>
            <a:ext cx="832680" cy="217080"/>
          </a:xfrm>
          <a:prstGeom prst="leftArrow">
            <a:avLst>
              <a:gd name="adj1" fmla="val 50000"/>
              <a:gd name="adj2" fmla="val 95895"/>
            </a:avLst>
          </a:prstGeom>
          <a:solidFill>
            <a:srgbClr val="0000FF"/>
          </a:soli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106369" tIns="53184" rIns="106369" bIns="53184" anchor="ctr"/>
          <a:p>
            <a:pPr algn="ctr" defTabSz="1564005"/>
            <a:endParaRPr sz="1225" dirty="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2273" name="左箭头 352272"/>
          <p:cNvSpPr/>
          <p:nvPr/>
        </p:nvSpPr>
        <p:spPr>
          <a:xfrm>
            <a:off x="5949120" y="4310280"/>
            <a:ext cx="930960" cy="358560"/>
          </a:xfrm>
          <a:prstGeom prst="leftArrow">
            <a:avLst>
              <a:gd name="adj1" fmla="val 50000"/>
              <a:gd name="adj2" fmla="val 64909"/>
            </a:avLst>
          </a:prstGeom>
          <a:solidFill>
            <a:srgbClr val="0000FF"/>
          </a:soli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1225"/>
          </a:p>
        </p:txBody>
      </p:sp>
    </p:spTree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153708"/>
            <a:ext cx="12192000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76300" y="601591"/>
            <a:ext cx="7548335" cy="1938020"/>
            <a:chOff x="2354319" y="1477264"/>
            <a:chExt cx="7548335" cy="1938020"/>
          </a:xfrm>
        </p:grpSpPr>
        <p:sp>
          <p:nvSpPr>
            <p:cNvPr id="14" name="文本框 13"/>
            <p:cNvSpPr txBox="1"/>
            <p:nvPr/>
          </p:nvSpPr>
          <p:spPr>
            <a:xfrm>
              <a:off x="2507444" y="1477264"/>
              <a:ext cx="7395210" cy="1938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l">
                <a:defRPr/>
              </a:pPr>
              <a:r>
                <a:rPr lang="zh-CN" altLang="en-US" sz="6000" b="1" spc="30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(使用中文字体)"/>
                  <a:ea typeface="汉仪尚巍手书W" panose="00020600040101010101" pitchFamily="18" charset="-122"/>
                  <a:cs typeface="+mj-cs"/>
                  <a:sym typeface="+mn-ea"/>
                </a:rPr>
                <a:t>（二）注重生活对接</a:t>
              </a:r>
              <a:endParaRPr lang="zh-CN" altLang="en-US" sz="6000" b="1" spc="3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汉仪尚巍手书W" panose="00020600040101010101" pitchFamily="18" charset="-122"/>
                <a:cs typeface="+mj-cs"/>
                <a:sym typeface="+mn-ea"/>
              </a:endParaRPr>
            </a:p>
            <a:p>
              <a:pPr lvl="0" algn="l">
                <a:defRPr/>
              </a:pPr>
              <a:endParaRPr lang="zh-CN" altLang="en-US" sz="6000" b="1" spc="3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汉仪尚巍手书W" panose="00020600040101010101" pitchFamily="18" charset="-122"/>
                <a:cs typeface="+mj-cs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354319" y="1555531"/>
              <a:ext cx="0" cy="986031"/>
            </a:xfrm>
            <a:prstGeom prst="line">
              <a:avLst/>
            </a:prstGeom>
            <a:ln>
              <a:solidFill>
                <a:srgbClr val="3A3A3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文本框 100"/>
          <p:cNvSpPr txBox="1"/>
          <p:nvPr/>
        </p:nvSpPr>
        <p:spPr>
          <a:xfrm>
            <a:off x="210185" y="1568450"/>
            <a:ext cx="11610975" cy="41687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altLang="zh-CN" sz="3200" b="0">
                <a:solidFill>
                  <a:srgbClr val="231F20"/>
                </a:solidFill>
                <a:ea typeface="宋体" panose="02010600030101010101" pitchFamily="2" charset="-122"/>
              </a:rPr>
              <a:t>        </a:t>
            </a:r>
            <a:r>
              <a:rPr lang="zh-CN" sz="4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教师在引导学生进行情感内化时，需要做出对应设计和组织，让学生结合自身生活感知体验展开深度思考，促进阅读认知的顺利内化。不同的课文有不同的成文背景，作者情感阐释也有其独特性，教师在引导学生进行深入思考时，要充分对接学生的生活认知，以提升学生的阅读品质和效率。</a:t>
            </a:r>
            <a:endParaRPr lang="zh-CN" sz="4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80225" y="1182370"/>
            <a:ext cx="5091430" cy="3700145"/>
          </a:xfrm>
          <a:prstGeom prst="rect">
            <a:avLst/>
          </a:prstGeom>
          <a:blipFill rotWithShape="1">
            <a:blip r:embed="rId1"/>
            <a:stretch>
              <a:fillRect l="-3282" r="-3267"/>
            </a:stretch>
          </a:blipFill>
          <a:ln>
            <a:solidFill>
              <a:schemeClr val="accent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110" y="838200"/>
            <a:ext cx="7026910" cy="4044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algn="l" defTabSz="914400" eaLnBrk="0" hangingPunct="0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    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统编语文教材，在课型名称上做了重大修改， 把原人教版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精读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改为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教读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、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略读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改为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自读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，增加了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课外阅读</a:t>
            </a:r>
            <a:r>
              <a:rPr lang="en-US" altLang="zh-CN" sz="3600" b="1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，共同组成了</a:t>
            </a:r>
            <a:r>
              <a:rPr lang="en-US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“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三位一体</a:t>
            </a:r>
            <a:r>
              <a:rPr lang="en-US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”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sym typeface="Arial" panose="020B0604020202020204" pitchFamily="34" charset="0"/>
              </a:rPr>
              <a:t>的课型结构。</a:t>
            </a:r>
            <a:endParaRPr lang="zh-CN" altLang="zh-CN" sz="3600" b="1" noProof="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4780" y="984250"/>
            <a:ext cx="11902440" cy="5775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/>
              <a:t>       </a:t>
            </a:r>
            <a:r>
              <a:rPr lang="zh-CN" altLang="en-US" sz="4000"/>
              <a:t>例如，七年级上册第四单元自读课文《走一步，再走一步》有个旁批：爸爸出现了，他会怎样帮助“我”脱险呢？自然的就会引领我们的学生思索，</a:t>
            </a:r>
            <a:endParaRPr lang="zh-CN" altLang="en-US" sz="4000"/>
          </a:p>
          <a:p>
            <a:r>
              <a:rPr lang="zh-CN" altLang="en-US" sz="4000"/>
              <a:t>接下来事情会有怎样的转机。学生阅读就有了明确的指向性，还能够调动起学生对生活的体验与积累，让学生带着一份心情、一份兴致去体味语言。我们</a:t>
            </a:r>
            <a:endParaRPr lang="zh-CN" altLang="en-US" sz="4000"/>
          </a:p>
          <a:p>
            <a:r>
              <a:rPr lang="zh-CN" altLang="en-US" sz="4000"/>
              <a:t>不但培养了学生的创造性思维，同时也把语文融入生活，提高了阅读的兴趣。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678180"/>
            <a:ext cx="1219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      </a:t>
            </a:r>
            <a:endParaRPr lang="zh-CN" altLang="en-US" sz="3200"/>
          </a:p>
        </p:txBody>
      </p:sp>
      <p:sp>
        <p:nvSpPr>
          <p:cNvPr id="101" name="文本框 100"/>
          <p:cNvSpPr txBox="1"/>
          <p:nvPr/>
        </p:nvSpPr>
        <p:spPr>
          <a:xfrm>
            <a:off x="318135" y="828675"/>
            <a:ext cx="11651615" cy="52000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28600"/>
            <a:r>
              <a:rPr lang="en-US" altLang="zh-CN" sz="4000" b="0">
                <a:solidFill>
                  <a:srgbClr val="231F20"/>
                </a:solidFill>
                <a:ea typeface="宋体" panose="02010600030101010101" pitchFamily="2" charset="-122"/>
              </a:rPr>
              <a:t>      </a:t>
            </a:r>
            <a:r>
              <a:rPr lang="zh-CN" sz="4400" b="0">
                <a:solidFill>
                  <a:srgbClr val="231F20"/>
                </a:solidFill>
                <a:ea typeface="宋体" panose="02010600030101010101" pitchFamily="2" charset="-122"/>
              </a:rPr>
              <a:t>自读课文需要方法支持，教师应给学生传授一些阅读鉴赏的方法和技巧，组织学生进行互动思辨活动，通过</a:t>
            </a:r>
            <a:r>
              <a:rPr lang="zh-CN" sz="4400" b="1">
                <a:solidFill>
                  <a:srgbClr val="FF0000"/>
                </a:solidFill>
                <a:ea typeface="宋体" panose="02010600030101010101" pitchFamily="2" charset="-122"/>
              </a:rPr>
              <a:t>自读、自赏、自度</a:t>
            </a:r>
            <a:r>
              <a:rPr lang="zh-CN" sz="4400" b="0">
                <a:solidFill>
                  <a:srgbClr val="231F20"/>
                </a:solidFill>
                <a:ea typeface="宋体" panose="02010600030101010101" pitchFamily="2" charset="-122"/>
              </a:rPr>
              <a:t>，层层深入，扩大其阅读视野，促进其高阶思维的成长。教师要针对学生的学习实际进行教学设计，让学生自主展开阅读思考，并结合自己的生活体验进行知识内化，最终在深度阅读思考中形成核心能力。</a:t>
            </a:r>
            <a:endParaRPr lang="zh-CN" altLang="en-US" sz="4400" b="0">
              <a:solidFill>
                <a:srgbClr val="231F20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67176" y="2455789"/>
            <a:ext cx="1177544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感谢工</a:t>
            </a:r>
            <a:r>
              <a:rPr lang="zh-CN" sz="54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作</a:t>
            </a:r>
            <a:r>
              <a:rPr lang="zh-CN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室</a:t>
            </a:r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各位老师</a:t>
            </a:r>
            <a:r>
              <a:rPr lang="zh-CN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的</a:t>
            </a:r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倾听</a:t>
            </a:r>
            <a:r>
              <a:rPr lang="zh-CN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！</a:t>
            </a:r>
            <a:endParaRPr lang="zh-CN" sz="54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  <a:p>
            <a:pPr indent="0"/>
            <a:endParaRPr lang="zh-CN" sz="54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  <a:p>
            <a:pPr indent="0"/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请各位同仁多提宝贵意见</a:t>
            </a:r>
            <a:r>
              <a:rPr lang="zh-CN" sz="54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！</a:t>
            </a:r>
            <a:endParaRPr lang="zh-CN" altLang="en-US" sz="5400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87020" y="709295"/>
            <a:ext cx="11347450" cy="4809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4000"/>
              </a:lnSpc>
            </a:pPr>
            <a:r>
              <a:rPr lang="zh-CN" alt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“三位一体”的阅读教学设计，目的在于</a:t>
            </a:r>
            <a:r>
              <a:rPr lang="zh-CN" altLang="zh-CN" sz="2800" b="1" dirty="0">
                <a:solidFill>
                  <a:sysClr val="windowText" lastClr="000000"/>
                </a:solidFill>
                <a:latin typeface="楷体_GB2312"/>
                <a:ea typeface="楷体_GB2312"/>
                <a:cs typeface="+mn-ea"/>
                <a:sym typeface="+mn-ea"/>
              </a:rPr>
              <a:t>改变以下三种状况：</a:t>
            </a:r>
            <a:endParaRPr lang="en-US" altLang="zh-CN" sz="2800" b="1" dirty="0">
              <a:latin typeface="楷体_GB2312"/>
              <a:ea typeface="楷体_GB2312"/>
            </a:endParaRPr>
          </a:p>
          <a:p>
            <a:pPr algn="l">
              <a:lnSpc>
                <a:spcPct val="114000"/>
              </a:lnSpc>
            </a:pPr>
            <a:endParaRPr lang="en-US" altLang="zh-CN" sz="900" b="1" dirty="0">
              <a:latin typeface="楷体_GB2312"/>
              <a:ea typeface="楷体_GB2312"/>
            </a:endParaRPr>
          </a:p>
          <a:p>
            <a:pPr algn="l"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读的主体：</a:t>
            </a:r>
            <a:r>
              <a:rPr lang="zh-CN" altLang="zh-CN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强调由教师引导到由学生自主阅读的转变，改变现在普遍存在的精读、略读不分，几乎全都讲成精读课的状况；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 algn="l"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zh-CN" sz="2800" b="1" dirty="0">
              <a:latin typeface="楷体_GB2312"/>
              <a:ea typeface="楷体_GB2312"/>
            </a:endParaRPr>
          </a:p>
          <a:p>
            <a:pPr algn="l"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读的方式：</a:t>
            </a:r>
            <a:r>
              <a:rPr lang="zh-CN" altLang="zh-CN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强调由单篇文章阅读到更多同类文章或整部作品阅读的拓展，改变过于强调单篇阅读的状况，更好地起到举一反三的作用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，倡导“</a:t>
            </a:r>
            <a:r>
              <a:rPr lang="en-US" altLang="zh-CN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1+X</a:t>
            </a:r>
            <a:r>
              <a:rPr lang="zh-CN" altLang="en-US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”阅读</a:t>
            </a:r>
            <a:r>
              <a:rPr lang="zh-CN" altLang="zh-CN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；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14000"/>
              </a:lnSpc>
              <a:buFont typeface="Wingdings" panose="05000000000000000000" pitchFamily="2" charset="2"/>
              <a:buChar char="l"/>
            </a:pPr>
            <a:endParaRPr lang="en-US" altLang="zh-CN" sz="2800" b="1" dirty="0">
              <a:latin typeface="楷体_GB2312"/>
              <a:ea typeface="楷体_GB2312"/>
            </a:endParaRPr>
          </a:p>
          <a:p>
            <a:pPr algn="l"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rPr>
              <a:t>读的数量：</a:t>
            </a:r>
            <a:r>
              <a:rPr lang="zh-CN" altLang="zh-CN" sz="28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强调由课内向课外的延伸，改变现在普遍读书太少的状况。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97155" y="376555"/>
            <a:ext cx="12095480" cy="6243320"/>
          </a:xfrm>
          <a:prstGeom prst="rect">
            <a:avLst/>
          </a:prstGeom>
          <a:solidFill>
            <a:srgbClr val="00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385" y="1432256"/>
            <a:ext cx="1073263" cy="1337613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323635" y="1691844"/>
            <a:ext cx="13004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Arial" panose="020B0604020202020204" pitchFamily="34" charset="0"/>
              </a:rPr>
              <a:t>壹</a:t>
            </a:r>
            <a:endParaRPr lang="zh-CN" altLang="en-US" sz="88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63" name="文本框"/>
          <p:cNvSpPr/>
          <p:nvPr/>
        </p:nvSpPr>
        <p:spPr>
          <a:xfrm>
            <a:off x="1761490" y="3041650"/>
            <a:ext cx="1008062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5400" dirty="0">
                <a:solidFill>
                  <a:srgbClr val="FFA340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ea"/>
              </a:rPr>
              <a:t>方法指导，启动自读机制</a:t>
            </a:r>
            <a:endParaRPr lang="zh-CN" altLang="en-US" sz="5400" dirty="0">
              <a:solidFill>
                <a:srgbClr val="FFA340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038025" y="3880282"/>
            <a:ext cx="6754912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sz="2000" b="0" i="0" u="none" strike="noStrike" cap="none" spc="0" normalizeH="0" baseline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Arial" panose="020B0604020202020204" pitchFamily="34" charset="0"/>
              </a:rPr>
              <a:t>Method guidance, starting self-reading mechanism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037715" y="4785360"/>
            <a:ext cx="4931410" cy="88900"/>
          </a:xfrm>
          <a:prstGeom prst="rect">
            <a:avLst/>
          </a:prstGeom>
          <a:solidFill>
            <a:srgbClr val="FFA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010" y="5283200"/>
            <a:ext cx="1073263" cy="1337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4955" y="1440180"/>
            <a:ext cx="11606530" cy="47085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/>
              <a:t>        </a:t>
            </a:r>
            <a:r>
              <a:rPr lang="zh-CN" altLang="en-US" sz="4800"/>
              <a:t>学生的阅读水平具有差异性，学生进入自读课文环节，教师应针对不同水平的学生进行教学设计，提供不同的学法指导。自读是学生的主动性学习，学生的学法应带有个性化特点，教师可适时推出学法交流活动，让学生能够相互学习。</a:t>
            </a:r>
            <a:endParaRPr lang="zh-CN" altLang="en-US" sz="4800"/>
          </a:p>
        </p:txBody>
      </p:sp>
      <p:sp>
        <p:nvSpPr>
          <p:cNvPr id="5" name="圆角矩形 4"/>
          <p:cNvSpPr/>
          <p:nvPr/>
        </p:nvSpPr>
        <p:spPr>
          <a:xfrm>
            <a:off x="274955" y="426085"/>
            <a:ext cx="5205095" cy="6203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rgbClr val="FF0000"/>
                </a:solidFill>
                <a:sym typeface="+mn-ea"/>
              </a:rPr>
              <a:t>方法指导，启动自读机制</a:t>
            </a:r>
            <a:endParaRPr lang="zh-CN" altLang="en-US" sz="32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485" y="493395"/>
            <a:ext cx="11988800" cy="6078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6000" b="1" spc="3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(使用中文字体)"/>
                <a:ea typeface="汉仪尚巍手书W" panose="00020600040101010101" pitchFamily="18" charset="-122"/>
                <a:cs typeface="+mj-cs"/>
              </a:rPr>
              <a:t>（一）整合方法资源</a:t>
            </a:r>
            <a:endParaRPr lang="zh-CN" altLang="en-US" sz="6000" b="1" spc="300">
              <a:solidFill>
                <a:schemeClr val="tx1">
                  <a:lumMod val="75000"/>
                  <a:lumOff val="25000"/>
                </a:schemeClr>
              </a:solidFill>
              <a:uFillTx/>
              <a:latin typeface="(使用中文字体)"/>
              <a:ea typeface="汉仪尚巍手书W" panose="00020600040101010101" pitchFamily="18" charset="-122"/>
              <a:cs typeface="+mj-cs"/>
            </a:endParaRPr>
          </a:p>
          <a:p>
            <a:pPr marL="107950" fontAlgn="auto"/>
            <a:r>
              <a:rPr lang="en-US" altLang="zh-CN" sz="3600"/>
              <a:t>      </a:t>
            </a:r>
            <a:r>
              <a:rPr lang="zh-CN" altLang="en-US" sz="4400" spc="40">
                <a:solidFill>
                  <a:schemeClr val="tx1"/>
                </a:solidFill>
                <a:uFillTx/>
              </a:rPr>
              <a:t>自读课文需要方法支持，教师要做好必要的学情调查，针对学生的学法掌握情况进行对应设计，以满足学生的学习需求。教师可以从</a:t>
            </a:r>
            <a:r>
              <a:rPr lang="zh-CN" altLang="en-US" sz="4400" spc="4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课文背景、作者介绍、主旨梳理、情感对接</a:t>
            </a:r>
            <a:r>
              <a:rPr lang="zh-CN" altLang="en-US" sz="4400" spc="40">
                <a:solidFill>
                  <a:schemeClr val="tx1"/>
                </a:solidFill>
                <a:uFillTx/>
              </a:rPr>
              <a:t>等多个角度对学生进行引导，让学生顺利开展深入阅读学习，自然形成情感共鸣。</a:t>
            </a:r>
            <a:endParaRPr lang="zh-CN" altLang="en-US" sz="4400" spc="4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75285" y="564515"/>
            <a:ext cx="11441430" cy="766445"/>
          </a:xfrm>
        </p:spPr>
        <p:txBody>
          <a:bodyPr>
            <a:normAutofit fontScale="90000"/>
          </a:bodyPr>
          <a:p>
            <a:r>
              <a:rPr lang="zh-CN" altLang="en-US" sz="4000">
                <a:solidFill>
                  <a:srgbClr val="FF0000"/>
                </a:solidFill>
              </a:rPr>
              <a:t> </a:t>
            </a:r>
            <a:r>
              <a:rPr lang="zh-CN" altLang="en-US" sz="5300">
                <a:solidFill>
                  <a:srgbClr val="FF0000"/>
                </a:solidFill>
              </a:rPr>
              <a:t>教师的“导”搭建交流的平台</a:t>
            </a:r>
            <a:endParaRPr lang="zh-CN" altLang="en-US" sz="5300">
              <a:solidFill>
                <a:srgbClr val="FF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15490" y="1282700"/>
            <a:ext cx="74574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ea typeface="宋体" panose="02010600030101010101" pitchFamily="2" charset="-122"/>
              </a:rPr>
              <a:t>自主学习</a:t>
            </a:r>
            <a:r>
              <a:rPr lang="en-US" altLang="zh-CN" sz="4000" b="1">
                <a:ea typeface="宋体" panose="02010600030101010101" pitchFamily="2" charset="-122"/>
              </a:rPr>
              <a:t> -----</a:t>
            </a:r>
            <a:r>
              <a:rPr lang="zh-CN" sz="4000" b="1">
                <a:ea typeface="宋体" panose="02010600030101010101" pitchFamily="2" charset="-122"/>
              </a:rPr>
              <a:t>让学生寻找问题</a:t>
            </a:r>
            <a:endParaRPr lang="zh-CN" altLang="en-US" sz="4000" b="1"/>
          </a:p>
        </p:txBody>
      </p:sp>
      <p:pic>
        <p:nvPicPr>
          <p:cNvPr id="11" name="图片 10" descr="psb (15)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460" y="1989455"/>
            <a:ext cx="5918200" cy="443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图片 5" descr="9C27DFA8DB619F671B433A5C766268C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6169660" y="1989455"/>
            <a:ext cx="5855335" cy="439293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20320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39395" y="534035"/>
            <a:ext cx="1163383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/>
              <a:t>如九上《孤独之旅》的教学。这篇课文属于小说，教师在学生进行自读学习之前可按小说三要素设计阅读任务：</a:t>
            </a:r>
            <a:endParaRPr lang="zh-CN" altLang="en-US" sz="3600"/>
          </a:p>
          <a:p>
            <a:r>
              <a:rPr lang="zh-CN" altLang="en-US" sz="3600"/>
              <a:t>除上学生课前预习生字词、</a:t>
            </a:r>
            <a:r>
              <a:rPr lang="zh-CN" altLang="en-US" sz="3600" spc="40">
                <a:uFillTx/>
                <a:sym typeface="+mn-ea"/>
              </a:rPr>
              <a:t>课文背景、作者介绍等基础知识外，老师可以从以下方面入手：</a:t>
            </a:r>
            <a:endParaRPr lang="zh-CN" altLang="en-US" sz="3600"/>
          </a:p>
          <a:p>
            <a:r>
              <a:rPr lang="en-US" altLang="zh-CN" sz="3600"/>
              <a:t>1</a:t>
            </a:r>
            <a:r>
              <a:rPr lang="zh-CN" altLang="en-US" sz="3600"/>
              <a:t>、按照故事情节梳理情节。</a:t>
            </a:r>
            <a:endParaRPr lang="zh-CN" altLang="en-US" sz="3600"/>
          </a:p>
          <a:p>
            <a:r>
              <a:rPr lang="en-US" altLang="zh-CN" sz="3600"/>
              <a:t>2</a:t>
            </a:r>
            <a:r>
              <a:rPr lang="zh-CN" altLang="en-US" sz="3600"/>
              <a:t>、</a:t>
            </a:r>
            <a:r>
              <a:rPr lang="zh-CN" altLang="en-US" sz="3600">
                <a:sym typeface="+mn-ea"/>
              </a:rPr>
              <a:t>自主阅读文本内容，将环境描写的句子画出来，并思考其作用。</a:t>
            </a:r>
            <a:endParaRPr lang="zh-CN" altLang="en-US" sz="3600"/>
          </a:p>
          <a:p>
            <a:r>
              <a:rPr lang="en-US" altLang="zh-CN" sz="3600"/>
              <a:t>3</a:t>
            </a:r>
            <a:r>
              <a:rPr lang="zh-CN" altLang="en-US" sz="3600"/>
              <a:t>、分析人物形象，杜小康在暴风雨的肆虐中，从害怕孤独、逃避孤独真正走向了勇敢、</a:t>
            </a:r>
            <a:endParaRPr lang="zh-CN" altLang="en-US" sz="3600"/>
          </a:p>
          <a:p>
            <a:r>
              <a:rPr lang="zh-CN" altLang="en-US" sz="3600"/>
              <a:t>坚强和担当。</a:t>
            </a:r>
            <a:endParaRPr lang="zh-CN" altLang="en-US" sz="3600"/>
          </a:p>
          <a:p>
            <a:endParaRPr lang="zh-CN" altLang="en-US" sz="3600"/>
          </a:p>
          <a:p>
            <a:endParaRPr lang="zh-CN" altLang="en-US" sz="3600"/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25155" y="5151120"/>
            <a:ext cx="3865880" cy="1393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45_4*a*1"/>
  <p:tag name="KSO_WM_TEMPLATE_CATEGORY" val="custom"/>
  <p:tag name="KSO_WM_TEMPLATE_INDEX" val="202026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09_4*l_h_a*1_2_1"/>
  <p:tag name="KSO_WM_TEMPLATE_CATEGORY" val="custom"/>
  <p:tag name="KSO_WM_TEMPLATE_INDEX" val="20202609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1"/>
  <p:tag name="KSO_WM_UNIT_TYPE" val="l_h_a"/>
  <p:tag name="KSO_WM_UNIT_INDEX" val="1_2_1"/>
  <p:tag name="KSO_WM_UNIT_PRESET_TEXT" val="单击此处添加标题"/>
  <p:tag name="KSO_WM_UNIT_VALUE" val="13"/>
  <p:tag name="KSO_WM_UNIT_TEXT_FILL_FORE_SCHEMECOLOR_INDEX" val="5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09_4*l_h_a*1_3_1"/>
  <p:tag name="KSO_WM_TEMPLATE_CATEGORY" val="custom"/>
  <p:tag name="KSO_WM_TEMPLATE_INDEX" val="20202609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1"/>
  <p:tag name="KSO_WM_UNIT_TYPE" val="l_h_a"/>
  <p:tag name="KSO_WM_UNIT_INDEX" val="1_3_1"/>
  <p:tag name="KSO_WM_UNIT_PRESET_TEXT" val="单击此处添加标题"/>
  <p:tag name="KSO_WM_UNIT_VALUE" val="13"/>
  <p:tag name="KSO_WM_UNIT_TEXT_FILL_FORE_SCHEMECOLOR_INDEX" val="5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09_4*l_h_a*1_1_1"/>
  <p:tag name="KSO_WM_TEMPLATE_CATEGORY" val="custom"/>
  <p:tag name="KSO_WM_TEMPLATE_INDEX" val="20202609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1"/>
  <p:tag name="KSO_WM_UNIT_TYPE" val="l_h_a"/>
  <p:tag name="KSO_WM_UNIT_INDEX" val="1_1_1"/>
  <p:tag name="KSO_WM_UNIT_PRESET_TEXT" val="单击此处添加标题"/>
  <p:tag name="KSO_WM_UNIT_VALUE" val="13"/>
  <p:tag name="KSO_WM_UNIT_TEXT_FILL_FORE_SCHEMECOLOR_INDEX" val="5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2594_4*l_h_i*1_1_1"/>
  <p:tag name="KSO_WM_TEMPLATE_CATEGORY" val="custom"/>
  <p:tag name="KSO_WM_TEMPLATE_INDEX" val="2020259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2594_4*l_h_i*1_2_1"/>
  <p:tag name="KSO_WM_TEMPLATE_CATEGORY" val="custom"/>
  <p:tag name="KSO_WM_TEMPLATE_INDEX" val="2020259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PLACING_PICTURE_USER_VIEWPORT" val="{&quot;height&quot;:1114,&quot;width&quot;:1502.5307086614173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2594_4*l_h_i*1_3_1"/>
  <p:tag name="KSO_WM_TEMPLATE_CATEGORY" val="custom"/>
  <p:tag name="KSO_WM_TEMPLATE_INDEX" val="2020259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45_4*a*1"/>
  <p:tag name="KSO_WM_TEMPLATE_CATEGORY" val="custom"/>
  <p:tag name="KSO_WM_TEMPLATE_INDEX" val="20202645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2645_4*i*1"/>
  <p:tag name="KSO_WM_TEMPLATE_CATEGORY" val="custom"/>
  <p:tag name="KSO_WM_TEMPLATE_INDEX" val="20202645"/>
  <p:tag name="KSO_WM_UNIT_LAYERLEVEL" val="1"/>
  <p:tag name="KSO_WM_TAG_VERSION" val="1.0"/>
  <p:tag name="KSO_WM_BEAUTIFY_FLAG" val="#wm#"/>
  <p:tag name="KSO_WM_UNIT_USESOURCEFORMAT_APPLY" val="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1.xml><?xml version="1.0" encoding="utf-8"?>
<p:tagLst xmlns:p="http://schemas.openxmlformats.org/presentationml/2006/main">
  <p:tag name="KSO_WM_UNIT_PLACING_PICTURE_USER_VIEWPORT" val="{&quot;height&quot;:3181,&quot;width&quot;:6494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PP_MARK_KEY" val="e655c25f-6e9e-40c9-a34f-b81308518e76"/>
  <p:tag name="COMMONDATA" val="eyJoZGlkIjoiMmVhN2QwZmUxMGM5MGVmZTIwNTVmMGM1MGVhNDYzMDc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3399</Words>
  <Application>WPS 演示</Application>
  <PresentationFormat>自定义</PresentationFormat>
  <Paragraphs>163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9" baseType="lpstr">
      <vt:lpstr>Arial</vt:lpstr>
      <vt:lpstr>宋体</vt:lpstr>
      <vt:lpstr>Wingdings</vt:lpstr>
      <vt:lpstr>方正公文黑体</vt:lpstr>
      <vt:lpstr>方正舒体</vt:lpstr>
      <vt:lpstr>微软雅黑</vt:lpstr>
      <vt:lpstr>Wingdings</vt:lpstr>
      <vt:lpstr>(使用中文字体)</vt:lpstr>
      <vt:lpstr>Segoe Print</vt:lpstr>
      <vt:lpstr>汉仪尚巍手书W</vt:lpstr>
      <vt:lpstr>隶书</vt:lpstr>
      <vt:lpstr>思源黑体 CN Regular</vt:lpstr>
      <vt:lpstr>方正公文小标宋</vt:lpstr>
      <vt:lpstr>楷体</vt:lpstr>
      <vt:lpstr>汉仪雪君体简</vt:lpstr>
      <vt:lpstr>楷体_GB2312</vt:lpstr>
      <vt:lpstr>新宋体</vt:lpstr>
      <vt:lpstr>黑体</vt:lpstr>
      <vt:lpstr>Calibri</vt:lpstr>
      <vt:lpstr>Arial Unicode MS</vt:lpstr>
      <vt:lpstr>华康隶书体W7</vt:lpstr>
      <vt:lpstr>等线</vt:lpstr>
      <vt:lpstr>微软雅黑 Light</vt:lpstr>
      <vt:lpstr>Calibri Light</vt:lpstr>
      <vt:lpstr>微软简隶书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 教师的“导”搭建交流的平台</vt:lpstr>
      <vt:lpstr>PowerPoint 演示文稿</vt:lpstr>
      <vt:lpstr>（二）优化自读情境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肩上蝶</cp:lastModifiedBy>
  <cp:revision>252</cp:revision>
  <dcterms:created xsi:type="dcterms:W3CDTF">2019-06-19T02:08:00Z</dcterms:created>
  <dcterms:modified xsi:type="dcterms:W3CDTF">2022-11-29T13:47:36Z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SaveFontToCloudKey">
    <vt:lpwstr>251213969_cloud</vt:lpwstr>
  </property>
  <property fmtid="{D5CDD505-2E9C-101B-9397-08002B2CF9AE}" pid="4" name="ICV">
    <vt:lpwstr>F141F22064874E458F8C50AECD7DE330</vt:lpwstr>
  </property>
</Properties>
</file>