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14"/>
  </p:notesMasterIdLst>
  <p:sldIdLst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5"/>
    <p:sldId id="307" r:id="rId16"/>
    <p:sldId id="309" r:id="rId17"/>
    <p:sldId id="308" r:id="rId18"/>
  </p:sldIdLst>
  <p:sldSz cx="12192000" cy="6858000"/>
  <p:notesSz cx="6858000" cy="9144000"/>
  <p:embeddedFontLst>
    <p:embeddedFont>
      <p:font typeface="汉仪中宋简" panose="02010600000101010101" charset="-128"/>
      <p:regular r:id="rId23"/>
    </p:embeddedFont>
    <p:embeddedFont>
      <p:font typeface="方正舒体" panose="02010601030101010101" charset="-122"/>
      <p:regular r:id="rId24"/>
    </p:embeddedFont>
    <p:embeddedFont>
      <p:font typeface="微软雅黑" panose="020B0503020204020204" charset="-122"/>
      <p:regular r:id="rId25"/>
    </p:embeddedFont>
    <p:embeddedFont>
      <p:font typeface="字魂36号-正文宋楷" panose="00000500000000000000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0A2"/>
    <a:srgbClr val="557B7E"/>
    <a:srgbClr val="99AD94"/>
    <a:srgbClr val="71898B"/>
    <a:srgbClr val="D9BB7C"/>
    <a:srgbClr val="D8BB7E"/>
    <a:srgbClr val="D8B980"/>
    <a:srgbClr val="D9D4CD"/>
    <a:srgbClr val="FAC090"/>
    <a:srgbClr val="E4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54" y="-96"/>
      </p:cViewPr>
      <p:guideLst>
        <p:guide orient="horz" pos="1896"/>
        <p:guide pos="38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57.xml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tags" Target="../tags/tag17.xml"/><Relationship Id="rId3" Type="http://schemas.openxmlformats.org/officeDocument/2006/relationships/image" Target="../media/image5.png"/><Relationship Id="rId2" Type="http://schemas.openxmlformats.org/officeDocument/2006/relationships/tags" Target="../tags/tag16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4.png"/><Relationship Id="rId2" Type="http://schemas.openxmlformats.org/officeDocument/2006/relationships/tags" Target="../tags/tag31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4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4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4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6.png"/><Relationship Id="rId2" Type="http://schemas.openxmlformats.org/officeDocument/2006/relationships/tags" Target="../tags/tag82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7.png"/><Relationship Id="rId2" Type="http://schemas.openxmlformats.org/officeDocument/2006/relationships/tags" Target="../tags/tag90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4.png"/><Relationship Id="rId2" Type="http://schemas.openxmlformats.org/officeDocument/2006/relationships/tags" Target="../tags/tag98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4.png"/><Relationship Id="rId2" Type="http://schemas.openxmlformats.org/officeDocument/2006/relationships/tags" Target="../tags/tag106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4.png"/><Relationship Id="rId2" Type="http://schemas.openxmlformats.org/officeDocument/2006/relationships/tags" Target="../tags/tag11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image" Target="../media/image8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868294" y="-388177"/>
            <a:ext cx="5110385" cy="3152092"/>
          </a:xfrm>
          <a:custGeom>
            <a:avLst/>
            <a:gdLst>
              <a:gd name="connsiteX0" fmla="*/ 918 w 8047"/>
              <a:gd name="connsiteY0" fmla="*/ 4569 h 4963"/>
              <a:gd name="connsiteX1" fmla="*/ 3189 w 8047"/>
              <a:gd name="connsiteY1" fmla="*/ 4672 h 4963"/>
              <a:gd name="connsiteX2" fmla="*/ 4332 w 8047"/>
              <a:gd name="connsiteY2" fmla="*/ 3082 h 4963"/>
              <a:gd name="connsiteX3" fmla="*/ 6620 w 8047"/>
              <a:gd name="connsiteY3" fmla="*/ 2492 h 4963"/>
              <a:gd name="connsiteX4" fmla="*/ 7587 w 8047"/>
              <a:gd name="connsiteY4" fmla="*/ 560 h 4963"/>
              <a:gd name="connsiteX5" fmla="*/ 654 w 8047"/>
              <a:gd name="connsiteY5" fmla="*/ 442 h 4963"/>
              <a:gd name="connsiteX6" fmla="*/ 918 w 8047"/>
              <a:gd name="connsiteY6" fmla="*/ 4569 h 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" h="4964">
                <a:moveTo>
                  <a:pt x="918" y="4569"/>
                </a:moveTo>
                <a:cubicBezTo>
                  <a:pt x="2133" y="4932"/>
                  <a:pt x="2199" y="5190"/>
                  <a:pt x="3189" y="4672"/>
                </a:cubicBezTo>
                <a:cubicBezTo>
                  <a:pt x="4179" y="4154"/>
                  <a:pt x="3657" y="3492"/>
                  <a:pt x="4332" y="3082"/>
                </a:cubicBezTo>
                <a:cubicBezTo>
                  <a:pt x="5007" y="2672"/>
                  <a:pt x="5876" y="2860"/>
                  <a:pt x="6620" y="2492"/>
                </a:cubicBezTo>
                <a:cubicBezTo>
                  <a:pt x="7364" y="2124"/>
                  <a:pt x="8780" y="970"/>
                  <a:pt x="7587" y="560"/>
                </a:cubicBezTo>
                <a:cubicBezTo>
                  <a:pt x="6394" y="150"/>
                  <a:pt x="2017" y="-402"/>
                  <a:pt x="654" y="442"/>
                </a:cubicBezTo>
                <a:cubicBezTo>
                  <a:pt x="-709" y="1286"/>
                  <a:pt x="399" y="3749"/>
                  <a:pt x="918" y="4569"/>
                </a:cubicBezTo>
                <a:close/>
              </a:path>
            </a:pathLst>
          </a:custGeom>
          <a:solidFill>
            <a:srgbClr val="557B7E"/>
          </a:solidFill>
          <a:ln>
            <a:noFill/>
          </a:ln>
          <a:effectLst>
            <a:outerShdw blurRad="88900" dist="50800" dir="4200000" algn="ctr" rotWithShape="0">
              <a:schemeClr val="bg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8" name="任意多边形 17"/>
          <p:cNvSpPr/>
          <p:nvPr/>
        </p:nvSpPr>
        <p:spPr>
          <a:xfrm flipH="1" flipV="1">
            <a:off x="8184206" y="4509136"/>
            <a:ext cx="5014009" cy="3017426"/>
          </a:xfrm>
          <a:custGeom>
            <a:avLst/>
            <a:gdLst>
              <a:gd name="connsiteX0" fmla="*/ 651 w 7896"/>
              <a:gd name="connsiteY0" fmla="*/ 4221 h 4751"/>
              <a:gd name="connsiteX1" fmla="*/ 2332 w 7896"/>
              <a:gd name="connsiteY1" fmla="*/ 4612 h 4751"/>
              <a:gd name="connsiteX2" fmla="*/ 4265 w 7896"/>
              <a:gd name="connsiteY2" fmla="*/ 2812 h 4751"/>
              <a:gd name="connsiteX3" fmla="*/ 7026 w 7896"/>
              <a:gd name="connsiteY3" fmla="*/ 2185 h 4751"/>
              <a:gd name="connsiteX4" fmla="*/ 7243 w 7896"/>
              <a:gd name="connsiteY4" fmla="*/ 590 h 4751"/>
              <a:gd name="connsiteX5" fmla="*/ 791 w 7896"/>
              <a:gd name="connsiteY5" fmla="*/ 428 h 4751"/>
              <a:gd name="connsiteX6" fmla="*/ 651 w 7896"/>
              <a:gd name="connsiteY6" fmla="*/ 4221 h 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6" h="4752">
                <a:moveTo>
                  <a:pt x="651" y="4221"/>
                </a:moveTo>
                <a:cubicBezTo>
                  <a:pt x="869" y="4828"/>
                  <a:pt x="1713" y="4848"/>
                  <a:pt x="2332" y="4612"/>
                </a:cubicBezTo>
                <a:cubicBezTo>
                  <a:pt x="2952" y="4377"/>
                  <a:pt x="3454" y="3136"/>
                  <a:pt x="4265" y="2812"/>
                </a:cubicBezTo>
                <a:cubicBezTo>
                  <a:pt x="4940" y="2402"/>
                  <a:pt x="6282" y="2553"/>
                  <a:pt x="7026" y="2185"/>
                </a:cubicBezTo>
                <a:cubicBezTo>
                  <a:pt x="7770" y="1817"/>
                  <a:pt x="8436" y="1000"/>
                  <a:pt x="7243" y="590"/>
                </a:cubicBezTo>
                <a:cubicBezTo>
                  <a:pt x="6050" y="180"/>
                  <a:pt x="2154" y="-416"/>
                  <a:pt x="791" y="428"/>
                </a:cubicBezTo>
                <a:cubicBezTo>
                  <a:pt x="-572" y="1272"/>
                  <a:pt x="132" y="3401"/>
                  <a:pt x="651" y="4221"/>
                </a:cubicBezTo>
                <a:close/>
              </a:path>
            </a:pathLst>
          </a:custGeom>
          <a:solidFill>
            <a:srgbClr val="9EB0A2"/>
          </a:solidFill>
          <a:ln>
            <a:noFill/>
          </a:ln>
          <a:effectLst>
            <a:outerShdw blurRad="50800" dist="63500" dir="13500000" algn="br" rotWithShape="0">
              <a:srgbClr val="D9D4C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-456565" y="0"/>
            <a:ext cx="4537075" cy="2889250"/>
          </a:xfrm>
          <a:custGeom>
            <a:avLst/>
            <a:gdLst>
              <a:gd name="connisteX0" fmla="*/ 4268470 w 4268470"/>
              <a:gd name="connsiteY0" fmla="*/ 0 h 2889250"/>
              <a:gd name="connisteX1" fmla="*/ 3729355 w 4268470"/>
              <a:gd name="connsiteY1" fmla="*/ 1092200 h 2889250"/>
              <a:gd name="connisteX2" fmla="*/ 2755900 w 4268470"/>
              <a:gd name="connsiteY2" fmla="*/ 1616075 h 2889250"/>
              <a:gd name="connisteX3" fmla="*/ 1377950 w 4268470"/>
              <a:gd name="connsiteY3" fmla="*/ 1795780 h 2889250"/>
              <a:gd name="connisteX4" fmla="*/ 359410 w 4268470"/>
              <a:gd name="connsiteY4" fmla="*/ 2679700 h 2889250"/>
              <a:gd name="connisteX5" fmla="*/ 0 w 4268470"/>
              <a:gd name="connsiteY5" fmla="*/ 2889250 h 2889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268470" h="2889250">
                <a:moveTo>
                  <a:pt x="4268470" y="0"/>
                </a:moveTo>
                <a:cubicBezTo>
                  <a:pt x="4180205" y="207645"/>
                  <a:pt x="4031615" y="768985"/>
                  <a:pt x="3729355" y="1092200"/>
                </a:cubicBezTo>
                <a:cubicBezTo>
                  <a:pt x="3427095" y="1415415"/>
                  <a:pt x="3226435" y="1475105"/>
                  <a:pt x="2755900" y="1616075"/>
                </a:cubicBezTo>
                <a:cubicBezTo>
                  <a:pt x="2285365" y="1757045"/>
                  <a:pt x="1857375" y="1583055"/>
                  <a:pt x="1377950" y="1795780"/>
                </a:cubicBezTo>
                <a:cubicBezTo>
                  <a:pt x="898525" y="2008505"/>
                  <a:pt x="635000" y="2461260"/>
                  <a:pt x="359410" y="2679700"/>
                </a:cubicBezTo>
                <a:cubicBezTo>
                  <a:pt x="83820" y="2898140"/>
                  <a:pt x="51435" y="2865120"/>
                  <a:pt x="0" y="2889250"/>
                </a:cubicBezTo>
              </a:path>
            </a:pathLst>
          </a:custGeom>
          <a:noFill/>
          <a:ln>
            <a:solidFill>
              <a:srgbClr val="99A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 flipH="1" flipV="1">
            <a:off x="8328660" y="4573270"/>
            <a:ext cx="4268470" cy="2889250"/>
          </a:xfrm>
          <a:custGeom>
            <a:avLst/>
            <a:gdLst>
              <a:gd name="connisteX0" fmla="*/ 4268470 w 4268470"/>
              <a:gd name="connsiteY0" fmla="*/ 0 h 2889250"/>
              <a:gd name="connisteX1" fmla="*/ 3729355 w 4268470"/>
              <a:gd name="connsiteY1" fmla="*/ 1092200 h 2889250"/>
              <a:gd name="connisteX2" fmla="*/ 2755900 w 4268470"/>
              <a:gd name="connsiteY2" fmla="*/ 1616075 h 2889250"/>
              <a:gd name="connisteX3" fmla="*/ 1377950 w 4268470"/>
              <a:gd name="connsiteY3" fmla="*/ 1795780 h 2889250"/>
              <a:gd name="connisteX4" fmla="*/ 359410 w 4268470"/>
              <a:gd name="connsiteY4" fmla="*/ 2679700 h 2889250"/>
              <a:gd name="connisteX5" fmla="*/ 0 w 4268470"/>
              <a:gd name="connsiteY5" fmla="*/ 2889250 h 2889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268470" h="2889250">
                <a:moveTo>
                  <a:pt x="4268470" y="0"/>
                </a:moveTo>
                <a:cubicBezTo>
                  <a:pt x="4180205" y="207645"/>
                  <a:pt x="4031615" y="768985"/>
                  <a:pt x="3729355" y="1092200"/>
                </a:cubicBezTo>
                <a:cubicBezTo>
                  <a:pt x="3427095" y="1415415"/>
                  <a:pt x="3226435" y="1475105"/>
                  <a:pt x="2755900" y="1616075"/>
                </a:cubicBezTo>
                <a:cubicBezTo>
                  <a:pt x="2285365" y="1757045"/>
                  <a:pt x="1857375" y="1583055"/>
                  <a:pt x="1377950" y="1795780"/>
                </a:cubicBezTo>
                <a:cubicBezTo>
                  <a:pt x="898525" y="2008505"/>
                  <a:pt x="635000" y="2461260"/>
                  <a:pt x="359410" y="2679700"/>
                </a:cubicBezTo>
                <a:cubicBezTo>
                  <a:pt x="83820" y="2898140"/>
                  <a:pt x="51435" y="2865120"/>
                  <a:pt x="0" y="2889250"/>
                </a:cubicBezTo>
              </a:path>
            </a:pathLst>
          </a:custGeom>
          <a:noFill/>
          <a:ln>
            <a:solidFill>
              <a:srgbClr val="557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1415415" y="1052830"/>
            <a:ext cx="1005205" cy="799465"/>
          </a:xfrm>
          <a:custGeom>
            <a:avLst/>
            <a:gdLst>
              <a:gd name="connisteX0" fmla="*/ 396821 w 1005108"/>
              <a:gd name="connsiteY0" fmla="*/ 1732 h 799549"/>
              <a:gd name="connisteX1" fmla="*/ 7566 w 1005108"/>
              <a:gd name="connsiteY1" fmla="*/ 556087 h 799549"/>
              <a:gd name="connisteX2" fmla="*/ 666696 w 1005108"/>
              <a:gd name="connsiteY2" fmla="*/ 795482 h 799549"/>
              <a:gd name="connisteX3" fmla="*/ 995626 w 1005108"/>
              <a:gd name="connsiteY3" fmla="*/ 421467 h 799549"/>
              <a:gd name="connisteX4" fmla="*/ 396821 w 1005108"/>
              <a:gd name="connsiteY4" fmla="*/ 1732 h 79954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005108" h="799550">
                <a:moveTo>
                  <a:pt x="396821" y="1733"/>
                </a:moveTo>
                <a:cubicBezTo>
                  <a:pt x="199336" y="28403"/>
                  <a:pt x="-46409" y="397338"/>
                  <a:pt x="7566" y="556088"/>
                </a:cubicBezTo>
                <a:cubicBezTo>
                  <a:pt x="61541" y="714838"/>
                  <a:pt x="469211" y="822153"/>
                  <a:pt x="666696" y="795483"/>
                </a:cubicBezTo>
                <a:cubicBezTo>
                  <a:pt x="864181" y="768813"/>
                  <a:pt x="1049601" y="580218"/>
                  <a:pt x="995626" y="421468"/>
                </a:cubicBezTo>
                <a:cubicBezTo>
                  <a:pt x="941651" y="262718"/>
                  <a:pt x="594306" y="-24937"/>
                  <a:pt x="396821" y="1733"/>
                </a:cubicBezTo>
                <a:close/>
              </a:path>
            </a:pathLst>
          </a:custGeom>
          <a:solidFill>
            <a:srgbClr val="99AD94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548130" y="2151530"/>
            <a:ext cx="9144000" cy="1440354"/>
          </a:xfrm>
        </p:spPr>
        <p:txBody>
          <a:bodyPr lIns="90170" tIns="46990" rIns="90170" bIns="46990" anchor="ctr" anchorCtr="0">
            <a:normAutofit/>
          </a:bodyPr>
          <a:lstStyle>
            <a:lvl1pPr algn="ctr">
              <a:defRPr sz="6600" u="none" strike="noStrike" kern="1200" cap="none" spc="-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24000" y="3671999"/>
            <a:ext cx="9144000" cy="520878"/>
          </a:xfrm>
        </p:spPr>
        <p:txBody>
          <a:bodyPr lIns="90170" tIns="46990" rIns="90170" bIns="4699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4" name="直接连接符 13"/>
          <p:cNvCxnSpPr/>
          <p:nvPr>
            <p:custDataLst>
              <p:tags r:id="rId9"/>
            </p:custDataLst>
          </p:nvPr>
        </p:nvCxnSpPr>
        <p:spPr>
          <a:xfrm>
            <a:off x="5921830" y="4237889"/>
            <a:ext cx="3483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20445420">
            <a:off x="5232016" y="3889257"/>
            <a:ext cx="1727968" cy="1147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469888" y="2085975"/>
            <a:ext cx="7557025" cy="1244737"/>
          </a:xfrm>
        </p:spPr>
        <p:txBody>
          <a:bodyPr anchor="b">
            <a:normAutofit/>
          </a:bodyPr>
          <a:lstStyle>
            <a:lvl1pPr algn="ctr">
              <a:defRPr sz="5400" b="1" u="none" strike="noStrike" kern="1200" cap="none" spc="-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2469888" y="3375245"/>
            <a:ext cx="7557025" cy="5226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874C47C6-F50E-4077-959D-5D8B09CFB3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92FB901B-D324-4130-8D45-B7940F1997A3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>
            <a:off x="6113166" y="3933391"/>
            <a:ext cx="28788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 userDrawn="1"/>
        </p:nvSpPr>
        <p:spPr>
          <a:xfrm>
            <a:off x="-1033145" y="-387350"/>
            <a:ext cx="4284980" cy="2867660"/>
          </a:xfrm>
          <a:custGeom>
            <a:avLst/>
            <a:gdLst>
              <a:gd name="connsiteX0" fmla="*/ 918 w 8047"/>
              <a:gd name="connsiteY0" fmla="*/ 4569 h 4963"/>
              <a:gd name="connsiteX1" fmla="*/ 3189 w 8047"/>
              <a:gd name="connsiteY1" fmla="*/ 4672 h 4963"/>
              <a:gd name="connsiteX2" fmla="*/ 4332 w 8047"/>
              <a:gd name="connsiteY2" fmla="*/ 3082 h 4963"/>
              <a:gd name="connsiteX3" fmla="*/ 6620 w 8047"/>
              <a:gd name="connsiteY3" fmla="*/ 2492 h 4963"/>
              <a:gd name="connsiteX4" fmla="*/ 7587 w 8047"/>
              <a:gd name="connsiteY4" fmla="*/ 560 h 4963"/>
              <a:gd name="connsiteX5" fmla="*/ 654 w 8047"/>
              <a:gd name="connsiteY5" fmla="*/ 442 h 4963"/>
              <a:gd name="connsiteX6" fmla="*/ 918 w 8047"/>
              <a:gd name="connsiteY6" fmla="*/ 4569 h 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8" h="4964">
                <a:moveTo>
                  <a:pt x="918" y="4569"/>
                </a:moveTo>
                <a:cubicBezTo>
                  <a:pt x="2133" y="4932"/>
                  <a:pt x="2199" y="5190"/>
                  <a:pt x="3189" y="4672"/>
                </a:cubicBezTo>
                <a:cubicBezTo>
                  <a:pt x="4179" y="4154"/>
                  <a:pt x="3657" y="3492"/>
                  <a:pt x="4332" y="3082"/>
                </a:cubicBezTo>
                <a:cubicBezTo>
                  <a:pt x="5007" y="2672"/>
                  <a:pt x="5876" y="2860"/>
                  <a:pt x="6620" y="2492"/>
                </a:cubicBezTo>
                <a:cubicBezTo>
                  <a:pt x="7364" y="2124"/>
                  <a:pt x="8780" y="970"/>
                  <a:pt x="7587" y="560"/>
                </a:cubicBezTo>
                <a:cubicBezTo>
                  <a:pt x="6394" y="150"/>
                  <a:pt x="2017" y="-402"/>
                  <a:pt x="654" y="442"/>
                </a:cubicBezTo>
                <a:cubicBezTo>
                  <a:pt x="-709" y="1286"/>
                  <a:pt x="399" y="3749"/>
                  <a:pt x="918" y="4569"/>
                </a:cubicBezTo>
                <a:close/>
              </a:path>
            </a:pathLst>
          </a:custGeom>
          <a:solidFill>
            <a:srgbClr val="557B7E"/>
          </a:solidFill>
          <a:ln>
            <a:noFill/>
          </a:ln>
          <a:effectLst>
            <a:outerShdw blurRad="88900" dist="50800" dir="4200000" algn="ctr" rotWithShape="0">
              <a:schemeClr val="bg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8" name="任意多边形 17"/>
          <p:cNvSpPr/>
          <p:nvPr userDrawn="1"/>
        </p:nvSpPr>
        <p:spPr>
          <a:xfrm flipH="1" flipV="1">
            <a:off x="9336405" y="5012690"/>
            <a:ext cx="3759200" cy="2570480"/>
          </a:xfrm>
          <a:custGeom>
            <a:avLst/>
            <a:gdLst>
              <a:gd name="connsiteX0" fmla="*/ 651 w 7896"/>
              <a:gd name="connsiteY0" fmla="*/ 4221 h 4751"/>
              <a:gd name="connsiteX1" fmla="*/ 2332 w 7896"/>
              <a:gd name="connsiteY1" fmla="*/ 4612 h 4751"/>
              <a:gd name="connsiteX2" fmla="*/ 4265 w 7896"/>
              <a:gd name="connsiteY2" fmla="*/ 2812 h 4751"/>
              <a:gd name="connsiteX3" fmla="*/ 7026 w 7896"/>
              <a:gd name="connsiteY3" fmla="*/ 2185 h 4751"/>
              <a:gd name="connsiteX4" fmla="*/ 7243 w 7896"/>
              <a:gd name="connsiteY4" fmla="*/ 590 h 4751"/>
              <a:gd name="connsiteX5" fmla="*/ 791 w 7896"/>
              <a:gd name="connsiteY5" fmla="*/ 428 h 4751"/>
              <a:gd name="connsiteX6" fmla="*/ 651 w 7896"/>
              <a:gd name="connsiteY6" fmla="*/ 4221 h 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6" h="4752">
                <a:moveTo>
                  <a:pt x="651" y="4221"/>
                </a:moveTo>
                <a:cubicBezTo>
                  <a:pt x="869" y="4828"/>
                  <a:pt x="1713" y="4848"/>
                  <a:pt x="2332" y="4612"/>
                </a:cubicBezTo>
                <a:cubicBezTo>
                  <a:pt x="2952" y="4377"/>
                  <a:pt x="3454" y="3136"/>
                  <a:pt x="4265" y="2812"/>
                </a:cubicBezTo>
                <a:cubicBezTo>
                  <a:pt x="4940" y="2402"/>
                  <a:pt x="6282" y="2553"/>
                  <a:pt x="7026" y="2185"/>
                </a:cubicBezTo>
                <a:cubicBezTo>
                  <a:pt x="7770" y="1817"/>
                  <a:pt x="8436" y="1000"/>
                  <a:pt x="7243" y="590"/>
                </a:cubicBezTo>
                <a:cubicBezTo>
                  <a:pt x="6050" y="180"/>
                  <a:pt x="2154" y="-416"/>
                  <a:pt x="791" y="428"/>
                </a:cubicBezTo>
                <a:cubicBezTo>
                  <a:pt x="-572" y="1272"/>
                  <a:pt x="132" y="3401"/>
                  <a:pt x="651" y="4221"/>
                </a:cubicBezTo>
                <a:close/>
              </a:path>
            </a:pathLst>
          </a:custGeom>
          <a:solidFill>
            <a:srgbClr val="9EB0A2"/>
          </a:solidFill>
          <a:ln>
            <a:noFill/>
          </a:ln>
          <a:effectLst>
            <a:outerShdw blurRad="50800" dist="63500" dir="13500000" algn="br" rotWithShape="0">
              <a:srgbClr val="D9D4C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任意多边形 19"/>
          <p:cNvSpPr/>
          <p:nvPr userDrawn="1"/>
        </p:nvSpPr>
        <p:spPr>
          <a:xfrm>
            <a:off x="-794385" y="-243205"/>
            <a:ext cx="4046220" cy="2820670"/>
          </a:xfrm>
          <a:custGeom>
            <a:avLst/>
            <a:gdLst>
              <a:gd name="connisteX0" fmla="*/ 4268470 w 4268470"/>
              <a:gd name="connsiteY0" fmla="*/ 0 h 2889250"/>
              <a:gd name="connisteX1" fmla="*/ 3729355 w 4268470"/>
              <a:gd name="connsiteY1" fmla="*/ 1092200 h 2889250"/>
              <a:gd name="connisteX2" fmla="*/ 2755900 w 4268470"/>
              <a:gd name="connsiteY2" fmla="*/ 1616075 h 2889250"/>
              <a:gd name="connisteX3" fmla="*/ 1377950 w 4268470"/>
              <a:gd name="connsiteY3" fmla="*/ 1795780 h 2889250"/>
              <a:gd name="connisteX4" fmla="*/ 359410 w 4268470"/>
              <a:gd name="connsiteY4" fmla="*/ 2679700 h 2889250"/>
              <a:gd name="connisteX5" fmla="*/ 0 w 4268470"/>
              <a:gd name="connsiteY5" fmla="*/ 2889250 h 2889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268470" h="2889250">
                <a:moveTo>
                  <a:pt x="4268470" y="0"/>
                </a:moveTo>
                <a:cubicBezTo>
                  <a:pt x="4180205" y="207645"/>
                  <a:pt x="4031615" y="768985"/>
                  <a:pt x="3729355" y="1092200"/>
                </a:cubicBezTo>
                <a:cubicBezTo>
                  <a:pt x="3427095" y="1415415"/>
                  <a:pt x="3226435" y="1475105"/>
                  <a:pt x="2755900" y="1616075"/>
                </a:cubicBezTo>
                <a:cubicBezTo>
                  <a:pt x="2285365" y="1757045"/>
                  <a:pt x="1857375" y="1583055"/>
                  <a:pt x="1377950" y="1795780"/>
                </a:cubicBezTo>
                <a:cubicBezTo>
                  <a:pt x="898525" y="2008505"/>
                  <a:pt x="635000" y="2461260"/>
                  <a:pt x="359410" y="2679700"/>
                </a:cubicBezTo>
                <a:cubicBezTo>
                  <a:pt x="83820" y="2898140"/>
                  <a:pt x="51435" y="2865120"/>
                  <a:pt x="0" y="2889250"/>
                </a:cubicBezTo>
              </a:path>
            </a:pathLst>
          </a:custGeom>
          <a:noFill/>
          <a:ln>
            <a:solidFill>
              <a:srgbClr val="99A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flipH="1" flipV="1">
            <a:off x="9480550" y="4940935"/>
            <a:ext cx="3701415" cy="2481580"/>
          </a:xfrm>
          <a:custGeom>
            <a:avLst/>
            <a:gdLst>
              <a:gd name="connisteX0" fmla="*/ 4268470 w 4268470"/>
              <a:gd name="connsiteY0" fmla="*/ 0 h 2889250"/>
              <a:gd name="connisteX1" fmla="*/ 3729355 w 4268470"/>
              <a:gd name="connsiteY1" fmla="*/ 1092200 h 2889250"/>
              <a:gd name="connisteX2" fmla="*/ 2755900 w 4268470"/>
              <a:gd name="connsiteY2" fmla="*/ 1616075 h 2889250"/>
              <a:gd name="connisteX3" fmla="*/ 1377950 w 4268470"/>
              <a:gd name="connsiteY3" fmla="*/ 1795780 h 2889250"/>
              <a:gd name="connisteX4" fmla="*/ 359410 w 4268470"/>
              <a:gd name="connsiteY4" fmla="*/ 2679700 h 2889250"/>
              <a:gd name="connisteX5" fmla="*/ 0 w 4268470"/>
              <a:gd name="connsiteY5" fmla="*/ 2889250 h 2889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268470" h="2889250">
                <a:moveTo>
                  <a:pt x="4268470" y="0"/>
                </a:moveTo>
                <a:cubicBezTo>
                  <a:pt x="4180205" y="207645"/>
                  <a:pt x="4031615" y="768985"/>
                  <a:pt x="3729355" y="1092200"/>
                </a:cubicBezTo>
                <a:cubicBezTo>
                  <a:pt x="3427095" y="1415415"/>
                  <a:pt x="3226435" y="1475105"/>
                  <a:pt x="2755900" y="1616075"/>
                </a:cubicBezTo>
                <a:cubicBezTo>
                  <a:pt x="2285365" y="1757045"/>
                  <a:pt x="1857375" y="1583055"/>
                  <a:pt x="1377950" y="1795780"/>
                </a:cubicBezTo>
                <a:cubicBezTo>
                  <a:pt x="898525" y="2008505"/>
                  <a:pt x="635000" y="2461260"/>
                  <a:pt x="359410" y="2679700"/>
                </a:cubicBezTo>
                <a:cubicBezTo>
                  <a:pt x="83820" y="2898140"/>
                  <a:pt x="51435" y="2865120"/>
                  <a:pt x="0" y="2889250"/>
                </a:cubicBezTo>
              </a:path>
            </a:pathLst>
          </a:custGeom>
          <a:noFill/>
          <a:ln>
            <a:solidFill>
              <a:srgbClr val="557B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/>
        </p:nvSpPr>
        <p:spPr>
          <a:xfrm>
            <a:off x="1055370" y="915035"/>
            <a:ext cx="774700" cy="713740"/>
          </a:xfrm>
          <a:custGeom>
            <a:avLst/>
            <a:gdLst>
              <a:gd name="connisteX0" fmla="*/ 396821 w 1005108"/>
              <a:gd name="connsiteY0" fmla="*/ 1732 h 799549"/>
              <a:gd name="connisteX1" fmla="*/ 7566 w 1005108"/>
              <a:gd name="connsiteY1" fmla="*/ 556087 h 799549"/>
              <a:gd name="connisteX2" fmla="*/ 666696 w 1005108"/>
              <a:gd name="connsiteY2" fmla="*/ 795482 h 799549"/>
              <a:gd name="connisteX3" fmla="*/ 995626 w 1005108"/>
              <a:gd name="connsiteY3" fmla="*/ 421467 h 799549"/>
              <a:gd name="connisteX4" fmla="*/ 396821 w 1005108"/>
              <a:gd name="connsiteY4" fmla="*/ 1732 h 79954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005108" h="799550">
                <a:moveTo>
                  <a:pt x="396821" y="1733"/>
                </a:moveTo>
                <a:cubicBezTo>
                  <a:pt x="199336" y="28403"/>
                  <a:pt x="-46409" y="397338"/>
                  <a:pt x="7566" y="556088"/>
                </a:cubicBezTo>
                <a:cubicBezTo>
                  <a:pt x="61541" y="714838"/>
                  <a:pt x="469211" y="822153"/>
                  <a:pt x="666696" y="795483"/>
                </a:cubicBezTo>
                <a:cubicBezTo>
                  <a:pt x="864181" y="768813"/>
                  <a:pt x="1049601" y="580218"/>
                  <a:pt x="995626" y="421468"/>
                </a:cubicBezTo>
                <a:cubicBezTo>
                  <a:pt x="941651" y="262718"/>
                  <a:pt x="594306" y="-24937"/>
                  <a:pt x="396821" y="1733"/>
                </a:cubicBezTo>
                <a:close/>
              </a:path>
            </a:pathLst>
          </a:custGeom>
          <a:solidFill>
            <a:srgbClr val="99AD94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-13397" y="0"/>
            <a:ext cx="12218794" cy="6873073"/>
            <a:chOff x="-13397" y="0"/>
            <a:chExt cx="12218794" cy="6873073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>
              <a:off x="-13397" y="5246156"/>
              <a:ext cx="12205397" cy="162691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 rot="10800000">
              <a:off x="0" y="0"/>
              <a:ext cx="12205397" cy="162691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-13397" y="0"/>
            <a:ext cx="12218794" cy="6873073"/>
            <a:chOff x="-13397" y="0"/>
            <a:chExt cx="12218794" cy="6873073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>
              <a:off x="-13397" y="5246156"/>
              <a:ext cx="12205397" cy="16269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 rot="10800000">
              <a:off x="0" y="0"/>
              <a:ext cx="12205397" cy="162691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1pPr>
            <a:lvl2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2pPr>
            <a:lvl3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3pPr>
            <a:lvl4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4pPr>
            <a:lvl5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3998" y="2373835"/>
            <a:ext cx="9144000" cy="129491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-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 flipH="1">
            <a:off x="1523998" y="3739402"/>
            <a:ext cx="9144001" cy="522288"/>
          </a:xfrm>
        </p:spPr>
        <p:txBody>
          <a:bodyPr lIns="90170" tIns="46990" rIns="90170" bIns="46990" anchor="ctr">
            <a:normAutofit/>
          </a:bodyPr>
          <a:lstStyle>
            <a:lvl1pPr marL="0" indent="0" algn="ctr">
              <a:buNone/>
              <a:defRPr sz="24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>
            <a:off x="5921830" y="4306042"/>
            <a:ext cx="3483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34975"/>
            <a:ext cx="10852237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0"/>
            <a:ext cx="12192000" cy="13100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5547995"/>
            <a:ext cx="12192000" cy="13100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727"/>
          <a:stretch>
            <a:fillRect/>
          </a:stretch>
        </p:blipFill>
        <p:spPr>
          <a:xfrm rot="5400000" flipV="1">
            <a:off x="8159088" y="2825088"/>
            <a:ext cx="6858000" cy="120782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1"/>
            <a:ext cx="482346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 rot="10800000">
            <a:off x="0" y="0"/>
            <a:ext cx="12205397" cy="162691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16200000" flipH="1">
            <a:off x="9881235" y="2911475"/>
            <a:ext cx="3579495" cy="1035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5400000">
            <a:off x="-1272540" y="2911475"/>
            <a:ext cx="3579495" cy="10350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 userDrawn="1"/>
        </p:nvSpPr>
        <p:spPr>
          <a:xfrm>
            <a:off x="335280" y="404495"/>
            <a:ext cx="432000" cy="432000"/>
          </a:xfrm>
          <a:prstGeom prst="ellipse">
            <a:avLst/>
          </a:prstGeom>
          <a:solidFill>
            <a:srgbClr val="557B7E"/>
          </a:solidFill>
          <a:ln>
            <a:noFill/>
          </a:ln>
          <a:effectLst>
            <a:outerShdw blurRad="190500" dist="88900" dir="4200000" sx="103000" sy="103000" algn="ctr" rotWithShape="0">
              <a:schemeClr val="bg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23215" y="438150"/>
            <a:ext cx="144000" cy="144000"/>
          </a:xfrm>
          <a:prstGeom prst="ellipse">
            <a:avLst/>
          </a:prstGeom>
          <a:solidFill>
            <a:srgbClr val="9EB0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.xml"/><Relationship Id="rId16" Type="http://schemas.openxmlformats.org/officeDocument/2006/relationships/image" Target="../media/image2.png"/><Relationship Id="rId15" Type="http://schemas.openxmlformats.org/officeDocument/2006/relationships/tags" Target="../tags/tag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9" Type="http://schemas.openxmlformats.org/officeDocument/2006/relationships/theme" Target="../theme/theme2.xml"/><Relationship Id="rId28" Type="http://schemas.openxmlformats.org/officeDocument/2006/relationships/tags" Target="../tags/tag139.xml"/><Relationship Id="rId27" Type="http://schemas.openxmlformats.org/officeDocument/2006/relationships/image" Target="../media/image2.png"/><Relationship Id="rId26" Type="http://schemas.openxmlformats.org/officeDocument/2006/relationships/tags" Target="../tags/tag138.xml"/><Relationship Id="rId25" Type="http://schemas.openxmlformats.org/officeDocument/2006/relationships/image" Target="../media/image1.png"/><Relationship Id="rId24" Type="http://schemas.openxmlformats.org/officeDocument/2006/relationships/tags" Target="../tags/tag137.xml"/><Relationship Id="rId23" Type="http://schemas.openxmlformats.org/officeDocument/2006/relationships/tags" Target="../tags/tag136.xml"/><Relationship Id="rId22" Type="http://schemas.openxmlformats.org/officeDocument/2006/relationships/tags" Target="../tags/tag135.xml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1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9" descr="IMG_25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960" y="16510"/>
            <a:ext cx="391795" cy="394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9270" y="0"/>
            <a:ext cx="11683365" cy="384810"/>
          </a:xfrm>
          <a:prstGeom prst="rect">
            <a:avLst/>
          </a:prstGeom>
        </p:spPr>
      </p:pic>
      <p:sp>
        <p:nvSpPr>
          <p:cNvPr id="10" name="AutoShape 7"/>
          <p:cNvSpPr>
            <a:spLocks noChangeArrowheads="1"/>
          </p:cNvSpPr>
          <p:nvPr userDrawn="1"/>
        </p:nvSpPr>
        <p:spPr bwMode="auto">
          <a:xfrm>
            <a:off x="0" y="6540500"/>
            <a:ext cx="12192635" cy="2851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round/>
          </a:ln>
          <a:effectLst>
            <a:outerShdw dist="35921" dir="2700000" algn="ctr" rotWithShape="0">
              <a:srgbClr val="000099"/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+mn-ea"/>
            </a:endParaRPr>
          </a:p>
        </p:txBody>
      </p:sp>
      <p:sp>
        <p:nvSpPr>
          <p:cNvPr id="8" name="副标题 2"/>
          <p:cNvSpPr>
            <a:spLocks noGrp="1"/>
          </p:cNvSpPr>
          <p:nvPr userDrawn="1">
            <p:custDataLst>
              <p:tags r:id="rId17"/>
            </p:custDataLst>
          </p:nvPr>
        </p:nvSpPr>
        <p:spPr>
          <a:xfrm>
            <a:off x="2423795" y="6475095"/>
            <a:ext cx="7508240" cy="350520"/>
          </a:xfrm>
          <a:prstGeom prst="rect">
            <a:avLst/>
          </a:prstGeom>
        </p:spPr>
        <p:txBody>
          <a:bodyPr vert="horz" lIns="90000" tIns="46800" rIns="90000" bIns="4680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>
              <a:lnSpc>
                <a:spcPct val="110000"/>
              </a:lnSpc>
              <a:buNone/>
              <a:defRPr sz="1400" spc="200">
                <a:solidFill>
                  <a:schemeClr val="accent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教出语文味道，做有灵魂、有温度、有诗意的语文人!</a:t>
            </a:r>
            <a:endParaRPr lang="zh-CN" altLang="en-US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汉仪中宋简" panose="02010600000101010101" charset="-128"/>
          <a:ea typeface="汉仪中宋简" panose="0201060000010101010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9" descr="IMG_25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0960" y="16510"/>
            <a:ext cx="391795" cy="394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09270" y="0"/>
            <a:ext cx="11683365" cy="384810"/>
          </a:xfrm>
          <a:prstGeom prst="rect">
            <a:avLst/>
          </a:prstGeom>
        </p:spPr>
      </p:pic>
      <p:sp>
        <p:nvSpPr>
          <p:cNvPr id="10" name="AutoShape 7"/>
          <p:cNvSpPr>
            <a:spLocks noChangeArrowheads="1"/>
          </p:cNvSpPr>
          <p:nvPr userDrawn="1"/>
        </p:nvSpPr>
        <p:spPr bwMode="auto">
          <a:xfrm>
            <a:off x="0" y="6540500"/>
            <a:ext cx="12192635" cy="2851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round/>
          </a:ln>
          <a:effectLst>
            <a:outerShdw dist="35921" dir="2700000" algn="ctr" rotWithShape="0">
              <a:srgbClr val="000099"/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+mn-ea"/>
            </a:endParaRPr>
          </a:p>
        </p:txBody>
      </p:sp>
      <p:sp>
        <p:nvSpPr>
          <p:cNvPr id="11" name="副标题 2"/>
          <p:cNvSpPr>
            <a:spLocks noGrp="1"/>
          </p:cNvSpPr>
          <p:nvPr userDrawn="1">
            <p:custDataLst>
              <p:tags r:id="rId28"/>
            </p:custDataLst>
          </p:nvPr>
        </p:nvSpPr>
        <p:spPr>
          <a:xfrm>
            <a:off x="2495550" y="6475095"/>
            <a:ext cx="7489825" cy="350520"/>
          </a:xfrm>
          <a:prstGeom prst="rect">
            <a:avLst/>
          </a:prstGeom>
        </p:spPr>
        <p:txBody>
          <a:bodyPr vert="horz" lIns="90000" tIns="46800" rIns="90000" bIns="4680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>
              <a:lnSpc>
                <a:spcPct val="110000"/>
              </a:lnSpc>
              <a:buNone/>
              <a:defRPr sz="1400" spc="200">
                <a:solidFill>
                  <a:schemeClr val="accent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教出语文味道，做有灵魂、有温度、有诗意的语文人!</a:t>
            </a:r>
            <a:endParaRPr lang="zh-CN" altLang="en-US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image" Target="../media/image4.png"/><Relationship Id="rId1" Type="http://schemas.openxmlformats.org/officeDocument/2006/relationships/tags" Target="../tags/tag21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4" Type="http://schemas.openxmlformats.org/officeDocument/2006/relationships/slideLayout" Target="../slideLayouts/slideLayout20.xml"/><Relationship Id="rId23" Type="http://schemas.openxmlformats.org/officeDocument/2006/relationships/tags" Target="../tags/tag241.xml"/><Relationship Id="rId22" Type="http://schemas.openxmlformats.org/officeDocument/2006/relationships/tags" Target="../tags/tag240.xml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image" Target="../media/image4.png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2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250.xml"/><Relationship Id="rId1" Type="http://schemas.openxmlformats.org/officeDocument/2006/relationships/tags" Target="../tags/tag2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slideLayout" Target="../slideLayouts/slideLayout19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20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image" Target="../media/image4.png"/><Relationship Id="rId18" Type="http://schemas.openxmlformats.org/officeDocument/2006/relationships/slideLayout" Target="../slideLayouts/slideLayout20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3" Type="http://schemas.openxmlformats.org/officeDocument/2006/relationships/slideLayout" Target="../slideLayouts/slideLayout19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20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3648075" y="4364990"/>
            <a:ext cx="5102225" cy="1102360"/>
          </a:xfrm>
          <a:prstGeom prst="roundRect">
            <a:avLst>
              <a:gd name="adj" fmla="val 46599"/>
            </a:avLst>
          </a:prstGeom>
          <a:solidFill>
            <a:schemeClr val="accent3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泸县第六中学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   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教师：王维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2022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年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11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月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30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日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9470" y="1844675"/>
            <a:ext cx="10115550" cy="1440180"/>
          </a:xfrm>
        </p:spPr>
        <p:txBody>
          <a:bodyPr>
            <a:normAutofit fontScale="90000"/>
          </a:bodyPr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6600">
                <a:solidFill>
                  <a:schemeClr val="accent1">
                    <a:lumMod val="50000"/>
                  </a:schemeClr>
                </a:solidFill>
                <a:latin typeface="字魂36号-正文宋楷" panose="00000500000000000000" charset="-122"/>
                <a:ea typeface="字魂36号-正文宋楷" panose="00000500000000000000" charset="-122"/>
              </a:rPr>
              <a:t>前置预习</a:t>
            </a:r>
            <a:endParaRPr lang="zh-CN" altLang="en-US" sz="660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6600">
                <a:solidFill>
                  <a:schemeClr val="accent1">
                    <a:lumMod val="50000"/>
                  </a:schemeClr>
                </a:solidFill>
              </a:rPr>
              <a:t>自读课文教学不可忽视的环节</a:t>
            </a:r>
            <a:endParaRPr lang="zh-CN" altLang="en-US" sz="66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>
            <a:noAutofit/>
          </a:bodyPr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sym typeface="+mn-ea"/>
              </a:rPr>
              <a:t>科目：语文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1" name="右箭头 10"/>
          <p:cNvSpPr/>
          <p:nvPr>
            <p:custDataLst>
              <p:tags r:id="rId3"/>
            </p:custDataLst>
          </p:nvPr>
        </p:nvSpPr>
        <p:spPr>
          <a:xfrm>
            <a:off x="1127760" y="810260"/>
            <a:ext cx="10297160" cy="779780"/>
          </a:xfrm>
          <a:prstGeom prst="rightArrow">
            <a:avLst>
              <a:gd name="adj1" fmla="val 60108"/>
              <a:gd name="adj2" fmla="val 5848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3615" y="405130"/>
            <a:ext cx="4224020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巧设问题，巩固提升阅读技能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65530" y="1351280"/>
            <a:ext cx="7044690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心设计自学问题。问题要根据同类体裁课文的规律性知识，体现自读课文教学的目的和要求。既要突出单篇课文的重点，又要兼顾知识的覆盖面及纵横联系，便于学生思考，鼓励学生自我质疑。答案尽可能具体单一，便于消化理解。</a:t>
            </a:r>
            <a:endParaRPr lang="en-US" altLang="zh-CN" sz="22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65755" y="3655060"/>
            <a:ext cx="9333230" cy="1648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《周亚夫军细柳》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一文中，通假字、古今异义字、包括一词多义的形象非常多，教师在对待学生这个方面需特别注意，程度较好的学生，可以稍作提示；程度较差的学生，则应当将部分词语讲解清楚，方便学生代入进行翻译课文。</a:t>
            </a:r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设计的问题可以是：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章大意是什么？文中体现了周亚夫怎么样的品质？为什么皇帝对周亚夫十分赞赏？诸如此类的问题。</a:t>
            </a:r>
            <a:endParaRPr lang="zh-CN" altLang="en-US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3615" y="405130"/>
            <a:ext cx="4762500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轻拨重敲，释疑解难促内化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913130" y="4941570"/>
            <a:ext cx="3096000" cy="1416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文本框 103"/>
          <p:cNvSpPr txBox="1"/>
          <p:nvPr>
            <p:custDataLst>
              <p:tags r:id="rId4"/>
            </p:custDataLst>
          </p:nvPr>
        </p:nvSpPr>
        <p:spPr>
          <a:xfrm>
            <a:off x="840740" y="3249295"/>
            <a:ext cx="33013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40740" y="278132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启发式</a:t>
            </a:r>
            <a:endParaRPr lang="zh-CN" altLang="en-US" sz="2400" b="1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4250" y="1484630"/>
            <a:ext cx="607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4585075" y="4401185"/>
            <a:ext cx="3095625" cy="1416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512310" y="2708275"/>
            <a:ext cx="3301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诱导学生联系上下文在具体的语言环境中去领悟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512469" y="224093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诱导式</a:t>
            </a:r>
            <a:endParaRPr lang="zh-CN" altLang="en-US" sz="2400" b="1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55820" y="981075"/>
            <a:ext cx="607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8256645" y="3860800"/>
            <a:ext cx="3095625" cy="1416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8183880" y="2042795"/>
            <a:ext cx="33013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教师的辅导要把主要精力放在带有普遍性的疑难问题上，对程度好的学生轻拨，对基础差的学生重敲。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8184039" y="170053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点拨式</a:t>
            </a:r>
            <a:endParaRPr lang="zh-CN" altLang="en-US" sz="2400" b="1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56270" y="332740"/>
            <a:ext cx="607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12"/>
            </p:custDataLst>
          </p:nvPr>
        </p:nvSpPr>
        <p:spPr>
          <a:xfrm>
            <a:off x="2495550" y="5373370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6132050" y="5374005"/>
            <a:ext cx="14351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9768060" y="5374005"/>
            <a:ext cx="14351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913130" y="4940935"/>
            <a:ext cx="3096000" cy="141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16"/>
            </p:custDataLst>
          </p:nvPr>
        </p:nvSpPr>
        <p:spPr>
          <a:xfrm>
            <a:off x="4585075" y="4400550"/>
            <a:ext cx="3095625" cy="141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8256645" y="3860165"/>
            <a:ext cx="3095625" cy="141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8"/>
            </p:custDataLst>
          </p:nvPr>
        </p:nvCxnSpPr>
        <p:spPr>
          <a:xfrm flipH="1">
            <a:off x="983615" y="5445760"/>
            <a:ext cx="10476000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>
            <p:custDataLst>
              <p:tags r:id="rId19"/>
            </p:custDataLst>
          </p:nvPr>
        </p:nvSpPr>
        <p:spPr>
          <a:xfrm>
            <a:off x="2495550" y="5372735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椭圆 27"/>
          <p:cNvSpPr/>
          <p:nvPr>
            <p:custDataLst>
              <p:tags r:id="rId20"/>
            </p:custDataLst>
          </p:nvPr>
        </p:nvSpPr>
        <p:spPr>
          <a:xfrm>
            <a:off x="6132050" y="5373370"/>
            <a:ext cx="14351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椭圆 28"/>
          <p:cNvSpPr/>
          <p:nvPr>
            <p:custDataLst>
              <p:tags r:id="rId21"/>
            </p:custDataLst>
          </p:nvPr>
        </p:nvSpPr>
        <p:spPr>
          <a:xfrm>
            <a:off x="9768060" y="5373370"/>
            <a:ext cx="14351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2"/>
            </p:custDataLst>
          </p:nvPr>
        </p:nvSpPr>
        <p:spPr>
          <a:xfrm>
            <a:off x="469265" y="3376295"/>
            <a:ext cx="37998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在对课文进行讲解时，可以启发学生联系文章的写作背景来具体理解其在当时的建构意义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3615" y="405130"/>
            <a:ext cx="4295140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反思交流，团队协作求质跃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76910" y="2345690"/>
            <a:ext cx="403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要注意防止走过场，流于形式。检查的方式可以是提问质疑，也可以是书面练习，还可以是收阅笔记。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6" name="文本框 105"/>
          <p:cNvSpPr txBox="1"/>
          <p:nvPr>
            <p:custDataLst>
              <p:tags r:id="rId4"/>
            </p:custDataLst>
          </p:nvPr>
        </p:nvSpPr>
        <p:spPr>
          <a:xfrm>
            <a:off x="7459860" y="2345690"/>
            <a:ext cx="403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可分组座谈，也可以选择不同类型的几位学生全班交流。通过谈体会，互相启发，取长补短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文本框 107"/>
          <p:cNvSpPr txBox="1"/>
          <p:nvPr>
            <p:custDataLst>
              <p:tags r:id="rId5"/>
            </p:custDataLst>
          </p:nvPr>
        </p:nvSpPr>
        <p:spPr>
          <a:xfrm>
            <a:off x="1831136" y="184912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检查效果</a:t>
            </a:r>
            <a:endParaRPr lang="zh-CN" altLang="en-US" sz="2400" b="1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9" name="文本框 108"/>
          <p:cNvSpPr txBox="1"/>
          <p:nvPr>
            <p:custDataLst>
              <p:tags r:id="rId6"/>
            </p:custDataLst>
          </p:nvPr>
        </p:nvSpPr>
        <p:spPr>
          <a:xfrm>
            <a:off x="8614086" y="184912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交流自学体会</a:t>
            </a:r>
            <a:endParaRPr lang="zh-CN" altLang="en-US" sz="2400" b="1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任意多边形 2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598639" y="3365932"/>
            <a:ext cx="1854790" cy="1894033"/>
          </a:xfrm>
          <a:custGeom>
            <a:avLst/>
            <a:gdLst>
              <a:gd name="connsiteX0" fmla="*/ 576971 w 1854790"/>
              <a:gd name="connsiteY0" fmla="*/ 1141888 h 1894033"/>
              <a:gd name="connsiteX1" fmla="*/ 1114833 w 1854790"/>
              <a:gd name="connsiteY1" fmla="*/ 1310074 h 1894033"/>
              <a:gd name="connsiteX2" fmla="*/ 1276169 w 1854790"/>
              <a:gd name="connsiteY2" fmla="*/ 770119 h 1894033"/>
              <a:gd name="connsiteX3" fmla="*/ 738307 w 1854790"/>
              <a:gd name="connsiteY3" fmla="*/ 601933 h 1894033"/>
              <a:gd name="connsiteX4" fmla="*/ 576971 w 1854790"/>
              <a:gd name="connsiteY4" fmla="*/ 1141888 h 1894033"/>
              <a:gd name="connsiteX5" fmla="*/ 189021 w 1854790"/>
              <a:gd name="connsiteY5" fmla="*/ 1537900 h 1894033"/>
              <a:gd name="connsiteX6" fmla="*/ 358487 w 1854790"/>
              <a:gd name="connsiteY6" fmla="*/ 1285972 h 1894033"/>
              <a:gd name="connsiteX7" fmla="*/ 344739 w 1854790"/>
              <a:gd name="connsiteY7" fmla="*/ 1265368 h 1894033"/>
              <a:gd name="connsiteX8" fmla="*/ 293733 w 1854790"/>
              <a:gd name="connsiteY8" fmla="*/ 1140923 h 1894033"/>
              <a:gd name="connsiteX9" fmla="*/ 289129 w 1854790"/>
              <a:gd name="connsiteY9" fmla="*/ 1116968 h 1894033"/>
              <a:gd name="connsiteX10" fmla="*/ 4125 w 1854790"/>
              <a:gd name="connsiteY10" fmla="*/ 1067232 h 1894033"/>
              <a:gd name="connsiteX11" fmla="*/ 0 w 1854790"/>
              <a:gd name="connsiteY11" fmla="*/ 823673 h 1894033"/>
              <a:gd name="connsiteX12" fmla="*/ 294361 w 1854790"/>
              <a:gd name="connsiteY12" fmla="*/ 761967 h 1894033"/>
              <a:gd name="connsiteX13" fmla="*/ 294718 w 1854790"/>
              <a:gd name="connsiteY13" fmla="*/ 760179 h 1894033"/>
              <a:gd name="connsiteX14" fmla="*/ 342761 w 1854790"/>
              <a:gd name="connsiteY14" fmla="*/ 642801 h 1894033"/>
              <a:gd name="connsiteX15" fmla="*/ 357292 w 1854790"/>
              <a:gd name="connsiteY15" fmla="*/ 620698 h 1894033"/>
              <a:gd name="connsiteX16" fmla="*/ 193910 w 1854790"/>
              <a:gd name="connsiteY16" fmla="*/ 380734 h 1894033"/>
              <a:gd name="connsiteX17" fmla="*/ 365800 w 1854790"/>
              <a:gd name="connsiteY17" fmla="*/ 208132 h 1894033"/>
              <a:gd name="connsiteX18" fmla="*/ 610007 w 1854790"/>
              <a:gd name="connsiteY18" fmla="*/ 372927 h 1894033"/>
              <a:gd name="connsiteX19" fmla="*/ 614827 w 1854790"/>
              <a:gd name="connsiteY19" fmla="*/ 369701 h 1894033"/>
              <a:gd name="connsiteX20" fmla="*/ 738420 w 1854790"/>
              <a:gd name="connsiteY20" fmla="*/ 319264 h 1894033"/>
              <a:gd name="connsiteX21" fmla="*/ 751113 w 1854790"/>
              <a:gd name="connsiteY21" fmla="*/ 316882 h 1894033"/>
              <a:gd name="connsiteX22" fmla="*/ 811958 w 1854790"/>
              <a:gd name="connsiteY22" fmla="*/ 0 h 1894033"/>
              <a:gd name="connsiteX23" fmla="*/ 1055552 w 1854790"/>
              <a:gd name="connsiteY23" fmla="*/ 0 h 1894033"/>
              <a:gd name="connsiteX24" fmla="*/ 1116549 w 1854790"/>
              <a:gd name="connsiteY24" fmla="*/ 317674 h 1894033"/>
              <a:gd name="connsiteX25" fmla="*/ 1093509 w 1854790"/>
              <a:gd name="connsiteY25" fmla="*/ 317674 h 1894033"/>
              <a:gd name="connsiteX26" fmla="*/ 1117551 w 1854790"/>
              <a:gd name="connsiteY26" fmla="*/ 322671 h 1894033"/>
              <a:gd name="connsiteX27" fmla="*/ 1234735 w 1854790"/>
              <a:gd name="connsiteY27" fmla="*/ 371666 h 1894033"/>
              <a:gd name="connsiteX28" fmla="*/ 1240691 w 1854790"/>
              <a:gd name="connsiteY28" fmla="*/ 375636 h 1894033"/>
              <a:gd name="connsiteX29" fmla="*/ 1506858 w 1854790"/>
              <a:gd name="connsiteY29" fmla="*/ 199159 h 1894033"/>
              <a:gd name="connsiteX30" fmla="*/ 1677336 w 1854790"/>
              <a:gd name="connsiteY30" fmla="*/ 373156 h 1894033"/>
              <a:gd name="connsiteX31" fmla="*/ 1498321 w 1854790"/>
              <a:gd name="connsiteY31" fmla="*/ 631532 h 1894033"/>
              <a:gd name="connsiteX32" fmla="*/ 1508401 w 1854790"/>
              <a:gd name="connsiteY32" fmla="*/ 646639 h 1894033"/>
              <a:gd name="connsiteX33" fmla="*/ 1543430 w 1854790"/>
              <a:gd name="connsiteY33" fmla="*/ 723798 h 1894033"/>
              <a:gd name="connsiteX34" fmla="*/ 1559061 w 1854790"/>
              <a:gd name="connsiteY34" fmla="*/ 774139 h 1894033"/>
              <a:gd name="connsiteX35" fmla="*/ 1852857 w 1854790"/>
              <a:gd name="connsiteY35" fmla="*/ 828137 h 1894033"/>
              <a:gd name="connsiteX36" fmla="*/ 1854790 w 1854790"/>
              <a:gd name="connsiteY36" fmla="*/ 1071724 h 1894033"/>
              <a:gd name="connsiteX37" fmla="*/ 1564120 w 1854790"/>
              <a:gd name="connsiteY37" fmla="*/ 1129931 h 1894033"/>
              <a:gd name="connsiteX38" fmla="*/ 1543058 w 1854790"/>
              <a:gd name="connsiteY38" fmla="*/ 1196878 h 1894033"/>
              <a:gd name="connsiteX39" fmla="*/ 1510379 w 1854790"/>
              <a:gd name="connsiteY39" fmla="*/ 1269206 h 1894033"/>
              <a:gd name="connsiteX40" fmla="*/ 1502496 w 1854790"/>
              <a:gd name="connsiteY40" fmla="*/ 1281196 h 1894033"/>
              <a:gd name="connsiteX41" fmla="*/ 1675844 w 1854790"/>
              <a:gd name="connsiteY41" fmla="*/ 1506170 h 1894033"/>
              <a:gd name="connsiteX42" fmla="*/ 1514384 w 1854790"/>
              <a:gd name="connsiteY42" fmla="*/ 1688567 h 1894033"/>
              <a:gd name="connsiteX43" fmla="*/ 1252030 w 1854790"/>
              <a:gd name="connsiteY43" fmla="*/ 1533123 h 1894033"/>
              <a:gd name="connsiteX44" fmla="*/ 1238313 w 1854790"/>
              <a:gd name="connsiteY44" fmla="*/ 1542306 h 1894033"/>
              <a:gd name="connsiteX45" fmla="*/ 1161704 w 1854790"/>
              <a:gd name="connsiteY45" fmla="*/ 1576998 h 1894033"/>
              <a:gd name="connsiteX46" fmla="*/ 1109429 w 1854790"/>
              <a:gd name="connsiteY46" fmla="*/ 1593066 h 1894033"/>
              <a:gd name="connsiteX47" fmla="*/ 1049196 w 1854790"/>
              <a:gd name="connsiteY47" fmla="*/ 1894033 h 1894033"/>
              <a:gd name="connsiteX48" fmla="*/ 805609 w 1854790"/>
              <a:gd name="connsiteY48" fmla="*/ 1892128 h 1894033"/>
              <a:gd name="connsiteX49" fmla="*/ 750593 w 1854790"/>
              <a:gd name="connsiteY49" fmla="*/ 1592990 h 1894033"/>
              <a:gd name="connsiteX50" fmla="*/ 690633 w 1854790"/>
              <a:gd name="connsiteY50" fmla="*/ 1573620 h 1894033"/>
              <a:gd name="connsiteX51" fmla="*/ 618405 w 1854790"/>
              <a:gd name="connsiteY51" fmla="*/ 1540341 h 1894033"/>
              <a:gd name="connsiteX52" fmla="*/ 613945 w 1854790"/>
              <a:gd name="connsiteY52" fmla="*/ 1537368 h 1894033"/>
              <a:gd name="connsiteX53" fmla="*/ 361878 w 1854790"/>
              <a:gd name="connsiteY53" fmla="*/ 1709536 h 18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54790" h="1894033">
                <a:moveTo>
                  <a:pt x="576971" y="1141888"/>
                </a:moveTo>
                <a:cubicBezTo>
                  <a:pt x="680946" y="1337437"/>
                  <a:pt x="921755" y="1412735"/>
                  <a:pt x="1114833" y="1310074"/>
                </a:cubicBezTo>
                <a:cubicBezTo>
                  <a:pt x="1307910" y="1207413"/>
                  <a:pt x="1380143" y="965667"/>
                  <a:pt x="1276169" y="770119"/>
                </a:cubicBezTo>
                <a:cubicBezTo>
                  <a:pt x="1172194" y="574570"/>
                  <a:pt x="931385" y="499271"/>
                  <a:pt x="738307" y="601933"/>
                </a:cubicBezTo>
                <a:cubicBezTo>
                  <a:pt x="545229" y="704594"/>
                  <a:pt x="472996" y="946340"/>
                  <a:pt x="576971" y="1141888"/>
                </a:cubicBezTo>
                <a:close/>
                <a:moveTo>
                  <a:pt x="189021" y="1537900"/>
                </a:moveTo>
                <a:lnTo>
                  <a:pt x="358487" y="1285972"/>
                </a:lnTo>
                <a:lnTo>
                  <a:pt x="344739" y="1265368"/>
                </a:lnTo>
                <a:cubicBezTo>
                  <a:pt x="323218" y="1224892"/>
                  <a:pt x="306276" y="1183211"/>
                  <a:pt x="293733" y="1140923"/>
                </a:cubicBezTo>
                <a:lnTo>
                  <a:pt x="289129" y="1116968"/>
                </a:lnTo>
                <a:lnTo>
                  <a:pt x="4125" y="1067232"/>
                </a:lnTo>
                <a:lnTo>
                  <a:pt x="0" y="823673"/>
                </a:lnTo>
                <a:lnTo>
                  <a:pt x="294361" y="761967"/>
                </a:lnTo>
                <a:lnTo>
                  <a:pt x="294718" y="760179"/>
                </a:lnTo>
                <a:cubicBezTo>
                  <a:pt x="306937" y="719658"/>
                  <a:pt x="323012" y="680332"/>
                  <a:pt x="342761" y="642801"/>
                </a:cubicBezTo>
                <a:lnTo>
                  <a:pt x="357292" y="620698"/>
                </a:lnTo>
                <a:lnTo>
                  <a:pt x="193910" y="380734"/>
                </a:lnTo>
                <a:lnTo>
                  <a:pt x="365800" y="208132"/>
                </a:lnTo>
                <a:lnTo>
                  <a:pt x="610007" y="372927"/>
                </a:lnTo>
                <a:lnTo>
                  <a:pt x="614827" y="369701"/>
                </a:lnTo>
                <a:cubicBezTo>
                  <a:pt x="654994" y="348343"/>
                  <a:pt x="696391" y="331593"/>
                  <a:pt x="738420" y="319264"/>
                </a:cubicBezTo>
                <a:lnTo>
                  <a:pt x="751113" y="316882"/>
                </a:lnTo>
                <a:lnTo>
                  <a:pt x="811958" y="0"/>
                </a:lnTo>
                <a:lnTo>
                  <a:pt x="1055552" y="0"/>
                </a:lnTo>
                <a:lnTo>
                  <a:pt x="1116549" y="317674"/>
                </a:lnTo>
                <a:lnTo>
                  <a:pt x="1093509" y="317674"/>
                </a:lnTo>
                <a:lnTo>
                  <a:pt x="1117551" y="322671"/>
                </a:lnTo>
                <a:cubicBezTo>
                  <a:pt x="1157977" y="335200"/>
                  <a:pt x="1197238" y="351593"/>
                  <a:pt x="1234735" y="371666"/>
                </a:cubicBezTo>
                <a:lnTo>
                  <a:pt x="1240691" y="375636"/>
                </a:lnTo>
                <a:lnTo>
                  <a:pt x="1506858" y="199159"/>
                </a:lnTo>
                <a:lnTo>
                  <a:pt x="1677336" y="373156"/>
                </a:lnTo>
                <a:lnTo>
                  <a:pt x="1498321" y="631532"/>
                </a:lnTo>
                <a:lnTo>
                  <a:pt x="1508401" y="646639"/>
                </a:lnTo>
                <a:cubicBezTo>
                  <a:pt x="1521851" y="671936"/>
                  <a:pt x="1533514" y="697704"/>
                  <a:pt x="1543430" y="723798"/>
                </a:cubicBezTo>
                <a:lnTo>
                  <a:pt x="1559061" y="774139"/>
                </a:lnTo>
                <a:lnTo>
                  <a:pt x="1852857" y="828137"/>
                </a:lnTo>
                <a:lnTo>
                  <a:pt x="1854790" y="1071724"/>
                </a:lnTo>
                <a:lnTo>
                  <a:pt x="1564120" y="1129931"/>
                </a:lnTo>
                <a:lnTo>
                  <a:pt x="1543058" y="1196878"/>
                </a:lnTo>
                <a:cubicBezTo>
                  <a:pt x="1533630" y="1221591"/>
                  <a:pt x="1522722" y="1245749"/>
                  <a:pt x="1510379" y="1269206"/>
                </a:cubicBezTo>
                <a:lnTo>
                  <a:pt x="1502496" y="1281196"/>
                </a:lnTo>
                <a:lnTo>
                  <a:pt x="1675844" y="1506170"/>
                </a:lnTo>
                <a:lnTo>
                  <a:pt x="1514384" y="1688567"/>
                </a:lnTo>
                <a:lnTo>
                  <a:pt x="1252030" y="1533123"/>
                </a:lnTo>
                <a:lnTo>
                  <a:pt x="1238313" y="1542306"/>
                </a:lnTo>
                <a:cubicBezTo>
                  <a:pt x="1213208" y="1555654"/>
                  <a:pt x="1187623" y="1567203"/>
                  <a:pt x="1161704" y="1576998"/>
                </a:cubicBezTo>
                <a:lnTo>
                  <a:pt x="1109429" y="1593066"/>
                </a:lnTo>
                <a:lnTo>
                  <a:pt x="1049196" y="1894033"/>
                </a:lnTo>
                <a:lnTo>
                  <a:pt x="805609" y="1892128"/>
                </a:lnTo>
                <a:lnTo>
                  <a:pt x="750593" y="1592990"/>
                </a:lnTo>
                <a:lnTo>
                  <a:pt x="690633" y="1573620"/>
                </a:lnTo>
                <a:cubicBezTo>
                  <a:pt x="665965" y="1563995"/>
                  <a:pt x="641840" y="1552886"/>
                  <a:pt x="618405" y="1540341"/>
                </a:cubicBezTo>
                <a:lnTo>
                  <a:pt x="613945" y="1537368"/>
                </a:lnTo>
                <a:lnTo>
                  <a:pt x="361878" y="17095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 dirty="0">
              <a:solidFill>
                <a:srgbClr val="FAC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3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6660000">
            <a:off x="6110883" y="2898272"/>
            <a:ext cx="1412497" cy="1465313"/>
          </a:xfrm>
          <a:custGeom>
            <a:avLst/>
            <a:gdLst>
              <a:gd name="connsiteX0" fmla="*/ 414131 w 1351129"/>
              <a:gd name="connsiteY0" fmla="*/ 798596 h 1401651"/>
              <a:gd name="connsiteX1" fmla="*/ 770079 w 1351129"/>
              <a:gd name="connsiteY1" fmla="*/ 957075 h 1401651"/>
              <a:gd name="connsiteX2" fmla="*/ 928558 w 1351129"/>
              <a:gd name="connsiteY2" fmla="*/ 601126 h 1401651"/>
              <a:gd name="connsiteX3" fmla="*/ 572609 w 1351129"/>
              <a:gd name="connsiteY3" fmla="*/ 442648 h 1401651"/>
              <a:gd name="connsiteX4" fmla="*/ 414131 w 1351129"/>
              <a:gd name="connsiteY4" fmla="*/ 798596 h 1401651"/>
              <a:gd name="connsiteX5" fmla="*/ 0 w 1351129"/>
              <a:gd name="connsiteY5" fmla="*/ 925872 h 1401651"/>
              <a:gd name="connsiteX6" fmla="*/ 191465 w 1351129"/>
              <a:gd name="connsiteY6" fmla="*/ 774838 h 1401651"/>
              <a:gd name="connsiteX7" fmla="*/ 185486 w 1351129"/>
              <a:gd name="connsiteY7" fmla="*/ 683733 h 1401651"/>
              <a:gd name="connsiteX8" fmla="*/ 192999 w 1351129"/>
              <a:gd name="connsiteY8" fmla="*/ 613543 h 1401651"/>
              <a:gd name="connsiteX9" fmla="*/ 201663 w 1351129"/>
              <a:gd name="connsiteY9" fmla="*/ 579829 h 1401651"/>
              <a:gd name="connsiteX10" fmla="*/ 24911 w 1351129"/>
              <a:gd name="connsiteY10" fmla="*/ 403336 h 1401651"/>
              <a:gd name="connsiteX11" fmla="*/ 135052 w 1351129"/>
              <a:gd name="connsiteY11" fmla="*/ 231712 h 1401651"/>
              <a:gd name="connsiteX12" fmla="*/ 369389 w 1351129"/>
              <a:gd name="connsiteY12" fmla="*/ 318970 h 1401651"/>
              <a:gd name="connsiteX13" fmla="*/ 370085 w 1351129"/>
              <a:gd name="connsiteY13" fmla="*/ 318331 h 1401651"/>
              <a:gd name="connsiteX14" fmla="*/ 497178 w 1351129"/>
              <a:gd name="connsiteY14" fmla="*/ 246141 h 1401651"/>
              <a:gd name="connsiteX15" fmla="*/ 555241 w 1351129"/>
              <a:gd name="connsiteY15" fmla="*/ 230318 h 1401651"/>
              <a:gd name="connsiteX16" fmla="*/ 605321 w 1351129"/>
              <a:gd name="connsiteY16" fmla="*/ 0 h 1401651"/>
              <a:gd name="connsiteX17" fmla="*/ 818943 w 1351129"/>
              <a:gd name="connsiteY17" fmla="*/ 0 h 1401651"/>
              <a:gd name="connsiteX18" fmla="*/ 874132 w 1351129"/>
              <a:gd name="connsiteY18" fmla="*/ 253814 h 1401651"/>
              <a:gd name="connsiteX19" fmla="*/ 862857 w 1351129"/>
              <a:gd name="connsiteY19" fmla="*/ 253814 h 1401651"/>
              <a:gd name="connsiteX20" fmla="*/ 869018 w 1351129"/>
              <a:gd name="connsiteY20" fmla="*/ 255878 h 1401651"/>
              <a:gd name="connsiteX21" fmla="*/ 950198 w 1351129"/>
              <a:gd name="connsiteY21" fmla="*/ 301761 h 1401651"/>
              <a:gd name="connsiteX22" fmla="*/ 1010123 w 1351129"/>
              <a:gd name="connsiteY22" fmla="*/ 352955 h 1401651"/>
              <a:gd name="connsiteX23" fmla="*/ 1251343 w 1351129"/>
              <a:gd name="connsiteY23" fmla="*/ 285696 h 1401651"/>
              <a:gd name="connsiteX24" fmla="*/ 1351129 w 1351129"/>
              <a:gd name="connsiteY24" fmla="*/ 474580 h 1401651"/>
              <a:gd name="connsiteX25" fmla="*/ 1152697 w 1351129"/>
              <a:gd name="connsiteY25" fmla="*/ 641762 h 1401651"/>
              <a:gd name="connsiteX26" fmla="*/ 1156458 w 1351129"/>
              <a:gd name="connsiteY26" fmla="*/ 668447 h 1401651"/>
              <a:gd name="connsiteX27" fmla="*/ 1144954 w 1351129"/>
              <a:gd name="connsiteY27" fmla="*/ 809119 h 1401651"/>
              <a:gd name="connsiteX28" fmla="*/ 1143966 w 1351129"/>
              <a:gd name="connsiteY28" fmla="*/ 812069 h 1401651"/>
              <a:gd name="connsiteX29" fmla="*/ 1310663 w 1351129"/>
              <a:gd name="connsiteY29" fmla="*/ 985150 h 1401651"/>
              <a:gd name="connsiteX30" fmla="*/ 1191798 w 1351129"/>
              <a:gd name="connsiteY30" fmla="*/ 1162648 h 1401651"/>
              <a:gd name="connsiteX31" fmla="*/ 974507 w 1351129"/>
              <a:gd name="connsiteY31" fmla="*/ 1076872 h 1401651"/>
              <a:gd name="connsiteX32" fmla="*/ 933413 w 1351129"/>
              <a:gd name="connsiteY32" fmla="*/ 1109263 h 1401651"/>
              <a:gd name="connsiteX33" fmla="*/ 845511 w 1351129"/>
              <a:gd name="connsiteY33" fmla="*/ 1153581 h 1401651"/>
              <a:gd name="connsiteX34" fmla="*/ 800729 w 1351129"/>
              <a:gd name="connsiteY34" fmla="*/ 1164598 h 1401651"/>
              <a:gd name="connsiteX35" fmla="*/ 735664 w 1351129"/>
              <a:gd name="connsiteY35" fmla="*/ 1401651 h 1401651"/>
              <a:gd name="connsiteX36" fmla="*/ 532033 w 1351129"/>
              <a:gd name="connsiteY36" fmla="*/ 1390692 h 1401651"/>
              <a:gd name="connsiteX37" fmla="*/ 493408 w 1351129"/>
              <a:gd name="connsiteY37" fmla="*/ 1151865 h 1401651"/>
              <a:gd name="connsiteX38" fmla="*/ 392491 w 1351129"/>
              <a:gd name="connsiteY38" fmla="*/ 1097962 h 1401651"/>
              <a:gd name="connsiteX39" fmla="*/ 335266 w 1351129"/>
              <a:gd name="connsiteY39" fmla="*/ 1049074 h 1401651"/>
              <a:gd name="connsiteX40" fmla="*/ 89395 w 1351129"/>
              <a:gd name="connsiteY40" fmla="*/ 1109159 h 140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51129" h="1401651">
                <a:moveTo>
                  <a:pt x="414131" y="798596"/>
                </a:moveTo>
                <a:cubicBezTo>
                  <a:pt x="468661" y="940652"/>
                  <a:pt x="628024" y="1011605"/>
                  <a:pt x="770079" y="957075"/>
                </a:cubicBezTo>
                <a:cubicBezTo>
                  <a:pt x="912135" y="902545"/>
                  <a:pt x="983088" y="743182"/>
                  <a:pt x="928558" y="601126"/>
                </a:cubicBezTo>
                <a:cubicBezTo>
                  <a:pt x="874028" y="459071"/>
                  <a:pt x="714665" y="388118"/>
                  <a:pt x="572609" y="442648"/>
                </a:cubicBezTo>
                <a:cubicBezTo>
                  <a:pt x="430554" y="497178"/>
                  <a:pt x="359601" y="656541"/>
                  <a:pt x="414131" y="798596"/>
                </a:cubicBezTo>
                <a:close/>
                <a:moveTo>
                  <a:pt x="0" y="925872"/>
                </a:moveTo>
                <a:lnTo>
                  <a:pt x="191465" y="774838"/>
                </a:lnTo>
                <a:lnTo>
                  <a:pt x="185486" y="683733"/>
                </a:lnTo>
                <a:cubicBezTo>
                  <a:pt x="186282" y="660072"/>
                  <a:pt x="188813" y="636616"/>
                  <a:pt x="192999" y="613543"/>
                </a:cubicBezTo>
                <a:lnTo>
                  <a:pt x="201663" y="579829"/>
                </a:lnTo>
                <a:lnTo>
                  <a:pt x="24911" y="403336"/>
                </a:lnTo>
                <a:lnTo>
                  <a:pt x="135052" y="231712"/>
                </a:lnTo>
                <a:lnTo>
                  <a:pt x="369389" y="318970"/>
                </a:lnTo>
                <a:lnTo>
                  <a:pt x="370085" y="318331"/>
                </a:lnTo>
                <a:cubicBezTo>
                  <a:pt x="407619" y="288713"/>
                  <a:pt x="450193" y="264177"/>
                  <a:pt x="497178" y="246141"/>
                </a:cubicBezTo>
                <a:lnTo>
                  <a:pt x="555241" y="230318"/>
                </a:lnTo>
                <a:lnTo>
                  <a:pt x="605321" y="0"/>
                </a:lnTo>
                <a:lnTo>
                  <a:pt x="818943" y="0"/>
                </a:lnTo>
                <a:lnTo>
                  <a:pt x="874132" y="253814"/>
                </a:lnTo>
                <a:lnTo>
                  <a:pt x="862857" y="253814"/>
                </a:lnTo>
                <a:lnTo>
                  <a:pt x="869018" y="255878"/>
                </a:lnTo>
                <a:cubicBezTo>
                  <a:pt x="897424" y="268526"/>
                  <a:pt x="924625" y="283882"/>
                  <a:pt x="950198" y="301761"/>
                </a:cubicBezTo>
                <a:lnTo>
                  <a:pt x="1010123" y="352955"/>
                </a:lnTo>
                <a:lnTo>
                  <a:pt x="1251343" y="285696"/>
                </a:lnTo>
                <a:lnTo>
                  <a:pt x="1351129" y="474580"/>
                </a:lnTo>
                <a:lnTo>
                  <a:pt x="1152697" y="641762"/>
                </a:lnTo>
                <a:lnTo>
                  <a:pt x="1156458" y="668447"/>
                </a:lnTo>
                <a:cubicBezTo>
                  <a:pt x="1159562" y="716158"/>
                  <a:pt x="1155517" y="763522"/>
                  <a:pt x="1144954" y="809119"/>
                </a:cubicBezTo>
                <a:lnTo>
                  <a:pt x="1143966" y="812069"/>
                </a:lnTo>
                <a:lnTo>
                  <a:pt x="1310663" y="985150"/>
                </a:lnTo>
                <a:lnTo>
                  <a:pt x="1191798" y="1162648"/>
                </a:lnTo>
                <a:lnTo>
                  <a:pt x="974507" y="1076872"/>
                </a:lnTo>
                <a:lnTo>
                  <a:pt x="933413" y="1109263"/>
                </a:lnTo>
                <a:cubicBezTo>
                  <a:pt x="906197" y="1126644"/>
                  <a:pt x="876834" y="1141558"/>
                  <a:pt x="845511" y="1153581"/>
                </a:cubicBezTo>
                <a:lnTo>
                  <a:pt x="800729" y="1164598"/>
                </a:lnTo>
                <a:lnTo>
                  <a:pt x="735664" y="1401651"/>
                </a:lnTo>
                <a:lnTo>
                  <a:pt x="532033" y="1390692"/>
                </a:lnTo>
                <a:lnTo>
                  <a:pt x="493408" y="1151865"/>
                </a:lnTo>
                <a:lnTo>
                  <a:pt x="392491" y="1097962"/>
                </a:lnTo>
                <a:lnTo>
                  <a:pt x="335266" y="1049074"/>
                </a:lnTo>
                <a:lnTo>
                  <a:pt x="89395" y="11091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C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 4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rot="6660000">
            <a:off x="5264397" y="2210401"/>
            <a:ext cx="1231291" cy="1277332"/>
          </a:xfrm>
          <a:custGeom>
            <a:avLst/>
            <a:gdLst>
              <a:gd name="connsiteX0" fmla="*/ 414131 w 1351129"/>
              <a:gd name="connsiteY0" fmla="*/ 798596 h 1401651"/>
              <a:gd name="connsiteX1" fmla="*/ 770079 w 1351129"/>
              <a:gd name="connsiteY1" fmla="*/ 957075 h 1401651"/>
              <a:gd name="connsiteX2" fmla="*/ 928558 w 1351129"/>
              <a:gd name="connsiteY2" fmla="*/ 601126 h 1401651"/>
              <a:gd name="connsiteX3" fmla="*/ 572609 w 1351129"/>
              <a:gd name="connsiteY3" fmla="*/ 442648 h 1401651"/>
              <a:gd name="connsiteX4" fmla="*/ 414131 w 1351129"/>
              <a:gd name="connsiteY4" fmla="*/ 798596 h 1401651"/>
              <a:gd name="connsiteX5" fmla="*/ 0 w 1351129"/>
              <a:gd name="connsiteY5" fmla="*/ 925872 h 1401651"/>
              <a:gd name="connsiteX6" fmla="*/ 191465 w 1351129"/>
              <a:gd name="connsiteY6" fmla="*/ 774838 h 1401651"/>
              <a:gd name="connsiteX7" fmla="*/ 185486 w 1351129"/>
              <a:gd name="connsiteY7" fmla="*/ 683733 h 1401651"/>
              <a:gd name="connsiteX8" fmla="*/ 192999 w 1351129"/>
              <a:gd name="connsiteY8" fmla="*/ 613543 h 1401651"/>
              <a:gd name="connsiteX9" fmla="*/ 201663 w 1351129"/>
              <a:gd name="connsiteY9" fmla="*/ 579829 h 1401651"/>
              <a:gd name="connsiteX10" fmla="*/ 24911 w 1351129"/>
              <a:gd name="connsiteY10" fmla="*/ 403336 h 1401651"/>
              <a:gd name="connsiteX11" fmla="*/ 135052 w 1351129"/>
              <a:gd name="connsiteY11" fmla="*/ 231712 h 1401651"/>
              <a:gd name="connsiteX12" fmla="*/ 369389 w 1351129"/>
              <a:gd name="connsiteY12" fmla="*/ 318970 h 1401651"/>
              <a:gd name="connsiteX13" fmla="*/ 370085 w 1351129"/>
              <a:gd name="connsiteY13" fmla="*/ 318331 h 1401651"/>
              <a:gd name="connsiteX14" fmla="*/ 497178 w 1351129"/>
              <a:gd name="connsiteY14" fmla="*/ 246141 h 1401651"/>
              <a:gd name="connsiteX15" fmla="*/ 555241 w 1351129"/>
              <a:gd name="connsiteY15" fmla="*/ 230318 h 1401651"/>
              <a:gd name="connsiteX16" fmla="*/ 605321 w 1351129"/>
              <a:gd name="connsiteY16" fmla="*/ 0 h 1401651"/>
              <a:gd name="connsiteX17" fmla="*/ 818943 w 1351129"/>
              <a:gd name="connsiteY17" fmla="*/ 0 h 1401651"/>
              <a:gd name="connsiteX18" fmla="*/ 874132 w 1351129"/>
              <a:gd name="connsiteY18" fmla="*/ 253814 h 1401651"/>
              <a:gd name="connsiteX19" fmla="*/ 862857 w 1351129"/>
              <a:gd name="connsiteY19" fmla="*/ 253814 h 1401651"/>
              <a:gd name="connsiteX20" fmla="*/ 869018 w 1351129"/>
              <a:gd name="connsiteY20" fmla="*/ 255878 h 1401651"/>
              <a:gd name="connsiteX21" fmla="*/ 950198 w 1351129"/>
              <a:gd name="connsiteY21" fmla="*/ 301761 h 1401651"/>
              <a:gd name="connsiteX22" fmla="*/ 1010123 w 1351129"/>
              <a:gd name="connsiteY22" fmla="*/ 352955 h 1401651"/>
              <a:gd name="connsiteX23" fmla="*/ 1251343 w 1351129"/>
              <a:gd name="connsiteY23" fmla="*/ 285696 h 1401651"/>
              <a:gd name="connsiteX24" fmla="*/ 1351129 w 1351129"/>
              <a:gd name="connsiteY24" fmla="*/ 474580 h 1401651"/>
              <a:gd name="connsiteX25" fmla="*/ 1152697 w 1351129"/>
              <a:gd name="connsiteY25" fmla="*/ 641762 h 1401651"/>
              <a:gd name="connsiteX26" fmla="*/ 1156458 w 1351129"/>
              <a:gd name="connsiteY26" fmla="*/ 668447 h 1401651"/>
              <a:gd name="connsiteX27" fmla="*/ 1144954 w 1351129"/>
              <a:gd name="connsiteY27" fmla="*/ 809119 h 1401651"/>
              <a:gd name="connsiteX28" fmla="*/ 1143966 w 1351129"/>
              <a:gd name="connsiteY28" fmla="*/ 812069 h 1401651"/>
              <a:gd name="connsiteX29" fmla="*/ 1310663 w 1351129"/>
              <a:gd name="connsiteY29" fmla="*/ 985150 h 1401651"/>
              <a:gd name="connsiteX30" fmla="*/ 1191798 w 1351129"/>
              <a:gd name="connsiteY30" fmla="*/ 1162648 h 1401651"/>
              <a:gd name="connsiteX31" fmla="*/ 974507 w 1351129"/>
              <a:gd name="connsiteY31" fmla="*/ 1076872 h 1401651"/>
              <a:gd name="connsiteX32" fmla="*/ 933413 w 1351129"/>
              <a:gd name="connsiteY32" fmla="*/ 1109263 h 1401651"/>
              <a:gd name="connsiteX33" fmla="*/ 845511 w 1351129"/>
              <a:gd name="connsiteY33" fmla="*/ 1153581 h 1401651"/>
              <a:gd name="connsiteX34" fmla="*/ 800729 w 1351129"/>
              <a:gd name="connsiteY34" fmla="*/ 1164598 h 1401651"/>
              <a:gd name="connsiteX35" fmla="*/ 735664 w 1351129"/>
              <a:gd name="connsiteY35" fmla="*/ 1401651 h 1401651"/>
              <a:gd name="connsiteX36" fmla="*/ 532033 w 1351129"/>
              <a:gd name="connsiteY36" fmla="*/ 1390692 h 1401651"/>
              <a:gd name="connsiteX37" fmla="*/ 493408 w 1351129"/>
              <a:gd name="connsiteY37" fmla="*/ 1151865 h 1401651"/>
              <a:gd name="connsiteX38" fmla="*/ 392491 w 1351129"/>
              <a:gd name="connsiteY38" fmla="*/ 1097962 h 1401651"/>
              <a:gd name="connsiteX39" fmla="*/ 335266 w 1351129"/>
              <a:gd name="connsiteY39" fmla="*/ 1049074 h 1401651"/>
              <a:gd name="connsiteX40" fmla="*/ 89395 w 1351129"/>
              <a:gd name="connsiteY40" fmla="*/ 1109159 h 140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51129" h="1401651">
                <a:moveTo>
                  <a:pt x="414131" y="798596"/>
                </a:moveTo>
                <a:cubicBezTo>
                  <a:pt x="468661" y="940652"/>
                  <a:pt x="628024" y="1011605"/>
                  <a:pt x="770079" y="957075"/>
                </a:cubicBezTo>
                <a:cubicBezTo>
                  <a:pt x="912135" y="902545"/>
                  <a:pt x="983088" y="743182"/>
                  <a:pt x="928558" y="601126"/>
                </a:cubicBezTo>
                <a:cubicBezTo>
                  <a:pt x="874028" y="459071"/>
                  <a:pt x="714665" y="388118"/>
                  <a:pt x="572609" y="442648"/>
                </a:cubicBezTo>
                <a:cubicBezTo>
                  <a:pt x="430554" y="497178"/>
                  <a:pt x="359601" y="656541"/>
                  <a:pt x="414131" y="798596"/>
                </a:cubicBezTo>
                <a:close/>
                <a:moveTo>
                  <a:pt x="0" y="925872"/>
                </a:moveTo>
                <a:lnTo>
                  <a:pt x="191465" y="774838"/>
                </a:lnTo>
                <a:lnTo>
                  <a:pt x="185486" y="683733"/>
                </a:lnTo>
                <a:cubicBezTo>
                  <a:pt x="186282" y="660072"/>
                  <a:pt x="188813" y="636616"/>
                  <a:pt x="192999" y="613543"/>
                </a:cubicBezTo>
                <a:lnTo>
                  <a:pt x="201663" y="579829"/>
                </a:lnTo>
                <a:lnTo>
                  <a:pt x="24911" y="403336"/>
                </a:lnTo>
                <a:lnTo>
                  <a:pt x="135052" y="231712"/>
                </a:lnTo>
                <a:lnTo>
                  <a:pt x="369389" y="318970"/>
                </a:lnTo>
                <a:lnTo>
                  <a:pt x="370085" y="318331"/>
                </a:lnTo>
                <a:cubicBezTo>
                  <a:pt x="407619" y="288713"/>
                  <a:pt x="450193" y="264177"/>
                  <a:pt x="497178" y="246141"/>
                </a:cubicBezTo>
                <a:lnTo>
                  <a:pt x="555241" y="230318"/>
                </a:lnTo>
                <a:lnTo>
                  <a:pt x="605321" y="0"/>
                </a:lnTo>
                <a:lnTo>
                  <a:pt x="818943" y="0"/>
                </a:lnTo>
                <a:lnTo>
                  <a:pt x="874132" y="253814"/>
                </a:lnTo>
                <a:lnTo>
                  <a:pt x="862857" y="253814"/>
                </a:lnTo>
                <a:lnTo>
                  <a:pt x="869018" y="255878"/>
                </a:lnTo>
                <a:cubicBezTo>
                  <a:pt x="897424" y="268526"/>
                  <a:pt x="924625" y="283882"/>
                  <a:pt x="950198" y="301761"/>
                </a:cubicBezTo>
                <a:lnTo>
                  <a:pt x="1010123" y="352955"/>
                </a:lnTo>
                <a:lnTo>
                  <a:pt x="1251343" y="285696"/>
                </a:lnTo>
                <a:lnTo>
                  <a:pt x="1351129" y="474580"/>
                </a:lnTo>
                <a:lnTo>
                  <a:pt x="1152697" y="641762"/>
                </a:lnTo>
                <a:lnTo>
                  <a:pt x="1156458" y="668447"/>
                </a:lnTo>
                <a:cubicBezTo>
                  <a:pt x="1159562" y="716158"/>
                  <a:pt x="1155517" y="763522"/>
                  <a:pt x="1144954" y="809119"/>
                </a:cubicBezTo>
                <a:lnTo>
                  <a:pt x="1143966" y="812069"/>
                </a:lnTo>
                <a:lnTo>
                  <a:pt x="1310663" y="985150"/>
                </a:lnTo>
                <a:lnTo>
                  <a:pt x="1191798" y="1162648"/>
                </a:lnTo>
                <a:lnTo>
                  <a:pt x="974507" y="1076872"/>
                </a:lnTo>
                <a:lnTo>
                  <a:pt x="933413" y="1109263"/>
                </a:lnTo>
                <a:cubicBezTo>
                  <a:pt x="906197" y="1126644"/>
                  <a:pt x="876834" y="1141558"/>
                  <a:pt x="845511" y="1153581"/>
                </a:cubicBezTo>
                <a:lnTo>
                  <a:pt x="800729" y="1164598"/>
                </a:lnTo>
                <a:lnTo>
                  <a:pt x="735664" y="1401651"/>
                </a:lnTo>
                <a:lnTo>
                  <a:pt x="532033" y="1390692"/>
                </a:lnTo>
                <a:lnTo>
                  <a:pt x="493408" y="1151865"/>
                </a:lnTo>
                <a:lnTo>
                  <a:pt x="392491" y="1097962"/>
                </a:lnTo>
                <a:lnTo>
                  <a:pt x="335266" y="1049074"/>
                </a:lnTo>
                <a:lnTo>
                  <a:pt x="89395" y="11091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AC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8209" y="4078771"/>
            <a:ext cx="55880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32215" y="2618234"/>
            <a:ext cx="55880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69306" y="3410267"/>
            <a:ext cx="55880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1225" y="620395"/>
            <a:ext cx="2357755" cy="939800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>
                <a:solidFill>
                  <a:schemeClr val="accent1">
                    <a:lumMod val="50000"/>
                  </a:schemeClr>
                </a:solidFill>
                <a:sym typeface="+mn-ea"/>
              </a:rPr>
              <a:t>04 </a:t>
            </a:r>
            <a:r>
              <a:rPr lang="zh-CN" altLang="en-US" sz="4800">
                <a:solidFill>
                  <a:schemeClr val="accent1">
                    <a:lumMod val="50000"/>
                  </a:schemeClr>
                </a:solidFill>
                <a:sym typeface="+mn-ea"/>
              </a:rPr>
              <a:t>小结</a:t>
            </a:r>
            <a:endParaRPr lang="zh-CN" altLang="en-US" sz="480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965" y="1560195"/>
            <a:ext cx="12037695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（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1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）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教无定式，学无定法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。</a:t>
            </a:r>
            <a:endParaRPr lang="zh-CN" altLang="en-US" sz="34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（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2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）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遵照教学规律和原则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。</a:t>
            </a:r>
            <a:endParaRPr lang="zh-CN" altLang="en-US" sz="34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（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3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）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大胆探索和试验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。</a:t>
            </a:r>
            <a:endParaRPr lang="zh-CN" altLang="en-US" sz="34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（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4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）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实践中不断总结完善。</a:t>
            </a:r>
            <a:endParaRPr lang="zh-CN" altLang="en-US" sz="34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（</a:t>
            </a:r>
            <a:r>
              <a:rPr lang="en-US" altLang="zh-CN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5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）</a:t>
            </a:r>
            <a:r>
              <a:rPr lang="zh-CN" altLang="en-US" sz="34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培养学生的阅读和写作能力，促进单元教学水平的提高。</a:t>
            </a:r>
            <a:endParaRPr lang="zh-CN" altLang="en-US" sz="34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8168" y="2349070"/>
            <a:ext cx="9144000" cy="1294912"/>
          </a:xfrm>
        </p:spPr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spc="-200">
                <a:solidFill>
                  <a:schemeClr val="accent1">
                    <a:lumMod val="50000"/>
                  </a:schemeClr>
                </a:solidFill>
              </a:rPr>
              <a:t>感谢您的聆听！</a:t>
            </a:r>
            <a:endParaRPr lang="zh-CN" altLang="en-US" sz="5400" spc="-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/>
        <p:txBody>
          <a:bodyPr>
            <a:noAutofit/>
          </a:bodyPr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2800" spc="-200">
                <a:solidFill>
                  <a:schemeClr val="accent1">
                    <a:lumMod val="50000"/>
                  </a:schemeClr>
                </a:solidFill>
                <a:sym typeface="+mn-ea"/>
              </a:rPr>
              <a:t>科目：语文</a:t>
            </a:r>
            <a:endParaRPr lang="zh-CN" altLang="en-US" sz="2800" spc="-20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888740" y="4437380"/>
            <a:ext cx="5102225" cy="504190"/>
          </a:xfrm>
          <a:prstGeom prst="roundRect">
            <a:avLst>
              <a:gd name="adj" fmla="val 46599"/>
            </a:avLst>
          </a:prstGeom>
          <a:solidFill>
            <a:schemeClr val="accent3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泸县第六中学</a:t>
            </a:r>
            <a:r>
              <a:rPr lang="en-US" altLang="zh-CN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   </a:t>
            </a: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教师：王维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: 圆角 23"/>
          <p:cNvSpPr/>
          <p:nvPr>
            <p:custDataLst>
              <p:tags r:id="rId1"/>
            </p:custDataLst>
          </p:nvPr>
        </p:nvSpPr>
        <p:spPr>
          <a:xfrm>
            <a:off x="668185" y="2077102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矩形: 圆角 23"/>
          <p:cNvSpPr/>
          <p:nvPr>
            <p:custDataLst>
              <p:tags r:id="rId2"/>
            </p:custDataLst>
          </p:nvPr>
        </p:nvSpPr>
        <p:spPr>
          <a:xfrm>
            <a:off x="5879832" y="2060592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8" name="矩形: 圆角 23"/>
          <p:cNvSpPr/>
          <p:nvPr>
            <p:custDataLst>
              <p:tags r:id="rId3"/>
            </p:custDataLst>
          </p:nvPr>
        </p:nvSpPr>
        <p:spPr>
          <a:xfrm>
            <a:off x="5880265" y="3505294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矩形: 圆角 23"/>
          <p:cNvSpPr/>
          <p:nvPr>
            <p:custDataLst>
              <p:tags r:id="rId4"/>
            </p:custDataLst>
          </p:nvPr>
        </p:nvSpPr>
        <p:spPr>
          <a:xfrm>
            <a:off x="667955" y="3573162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3894513" y="236638"/>
            <a:ext cx="1448223" cy="1469902"/>
          </a:xfrm>
          <a:prstGeom prst="rect">
            <a:avLst/>
          </a:prstGeom>
          <a:noFill/>
        </p:spPr>
        <p:txBody>
          <a:bodyPr vert="horz" wrap="square" lIns="90170" tIns="46990" rIns="90170" bIns="46990" rtlCol="0" anchor="ctr" anchorCtr="0">
            <a:normAutofit fontScale="97500" lnSpcReduction="10000"/>
          </a:bodyPr>
          <a:p>
            <a:pPr algn="r"/>
            <a:r>
              <a:rPr lang="en-US" altLang="zh-CN" sz="10000" b="1" dirty="0">
                <a:solidFill>
                  <a:schemeClr val="accent2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10000" b="1" dirty="0">
              <a:solidFill>
                <a:schemeClr val="accent2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5501678" y="1116981"/>
            <a:ext cx="1601859" cy="401320"/>
          </a:xfrm>
          <a:prstGeom prst="rect">
            <a:avLst/>
          </a:prstGeom>
          <a:noFill/>
        </p:spPr>
        <p:txBody>
          <a:bodyPr vert="horz" wrap="square" lIns="90170" tIns="46990" rIns="90170" bIns="46990" rtlCol="0">
            <a:normAutofit/>
          </a:bodyPr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Content</a:t>
            </a:r>
            <a:endParaRPr lang="en-US" altLang="zh-CN" sz="20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6095853" y="2132379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自读课文现状</a:t>
            </a:r>
            <a:endParaRPr lang="zh-CN" altLang="en-US" sz="240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1415415" y="3572510"/>
            <a:ext cx="3475990" cy="958850"/>
          </a:xfrm>
          <a:prstGeom prst="rect">
            <a:avLst/>
          </a:prstGeom>
          <a:noFill/>
        </p:spPr>
        <p:txBody>
          <a:bodyPr wrap="square" lIns="90170" tIns="46990" rIns="90170" bIns="46990" anchor="b" anchorCtr="0">
            <a:noAutofit/>
          </a:bodyPr>
          <a:lstStyle>
            <a:defPPr>
              <a:defRPr lang="zh-CN"/>
            </a:defPPr>
            <a:lvl1pPr>
              <a:defRPr>
                <a:solidFill>
                  <a:srgbClr val="474546"/>
                </a:solidFill>
                <a:latin typeface="+mj-lt"/>
              </a:defRPr>
            </a:lvl1pPr>
          </a:lstStyle>
          <a:p>
            <a:pPr algn="ctr"/>
            <a:r>
              <a:rPr lang="zh-CN" altLang="en-US" sz="23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自读课文教学探究</a:t>
            </a:r>
            <a:r>
              <a:rPr lang="en-US" altLang="zh-CN" sz="23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——</a:t>
            </a:r>
            <a:r>
              <a:rPr lang="zh-CN" altLang="en-US" sz="23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以《周亚夫军细柳》为例</a:t>
            </a:r>
            <a:endParaRPr lang="zh-CN" altLang="en-US" sz="230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6960165" y="3641774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小结</a:t>
            </a:r>
            <a:endParaRPr lang="zh-CN" altLang="en-US" sz="240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10"/>
            </p:custDataLst>
          </p:nvPr>
        </p:nvSpPr>
        <p:spPr>
          <a:xfrm>
            <a:off x="1476302" y="2145714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</a:rPr>
              <a:t>自读课文的意义</a:t>
            </a:r>
            <a:endParaRPr lang="zh-CN" altLang="en-US" sz="240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5501679" y="408714"/>
            <a:ext cx="1601859" cy="643533"/>
          </a:xfrm>
          <a:prstGeom prst="rect">
            <a:avLst/>
          </a:prstGeom>
          <a:noFill/>
        </p:spPr>
        <p:txBody>
          <a:bodyPr wrap="square" lIns="90170" tIns="46990" rIns="90170" bIns="46990" rtlCol="0" anchor="b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charset="-122"/>
                <a:cs typeface="+mj-cs"/>
              </a:rPr>
              <a:t>目录</a:t>
            </a:r>
            <a:endParaRPr lang="zh-CN" altLang="en-US" sz="35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汉仪旗黑-85S" panose="00020600040101010101" charset="-122"/>
              <a:cs typeface="+mj-cs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>
                <a:solidFill>
                  <a:schemeClr val="accent1">
                    <a:lumMod val="50000"/>
                  </a:schemeClr>
                </a:solidFill>
              </a:rPr>
              <a:t>01 </a:t>
            </a:r>
            <a:r>
              <a:rPr lang="zh-CN" altLang="en-US" sz="5400">
                <a:solidFill>
                  <a:schemeClr val="accent1">
                    <a:lumMod val="50000"/>
                  </a:schemeClr>
                </a:solidFill>
              </a:rPr>
              <a:t>自读课文的意义</a:t>
            </a:r>
            <a:endParaRPr lang="zh-CN" altLang="en-US" sz="5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3615" y="405130"/>
            <a:ext cx="3188335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</a:rPr>
              <a:t>自读课文的意义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</a:endParaRPr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1917938" y="3426945"/>
            <a:ext cx="1080000" cy="108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壹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4270773" y="3427095"/>
            <a:ext cx="1080000" cy="108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贰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8976123" y="3427095"/>
            <a:ext cx="1080000" cy="108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肆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623448" y="3427095"/>
            <a:ext cx="1080000" cy="108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叁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7" name="弧形 6"/>
          <p:cNvSpPr/>
          <p:nvPr>
            <p:custDataLst>
              <p:tags r:id="rId7"/>
            </p:custDataLst>
          </p:nvPr>
        </p:nvSpPr>
        <p:spPr>
          <a:xfrm flipH="1">
            <a:off x="1827938" y="3336945"/>
            <a:ext cx="1260000" cy="1260000"/>
          </a:xfrm>
          <a:prstGeom prst="arc">
            <a:avLst>
              <a:gd name="adj1" fmla="val 10859429"/>
              <a:gd name="adj2" fmla="val 16162362"/>
            </a:avLst>
          </a:prstGeom>
          <a:noFill/>
          <a:ln w="0">
            <a:solidFill>
              <a:schemeClr val="accent1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zh-CN" sz="2800">
              <a:solidFill>
                <a:srgbClr val="D33A3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弧形 7"/>
          <p:cNvSpPr/>
          <p:nvPr>
            <p:custDataLst>
              <p:tags r:id="rId8"/>
            </p:custDataLst>
          </p:nvPr>
        </p:nvSpPr>
        <p:spPr>
          <a:xfrm flipH="1">
            <a:off x="6533448" y="3337095"/>
            <a:ext cx="1260000" cy="1260000"/>
          </a:xfrm>
          <a:prstGeom prst="arc">
            <a:avLst>
              <a:gd name="adj1" fmla="val 10859429"/>
              <a:gd name="adj2" fmla="val 16162362"/>
            </a:avLst>
          </a:prstGeom>
          <a:noFill/>
          <a:ln w="0">
            <a:solidFill>
              <a:schemeClr val="accent1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zh-CN" sz="2800">
              <a:solidFill>
                <a:srgbClr val="D33A3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弧形 8"/>
          <p:cNvSpPr/>
          <p:nvPr>
            <p:custDataLst>
              <p:tags r:id="rId9"/>
            </p:custDataLst>
          </p:nvPr>
        </p:nvSpPr>
        <p:spPr>
          <a:xfrm flipH="1" flipV="1">
            <a:off x="4180773" y="3337095"/>
            <a:ext cx="1260000" cy="1260000"/>
          </a:xfrm>
          <a:prstGeom prst="arc">
            <a:avLst>
              <a:gd name="adj1" fmla="val 10859429"/>
              <a:gd name="adj2" fmla="val 16162362"/>
            </a:avLst>
          </a:prstGeom>
          <a:noFill/>
          <a:ln w="0">
            <a:solidFill>
              <a:schemeClr val="accent3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zh-CN" sz="2800">
              <a:solidFill>
                <a:srgbClr val="D33A3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弧形 9"/>
          <p:cNvSpPr/>
          <p:nvPr>
            <p:custDataLst>
              <p:tags r:id="rId10"/>
            </p:custDataLst>
          </p:nvPr>
        </p:nvSpPr>
        <p:spPr>
          <a:xfrm flipH="1" flipV="1">
            <a:off x="8886123" y="3337095"/>
            <a:ext cx="1260000" cy="1260000"/>
          </a:xfrm>
          <a:prstGeom prst="arc">
            <a:avLst>
              <a:gd name="adj1" fmla="val 10859429"/>
              <a:gd name="adj2" fmla="val 16162362"/>
            </a:avLst>
          </a:prstGeom>
          <a:noFill/>
          <a:ln w="0">
            <a:solidFill>
              <a:schemeClr val="accent3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zh-CN" sz="2800">
              <a:solidFill>
                <a:srgbClr val="D33A3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文本框 103"/>
          <p:cNvSpPr txBox="1"/>
          <p:nvPr>
            <p:custDataLst>
              <p:tags r:id="rId11"/>
            </p:custDataLst>
          </p:nvPr>
        </p:nvSpPr>
        <p:spPr>
          <a:xfrm>
            <a:off x="605155" y="1986915"/>
            <a:ext cx="403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自读课文已成为初级中学语文教材中一个不可忽视的重要组成部分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087620" y="1989455"/>
            <a:ext cx="4686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发挥教师的主导作用和学生的主体作用，使自读课文真正服务于语文教育教学，充分发挥自读课文的作用，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2711450" y="4804410"/>
            <a:ext cx="403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重视学生整体素质发展，以学生为主体引导学生学会学习，注重基本能力培养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7499985" y="4653280"/>
            <a:ext cx="4032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构建由教读、自读到课外阅读“三位一体”的阅读教学体系，参与社会实践，获得解决实际生活需要的语文问题的能力。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>
                <a:solidFill>
                  <a:schemeClr val="accent1">
                    <a:lumMod val="50000"/>
                  </a:schemeClr>
                </a:solidFill>
              </a:rPr>
              <a:t>02 </a:t>
            </a:r>
            <a:r>
              <a:rPr lang="zh-CN" altLang="en-US" sz="5400">
                <a:solidFill>
                  <a:schemeClr val="accent1">
                    <a:lumMod val="50000"/>
                  </a:schemeClr>
                </a:solidFill>
              </a:rPr>
              <a:t>自读课文现状</a:t>
            </a:r>
            <a:endParaRPr lang="zh-CN" altLang="en-US" sz="5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3615" y="405130"/>
            <a:ext cx="2237105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自读课文现状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1256268" y="1484480"/>
            <a:ext cx="432000" cy="432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壹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3287158" y="4819650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贰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5735718" y="1504950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88900" dir="4200000" sx="103000" sy="103000" algn="ctr" rotWithShape="0">
              <a:schemeClr val="lt1">
                <a:lumMod val="75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叁</a:t>
            </a:r>
            <a:endParaRPr lang="zh-CN" altLang="en-US" sz="20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605155" y="1986915"/>
            <a:ext cx="403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教师创新理念不够，教材改革及培养目标不明，以致因循守旧，不分讲读课或自读课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5375910" y="1844675"/>
            <a:ext cx="4032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有自学能力的学生或许可以提出疑难问题，而绝大多数学生则漫无目的，根本达不到教学要求，自学能力的培养更无从谈起。</a:t>
            </a:r>
            <a:endParaRPr lang="zh-CN" altLang="en-US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2711450" y="5336540"/>
            <a:ext cx="403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对自读课就干脆撒手放开，不组织、不引导、不检查效果。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9"/>
            </p:custDataLst>
          </p:nvPr>
        </p:nvCxnSpPr>
        <p:spPr>
          <a:xfrm flipH="1">
            <a:off x="911225" y="3933190"/>
            <a:ext cx="10440000" cy="0"/>
          </a:xfrm>
          <a:prstGeom prst="line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2134235" y="3644900"/>
            <a:ext cx="607695" cy="107632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4541520" y="3644900"/>
            <a:ext cx="607695" cy="107632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6948805" y="3644900"/>
            <a:ext cx="607695" cy="107632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p>
            <a:pPr algn="dist"/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2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13"/>
            </p:custDataLst>
          </p:nvPr>
        </p:nvCxnSpPr>
        <p:spPr>
          <a:xfrm rot="16200000" flipH="1">
            <a:off x="2135410" y="3365405"/>
            <a:ext cx="576000" cy="0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14"/>
            </p:custDataLst>
          </p:nvPr>
        </p:nvCxnSpPr>
        <p:spPr>
          <a:xfrm rot="16200000" flipH="1">
            <a:off x="4557935" y="4509675"/>
            <a:ext cx="576000" cy="0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5"/>
            </p:custDataLst>
          </p:nvPr>
        </p:nvCxnSpPr>
        <p:spPr>
          <a:xfrm rot="16200000" flipH="1">
            <a:off x="6965220" y="3298730"/>
            <a:ext cx="576000" cy="0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16"/>
            </p:custDataLst>
          </p:nvPr>
        </p:nvCxnSpPr>
        <p:spPr>
          <a:xfrm rot="16200000" flipH="1">
            <a:off x="9441720" y="4514755"/>
            <a:ext cx="576000" cy="0"/>
          </a:xfrm>
          <a:prstGeom prst="line">
            <a:avLst/>
          </a:prstGeom>
          <a:ln>
            <a:solidFill>
              <a:schemeClr val="lt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>
                <a:solidFill>
                  <a:schemeClr val="accent1">
                    <a:lumMod val="50000"/>
                  </a:schemeClr>
                </a:solidFill>
                <a:sym typeface="+mn-ea"/>
              </a:rPr>
              <a:t>03 </a:t>
            </a:r>
            <a:r>
              <a:rPr lang="zh-CN" altLang="en-US" sz="5400">
                <a:solidFill>
                  <a:schemeClr val="accent1">
                    <a:lumMod val="50000"/>
                  </a:schemeClr>
                </a:solidFill>
                <a:sym typeface="+mn-ea"/>
              </a:rPr>
              <a:t>初中自读课文教学探究</a:t>
            </a:r>
            <a:endParaRPr lang="zh-CN" altLang="en-US" sz="540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: 圆角 23"/>
          <p:cNvSpPr/>
          <p:nvPr>
            <p:custDataLst>
              <p:tags r:id="rId1"/>
            </p:custDataLst>
          </p:nvPr>
        </p:nvSpPr>
        <p:spPr>
          <a:xfrm>
            <a:off x="539280" y="3159777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矩形: 圆角 23"/>
          <p:cNvSpPr/>
          <p:nvPr>
            <p:custDataLst>
              <p:tags r:id="rId2"/>
            </p:custDataLst>
          </p:nvPr>
        </p:nvSpPr>
        <p:spPr>
          <a:xfrm>
            <a:off x="4263757" y="3159777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8" name="矩形: 圆角 23"/>
          <p:cNvSpPr/>
          <p:nvPr>
            <p:custDataLst>
              <p:tags r:id="rId3"/>
            </p:custDataLst>
          </p:nvPr>
        </p:nvSpPr>
        <p:spPr>
          <a:xfrm>
            <a:off x="539280" y="4896579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4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: 圆角 23"/>
          <p:cNvSpPr/>
          <p:nvPr>
            <p:custDataLst>
              <p:tags r:id="rId4"/>
            </p:custDataLst>
          </p:nvPr>
        </p:nvSpPr>
        <p:spPr>
          <a:xfrm>
            <a:off x="7962835" y="3159777"/>
            <a:ext cx="690750" cy="67566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70" tIns="46990" rIns="90170" bIns="469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3</a:t>
            </a:r>
            <a:endParaRPr lang="en-US" altLang="zh-CN" sz="2400" b="1" dirty="0">
              <a:solidFill>
                <a:schemeClr val="dk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894513" y="236638"/>
            <a:ext cx="1448223" cy="1469902"/>
          </a:xfrm>
          <a:prstGeom prst="rect">
            <a:avLst/>
          </a:prstGeom>
          <a:noFill/>
        </p:spPr>
        <p:txBody>
          <a:bodyPr vert="horz" wrap="square" lIns="90170" tIns="46990" rIns="90170" bIns="46990" rtlCol="0" anchor="ctr" anchorCtr="0">
            <a:normAutofit fontScale="97500" lnSpcReduction="10000"/>
          </a:bodyPr>
          <a:p>
            <a:pPr algn="r"/>
            <a:r>
              <a:rPr lang="en-US" altLang="zh-CN" sz="10000" b="1" dirty="0">
                <a:solidFill>
                  <a:schemeClr val="accent2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endParaRPr lang="en-US" altLang="zh-CN" sz="10000" b="1" dirty="0">
              <a:solidFill>
                <a:schemeClr val="accent2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501678" y="1116981"/>
            <a:ext cx="1601859" cy="401320"/>
          </a:xfrm>
          <a:prstGeom prst="rect">
            <a:avLst/>
          </a:prstGeom>
          <a:noFill/>
        </p:spPr>
        <p:txBody>
          <a:bodyPr vert="horz" wrap="square" lIns="90170" tIns="46990" rIns="90170" bIns="46990" rtlCol="0">
            <a:normAutofit fontScale="80000"/>
          </a:bodyPr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Course content</a:t>
            </a:r>
            <a:endParaRPr lang="en-US" altLang="zh-CN" sz="20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304778" y="4965114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 fontScale="90000"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反思交流，团队协作求质跃</a:t>
            </a:r>
            <a:endParaRPr lang="zh-CN" altLang="en-US" sz="1800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5027860" y="3228031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 fontScale="90000"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巧设问题，巩固提升阅读技能</a:t>
            </a:r>
            <a:endParaRPr lang="zh-CN" altLang="en-US" sz="1800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760387" y="3212791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 fontScale="90000"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轻拨重敲，释疑解难促内化</a:t>
            </a:r>
            <a:endParaRPr lang="zh-CN" altLang="en-US" sz="1800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5501679" y="408714"/>
            <a:ext cx="1601859" cy="643533"/>
          </a:xfrm>
          <a:prstGeom prst="rect">
            <a:avLst/>
          </a:prstGeom>
          <a:noFill/>
        </p:spPr>
        <p:txBody>
          <a:bodyPr wrap="square" lIns="90170" tIns="46990" rIns="90170" bIns="46990" rtlCol="0" anchor="b" anchorCtr="0">
            <a:normAutofit fontScale="775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charset="-122"/>
                <a:cs typeface="+mj-cs"/>
                <a:sym typeface="+mn-ea"/>
              </a:rPr>
              <a:t>课程内容</a:t>
            </a:r>
            <a:endParaRPr lang="zh-CN" altLang="en-US" sz="35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汉仪旗黑-85S" panose="00020600040101010101" charset="-122"/>
              <a:cs typeface="+mj-cs"/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1304143" y="3228031"/>
            <a:ext cx="2886285" cy="539292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>
            <a:defPPr>
              <a:defRPr lang="zh-CN"/>
            </a:defPPr>
            <a:lvl1pPr algn="just">
              <a:defRPr sz="1400">
                <a:solidFill>
                  <a:srgbClr val="474546"/>
                </a:solidFill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6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常规训练，养成阅读习惯</a:t>
            </a:r>
            <a:endParaRPr lang="zh-CN" altLang="en-US" sz="1600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3615" y="405130"/>
            <a:ext cx="4790440" cy="46037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中宋简" panose="02010600000101010101" charset="-128"/>
                <a:sym typeface="+mn-ea"/>
              </a:rPr>
              <a:t>常规训练，养成良好阅读习惯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汉仪中宋简" panose="02010600000101010101" charset="-128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748665" y="1259205"/>
            <a:ext cx="403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预习课文，熟练地使用工具书，排除字词障碍。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5" name="文本框 104"/>
          <p:cNvSpPr txBox="1"/>
          <p:nvPr>
            <p:custDataLst>
              <p:tags r:id="rId4"/>
            </p:custDataLst>
          </p:nvPr>
        </p:nvSpPr>
        <p:spPr>
          <a:xfrm>
            <a:off x="7176135" y="1259205"/>
            <a:ext cx="44608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画出能表达中心思想和写作特点的词、句、段，反复诵读自认为写得出色的语段，并学会点评和眉批。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6" name="文本框 105"/>
          <p:cNvSpPr txBox="1"/>
          <p:nvPr>
            <p:custDataLst>
              <p:tags r:id="rId5"/>
            </p:custDataLst>
          </p:nvPr>
        </p:nvSpPr>
        <p:spPr>
          <a:xfrm>
            <a:off x="792995" y="4149090"/>
            <a:ext cx="403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、标出课文节次，划分段落层次，简要概括段落大意。</a:t>
            </a:r>
            <a:endParaRPr lang="zh-CN" altLang="en-US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>
            <p:custDataLst>
              <p:tags r:id="rId6"/>
            </p:custDataLst>
          </p:nvPr>
        </p:nvSpPr>
        <p:spPr>
          <a:xfrm>
            <a:off x="7316350" y="4664075"/>
            <a:ext cx="403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列出不理解的疑难问题。常规要求每节课都要强调，并注意按照层次序列加以落实。</a:t>
            </a:r>
            <a:endParaRPr lang="en-US" altLang="zh-CN" sz="2000" dirty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椭圆形标注 4"/>
          <p:cNvSpPr/>
          <p:nvPr>
            <p:custDataLst>
              <p:tags r:id="rId7"/>
            </p:custDataLst>
          </p:nvPr>
        </p:nvSpPr>
        <p:spPr>
          <a:xfrm rot="13920000" flipH="1">
            <a:off x="6059170" y="2885440"/>
            <a:ext cx="914400" cy="900000"/>
          </a:xfrm>
          <a:prstGeom prst="wedgeEllipseCallout">
            <a:avLst>
              <a:gd name="adj1" fmla="val 0"/>
              <a:gd name="adj2" fmla="val 64568"/>
            </a:avLst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EB0A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形标注 3"/>
          <p:cNvSpPr/>
          <p:nvPr>
            <p:custDataLst>
              <p:tags r:id="rId8"/>
            </p:custDataLst>
          </p:nvPr>
        </p:nvSpPr>
        <p:spPr>
          <a:xfrm rot="7680000">
            <a:off x="5194935" y="2885440"/>
            <a:ext cx="914400" cy="900000"/>
          </a:xfrm>
          <a:prstGeom prst="wedgeEllipseCallout">
            <a:avLst>
              <a:gd name="adj1" fmla="val 0"/>
              <a:gd name="adj2" fmla="val 6456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形标注 5"/>
          <p:cNvSpPr/>
          <p:nvPr>
            <p:custDataLst>
              <p:tags r:id="rId9"/>
            </p:custDataLst>
          </p:nvPr>
        </p:nvSpPr>
        <p:spPr>
          <a:xfrm rot="13920000" flipV="1">
            <a:off x="5195570" y="3677920"/>
            <a:ext cx="914400" cy="900000"/>
          </a:xfrm>
          <a:prstGeom prst="wedgeEllipseCallout">
            <a:avLst>
              <a:gd name="adj1" fmla="val 0"/>
              <a:gd name="adj2" fmla="val 64568"/>
            </a:avLst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EB0A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形标注 6"/>
          <p:cNvSpPr/>
          <p:nvPr>
            <p:custDataLst>
              <p:tags r:id="rId10"/>
            </p:custDataLst>
          </p:nvPr>
        </p:nvSpPr>
        <p:spPr>
          <a:xfrm rot="7680000" flipH="1" flipV="1">
            <a:off x="6059805" y="3677920"/>
            <a:ext cx="914400" cy="900000"/>
          </a:xfrm>
          <a:prstGeom prst="wedgeEllipseCallout">
            <a:avLst>
              <a:gd name="adj1" fmla="val 0"/>
              <a:gd name="adj2" fmla="val 6456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5448300" y="3130550"/>
            <a:ext cx="487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壹</a:t>
            </a:r>
            <a:endParaRPr lang="zh-CN" altLang="en-US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6273165" y="3897630"/>
            <a:ext cx="487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肆</a:t>
            </a:r>
            <a:endParaRPr lang="zh-CN" altLang="zh-CN" sz="24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73165" y="3105150"/>
            <a:ext cx="487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贰</a:t>
            </a:r>
            <a:endParaRPr lang="zh-CN" altLang="zh-CN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08930" y="3897630"/>
            <a:ext cx="487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叁</a:t>
            </a:r>
            <a:endParaRPr lang="zh-CN" altLang="zh-CN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8515" y="2399665"/>
            <a:ext cx="39814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例：</a:t>
            </a:r>
            <a:r>
              <a:rPr lang="en-US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彀（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gòu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弓弩</a:t>
            </a:r>
            <a:r>
              <a:rPr lang="en-US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/>
            <a:r>
              <a:rPr lang="en-US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《周亚夫军细柳》</a:t>
            </a: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彀一字就应当先矫正读音，会读才能释义。</a:t>
            </a: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03770" y="2829560"/>
            <a:ext cx="4333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《周亚夫军细柳》一文中，“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将军约，军中不可驱驰”</a:t>
            </a: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。这句话，结合上文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“上至，又不得入。”</a:t>
            </a: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便可以体会到周亚夫治军的严谨以及认真。</a:t>
            </a: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06,&quot;width&quot;:1839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47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47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6418_1"/>
  <p:tag name="KSO_WM_TEMPLATE_CATEGORY" val="custom"/>
  <p:tag name="KSO_WM_TEMPLATE_INDEX" val="20177147"/>
  <p:tag name="KSO_WM_TEMPLATE_SUBCATEGORY" val="0"/>
  <p:tag name="KSO_WM_TEMPLATE_THUMBS_INDEX" val="1、4、6、11、12、17、18、25、30、31"/>
  <p:tag name="KSO_WM_TEMPLATE_MASTER_TYPE" val="1"/>
  <p:tag name="KSO_WM_TEMPLATE_COLOR_TYPE" val="1"/>
  <p:tag name="KSO_WM_TEMPLATE_MASTER_THUMB_INDEX" val="12"/>
</p:tagLst>
</file>

<file path=ppt/tags/tag138.xml><?xml version="1.0" encoding="utf-8"?>
<p:tagLst xmlns:p="http://schemas.openxmlformats.org/presentationml/2006/main">
  <p:tag name="KSO_WM_UNIT_PLACING_PICTURE_USER_VIEWPORT" val="{&quot;height&quot;:606,&quot;width&quot;:18399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2"/>
  <p:tag name="KSO_WM_UNIT_TEXT_FILL_TYPE" val="1"/>
</p:tagLst>
</file>

<file path=ppt/tags/tag141.xml><?xml version="1.0" encoding="utf-8"?>
<p:tagLst xmlns:p="http://schemas.openxmlformats.org/presentationml/2006/main">
  <p:tag name="KSO_WM_UNIT_ISCONTENTSTITLE" val="0"/>
  <p:tag name="KSO_WM_UNIT_PRESET_TEXT" val="活动策划方案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47_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</p:tagLst>
</file>

<file path=ppt/tags/tag142.xml><?xml version="1.0" encoding="utf-8"?>
<p:tagLst xmlns:p="http://schemas.openxmlformats.org/presentationml/2006/main">
  <p:tag name="KSO_WM_UNIT_ISCONTENTSTITLE" val="0"/>
  <p:tag name="KSO_WM_UNIT_PRESET_TEXT" val="点击此处可添加副标题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7147_1*b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_BRIGHTNESS" val="-0.5"/>
  <p:tag name="KSO_WM_UNIT_TEXT_FILL_FORE_SCHEMECOLOR_INDEX" val="5"/>
  <p:tag name="KSO_WM_UNIT_TEXT_FILL_TYPE" val="1"/>
</p:tagLst>
</file>

<file path=ppt/tags/tag143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title"/>
  <p:tag name="KSO_WM_BEAUTIFY_FLAG" val="#wm#"/>
  <p:tag name="KSO_WM_COMBINE_RELATE_SLIDE_ID" val="background20176418_1"/>
  <p:tag name="KSO_WM_TEMPLATE_CATEGORY" val="custom"/>
  <p:tag name="KSO_WM_TEMPLATE_INDEX" val="20177147"/>
  <p:tag name="KSO_WM_SLIDE_ID" val="custom20177147_1"/>
  <p:tag name="KSO_WM_SLIDE_INDEX" val="1"/>
  <p:tag name="KSO_WM_TEMPLATE_SUBCATEGORY" val="0"/>
  <p:tag name="KSO_WM_TEMPLATE_THUMBS_INDEX" val="1、4、6、11、12、17、18、25、30、31"/>
  <p:tag name="KSO_WM_SLIDE_SUBTYPE" val="pureTxt"/>
  <p:tag name="KSO_WM_TEMPLATE_MASTER_TYPE" val="1"/>
  <p:tag name="KSO_WM_TEMPLATE_COLOR_TYPE" val="1"/>
  <p:tag name="KSO_WM_TEMPLATE_MASTER_THUMB_INDEX" val="1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77147_10*l_h_i*1_1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77147_10*l_h_i*1_2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177147_10*l_h_i*1_4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177147_10*l_h_i*1_3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177147_10*i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ISCONTENTSTITLE" val="0"/>
  <p:tag name="KSO_WM_UNIT_PRESET_TEXT" val="ONTENT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177147_10*b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" val="6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177147_10*l_h_f*1_4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ISCONTENTSTITLE" val="0"/>
  <p:tag name="KSO_WM_UNIT_PRESET_TEXT" val="点击此处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177147_10*l_h_a*1_3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custom20177147_10*l_h_f*1_5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177147_10*l_h_f*1_6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77147_10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" val="6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SLIDE_ID" val="custom20177147_10"/>
  <p:tag name="KSO_WM_TEMPLATE_SUBCATEGORY" val="0"/>
  <p:tag name="KSO_WM_TEMPLATE_MASTER_TYPE" val="1"/>
  <p:tag name="KSO_WM_TEMPLATE_COLOR_TYPE" val="0"/>
  <p:tag name="KSO_WM_SLIDE_TYPE" val="contents"/>
  <p:tag name="KSO_WM_SLIDE_SUBTYPE" val="diag"/>
  <p:tag name="KSO_WM_SLIDE_ITEM_CNT" val="6"/>
  <p:tag name="KSO_WM_SLIDE_INDEX" val="10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177147"/>
  <p:tag name="KSO_WM_SLIDE_LAYOUT" val="a_b_l"/>
  <p:tag name="KSO_WM_SLIDE_LAYOUT_CNT" val="1_1_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77147_1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CONTENTSTITLE" val="0"/>
  <p:tag name="KSO_WM_UNIT_PRESET_TEXT" val="点击此处添加小标题"/>
  <p:tag name="KSO_WM_UNIT_NOCLEAR" val="0"/>
  <p:tag name="KSO_WM_UNIT_VALUE" val="14"/>
  <p:tag name="KSO_WM_UNIT_TYPE" val="a"/>
  <p:tag name="KSO_WM_UNIT_INDEX" val="1"/>
  <p:tag name="KSO_WM_UNIT_ISNUMDGMTITLE" val="0"/>
</p:tagLst>
</file>

<file path=ppt/tags/tag157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sectionTitle"/>
  <p:tag name="KSO_WM_BEAUTIFY_FLAG" val="#wm#"/>
  <p:tag name="KSO_WM_COMBINE_RELATE_SLIDE_ID" val="background20176418_6"/>
  <p:tag name="KSO_WM_TEMPLATE_CATEGORY" val="custom"/>
  <p:tag name="KSO_WM_TEMPLATE_INDEX" val="20177147"/>
  <p:tag name="KSO_WM_SLIDE_ID" val="custom20177147_11"/>
  <p:tag name="KSO_WM_SLIDE_INDEX" val="11"/>
  <p:tag name="KSO_WM_TEMPLATE_SUBCATEGORY" val="0"/>
  <p:tag name="KSO_WM_SLIDE_SUBTYPE" val="pureTxt"/>
  <p:tag name="KSO_WM_TEMPLATE_MASTER_TYPE" val="1"/>
  <p:tag name="KSO_WM_TEMPLATE_COLOR_TYPE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159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6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62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63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16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165.xml><?xml version="1.0" encoding="utf-8"?>
<p:tagLst xmlns:p="http://schemas.openxmlformats.org/presentationml/2006/main">
  <p:tag name="KSO_WM_UNIT_LINE_FORE_SCHEMECOLOR_INDEX_BRIGHTNESS" val="0"/>
  <p:tag name="KSO_WM_UNIT_LINE_FORE_SCHEMECOLOR_INDEX" val="7"/>
  <p:tag name="KSO_WM_UNIT_LINE_FILL_TYPE" val="2"/>
</p:tagLst>
</file>

<file path=ppt/tags/tag166.xml><?xml version="1.0" encoding="utf-8"?>
<p:tagLst xmlns:p="http://schemas.openxmlformats.org/presentationml/2006/main">
  <p:tag name="KSO_WM_UNIT_LINE_FORE_SCHEMECOLOR_INDEX_BRIGHTNESS" val="0"/>
  <p:tag name="KSO_WM_UNIT_LINE_FORE_SCHEMECOLOR_INDEX" val="7"/>
  <p:tag name="KSO_WM_UNIT_LINE_FILL_TYPE" val="2"/>
</p:tagLst>
</file>

<file path=ppt/tags/tag167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77147_1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CONTENTSTITLE" val="0"/>
  <p:tag name="KSO_WM_UNIT_PRESET_TEXT" val="点击此处添加小标题"/>
  <p:tag name="KSO_WM_UNIT_NOCLEAR" val="0"/>
  <p:tag name="KSO_WM_UNIT_VALUE" val="14"/>
  <p:tag name="KSO_WM_UNIT_TYPE" val="a"/>
  <p:tag name="KSO_WM_UNIT_INDEX" val="1"/>
  <p:tag name="KSO_WM_UNIT_ISNUMDGMTITLE" val="0"/>
</p:tagLst>
</file>

<file path=ppt/tags/tag173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sectionTitle"/>
  <p:tag name="KSO_WM_BEAUTIFY_FLAG" val="#wm#"/>
  <p:tag name="KSO_WM_COMBINE_RELATE_SLIDE_ID" val="background20176418_6"/>
  <p:tag name="KSO_WM_TEMPLATE_CATEGORY" val="custom"/>
  <p:tag name="KSO_WM_TEMPLATE_INDEX" val="20177147"/>
  <p:tag name="KSO_WM_SLIDE_ID" val="custom20177147_11"/>
  <p:tag name="KSO_WM_SLIDE_INDEX" val="11"/>
  <p:tag name="KSO_WM_TEMPLATE_SUBCATEGORY" val="0"/>
  <p:tag name="KSO_WM_SLIDE_SUBTYPE" val="pureTxt"/>
  <p:tag name="KSO_WM_TEMPLATE_MASTER_TYPE" val="1"/>
  <p:tag name="KSO_WM_TEMPLATE_COLOR_TYPE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175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7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7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14"/>
  <p:tag name="KSO_WM_UNIT_TEXT_FILL_TYPE" val="1"/>
</p:tagLst>
</file>

<file path=ppt/tags/tag17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LINE_FORE_SCHEMECOLOR_INDEX_BRIGHTNESS" val="0"/>
  <p:tag name="KSO_WM_UNIT_LINE_FORE_SCHEMECOLOR_INDEX" val="7"/>
  <p:tag name="KSO_WM_UNIT_LINE_FILL_TYPE" val="2"/>
</p:tagLst>
</file>

<file path=ppt/tags/tag18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18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18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185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186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187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188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189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77147_1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CONTENTSTITLE" val="0"/>
  <p:tag name="KSO_WM_UNIT_PRESET_TEXT" val="点击此处添加小标题"/>
  <p:tag name="KSO_WM_UNIT_NOCLEAR" val="0"/>
  <p:tag name="KSO_WM_UNIT_VALUE" val="14"/>
  <p:tag name="KSO_WM_UNIT_TYPE" val="a"/>
  <p:tag name="KSO_WM_UNIT_INDEX" val="1"/>
  <p:tag name="KSO_WM_UNIT_ISNUMDGMTITLE" val="0"/>
</p:tagLst>
</file>

<file path=ppt/tags/tag191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sectionTitle"/>
  <p:tag name="KSO_WM_BEAUTIFY_FLAG" val="#wm#"/>
  <p:tag name="KSO_WM_COMBINE_RELATE_SLIDE_ID" val="background20176418_6"/>
  <p:tag name="KSO_WM_TEMPLATE_CATEGORY" val="custom"/>
  <p:tag name="KSO_WM_TEMPLATE_INDEX" val="20177147"/>
  <p:tag name="KSO_WM_SLIDE_ID" val="custom20177147_11"/>
  <p:tag name="KSO_WM_SLIDE_INDEX" val="11"/>
  <p:tag name="KSO_WM_TEMPLATE_SUBCATEGORY" val="0"/>
  <p:tag name="KSO_WM_SLIDE_SUBTYPE" val="pureTxt"/>
  <p:tag name="KSO_WM_TEMPLATE_MASTER_TYPE" val="1"/>
  <p:tag name="KSO_WM_TEMPLATE_COLOR_TYPE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77147_10*l_h_i*1_1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77147_10*l_h_i*1_2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177147_10*l_h_i*1_4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177147_10*l_h_i*1_3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177147_10*i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ISCONTENTSTITLE" val="0"/>
  <p:tag name="KSO_WM_UNIT_PRESET_TEXT" val="ONTENT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177147_10*b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" val="6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177147_10*l_h_f*1_4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177147_10*l_h_f*1_2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177147_10*l_h_f*1_3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77147_10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" val="6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177147_10*l_h_f*1_1_1"/>
  <p:tag name="KSO_WM_TEMPLATE_CATEGORY" val="custom"/>
  <p:tag name="KSO_WM_TEMPLATE_INDEX" val="2017714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3.xml><?xml version="1.0" encoding="utf-8"?>
<p:tagLst xmlns:p="http://schemas.openxmlformats.org/presentationml/2006/main">
  <p:tag name="KSO_WM_SLIDE_ID" val="custom20177147_10"/>
  <p:tag name="KSO_WM_TEMPLATE_SUBCATEGORY" val="0"/>
  <p:tag name="KSO_WM_TEMPLATE_MASTER_TYPE" val="1"/>
  <p:tag name="KSO_WM_TEMPLATE_COLOR_TYPE" val="0"/>
  <p:tag name="KSO_WM_SLIDE_TYPE" val="contents"/>
  <p:tag name="KSO_WM_SLIDE_SUBTYPE" val="diag"/>
  <p:tag name="KSO_WM_SLIDE_ITEM_CNT" val="6"/>
  <p:tag name="KSO_WM_SLIDE_INDEX" val="10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177147"/>
  <p:tag name="KSO_WM_SLIDE_LAYOUT" val="a_b_l"/>
  <p:tag name="KSO_WM_SLIDE_LAYOUT_CNT" val="1_1_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20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</p:tagLst>
</file>

<file path=ppt/tags/tag2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15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217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221.xml><?xml version="1.0" encoding="utf-8"?>
<p:tagLst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2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4.xml><?xml version="1.0" encoding="utf-8"?>
<p:tagLst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9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5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37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41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243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44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4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4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4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2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249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77147_1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CONTENTSTITLE" val="0"/>
  <p:tag name="KSO_WM_UNIT_PRESET_TEXT" val="点击此处添加小标题"/>
  <p:tag name="KSO_WM_UNIT_NOCLEAR" val="0"/>
  <p:tag name="KSO_WM_UNIT_VALUE" val="14"/>
  <p:tag name="KSO_WM_UNIT_TYPE" val="a"/>
  <p:tag name="KSO_WM_UNIT_INDEX" val="1"/>
  <p:tag name="KSO_WM_UNIT_ISNUMDGMTITLE" val="0"/>
</p:tagLst>
</file>

<file path=ppt/tags/tag252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sectionTitle"/>
  <p:tag name="KSO_WM_BEAUTIFY_FLAG" val="#wm#"/>
  <p:tag name="KSO_WM_COMBINE_RELATE_SLIDE_ID" val="background20176418_6"/>
  <p:tag name="KSO_WM_TEMPLATE_CATEGORY" val="custom"/>
  <p:tag name="KSO_WM_TEMPLATE_INDEX" val="20177147"/>
  <p:tag name="KSO_WM_SLIDE_ID" val="custom20177147_11"/>
  <p:tag name="KSO_WM_SLIDE_INDEX" val="11"/>
  <p:tag name="KSO_WM_TEMPLATE_SUBCATEGORY" val="0"/>
  <p:tag name="KSO_WM_SLIDE_SUBTYPE" val="pureTxt"/>
  <p:tag name="KSO_WM_TEMPLATE_MASTER_TYPE" val="1"/>
  <p:tag name="KSO_WM_TEMPLATE_COLOR_TYPE" val="1"/>
</p:tagLst>
</file>

<file path=ppt/tags/tag253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4"/>
  <p:tag name="KSO_WM_UNIT_ISCONTENTSTITLE" val="0"/>
  <p:tag name="KSO_WM_UNIT_HIGHLIGHT" val="0"/>
  <p:tag name="KSO_WM_UNIT_COMPATIBLE" val="0"/>
  <p:tag name="KSO_WM_UNIT_PRESET_TEXT" val="感谢各位专家批评指正"/>
  <p:tag name="KSO_WM_TEMPLATE_CATEGORY" val="custom"/>
  <p:tag name="KSO_WM_TEMPLATE_INDEX" val="20177147"/>
  <p:tag name="KSO_WM_UNIT_ID" val="custom20177147_31*a*1"/>
  <p:tag name="KSO_WM_UNIT_NOCLEAR" val="1"/>
  <p:tag name="KSO_WM_UNIT_DIAGRAM_ISNUMVISUAL" val="0"/>
  <p:tag name="KSO_WM_UNIT_DIAGRAM_ISREFERUNIT" val="0"/>
  <p:tag name="KSO_WM_UNIT_ISNUMDGMTITLE" val="0"/>
</p:tagLst>
</file>

<file path=ppt/tags/tag254.xml><?xml version="1.0" encoding="utf-8"?>
<p:tagLst xmlns:p="http://schemas.openxmlformats.org/presentationml/2006/main">
  <p:tag name="KSO_WM_TAG_VERSION" val="1.0"/>
  <p:tag name="KSO_WM_BEAUTIFY_FLAG" val="#wm#"/>
  <p:tag name="KSO_WM_UNIT_TYPE" val="b"/>
  <p:tag name="KSO_WM_UNIT_INDEX" val="1"/>
  <p:tag name="KSO_WM_UNIT_LAYERLEVEL" val="1"/>
  <p:tag name="KSO_WM_UNIT_VALUE" val="35"/>
  <p:tag name="KSO_WM_UNIT_ISCONTENTSTITLE" val="0"/>
  <p:tag name="KSO_WM_UNIT_HIGHLIGHT" val="0"/>
  <p:tag name="KSO_WM_UNIT_COMPATIBLE" val="0"/>
  <p:tag name="KSO_WM_UNIT_PRESET_TEXT" val="THANK YOU FOR WATCHING"/>
  <p:tag name="KSO_WM_TEMPLATE_CATEGORY" val="custom"/>
  <p:tag name="KSO_WM_TEMPLATE_INDEX" val="20177147"/>
  <p:tag name="KSO_WM_UNIT_ID" val="custom20177147_31*b*1"/>
  <p:tag name="KSO_WM_UNIT_NOCLEAR" val="0"/>
  <p:tag name="KSO_WM_UNIT_DIAGRAM_ISNUMVISUAL" val="0"/>
  <p:tag name="KSO_WM_UNIT_DIAGRAM_ISREFERUNIT" val="0"/>
  <p:tag name="KSO_WM_UNIT_ISNUMDGMTITLE" val="0"/>
  <p:tag name="KSO_WM_UNIT_TEXT_FILL_FORE_SCHEMECOLOR_INDEX_BRIGHTNESS" val="-0.5"/>
  <p:tag name="KSO_WM_UNIT_TEXT_FILL_FORE_SCHEMECOLOR_INDEX" val="5"/>
  <p:tag name="KSO_WM_UNIT_TEXT_FILL_TYPE" val="1"/>
</p:tagLst>
</file>

<file path=ppt/tags/tag255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SHADOW_SCHEMECOLOR_INDEX_BRIGHTNESS" val="-0.25"/>
  <p:tag name="KSO_WM_UNIT_SHADOW_SCHEMECOLOR_INDEX" val="14"/>
  <p:tag name="KSO_WM_UNIT_TEXT_FILL_FORE_SCHEMECOLOR_INDEX_BRIGHTNESS" val="0"/>
  <p:tag name="KSO_WM_UNIT_TEXT_FILL_FORE_SCHEMECOLOR_INDEX" val="2"/>
  <p:tag name="KSO_WM_UNIT_TEXT_FILL_TYPE" val="1"/>
</p:tagLst>
</file>

<file path=ppt/tags/tag256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endPage"/>
  <p:tag name="KSO_WM_BEAUTIFY_FLAG" val="#wm#"/>
  <p:tag name="KSO_WM_COMBINE_RELATE_SLIDE_ID" val="background20176418_12"/>
  <p:tag name="KSO_WM_TEMPLATE_CATEGORY" val="custom"/>
  <p:tag name="KSO_WM_TEMPLATE_INDEX" val="20177147"/>
  <p:tag name="KSO_WM_SLIDE_ID" val="custom20177147_31"/>
  <p:tag name="KSO_WM_SLIDE_INDEX" val="31"/>
  <p:tag name="KSO_WM_TEMPLATE_SUBCATEGORY" val="0"/>
  <p:tag name="KSO_WM_SLIDE_SUBTYPE" val="pureTxt"/>
  <p:tag name="KSO_WM_TEMPLATE_MASTER_TYPE" val="1"/>
  <p:tag name="KSO_WM_TEMPLATE_COLOR_TYPE" val="1"/>
</p:tagLst>
</file>

<file path=ppt/tags/tag257.xml><?xml version="1.0" encoding="utf-8"?>
<p:tagLst xmlns:p="http://schemas.openxmlformats.org/presentationml/2006/main">
  <p:tag name="KSO_WPP_MARK_KEY" val="d39e730d-756e-47b1-96a9-459b2055591a"/>
  <p:tag name="COMMONDATA" val="eyJjb3VudCI6MTEsImhkaWQiOiJkNGJjMTdkY2U4ZDFkYjNhNDMzY2RlMmFkZTA3ZDAxOCIsInVzZXJDb3VudCI6OH0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  <p:tag name="WM_BEAUTIFY_SHAPE_IDENTITY" val="{90b73dac-6cc0-416e-83e6-fe1b0dbe4f32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泸县六中 王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泸县六中 王维">
  <a:themeElements>
    <a:clrScheme name="20177147">
      <a:dk1>
        <a:srgbClr val="000000"/>
      </a:dk1>
      <a:lt1>
        <a:srgbClr val="FFFFFF"/>
      </a:lt1>
      <a:dk2>
        <a:srgbClr val="FFFCEE"/>
      </a:dk2>
      <a:lt2>
        <a:srgbClr val="FFFFFF"/>
      </a:lt2>
      <a:accent1>
        <a:srgbClr val="F9C834"/>
      </a:accent1>
      <a:accent2>
        <a:srgbClr val="E7D556"/>
      </a:accent2>
      <a:accent3>
        <a:srgbClr val="D1DF76"/>
      </a:accent3>
      <a:accent4>
        <a:srgbClr val="B4EC92"/>
      </a:accent4>
      <a:accent5>
        <a:srgbClr val="90F7B0"/>
      </a:accent5>
      <a:accent6>
        <a:srgbClr val="77F2CF"/>
      </a:accent6>
      <a:hlink>
        <a:srgbClr val="5C90FB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1399</Words>
  <Application>WPS 演示</Application>
  <PresentationFormat/>
  <Paragraphs>179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汉仪中宋简</vt:lpstr>
      <vt:lpstr>方正公文黑体</vt:lpstr>
      <vt:lpstr>方正舒体</vt:lpstr>
      <vt:lpstr>微软雅黑</vt:lpstr>
      <vt:lpstr>汉仪旗黑-85S</vt:lpstr>
      <vt:lpstr>黑体</vt:lpstr>
      <vt:lpstr>Wingdings</vt:lpstr>
      <vt:lpstr>字魂36号-正文宋楷</vt:lpstr>
      <vt:lpstr>Arial Unicode MS</vt:lpstr>
      <vt:lpstr>Calibri</vt:lpstr>
      <vt:lpstr>泸县六中 王维</vt:lpstr>
      <vt:lpstr>1泸县六中 王维</vt:lpstr>
      <vt:lpstr>自读课文教学不可忽视的环节</vt:lpstr>
      <vt:lpstr>PowerPoint 演示文稿</vt:lpstr>
      <vt:lpstr>01 自读课文的意义</vt:lpstr>
      <vt:lpstr>PowerPoint 演示文稿</vt:lpstr>
      <vt:lpstr>02 自读课文现状</vt:lpstr>
      <vt:lpstr>PowerPoint 演示文稿</vt:lpstr>
      <vt:lpstr>03 初中自读课文教学探究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04 小结</vt:lpstr>
      <vt:lpstr>感谢您的聆听！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ไม่เคยยอมแพ้</cp:lastModifiedBy>
  <cp:revision>30</cp:revision>
  <dcterms:created xsi:type="dcterms:W3CDTF">2022-04-18T06:07:00Z</dcterms:created>
  <dcterms:modified xsi:type="dcterms:W3CDTF">2022-11-27T09:01:59Z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87D64CDBF9C54BFC87868B9D7D199B19</vt:lpwstr>
  </property>
  <property fmtid="{D5CDD505-2E9C-101B-9397-08002B2CF9AE}" pid="3" name="KSOProductBuildVer">
    <vt:lpwstr>2052-11.1.0.12598</vt:lpwstr>
  </property>
  <property fmtid="{D5CDD505-2E9C-101B-9397-08002B2CF9AE}" pid="4" name="KSOTemplateUUID">
    <vt:lpwstr>v1.0_mb_VPR9baNY/xlCWN2dJCLFlw==</vt:lpwstr>
  </property>
</Properties>
</file>