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5" r:id="rId2"/>
    <p:sldId id="429" r:id="rId3"/>
    <p:sldId id="433" r:id="rId4"/>
    <p:sldId id="431" r:id="rId5"/>
    <p:sldId id="462" r:id="rId6"/>
    <p:sldId id="463" r:id="rId7"/>
    <p:sldId id="464" r:id="rId8"/>
    <p:sldId id="439" r:id="rId9"/>
    <p:sldId id="444" r:id="rId10"/>
    <p:sldId id="443" r:id="rId11"/>
    <p:sldId id="445" r:id="rId12"/>
    <p:sldId id="453" r:id="rId13"/>
    <p:sldId id="450" r:id="rId14"/>
    <p:sldId id="459" r:id="rId15"/>
    <p:sldId id="452" r:id="rId16"/>
    <p:sldId id="460" r:id="rId17"/>
    <p:sldId id="451" r:id="rId18"/>
    <p:sldId id="461" r:id="rId19"/>
    <p:sldId id="449" r:id="rId20"/>
    <p:sldId id="448" r:id="rId21"/>
    <p:sldId id="455" r:id="rId22"/>
    <p:sldId id="456" r:id="rId23"/>
    <p:sldId id="458" r:id="rId24"/>
    <p:sldId id="457" r:id="rId25"/>
    <p:sldId id="446" r:id="rId26"/>
    <p:sldId id="428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  <a:srgbClr val="FF0066"/>
    <a:srgbClr val="AF21A8"/>
    <a:srgbClr val="FFFFFF"/>
    <a:srgbClr val="CCFFCC"/>
    <a:srgbClr val="B4BEFD"/>
    <a:srgbClr val="DCDCDC"/>
    <a:srgbClr val="F0F0F0"/>
    <a:srgbClr val="E6E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92" y="-108"/>
      </p:cViewPr>
      <p:guideLst>
        <p:guide orient="horz" pos="2175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0784205" y="0"/>
            <a:ext cx="1341755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1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17"/>
            <a:ext cx="103632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0FBDFE-C587-4B4C-A407-44438C67B59E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5840109" y="6407963"/>
            <a:ext cx="313424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10" Type="http://schemas.openxmlformats.org/officeDocument/2006/relationships/image" Target="../media/image2.png"/><Relationship Id="rId4" Type="http://schemas.openxmlformats.org/officeDocument/2006/relationships/theme" Target="../theme/theme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09270" y="0"/>
            <a:ext cx="11683365" cy="384810"/>
          </a:xfrm>
          <a:prstGeom prst="rect">
            <a:avLst/>
          </a:prstGeom>
        </p:spPr>
      </p:pic>
      <p:pic>
        <p:nvPicPr>
          <p:cNvPr id="9" name="图片 9" descr="IMG_256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60960" y="16510"/>
            <a:ext cx="391795" cy="394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AutoShape 7"/>
          <p:cNvSpPr>
            <a:spLocks noChangeArrowheads="1"/>
          </p:cNvSpPr>
          <p:nvPr userDrawn="1"/>
        </p:nvSpPr>
        <p:spPr bwMode="auto">
          <a:xfrm>
            <a:off x="0" y="6540500"/>
            <a:ext cx="12192635" cy="2851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CCFF"/>
              </a:gs>
              <a:gs pos="50000">
                <a:schemeClr val="bg1"/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round/>
          </a:ln>
          <a:effectLst>
            <a:outerShdw dist="35921" dir="2700000" algn="ctr" rotWithShape="0">
              <a:srgbClr val="000099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公文黑体" panose="02000500000000000000" charset="-122"/>
              <a:ea typeface="方正公文黑体" panose="02000500000000000000" charset="-122"/>
              <a:cs typeface="方正公文黑体" panose="02000500000000000000" charset="-122"/>
              <a:sym typeface="+mn-ea"/>
            </a:endParaRPr>
          </a:p>
        </p:txBody>
      </p:sp>
      <p:sp>
        <p:nvSpPr>
          <p:cNvPr id="8" name="副标题 2"/>
          <p:cNvSpPr>
            <a:spLocks noGrp="1"/>
          </p:cNvSpPr>
          <p:nvPr userDrawn="1">
            <p:custDataLst>
              <p:tags r:id="rId6"/>
            </p:custDataLst>
          </p:nvPr>
        </p:nvSpPr>
        <p:spPr>
          <a:xfrm>
            <a:off x="2482215" y="6540500"/>
            <a:ext cx="5036185" cy="350520"/>
          </a:xfrm>
          <a:prstGeom prst="rect">
            <a:avLst/>
          </a:prstGeom>
        </p:spPr>
        <p:txBody>
          <a:bodyPr vert="horz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0" indent="0" algn="ctr">
              <a:lnSpc>
                <a:spcPct val="110000"/>
              </a:lnSpc>
              <a:buNone/>
              <a:defRPr sz="1400" spc="200">
                <a:solidFill>
                  <a:schemeClr val="accent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舒体" panose="02010600010101010101" charset="-122"/>
                <a:ea typeface="方正舒体" panose="02010600010101010101" charset="-122"/>
                <a:cs typeface="方正舒体" panose="0201060001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教出语文味道，做有灵魂、有温度、有诗意的语文人!</a:t>
            </a:r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10784840" y="34290"/>
            <a:ext cx="1407160" cy="31686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2023/3/14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11455400" y="6532245"/>
            <a:ext cx="631190" cy="3016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custDataLst>
      <p:tags r:id="rId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方正舒体" panose="02010600010101010101" charset="-122"/>
          <a:ea typeface="方正舒体" panose="0201060001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9050808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137"/>
            <a:ext cx="12192000" cy="6182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1684" y="450375"/>
            <a:ext cx="6728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800" b="1" dirty="0" smtClean="0">
                <a:latin typeface="+mn-ea"/>
              </a:rPr>
              <a:t>教学感言：</a:t>
            </a:r>
            <a:endParaRPr lang="en-US" altLang="zh-CN" sz="48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4800" b="1" dirty="0" smtClean="0">
                <a:latin typeface="+mn-ea"/>
              </a:rPr>
              <a:t>       吟诵，鲜活了语文课堂，教出了语文味道！</a:t>
            </a:r>
            <a:endParaRPr lang="en-US" altLang="zh-CN" sz="4800" b="1" dirty="0" smtClean="0">
              <a:latin typeface="+mn-ea"/>
            </a:endParaRPr>
          </a:p>
        </p:txBody>
      </p:sp>
      <p:pic>
        <p:nvPicPr>
          <p:cNvPr id="6" name="图片 5" descr="1667604384658.jpeg"/>
          <p:cNvPicPr/>
          <p:nvPr/>
        </p:nvPicPr>
        <p:blipFill>
          <a:blip r:embed="rId3"/>
          <a:srcRect l="2711" r="24464"/>
          <a:stretch>
            <a:fillRect/>
          </a:stretch>
        </p:blipFill>
        <p:spPr>
          <a:xfrm>
            <a:off x="0" y="368490"/>
            <a:ext cx="4913194" cy="622337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pic>
        <p:nvPicPr>
          <p:cNvPr id="3" name="图片 2" descr="dc4225e1b2d2029fc5fa069dbe4ed5a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04" y="491322"/>
            <a:ext cx="3760298" cy="5858242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89448" y="1797359"/>
            <a:ext cx="672109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ea typeface="方正粗圆简体"/>
              </a:rPr>
              <a:t>        “吟”，先秦时期就已经出现在文献中，在古代类似于“歌”，也就是唱的意思；“诵”，乃“讽”之意，也就是用高低抑扬的腔调读诵。结合二者的涵义，“吟诵”就是吟诵者用来表达古诗文中情感的一种手法，它的表现方式既可以侧重于吟咏，又可侧重于读诵，它要求反映出古诗文的韵味。</a:t>
            </a:r>
          </a:p>
          <a:p>
            <a:pPr>
              <a:lnSpc>
                <a:spcPct val="200000"/>
              </a:lnSpc>
            </a:pPr>
            <a:endParaRPr lang="zh-CN" altLang="en-US" sz="2800" b="1" dirty="0" smtClean="0">
              <a:ea typeface="方正粗圆简体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64217" y="875782"/>
            <a:ext cx="2051825" cy="700088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E3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含义：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259304" y="751277"/>
            <a:ext cx="1838965" cy="10602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5400" noProof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微软雅黑" pitchFamily="34" charset="-122"/>
                <a:cs typeface="黑体" pitchFamily="49" charset="-122"/>
              </a:rPr>
              <a:t>Part3</a:t>
            </a:r>
            <a:endParaRPr lang="en-US" altLang="zh-CN" sz="5400" noProof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微软雅黑" pitchFamily="34" charset="-122"/>
              <a:cs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5400000">
            <a:off x="4724605" y="-470210"/>
            <a:ext cx="2313993" cy="73163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zh-CN" altLang="en-US" sz="6600" b="0">
              <a:solidFill>
                <a:srgbClr val="FFFFFF"/>
              </a:solidFill>
              <a:latin typeface="华文新魏" charset="-122"/>
              <a:ea typeface="华文新魏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729694" y="2710604"/>
            <a:ext cx="3858462" cy="91951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defRPr/>
            </a:pPr>
            <a:r>
              <a:rPr lang="zh-CN" altLang="en-US" sz="5400" b="1" noProof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准圆简体" pitchFamily="65" charset="-122"/>
                <a:ea typeface="方正准圆简体"/>
                <a:cs typeface="+mn-ea"/>
              </a:rPr>
              <a:t>吟诵的作用</a:t>
            </a:r>
            <a:endParaRPr lang="zh-CN" altLang="en-US" sz="5400" b="1" noProof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准圆简体" pitchFamily="65" charset="-122"/>
              <a:ea typeface="方正准圆简体"/>
              <a:cs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667561" y="1634722"/>
            <a:ext cx="104916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zh-CN" altLang="en-US" sz="3600" b="1" dirty="0" smtClean="0">
                <a:solidFill>
                  <a:srgbClr val="0070C0"/>
                </a:solidFill>
                <a:ea typeface="方正粗圆简体"/>
              </a:rPr>
              <a:t>        非高声朗诵则不能得其雄伟之概，非密咏恬吟则不能采其深远之韵</a:t>
            </a:r>
            <a:r>
              <a:rPr lang="zh-CN" altLang="zh-CN" sz="3600" b="1" dirty="0" smtClean="0">
                <a:solidFill>
                  <a:srgbClr val="0070C0"/>
                </a:solidFill>
                <a:ea typeface="方正粗圆简体"/>
              </a:rPr>
              <a:t>。</a:t>
            </a:r>
            <a:endParaRPr lang="en-US" altLang="zh-CN" sz="3600" b="1" dirty="0" smtClean="0">
              <a:solidFill>
                <a:srgbClr val="0070C0"/>
              </a:solidFill>
              <a:ea typeface="方正粗圆简体"/>
            </a:endParaRPr>
          </a:p>
          <a:p>
            <a:r>
              <a:rPr lang="en-US" altLang="zh-CN" sz="3600" b="1" dirty="0" smtClean="0">
                <a:latin typeface="黑体" pitchFamily="49" charset="-122"/>
                <a:ea typeface="黑体" pitchFamily="49" charset="-122"/>
              </a:rPr>
              <a:t>                                  ——</a:t>
            </a:r>
            <a:r>
              <a:rPr lang="zh-CN" altLang="en-US" sz="3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曾国藩</a:t>
            </a:r>
            <a:endParaRPr lang="en-US" altLang="zh-CN" sz="3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9866" y="824003"/>
            <a:ext cx="3089372" cy="6468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E3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作用：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499809" y="2536884"/>
            <a:ext cx="100189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能把听者带入作品的意境、情感中去，给人以身临其境之感。</a:t>
            </a:r>
            <a:endParaRPr lang="zh-CN" altLang="en-US" sz="2800" b="1" dirty="0">
              <a:solidFill>
                <a:srgbClr val="0070C0"/>
              </a:solidFill>
              <a:ea typeface="方正粗圆简体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502084" y="1706646"/>
            <a:ext cx="83106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ea typeface="方正粗圆简体"/>
              </a:rPr>
              <a:t>1.</a:t>
            </a:r>
            <a:r>
              <a:rPr lang="zh-CN" altLang="en-US" sz="3600" b="1" dirty="0" smtClean="0">
                <a:solidFill>
                  <a:srgbClr val="0070C0"/>
                </a:solidFill>
                <a:ea typeface="方正粗圆简体"/>
              </a:rPr>
              <a:t>吟诵是欣赏古诗文的重要手段。</a:t>
            </a:r>
            <a:endParaRPr lang="zh-CN" altLang="en-US" sz="3600" b="1" dirty="0">
              <a:solidFill>
                <a:srgbClr val="0070C0"/>
              </a:solidFill>
              <a:ea typeface="方正粗圆简体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572597" y="3360300"/>
            <a:ext cx="70664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ea typeface="方正粗圆简体"/>
              </a:rPr>
              <a:t>2.</a:t>
            </a:r>
            <a:r>
              <a:rPr lang="zh-CN" altLang="en-US" sz="3600" b="1" dirty="0" smtClean="0">
                <a:solidFill>
                  <a:srgbClr val="0070C0"/>
                </a:solidFill>
                <a:ea typeface="方正粗圆简体"/>
              </a:rPr>
              <a:t>吟诵具有独立的审美价值。</a:t>
            </a:r>
            <a:endParaRPr lang="zh-CN" altLang="en-US" sz="3600" b="1" dirty="0">
              <a:solidFill>
                <a:srgbClr val="0070C0"/>
              </a:solidFill>
              <a:ea typeface="方正粗圆简体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655093" y="4313369"/>
            <a:ext cx="10879541" cy="13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吟诵诗文所表现出的铿锵悦耳的音乐之美，能带给人以极大的审美愉悦。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9866" y="824003"/>
            <a:ext cx="3089372" cy="64686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200" normalizeH="0" baseline="0" noProof="0" dirty="0" smtClean="0">
                <a:ln>
                  <a:noFill/>
                </a:ln>
                <a:solidFill>
                  <a:srgbClr val="FE302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作用：</a:t>
            </a: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499809" y="2536884"/>
            <a:ext cx="84084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诗歌的创作，应该是伴随着吟诵的声音出来的。</a:t>
            </a:r>
            <a:endParaRPr lang="zh-CN" altLang="en-US" sz="2800" b="1" dirty="0">
              <a:solidFill>
                <a:srgbClr val="0070C0"/>
              </a:solidFill>
              <a:ea typeface="方正粗圆简体"/>
            </a:endParaRP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502083" y="1706646"/>
            <a:ext cx="848807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70C0"/>
                </a:solidFill>
                <a:ea typeface="方正粗圆简体"/>
              </a:rPr>
              <a:t>3.</a:t>
            </a:r>
            <a:r>
              <a:rPr lang="zh-CN" altLang="en-US" sz="3600" b="1" dirty="0" smtClean="0">
                <a:solidFill>
                  <a:srgbClr val="0070C0"/>
                </a:solidFill>
                <a:ea typeface="方正粗圆简体"/>
              </a:rPr>
              <a:t>吟诵是作诗的入门途径。</a:t>
            </a:r>
            <a:endParaRPr lang="zh-CN" altLang="en-US" sz="3600" b="1" dirty="0">
              <a:solidFill>
                <a:srgbClr val="0070C0"/>
              </a:solidFill>
              <a:ea typeface="方正粗圆简体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572597" y="3360300"/>
            <a:ext cx="99051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zh-CN" altLang="en-US" sz="2800" dirty="0" smtClean="0">
                <a:solidFill>
                  <a:srgbClr val="FF0066"/>
                </a:solidFill>
              </a:rPr>
              <a:t> 余亦能高咏，斯人不可闻。      （李白</a:t>
            </a:r>
            <a:r>
              <a:rPr lang="en-US" altLang="zh-CN" sz="2800" dirty="0" smtClean="0">
                <a:solidFill>
                  <a:srgbClr val="FF0066"/>
                </a:solidFill>
              </a:rPr>
              <a:t>《</a:t>
            </a:r>
            <a:r>
              <a:rPr lang="zh-CN" altLang="en-US" sz="2800" dirty="0" smtClean="0">
                <a:solidFill>
                  <a:srgbClr val="FF0066"/>
                </a:solidFill>
              </a:rPr>
              <a:t>夜泊牛渚怀古</a:t>
            </a:r>
            <a:r>
              <a:rPr lang="en-US" altLang="zh-CN" sz="2800" dirty="0" smtClean="0">
                <a:solidFill>
                  <a:srgbClr val="FF0066"/>
                </a:solidFill>
              </a:rPr>
              <a:t>》</a:t>
            </a:r>
            <a:r>
              <a:rPr lang="zh-CN" altLang="en-US" sz="2800" dirty="0" smtClean="0">
                <a:solidFill>
                  <a:srgbClr val="FF0066"/>
                </a:solidFill>
              </a:rPr>
              <a:t>）</a:t>
            </a:r>
            <a:endParaRPr lang="zh-CN" altLang="en-US" sz="2800" b="1" dirty="0">
              <a:solidFill>
                <a:srgbClr val="FF0066"/>
              </a:solidFill>
              <a:ea typeface="方正粗圆简体"/>
            </a:endParaRP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514901" y="4245130"/>
            <a:ext cx="10292688" cy="6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zh-CN" altLang="en-US" sz="2800" dirty="0" smtClean="0">
                <a:solidFill>
                  <a:srgbClr val="FF0066"/>
                </a:solidFill>
              </a:rPr>
              <a:t> 诗新诗改罢自长吟                     （杜甫</a:t>
            </a:r>
            <a:r>
              <a:rPr lang="en-US" altLang="zh-CN" sz="2800" dirty="0" smtClean="0">
                <a:solidFill>
                  <a:srgbClr val="FF0066"/>
                </a:solidFill>
              </a:rPr>
              <a:t>《</a:t>
            </a:r>
            <a:r>
              <a:rPr lang="zh-CN" altLang="en-US" sz="2800" dirty="0" smtClean="0">
                <a:solidFill>
                  <a:srgbClr val="FF0066"/>
                </a:solidFill>
              </a:rPr>
              <a:t>解闷十二首</a:t>
            </a:r>
            <a:r>
              <a:rPr lang="en-US" altLang="zh-CN" sz="2800" dirty="0" smtClean="0">
                <a:solidFill>
                  <a:srgbClr val="FF0066"/>
                </a:solidFill>
              </a:rPr>
              <a:t>》</a:t>
            </a:r>
            <a:r>
              <a:rPr lang="zh-CN" altLang="en-US" sz="2800" dirty="0" smtClean="0">
                <a:solidFill>
                  <a:srgbClr val="FF0066"/>
                </a:solidFill>
              </a:rPr>
              <a:t>）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535972" y="723981"/>
            <a:ext cx="1838965" cy="10602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5400" noProof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微软雅黑" pitchFamily="34" charset="-122"/>
                <a:cs typeface="黑体" pitchFamily="49" charset="-122"/>
              </a:rPr>
              <a:t>Part4</a:t>
            </a:r>
            <a:endParaRPr lang="en-US" altLang="zh-CN" sz="5400" noProof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微软雅黑" pitchFamily="34" charset="-122"/>
              <a:cs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5400000">
            <a:off x="4848019" y="-1656979"/>
            <a:ext cx="2313993" cy="98263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zh-CN" altLang="en-US" sz="6600" b="0">
              <a:solidFill>
                <a:srgbClr val="FFFFFF"/>
              </a:solidFill>
              <a:latin typeface="华文新魏" charset="-122"/>
              <a:ea typeface="华文新魏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1596790" y="2706791"/>
            <a:ext cx="8598088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defRPr/>
            </a:pPr>
            <a:r>
              <a:rPr lang="zh-CN" altLang="en-US" sz="5400" b="1" noProof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准圆简体" pitchFamily="65" charset="-122"/>
                <a:ea typeface="方正准圆简体"/>
                <a:cs typeface="+mn-ea"/>
              </a:rPr>
              <a:t>遇见吟诵，让吟诵回归语文</a:t>
            </a:r>
            <a:endParaRPr lang="zh-CN" altLang="en-US" sz="5400" b="1" noProof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准圆简体" pitchFamily="65" charset="-122"/>
              <a:ea typeface="方正准圆简体"/>
              <a:cs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pic>
        <p:nvPicPr>
          <p:cNvPr id="3" name="图片 2" descr="QQ图片20221123083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785"/>
            <a:ext cx="12192000" cy="6152268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89448" y="1797359"/>
            <a:ext cx="1076549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/>
              <a:t>        </a:t>
            </a:r>
            <a:r>
              <a:rPr lang="zh-CN" altLang="en-US" sz="2400" b="1" dirty="0" smtClean="0"/>
              <a:t>吟诵的作用虽然重大，由于复杂的历史原因，吟诵的传承却出现了危机。吟诵本是语文课堂学习的一个环节，但是，我们不少教师对吟诵都感到陌生。近年来，在众多有识之士和教育工作者的大力推动下，吟诵已经悄然复兴。全国各地很多学校、很多教师都在推开吟诵之门，用吟诵掀起学习古诗文的热潮。</a:t>
            </a:r>
          </a:p>
          <a:p>
            <a:pPr>
              <a:lnSpc>
                <a:spcPct val="200000"/>
              </a:lnSpc>
            </a:pPr>
            <a:endParaRPr lang="zh-CN" altLang="en-US" sz="2800" b="1" dirty="0" smtClean="0">
              <a:ea typeface="方正粗圆简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1695" y="753458"/>
            <a:ext cx="98673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ClrTx/>
              <a:buSzTx/>
              <a:buFontTx/>
            </a:pPr>
            <a:r>
              <a:rPr lang="zh-CN" altLang="en-US" sz="48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遇见吟诵，让吟诵回归于文</a:t>
            </a:r>
            <a:endParaRPr lang="zh-CN" altLang="en-US" sz="48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pic>
        <p:nvPicPr>
          <p:cNvPr id="3" name="图片 2" descr="QQ图片20221123083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785"/>
            <a:ext cx="12192000" cy="6152268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89448" y="1797359"/>
            <a:ext cx="1076549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/>
              <a:t>        </a:t>
            </a:r>
            <a:r>
              <a:rPr lang="en-US" sz="2400" b="1" dirty="0" smtClean="0"/>
              <a:t>2018</a:t>
            </a:r>
            <a:r>
              <a:rPr lang="zh-CN" altLang="en-US" sz="2400" b="1" dirty="0" smtClean="0"/>
              <a:t>年，泸州市“人教语文吟诵”项目培训会在泸州渔子溪学校举行，伴着悠扬的古曲，师生的吟诵表演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鹿鸣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、</a:t>
            </a:r>
            <a:r>
              <a:rPr lang="en-US" altLang="zh-CN" sz="2400" b="1" dirty="0" smtClean="0"/>
              <a:t>《</a:t>
            </a:r>
            <a:r>
              <a:rPr lang="zh-CN" altLang="en-US" sz="2400" b="1" dirty="0" smtClean="0"/>
              <a:t>三字经</a:t>
            </a:r>
            <a:r>
              <a:rPr lang="en-US" altLang="zh-CN" sz="2400" b="1" dirty="0" smtClean="0"/>
              <a:t>》</a:t>
            </a:r>
            <a:r>
              <a:rPr lang="zh-CN" altLang="en-US" sz="2400" b="1" dirty="0" smtClean="0"/>
              <a:t>，声音绵长有调，高低起伏，至今都给我留下了深刻的</a:t>
            </a:r>
            <a:r>
              <a:rPr lang="zh-CN" altLang="en-US" sz="2400" b="1" smtClean="0"/>
              <a:t>印象</a:t>
            </a:r>
            <a:r>
              <a:rPr lang="zh-CN" altLang="en-US" sz="2400" b="1" smtClean="0"/>
              <a:t>；去年三月</a:t>
            </a:r>
            <a:r>
              <a:rPr lang="zh-CN" altLang="en-US" sz="2400" b="1" dirty="0" smtClean="0"/>
              <a:t>，我有幸进了“龙城吟诵”微信群，老师们跟着胡老师学习吟诵，打卡完成作业，分享吟诵知识，展示吟诵成果。</a:t>
            </a:r>
          </a:p>
          <a:p>
            <a:pPr>
              <a:lnSpc>
                <a:spcPct val="200000"/>
              </a:lnSpc>
            </a:pPr>
            <a:endParaRPr lang="zh-CN" altLang="en-US" sz="2800" b="1" dirty="0" smtClean="0">
              <a:ea typeface="方正粗圆简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1695" y="753458"/>
            <a:ext cx="98673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ClrTx/>
              <a:buSzTx/>
              <a:buFontTx/>
            </a:pPr>
            <a:r>
              <a:rPr lang="zh-CN" altLang="en-US" sz="48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遇见吟诵，让吟诵回归于文</a:t>
            </a:r>
            <a:endParaRPr lang="zh-CN" altLang="en-US" sz="48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pic>
        <p:nvPicPr>
          <p:cNvPr id="3" name="图片 2" descr="QQ图片20221123083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785"/>
            <a:ext cx="12192000" cy="6152268"/>
          </a:xfrm>
          <a:prstGeom prst="rect">
            <a:avLst/>
          </a:prstGeom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630392" y="1619938"/>
            <a:ext cx="1073819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/>
              <a:t>   </a:t>
            </a:r>
            <a:r>
              <a:rPr lang="zh-CN" altLang="en-US" sz="2400" b="1" dirty="0" smtClean="0"/>
              <a:t>     很多老师在自己的语文课堂开始尝试吟诵教学，遇见吟诵，走近吟诵，那平仄相间、长短高低的错落之致，那平上去入、轻重疾缓的诗韵之别，那复沓回环、对偶互文的形式之美，一下子从文字里复活了起来，让枯燥无味的古文读起来有了生气，诗文中的意趣、情感、哲理也变成了鲜活的音符</a:t>
            </a:r>
            <a:r>
              <a:rPr lang="en-US" altLang="zh-CN" sz="2400" b="1" dirty="0" smtClean="0"/>
              <a:t>……</a:t>
            </a:r>
            <a:r>
              <a:rPr lang="zh-CN" altLang="en-US" sz="2400" b="1" dirty="0" smtClean="0"/>
              <a:t>遇见吟诵，古诗文学习变得有滋有味，学生们迈过古老文字的门槛，爱上古诗文，爱上中国传统文化。</a:t>
            </a:r>
          </a:p>
          <a:p>
            <a:pPr>
              <a:lnSpc>
                <a:spcPct val="200000"/>
              </a:lnSpc>
            </a:pPr>
            <a:r>
              <a:rPr lang="zh-CN" altLang="en-US" sz="2400" dirty="0" smtClean="0"/>
              <a:t>。</a:t>
            </a:r>
          </a:p>
          <a:p>
            <a:pPr>
              <a:lnSpc>
                <a:spcPct val="200000"/>
              </a:lnSpc>
            </a:pPr>
            <a:endParaRPr lang="zh-CN" altLang="en-US" sz="2800" b="1" dirty="0" smtClean="0">
              <a:ea typeface="方正粗圆简体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1695" y="589685"/>
            <a:ext cx="98673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ClrTx/>
              <a:buSzTx/>
              <a:buFontTx/>
            </a:pPr>
            <a:r>
              <a:rPr lang="zh-CN" altLang="en-US" sz="48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遇见吟诵，让吟诵回归于文</a:t>
            </a:r>
            <a:endParaRPr lang="zh-CN" altLang="en-US" sz="48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508676" y="737629"/>
            <a:ext cx="1838965" cy="106022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5400" noProof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微软雅黑" pitchFamily="34" charset="-122"/>
                <a:cs typeface="黑体" pitchFamily="49" charset="-122"/>
              </a:rPr>
              <a:t>Part5</a:t>
            </a:r>
            <a:endParaRPr lang="en-US" altLang="zh-CN" sz="5400" noProof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微软雅黑" pitchFamily="34" charset="-122"/>
              <a:cs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5400000">
            <a:off x="4827549" y="-1704748"/>
            <a:ext cx="2313993" cy="986733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zh-CN" altLang="en-US" sz="6600" b="0">
              <a:solidFill>
                <a:srgbClr val="FFFFFF"/>
              </a:solidFill>
              <a:latin typeface="华文新魏" charset="-122"/>
              <a:ea typeface="华文新魏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2238234" y="2706793"/>
            <a:ext cx="6864823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defRPr/>
            </a:pPr>
            <a:r>
              <a:rPr lang="zh-CN" altLang="en-US" sz="5400" b="1" noProof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准圆简体" pitchFamily="65" charset="-122"/>
                <a:ea typeface="方正准圆简体"/>
                <a:cs typeface="+mn-ea"/>
              </a:rPr>
              <a:t>吟诵教学的方法探究</a:t>
            </a:r>
            <a:endParaRPr lang="zh-CN" altLang="en-US" sz="5400" b="1" noProof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准圆简体" pitchFamily="65" charset="-122"/>
              <a:ea typeface="方正准圆简体"/>
              <a:cs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" y="970949"/>
            <a:ext cx="3634105" cy="4853305"/>
          </a:xfrm>
          <a:prstGeom prst="rect">
            <a:avLst/>
          </a:prstGeom>
        </p:spPr>
      </p:pic>
      <p:sp>
        <p:nvSpPr>
          <p:cNvPr id="4" name="文本框 2"/>
          <p:cNvSpPr txBox="1"/>
          <p:nvPr/>
        </p:nvSpPr>
        <p:spPr>
          <a:xfrm>
            <a:off x="0" y="1828842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以吟诵为载体，破解古诗文教学之难</a:t>
            </a:r>
            <a:endParaRPr lang="zh-CN" altLang="en-US" sz="58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endParaRPr lang="zh-CN" altLang="en-US" sz="54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76995" y="4763450"/>
            <a:ext cx="643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泸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县天兴镇一心学校      钟帮丽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967962" y="516365"/>
            <a:ext cx="7230748" cy="91202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吟诵教学的方法探究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（一）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25259" y="1262743"/>
            <a:ext cx="6396573" cy="38932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355004" y="1436670"/>
            <a:ext cx="5199636" cy="736375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1.</a:t>
            </a:r>
            <a:r>
              <a:rPr kumimoji="0" lang="zh-CN" altLang="en-US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以示范学吟，激发兴趣</a:t>
            </a:r>
          </a:p>
        </p:txBody>
      </p:sp>
      <p:pic>
        <p:nvPicPr>
          <p:cNvPr id="7" name="图片 6" descr="mmexport1558254727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2683487"/>
            <a:ext cx="5088367" cy="3214856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5565910" y="2383064"/>
            <a:ext cx="641168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ea typeface="方正粗圆简体"/>
              </a:rPr>
              <a:t>        </a:t>
            </a:r>
            <a:r>
              <a:rPr lang="zh-CN" altLang="en-US" sz="2800" b="1" dirty="0" smtClean="0">
                <a:solidFill>
                  <a:srgbClr val="0070C0"/>
                </a:solidFill>
                <a:ea typeface="方正粗圆简体"/>
              </a:rPr>
              <a:t>教师的示范对学生是一种极好的语感训练，教师绘声绘色、形神兼备的吟诵，能把语言文字的音韵之妙，节奏之妙，情感之美表达出来，传递给学生，使学生在听读中受到强烈的熏陶。</a:t>
            </a:r>
            <a:endParaRPr lang="zh-CN" altLang="en-US" sz="2800" b="1" dirty="0">
              <a:solidFill>
                <a:srgbClr val="0070C0"/>
              </a:solidFill>
              <a:ea typeface="方正粗圆简体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967962" y="516365"/>
            <a:ext cx="7230748" cy="91202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吟诵教学的方法探究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（二）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25259" y="1262743"/>
            <a:ext cx="6396573" cy="38932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532424" y="1463967"/>
            <a:ext cx="5213283" cy="736375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2.</a:t>
            </a:r>
            <a:r>
              <a:rPr kumimoji="0" lang="zh-CN" altLang="en-US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以规则学法，吟出美感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05" y="2347414"/>
            <a:ext cx="45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方正准圆简体"/>
                <a:ea typeface="黑体" pitchFamily="49" charset="-122"/>
              </a:rPr>
              <a:t>①掌握古汉语的声调。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377" y="2975213"/>
            <a:ext cx="11150221" cy="11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latin typeface="微软雅黑" pitchFamily="34" charset="-122"/>
                <a:ea typeface="黑体"/>
              </a:rPr>
              <a:t>        </a:t>
            </a:r>
            <a:r>
              <a:rPr lang="zh-CN" altLang="en-US" sz="2800" b="1" dirty="0" smtClean="0">
                <a:solidFill>
                  <a:schemeClr val="accent1"/>
                </a:solidFill>
                <a:latin typeface="微软雅黑" pitchFamily="34" charset="-122"/>
                <a:ea typeface="黑体"/>
              </a:rPr>
              <a:t>首先要学会辨别平仄。古汉语分平、上、去、入四声，现代汉语拼音中的一声和二声属于平声，上、去、入属于仄声。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黑体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910" y="4176216"/>
            <a:ext cx="11150222" cy="168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ea typeface="黑体"/>
              </a:rPr>
              <a:t>        </a:t>
            </a:r>
            <a:r>
              <a:rPr lang="zh-CN" altLang="en-US" sz="2800" b="1" dirty="0" smtClean="0">
                <a:solidFill>
                  <a:srgbClr val="0070C0"/>
                </a:solidFill>
                <a:ea typeface="黑体"/>
              </a:rPr>
              <a:t>其次，要记住平仄格式，掌握平仄安排的规律，如：“一句之中，平仄相间”、“一联之中，平仄相对”、“两联之间，平仄相粘”。</a:t>
            </a:r>
            <a:endParaRPr lang="zh-CN" altLang="en-US" sz="2800" b="1" dirty="0">
              <a:solidFill>
                <a:srgbClr val="0070C0"/>
              </a:solidFill>
              <a:ea typeface="黑体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967962" y="516365"/>
            <a:ext cx="7230748" cy="91202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吟诵教学的方法探究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（二）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25259" y="1262743"/>
            <a:ext cx="6396573" cy="38932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532424" y="1463967"/>
            <a:ext cx="5213283" cy="736375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2.</a:t>
            </a:r>
            <a:r>
              <a:rPr kumimoji="0" lang="zh-CN" altLang="en-US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以规则学法，吟出美感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05" y="2347414"/>
            <a:ext cx="45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方正准圆简体"/>
                <a:ea typeface="黑体" pitchFamily="49" charset="-122"/>
              </a:rPr>
              <a:t>②掌握古汉语的节奏。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377" y="2975213"/>
            <a:ext cx="5704763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ts val="4300"/>
              </a:lnSpc>
              <a:buBlip>
                <a:blip r:embed="rId3"/>
              </a:buBlip>
            </a:pPr>
            <a:r>
              <a:rPr lang="zh-CN" altLang="en-US" sz="2400" dirty="0" smtClean="0"/>
              <a:t>每两个字构成一个节奏单位。</a:t>
            </a:r>
            <a:endParaRPr lang="zh-CN" altLang="en-US" sz="2800" b="1" dirty="0">
              <a:solidFill>
                <a:schemeClr val="accent1"/>
              </a:solidFill>
              <a:latin typeface="微软雅黑" pitchFamily="34" charset="-122"/>
              <a:ea typeface="黑体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126" y="3603010"/>
            <a:ext cx="9389661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buBlip>
                <a:blip r:embed="rId3"/>
              </a:buBlip>
            </a:pPr>
            <a:r>
              <a:rPr lang="zh-CN" altLang="en-US" sz="2400" dirty="0" smtClean="0"/>
              <a:t>五言、七言字数是奇数，最后剩下的一个字自成一个节奏单位。</a:t>
            </a:r>
            <a:endParaRPr lang="zh-CN" altLang="en-US" sz="2400" b="1" dirty="0">
              <a:solidFill>
                <a:schemeClr val="accent1"/>
              </a:solidFill>
              <a:ea typeface="黑体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0697" y="4956413"/>
            <a:ext cx="8964307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buBlip>
                <a:blip r:embed="rId3"/>
              </a:buBlip>
            </a:pPr>
            <a:r>
              <a:rPr lang="zh-CN" altLang="en-US" sz="2400" dirty="0" smtClean="0"/>
              <a:t>“吟”，偏向于“唱”、“歌”，则必须依照节奏单位。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8380" y="4276300"/>
            <a:ext cx="8964307" cy="57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  <a:buBlip>
                <a:blip r:embed="rId3"/>
              </a:buBlip>
            </a:pPr>
            <a:r>
              <a:rPr lang="zh-CN" altLang="en-US" sz="2400" dirty="0" smtClean="0"/>
              <a:t>“诵”，偏向于“读”，依意义单位；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59010" y="3639833"/>
            <a:ext cx="3118485" cy="2927351"/>
          </a:xfrm>
          <a:prstGeom prst="rect">
            <a:avLst/>
          </a:prstGeom>
        </p:spPr>
      </p:pic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967962" y="516365"/>
            <a:ext cx="7230748" cy="91202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吟诵教学的方法探究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（二）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25259" y="1262743"/>
            <a:ext cx="6396573" cy="38932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532424" y="1463967"/>
            <a:ext cx="5213283" cy="736375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2.</a:t>
            </a:r>
            <a:r>
              <a:rPr kumimoji="0" lang="zh-CN" altLang="en-US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以规则学法，吟出美感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05" y="2347414"/>
            <a:ext cx="4531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方正准圆简体"/>
                <a:ea typeface="黑体" pitchFamily="49" charset="-122"/>
              </a:rPr>
              <a:t>③学习吟诵的规则。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3773" y="4662331"/>
            <a:ext cx="2003511" cy="4809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3C14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依义行调</a:t>
            </a:r>
          </a:p>
        </p:txBody>
      </p:sp>
      <p:sp>
        <p:nvSpPr>
          <p:cNvPr id="18" name="矩形 17"/>
          <p:cNvSpPr/>
          <p:nvPr/>
        </p:nvSpPr>
        <p:spPr>
          <a:xfrm>
            <a:off x="6728346" y="3114448"/>
            <a:ext cx="2019869" cy="6921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矩形 32"/>
          <p:cNvSpPr/>
          <p:nvPr/>
        </p:nvSpPr>
        <p:spPr>
          <a:xfrm>
            <a:off x="1575787" y="3157666"/>
            <a:ext cx="3396548" cy="6921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4" name="TextBox 33"/>
          <p:cNvSpPr txBox="1"/>
          <p:nvPr/>
        </p:nvSpPr>
        <p:spPr>
          <a:xfrm>
            <a:off x="1574479" y="3231590"/>
            <a:ext cx="3843683" cy="5411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3C14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节奏点上的要适当停顿</a:t>
            </a:r>
          </a:p>
        </p:txBody>
      </p:sp>
      <p:sp>
        <p:nvSpPr>
          <p:cNvPr id="35" name="矩形 34"/>
          <p:cNvSpPr/>
          <p:nvPr/>
        </p:nvSpPr>
        <p:spPr>
          <a:xfrm>
            <a:off x="2090381" y="4577032"/>
            <a:ext cx="2019869" cy="6921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6" name="TextBox 35"/>
          <p:cNvSpPr txBox="1"/>
          <p:nvPr/>
        </p:nvSpPr>
        <p:spPr>
          <a:xfrm>
            <a:off x="6978991" y="3176999"/>
            <a:ext cx="2003511" cy="5411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3C14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依字行腔</a:t>
            </a:r>
          </a:p>
        </p:txBody>
      </p:sp>
      <p:sp>
        <p:nvSpPr>
          <p:cNvPr id="37" name="矩形 36"/>
          <p:cNvSpPr/>
          <p:nvPr/>
        </p:nvSpPr>
        <p:spPr>
          <a:xfrm>
            <a:off x="6231948" y="4715786"/>
            <a:ext cx="3396548" cy="69215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6735608" y="4789710"/>
            <a:ext cx="3843683" cy="48090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3C14A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平长仄短入声促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 animBg="1"/>
      <p:bldP spid="33" grpId="0" animBg="1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标题 1"/>
          <p:cNvSpPr txBox="1">
            <a:spLocks noChangeArrowheads="1"/>
          </p:cNvSpPr>
          <p:nvPr/>
        </p:nvSpPr>
        <p:spPr>
          <a:xfrm>
            <a:off x="3967962" y="516365"/>
            <a:ext cx="7230748" cy="912029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吟诵教学的方法探究</a:t>
            </a:r>
            <a:r>
              <a:rPr kumimoji="0" lang="zh-CN" altLang="en-US" sz="32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圆简体" pitchFamily="2" charset="-122"/>
                <a:ea typeface="方正粗圆简体" pitchFamily="2" charset="-122"/>
                <a:cs typeface="+mj-cs"/>
              </a:rPr>
              <a:t>（三）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25259" y="1262743"/>
            <a:ext cx="6396573" cy="38932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532424" y="1463967"/>
            <a:ext cx="5786489" cy="736375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altLang="zh-CN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 3.</a:t>
            </a:r>
            <a:r>
              <a:rPr kumimoji="0" lang="zh-CN" altLang="en-US" sz="32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反复吟咏理解，感悟提升</a:t>
            </a:r>
          </a:p>
        </p:txBody>
      </p:sp>
      <p:pic>
        <p:nvPicPr>
          <p:cNvPr id="10" name="图片 9" descr="QQ图片20221122153440.jpg"/>
          <p:cNvPicPr/>
          <p:nvPr/>
        </p:nvPicPr>
        <p:blipFill>
          <a:blip r:embed="rId3"/>
          <a:srcRect l="14447" t="61508" r="3564"/>
          <a:stretch>
            <a:fillRect/>
          </a:stretch>
        </p:blipFill>
        <p:spPr>
          <a:xfrm>
            <a:off x="6008284" y="2497894"/>
            <a:ext cx="5428540" cy="3752781"/>
          </a:xfrm>
          <a:prstGeom prst="rect">
            <a:avLst/>
          </a:prstGeom>
        </p:spPr>
      </p:pic>
      <p:pic>
        <p:nvPicPr>
          <p:cNvPr id="15" name="图片 14" descr="4bafd29797204433930f218ce03b4034.jpg"/>
          <p:cNvPicPr/>
          <p:nvPr/>
        </p:nvPicPr>
        <p:blipFill>
          <a:blip r:embed="rId4"/>
          <a:srcRect l="17517" t="22436" r="10607" b="4808"/>
          <a:stretch>
            <a:fillRect/>
          </a:stretch>
        </p:blipFill>
        <p:spPr>
          <a:xfrm>
            <a:off x="556572" y="2511684"/>
            <a:ext cx="4957124" cy="369804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1209813" y="1291826"/>
            <a:ext cx="3689779" cy="720016"/>
          </a:xfrm>
          <a:prstGeom prst="rect">
            <a:avLst/>
          </a:prstGeom>
        </p:spPr>
        <p:txBody>
          <a:bodyPr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20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琥珀" pitchFamily="2" charset="-122"/>
                <a:ea typeface="华文琥珀" pitchFamily="2" charset="-122"/>
                <a:cs typeface="+mj-cs"/>
                <a:sym typeface="Arial" panose="020B0604020202020204" pitchFamily="34" charset="0"/>
              </a:rPr>
              <a:t>结束语：</a:t>
            </a:r>
            <a:r>
              <a:rPr kumimoji="0" lang="zh-CN" altLang="en-US" sz="4400" b="0" i="0" u="none" strike="noStrike" kern="1200" cap="none" spc="20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琥珀" pitchFamily="2" charset="-122"/>
                <a:ea typeface="华文琥珀" pitchFamily="2" charset="-122"/>
                <a:cs typeface="+mj-cs"/>
                <a:sym typeface="Arial" panose="020B0604020202020204" pitchFamily="34" charset="0"/>
              </a:rPr>
              <a:t/>
            </a:r>
            <a:br>
              <a:rPr kumimoji="0" lang="zh-CN" altLang="en-US" sz="4400" b="0" i="0" u="none" strike="noStrike" kern="1200" cap="none" spc="200" normalizeH="0" baseline="0" noProof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琥珀" pitchFamily="2" charset="-122"/>
                <a:ea typeface="华文琥珀" pitchFamily="2" charset="-122"/>
                <a:cs typeface="+mj-cs"/>
                <a:sym typeface="Arial" panose="020B0604020202020204" pitchFamily="34" charset="0"/>
              </a:rPr>
            </a:br>
            <a:endParaRPr kumimoji="0" lang="zh-CN" altLang="en-US" sz="4400" b="0" i="0" u="none" strike="noStrike" kern="1200" cap="none" spc="200" normalizeH="0" baseline="0" noProof="1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琥珀" pitchFamily="2" charset="-122"/>
              <a:ea typeface="华文琥珀" pitchFamily="2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文本框 2"/>
          <p:cNvSpPr>
            <a:spLocks noChangeArrowheads="1"/>
          </p:cNvSpPr>
          <p:nvPr/>
        </p:nvSpPr>
        <p:spPr bwMode="auto">
          <a:xfrm>
            <a:off x="1180451" y="1929472"/>
            <a:ext cx="9402183" cy="2962513"/>
          </a:xfrm>
          <a:prstGeom prst="roundRect">
            <a:avLst>
              <a:gd name="adj" fmla="val 16667"/>
            </a:avLst>
          </a:prstGeom>
          <a:solidFill>
            <a:schemeClr val="bg1">
              <a:alpha val="59999"/>
            </a:schemeClr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n-ea"/>
              </a:rPr>
              <a:t>        学习本民族的语言就必须充分尊重本民族的语言特点，倡导吟诵，将吟诵融入我们的课堂，以吟诵唤醒热情，透过这种古老的声音，触摸到文字的温度，感受到古诗文的魅力！</a:t>
            </a:r>
            <a:endParaRPr lang="zh-CN" altLang="zh-CN" sz="2800" b="1" dirty="0">
              <a:latin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313055" y="1019175"/>
            <a:ext cx="11261725" cy="2352040"/>
          </a:xfrm>
        </p:spPr>
        <p:txBody>
          <a:bodyPr/>
          <a:lstStyle/>
          <a:p>
            <a:pPr algn="l"/>
            <a:r>
              <a:rPr lang="en-US" altLang="zh-CN" sz="7200"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 </a:t>
            </a:r>
            <a:endParaRPr lang="zh-CN" altLang="zh-CN" sz="7200">
              <a:gradFill>
                <a:gsLst>
                  <a:gs pos="0">
                    <a:srgbClr val="9EE256"/>
                  </a:gs>
                  <a:gs pos="100000">
                    <a:srgbClr val="52762D"/>
                  </a:gs>
                </a:gsLst>
                <a:lin scaled="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1290" y="4400550"/>
            <a:ext cx="3098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zh-CN" altLang="zh-CN" sz="4400">
              <a:solidFill>
                <a:srgbClr val="FF0000"/>
              </a:solidFill>
              <a:latin typeface="汉仪雅酷黑W" panose="00020600040101010101" charset="-122"/>
              <a:ea typeface="汉仪雅酷黑W" panose="00020600040101010101" charset="-122"/>
              <a:sym typeface="+mn-ea"/>
            </a:endParaRPr>
          </a:p>
        </p:txBody>
      </p:sp>
      <p:pic>
        <p:nvPicPr>
          <p:cNvPr id="5" name="图片 4" descr="720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368489"/>
            <a:ext cx="12192000" cy="6196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4525" y="1514901"/>
            <a:ext cx="98946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latin typeface="微软雅黑" pitchFamily="34" charset="-122"/>
                <a:ea typeface="微软雅黑" pitchFamily="34" charset="-122"/>
              </a:rPr>
              <a:t>希望大家都来做吟诵爱好者！</a:t>
            </a:r>
            <a:endParaRPr lang="en-US" altLang="zh-CN" sz="60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6000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6000" dirty="0" smtClean="0">
                <a:latin typeface="微软雅黑" pitchFamily="34" charset="-122"/>
                <a:ea typeface="微软雅黑" pitchFamily="34" charset="-122"/>
              </a:rPr>
              <a:t>谢谢！</a:t>
            </a:r>
            <a:endParaRPr lang="zh-CN" altLang="en-US" sz="60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50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rot="16200000" flipH="1">
            <a:off x="1480782" y="3227697"/>
            <a:ext cx="5431809" cy="68238"/>
          </a:xfrm>
          <a:prstGeom prst="lin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" name="椭圆 4"/>
          <p:cNvSpPr/>
          <p:nvPr/>
        </p:nvSpPr>
        <p:spPr>
          <a:xfrm>
            <a:off x="3881509" y="713142"/>
            <a:ext cx="869949" cy="6508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Agency FB" pitchFamily="34" charset="0"/>
              </a:rPr>
              <a:t>01</a:t>
            </a:r>
            <a:endParaRPr lang="zh-CN" altLang="en-US" sz="2000" b="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909770" y="1677095"/>
            <a:ext cx="810684" cy="6080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Agency FB" pitchFamily="34" charset="0"/>
              </a:rPr>
              <a:t>02</a:t>
            </a:r>
            <a:endParaRPr lang="zh-CN" altLang="en-US" sz="2000" b="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44586" y="2605206"/>
            <a:ext cx="810684" cy="60801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Agency FB" pitchFamily="34" charset="0"/>
              </a:rPr>
              <a:t>03</a:t>
            </a:r>
            <a:endParaRPr lang="zh-CN" altLang="en-US" sz="2000" b="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922643" y="3501833"/>
            <a:ext cx="863600" cy="6492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0" dirty="0">
                <a:solidFill>
                  <a:schemeClr val="tx1"/>
                </a:solidFill>
                <a:latin typeface="Agency FB" pitchFamily="34" charset="0"/>
              </a:rPr>
              <a:t>04</a:t>
            </a:r>
            <a:endParaRPr lang="zh-CN" altLang="en-US" sz="2000" b="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5022375" y="1651364"/>
            <a:ext cx="27295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90900"/>
                </a:solidFill>
                <a:ea typeface="微软雅黑" pitchFamily="34" charset="-122"/>
              </a:rPr>
              <a:t>吟诵的含义</a:t>
            </a:r>
            <a:endParaRPr lang="zh-CN" altLang="en-US" sz="3200" b="1" dirty="0">
              <a:solidFill>
                <a:srgbClr val="090900"/>
              </a:solidFill>
              <a:ea typeface="微软雅黑" pitchFamily="34" charset="-122"/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4966605" y="664285"/>
            <a:ext cx="6729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90900"/>
                </a:solidFill>
                <a:ea typeface="微软雅黑" pitchFamily="34" charset="-122"/>
              </a:rPr>
              <a:t>古诗文教学的难点和存在的问题</a:t>
            </a:r>
            <a:endParaRPr lang="zh-CN" altLang="en-US" sz="3200" b="1" dirty="0">
              <a:solidFill>
                <a:srgbClr val="090900"/>
              </a:solidFill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23378" y="642248"/>
            <a:ext cx="1530349" cy="56357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zh-CN" sz="4000" b="0" dirty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en-US" altLang="zh-CN" sz="4000" b="0" dirty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r>
              <a:rPr lang="zh-CN" altLang="en-US" sz="6600" b="0" dirty="0">
                <a:solidFill>
                  <a:srgbClr val="FFFFFF"/>
                </a:solidFill>
                <a:latin typeface="华文新魏" charset="-122"/>
                <a:ea typeface="华文新魏" charset="-122"/>
              </a:rPr>
              <a:t>提</a:t>
            </a:r>
          </a:p>
          <a:p>
            <a:pPr algn="ctr">
              <a:defRPr/>
            </a:pPr>
            <a:r>
              <a:rPr lang="zh-CN" altLang="en-US" sz="6600" b="0" dirty="0">
                <a:solidFill>
                  <a:srgbClr val="FFFFFF"/>
                </a:solidFill>
                <a:latin typeface="华文新魏" charset="-122"/>
                <a:ea typeface="华文新魏" charset="-122"/>
              </a:rPr>
              <a:t>纲</a:t>
            </a:r>
          </a:p>
        </p:txBody>
      </p:sp>
      <p:pic>
        <p:nvPicPr>
          <p:cNvPr id="25601" name="Picture 1" descr="C:\Users\Administrator.Pc-202011241727\AppData\Roaming\Tencent\Users\740805567\QQ\WinTemp\RichOle\]){ZCQF2S]LA$856G2%B9N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228384" cy="436728"/>
          </a:xfrm>
          <a:prstGeom prst="rect">
            <a:avLst/>
          </a:prstGeom>
          <a:noFill/>
        </p:spPr>
      </p:pic>
      <p:sp>
        <p:nvSpPr>
          <p:cNvPr id="23" name="椭圆 22"/>
          <p:cNvSpPr/>
          <p:nvPr/>
        </p:nvSpPr>
        <p:spPr>
          <a:xfrm>
            <a:off x="3924918" y="4391212"/>
            <a:ext cx="863600" cy="6492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b="0" dirty="0" smtClean="0">
                <a:solidFill>
                  <a:schemeClr val="tx1"/>
                </a:solidFill>
                <a:latin typeface="Agency FB" pitchFamily="34" charset="0"/>
              </a:rPr>
              <a:t>05</a:t>
            </a:r>
            <a:endParaRPr lang="zh-CN" altLang="en-US" sz="2000" b="0" dirty="0">
              <a:solidFill>
                <a:schemeClr val="tx1"/>
              </a:solidFill>
              <a:latin typeface="Agency FB" pitchFamily="34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059224" y="2581686"/>
            <a:ext cx="30338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90900"/>
                </a:solidFill>
                <a:ea typeface="微软雅黑" pitchFamily="34" charset="-122"/>
              </a:rPr>
              <a:t>吟诵的作用</a:t>
            </a:r>
            <a:endParaRPr lang="zh-CN" altLang="en-US" sz="3200" b="1" dirty="0">
              <a:solidFill>
                <a:srgbClr val="090900"/>
              </a:solidFill>
              <a:ea typeface="微软雅黑" pitchFamily="34" charset="-122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049672" y="3430122"/>
            <a:ext cx="5568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90900"/>
                </a:solidFill>
                <a:ea typeface="微软雅黑" pitchFamily="34" charset="-122"/>
              </a:rPr>
              <a:t>遇见吟诵，让吟诵回归语文</a:t>
            </a:r>
            <a:endParaRPr lang="zh-CN" altLang="en-US" sz="3200" b="1" dirty="0">
              <a:solidFill>
                <a:srgbClr val="090900"/>
              </a:solidFill>
              <a:ea typeface="微软雅黑" pitchFamily="34" charset="-122"/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011002" y="4333150"/>
            <a:ext cx="55682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90900"/>
                </a:solidFill>
                <a:ea typeface="微软雅黑" pitchFamily="34" charset="-122"/>
              </a:rPr>
              <a:t>吟诵教学的方法探究</a:t>
            </a:r>
            <a:endParaRPr lang="zh-CN" altLang="en-US" sz="3200" b="1" dirty="0">
              <a:solidFill>
                <a:srgbClr val="090900"/>
              </a:solidFill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481381" y="915050"/>
            <a:ext cx="1838965" cy="11726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5400" noProof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微软雅黑" pitchFamily="34" charset="-122"/>
                <a:cs typeface="黑体" pitchFamily="49" charset="-122"/>
              </a:rPr>
              <a:t>Part1</a:t>
            </a:r>
            <a:endParaRPr lang="en-US" altLang="zh-CN" sz="5400" noProof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微软雅黑" pitchFamily="34" charset="-122"/>
              <a:cs typeface="黑体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 rot="5400000">
            <a:off x="4895784" y="-2059591"/>
            <a:ext cx="2313993" cy="110956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zh-CN" altLang="en-US" sz="6600" b="0">
              <a:solidFill>
                <a:srgbClr val="FFFFFF"/>
              </a:solidFill>
              <a:latin typeface="华文新魏" charset="-122"/>
              <a:ea typeface="华文新魏" charset="-122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1091822" y="2911509"/>
            <a:ext cx="10044752" cy="92333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defRPr/>
            </a:pPr>
            <a:r>
              <a:rPr lang="zh-CN" altLang="en-US" sz="5400" b="1" noProof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准圆简体" pitchFamily="65" charset="-122"/>
                <a:ea typeface="方正准圆简体"/>
                <a:cs typeface="+mn-ea"/>
              </a:rPr>
              <a:t>古诗文教学的难点和存在的问题</a:t>
            </a:r>
            <a:endParaRPr lang="zh-CN" altLang="en-US" sz="5400" b="1" noProof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准圆简体" pitchFamily="65" charset="-122"/>
              <a:ea typeface="方正准圆简体"/>
              <a:cs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7230" y="548742"/>
            <a:ext cx="98673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ClrTx/>
              <a:buSzTx/>
              <a:buFontTx/>
            </a:pPr>
            <a:r>
              <a:rPr lang="zh-CN" altLang="en-US" sz="44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古诗文教学的难点和存在的问题</a:t>
            </a:r>
            <a:endParaRPr lang="zh-CN" altLang="en-US" sz="44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024" y="1613684"/>
            <a:ext cx="11136573" cy="1655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/>
              <a:t>       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1.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古代汉语与现代汉语有较大差异，客观上存在学的难度。</a:t>
            </a:r>
          </a:p>
        </p:txBody>
      </p:sp>
      <p:sp>
        <p:nvSpPr>
          <p:cNvPr id="6" name="矩形 5"/>
          <p:cNvSpPr/>
          <p:nvPr/>
        </p:nvSpPr>
        <p:spPr>
          <a:xfrm>
            <a:off x="477672" y="3485702"/>
            <a:ext cx="10918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古诗文语言凝练、形象、含蓄，在形式上具有特定的声韵、节奏、格律等特点。学习古诗文又是从一个时代走到另一个久远的时代，所以，学生感觉古诗文语言陌生，分析起来有些困难，进而导致对古诗文学习失去了兴趣，觉得晦涩难懂。</a:t>
            </a:r>
            <a:endParaRPr lang="zh-CN" alt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7230" y="548742"/>
            <a:ext cx="98673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ClrTx/>
              <a:buSzTx/>
              <a:buFontTx/>
            </a:pPr>
            <a:r>
              <a:rPr lang="zh-CN" altLang="en-US" sz="44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古诗文教学的难点和存在的问题</a:t>
            </a:r>
            <a:endParaRPr lang="zh-CN" altLang="en-US" sz="44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785" y="1613684"/>
            <a:ext cx="11136573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/>
              <a:t>        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2.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教师教学偏重知识化，学生自主感悟不够。</a:t>
            </a:r>
          </a:p>
        </p:txBody>
      </p:sp>
      <p:sp>
        <p:nvSpPr>
          <p:cNvPr id="6" name="矩形 5"/>
          <p:cNvSpPr/>
          <p:nvPr/>
        </p:nvSpPr>
        <p:spPr>
          <a:xfrm>
            <a:off x="545911" y="2653188"/>
            <a:ext cx="10918208" cy="3890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语文教师在教学过程更多的是对古诗文内容的理解，而将学生们对古诗文的意境、意趣、情感、哲理等感悟弱化了。这样，不仅割裂了吉诗文的审美情感，也没有突出学生的主体地位，对于学生学习古诗文的自主感悟要求远远不够，学生很难感受到古诗文的意境美和人文美，学习效果自然也就不理想。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37230" y="548742"/>
            <a:ext cx="98673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>
              <a:buClrTx/>
              <a:buSzTx/>
              <a:buFontTx/>
            </a:pPr>
            <a:r>
              <a:rPr lang="zh-CN" altLang="en-US" sz="4400" b="1" dirty="0" smtClean="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古诗文教学的难点和存在的问题</a:t>
            </a:r>
            <a:endParaRPr lang="zh-CN" altLang="en-US" sz="44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4024" y="1613684"/>
            <a:ext cx="11136573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/>
              <a:t>       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3.</a:t>
            </a:r>
            <a:r>
              <a:rPr lang="zh-CN" altLang="en-US" sz="3600" b="1" dirty="0" smtClean="0">
                <a:solidFill>
                  <a:srgbClr val="0000FF"/>
                </a:solidFill>
              </a:rPr>
              <a:t>教师教学偏向于背诵，轻视反复吟诵。</a:t>
            </a:r>
          </a:p>
        </p:txBody>
      </p:sp>
      <p:sp>
        <p:nvSpPr>
          <p:cNvPr id="6" name="矩形 5"/>
          <p:cNvSpPr/>
          <p:nvPr/>
        </p:nvSpPr>
        <p:spPr>
          <a:xfrm>
            <a:off x="532263" y="2680484"/>
            <a:ext cx="109182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        在现实教学中，传统的教学模式逐句讲解、疏通文意、背诵默写，会降低学生们的学习参与性和自主学习的积极性。即使有的学生课堂“听懂”了诗意，课后也背会了古诗文，熟练默写，但他们对古诗文的鉴赏，只能知其意，不能得其趣，悟其神，不能走近古文人内心世界，引发心灵深处的共鸣。</a:t>
            </a: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pic>
        <p:nvPicPr>
          <p:cNvPr id="3" name="图片 2" descr="u_1669336453_4037169931&amp;fm_253&amp;app_138&amp;f_JPE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24" y="1434910"/>
            <a:ext cx="4308562" cy="4802117"/>
          </a:xfrm>
          <a:prstGeom prst="rect">
            <a:avLst/>
          </a:prstGeom>
        </p:spPr>
      </p:pic>
      <p:sp>
        <p:nvSpPr>
          <p:cNvPr id="5" name="内容占位符 2"/>
          <p:cNvSpPr txBox="1">
            <a:spLocks noChangeArrowheads="1"/>
          </p:cNvSpPr>
          <p:nvPr/>
        </p:nvSpPr>
        <p:spPr>
          <a:xfrm>
            <a:off x="517974" y="559521"/>
            <a:ext cx="7627171" cy="737018"/>
          </a:xfrm>
          <a:prstGeom prst="rect">
            <a:avLst/>
          </a:prstGeom>
          <a:solidFill>
            <a:srgbClr val="FFFFFF"/>
          </a:solidFill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3000" b="1" i="0" u="none" strike="noStrike" kern="1200" cap="none" spc="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古诗文教学之难，究竟怎么破解呢？</a:t>
            </a:r>
          </a:p>
        </p:txBody>
      </p:sp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5024970" y="1578994"/>
            <a:ext cx="6721095" cy="340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ea typeface="方正粗圆简体"/>
              </a:rPr>
              <a:t>        吟诵，是学习古诗文最有效方法的一种。吟诵，是古诗文本来的声音，是古诗文传统的诵读方式，也是三千年来中国人学习自己文化的最基本的教学方法。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01183">
            <a:off x="8947812" y="3650019"/>
            <a:ext cx="3118485" cy="2927351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1259304" y="751277"/>
            <a:ext cx="1838965" cy="11726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5400" noProof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微软雅黑" pitchFamily="34" charset="-122"/>
                <a:cs typeface="黑体" pitchFamily="49" charset="-122"/>
              </a:rPr>
              <a:t>Part2</a:t>
            </a:r>
            <a:endParaRPr lang="en-US" altLang="zh-CN" sz="5400" noProof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微软雅黑" pitchFamily="34" charset="-122"/>
              <a:cs typeface="黑体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 rot="5400000">
            <a:off x="4724605" y="-470210"/>
            <a:ext cx="2313993" cy="731637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en-US" altLang="zh-CN" sz="4000" b="0">
              <a:solidFill>
                <a:srgbClr val="FFFFFF"/>
              </a:solidFill>
              <a:latin typeface="方正准圆简体" pitchFamily="2" charset="-122"/>
              <a:ea typeface="方正准圆简体" pitchFamily="2" charset="-122"/>
            </a:endParaRPr>
          </a:p>
          <a:p>
            <a:pPr algn="ctr">
              <a:defRPr/>
            </a:pPr>
            <a:endParaRPr lang="zh-CN" altLang="en-US" sz="6600" b="0">
              <a:solidFill>
                <a:srgbClr val="FFFFFF"/>
              </a:solidFill>
              <a:latin typeface="华文新魏" charset="-122"/>
              <a:ea typeface="华文新魏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3729694" y="2710604"/>
            <a:ext cx="3858462" cy="91951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dist">
              <a:defRPr/>
            </a:pPr>
            <a:r>
              <a:rPr lang="zh-CN" altLang="en-US" sz="5400" b="1" noProof="1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方正准圆简体" pitchFamily="65" charset="-122"/>
                <a:ea typeface="方正准圆简体"/>
                <a:cs typeface="+mn-ea"/>
              </a:rPr>
              <a:t>吟诵的含义</a:t>
            </a:r>
            <a:endParaRPr lang="zh-CN" altLang="en-US" sz="5400" b="1" noProof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方正准圆简体" pitchFamily="65" charset="-122"/>
              <a:ea typeface="方正准圆简体"/>
              <a:cs typeface="+mn-ea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12457863</TotalTime>
  <Words>1414</Words>
  <Application>WPS 演示</Application>
  <PresentationFormat>自定义</PresentationFormat>
  <Paragraphs>95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AutoBVT</cp:lastModifiedBy>
  <cp:revision>302</cp:revision>
  <dcterms:created xsi:type="dcterms:W3CDTF">2019-06-19T02:08:00Z</dcterms:created>
  <dcterms:modified xsi:type="dcterms:W3CDTF">2023-03-14T00:49:07Z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KSOSaveFontToCloudKey">
    <vt:lpwstr>251213969_cloud</vt:lpwstr>
  </property>
  <property fmtid="{D5CDD505-2E9C-101B-9397-08002B2CF9AE}" pid="4" name="ICV">
    <vt:lpwstr>74F74497EAAD4754AA00F96AE265D6D3</vt:lpwstr>
  </property>
</Properties>
</file>