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551" r:id="rId3"/>
    <p:sldId id="631" r:id="rId4"/>
    <p:sldId id="622" r:id="rId6"/>
    <p:sldId id="550" r:id="rId7"/>
    <p:sldId id="632" r:id="rId8"/>
    <p:sldId id="868" r:id="rId9"/>
    <p:sldId id="633" r:id="rId10"/>
    <p:sldId id="866" r:id="rId11"/>
    <p:sldId id="869" r:id="rId12"/>
    <p:sldId id="871" r:id="rId13"/>
    <p:sldId id="870" r:id="rId14"/>
    <p:sldId id="876" r:id="rId15"/>
    <p:sldId id="877" r:id="rId16"/>
    <p:sldId id="878" r:id="rId17"/>
    <p:sldId id="790" r:id="rId18"/>
  </p:sldIdLst>
  <p:sldSz cx="9144000" cy="6858000" type="screen4x3"/>
  <p:notesSz cx="6858000" cy="9144000"/>
  <p:custDataLst>
    <p:tags r:id="rId2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57E6"/>
    <a:srgbClr val="4118A8"/>
    <a:srgbClr val="FF3300"/>
    <a:srgbClr val="FF0000"/>
    <a:srgbClr val="00FFFF"/>
    <a:srgbClr val="66FF33"/>
    <a:srgbClr val="CCFF33"/>
    <a:srgbClr val="003300"/>
    <a:srgbClr val="003366"/>
    <a:srgbClr val="0A9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79"/>
  </p:normalViewPr>
  <p:slideViewPr>
    <p:cSldViewPr showGuides="1">
      <p:cViewPr varScale="1">
        <p:scale>
          <a:sx n="86" d="100"/>
          <a:sy n="86" d="100"/>
        </p:scale>
        <p:origin x="1530" y="102"/>
      </p:cViewPr>
      <p:guideLst>
        <p:guide orient="horz" pos="2159"/>
        <p:guide pos="28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0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页眉占位符 9625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96259" name="日期占位符 9625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 algn="r" fontAlgn="base"/>
            <a:fld id="{BB962C8B-B14F-4D97-AF65-F5344CB8AC3E}" type="datetimeFigureOut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96259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96260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6262" name="页脚占位符 9626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fontAlgn="base"/>
            <a:endParaRPr lang="en-US" altLang="zh-CN" sz="1200" strike="noStrike" noProof="1"/>
          </a:p>
        </p:txBody>
      </p:sp>
      <p:sp>
        <p:nvSpPr>
          <p:cNvPr id="96263" name="灯片编号占位符 9626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E66C93BA-7063-430A-A8C5-75349A7FC4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E66C93BA-7063-430A-A8C5-75349A7FC4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E66C93BA-7063-430A-A8C5-75349A7FC4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E66C93BA-7063-430A-A8C5-75349A7FC4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 algn="l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70222"/>
          </a:xfrm>
        </p:spPr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567346"/>
            <a:ext cx="352638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2338388"/>
            <a:ext cx="3526380" cy="37859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2" y="1567346"/>
            <a:ext cx="352638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marL="0" lvl="0" indent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2" y="2357460"/>
            <a:ext cx="3526381" cy="37668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95638" cy="16002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0" y="457201"/>
            <a:ext cx="447794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95638" cy="38115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fld id="{BB962C8B-B14F-4D97-AF65-F5344CB8AC3E}" type="datetimeFigureOut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png"/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jpeg"/><Relationship Id="rId3" Type="http://schemas.openxmlformats.org/officeDocument/2006/relationships/tags" Target="../tags/tag3.xml"/><Relationship Id="rId2" Type="http://schemas.openxmlformats.org/officeDocument/2006/relationships/image" Target="../media/image1.jpe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7.xml"/><Relationship Id="rId4" Type="http://schemas.openxmlformats.org/officeDocument/2006/relationships/image" Target="../media/image4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8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88085" y="-970280"/>
            <a:ext cx="11995150" cy="7828280"/>
          </a:xfrm>
          <a:prstGeom prst="rect">
            <a:avLst/>
          </a:prstGeom>
        </p:spPr>
      </p:pic>
      <p:sp>
        <p:nvSpPr>
          <p:cNvPr id="2049" name="矩形 2052"/>
          <p:cNvSpPr/>
          <p:nvPr/>
        </p:nvSpPr>
        <p:spPr>
          <a:xfrm>
            <a:off x="5004435" y="5085715"/>
            <a:ext cx="4046220" cy="3371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45000" lnSpcReduction="20000"/>
          </a:bodyPr>
          <a:lstStyle/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玄滩小学：胡勇</a:t>
            </a:r>
            <a:endParaRPr lang="en-US" altLang="zh-CN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矩形 2052"/>
          <p:cNvSpPr/>
          <p:nvPr/>
        </p:nvSpPr>
        <p:spPr>
          <a:xfrm>
            <a:off x="971550" y="1241425"/>
            <a:ext cx="7533005" cy="21437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73"/>
              </a:avLst>
            </a:prstTxWarp>
            <a:normAutofit/>
          </a:bodyPr>
          <a:lstStyle/>
          <a:p>
            <a:pPr algn="ctr"/>
            <a:r>
              <a:rPr lang="zh-CN" altLang="zh-CN" sz="54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共建平安和谐校园</a:t>
            </a:r>
            <a:endParaRPr lang="zh-CN" altLang="zh-CN" sz="54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72515" y="-459105"/>
            <a:ext cx="11732895" cy="740600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612140" y="692785"/>
            <a:ext cx="57003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400" b="1">
                <a:ea typeface="宋体" panose="02010600030101010101" pitchFamily="2" charset="-122"/>
              </a:rPr>
              <a:t>（</a:t>
            </a:r>
            <a:r>
              <a:rPr lang="zh-CN" sz="2400" b="1">
                <a:solidFill>
                  <a:srgbClr val="000000"/>
                </a:solidFill>
                <a:ea typeface="宋体" panose="02010600030101010101" pitchFamily="2" charset="-122"/>
              </a:rPr>
              <a:t>三）加强法治教育，创建和谐校园</a:t>
            </a: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467995" y="1341120"/>
            <a:ext cx="859599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>
                <a:solidFill>
                  <a:srgbClr val="000000"/>
                </a:solidFill>
                <a:ea typeface="宋体" panose="02010600030101010101" pitchFamily="2" charset="-122"/>
              </a:rPr>
              <a:t>        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1、加强法治教育。学校深入开展普法教育，有力推动了依法治校、依法治教工作。</a:t>
            </a:r>
            <a:endParaRPr lang="zh-CN" altLang="en-US" sz="24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605" y="2421255"/>
            <a:ext cx="866838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>
                <a:solidFill>
                  <a:srgbClr val="000000"/>
                </a:solidFill>
                <a:ea typeface="宋体" panose="02010600030101010101" pitchFamily="2" charset="-122"/>
              </a:rPr>
              <a:t>        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2、开足开齐法治课，学校把法治课纳入正常的教育教学工作。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395605" y="3429000"/>
            <a:ext cx="877252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>
                <a:solidFill>
                  <a:srgbClr val="000000"/>
                </a:solidFill>
                <a:ea typeface="宋体" panose="02010600030101010101" pitchFamily="2" charset="-122"/>
              </a:rPr>
              <a:t>       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3、重视学生和老师的法治教育，卫生纪律教育，行为养成教育</a:t>
            </a:r>
            <a:endParaRPr lang="zh-CN" altLang="en-US" sz="24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00430" y="-459105"/>
            <a:ext cx="11374755" cy="740600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467995" y="621030"/>
            <a:ext cx="86887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sz="2400" b="1">
                <a:ea typeface="宋体" panose="02010600030101010101" pitchFamily="2" charset="-122"/>
              </a:rPr>
              <a:t>四</a:t>
            </a:r>
            <a:r>
              <a:rPr 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sz="2400" b="1">
                <a:ea typeface="宋体" panose="02010600030101010101" pitchFamily="2" charset="-122"/>
              </a:rPr>
              <a:t>、拓宽隐患排查的广度，加强安全检查考核力度。</a:t>
            </a: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539750" y="1412875"/>
            <a:ext cx="853630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>
                <a:ea typeface="宋体" panose="02010600030101010101" pitchFamily="2" charset="-122"/>
              </a:rPr>
              <a:t>        </a:t>
            </a:r>
            <a:r>
              <a:rPr lang="zh-CN" sz="2400">
                <a:ea typeface="宋体" panose="02010600030101010101" pitchFamily="2" charset="-122"/>
              </a:rPr>
              <a:t>做到隐患排查“日查、周结、月报”，学校值周人员每天都要对学校设备设施、活动场地进行安全检查，对科学实验室、体育设施等重点部位随时检查。按照市、县有关要求及学校安全工作计划，结合不同季节安全工作特点，每月初下发安全工作重点，不定期对学校进行安全巡查。</a:t>
            </a:r>
            <a:endParaRPr lang="en-US" altLang="zh-CN" sz="2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00430" y="-459105"/>
            <a:ext cx="11374755" cy="74060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7995" y="621030"/>
            <a:ext cx="87172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77800"/>
            <a:r>
              <a:rPr lang="zh-CN" sz="2400" b="1">
                <a:ea typeface="宋体" panose="02010600030101010101" pitchFamily="2" charset="-122"/>
              </a:rPr>
              <a:t>（五）教学中教会安全本领，提高小学生生命意识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7995" y="1196975"/>
            <a:ext cx="86810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学校进行安全教育工作，有保护学生生命安全的责任，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467995" y="1772920"/>
            <a:ext cx="863854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响应省教育厅号召使用好《生命、生态与安全》这个四川地方教材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467995" y="2709227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>
                <a:solidFill>
                  <a:srgbClr val="000000"/>
                </a:solidFill>
                <a:ea typeface="宋体" panose="02010600030101010101" pitchFamily="2" charset="-122"/>
              </a:rPr>
              <a:t>3.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不定期开设安全知识专题讲座。</a:t>
            </a:r>
            <a:endParaRPr lang="zh-CN" altLang="en-US" sz="24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7995" y="3197225"/>
            <a:ext cx="871728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sz="2400">
                <a:solidFill>
                  <a:srgbClr val="000000"/>
                </a:solidFill>
                <a:ea typeface="宋体" panose="02010600030101010101" pitchFamily="2" charset="-122"/>
              </a:rPr>
              <a:t>学校安全教育应该利用校园板报栏、过道、走廊等公共区域宣传安全知识。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00430" y="-459105"/>
            <a:ext cx="11374755" cy="740600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39750" y="548640"/>
            <a:ext cx="86518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400" b="1">
                <a:ea typeface="宋体" panose="02010600030101010101" pitchFamily="2" charset="-122"/>
              </a:rPr>
              <a:t>（六）灵活多样地进行安全教育，科学规范地进行常规管理。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2140" y="1485265"/>
            <a:ext cx="81457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400" b="1">
                <a:ea typeface="宋体" panose="02010600030101010101" pitchFamily="2" charset="-122"/>
              </a:rPr>
              <a:t>（七）实践中掌握安全知识，提高小学生生命意识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9735" y="2348865"/>
            <a:ext cx="85312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77800"/>
            <a:r>
              <a:rPr lang="zh-CN" sz="2400" b="1">
                <a:ea typeface="宋体" panose="02010600030101010101" pitchFamily="2" charset="-122"/>
              </a:rPr>
              <a:t>（八）进行心理健康教育，提高小学生生命意识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5605" y="3141345"/>
            <a:ext cx="854265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77800"/>
            <a:r>
              <a:rPr lang="zh-CN" sz="2400" b="1">
                <a:ea typeface="宋体" panose="02010600030101010101" pitchFamily="2" charset="-122"/>
              </a:rPr>
              <a:t>（九）加强规范档案管理，及时完成各项工作任务。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00430" y="-459105"/>
            <a:ext cx="11374755" cy="740600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95605" y="476885"/>
            <a:ext cx="87534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         </a:t>
            </a:r>
            <a:r>
              <a:rPr lang="zh-CN" sz="3200">
                <a:ea typeface="宋体" panose="02010600030101010101" pitchFamily="2" charset="-122"/>
              </a:rPr>
              <a:t>安全工作只有起点，没有终点。尽管我们不懈努力，安全工作仍任重道远；我们要在课堂内外加强安全教育，促使学生树立起安全重于泰山的意识，时刻牢记安全要素，随时发现不安全要素，提醒自己和身边人注意安全，这样，孩子才能身心健康，家庭才能幸福，社会才能安定。我们的教育才能达到事半功倍的效果！我们将切实履行安全职责，不断研究新情况、新问题，探索新方法，在创建平安和谐校园的大道上不断前行！</a:t>
            </a:r>
            <a:endParaRPr lang="zh-CN" altLang="en-US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图片 30721" descr="BJ_05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3" name="文本框 30722"/>
          <p:cNvSpPr txBox="1"/>
          <p:nvPr/>
        </p:nvSpPr>
        <p:spPr>
          <a:xfrm>
            <a:off x="228600" y="152400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sz="360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pic>
        <p:nvPicPr>
          <p:cNvPr id="30724" name="图片 30723" descr="RX_0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7875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5" name="文本框 30724"/>
          <p:cNvSpPr txBox="1"/>
          <p:nvPr/>
        </p:nvSpPr>
        <p:spPr>
          <a:xfrm>
            <a:off x="228600" y="5867400"/>
            <a:ext cx="990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sz="360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sp>
        <p:nvSpPr>
          <p:cNvPr id="30727" name="文本框 30726"/>
          <p:cNvSpPr txBox="1"/>
          <p:nvPr/>
        </p:nvSpPr>
        <p:spPr>
          <a:xfrm>
            <a:off x="7772400" y="5715000"/>
            <a:ext cx="114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sz="360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pic>
        <p:nvPicPr>
          <p:cNvPr id="30728" name="图片 30727" descr="N_182"/>
          <p:cNvPicPr>
            <a:picLocks noChangeAspect="1"/>
          </p:cNvPicPr>
          <p:nvPr/>
        </p:nvPicPr>
        <p:blipFill>
          <a:blip r:embed="rId4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81925" y="5441950"/>
            <a:ext cx="1362075" cy="1409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9" name="文本框 30728"/>
          <p:cNvSpPr txBox="1"/>
          <p:nvPr/>
        </p:nvSpPr>
        <p:spPr>
          <a:xfrm>
            <a:off x="2384425" y="1973263"/>
            <a:ext cx="4549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sz="360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sp>
        <p:nvSpPr>
          <p:cNvPr id="30732" name="文本框 30731"/>
          <p:cNvSpPr txBox="1"/>
          <p:nvPr/>
        </p:nvSpPr>
        <p:spPr>
          <a:xfrm>
            <a:off x="755650" y="876935"/>
            <a:ext cx="7391400" cy="4481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7200" b="1" dirty="0">
              <a:solidFill>
                <a:srgbClr val="6666FF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7200" dirty="0">
                <a:solidFill>
                  <a:srgbClr val="FF0000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祝大家一生</a:t>
            </a:r>
            <a:endParaRPr lang="zh-CN" altLang="en-US" sz="7200" dirty="0">
              <a:solidFill>
                <a:srgbClr val="FF0000"/>
              </a:solidFill>
              <a:latin typeface="Tahoma" panose="020B0604030504040204" pitchFamily="34" charset="0"/>
              <a:ea typeface="华文行楷" panose="0201080004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7200" dirty="0">
                <a:solidFill>
                  <a:srgbClr val="FF0000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平平安安</a:t>
            </a:r>
            <a:endParaRPr lang="zh-CN" altLang="en-US" sz="7200">
              <a:solidFill>
                <a:srgbClr val="FF0000"/>
              </a:solidFill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99795" y="-548005"/>
            <a:ext cx="11374755" cy="7406005"/>
          </a:xfrm>
          <a:prstGeom prst="rect">
            <a:avLst/>
          </a:prstGeom>
        </p:spPr>
      </p:pic>
      <p:pic>
        <p:nvPicPr>
          <p:cNvPr id="18435" name="图片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394" y="963216"/>
            <a:ext cx="602456" cy="60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组合 11"/>
          <p:cNvGrpSpPr/>
          <p:nvPr/>
        </p:nvGrpSpPr>
        <p:grpSpPr bwMode="auto">
          <a:xfrm>
            <a:off x="173990" y="2471420"/>
            <a:ext cx="2041525" cy="2092325"/>
            <a:chOff x="-58364" y="202610"/>
            <a:chExt cx="2819992" cy="2851059"/>
          </a:xfrm>
        </p:grpSpPr>
        <p:pic>
          <p:nvPicPr>
            <p:cNvPr id="18439" name="图片 1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58364" y="202610"/>
              <a:ext cx="2819992" cy="2851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0" name="文本框 20"/>
            <p:cNvSpPr txBox="1">
              <a:spLocks noChangeArrowheads="1"/>
            </p:cNvSpPr>
            <p:nvPr/>
          </p:nvSpPr>
          <p:spPr bwMode="auto">
            <a:xfrm>
              <a:off x="424912" y="1432777"/>
              <a:ext cx="2009278" cy="1130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4800" b="1" i="1" dirty="0">
                  <a:solidFill>
                    <a:srgbClr val="FF0000"/>
                  </a:solidFill>
                  <a:uFillTx/>
                  <a:latin typeface="华文隶书" panose="02010800040101010101" pitchFamily="2" charset="-122"/>
                  <a:ea typeface="华文隶书" panose="02010800040101010101" pitchFamily="2" charset="-122"/>
                </a:rPr>
                <a:t>目录</a:t>
              </a:r>
              <a:endParaRPr lang="zh-CN" altLang="en-US" sz="4800" b="1" i="1" dirty="0">
                <a:solidFill>
                  <a:srgbClr val="FF0000"/>
                </a:solidFill>
                <a:uFillTx/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915920" y="1125220"/>
            <a:ext cx="6047740" cy="765810"/>
            <a:chOff x="1367644" y="699543"/>
            <a:chExt cx="6228692" cy="705664"/>
          </a:xfrm>
        </p:grpSpPr>
        <p:grpSp>
          <p:nvGrpSpPr>
            <p:cNvPr id="50" name="组合 49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52" name="图片 51"/>
              <p:cNvPicPr>
                <a:picLocks noChangeAspect="1"/>
              </p:cNvPicPr>
              <p:nvPr/>
            </p:nvPicPr>
            <p:blipFill>
              <a:blip r:embed="rId4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53" name="TextBox 5"/>
              <p:cNvSpPr txBox="1"/>
              <p:nvPr/>
            </p:nvSpPr>
            <p:spPr>
              <a:xfrm>
                <a:off x="1431694" y="771550"/>
                <a:ext cx="576064" cy="339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一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51" name="TextBox 6"/>
            <p:cNvSpPr txBox="1"/>
            <p:nvPr/>
          </p:nvSpPr>
          <p:spPr>
            <a:xfrm>
              <a:off x="2267744" y="771550"/>
              <a:ext cx="5328592" cy="537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dirty="0">
                  <a:solidFill>
                    <a:prstClr val="black"/>
                  </a:solidFill>
                  <a:uFillTx/>
                  <a:latin typeface="华文隶书" panose="02010800040101010101" pitchFamily="2" charset="-122"/>
                  <a:ea typeface="华文隶书" panose="02010800040101010101" pitchFamily="2" charset="-122"/>
                </a:rPr>
                <a:t>国家对中小学生安全的重视</a:t>
              </a:r>
              <a:endParaRPr lang="zh-CN" altLang="en-US" sz="3200" dirty="0">
                <a:solidFill>
                  <a:prstClr val="black"/>
                </a:solidFill>
                <a:uFillTx/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978150" y="2061210"/>
            <a:ext cx="5807710" cy="807606"/>
            <a:chOff x="1367644" y="699543"/>
            <a:chExt cx="6228692" cy="705664"/>
          </a:xfrm>
        </p:grpSpPr>
        <p:grpSp>
          <p:nvGrpSpPr>
            <p:cNvPr id="55" name="组合 54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57" name="图片 56"/>
              <p:cNvPicPr>
                <a:picLocks noChangeAspect="1"/>
              </p:cNvPicPr>
              <p:nvPr/>
            </p:nvPicPr>
            <p:blipFill>
              <a:blip r:embed="rId4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58" name="TextBox 13"/>
              <p:cNvSpPr txBox="1"/>
              <p:nvPr/>
            </p:nvSpPr>
            <p:spPr>
              <a:xfrm>
                <a:off x="1429965" y="771535"/>
                <a:ext cx="578012" cy="32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二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56" name="TextBox 11"/>
            <p:cNvSpPr txBox="1"/>
            <p:nvPr/>
          </p:nvSpPr>
          <p:spPr>
            <a:xfrm>
              <a:off x="2267744" y="771550"/>
              <a:ext cx="5328592" cy="509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smtClean="0">
                  <a:solidFill>
                    <a:prstClr val="black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当前小学生安全现况</a:t>
              </a:r>
              <a:endParaRPr lang="zh-CN" altLang="en-US" sz="32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3036570" y="3044190"/>
            <a:ext cx="5908675" cy="758258"/>
            <a:chOff x="1367644" y="699543"/>
            <a:chExt cx="6228692" cy="705664"/>
          </a:xfrm>
        </p:grpSpPr>
        <p:grpSp>
          <p:nvGrpSpPr>
            <p:cNvPr id="60" name="组合 59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62" name="图片 61"/>
              <p:cNvPicPr>
                <a:picLocks noChangeAspect="1"/>
              </p:cNvPicPr>
              <p:nvPr/>
            </p:nvPicPr>
            <p:blipFill>
              <a:blip r:embed="rId4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63" name="TextBox 18"/>
              <p:cNvSpPr txBox="1"/>
              <p:nvPr/>
            </p:nvSpPr>
            <p:spPr>
              <a:xfrm>
                <a:off x="1431694" y="771550"/>
                <a:ext cx="576064" cy="34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三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61" name="TextBox 16"/>
            <p:cNvSpPr txBox="1"/>
            <p:nvPr/>
          </p:nvSpPr>
          <p:spPr>
            <a:xfrm>
              <a:off x="2267744" y="771550"/>
              <a:ext cx="5328592" cy="543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dirty="0">
                  <a:solidFill>
                    <a:prstClr val="black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分析安全教育存在的问题</a:t>
              </a:r>
              <a:endParaRPr lang="zh-CN" altLang="en-US" sz="32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3060065" y="4005580"/>
            <a:ext cx="5902960" cy="848360"/>
            <a:chOff x="1367644" y="699543"/>
            <a:chExt cx="6785646" cy="705664"/>
          </a:xfrm>
        </p:grpSpPr>
        <p:grpSp>
          <p:nvGrpSpPr>
            <p:cNvPr id="65" name="组合 64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67" name="图片 66"/>
              <p:cNvPicPr>
                <a:picLocks noChangeAspect="1"/>
              </p:cNvPicPr>
              <p:nvPr/>
            </p:nvPicPr>
            <p:blipFill>
              <a:blip r:embed="rId4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68" name="TextBox 23"/>
              <p:cNvSpPr txBox="1"/>
              <p:nvPr/>
            </p:nvSpPr>
            <p:spPr>
              <a:xfrm>
                <a:off x="1431694" y="771550"/>
                <a:ext cx="576064" cy="306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四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66" name="TextBox 21"/>
            <p:cNvSpPr txBox="1"/>
            <p:nvPr/>
          </p:nvSpPr>
          <p:spPr>
            <a:xfrm>
              <a:off x="2267676" y="790920"/>
              <a:ext cx="5885614" cy="485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dirty="0">
                  <a:solidFill>
                    <a:prstClr val="black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共建平安和谐校园的措施</a:t>
              </a:r>
              <a:endParaRPr lang="zh-CN" altLang="en-US" sz="32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blinds dir="vert"/>
      </p:transition>
    </mc:Choice>
    <mc:Fallback>
      <p:transition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0008118247383509_b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1363345" y="-819150"/>
            <a:ext cx="12926060" cy="8206740"/>
          </a:xfrm>
          <a:prstGeom prst="rect">
            <a:avLst/>
          </a:prstGeom>
        </p:spPr>
      </p:pic>
      <p:pic>
        <p:nvPicPr>
          <p:cNvPr id="2" name="图片 1" descr="71fff40842334b7281f74f2d830b925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58140" y="1124585"/>
            <a:ext cx="6236335" cy="2620010"/>
          </a:xfrm>
          <a:prstGeom prst="rect">
            <a:avLst/>
          </a:prstGeom>
        </p:spPr>
      </p:pic>
      <p:grpSp>
        <p:nvGrpSpPr>
          <p:cNvPr id="49" name="组合 48"/>
          <p:cNvGrpSpPr/>
          <p:nvPr/>
        </p:nvGrpSpPr>
        <p:grpSpPr>
          <a:xfrm>
            <a:off x="261620" y="254635"/>
            <a:ext cx="6047740" cy="765810"/>
            <a:chOff x="1367644" y="699543"/>
            <a:chExt cx="6228692" cy="705664"/>
          </a:xfrm>
        </p:grpSpPr>
        <p:grpSp>
          <p:nvGrpSpPr>
            <p:cNvPr id="50" name="组合 49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52" name="图片 51"/>
              <p:cNvPicPr>
                <a:picLocks noChangeAspect="1"/>
              </p:cNvPicPr>
              <p:nvPr/>
            </p:nvPicPr>
            <p:blipFill>
              <a:blip r:embed="rId5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53" name="TextBox 5"/>
              <p:cNvSpPr txBox="1"/>
              <p:nvPr/>
            </p:nvSpPr>
            <p:spPr>
              <a:xfrm>
                <a:off x="1431694" y="771550"/>
                <a:ext cx="576064" cy="339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一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51" name="TextBox 6"/>
            <p:cNvSpPr txBox="1"/>
            <p:nvPr/>
          </p:nvSpPr>
          <p:spPr>
            <a:xfrm>
              <a:off x="2267744" y="771550"/>
              <a:ext cx="5328592" cy="537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dirty="0">
                  <a:solidFill>
                    <a:prstClr val="black"/>
                  </a:solidFill>
                  <a:uFillTx/>
                  <a:latin typeface="华文隶书" panose="02010800040101010101" pitchFamily="2" charset="-122"/>
                  <a:ea typeface="华文隶书" panose="02010800040101010101" pitchFamily="2" charset="-122"/>
                </a:rPr>
                <a:t>国家对中小学生安全的重视</a:t>
              </a:r>
              <a:endParaRPr lang="zh-CN" altLang="en-US" sz="3200" dirty="0">
                <a:solidFill>
                  <a:prstClr val="black"/>
                </a:solidFill>
                <a:uFillTx/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5026025" y="3717290"/>
            <a:ext cx="3606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pic>
        <p:nvPicPr>
          <p:cNvPr id="5" name="图片 4" descr="16pic_9371279_s(1)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7840" y="3284855"/>
            <a:ext cx="4125595" cy="2581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0008118247383509_b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1332230" y="-819150"/>
            <a:ext cx="12926060" cy="820674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764030" y="404495"/>
            <a:ext cx="695007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/>
            <a:r>
              <a:rPr lang="en-US" altLang="zh-CN" sz="32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     </a:t>
            </a:r>
            <a:r>
              <a:rPr lang="zh-CN" sz="32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1996年</a:t>
            </a:r>
            <a:r>
              <a:rPr lang="zh-CN" sz="32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，</a:t>
            </a:r>
            <a:r>
              <a:rPr 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国家教委、劳动部、公安部、交通部、铁道部、国家体委、卫生部联合发布关于全国中小学生安</a:t>
            </a:r>
            <a:r>
              <a:rPr lang="zh-CN" sz="32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全教育的通知，确定每年</a:t>
            </a:r>
            <a:r>
              <a:rPr lang="zh-CN" sz="32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3月最后一周的星期一</a:t>
            </a:r>
            <a:r>
              <a:rPr lang="zh-CN" sz="32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为</a:t>
            </a:r>
            <a:r>
              <a:rPr lang="zh-CN" sz="32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全国中小学生的安全教育日</a:t>
            </a:r>
            <a:r>
              <a:rPr lang="zh-CN" sz="32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。</a:t>
            </a:r>
            <a:endParaRPr lang="zh-CN" sz="3200"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  <a:p>
            <a:pPr indent="304800"/>
            <a:r>
              <a:rPr lang="en-US" altLang="zh-CN" sz="32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    </a:t>
            </a:r>
            <a:r>
              <a:rPr lang="zh-CN" sz="32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设立这一制度是为全面深入地推动中小学生安全教育工作，大力降低伤亡事故的发生率，切实做好中小学生的安全保护工作，促进他们健康成长。</a:t>
            </a:r>
            <a:endParaRPr lang="zh-CN" altLang="en-US" sz="3200"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33120" y="-548005"/>
            <a:ext cx="11374755" cy="7406005"/>
          </a:xfrm>
          <a:prstGeom prst="rect">
            <a:avLst/>
          </a:prstGeom>
        </p:spPr>
      </p:pic>
      <p:pic>
        <p:nvPicPr>
          <p:cNvPr id="18435" name="图片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394" y="963216"/>
            <a:ext cx="602456" cy="60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组合 53"/>
          <p:cNvGrpSpPr/>
          <p:nvPr/>
        </p:nvGrpSpPr>
        <p:grpSpPr>
          <a:xfrm>
            <a:off x="539750" y="476885"/>
            <a:ext cx="5807710" cy="807606"/>
            <a:chOff x="1367644" y="699543"/>
            <a:chExt cx="6228692" cy="705664"/>
          </a:xfrm>
        </p:grpSpPr>
        <p:grpSp>
          <p:nvGrpSpPr>
            <p:cNvPr id="55" name="组合 54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57" name="图片 56"/>
              <p:cNvPicPr>
                <a:picLocks noChangeAspect="1"/>
              </p:cNvPicPr>
              <p:nvPr/>
            </p:nvPicPr>
            <p:blipFill>
              <a:blip r:embed="rId3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58" name="TextBox 13"/>
              <p:cNvSpPr txBox="1"/>
              <p:nvPr/>
            </p:nvSpPr>
            <p:spPr>
              <a:xfrm>
                <a:off x="1429965" y="771535"/>
                <a:ext cx="578012" cy="32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二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56" name="TextBox 11"/>
            <p:cNvSpPr txBox="1"/>
            <p:nvPr/>
          </p:nvSpPr>
          <p:spPr>
            <a:xfrm>
              <a:off x="2267744" y="771550"/>
              <a:ext cx="5328592" cy="509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隶书" panose="02010800040101010101" pitchFamily="2" charset="-122"/>
                  <a:ea typeface="华文隶书" panose="02010800040101010101" pitchFamily="2" charset="-122"/>
                </a:rPr>
                <a:t>当前小学生安全现况</a:t>
              </a:r>
              <a:endParaRPr lang="zh-CN" altLang="en-US" sz="32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66" name="TextBox 21"/>
          <p:cNvSpPr txBox="1"/>
          <p:nvPr/>
        </p:nvSpPr>
        <p:spPr>
          <a:xfrm>
            <a:off x="1233170" y="1557020"/>
            <a:ext cx="724217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       </a:t>
            </a:r>
            <a:r>
              <a:rPr lang="zh-CN" sz="28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有关调查数据显示，我国每年约有</a:t>
            </a:r>
            <a:r>
              <a:rPr lang="zh-CN" sz="28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16万</a:t>
            </a:r>
            <a:r>
              <a:rPr lang="zh-CN" sz="28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名小学生非正常死亡。每天因交通事故、食品中毒、溺亡、校园欺凌、轻生等造成死亡的儿童有</a:t>
            </a:r>
            <a:r>
              <a:rPr lang="zh-CN" sz="28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40多人</a:t>
            </a:r>
            <a:r>
              <a:rPr lang="zh-CN" sz="28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，每天</a:t>
            </a:r>
            <a:r>
              <a:rPr lang="zh-CN" sz="280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一个班级</a:t>
            </a:r>
            <a:r>
              <a:rPr lang="zh-CN" sz="28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的孩子在消亡，安全事故已经成为我国少年儿童死亡的的重要的第一原因。</a:t>
            </a:r>
            <a:endParaRPr lang="zh-CN" altLang="en-US" sz="2800" dirty="0">
              <a:solidFill>
                <a:prstClr val="black"/>
              </a:solidFill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blinds dir="vert"/>
      </p:transition>
    </mc:Choice>
    <mc:Fallback>
      <p:transition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22985" y="-548005"/>
            <a:ext cx="11200765" cy="740600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95605" y="405130"/>
            <a:ext cx="824674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55600"/>
            <a:r>
              <a:rPr lang="zh-CN" sz="3600">
                <a:solidFill>
                  <a:srgbClr val="000000"/>
                </a:solidFill>
                <a:ea typeface="宋体" panose="02010600030101010101" pitchFamily="2" charset="-122"/>
              </a:rPr>
              <a:t>校园安全涉及到青少年生活和学习方面的安全隐患有20多种:食物中毒、体育运动损伤、网络交友安全、交通事故、火灾火险、溺水、毒品危害、性侵犯、艾滋病等。有专家指出，通过安全教育，提高中小学生的自我保护能力，80%的意外伤害将可以避免。</a:t>
            </a:r>
            <a:endParaRPr lang="zh-CN" alt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008118247383509_b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972185" y="-603250"/>
            <a:ext cx="11374755" cy="7406005"/>
          </a:xfrm>
          <a:prstGeom prst="rect">
            <a:avLst/>
          </a:prstGeom>
        </p:spPr>
      </p:pic>
      <p:pic>
        <p:nvPicPr>
          <p:cNvPr id="18435" name="图片 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2394" y="963216"/>
            <a:ext cx="602456" cy="60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9" name="组合 58"/>
          <p:cNvGrpSpPr/>
          <p:nvPr/>
        </p:nvGrpSpPr>
        <p:grpSpPr>
          <a:xfrm>
            <a:off x="550545" y="471170"/>
            <a:ext cx="5908675" cy="758258"/>
            <a:chOff x="1367644" y="699543"/>
            <a:chExt cx="6228692" cy="705664"/>
          </a:xfrm>
        </p:grpSpPr>
        <p:grpSp>
          <p:nvGrpSpPr>
            <p:cNvPr id="60" name="组合 59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62" name="图片 61"/>
              <p:cNvPicPr>
                <a:picLocks noChangeAspect="1"/>
              </p:cNvPicPr>
              <p:nvPr/>
            </p:nvPicPr>
            <p:blipFill>
              <a:blip r:embed="rId4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63" name="TextBox 18"/>
              <p:cNvSpPr txBox="1"/>
              <p:nvPr/>
            </p:nvSpPr>
            <p:spPr>
              <a:xfrm>
                <a:off x="1431694" y="771550"/>
                <a:ext cx="576064" cy="34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三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61" name="TextBox 16"/>
            <p:cNvSpPr txBox="1"/>
            <p:nvPr/>
          </p:nvSpPr>
          <p:spPr>
            <a:xfrm>
              <a:off x="2267744" y="771550"/>
              <a:ext cx="5328592" cy="543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dirty="0">
                  <a:solidFill>
                    <a:srgbClr val="8957E6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分析安全教育存在的问题</a:t>
              </a:r>
              <a:endParaRPr lang="zh-CN" altLang="en-US" sz="3200" dirty="0">
                <a:solidFill>
                  <a:srgbClr val="8957E6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66" name="TextBox 21"/>
          <p:cNvSpPr txBox="1"/>
          <p:nvPr/>
        </p:nvSpPr>
        <p:spPr>
          <a:xfrm>
            <a:off x="1115695" y="1196975"/>
            <a:ext cx="46564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（一）学校重理论轻实践</a:t>
            </a:r>
            <a:endParaRPr lang="zh-CN" altLang="en-US" sz="3200" dirty="0">
              <a:solidFill>
                <a:prstClr val="black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3" name="TextBox 21"/>
          <p:cNvSpPr txBox="1"/>
          <p:nvPr/>
        </p:nvSpPr>
        <p:spPr>
          <a:xfrm>
            <a:off x="971550" y="3141345"/>
            <a:ext cx="46564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（二）家长重学习轻安全</a:t>
            </a:r>
            <a:endParaRPr lang="zh-CN" altLang="en-US" sz="3200" dirty="0">
              <a:solidFill>
                <a:prstClr val="black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21790" y="3789045"/>
            <a:ext cx="71564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现实生活中大部分家长自己都安全意识淡薄，没有一定的安全技能，家长对孩子的教育只重</a:t>
            </a:r>
            <a:r>
              <a:rPr lang="zh-CN" altLang="en-US" sz="2400" smtClean="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视学习。</a:t>
            </a:r>
            <a:endParaRPr lang="zh-CN" altLang="en-US" sz="2400"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47495" y="1929130"/>
            <a:ext cx="69811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  <a:sym typeface="+mn-ea"/>
              </a:rPr>
              <a:t>学校对孩子的安全教育停留在理论上的多，没有理论和实践相结合。</a:t>
            </a:r>
            <a:endParaRPr lang="zh-CN" altLang="en-US" sz="2400"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  <a:p>
            <a:endParaRPr lang="zh-CN" altLang="en-US" sz="2400"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blinds dir="vert"/>
      </p:transition>
    </mc:Choice>
    <mc:Fallback>
      <p:transition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00430" y="-459105"/>
            <a:ext cx="11374755" cy="7406005"/>
          </a:xfrm>
          <a:prstGeom prst="rect">
            <a:avLst/>
          </a:prstGeom>
        </p:spPr>
      </p:pic>
      <p:pic>
        <p:nvPicPr>
          <p:cNvPr id="18435" name="图片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394" y="963216"/>
            <a:ext cx="602456" cy="60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/>
          <p:cNvSpPr txBox="1"/>
          <p:nvPr/>
        </p:nvSpPr>
        <p:spPr>
          <a:xfrm>
            <a:off x="749300" y="1484630"/>
            <a:ext cx="8027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smtClean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（一）</a:t>
            </a:r>
            <a:r>
              <a:rPr lang="zh-CN" altLang="en-US" sz="28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健全安全管理体系，实现管理制度全覆盖。</a:t>
            </a:r>
            <a:endParaRPr lang="zh-CN" altLang="en-US" sz="2800" dirty="0">
              <a:solidFill>
                <a:prstClr val="black"/>
              </a:solidFill>
              <a:latin typeface="华文隶书" panose="02010800040101010101" pitchFamily="2" charset="-122"/>
              <a:ea typeface="华文隶书" panose="02010800040101010101" pitchFamily="2" charset="-122"/>
              <a:sym typeface="+mn-ea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648970" y="508635"/>
            <a:ext cx="5318125" cy="848360"/>
            <a:chOff x="1367644" y="699543"/>
            <a:chExt cx="6113359" cy="705664"/>
          </a:xfrm>
        </p:grpSpPr>
        <p:grpSp>
          <p:nvGrpSpPr>
            <p:cNvPr id="65" name="组合 64"/>
            <p:cNvGrpSpPr/>
            <p:nvPr/>
          </p:nvGrpSpPr>
          <p:grpSpPr>
            <a:xfrm>
              <a:off x="1367644" y="699543"/>
              <a:ext cx="684076" cy="705664"/>
              <a:chOff x="1367644" y="699543"/>
              <a:chExt cx="684076" cy="705664"/>
            </a:xfrm>
          </p:grpSpPr>
          <p:pic>
            <p:nvPicPr>
              <p:cNvPr id="67" name="图片 66"/>
              <p:cNvPicPr>
                <a:picLocks noChangeAspect="1"/>
              </p:cNvPicPr>
              <p:nvPr/>
            </p:nvPicPr>
            <p:blipFill>
              <a:blip r:embed="rId3" cstate="screen"/>
              <a:stretch>
                <a:fillRect/>
              </a:stretch>
            </p:blipFill>
            <p:spPr>
              <a:xfrm>
                <a:off x="1367644" y="699543"/>
                <a:ext cx="684076" cy="705664"/>
              </a:xfrm>
              <a:prstGeom prst="rect">
                <a:avLst/>
              </a:prstGeom>
            </p:spPr>
          </p:pic>
          <p:sp>
            <p:nvSpPr>
              <p:cNvPr id="68" name="TextBox 23"/>
              <p:cNvSpPr txBox="1"/>
              <p:nvPr/>
            </p:nvSpPr>
            <p:spPr>
              <a:xfrm>
                <a:off x="1431694" y="771550"/>
                <a:ext cx="576064" cy="306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800" dirty="0">
                    <a:solidFill>
                      <a:prstClr val="white"/>
                    </a:solidFill>
                    <a:latin typeface="华文隶书" panose="02010800040101010101" pitchFamily="2" charset="-122"/>
                    <a:ea typeface="华文隶书" panose="02010800040101010101" pitchFamily="2" charset="-122"/>
                  </a:rPr>
                  <a:t>四</a:t>
                </a:r>
                <a:endParaRPr lang="zh-CN" altLang="en-US" sz="1800" dirty="0">
                  <a:solidFill>
                    <a:prstClr val="white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endParaRPr>
              </a:p>
            </p:txBody>
          </p:sp>
        </p:grpSp>
        <p:sp>
          <p:nvSpPr>
            <p:cNvPr id="66" name="TextBox 21"/>
            <p:cNvSpPr txBox="1"/>
            <p:nvPr/>
          </p:nvSpPr>
          <p:spPr>
            <a:xfrm>
              <a:off x="2152411" y="791023"/>
              <a:ext cx="5328592" cy="485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dirty="0">
                  <a:solidFill>
                    <a:prstClr val="black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构建平安和谐校园措施</a:t>
              </a:r>
              <a:endParaRPr lang="zh-CN" altLang="en-US" sz="3200" dirty="0">
                <a:solidFill>
                  <a:prstClr val="black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648335" y="2132965"/>
            <a:ext cx="84397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       </a:t>
            </a:r>
            <a:r>
              <a:rPr lang="zh-CN" altLang="en-US" sz="2400"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按照有关法律法规，建立健全学校安全工作规章制度，并狠抓规章制度的落实，以制度促规范、促管理。建立健全定期检查和日常防范相结合的安全管理制度。为加强校园安全管理，建立校园安全工作长效机制；成立了安全办公室，协调统筹学校的日常安全管理；通过岗位要求和安全管理清单等形式，层层分解，落实责任。</a:t>
            </a:r>
            <a:endParaRPr lang="zh-CN" altLang="en-US" sz="2400">
              <a:latin typeface="华文隶书" panose="02010800040101010101" pitchFamily="2" charset="-122"/>
              <a:ea typeface="华文隶书" panose="02010800040101010101" pitchFamily="2" charset="-122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blinds dir="vert"/>
      </p:transition>
    </mc:Choice>
    <mc:Fallback>
      <p:transition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0008118247383509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16330" y="-459105"/>
            <a:ext cx="11374755" cy="75736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50545" y="783590"/>
            <a:ext cx="74777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（二）措施落实到位，人防、物防、技防有机结合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396240" y="1557020"/>
            <a:ext cx="85159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1、加强硬件建设，采用人防、物防、技防相结合。</a:t>
            </a:r>
            <a:endParaRPr lang="zh-CN" altLang="en-US" sz="2400"/>
          </a:p>
          <a:p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395605" y="2205355"/>
            <a:ext cx="76885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ym typeface="+mn-ea"/>
              </a:rPr>
              <a:t>2、加强门卫保安管理，我们制定了严格的门卫登记和值班制度，加强门卫管理工作。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365125" y="3097530"/>
            <a:ext cx="7719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ym typeface="+mn-ea"/>
              </a:rPr>
              <a:t>3、加强对学生德育管理工作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37820" y="3645535"/>
            <a:ext cx="79038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ym typeface="+mn-ea"/>
              </a:rPr>
              <a:t>4、每周进行安全工作自查，每月进行学校安全检查。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tags/tag1.xml><?xml version="1.0" encoding="utf-8"?>
<p:tagLst xmlns:p="http://schemas.openxmlformats.org/presentationml/2006/main">
  <p:tag name="TIMING" val="|0.9|0.9|1|1.4|0.9"/>
</p:tagLst>
</file>

<file path=ppt/tags/tag10.xml><?xml version="1.0" encoding="utf-8"?>
<p:tagLst xmlns:p="http://schemas.openxmlformats.org/presentationml/2006/main">
  <p:tag name="COMMONDATA" val="eyJoZGlkIjoiNGZmMmUxYzI5M2YwODk5ZTMxYjE4MjNjYzE2YTg3ZWQifQ=="/>
  <p:tag name="commondata" val="eyJoZGlkIjoiNmVhMmU4ODcxMmI0ZTY1YzVjZTY0Njg1ZjI3OWU3YzYifQ=="/>
</p:tagLst>
</file>

<file path=ppt/tags/tag2.xml><?xml version="1.0" encoding="utf-8"?>
<p:tagLst xmlns:p="http://schemas.openxmlformats.org/presentationml/2006/main">
  <p:tag name="KSO_WM_UNIT_PLACING_PICTURE_USER_VIEWPORT" val="{&quot;height&quot;:12924,&quot;width&quot;:20356}"/>
</p:tagLst>
</file>

<file path=ppt/tags/tag3.xml><?xml version="1.0" encoding="utf-8"?>
<p:tagLst xmlns:p="http://schemas.openxmlformats.org/presentationml/2006/main">
  <p:tag name="KSO_WM_UNIT_PLACING_PICTURE_USER_VIEWPORT" val="{&quot;height&quot;:8360,&quot;width&quot;:12800}"/>
</p:tagLst>
</file>

<file path=ppt/tags/tag4.xml><?xml version="1.0" encoding="utf-8"?>
<p:tagLst xmlns:p="http://schemas.openxmlformats.org/presentationml/2006/main">
  <p:tag name="KSO_WM_UNIT_PLACING_PICTURE_USER_VIEWPORT" val="{&quot;height&quot;:12924,&quot;width&quot;:20356}"/>
</p:tagLst>
</file>

<file path=ppt/tags/tag5.xml><?xml version="1.0" encoding="utf-8"?>
<p:tagLst xmlns:p="http://schemas.openxmlformats.org/presentationml/2006/main">
  <p:tag name="TIMING" val="|0.9|0.9|1|1.4|0.9"/>
</p:tagLst>
</file>

<file path=ppt/tags/tag6.xml><?xml version="1.0" encoding="utf-8"?>
<p:tagLst xmlns:p="http://schemas.openxmlformats.org/presentationml/2006/main">
  <p:tag name="KSO_WM_UNIT_PLACING_PICTURE_USER_VIEWPORT" val="{&quot;height&quot;:11663,&quot;width&quot;:17913}"/>
</p:tagLst>
</file>

<file path=ppt/tags/tag7.xml><?xml version="1.0" encoding="utf-8"?>
<p:tagLst xmlns:p="http://schemas.openxmlformats.org/presentationml/2006/main">
  <p:tag name="TIMING" val="|0.9|0.9|1|1.4|0.9"/>
</p:tagLst>
</file>

<file path=ppt/tags/tag8.xml><?xml version="1.0" encoding="utf-8"?>
<p:tagLst xmlns:p="http://schemas.openxmlformats.org/presentationml/2006/main">
  <p:tag name="TIMING" val="|0.9|0.9|1|1.4|0.9"/>
</p:tagLst>
</file>

<file path=ppt/tags/tag9.xml><?xml version="1.0" encoding="utf-8"?>
<p:tagLst xmlns:p="http://schemas.openxmlformats.org/presentationml/2006/main">
  <p:tag name="KSO_WM_UNIT_PLACING_PICTURE_USER_VIEWPORT" val="{&quot;height&quot;:10800,&quot;width&quot;:14400}"/>
</p:tagLst>
</file>

<file path=ppt/theme/theme1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1601</Words>
  <Application>WPS 演示</Application>
  <PresentationFormat>全屏显示(4:3)</PresentationFormat>
  <Paragraphs>104</Paragraphs>
  <Slides>15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华文新魏</vt:lpstr>
      <vt:lpstr>华文隶书</vt:lpstr>
      <vt:lpstr>微软雅黑</vt:lpstr>
      <vt:lpstr>Tahoma</vt:lpstr>
      <vt:lpstr>华文行楷</vt:lpstr>
      <vt:lpstr>Times New Roman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安全无小事 </dc:title>
  <dc:creator>fc</dc:creator>
  <cp:lastModifiedBy>Administrator</cp:lastModifiedBy>
  <cp:revision>124</cp:revision>
  <dcterms:created xsi:type="dcterms:W3CDTF">2011-12-14T07:55:00Z</dcterms:created>
  <dcterms:modified xsi:type="dcterms:W3CDTF">2023-09-22T11:15:53Z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B214F562F7EF4D1D863BB77F0B1918A7</vt:lpwstr>
  </property>
</Properties>
</file>