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87" r:id="rId3"/>
    <p:sldId id="256" r:id="rId5"/>
    <p:sldId id="258" r:id="rId6"/>
    <p:sldId id="259" r:id="rId7"/>
    <p:sldId id="281" r:id="rId8"/>
    <p:sldId id="260" r:id="rId9"/>
    <p:sldId id="261" r:id="rId10"/>
    <p:sldId id="262" r:id="rId11"/>
    <p:sldId id="263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80" r:id="rId20"/>
    <p:sldId id="286" r:id="rId21"/>
    <p:sldId id="282" r:id="rId22"/>
    <p:sldId id="283" r:id="rId23"/>
    <p:sldId id="284" r:id="rId24"/>
    <p:sldId id="264" r:id="rId25"/>
    <p:sldId id="266" r:id="rId26"/>
    <p:sldId id="285" r:id="rId27"/>
  </p:sldIdLst>
  <p:sldSz cx="9144000" cy="5143500" type="screen16x9"/>
  <p:notesSz cx="6858000" cy="9144000"/>
  <p:embeddedFontLst>
    <p:embeddedFont>
      <p:font typeface="黑体" panose="02010609060101010101" pitchFamily="49" charset="-122"/>
      <p:regular r:id="rId31"/>
    </p:embeddedFont>
    <p:embeddedFont>
      <p:font typeface="楷体" panose="02010609060101010101" pitchFamily="49" charset="-122"/>
      <p:regular r:id="rId32"/>
    </p:embeddedFont>
    <p:embeddedFont>
      <p:font typeface="Calibri" panose="020F0502020204030204" charset="0"/>
      <p:regular r:id="rId33"/>
      <p:bold r:id="rId34"/>
      <p:italic r:id="rId35"/>
      <p:boldItalic r:id="rId36"/>
    </p:embeddedFont>
    <p:embeddedFont>
      <p:font typeface="汉语拼音" panose="020B0604020202020204" pitchFamily="34" charset="0"/>
      <p:regular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仿宋" panose="02010609060101010101" pitchFamily="49" charset="-122"/>
      <p:regular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7" autoAdjust="0"/>
    <p:restoredTop sz="94660"/>
  </p:normalViewPr>
  <p:slideViewPr>
    <p:cSldViewPr showGuides="1">
      <p:cViewPr>
        <p:scale>
          <a:sx n="100" d="100"/>
          <a:sy n="100" d="100"/>
        </p:scale>
        <p:origin x="-984" y="-2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gs" Target="tags/tag1.xml"/><Relationship Id="rId40" Type="http://schemas.openxmlformats.org/officeDocument/2006/relationships/font" Target="fonts/font10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9.fntdata"/><Relationship Id="rId38" Type="http://schemas.openxmlformats.org/officeDocument/2006/relationships/font" Target="fonts/font8.fntdata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C8701-2FD2-4275-A6D0-FD93E11A445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58354-C2B2-4400-9979-BB61836EA78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58354-C2B2-4400-9979-BB61836EA7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2.png"/><Relationship Id="rId10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" r="213"/>
          <a:stretch>
            <a:fillRect/>
          </a:stretch>
        </p:blipFill>
        <p:spPr>
          <a:xfrm>
            <a:off x="-26562" y="-14076"/>
            <a:ext cx="9169024" cy="515757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31890"/>
            <a:ext cx="1210370" cy="4757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1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1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Relationship Id="rId3" Type="http://schemas.openxmlformats.org/officeDocument/2006/relationships/hyperlink" Target="&#36164;&#26009;&#38142;&#25509;/&#35270;&#39057;/&#19971;&#24425;-&#35838;&#25991;&#26391;&#35835;-&#20845;&#19978;4&#33457;&#20043;&#27468;.mp4" TargetMode="External"/><Relationship Id="rId2" Type="http://schemas.openxmlformats.org/officeDocument/2006/relationships/image" Target="../media/image12.emf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/>
          <p:cNvSpPr txBox="1"/>
          <p:nvPr/>
        </p:nvSpPr>
        <p:spPr>
          <a:xfrm>
            <a:off x="3419872" y="1603948"/>
            <a:ext cx="3168352" cy="1076573"/>
          </a:xfrm>
          <a:prstGeom prst="rect">
            <a:avLst/>
          </a:prstGeom>
          <a:noFill/>
          <a:ln w="12700">
            <a:noFill/>
          </a:ln>
        </p:spPr>
        <p:txBody>
          <a:bodyPr anchor="t"/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sz="7200" b="1" dirty="0" smtClean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花之歌</a:t>
            </a:r>
            <a:endParaRPr lang="zh-CN" altLang="en-US" sz="72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2837659" y="1491629"/>
            <a:ext cx="909613" cy="1076573"/>
          </a:xfrm>
          <a:prstGeom prst="rect">
            <a:avLst/>
          </a:prstGeom>
          <a:noFill/>
          <a:ln w="12700">
            <a:noFill/>
          </a:ln>
        </p:spPr>
        <p:txBody>
          <a:bodyPr anchor="t"/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CN" altLang="en-US" sz="4000" b="1" dirty="0" smtClean="0">
                <a:solidFill>
                  <a:prstClr val="black"/>
                </a:solidFill>
                <a:latin typeface="宋体" panose="02010600030101010101" pitchFamily="2" charset="-122"/>
              </a:rPr>
              <a:t>*</a:t>
            </a:r>
            <a:endParaRPr lang="zh-CN" altLang="en-US" sz="4000" b="1" dirty="0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603948"/>
            <a:ext cx="1240746" cy="1231417"/>
          </a:xfrm>
          <a:prstGeom prst="rect">
            <a:avLst/>
          </a:prstGeom>
        </p:spPr>
      </p:pic>
      <p:sp>
        <p:nvSpPr>
          <p:cNvPr id="24" name="文本框 6"/>
          <p:cNvSpPr txBox="1"/>
          <p:nvPr/>
        </p:nvSpPr>
        <p:spPr>
          <a:xfrm>
            <a:off x="2361293" y="1572525"/>
            <a:ext cx="61106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6600" b="1" dirty="0" smtClean="0">
                <a:solidFill>
                  <a:srgbClr val="92D05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endParaRPr kumimoji="1" lang="zh-CN" altLang="en-US" sz="7200" b="1" dirty="0">
              <a:solidFill>
                <a:srgbClr val="92D05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504" y="157946"/>
            <a:ext cx="24561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语文 </a:t>
            </a:r>
            <a:r>
              <a:rPr lang="zh-CN" altLang="en-US" sz="2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六年级 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上册</a:t>
            </a:r>
            <a:endParaRPr lang="zh-CN" altLang="en-US" sz="2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7544" y="411510"/>
            <a:ext cx="1800200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自然段</a:t>
            </a:r>
            <a:endParaRPr lang="zh-CN" altLang="en-US" sz="28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7660" y="1647784"/>
            <a:ext cx="8488680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我是诸元素之女：冬将我孕育，春使我开放，夏让我成长，秋令我昏昏睡去。</a:t>
            </a:r>
            <a:endParaRPr lang="zh-CN" altLang="en-US" sz="28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8"/>
          <p:cNvSpPr txBox="1"/>
          <p:nvPr/>
        </p:nvSpPr>
        <p:spPr>
          <a:xfrm>
            <a:off x="971600" y="1275606"/>
            <a:ext cx="2664296" cy="523220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  <a:sym typeface="+mn-ea"/>
              </a:rPr>
              <a:t>春夏秋冬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  <a:sym typeface="+mn-ea"/>
              </a:rPr>
              <a:t>四季</a:t>
            </a:r>
            <a:endParaRPr lang="zh-CN" altLang="en-US" sz="2800" b="1" dirty="0" smtClean="0">
              <a:latin typeface="宋体" panose="02010600030101010101" pitchFamily="2" charset="-122"/>
              <a:ea typeface="宋体" panose="02010600030101010101" pitchFamily="2" charset="-122"/>
              <a:cs typeface="楷体" panose="02010609060101010101" pitchFamily="49" charset="-122"/>
              <a:sym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014986" y="2274193"/>
            <a:ext cx="4661470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圆角矩形 5"/>
          <p:cNvSpPr/>
          <p:nvPr/>
        </p:nvSpPr>
        <p:spPr>
          <a:xfrm>
            <a:off x="1043608" y="3319378"/>
            <a:ext cx="7056784" cy="76454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2225"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花的生长过程</a:t>
            </a:r>
            <a:r>
              <a:rPr lang="en-US" altLang="zh-CN" sz="32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32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芬芳而短暂的一生</a:t>
            </a:r>
            <a:endParaRPr lang="zh-CN" altLang="en-US" sz="3200" b="1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1873796" y="2240285"/>
            <a:ext cx="100811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395536" y="2931790"/>
            <a:ext cx="4464496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5004048" y="2283718"/>
            <a:ext cx="1224136" cy="634892"/>
            <a:chOff x="2916925" y="2886143"/>
            <a:chExt cx="1224136" cy="63489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925" y="2886143"/>
              <a:ext cx="1224136" cy="6348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文本框 9"/>
            <p:cNvSpPr txBox="1"/>
            <p:nvPr/>
          </p:nvSpPr>
          <p:spPr>
            <a:xfrm>
              <a:off x="3018406" y="2997264"/>
              <a:ext cx="906632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拟人</a:t>
              </a:r>
              <a:endPara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2" name="椭圆 11"/>
          <p:cNvSpPr/>
          <p:nvPr/>
        </p:nvSpPr>
        <p:spPr>
          <a:xfrm>
            <a:off x="5105528" y="1808237"/>
            <a:ext cx="618599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kern="0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236296" y="1808237"/>
            <a:ext cx="648072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kern="0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1187624" y="2469174"/>
            <a:ext cx="686172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kern="0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3275856" y="2454420"/>
            <a:ext cx="1476164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kern="0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7544" y="411510"/>
            <a:ext cx="1800200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自然段</a:t>
            </a:r>
            <a:endParaRPr lang="zh-CN" altLang="en-US" sz="28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9552" y="927704"/>
            <a:ext cx="8037195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spc="1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我是亲友之间交往的</a:t>
            </a:r>
            <a:r>
              <a:rPr lang="zh-CN" altLang="en-US" sz="2800" b="1" spc="1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礼品，</a:t>
            </a:r>
            <a:r>
              <a:rPr lang="zh-CN" altLang="en-US" sz="2800" b="1" spc="1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我是婚礼的</a:t>
            </a:r>
            <a:r>
              <a:rPr lang="zh-CN" altLang="en-US" sz="2800" b="1" spc="1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冠冕，</a:t>
            </a:r>
            <a:r>
              <a:rPr lang="zh-CN" altLang="en-US" sz="2800" b="1" spc="1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我是生者赠予死者最后的</a:t>
            </a:r>
            <a:r>
              <a:rPr lang="zh-CN" altLang="en-US" sz="2800" b="1" spc="1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祭献</a:t>
            </a:r>
            <a:r>
              <a:rPr lang="zh-CN" altLang="en-US" sz="2800" b="1" spc="1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2800" b="1" spc="10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4716016" y="1131590"/>
            <a:ext cx="792088" cy="360040"/>
          </a:xfrm>
          <a:prstGeom prst="roundRect">
            <a:avLst/>
          </a:prstGeom>
          <a:noFill/>
          <a:ln w="28575">
            <a:solidFill>
              <a:srgbClr val="0066FF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kern="0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7668344" y="1131590"/>
            <a:ext cx="792088" cy="360040"/>
          </a:xfrm>
          <a:prstGeom prst="roundRect">
            <a:avLst/>
          </a:prstGeom>
          <a:noFill/>
          <a:ln w="28575">
            <a:solidFill>
              <a:srgbClr val="0066FF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kern="0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4682108" y="1779662"/>
            <a:ext cx="792088" cy="360040"/>
          </a:xfrm>
          <a:prstGeom prst="roundRect">
            <a:avLst/>
          </a:prstGeom>
          <a:noFill/>
          <a:ln w="28575">
            <a:solidFill>
              <a:srgbClr val="0066FF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kern="0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576" y="2299146"/>
            <a:ext cx="1342296" cy="134519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435" t="3915" r="2083" b="3152"/>
          <a:stretch>
            <a:fillRect/>
          </a:stretch>
        </p:blipFill>
        <p:spPr>
          <a:xfrm>
            <a:off x="2483768" y="2283718"/>
            <a:ext cx="1371400" cy="138407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8852" y="2376090"/>
            <a:ext cx="1214808" cy="1216622"/>
          </a:xfrm>
          <a:prstGeom prst="rect">
            <a:avLst/>
          </a:prstGeom>
        </p:spPr>
      </p:pic>
      <p:sp>
        <p:nvSpPr>
          <p:cNvPr id="25" name="圆角矩形 24"/>
          <p:cNvSpPr/>
          <p:nvPr/>
        </p:nvSpPr>
        <p:spPr>
          <a:xfrm>
            <a:off x="2097872" y="3795886"/>
            <a:ext cx="5328591" cy="6480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2225"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kern="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花对人类无私的奉献</a:t>
            </a:r>
            <a:endParaRPr lang="zh-CN" altLang="en-US" sz="2800" b="1" kern="0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7" name="云形标注 26"/>
          <p:cNvSpPr/>
          <p:nvPr/>
        </p:nvSpPr>
        <p:spPr>
          <a:xfrm>
            <a:off x="6083930" y="2283718"/>
            <a:ext cx="2348563" cy="1295803"/>
          </a:xfrm>
          <a:prstGeom prst="cloudCallout">
            <a:avLst>
              <a:gd name="adj1" fmla="val -14365"/>
              <a:gd name="adj2" fmla="val 4353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你还知道花的其他用途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吗？</a:t>
            </a:r>
            <a:endParaRPr lang="zh-CN" altLang="en-US" sz="2400" dirty="0"/>
          </a:p>
        </p:txBody>
      </p:sp>
      <p:grpSp>
        <p:nvGrpSpPr>
          <p:cNvPr id="12" name="组合 11"/>
          <p:cNvGrpSpPr/>
          <p:nvPr/>
        </p:nvGrpSpPr>
        <p:grpSpPr>
          <a:xfrm>
            <a:off x="5796136" y="1557214"/>
            <a:ext cx="1224136" cy="634892"/>
            <a:chOff x="2916925" y="2886143"/>
            <a:chExt cx="1224136" cy="634892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925" y="2886143"/>
              <a:ext cx="1224136" cy="6348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文本框 9"/>
            <p:cNvSpPr txBox="1"/>
            <p:nvPr/>
          </p:nvSpPr>
          <p:spPr>
            <a:xfrm>
              <a:off x="3018406" y="2997264"/>
              <a:ext cx="906632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排比</a:t>
              </a:r>
              <a:endPara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cxnSp>
        <p:nvCxnSpPr>
          <p:cNvPr id="18" name="直接连接符 17"/>
          <p:cNvCxnSpPr/>
          <p:nvPr/>
        </p:nvCxnSpPr>
        <p:spPr>
          <a:xfrm>
            <a:off x="1426724" y="1557214"/>
            <a:ext cx="671148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5897617" y="1546885"/>
            <a:ext cx="671148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696496" y="2216294"/>
            <a:ext cx="671148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5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7544" y="411510"/>
            <a:ext cx="1800200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自然段</a:t>
            </a:r>
            <a:endParaRPr lang="zh-CN" altLang="en-US" sz="28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77215" y="1347614"/>
            <a:ext cx="7989570" cy="1133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清早，我同晨风一道将光明欢迎；傍晚，我又与群鸟一起为它送行。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907704" y="3319378"/>
            <a:ext cx="5688632" cy="76454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2225"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花的一天是如何度过的</a:t>
            </a:r>
            <a:endParaRPr lang="zh-CN" altLang="en-US" sz="3200" b="1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788025" y="1966347"/>
            <a:ext cx="1224136" cy="634892"/>
            <a:chOff x="2916925" y="2886143"/>
            <a:chExt cx="1224136" cy="63489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925" y="2886143"/>
              <a:ext cx="1224136" cy="6348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文本框 9"/>
            <p:cNvSpPr txBox="1"/>
            <p:nvPr/>
          </p:nvSpPr>
          <p:spPr>
            <a:xfrm>
              <a:off x="3132948" y="2997264"/>
              <a:ext cx="906632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拟人</a:t>
              </a:r>
              <a:endPara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8" name="椭圆 7"/>
          <p:cNvSpPr/>
          <p:nvPr/>
        </p:nvSpPr>
        <p:spPr>
          <a:xfrm>
            <a:off x="5652120" y="1465973"/>
            <a:ext cx="720079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kern="0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3525748" y="2023360"/>
            <a:ext cx="720079" cy="432048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kern="0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7544" y="411510"/>
            <a:ext cx="1800200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</a:t>
            </a:r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自然段</a:t>
            </a:r>
            <a:endParaRPr lang="zh-CN" altLang="en-US" sz="28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77215" y="1203598"/>
            <a:ext cx="7989570" cy="1944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我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在原野上摇曳，使原野风光更加旖旎；我在清风中呼吸，使清风芬芳馥郁。我微睡时，黑夜星空的千万颗亮晶晶的眼睛对我察看；我醒来时，白昼的那只硕大无朋的独眼向我凝视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en-US" altLang="zh-CN" sz="2400" b="1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2195736" y="3651870"/>
            <a:ext cx="5688632" cy="76454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2225"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花如何与周围的世界和谐相处</a:t>
            </a:r>
            <a:endParaRPr lang="zh-CN" altLang="en-US" sz="3200" b="1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2771800" y="2211710"/>
            <a:ext cx="792088" cy="383282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789089" y="2743250"/>
            <a:ext cx="792088" cy="383282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4086994" y="2139702"/>
            <a:ext cx="4229422" cy="0"/>
          </a:xfrm>
          <a:prstGeom prst="line">
            <a:avLst/>
          </a:prstGeom>
          <a:ln w="2222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719063" y="2660309"/>
            <a:ext cx="7597353" cy="0"/>
          </a:xfrm>
          <a:prstGeom prst="line">
            <a:avLst/>
          </a:prstGeom>
          <a:ln w="2222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719063" y="3148361"/>
            <a:ext cx="1862114" cy="1"/>
          </a:xfrm>
          <a:prstGeom prst="line">
            <a:avLst/>
          </a:prstGeom>
          <a:ln w="2222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1489753" y="2277027"/>
            <a:ext cx="792088" cy="383282"/>
          </a:xfrm>
          <a:prstGeom prst="ellipse">
            <a:avLst/>
          </a:prstGeom>
          <a:grpFill/>
          <a:ln>
            <a:solidFill>
              <a:srgbClr val="0066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575556" y="2743250"/>
            <a:ext cx="792088" cy="383282"/>
          </a:xfrm>
          <a:prstGeom prst="ellipse">
            <a:avLst/>
          </a:prstGeom>
          <a:grpFill/>
          <a:ln>
            <a:solidFill>
              <a:srgbClr val="0066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8"/>
          <p:cNvSpPr txBox="1"/>
          <p:nvPr/>
        </p:nvSpPr>
        <p:spPr>
          <a:xfrm>
            <a:off x="1417745" y="1688490"/>
            <a:ext cx="936104" cy="523220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  <a:sym typeface="+mn-ea"/>
              </a:rPr>
              <a:t>星星</a:t>
            </a:r>
            <a:endParaRPr lang="zh-CN" altLang="en-US" sz="2800" b="1" dirty="0" smtClean="0">
              <a:latin typeface="宋体" panose="02010600030101010101" pitchFamily="2" charset="-122"/>
              <a:ea typeface="宋体" panose="02010600030101010101" pitchFamily="2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9" name="文本框 8"/>
          <p:cNvSpPr txBox="1"/>
          <p:nvPr/>
        </p:nvSpPr>
        <p:spPr>
          <a:xfrm>
            <a:off x="577215" y="3178428"/>
            <a:ext cx="936104" cy="523220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  <a:sym typeface="+mn-ea"/>
              </a:rPr>
              <a:t>太阳</a:t>
            </a:r>
            <a:endParaRPr lang="zh-CN" altLang="en-US" sz="2800" b="1" dirty="0" smtClean="0">
              <a:latin typeface="宋体" panose="02010600030101010101" pitchFamily="2" charset="-122"/>
              <a:ea typeface="宋体" panose="02010600030101010101" pitchFamily="2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2862858" y="2584449"/>
            <a:ext cx="1224136" cy="634892"/>
            <a:chOff x="2916925" y="2886143"/>
            <a:chExt cx="1224136" cy="634892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925" y="2886143"/>
              <a:ext cx="1224136" cy="6348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文本框 9"/>
            <p:cNvSpPr txBox="1"/>
            <p:nvPr/>
          </p:nvSpPr>
          <p:spPr>
            <a:xfrm>
              <a:off x="3018406" y="2997264"/>
              <a:ext cx="906632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比喻</a:t>
              </a:r>
              <a:endPara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283968" y="2594992"/>
            <a:ext cx="1224136" cy="634892"/>
            <a:chOff x="2916925" y="2886143"/>
            <a:chExt cx="1224136" cy="634892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925" y="2886143"/>
              <a:ext cx="1224136" cy="6348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文本框 9"/>
            <p:cNvSpPr txBox="1"/>
            <p:nvPr/>
          </p:nvSpPr>
          <p:spPr>
            <a:xfrm>
              <a:off x="3018406" y="2997264"/>
              <a:ext cx="906632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拟人</a:t>
              </a:r>
              <a:endPara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7544" y="411510"/>
            <a:ext cx="1800200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自然段</a:t>
            </a:r>
            <a:endParaRPr lang="zh-CN" altLang="en-US" sz="28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77215" y="1131590"/>
            <a:ext cx="7989570" cy="1944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我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饮着朝露酿成的琼浆，听着小鸟的鸣啭、歌唱；我婆娑起舞，芳草为我鼓掌。我总是仰望高空，对光明心驰神往；我从不顾影自怜，也不孤芳自赏。而这些哲理，人类尚未完全领悟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2400" b="1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681683" y="3507854"/>
            <a:ext cx="5688632" cy="105257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2225"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花在享受世界无私给予的同时，坚持光明的决心和行动。</a:t>
            </a:r>
            <a:endParaRPr lang="zh-CN" altLang="en-US" sz="3200" b="1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355976" y="2089361"/>
            <a:ext cx="3960440" cy="0"/>
          </a:xfrm>
          <a:prstGeom prst="line">
            <a:avLst/>
          </a:prstGeom>
          <a:ln w="2222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683568" y="2643758"/>
            <a:ext cx="5472608" cy="0"/>
          </a:xfrm>
          <a:prstGeom prst="line">
            <a:avLst/>
          </a:prstGeom>
          <a:ln w="2222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云形标注 8"/>
          <p:cNvSpPr/>
          <p:nvPr/>
        </p:nvSpPr>
        <p:spPr>
          <a:xfrm>
            <a:off x="6083929" y="2499742"/>
            <a:ext cx="2348563" cy="1295803"/>
          </a:xfrm>
          <a:prstGeom prst="cloudCallout">
            <a:avLst>
              <a:gd name="adj1" fmla="val -64475"/>
              <a:gd name="adj2" fmla="val -3422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你是如何理解这句话的？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87607"/>
            <a:ext cx="8024902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   从主要内容和表达方式的角度出发，你认为可以把课文分成哪几部分？</a:t>
            </a:r>
            <a:endParaRPr lang="zh-CN" altLang="en-US" sz="2800" b="1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3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287" y="239775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圆角矩形 3"/>
          <p:cNvSpPr/>
          <p:nvPr/>
        </p:nvSpPr>
        <p:spPr>
          <a:xfrm>
            <a:off x="1115616" y="2715766"/>
            <a:ext cx="2915285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2225"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“我”是什么</a:t>
            </a:r>
            <a:endParaRPr lang="zh-CN" altLang="en-US" sz="2800" b="1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4788024" y="2715766"/>
            <a:ext cx="4104456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2225"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“我”每天都在做什么</a:t>
            </a:r>
            <a:endParaRPr lang="zh-CN" altLang="en-US" sz="28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513319" y="1563638"/>
            <a:ext cx="2050569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</a:t>
            </a:r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部分 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1—4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自然段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652120" y="1602031"/>
            <a:ext cx="2050569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部分 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5—7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自然段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49303" y="3291830"/>
            <a:ext cx="3234665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由</a:t>
            </a:r>
            <a:r>
              <a:rPr lang="zh-CN" altLang="en-US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花是什么</a:t>
            </a:r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想开去：大自然的话语、星星、诸元素之女</a:t>
            </a:r>
            <a:r>
              <a:rPr lang="en-US" altLang="zh-CN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endParaRPr lang="en-US" altLang="zh-CN" b="1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88025" y="3291830"/>
            <a:ext cx="4104456" cy="761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由</a:t>
            </a:r>
            <a:r>
              <a:rPr lang="zh-CN" altLang="en-US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花的动作</a:t>
            </a:r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想开去：欢迎光明、送别光明、摇曳、呼吸、微睡、醒来</a:t>
            </a:r>
            <a:r>
              <a:rPr lang="en-US" altLang="zh-CN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endParaRPr lang="en-US" altLang="zh-CN" b="1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2" name="右箭头 11"/>
          <p:cNvSpPr/>
          <p:nvPr/>
        </p:nvSpPr>
        <p:spPr>
          <a:xfrm rot="2540251">
            <a:off x="2919636" y="4219209"/>
            <a:ext cx="654956" cy="260985"/>
          </a:xfrm>
          <a:prstGeom prst="rightArrow">
            <a:avLst>
              <a:gd name="adj1" fmla="val 50000"/>
              <a:gd name="adj2" fmla="val 46350"/>
            </a:avLst>
          </a:prstGeom>
          <a:solidFill>
            <a:srgbClr val="FF0000"/>
          </a:solidFill>
          <a:ln w="22225"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kern="0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3" name="右箭头 12"/>
          <p:cNvSpPr/>
          <p:nvPr/>
        </p:nvSpPr>
        <p:spPr>
          <a:xfrm rot="8399242">
            <a:off x="5606205" y="4184572"/>
            <a:ext cx="654956" cy="260985"/>
          </a:xfrm>
          <a:prstGeom prst="rightArrow">
            <a:avLst>
              <a:gd name="adj1" fmla="val 50000"/>
              <a:gd name="adj2" fmla="val 46350"/>
            </a:avLst>
          </a:prstGeom>
          <a:solidFill>
            <a:srgbClr val="FF0000"/>
          </a:solidFill>
          <a:ln w="22225"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kern="0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3707904" y="4302315"/>
            <a:ext cx="1800199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2225"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想象奇特</a:t>
            </a:r>
            <a:endParaRPr lang="zh-CN" altLang="en-US" sz="2800" b="1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10" grpId="0"/>
      <p:bldP spid="11" grpId="0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87607"/>
            <a:ext cx="8024902" cy="1468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   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结</a:t>
            </a:r>
            <a:r>
              <a:rPr lang="zh-CN" altLang="en-US" sz="26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合生活实际和阅读经验想开去：如果请你也来想象花的形象，你会想到“我”是什么？“我”在做什么？</a:t>
            </a:r>
            <a:endParaRPr lang="zh-CN" altLang="en-US" sz="2600" b="1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3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0418" y="123478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6"/>
          <p:cNvSpPr txBox="1"/>
          <p:nvPr/>
        </p:nvSpPr>
        <p:spPr>
          <a:xfrm>
            <a:off x="809112" y="2709893"/>
            <a:ext cx="7333615" cy="2012859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我在</a:t>
            </a:r>
            <a:r>
              <a:rPr lang="zh-CN" altLang="en-US" sz="2400" b="1" u="sng" dirty="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              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，使</a:t>
            </a:r>
            <a:r>
              <a:rPr lang="zh-CN" altLang="en-US" sz="2400" b="1" u="sng" dirty="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                       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。</a:t>
            </a:r>
            <a:r>
              <a:rPr lang="zh-CN" altLang="en-US" sz="2400" b="1" u="sng" dirty="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              </a:t>
            </a:r>
            <a:endParaRPr lang="zh-CN" altLang="en-US" sz="2400" b="1" u="sng" dirty="0" smtClean="0">
              <a:latin typeface="宋体" panose="02010600030101010101" pitchFamily="2" charset="-122"/>
              <a:ea typeface="宋体" panose="02010600030101010101" pitchFamily="2" charset="-122"/>
              <a:cs typeface="黑体" panose="02010609060101010101" pitchFamily="49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  <a:sym typeface="+mn-ea"/>
              </a:rPr>
              <a:t>我在</a:t>
            </a:r>
            <a:r>
              <a:rPr lang="zh-CN" altLang="en-US" sz="2400" b="1" u="sng" dirty="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  <a:sym typeface="+mn-ea"/>
              </a:rPr>
              <a:t>              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  <a:sym typeface="+mn-ea"/>
              </a:rPr>
              <a:t>，使</a:t>
            </a:r>
            <a:r>
              <a:rPr lang="zh-CN" altLang="en-US" sz="2400" b="1" u="sng" dirty="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  <a:sym typeface="+mn-ea"/>
              </a:rPr>
              <a:t>                       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  <a:sym typeface="+mn-ea"/>
              </a:rPr>
              <a:t>。</a:t>
            </a:r>
            <a:endParaRPr lang="en-US" altLang="zh-CN" sz="2400" b="1" dirty="0" smtClean="0">
              <a:latin typeface="宋体" panose="02010600030101010101" pitchFamily="2" charset="-122"/>
              <a:ea typeface="宋体" panose="02010600030101010101" pitchFamily="2" charset="-122"/>
              <a:cs typeface="黑体" panose="02010609060101010101" pitchFamily="49" charset="-122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  <a:sym typeface="+mn-ea"/>
              </a:rPr>
              <a:t>我</a:t>
            </a:r>
            <a:r>
              <a:rPr lang="zh-CN" altLang="en-US" sz="2400" b="1" u="sng" dirty="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  <a:sym typeface="+mn-ea"/>
              </a:rPr>
              <a:t>                          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  <a:sym typeface="+mn-ea"/>
              </a:rPr>
              <a:t>，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  <a:sym typeface="+mn-ea"/>
              </a:rPr>
              <a:t>我 </a:t>
            </a:r>
            <a:r>
              <a:rPr lang="zh-CN" altLang="en-US" sz="2400" b="1" u="sng" dirty="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  <a:sym typeface="+mn-ea"/>
              </a:rPr>
              <a:t>                                         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  <a:sym typeface="+mn-ea"/>
              </a:rPr>
              <a:t>。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 </a:t>
            </a:r>
            <a:endParaRPr lang="zh-CN" altLang="en-US" sz="2400" b="1" dirty="0" smtClean="0">
              <a:latin typeface="宋体" panose="02010600030101010101" pitchFamily="2" charset="-122"/>
              <a:ea typeface="宋体" panose="02010600030101010101" pitchFamily="2" charset="-122"/>
              <a:cs typeface="黑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523592" y="2637885"/>
            <a:ext cx="218376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草原上飞奔</a:t>
            </a:r>
            <a:endParaRPr lang="zh-CN" altLang="en-US" sz="28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388925" y="2638252"/>
            <a:ext cx="354711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草原景色更加秀丽</a:t>
            </a:r>
            <a:endParaRPr lang="zh-CN" altLang="en-US" sz="28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23592" y="3123660"/>
            <a:ext cx="218376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黑夜盛开</a:t>
            </a:r>
            <a:endParaRPr lang="zh-CN" altLang="en-US" sz="28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388925" y="3124027"/>
            <a:ext cx="354711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黑夜有了明亮的眼睛</a:t>
            </a:r>
            <a:endParaRPr lang="zh-CN" altLang="en-US" sz="28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451653" y="3616167"/>
            <a:ext cx="417639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挥挥手招来蝴蝶</a:t>
            </a:r>
            <a:r>
              <a:rPr 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为我伴舞</a:t>
            </a:r>
            <a:endParaRPr lang="zh-CN" sz="28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89724" y="4120223"/>
            <a:ext cx="515239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盛出琼浆邀请小蜜蜂品尝</a:t>
            </a:r>
            <a:endParaRPr lang="zh-CN" altLang="en-US" sz="28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文本框 6"/>
          <p:cNvSpPr txBox="1"/>
          <p:nvPr/>
        </p:nvSpPr>
        <p:spPr>
          <a:xfrm>
            <a:off x="818197" y="1753490"/>
            <a:ext cx="7333615" cy="105259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我是</a:t>
            </a:r>
            <a:r>
              <a:rPr lang="zh-CN" altLang="en-US" sz="2400" b="1" u="sng" dirty="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              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，我是</a:t>
            </a:r>
            <a:r>
              <a:rPr lang="zh-CN" altLang="en-US" sz="2400" b="1" u="sng" dirty="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                      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，我是</a:t>
            </a:r>
            <a:r>
              <a:rPr lang="zh-CN" altLang="en-US" sz="2400" b="1" u="sng" dirty="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               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。</a:t>
            </a:r>
            <a:r>
              <a:rPr lang="zh-CN" altLang="en-US" sz="2400" b="1" u="sng" dirty="0" smtClean="0">
                <a:latin typeface="宋体" panose="02010600030101010101" pitchFamily="2" charset="-122"/>
                <a:ea typeface="宋体" panose="02010600030101010101" pitchFamily="2" charset="-122"/>
                <a:cs typeface="黑体" panose="02010609060101010101" pitchFamily="49" charset="-122"/>
              </a:rPr>
              <a:t>              </a:t>
            </a:r>
            <a:endParaRPr lang="zh-CN" altLang="en-US" sz="2400" b="1" u="sng" dirty="0" smtClean="0">
              <a:latin typeface="宋体" panose="02010600030101010101" pitchFamily="2" charset="-122"/>
              <a:ea typeface="宋体" panose="02010600030101010101" pitchFamily="2" charset="-122"/>
              <a:cs typeface="黑体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523592" y="1707654"/>
            <a:ext cx="218376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地的诗句</a:t>
            </a:r>
            <a:endParaRPr lang="zh-CN" altLang="en-US" sz="28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788024" y="1735576"/>
            <a:ext cx="218376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黑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夜的低诉</a:t>
            </a:r>
            <a:endParaRPr lang="zh-CN" altLang="en-US" sz="28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547664" y="2187923"/>
            <a:ext cx="218376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阳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光的舞蹈</a:t>
            </a:r>
            <a:endParaRPr lang="zh-CN" altLang="en-US" sz="28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6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731350"/>
            <a:ext cx="8024902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   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思</a:t>
            </a:r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考：既然“我”指花，那么将“我”改为“花”行不行？为什么？</a:t>
            </a:r>
            <a:endParaRPr lang="zh-CN" altLang="en-US" sz="3200" b="1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3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287" y="483518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6443" y="2067694"/>
            <a:ext cx="8024902" cy="16435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    作者其实是在借花表达自己积极向往和追求光明的人生态度，用“我”来描述更能使文章显得含蓄而有趣。</a:t>
            </a:r>
            <a:endParaRPr lang="zh-CN" altLang="en-US" sz="28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483518"/>
            <a:ext cx="79928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1883</a:t>
            </a:r>
            <a:r>
              <a:rPr lang="zh-CN" altLang="en-US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日，纪伯伦出生在黎巴嫩北部山区的一个农家，故乡的奇兀群山与秀美风光赋予他艺术的灵感。</a:t>
            </a:r>
            <a:r>
              <a:rPr lang="en-US" altLang="zh-CN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12</a:t>
            </a:r>
            <a:r>
              <a:rPr lang="zh-CN" altLang="en-US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岁时，因不堪忍受奧斯曼帝国的残暴统治，他随</a:t>
            </a:r>
            <a:r>
              <a:rPr lang="zh-CN" altLang="en-US" sz="22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母亲到</a:t>
            </a:r>
            <a:r>
              <a:rPr lang="zh-CN" altLang="en-US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美国，在波士顿唐人街过着清贫的生活。</a:t>
            </a:r>
            <a:r>
              <a:rPr lang="en-US" altLang="zh-CN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1898</a:t>
            </a:r>
            <a:r>
              <a:rPr lang="zh-CN" altLang="en-US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年，</a:t>
            </a:r>
            <a:r>
              <a:rPr lang="en-US" altLang="zh-CN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15</a:t>
            </a:r>
            <a:r>
              <a:rPr lang="zh-CN" altLang="en-US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岁的纪伯伦只身返回祖国，</a:t>
            </a:r>
            <a:r>
              <a:rPr lang="zh-CN" altLang="en-US" sz="22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进</a:t>
            </a:r>
            <a:r>
              <a:rPr lang="zh-CN" altLang="en-US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入</a:t>
            </a:r>
            <a:r>
              <a:rPr lang="zh-CN" altLang="en-US" sz="22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首都</a:t>
            </a:r>
            <a:r>
              <a:rPr lang="zh-CN" altLang="en-US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贝鲁特的希克玛学校学习阿拉伯文、法文和绘画。其间，曾创办</a:t>
            </a:r>
            <a:r>
              <a:rPr lang="en-US" altLang="zh-CN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真理</a:t>
            </a:r>
            <a:r>
              <a:rPr lang="en-US" altLang="zh-CN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杂志。</a:t>
            </a:r>
            <a:r>
              <a:rPr lang="en-US" altLang="zh-CN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1908</a:t>
            </a:r>
            <a:r>
              <a:rPr lang="zh-CN" altLang="en-US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年，他因</a:t>
            </a:r>
            <a:r>
              <a:rPr lang="zh-CN" altLang="en-US" sz="22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发表态</a:t>
            </a:r>
            <a:r>
              <a:rPr lang="zh-CN" altLang="en-US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度激进的小说</a:t>
            </a:r>
            <a:r>
              <a:rPr lang="en-US" altLang="zh-CN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叛逆的灵魂</a:t>
            </a:r>
            <a:r>
              <a:rPr lang="en-US" altLang="zh-CN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激怒当局而遭到驱逐。与故土的被迫别离，生活的困顿潦倒，并没有冷却他对祖国的赤子之情，淡化他对理想的追求。他常常在自己的诗作</a:t>
            </a:r>
            <a:r>
              <a:rPr lang="zh-CN" altLang="en-US" sz="22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里，对</a:t>
            </a:r>
            <a:r>
              <a:rPr lang="zh-CN" altLang="en-US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祖国对理想寄寓深切的依恋之情。</a:t>
            </a:r>
            <a:r>
              <a:rPr lang="en-US" altLang="zh-CN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组歌</a:t>
            </a:r>
            <a:r>
              <a:rPr lang="en-US" altLang="zh-CN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便是这类诗歌的代表作之一。</a:t>
            </a:r>
            <a:endParaRPr lang="zh-CN" altLang="en-US" sz="22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928223"/>
            <a:ext cx="8024902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   学习完课文后，请同学们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默读</a:t>
            </a:r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“阅读链接”中的</a:t>
            </a:r>
            <a:r>
              <a:rPr lang="en-US" altLang="zh-CN" sz="32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《</a:t>
            </a:r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杨柳与水莲</a:t>
            </a:r>
            <a:r>
              <a:rPr lang="en-US" altLang="zh-CN" sz="32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》</a:t>
            </a:r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，画出文中想象奇特的地方，并与同学交流。</a:t>
            </a:r>
            <a:endParaRPr lang="zh-CN" altLang="en-US" sz="3200" b="1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3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287" y="680391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rcRect l="3594" b="17508"/>
          <a:stretch>
            <a:fillRect/>
          </a:stretch>
        </p:blipFill>
        <p:spPr>
          <a:xfrm>
            <a:off x="635" y="-9596"/>
            <a:ext cx="9143365" cy="5143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rcRect t="7902"/>
          <a:stretch>
            <a:fillRect/>
          </a:stretch>
        </p:blipFill>
        <p:spPr>
          <a:xfrm>
            <a:off x="-728" y="-21199"/>
            <a:ext cx="9144000" cy="51428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rcRect t="9395"/>
          <a:stretch>
            <a:fillRect/>
          </a:stretch>
        </p:blipFill>
        <p:spPr>
          <a:xfrm>
            <a:off x="-728" y="21481"/>
            <a:ext cx="9144000" cy="51428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rcRect t="5934" b="4878"/>
          <a:stretch>
            <a:fillRect/>
          </a:stretch>
        </p:blipFill>
        <p:spPr>
          <a:xfrm>
            <a:off x="-728" y="23429"/>
            <a:ext cx="9144000" cy="514667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rcRect t="8842"/>
          <a:stretch>
            <a:fillRect/>
          </a:stretch>
        </p:blipFill>
        <p:spPr>
          <a:xfrm>
            <a:off x="-728" y="635"/>
            <a:ext cx="9142730" cy="54508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" y="-35861"/>
            <a:ext cx="9145270" cy="543687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699770" y="1354696"/>
            <a:ext cx="7688654" cy="1865126"/>
          </a:xfrm>
          <a:prstGeom prst="rect">
            <a:avLst/>
          </a:prstGeom>
          <a:solidFill>
            <a:schemeClr val="bg1">
              <a:lumMod val="95000"/>
              <a:alpha val="88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花是我们非常熟悉的事物，今天，我们一起来学习一首关于花的散文诗</a:t>
            </a:r>
            <a:r>
              <a:rPr lang="en-US" altLang="zh-CN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——《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花之歌</a:t>
            </a:r>
            <a:r>
              <a:rPr lang="en-US" altLang="zh-CN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32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488"/>
            <a:ext cx="554355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接连接符 2"/>
          <p:cNvCxnSpPr/>
          <p:nvPr/>
        </p:nvCxnSpPr>
        <p:spPr>
          <a:xfrm>
            <a:off x="997001" y="3257962"/>
            <a:ext cx="4392488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636961" y="3529060"/>
            <a:ext cx="4752528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645428" y="3795886"/>
            <a:ext cx="478655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角矩形标注 10"/>
          <p:cNvSpPr/>
          <p:nvPr/>
        </p:nvSpPr>
        <p:spPr>
          <a:xfrm>
            <a:off x="6012160" y="1923678"/>
            <a:ext cx="2880320" cy="1605382"/>
          </a:xfrm>
          <a:prstGeom prst="wedgeRoundRectCallout">
            <a:avLst>
              <a:gd name="adj1" fmla="val -62189"/>
              <a:gd name="adj2" fmla="val 37435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</a:t>
            </a:r>
            <a:r>
              <a:rPr lang="zh-CN" altLang="en-US" sz="22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者由夜想开去，想到了花园、月神、牛郎织女、夜莺、花香等，想象奇特而美好。</a:t>
            </a:r>
            <a:endParaRPr lang="zh-CN" altLang="en-US" sz="22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43318"/>
            <a:ext cx="8024902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   思考：面对同样的夜，杨柳和水莲的感受有什么不同？为什么？作者想借此表达什么？</a:t>
            </a:r>
            <a:endParaRPr lang="zh-CN" altLang="en-US" sz="2800" b="1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3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287" y="195486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6"/>
          <p:cNvSpPr txBox="1"/>
          <p:nvPr/>
        </p:nvSpPr>
        <p:spPr>
          <a:xfrm>
            <a:off x="1774889" y="1419622"/>
            <a:ext cx="6037471" cy="1772793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面对同样的夜</a:t>
            </a:r>
            <a:endParaRPr lang="zh-CN" altLang="en-US" sz="2800" b="1" dirty="0" smtClean="0">
              <a:latin typeface="楷体" panose="02010609060101010101" pitchFamily="49" charset="-122"/>
              <a:ea typeface="楷体" panose="02010609060101010101" pitchFamily="49" charset="-122"/>
              <a:cs typeface="黑体" panose="02010609060101010101" pitchFamily="49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杨柳的感受是（             ）</a:t>
            </a:r>
            <a:endParaRPr lang="zh-CN" altLang="en-US" sz="2800" b="1" dirty="0" smtClean="0">
              <a:latin typeface="楷体" panose="02010609060101010101" pitchFamily="49" charset="-122"/>
              <a:ea typeface="楷体" panose="02010609060101010101" pitchFamily="49" charset="-122"/>
              <a:cs typeface="黑体" panose="02010609060101010101" pitchFamily="49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水莲的感受是（             ）</a:t>
            </a:r>
            <a:endParaRPr lang="zh-CN" altLang="en-US" sz="2800" b="1" dirty="0" smtClean="0">
              <a:latin typeface="楷体" panose="02010609060101010101" pitchFamily="49" charset="-122"/>
              <a:ea typeface="楷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63583" y="2625844"/>
            <a:ext cx="2262892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恐惧、悲哀</a:t>
            </a:r>
            <a:endParaRPr lang="zh-CN" altLang="en-US" sz="28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880714" y="1995686"/>
            <a:ext cx="134747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夜很美</a:t>
            </a:r>
            <a:endParaRPr lang="zh-CN" altLang="en-US" sz="28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45808" y="3291830"/>
            <a:ext cx="7900422" cy="14219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杨柳和水莲对待生活的态度不同，所以感受不同。作者借此表达：用充满爱和希望的态度对待生活，生活才会美好。</a:t>
            </a:r>
            <a:endParaRPr lang="zh-CN" altLang="en-US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528452" y="2350288"/>
            <a:ext cx="598263" cy="1356853"/>
          </a:xfrm>
          <a:prstGeom prst="roundRect">
            <a:avLst/>
          </a:prstGeom>
          <a:solidFill>
            <a:srgbClr val="FF0000"/>
          </a:solidFill>
          <a:ln w="25400">
            <a:solidFill>
              <a:schemeClr val="bg1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花之歌</a:t>
            </a:r>
            <a:endParaRPr lang="zh-CN" altLang="en-US" sz="26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Tahoma" panose="020B0604030504040204" pitchFamily="34" charset="0"/>
            </a:endParaRPr>
          </a:p>
        </p:txBody>
      </p:sp>
      <p:sp>
        <p:nvSpPr>
          <p:cNvPr id="5" name="左大括号 4"/>
          <p:cNvSpPr/>
          <p:nvPr/>
        </p:nvSpPr>
        <p:spPr>
          <a:xfrm>
            <a:off x="1227321" y="1822495"/>
            <a:ext cx="236372" cy="2448272"/>
          </a:xfrm>
          <a:prstGeom prst="leftBrace">
            <a:avLst>
              <a:gd name="adj1" fmla="val 54898"/>
              <a:gd name="adj2" fmla="val 50000"/>
            </a:avLst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654424" y="1838951"/>
            <a:ext cx="2203673" cy="43088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“我”是什么</a:t>
            </a:r>
            <a:endParaRPr lang="zh-CN" altLang="en-US" sz="22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6197" y="3621029"/>
            <a:ext cx="2283908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“我”每天都在做什么</a:t>
            </a:r>
            <a:endParaRPr lang="zh-CN" altLang="en-US" sz="22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左大括号 7"/>
          <p:cNvSpPr/>
          <p:nvPr/>
        </p:nvSpPr>
        <p:spPr>
          <a:xfrm rot="10800000">
            <a:off x="6941573" y="1563637"/>
            <a:ext cx="236372" cy="2930157"/>
          </a:xfrm>
          <a:prstGeom prst="leftBrace">
            <a:avLst>
              <a:gd name="adj1" fmla="val 54898"/>
              <a:gd name="adj2" fmla="val 50000"/>
            </a:avLst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200"/>
          </a:p>
        </p:txBody>
      </p:sp>
      <p:sp>
        <p:nvSpPr>
          <p:cNvPr id="9" name="左大括号 8"/>
          <p:cNvSpPr/>
          <p:nvPr/>
        </p:nvSpPr>
        <p:spPr>
          <a:xfrm>
            <a:off x="4002113" y="1347614"/>
            <a:ext cx="236372" cy="1417445"/>
          </a:xfrm>
          <a:prstGeom prst="leftBrace">
            <a:avLst>
              <a:gd name="adj1" fmla="val 54898"/>
              <a:gd name="adj2" fmla="val 50000"/>
            </a:avLst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左大括号 9"/>
          <p:cNvSpPr/>
          <p:nvPr/>
        </p:nvSpPr>
        <p:spPr>
          <a:xfrm>
            <a:off x="4022726" y="3314545"/>
            <a:ext cx="236372" cy="1417445"/>
          </a:xfrm>
          <a:prstGeom prst="leftBrace">
            <a:avLst>
              <a:gd name="adj1" fmla="val 54898"/>
              <a:gd name="adj2" fmla="val 50000"/>
            </a:avLst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7301613" y="2188185"/>
            <a:ext cx="1512168" cy="1716892"/>
          </a:xfrm>
          <a:prstGeom prst="roundRect">
            <a:avLst/>
          </a:prstGeom>
          <a:solidFill>
            <a:srgbClr val="FF0000"/>
          </a:solidFill>
          <a:ln w="25400">
            <a:solidFill>
              <a:schemeClr val="bg1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ahoma" panose="020B0604030504040204" pitchFamily="34" charset="0"/>
              </a:rPr>
              <a:t>积极向往和追求光明的人生态度</a:t>
            </a:r>
            <a:endParaRPr lang="zh-CN" altLang="en-US" sz="22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28286" y="915566"/>
            <a:ext cx="2376262" cy="7078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大自然季节更替的代言人</a:t>
            </a:r>
            <a:endParaRPr lang="zh-CN" altLang="en-US" sz="20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28286" y="1711926"/>
            <a:ext cx="2376262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星星</a:t>
            </a:r>
            <a:endParaRPr lang="zh-CN" altLang="en-US" sz="20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28286" y="2178364"/>
            <a:ext cx="2376262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诸元素之女</a:t>
            </a:r>
            <a:endParaRPr lang="zh-CN" altLang="en-US" sz="20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28286" y="2646521"/>
            <a:ext cx="2376262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礼品、冠冕、祭献</a:t>
            </a:r>
            <a:endParaRPr lang="zh-CN" altLang="en-US" sz="20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28286" y="3324244"/>
            <a:ext cx="2376262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如</a:t>
            </a:r>
            <a:r>
              <a:rPr lang="zh-CN" altLang="en-US" sz="20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何度过一天</a:t>
            </a:r>
            <a:endParaRPr lang="zh-CN" altLang="en-US" sz="20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28286" y="3799185"/>
            <a:ext cx="2376262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与周围和谐相处</a:t>
            </a:r>
            <a:endParaRPr lang="zh-CN" altLang="en-US" sz="20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28286" y="4293740"/>
            <a:ext cx="2528316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享受给予，追求光明</a:t>
            </a:r>
            <a:endParaRPr lang="zh-CN" altLang="en-US" sz="2000" b="1" dirty="0" smtClean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489" y="175799"/>
            <a:ext cx="2268000" cy="69257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09" y="169741"/>
            <a:ext cx="450000" cy="559756"/>
          </a:xfrm>
          <a:prstGeom prst="rect">
            <a:avLst/>
          </a:prstGeom>
        </p:spPr>
      </p:pic>
      <p:sp>
        <p:nvSpPr>
          <p:cNvPr id="21" name="文本框 14"/>
          <p:cNvSpPr txBox="1"/>
          <p:nvPr/>
        </p:nvSpPr>
        <p:spPr>
          <a:xfrm>
            <a:off x="738257" y="128615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结构梳理</a:t>
            </a:r>
            <a:endParaRPr lang="zh-CN" alt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02861" y="288738"/>
            <a:ext cx="14205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雨之</a:t>
            </a:r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歌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11560" y="1232888"/>
            <a:ext cx="7979374" cy="3342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我</a:t>
            </a:r>
            <a:r>
              <a:rPr lang="zh-CN" altLang="en-US" sz="2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是根根晶亮的银线，神把我从天穹撒向人间，于是大自然拿我去把千山万壑装点。</a:t>
            </a:r>
            <a:endParaRPr lang="zh-CN" altLang="en-US" sz="2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我是颗颗璀璨的珍珠，从阿施塔特女神的皇冠上散落下来，于是清晨的女儿把我偷去，用以镶嵌绿野大地。</a:t>
            </a:r>
            <a:endParaRPr lang="zh-CN" altLang="en-US" sz="2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我哭，山河却在欢乐;我掉落下来，花草却昂起了头，挺起了腰，绽开了笑脸。 </a:t>
            </a:r>
            <a:endParaRPr lang="en-US" altLang="zh-CN" sz="2200" b="1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云</a:t>
            </a:r>
            <a:r>
              <a:rPr lang="zh-CN" altLang="en-US" sz="2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彩和田野是一对情侣，我是他们之间传情的信使</a:t>
            </a:r>
            <a:r>
              <a:rPr lang="en-US" altLang="zh-CN" sz="2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:</a:t>
            </a:r>
            <a:r>
              <a:rPr lang="zh-CN" altLang="en-US" sz="2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这位干渴难耐，我去解除，那位相思成病，我去医治</a:t>
            </a:r>
            <a:r>
              <a:rPr lang="zh-CN" altLang="en-US" sz="22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2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56750" y="857816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latin typeface="仿宋" panose="02010609060101010101" pitchFamily="49" charset="-122"/>
                <a:ea typeface="仿宋" panose="02010609060101010101" pitchFamily="49" charset="-122"/>
              </a:rPr>
              <a:t>纪伯伦</a:t>
            </a:r>
            <a:endParaRPr lang="zh-CN" altLang="en-US" sz="2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7538" y="396072"/>
            <a:ext cx="2268000" cy="692577"/>
          </a:xfrm>
          <a:prstGeom prst="rect">
            <a:avLst/>
          </a:prstGeom>
        </p:spPr>
      </p:pic>
      <p:sp>
        <p:nvSpPr>
          <p:cNvPr id="8" name="文本框 14"/>
          <p:cNvSpPr txBox="1"/>
          <p:nvPr/>
        </p:nvSpPr>
        <p:spPr>
          <a:xfrm>
            <a:off x="827584" y="364326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拓展延伸</a:t>
            </a:r>
            <a:endParaRPr lang="zh-CN" alt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62" y="396072"/>
            <a:ext cx="450000" cy="559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67544" y="369577"/>
            <a:ext cx="8064896" cy="391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22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雷</a:t>
            </a:r>
            <a:r>
              <a:rPr lang="zh-CN" altLang="en-US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声隆隆闪似剑，为我鸣锣开道</a:t>
            </a:r>
            <a:r>
              <a:rPr lang="en-US" altLang="zh-CN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;</a:t>
            </a:r>
            <a:r>
              <a:rPr lang="zh-CN" altLang="en-US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一道彩虹挂青天，宣告我行程终了。尘世人生也是如此</a:t>
            </a:r>
            <a:r>
              <a:rPr lang="en-US" altLang="zh-CN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:</a:t>
            </a:r>
            <a:r>
              <a:rPr lang="zh-CN" altLang="en-US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开始于盛气凌人的物质的铁蹄之下，终结在不动声色的死神的怀抱。</a:t>
            </a:r>
            <a:endParaRPr lang="zh-CN" altLang="en-US" sz="22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lvl="0">
              <a:lnSpc>
                <a:spcPct val="110000"/>
              </a:lnSpc>
            </a:pPr>
            <a:r>
              <a:rPr lang="zh-CN" altLang="en-US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我从湖中升起，借着以太的翅膀翱翔。一旦我见到美丽的园林，便落下来，吻着花儿的芳唇，拥抱着青枝绿叶，使得草木更加清润迷人。在寂静中，我用纤细的手指轻轻地敲击着窗户上的玻璃，于是那敲击声构成一种乐曲，启迪那些敏感的心扉。</a:t>
            </a:r>
            <a:endParaRPr lang="zh-CN" altLang="en-US" sz="22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lvl="0">
              <a:lnSpc>
                <a:spcPct val="110000"/>
              </a:lnSpc>
            </a:pPr>
            <a:r>
              <a:rPr lang="zh-CN" altLang="en-US" sz="2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我是大海的叹息，是天空的泪水，是田野的微笑。这同爱情何其酷肖:它是感情大海的叹息，是思想天空的泪水，是心灵田野的微笑。</a:t>
            </a:r>
            <a:endParaRPr lang="zh-CN" altLang="en-US" sz="22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843558"/>
            <a:ext cx="6120679" cy="3234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zh-CN" altLang="en-US" sz="32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u="sng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纪伯伦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1883—1931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）黎巴嫩作家、诗人、画家，被称为</a:t>
            </a:r>
            <a:r>
              <a:rPr lang="en-US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艺术天才</a:t>
            </a:r>
            <a:r>
              <a:rPr lang="en-US" altLang="zh-CN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”“ 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黎巴嫩文坛骄子</a:t>
            </a:r>
            <a:r>
              <a:rPr lang="en-US" altLang="zh-CN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与印度的泰戈尔齐名，被并称为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站在东西方文化桥梁上的两位巨人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。其</a:t>
            </a:r>
            <a:r>
              <a:rPr 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作品主要以</a:t>
            </a:r>
            <a:r>
              <a:rPr lang="en-US" altLang="zh-CN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爱</a:t>
            </a:r>
            <a:r>
              <a:rPr lang="en-US" altLang="zh-CN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和</a:t>
            </a:r>
            <a:r>
              <a:rPr lang="en-US" altLang="zh-CN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美</a:t>
            </a:r>
            <a:r>
              <a:rPr lang="en-US" altLang="zh-CN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为主题。本文选自《泪与笑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组歌》。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Picture 2" descr="C:\Documents and Settings\Administrator\桌面\6d81800a19d8bc3ed31478ca828ba61ea8d34595.jpg"/>
          <p:cNvPicPr>
            <a:picLocks noChangeAspect="1" noChangeArrowheads="1"/>
          </p:cNvPicPr>
          <p:nvPr/>
        </p:nvPicPr>
        <p:blipFill>
          <a:blip r:embed="rId1" cstate="print"/>
          <a:stretch>
            <a:fillRect/>
          </a:stretch>
        </p:blipFill>
        <p:spPr bwMode="auto">
          <a:xfrm flipH="1">
            <a:off x="467544" y="1167036"/>
            <a:ext cx="1841706" cy="220741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/>
          <p:cNvSpPr txBox="1"/>
          <p:nvPr/>
        </p:nvSpPr>
        <p:spPr>
          <a:xfrm>
            <a:off x="966840" y="1722170"/>
            <a:ext cx="7421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有</a:t>
            </a:r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感情地朗读课文，读准字音，读通句子。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5044" y="1617012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37" y="383823"/>
            <a:ext cx="2269879" cy="693151"/>
          </a:xfrm>
          <a:prstGeom prst="rect">
            <a:avLst/>
          </a:prstGeom>
        </p:spPr>
      </p:pic>
      <p:sp>
        <p:nvSpPr>
          <p:cNvPr id="10" name="文本框 14">
            <a:hlinkClick r:id="rId3" action="ppaction://hlinkfile"/>
          </p:cNvPr>
          <p:cNvSpPr txBox="1"/>
          <p:nvPr/>
        </p:nvSpPr>
        <p:spPr>
          <a:xfrm>
            <a:off x="864933" y="364326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初读课文</a:t>
            </a:r>
            <a:endParaRPr lang="zh-CN" alt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2293"/>
            <a:ext cx="443315" cy="551442"/>
          </a:xfrm>
          <a:prstGeom prst="rect">
            <a:avLst/>
          </a:prstGeom>
        </p:spPr>
      </p:pic>
      <p:sp>
        <p:nvSpPr>
          <p:cNvPr id="8" name="文本框 14"/>
          <p:cNvSpPr txBox="1"/>
          <p:nvPr/>
        </p:nvSpPr>
        <p:spPr>
          <a:xfrm>
            <a:off x="3573132" y="768801"/>
            <a:ext cx="1093515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600" b="1" dirty="0">
                <a:latin typeface="Kaiti SC" panose="02010600040101010101" pitchFamily="2" charset="-122"/>
                <a:ea typeface="Kaiti SC" panose="02010600040101010101" pitchFamily="2" charset="-122"/>
              </a:rPr>
              <a:t>点击图标</a:t>
            </a:r>
            <a:r>
              <a:rPr lang="zh-CN" altLang="en-US" sz="1600" b="1" dirty="0" smtClean="0">
                <a:latin typeface="Kaiti SC" panose="02010600040101010101" pitchFamily="2" charset="-122"/>
                <a:ea typeface="Kaiti SC" panose="02010600040101010101" pitchFamily="2" charset="-122"/>
              </a:rPr>
              <a:t>，</a:t>
            </a:r>
            <a:endParaRPr lang="en-US" altLang="zh-CN" sz="1600" b="1" dirty="0" smtClean="0"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lang="zh-CN" altLang="en-US" sz="1600" b="1" dirty="0" smtClean="0">
                <a:latin typeface="Kaiti SC" panose="02010600040101010101" pitchFamily="2" charset="-122"/>
                <a:ea typeface="Kaiti SC" panose="02010600040101010101" pitchFamily="2" charset="-122"/>
              </a:rPr>
              <a:t>听</a:t>
            </a:r>
            <a:r>
              <a:rPr lang="zh-CN" altLang="en-US" sz="1600" b="1" dirty="0">
                <a:latin typeface="Kaiti SC" panose="02010600040101010101" pitchFamily="2" charset="-122"/>
                <a:ea typeface="Kaiti SC" panose="02010600040101010101" pitchFamily="2" charset="-122"/>
              </a:rPr>
              <a:t>范读</a:t>
            </a:r>
            <a:endParaRPr lang="zh-CN" altLang="en-US" sz="1600" b="1" dirty="0"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6040">
            <a:off x="2629444" y="387781"/>
            <a:ext cx="1059582" cy="1059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9502"/>
            <a:ext cx="3245916" cy="459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91520"/>
            <a:ext cx="3528392" cy="151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>
          <a:xfrm>
            <a:off x="1254484" y="2047442"/>
            <a:ext cx="278866" cy="244601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endParaRPr lang="zh-CN" altLang="en-US" sz="1500" b="1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254484" y="2465803"/>
            <a:ext cx="278866" cy="244601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5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endParaRPr lang="zh-CN" altLang="en-US" sz="1500" b="1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254484" y="2714698"/>
            <a:ext cx="278866" cy="244601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5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endParaRPr lang="zh-CN" altLang="en-US" sz="1500" b="1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254484" y="3114851"/>
            <a:ext cx="278866" cy="244601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5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endParaRPr lang="zh-CN" altLang="en-US" sz="1500" b="1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254484" y="3559610"/>
            <a:ext cx="278866" cy="244601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5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endParaRPr lang="zh-CN" altLang="en-US" sz="1500" b="1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254484" y="4000284"/>
            <a:ext cx="278866" cy="244601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5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6</a:t>
            </a:r>
            <a:endParaRPr lang="zh-CN" altLang="en-US" sz="1500" b="1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038552" y="2360186"/>
            <a:ext cx="278866" cy="244601"/>
          </a:xfrm>
          <a:prstGeom prst="ellipse">
            <a:avLst/>
          </a:prstGeom>
          <a:solidFill>
            <a:srgbClr val="00B050"/>
          </a:solidFill>
          <a:ln w="25400">
            <a:solidFill>
              <a:schemeClr val="bg1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5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endParaRPr lang="zh-CN" altLang="en-US" sz="1500" b="1" dirty="0" smtClean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7544" y="1517799"/>
            <a:ext cx="1487965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旖旎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2196" y="999004"/>
            <a:ext cx="1257300" cy="45397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500" b="1" dirty="0" err="1">
                <a:latin typeface="汉语拼音" panose="020B0604020202020204" pitchFamily="34" charset="0"/>
                <a:ea typeface="黑体" panose="02010609060101010101" pitchFamily="49" charset="-122"/>
                <a:cs typeface="汉语拼音" panose="020B0604020202020204" pitchFamily="34" charset="0"/>
              </a:rPr>
              <a:t>yǐ</a:t>
            </a:r>
            <a:r>
              <a:rPr lang="en-US" sz="2500" b="1" dirty="0">
                <a:latin typeface="汉语拼音" panose="020B0604020202020204" pitchFamily="34" charset="0"/>
                <a:ea typeface="黑体" panose="02010609060101010101" pitchFamily="49" charset="-122"/>
                <a:cs typeface="汉语拼音" panose="020B0604020202020204" pitchFamily="34" charset="0"/>
              </a:rPr>
              <a:t> </a:t>
            </a:r>
            <a:r>
              <a:rPr lang="en-US" sz="2500" b="1" dirty="0" smtClean="0">
                <a:latin typeface="汉语拼音" panose="020B0604020202020204" pitchFamily="34" charset="0"/>
                <a:ea typeface="黑体" panose="02010609060101010101" pitchFamily="49" charset="-122"/>
                <a:cs typeface="汉语拼音" panose="020B0604020202020204" pitchFamily="34" charset="0"/>
              </a:rPr>
              <a:t> </a:t>
            </a:r>
            <a:r>
              <a:rPr lang="en-US" sz="2500" b="1" dirty="0" err="1" smtClean="0">
                <a:latin typeface="汉语拼音" panose="020B0604020202020204" pitchFamily="34" charset="0"/>
                <a:ea typeface="黑体" panose="02010609060101010101" pitchFamily="49" charset="-122"/>
                <a:cs typeface="汉语拼音" panose="020B0604020202020204" pitchFamily="34" charset="0"/>
              </a:rPr>
              <a:t>nǐ</a:t>
            </a:r>
            <a:endParaRPr lang="en-US" sz="2500" b="1" dirty="0">
              <a:latin typeface="汉语拼音" panose="020B0604020202020204" pitchFamily="34" charset="0"/>
              <a:ea typeface="黑体" panose="02010609060101010101" pitchFamily="49" charset="-122"/>
              <a:cs typeface="汉语拼音" panose="020B060402020202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778475" y="1517799"/>
            <a:ext cx="1466215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婆 娑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851920" y="999004"/>
            <a:ext cx="1323340" cy="45397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500" b="1" dirty="0" err="1" smtClean="0">
                <a:latin typeface="汉语拼音" panose="020B0604020202020204" pitchFamily="34" charset="0"/>
                <a:ea typeface="黑体" panose="02010609060101010101" pitchFamily="49" charset="-122"/>
                <a:cs typeface="汉语拼音" panose="020B0604020202020204" pitchFamily="34" charset="0"/>
              </a:rPr>
              <a:t>pó suō</a:t>
            </a:r>
            <a:endParaRPr lang="en-US" sz="2500" b="1" dirty="0" err="1" smtClean="0">
              <a:latin typeface="汉语拼音" panose="020B0604020202020204" pitchFamily="34" charset="0"/>
              <a:ea typeface="黑体" panose="02010609060101010101" pitchFamily="49" charset="-122"/>
              <a:cs typeface="汉语拼音" panose="020B0604020202020204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098890" y="1517799"/>
            <a:ext cx="1441450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冠 冕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31504" y="999004"/>
            <a:ext cx="2069131" cy="45397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500" b="1" dirty="0" err="1" smtClean="0">
                <a:latin typeface="汉语拼音" panose="020B0604020202020204" pitchFamily="34" charset="0"/>
                <a:ea typeface="黑体" panose="02010609060101010101" pitchFamily="49" charset="-122"/>
                <a:cs typeface="汉语拼音" panose="020B0604020202020204" pitchFamily="34" charset="0"/>
              </a:rPr>
              <a:t>guān miǎn</a:t>
            </a:r>
            <a:endParaRPr lang="en-US" sz="2500" b="1" dirty="0" err="1" smtClean="0">
              <a:latin typeface="汉语拼音" panose="020B0604020202020204" pitchFamily="34" charset="0"/>
              <a:ea typeface="黑体" panose="02010609060101010101" pitchFamily="49" charset="-122"/>
              <a:cs typeface="汉语拼音" panose="020B060402020202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459277" y="1517799"/>
            <a:ext cx="2017661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苍  穹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244690" y="999004"/>
            <a:ext cx="2376264" cy="45397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500" b="1" dirty="0" smtClean="0">
                <a:latin typeface="汉语拼音" panose="020B0604020202020204" pitchFamily="34" charset="0"/>
                <a:ea typeface="黑体" panose="02010609060101010101" pitchFamily="49" charset="-122"/>
                <a:cs typeface="汉语拼音" panose="020B0604020202020204" pitchFamily="34" charset="0"/>
              </a:rPr>
              <a:t>c</a:t>
            </a:r>
            <a:r>
              <a:rPr lang="en-US" altLang="zh-CN" sz="2500" b="1" dirty="0">
                <a:latin typeface="汉语拼音" panose="020B0604020202020204" pitchFamily="34" charset="0"/>
                <a:ea typeface="黑体" panose="02010609060101010101" pitchFamily="49" charset="-122"/>
                <a:cs typeface="汉语拼音" panose="020B0604020202020204" pitchFamily="34" charset="0"/>
              </a:rPr>
              <a:t>āng </a:t>
            </a:r>
            <a:r>
              <a:rPr lang="en-US" altLang="zh-CN" sz="2500" b="1" dirty="0" smtClean="0">
                <a:latin typeface="汉语拼音" panose="020B0604020202020204" pitchFamily="34" charset="0"/>
                <a:ea typeface="黑体" panose="02010609060101010101" pitchFamily="49" charset="-122"/>
                <a:cs typeface="汉语拼音" panose="020B0604020202020204" pitchFamily="34" charset="0"/>
              </a:rPr>
              <a:t>qi</a:t>
            </a:r>
            <a:r>
              <a:rPr lang="en-US" altLang="zh-CN" sz="2500" b="1" dirty="0">
                <a:latin typeface="汉语拼音" panose="020B0604020202020204" pitchFamily="34" charset="0"/>
                <a:ea typeface="黑体" panose="02010609060101010101" pitchFamily="49" charset="-122"/>
                <a:cs typeface="汉语拼音" panose="020B0604020202020204" pitchFamily="34" charset="0"/>
              </a:rPr>
              <a:t>ó</a:t>
            </a:r>
            <a:r>
              <a:rPr lang="en-US" altLang="zh-CN" sz="2500" b="1" dirty="0" smtClean="0">
                <a:latin typeface="汉语拼音" panose="020B0604020202020204" pitchFamily="34" charset="0"/>
                <a:ea typeface="黑体" panose="02010609060101010101" pitchFamily="49" charset="-122"/>
                <a:cs typeface="汉语拼音" panose="020B0604020202020204" pitchFamily="34" charset="0"/>
              </a:rPr>
              <a:t>ng</a:t>
            </a:r>
            <a:endParaRPr lang="en-US" sz="2500" b="1" dirty="0" smtClean="0">
              <a:latin typeface="汉语拼音" panose="020B0604020202020204" pitchFamily="34" charset="0"/>
              <a:ea typeface="黑体" panose="02010609060101010101" pitchFamily="49" charset="-122"/>
              <a:cs typeface="汉语拼音" panose="020B0604020202020204" pitchFamily="34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444637" y="1517799"/>
            <a:ext cx="1487965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摇曳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342956" y="999004"/>
            <a:ext cx="1549524" cy="45397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500" b="1" dirty="0" smtClean="0">
                <a:latin typeface="汉语拼音" panose="020B0604020202020204" pitchFamily="34" charset="0"/>
                <a:ea typeface="黑体" panose="02010609060101010101" pitchFamily="49" charset="-122"/>
                <a:cs typeface="汉语拼音" panose="020B0604020202020204" pitchFamily="34" charset="0"/>
              </a:rPr>
              <a:t>y</a:t>
            </a:r>
            <a:r>
              <a:rPr lang="en-US" altLang="zh-CN" sz="2500" b="1" dirty="0">
                <a:latin typeface="汉语拼音" panose="020B0604020202020204" pitchFamily="34" charset="0"/>
                <a:ea typeface="黑体" panose="02010609060101010101" pitchFamily="49" charset="-122"/>
                <a:cs typeface="汉语拼音" panose="020B0604020202020204" pitchFamily="34" charset="0"/>
              </a:rPr>
              <a:t>áo yè</a:t>
            </a:r>
            <a:endParaRPr lang="en-US" altLang="zh-CN" sz="2500" b="1" dirty="0" smtClean="0">
              <a:latin typeface="汉语拼音" panose="020B0604020202020204" pitchFamily="34" charset="0"/>
              <a:ea typeface="黑体" panose="02010609060101010101" pitchFamily="49" charset="-122"/>
              <a:cs typeface="汉语拼音" panose="020B0604020202020204" pitchFamily="34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771800" y="2915384"/>
            <a:ext cx="1733821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鸣  啭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627784" y="2385159"/>
            <a:ext cx="2308448" cy="45397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500" b="1" dirty="0" smtClean="0">
                <a:latin typeface="汉语拼音" panose="020B0604020202020204" pitchFamily="34" charset="0"/>
                <a:ea typeface="黑体" panose="02010609060101010101" pitchFamily="49" charset="-122"/>
                <a:cs typeface="汉语拼音" panose="020B0604020202020204" pitchFamily="34" charset="0"/>
              </a:rPr>
              <a:t>m</a:t>
            </a:r>
            <a:r>
              <a:rPr lang="en-US" altLang="zh-CN" sz="2500" b="1" dirty="0">
                <a:latin typeface="汉语拼音" panose="020B0604020202020204" pitchFamily="34" charset="0"/>
                <a:ea typeface="黑体" panose="02010609060101010101" pitchFamily="49" charset="-122"/>
                <a:cs typeface="汉语拼音" panose="020B0604020202020204" pitchFamily="34" charset="0"/>
              </a:rPr>
              <a:t>íng zhuàn</a:t>
            </a:r>
            <a:endParaRPr lang="en-US" sz="2500" b="1" dirty="0" smtClean="0">
              <a:latin typeface="汉语拼音" panose="020B0604020202020204" pitchFamily="34" charset="0"/>
              <a:ea typeface="黑体" panose="02010609060101010101" pitchFamily="49" charset="-122"/>
              <a:cs typeface="汉语拼音" panose="020B0604020202020204" pitchFamily="34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726546" y="2915384"/>
            <a:ext cx="1441450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琼 浆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59160" y="2385159"/>
            <a:ext cx="2524472" cy="45397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500" b="1" dirty="0" smtClean="0">
                <a:latin typeface="汉语拼音" panose="020B0604020202020204" pitchFamily="34" charset="0"/>
                <a:ea typeface="黑体" panose="02010609060101010101" pitchFamily="49" charset="-122"/>
                <a:cs typeface="汉语拼音" panose="020B0604020202020204" pitchFamily="34" charset="0"/>
              </a:rPr>
              <a:t>qióng</a:t>
            </a:r>
            <a:r>
              <a:rPr lang="en-US" sz="2500" b="1" dirty="0" smtClean="0">
                <a:latin typeface="汉语拼音" panose="020B0604020202020204" pitchFamily="34" charset="0"/>
                <a:ea typeface="黑体" panose="02010609060101010101" pitchFamily="49" charset="-122"/>
                <a:cs typeface="汉语拼音" panose="020B0604020202020204" pitchFamily="34" charset="0"/>
              </a:rPr>
              <a:t> </a:t>
            </a:r>
            <a:r>
              <a:rPr lang="en-US" altLang="zh-CN" sz="2500" b="1" dirty="0">
                <a:latin typeface="汉语拼音" panose="020B0604020202020204" pitchFamily="34" charset="0"/>
                <a:ea typeface="黑体" panose="02010609060101010101" pitchFamily="49" charset="-122"/>
                <a:cs typeface="汉语拼音" panose="020B0604020202020204" pitchFamily="34" charset="0"/>
              </a:rPr>
              <a:t>jiāng</a:t>
            </a:r>
            <a:endParaRPr lang="en-US" sz="2500" b="1" dirty="0" smtClean="0">
              <a:latin typeface="汉语拼音" panose="020B0604020202020204" pitchFamily="34" charset="0"/>
              <a:ea typeface="黑体" panose="02010609060101010101" pitchFamily="49" charset="-122"/>
              <a:cs typeface="汉语拼音" panose="020B0604020202020204" pitchFamily="34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4716016" y="2915384"/>
            <a:ext cx="3892624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zh-CN" alt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芬芳</a:t>
            </a:r>
            <a:r>
              <a:rPr lang="zh-CN" altLang="en-US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馥郁  硕</a:t>
            </a:r>
            <a:r>
              <a:rPr lang="zh-CN" altLang="en-US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大无</a:t>
            </a:r>
            <a:r>
              <a:rPr lang="zh-CN" altLang="en-US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朋</a:t>
            </a:r>
            <a:r>
              <a:rPr lang="zh-CN" altLang="en-US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14635" y="3730889"/>
            <a:ext cx="65030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顾影自怜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心驰神往  孤芳自赏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505283" y="2385159"/>
            <a:ext cx="1258788" cy="45397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500" b="1" dirty="0" smtClean="0">
                <a:latin typeface="汉语拼音" panose="020B0604020202020204" pitchFamily="34" charset="0"/>
                <a:ea typeface="黑体" panose="02010609060101010101" pitchFamily="49" charset="-122"/>
                <a:cs typeface="汉语拼音" panose="020B0604020202020204" pitchFamily="34" charset="0"/>
              </a:rPr>
              <a:t>fù  yù</a:t>
            </a:r>
            <a:endParaRPr lang="en-US" altLang="zh-CN" sz="2500" b="1" dirty="0">
              <a:latin typeface="汉语拼音" panose="020B0604020202020204" pitchFamily="34" charset="0"/>
              <a:ea typeface="黑体" panose="02010609060101010101" pitchFamily="49" charset="-122"/>
              <a:cs typeface="汉语拼音" panose="020B0604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732240" y="2385159"/>
            <a:ext cx="1258788" cy="45397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500" b="1" dirty="0" smtClean="0">
                <a:latin typeface="汉语拼音" panose="020B0604020202020204" pitchFamily="34" charset="0"/>
                <a:ea typeface="黑体" panose="02010609060101010101" pitchFamily="49" charset="-122"/>
                <a:cs typeface="汉语拼音" panose="020B0604020202020204" pitchFamily="34" charset="0"/>
              </a:rPr>
              <a:t>shuò</a:t>
            </a:r>
            <a:endParaRPr lang="en-US" sz="2500" b="1" dirty="0" smtClean="0">
              <a:latin typeface="汉语拼音" panose="020B0604020202020204" pitchFamily="34" charset="0"/>
              <a:ea typeface="黑体" panose="02010609060101010101" pitchFamily="49" charset="-122"/>
              <a:cs typeface="汉语拼音" panose="020B0604020202020204" pitchFamily="3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284" y="283739"/>
            <a:ext cx="431626" cy="558077"/>
          </a:xfrm>
          <a:prstGeom prst="rect">
            <a:avLst/>
          </a:prstGeom>
        </p:spPr>
      </p:pic>
      <p:sp>
        <p:nvSpPr>
          <p:cNvPr id="27" name="文本框 15"/>
          <p:cNvSpPr txBox="1"/>
          <p:nvPr/>
        </p:nvSpPr>
        <p:spPr>
          <a:xfrm>
            <a:off x="827584" y="195486"/>
            <a:ext cx="225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smtClean="0">
                <a:latin typeface="宋体" panose="02010600030101010101" pitchFamily="2" charset="-122"/>
                <a:ea typeface="宋体" panose="02010600030101010101" pitchFamily="2" charset="-122"/>
              </a:rPr>
              <a:t>我会读</a:t>
            </a:r>
            <a:endParaRPr kumimoji="1" lang="zh-CN" altLang="en-US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  <p:bldP spid="18" grpId="0"/>
      <p:bldP spid="22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267821"/>
            <a:ext cx="8496944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   自读提示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：课文题目为“花之歌”，而全文没有一个“花”字</a:t>
            </a:r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，那么“花”是从哪些地方体现出来的呢？带着这个问题</a:t>
            </a:r>
            <a:r>
              <a:rPr lang="zh-CN" altLang="en-US" sz="32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再读课文，边读边想象文字描绘的画面，并作简单批注。</a:t>
            </a:r>
            <a:endParaRPr lang="en-US" altLang="zh-CN" sz="3200" b="1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3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576" y="1006673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04" y="222989"/>
            <a:ext cx="2268000" cy="692577"/>
          </a:xfrm>
          <a:prstGeom prst="rect">
            <a:avLst/>
          </a:prstGeom>
        </p:spPr>
      </p:pic>
      <p:sp>
        <p:nvSpPr>
          <p:cNvPr id="5" name="文本框 14"/>
          <p:cNvSpPr txBox="1"/>
          <p:nvPr/>
        </p:nvSpPr>
        <p:spPr>
          <a:xfrm>
            <a:off x="738869" y="195486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互动课堂</a:t>
            </a:r>
            <a:endParaRPr lang="zh-CN" alt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232"/>
            <a:ext cx="450000" cy="559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87607"/>
            <a:ext cx="8024902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   读完后，你发现</a:t>
            </a:r>
            <a:r>
              <a:rPr lang="en-US" altLang="zh-CN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_____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是花。作者描绘了花的哪些形象呢？让我们一起来交流。</a:t>
            </a:r>
            <a:endParaRPr lang="zh-CN" altLang="en-US" sz="2800" b="1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3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287" y="239775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39552" y="2734816"/>
            <a:ext cx="8175004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我是大自然的话语，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大自然说出来，又收回去，藏在心间，然后又说一遍</a:t>
            </a:r>
            <a:r>
              <a:rPr lang="en-US" altLang="zh-CN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endParaRPr lang="en-US" altLang="zh-CN" sz="28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8152" y="2355726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花开</a:t>
            </a:r>
            <a:endParaRPr lang="zh-CN" altLang="en-US" sz="2400" b="1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54416" y="2355726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花落</a:t>
            </a:r>
            <a:endParaRPr lang="zh-CN" altLang="en-US" sz="2400" b="1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452682" y="3541290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0066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来年花又开</a:t>
            </a:r>
            <a:endParaRPr lang="zh-CN" altLang="en-US" sz="2400" b="1" dirty="0" smtClean="0">
              <a:solidFill>
                <a:srgbClr val="0066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4617529" y="3344094"/>
            <a:ext cx="2116807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3169940" y="4005307"/>
            <a:ext cx="2015006" cy="1"/>
          </a:xfrm>
          <a:prstGeom prst="line">
            <a:avLst/>
          </a:prstGeom>
          <a:ln w="2222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7454416" y="3309068"/>
            <a:ext cx="1080120" cy="9066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827584" y="1688490"/>
            <a:ext cx="1800200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自然段</a:t>
            </a:r>
            <a:endParaRPr lang="zh-CN" altLang="en-US" sz="28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2077570" y="3360623"/>
            <a:ext cx="2116807" cy="0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95536" y="2398117"/>
            <a:ext cx="432048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花是大自然季节更替的代言人</a:t>
            </a:r>
            <a:endParaRPr lang="zh-CN" altLang="en-US" sz="2400" b="1" dirty="0" smtClean="0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4247" y="464354"/>
            <a:ext cx="1071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“我”</a:t>
            </a:r>
            <a:endParaRPr lang="zh-CN" altLang="en-US" sz="2800" b="1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8" grpId="0" animBg="1"/>
      <p:bldP spid="2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8" y="267494"/>
            <a:ext cx="1800200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自然段</a:t>
            </a:r>
            <a:endParaRPr lang="zh-CN" altLang="en-US" sz="28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95936" y="1739258"/>
            <a:ext cx="4680520" cy="2632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3"/>
          <p:cNvSpPr/>
          <p:nvPr/>
        </p:nvSpPr>
        <p:spPr>
          <a:xfrm>
            <a:off x="539552" y="896402"/>
            <a:ext cx="7604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我是星星，从苍穹坠落在绿茵中。</a:t>
            </a:r>
            <a:endParaRPr lang="zh-CN" altLang="en-US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2993" y="2719039"/>
            <a:ext cx="3042903" cy="101220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2225"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将草丛中的小花比作星星</a:t>
            </a:r>
            <a:endParaRPr lang="zh-CN" altLang="en-US" sz="2800" b="1" dirty="0" smtClean="0">
              <a:ln w="12700">
                <a:noFill/>
                <a:prstDash val="solid"/>
              </a:ln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右箭头 6"/>
          <p:cNvSpPr/>
          <p:nvPr/>
        </p:nvSpPr>
        <p:spPr>
          <a:xfrm rot="5400000">
            <a:off x="1598026" y="1481297"/>
            <a:ext cx="350467" cy="260985"/>
          </a:xfrm>
          <a:prstGeom prst="rightArrow">
            <a:avLst>
              <a:gd name="adj1" fmla="val 50000"/>
              <a:gd name="adj2" fmla="val 46350"/>
            </a:avLst>
          </a:prstGeom>
          <a:solidFill>
            <a:srgbClr val="FF0000"/>
          </a:solidFill>
          <a:ln w="22225"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kern="0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744442" y="4163288"/>
            <a:ext cx="2891453" cy="6120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2225"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kern="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花的高洁夺目</a:t>
            </a:r>
            <a:endParaRPr lang="zh-CN" altLang="en-US" sz="2800" b="1" kern="0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151620" y="1728196"/>
            <a:ext cx="1224136" cy="634892"/>
            <a:chOff x="2916925" y="2886143"/>
            <a:chExt cx="1224136" cy="63489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925" y="2886143"/>
              <a:ext cx="1224136" cy="6348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文本框 9"/>
            <p:cNvSpPr txBox="1"/>
            <p:nvPr/>
          </p:nvSpPr>
          <p:spPr>
            <a:xfrm>
              <a:off x="3018406" y="2997264"/>
              <a:ext cx="906632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比喻</a:t>
              </a:r>
              <a:endPara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cxnSp>
        <p:nvCxnSpPr>
          <p:cNvPr id="12" name="直接连接符 11"/>
          <p:cNvCxnSpPr/>
          <p:nvPr/>
        </p:nvCxnSpPr>
        <p:spPr>
          <a:xfrm>
            <a:off x="1403648" y="1399582"/>
            <a:ext cx="7200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2375756" y="1399582"/>
            <a:ext cx="32536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右箭头 17"/>
          <p:cNvSpPr/>
          <p:nvPr/>
        </p:nvSpPr>
        <p:spPr>
          <a:xfrm rot="5400000">
            <a:off x="1588454" y="2407829"/>
            <a:ext cx="350467" cy="260985"/>
          </a:xfrm>
          <a:prstGeom prst="rightArrow">
            <a:avLst>
              <a:gd name="adj1" fmla="val 50000"/>
              <a:gd name="adj2" fmla="val 46350"/>
            </a:avLst>
          </a:prstGeom>
          <a:solidFill>
            <a:srgbClr val="FF0000"/>
          </a:solidFill>
          <a:ln w="22225"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kern="0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9" name="右箭头 18"/>
          <p:cNvSpPr/>
          <p:nvPr/>
        </p:nvSpPr>
        <p:spPr>
          <a:xfrm rot="5400000">
            <a:off x="1627178" y="3835803"/>
            <a:ext cx="350467" cy="260985"/>
          </a:xfrm>
          <a:prstGeom prst="rightArrow">
            <a:avLst>
              <a:gd name="adj1" fmla="val 50000"/>
              <a:gd name="adj2" fmla="val 46350"/>
            </a:avLst>
          </a:prstGeom>
          <a:solidFill>
            <a:srgbClr val="FF0000"/>
          </a:solidFill>
          <a:ln w="22225"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kern="0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animBg="1"/>
      <p:bldP spid="8" grpId="0" animBg="1"/>
      <p:bldP spid="18" grpId="0" animBg="1"/>
      <p:bldP spid="19" grpId="0" animBg="1"/>
    </p:bldLst>
  </p:timing>
</p:sld>
</file>

<file path=ppt/tags/tag1.xml><?xml version="1.0" encoding="utf-8"?>
<p:tagLst xmlns:p="http://schemas.openxmlformats.org/presentationml/2006/main">
  <p:tag name="KSO_WPP_MARK_KEY" val="b8329be4-7b10-484b-9d06-c6e86160edbe"/>
  <p:tag name="COMMONDATA" val="eyJoZGlkIjoiOTYyMDA2ZmJjYmVlZjE4NjczNGViODE1OWZiZjI2ZTQ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2613</Words>
  <Application>WPS 演示</Application>
  <PresentationFormat>全屏显示(16:9)</PresentationFormat>
  <Paragraphs>254</Paragraphs>
  <Slides>24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0" baseType="lpstr">
      <vt:lpstr>Arial</vt:lpstr>
      <vt:lpstr>宋体</vt:lpstr>
      <vt:lpstr>Wingdings</vt:lpstr>
      <vt:lpstr>黑体</vt:lpstr>
      <vt:lpstr>楷体</vt:lpstr>
      <vt:lpstr>Kaiti SC</vt:lpstr>
      <vt:lpstr>Calibri</vt:lpstr>
      <vt:lpstr>汉语拼音</vt:lpstr>
      <vt:lpstr>Times New Roman</vt:lpstr>
      <vt:lpstr>楷体_GB2312</vt:lpstr>
      <vt:lpstr>微软雅黑</vt:lpstr>
      <vt:lpstr>Arial Unicode MS</vt:lpstr>
      <vt:lpstr>Tahoma</vt:lpstr>
      <vt:lpstr>仿宋</vt:lpstr>
      <vt:lpstr>新宋体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xb21cn</dc:creator>
  <cp:lastModifiedBy>Administrator</cp:lastModifiedBy>
  <cp:revision>75</cp:revision>
  <dcterms:created xsi:type="dcterms:W3CDTF">2021-02-20T08:08:00Z</dcterms:created>
  <dcterms:modified xsi:type="dcterms:W3CDTF">2023-09-23T04:51:31Z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E659A79CDE624ED980FA3392D4804E33_13</vt:lpwstr>
  </property>
  <property fmtid="{D5CDD505-2E9C-101B-9397-08002B2CF9AE}" pid="3" name="KSOProductBuildVer">
    <vt:lpwstr>2052-11.1.0.15319</vt:lpwstr>
  </property>
</Properties>
</file>