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9"/>
  </p:notesMasterIdLst>
  <p:handoutMasterIdLst>
    <p:handoutMasterId r:id="rId30"/>
  </p:handoutMasterIdLst>
  <p:sldIdLst>
    <p:sldId id="256" r:id="rId2"/>
    <p:sldId id="291" r:id="rId3"/>
    <p:sldId id="257" r:id="rId4"/>
    <p:sldId id="261" r:id="rId5"/>
    <p:sldId id="267" r:id="rId6"/>
    <p:sldId id="311" r:id="rId7"/>
    <p:sldId id="294" r:id="rId8"/>
    <p:sldId id="312" r:id="rId9"/>
    <p:sldId id="314" r:id="rId10"/>
    <p:sldId id="315" r:id="rId11"/>
    <p:sldId id="316" r:id="rId12"/>
    <p:sldId id="318" r:id="rId13"/>
    <p:sldId id="321" r:id="rId14"/>
    <p:sldId id="322" r:id="rId15"/>
    <p:sldId id="329" r:id="rId16"/>
    <p:sldId id="325" r:id="rId17"/>
    <p:sldId id="326" r:id="rId18"/>
    <p:sldId id="327" r:id="rId19"/>
    <p:sldId id="330" r:id="rId20"/>
    <p:sldId id="331" r:id="rId21"/>
    <p:sldId id="332" r:id="rId22"/>
    <p:sldId id="334" r:id="rId23"/>
    <p:sldId id="342" r:id="rId24"/>
    <p:sldId id="336" r:id="rId25"/>
    <p:sldId id="337" r:id="rId26"/>
    <p:sldId id="339" r:id="rId27"/>
    <p:sldId id="289" r:id="rId28"/>
  </p:sldIdLst>
  <p:sldSz cx="12192000" cy="6858000"/>
  <p:notesSz cx="6858000" cy="9144000"/>
  <p:embeddedFontLst>
    <p:embeddedFont>
      <p:font typeface="仿宋" panose="02010609060101010101" pitchFamily="49" charset="-122"/>
      <p:regular r:id="rId31"/>
    </p:embeddedFont>
    <p:embeddedFont>
      <p:font typeface="汉仪仿宋简" panose="02010600030101010101" charset="-128"/>
      <p:regular r:id="rId32"/>
    </p:embeddedFont>
    <p:embeddedFont>
      <p:font typeface="汉仪黑方简" panose="02010600030101010101" charset="-122"/>
      <p:regular r:id="rId33"/>
    </p:embeddedFont>
    <p:embeddedFont>
      <p:font typeface="汉仪落花诗W" panose="02010600030101010101" charset="-122"/>
      <p:regular r:id="rId34"/>
    </p:embeddedFont>
    <p:embeddedFont>
      <p:font typeface="汉仪南宫体简" panose="02010600030101010101" charset="-122"/>
      <p:regular r:id="rId35"/>
    </p:embeddedFont>
    <p:embeddedFont>
      <p:font typeface="汉仪颜楷简" panose="02010600030101010101" charset="-122"/>
      <p:regular r:id="rId36"/>
    </p:embeddedFont>
    <p:embeddedFont>
      <p:font typeface="Calibri" panose="020F0502020204030204" pitchFamily="34" charset="0"/>
      <p:regular r:id="rId37"/>
      <p:bold r:id="rId38"/>
      <p:italic r:id="rId39"/>
      <p:boldItalic r:id="rId40"/>
    </p:embeddedFont>
    <p:embeddedFont>
      <p:font typeface="方正粗黑宋简体" panose="02000000000000000000" pitchFamily="2" charset="-122"/>
      <p:regular r:id="rId41"/>
    </p:embeddedFont>
    <p:embeddedFont>
      <p:font typeface="黑体" panose="02010609060101010101" pitchFamily="49" charset="-122"/>
      <p:regular r:id="rId42"/>
    </p:embeddedFont>
    <p:embeddedFont>
      <p:font typeface="华文宋体" panose="02010600040101010101" pitchFamily="2" charset="-122"/>
      <p:regular r:id="rId43"/>
    </p:embeddedFont>
    <p:embeddedFont>
      <p:font typeface="华文新魏" panose="02010800040101010101" pitchFamily="2" charset="-122"/>
      <p:regular r:id="rId44"/>
    </p:embeddedFont>
  </p:embeddedFontLst>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32" userDrawn="1">
          <p15:clr>
            <a:srgbClr val="A4A3A4"/>
          </p15:clr>
        </p15:guide>
        <p15:guide id="2" pos="385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7363"/>
    <a:srgbClr val="7C6D48"/>
    <a:srgbClr val="A28952"/>
    <a:srgbClr val="C5B38C"/>
    <a:srgbClr val="F1E5BB"/>
    <a:srgbClr val="840B0B"/>
    <a:srgbClr val="E1D8C4"/>
    <a:srgbClr val="5C0808"/>
    <a:srgbClr val="8F9666"/>
    <a:srgbClr val="7278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114" d="100"/>
          <a:sy n="114" d="100"/>
        </p:scale>
        <p:origin x="540" y="132"/>
      </p:cViewPr>
      <p:guideLst>
        <p:guide orient="horz" pos="2032"/>
        <p:guide pos="385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2023/7/17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2023/7/17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2023/7/17</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2023/7/17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2023/7/17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2023/7/17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2023/7/17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2023/7/17</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2023/7/17</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2023/7/17</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2023/7/17</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2023/7/17</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2023/7/17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2"/>
            </a:gs>
            <a:gs pos="100000">
              <a:schemeClr val="bg2">
                <a:lumMod val="85000"/>
              </a:schemeClr>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2023/7/17</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image" Target="../media/image10.jpe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75.xml"/><Relationship Id="rId5" Type="http://schemas.openxmlformats.org/officeDocument/2006/relationships/image" Target="../media/image11.jpeg"/><Relationship Id="rId4" Type="http://schemas.openxmlformats.org/officeDocument/2006/relationships/hyperlink" Target="&#22914;&#20309;&#24341;&#39046;&#25945;&#32946;&#30340;&#20215;&#20540;&#19982;&#26041;&#21521;&#65288;&#21608;&#20581;&#65289;.pptx"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76.xml"/><Relationship Id="rId4" Type="http://schemas.openxmlformats.org/officeDocument/2006/relationships/hyperlink" Target="&#22312;&#65298;&#65296;&#65298;&#65297;&#24180;&#26257;&#26399;&#25945;&#24072;&#22521;&#35757;&#24320;&#29677;&#20856;&#31036;&#19978;&#30340;&#35762;&#35805;.doc"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77.xml"/><Relationship Id="rId4" Type="http://schemas.openxmlformats.org/officeDocument/2006/relationships/hyperlink" Target="&#26361;&#21442;&#27835;&#22269;&#30340;&#29702;&#24565;.doc"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78.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79.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80.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8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8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7.jpe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84.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85.xml"/><Relationship Id="rId6" Type="http://schemas.openxmlformats.org/officeDocument/2006/relationships/hyperlink" Target="&#27491;&#24335;&#65306;2022&#24180;&#27896;&#24030;&#24066;&#20013;&#23567;&#23398;&#26657;&#38271;&#20070;&#35760;&#22521;&#35757;&#35762;&#24231;&#65288;&#21608;&#20581;&#65289;/&#27896;&#39640;&#38468;&#23646;&#25991;&#21270;&#19982;&#35838;&#31243;&#35774;&#35745;&#65288;&#21608;&#20581;&#65289;.pptx" TargetMode="External"/><Relationship Id="rId5" Type="http://schemas.openxmlformats.org/officeDocument/2006/relationships/image" Target="../media/image17.png"/><Relationship Id="rId4" Type="http://schemas.openxmlformats.org/officeDocument/2006/relationships/hyperlink" Target="&#27491;&#24335;&#65306;2022&#24180;&#27896;&#24030;&#24066;&#20013;&#23567;&#23398;&#26657;&#38271;&#20070;&#35760;&#22521;&#35757;&#35762;&#24231;&#65288;&#21608;&#20581;&#65289;/&#22478;&#35199;&#38468;&#23567;&#24184;&#31119;&#25945;&#32946;&#30340;&#35774;&#35745;&#65288;&#21608;&#20581;&#65289;.pptx"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86.xml"/><Relationship Id="rId5" Type="http://schemas.openxmlformats.org/officeDocument/2006/relationships/hyperlink" Target="&#27491;&#24335;&#65306;2022&#24180;&#27896;&#24030;&#24066;&#20013;&#23567;&#23398;&#26657;&#38271;&#20070;&#35760;&#22521;&#35757;&#35762;&#24231;&#65288;&#21608;&#20581;&#65289;/&#22478;&#35199;&#38468;&#23567;&#23545;&#25945;&#24072;&#19987;&#19994;&#25104;&#38271;&#30340;&#28608;&#21169;&#65288;&#21608;&#20581;&#65289;.pptx" TargetMode="External"/><Relationship Id="rId4" Type="http://schemas.openxmlformats.org/officeDocument/2006/relationships/hyperlink" Target="&#22478;&#35199;&#38468;&#23567;&#23545;&#25945;&#24072;&#19987;&#19994;&#25104;&#38271;&#30340;&#28608;&#21169;&#65288;&#21608;&#20581;&#65289;.pptx"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27491;&#24335;&#65306;2022&#24180;&#27896;&#24030;&#24066;&#20013;&#23567;&#23398;&#26657;&#38271;&#20070;&#35760;&#22521;&#35757;&#35762;&#24231;&#65288;&#21608;&#20581;&#65289;/&#27896;&#24030;&#39640;&#20013;&#38468;&#23646;&#23398;&#26657;2022&#24180;&#26149;&#26399;&#24037;&#20316;&#25351;&#23548;&#24847;&#35265;&#65288;&#21608;&#20581;&#65289;.pptx" TargetMode="External"/><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hyperlink" Target="&#27491;&#24335;&#65306;2022&#24180;&#27896;&#24030;&#24066;&#20013;&#23567;&#23398;&#26657;&#38271;&#20070;&#35760;&#22521;&#35757;&#35762;&#24231;&#65288;&#21608;&#20581;&#65289;/&#22914;&#20309;&#25776;&#20889;&#35770;&#25991;&#21644;&#25945;&#32946;&#25945;&#23398;&#26696;&#20363;.ppt" TargetMode="External"/><Relationship Id="rId5" Type="http://schemas.openxmlformats.org/officeDocument/2006/relationships/image" Target="../media/image19.jpeg"/><Relationship Id="rId10" Type="http://schemas.openxmlformats.org/officeDocument/2006/relationships/hyperlink" Target="&#22914;&#20309;&#25776;&#20889;&#35770;&#25991;&#21644;&#25945;&#32946;&#25945;&#23398;&#26696;&#20363;.ppt" TargetMode="External"/><Relationship Id="rId4" Type="http://schemas.openxmlformats.org/officeDocument/2006/relationships/image" Target="../media/image1.png"/><Relationship Id="rId9"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89.xml"/></Relationships>
</file>

<file path=ppt/slides/_rels/slide25.xml.rels><?xml version="1.0" encoding="UTF-8" standalone="yes"?>
<Relationships xmlns="http://schemas.openxmlformats.org/package/2006/relationships"><Relationship Id="rId8" Type="http://schemas.openxmlformats.org/officeDocument/2006/relationships/tags" Target="../tags/tag97.xml"/><Relationship Id="rId13" Type="http://schemas.openxmlformats.org/officeDocument/2006/relationships/image" Target="../media/image1.png"/><Relationship Id="rId3" Type="http://schemas.openxmlformats.org/officeDocument/2006/relationships/tags" Target="../tags/tag92.xml"/><Relationship Id="rId7" Type="http://schemas.openxmlformats.org/officeDocument/2006/relationships/tags" Target="../tags/tag96.xml"/><Relationship Id="rId12" Type="http://schemas.openxmlformats.org/officeDocument/2006/relationships/slideLayout" Target="../slideLayouts/slideLayout1.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11" Type="http://schemas.openxmlformats.org/officeDocument/2006/relationships/tags" Target="../tags/tag100.xml"/><Relationship Id="rId5" Type="http://schemas.openxmlformats.org/officeDocument/2006/relationships/tags" Target="../tags/tag94.xml"/><Relationship Id="rId10" Type="http://schemas.openxmlformats.org/officeDocument/2006/relationships/tags" Target="../tags/tag99.xml"/><Relationship Id="rId4" Type="http://schemas.openxmlformats.org/officeDocument/2006/relationships/tags" Target="../tags/tag93.xml"/><Relationship Id="rId9" Type="http://schemas.openxmlformats.org/officeDocument/2006/relationships/tags" Target="../tags/tag98.xml"/><Relationship Id="rId1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0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0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66.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6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68.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69.xml"/><Relationship Id="rId6" Type="http://schemas.openxmlformats.org/officeDocument/2006/relationships/hyperlink" Target="&#25945;&#32946;&#37096;&#31561;&#20843;&#37096;&#38376;&#21457;&#25991;&#65306;&#36827;&#19968;&#27493;&#28608;&#21457;&#20013;&#23567;&#23398;&#21150;&#23398;&#27963;&#21147;.doc" TargetMode="External"/><Relationship Id="rId5" Type="http://schemas.openxmlformats.org/officeDocument/2006/relationships/hyperlink" Target="&#27491;&#24335;&#65306;2022&#24180;&#27896;&#24030;&#24066;&#20013;&#23567;&#23398;&#26657;&#38271;&#20070;&#35760;&#22521;&#35757;&#35762;&#24231;&#65288;&#21608;&#20581;&#65289;/&#24418;&#24335;&#20027;&#20041;&#8220;&#20837;&#20405;&#8221;&#26657;&#22253;&#65292;&#35780;&#27604;&#26816;&#26597;&#21644;&#38750;&#25945;&#23398;&#20219;&#21153;&#31561;&#20005;&#37325;&#24178;&#25200;&#21150;&#23398;&#65281;.doc" TargetMode="External"/><Relationship Id="rId4" Type="http://schemas.openxmlformats.org/officeDocument/2006/relationships/hyperlink" Target="&#24418;&#24335;&#20027;&#20041;&#8220;&#20837;&#20405;&#8221;&#26657;&#22253;&#65292;&#35780;&#27604;&#26816;&#26597;&#21644;&#38750;&#25945;&#23398;&#20219;&#21153;&#31561;&#20005;&#37325;&#24178;&#25200;&#21150;&#23398;&#65281;.doc"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70.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71.xml"/><Relationship Id="rId5" Type="http://schemas.openxmlformats.org/officeDocument/2006/relationships/image" Target="../media/image9.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7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文本框 5"/>
          <p:cNvSpPr txBox="1"/>
          <p:nvPr/>
        </p:nvSpPr>
        <p:spPr>
          <a:xfrm>
            <a:off x="504825" y="1770380"/>
            <a:ext cx="11181715" cy="922020"/>
          </a:xfrm>
          <a:prstGeom prst="rect">
            <a:avLst/>
          </a:prstGeom>
          <a:noFill/>
        </p:spPr>
        <p:txBody>
          <a:bodyPr wrap="square" rtlCol="0">
            <a:spAutoFit/>
          </a:bodyPr>
          <a:lstStyle/>
          <a:p>
            <a:pPr algn="ctr"/>
            <a:r>
              <a:rPr sz="5400" b="1">
                <a:solidFill>
                  <a:srgbClr val="7C6D48"/>
                </a:solidFill>
                <a:latin typeface="汉仪南宫体简" panose="02010600000101010101" charset="-122"/>
                <a:ea typeface="汉仪南宫体简" panose="02010600000101010101" charset="-122"/>
              </a:rPr>
              <a:t>修筑教育的“家园”</a:t>
            </a:r>
            <a:endParaRPr lang="zh-CN" altLang="en-US" sz="4800" b="1">
              <a:solidFill>
                <a:srgbClr val="7C6D48"/>
              </a:solidFill>
              <a:latin typeface="汉仪南宫体简" panose="02010600000101010101" charset="-122"/>
              <a:ea typeface="汉仪南宫体简" panose="02010600000101010101" charset="-122"/>
            </a:endParaRPr>
          </a:p>
        </p:txBody>
      </p:sp>
      <p:grpSp>
        <p:nvGrpSpPr>
          <p:cNvPr id="14" name="组合 13"/>
          <p:cNvGrpSpPr/>
          <p:nvPr/>
        </p:nvGrpSpPr>
        <p:grpSpPr>
          <a:xfrm>
            <a:off x="0" y="-63500"/>
            <a:ext cx="12096750" cy="6602095"/>
            <a:chOff x="150" y="-171"/>
            <a:chExt cx="19050" cy="10397"/>
          </a:xfrm>
        </p:grpSpPr>
        <p:pic>
          <p:nvPicPr>
            <p:cNvPr id="4" name="图片 3" descr="VCG211394111637-01"/>
            <p:cNvPicPr>
              <a:picLocks noChangeAspect="1"/>
            </p:cNvPicPr>
            <p:nvPr/>
          </p:nvPicPr>
          <p:blipFill>
            <a:blip r:embed="rId4"/>
            <a:srcRect l="12502" t="9078" r="13981" b="8582"/>
            <a:stretch>
              <a:fillRect/>
            </a:stretch>
          </p:blipFill>
          <p:spPr>
            <a:xfrm>
              <a:off x="13391" y="5291"/>
              <a:ext cx="5658" cy="4754"/>
            </a:xfrm>
            <a:prstGeom prst="rect">
              <a:avLst/>
            </a:prstGeom>
          </p:spPr>
        </p:pic>
        <p:pic>
          <p:nvPicPr>
            <p:cNvPr id="5" name="图片 4" descr="270bc9297e5cb925f3668bf2ddae988"/>
            <p:cNvPicPr>
              <a:picLocks noChangeAspect="1"/>
            </p:cNvPicPr>
            <p:nvPr/>
          </p:nvPicPr>
          <p:blipFill>
            <a:blip r:embed="rId5">
              <a:clrChange>
                <a:clrFrom>
                  <a:srgbClr val="FEFFFE">
                    <a:alpha val="100000"/>
                  </a:srgbClr>
                </a:clrFrom>
                <a:clrTo>
                  <a:srgbClr val="FEFFFE">
                    <a:alpha val="100000"/>
                    <a:alpha val="0"/>
                  </a:srgbClr>
                </a:clrTo>
              </a:clrChange>
            </a:blip>
            <a:srcRect l="28422" t="9565" r="196" b="53667"/>
            <a:stretch>
              <a:fillRect/>
            </a:stretch>
          </p:blipFill>
          <p:spPr>
            <a:xfrm>
              <a:off x="14083" y="-171"/>
              <a:ext cx="5117" cy="3725"/>
            </a:xfrm>
            <a:prstGeom prst="rect">
              <a:avLst/>
            </a:prstGeom>
          </p:spPr>
        </p:pic>
        <p:pic>
          <p:nvPicPr>
            <p:cNvPr id="11" name="图片 10" descr="templates\picture_hover\&amp;pky98195809727&amp;"/>
            <p:cNvPicPr>
              <a:picLocks noChangeAspect="1"/>
            </p:cNvPicPr>
            <p:nvPr/>
          </p:nvPicPr>
          <p:blipFill>
            <a:blip r:embed="rId6">
              <a:clrChange>
                <a:clrFrom>
                  <a:srgbClr val="FFFFFF">
                    <a:alpha val="100000"/>
                  </a:srgbClr>
                </a:clrFrom>
                <a:clrTo>
                  <a:srgbClr val="FFFFFF">
                    <a:alpha val="100000"/>
                    <a:alpha val="0"/>
                  </a:srgbClr>
                </a:clrTo>
              </a:clrChange>
            </a:blip>
            <a:srcRect t="52972" r="5885" b="6991"/>
            <a:stretch>
              <a:fillRect/>
            </a:stretch>
          </p:blipFill>
          <p:spPr>
            <a:xfrm flipH="1">
              <a:off x="150" y="5902"/>
              <a:ext cx="7228" cy="4324"/>
            </a:xfrm>
            <a:prstGeom prst="rect">
              <a:avLst/>
            </a:prstGeom>
          </p:spPr>
        </p:pic>
      </p:grpSp>
      <p:sp>
        <p:nvSpPr>
          <p:cNvPr id="13" name="文本框 12"/>
          <p:cNvSpPr txBox="1"/>
          <p:nvPr/>
        </p:nvSpPr>
        <p:spPr>
          <a:xfrm>
            <a:off x="2792730" y="3119120"/>
            <a:ext cx="6607810" cy="521970"/>
          </a:xfrm>
          <a:prstGeom prst="rect">
            <a:avLst/>
          </a:prstGeom>
          <a:noFill/>
        </p:spPr>
        <p:txBody>
          <a:bodyPr wrap="square" rtlCol="0" anchor="t">
            <a:spAutoFit/>
          </a:bodyPr>
          <a:lstStyle/>
          <a:p>
            <a:pPr algn="dist"/>
            <a:r>
              <a:rPr lang="zh-CN" altLang="en-US" sz="2800">
                <a:solidFill>
                  <a:srgbClr val="757363"/>
                </a:solidFill>
                <a:latin typeface="汉仪南宫体简" panose="02010600000101010101" charset="-122"/>
                <a:ea typeface="汉仪南宫体简" panose="02010600000101010101" charset="-122"/>
              </a:rPr>
              <a:t>——闲话学校管理的“道与术”</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组合 2"/>
          <p:cNvGrpSpPr/>
          <p:nvPr/>
        </p:nvGrpSpPr>
        <p:grpSpPr>
          <a:xfrm>
            <a:off x="-33020" y="-635"/>
            <a:ext cx="12225020" cy="6880860"/>
            <a:chOff x="-1" y="-37"/>
            <a:chExt cx="19252" cy="10836"/>
          </a:xfrm>
        </p:grpSpPr>
        <p:pic>
          <p:nvPicPr>
            <p:cNvPr id="2" name="图片 1" descr="b763cda1eb3f6d2eff02b2e0abb7d50"/>
            <p:cNvPicPr>
              <a:picLocks noChangeAspect="1"/>
            </p:cNvPicPr>
            <p:nvPr/>
          </p:nvPicPr>
          <p:blipFill>
            <a:blip r:embed="rId4"/>
            <a:srcRect r="3990" b="3917"/>
            <a:stretch>
              <a:fillRect/>
            </a:stretch>
          </p:blipFill>
          <p:spPr>
            <a:xfrm>
              <a:off x="0" y="-37"/>
              <a:ext cx="19251" cy="10837"/>
            </a:xfrm>
            <a:prstGeom prst="rect">
              <a:avLst/>
            </a:prstGeom>
          </p:spPr>
        </p:pic>
        <p:sp>
          <p:nvSpPr>
            <p:cNvPr id="4" name="矩形 3"/>
            <p:cNvSpPr/>
            <p:nvPr/>
          </p:nvSpPr>
          <p:spPr>
            <a:xfrm>
              <a:off x="-1" y="-36"/>
              <a:ext cx="19252" cy="9428"/>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仿宋简" panose="02010600000101010101" charset="-128"/>
                <a:ea typeface="汉仪仿宋简" panose="02010600000101010101" charset="-128"/>
              </a:endParaRPr>
            </a:p>
          </p:txBody>
        </p:sp>
      </p:grpSp>
      <p:sp>
        <p:nvSpPr>
          <p:cNvPr id="61" name="右大括号 60"/>
          <p:cNvSpPr/>
          <p:nvPr/>
        </p:nvSpPr>
        <p:spPr>
          <a:xfrm flipH="1">
            <a:off x="5059680" y="2673985"/>
            <a:ext cx="386080" cy="1940560"/>
          </a:xfrm>
          <a:prstGeom prst="rightBrace">
            <a:avLst/>
          </a:prstGeom>
          <a:ln w="15875">
            <a:solidFill>
              <a:srgbClr val="A28952">
                <a:alpha val="2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汉仪仿宋简" panose="02010600000101010101" charset="-128"/>
              <a:ea typeface="汉仪仿宋简" panose="02010600000101010101" charset="-128"/>
            </a:endParaRPr>
          </a:p>
        </p:txBody>
      </p:sp>
      <p:sp>
        <p:nvSpPr>
          <p:cNvPr id="100" name="文本框 99"/>
          <p:cNvSpPr txBox="1"/>
          <p:nvPr/>
        </p:nvSpPr>
        <p:spPr>
          <a:xfrm>
            <a:off x="5368290" y="2266950"/>
            <a:ext cx="6454140" cy="2456815"/>
          </a:xfrm>
          <a:prstGeom prst="rect">
            <a:avLst/>
          </a:prstGeom>
          <a:noFill/>
          <a:ln w="9525">
            <a:noFill/>
          </a:ln>
        </p:spPr>
        <p:txBody>
          <a:bodyPr>
            <a:noAutofit/>
          </a:bodyPr>
          <a:lstStyle/>
          <a:p>
            <a:pPr indent="0"/>
            <a:endParaRPr lang="en-US">
              <a:solidFill>
                <a:srgbClr val="FF0000"/>
              </a:solidFill>
              <a:latin typeface="仿宋" panose="02010609060101010101" charset="-122"/>
              <a:ea typeface="宋体" panose="02010600030101010101" pitchFamily="2" charset="-122"/>
            </a:endParaRPr>
          </a:p>
          <a:p>
            <a:pPr algn="l">
              <a:buClrTx/>
              <a:buSzTx/>
              <a:buFontTx/>
            </a:pPr>
            <a:r>
              <a:rPr lang="zh-CN" altLang="en-US" sz="2400">
                <a:solidFill>
                  <a:srgbClr val="7C6D48"/>
                </a:solidFill>
                <a:latin typeface="方正粗黑宋简体" panose="02000000000000000000" charset="-122"/>
                <a:ea typeface="方正粗黑宋简体" panose="02000000000000000000" charset="-122"/>
              </a:rPr>
              <a:t>《我要的是葫芦》</a:t>
            </a:r>
            <a:r>
              <a:rPr lang="zh-CN" altLang="en-US" sz="2400">
                <a:solidFill>
                  <a:srgbClr val="7C6D48"/>
                </a:solidFill>
                <a:latin typeface="汉仪仿宋简" panose="02010600000101010101" charset="-128"/>
                <a:ea typeface="汉仪仿宋简" panose="02010600000101010101" charset="-128"/>
              </a:rPr>
              <a:t>的追问：我们要培养什么样的学生？</a:t>
            </a:r>
          </a:p>
          <a:p>
            <a:pPr algn="l">
              <a:buClrTx/>
              <a:buSzTx/>
              <a:buFontTx/>
            </a:pPr>
            <a:endParaRPr lang="zh-CN" altLang="en-US" sz="2400">
              <a:solidFill>
                <a:srgbClr val="7C6D48"/>
              </a:solidFill>
              <a:latin typeface="汉仪仿宋简" panose="02010600000101010101" charset="-128"/>
              <a:ea typeface="汉仪仿宋简" panose="02010600000101010101" charset="-128"/>
            </a:endParaRPr>
          </a:p>
          <a:p>
            <a:pPr indent="457200" algn="l">
              <a:buClrTx/>
              <a:buSzTx/>
              <a:buFontTx/>
            </a:pPr>
            <a:r>
              <a:rPr lang="zh-CN" altLang="en-US" sz="2400" b="1">
                <a:gradFill>
                  <a:gsLst>
                    <a:gs pos="0">
                      <a:srgbClr val="007BD3"/>
                    </a:gs>
                    <a:gs pos="100000">
                      <a:srgbClr val="034373"/>
                    </a:gs>
                  </a:gsLst>
                  <a:lin scaled="0"/>
                </a:gradFill>
                <a:latin typeface="汉仪仿宋简" panose="02010600000101010101" charset="-128"/>
                <a:ea typeface="汉仪仿宋简" panose="02010600000101010101" charset="-128"/>
              </a:rPr>
              <a:t>“什么?叶子上的虫还用治?我要的是葫芦！”</a:t>
            </a:r>
            <a:r>
              <a:rPr lang="zh-CN" altLang="en-US" sz="2400">
                <a:solidFill>
                  <a:srgbClr val="7C6D48"/>
                </a:solidFill>
                <a:latin typeface="汉仪仿宋简" panose="02010600000101010101" charset="-128"/>
                <a:ea typeface="汉仪仿宋简" panose="02010600000101010101" charset="-128"/>
              </a:rPr>
              <a:t>可是,过了几天,叶子上的虫子越来越多,小葫芦慢慢变黄了,一个一个都掉光了。</a:t>
            </a:r>
          </a:p>
        </p:txBody>
      </p:sp>
      <p:pic>
        <p:nvPicPr>
          <p:cNvPr id="15" name="图片 14" descr="微信图片_20221126102903"/>
          <p:cNvPicPr>
            <a:picLocks noChangeAspect="1"/>
          </p:cNvPicPr>
          <p:nvPr>
            <p:custDataLst>
              <p:tags r:id="rId2"/>
            </p:custDataLst>
          </p:nvPr>
        </p:nvPicPr>
        <p:blipFill>
          <a:blip r:embed="rId5"/>
          <a:stretch>
            <a:fillRect/>
          </a:stretch>
        </p:blipFill>
        <p:spPr>
          <a:xfrm>
            <a:off x="972185" y="2426335"/>
            <a:ext cx="3943350" cy="2959100"/>
          </a:xfrm>
          <a:prstGeom prst="roundRect">
            <a:avLst/>
          </a:prstGeom>
        </p:spPr>
      </p:pic>
      <p:sp>
        <p:nvSpPr>
          <p:cNvPr id="39" name="圆角矩形 38"/>
          <p:cNvSpPr/>
          <p:nvPr/>
        </p:nvSpPr>
        <p:spPr>
          <a:xfrm>
            <a:off x="843280" y="1707515"/>
            <a:ext cx="4683760" cy="471170"/>
          </a:xfrm>
          <a:prstGeom prst="roundRect">
            <a:avLst>
              <a:gd name="adj" fmla="val 50000"/>
            </a:avLst>
          </a:prstGeom>
          <a:solidFill>
            <a:schemeClr val="bg1"/>
          </a:solidFill>
          <a:ln w="22225">
            <a:solidFill>
              <a:srgbClr val="A289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50800" dist="38100" dir="2700000" algn="tl" rotWithShape="0">
                  <a:prstClr val="black">
                    <a:alpha val="40000"/>
                  </a:prstClr>
                </a:outerShdw>
              </a:effectLst>
              <a:latin typeface="汉仪仿宋简" panose="02010600000101010101" charset="-128"/>
              <a:ea typeface="汉仪仿宋简" panose="02010600000101010101" charset="-128"/>
            </a:endParaRPr>
          </a:p>
        </p:txBody>
      </p:sp>
      <p:sp>
        <p:nvSpPr>
          <p:cNvPr id="43" name="文本框 42"/>
          <p:cNvSpPr txBox="1"/>
          <p:nvPr/>
        </p:nvSpPr>
        <p:spPr>
          <a:xfrm>
            <a:off x="1058545" y="1579245"/>
            <a:ext cx="4110355" cy="650875"/>
          </a:xfrm>
          <a:prstGeom prst="rect">
            <a:avLst/>
          </a:prstGeom>
          <a:noFill/>
          <a:extLst>
            <a:ext uri="{909E8E84-426E-40DD-AFC4-6F175D3DCCD1}">
              <a14:hiddenFill xmlns:a14="http://schemas.microsoft.com/office/drawing/2010/main">
                <a:solidFill>
                  <a:srgbClr val="E69735"/>
                </a:solidFill>
              </a14:hiddenFill>
            </a:ext>
          </a:extLst>
        </p:spPr>
        <p:txBody>
          <a:bodyPr wrap="square" rtlCol="0" anchor="t">
            <a:spAutoFit/>
          </a:bodyPr>
          <a:lstStyle/>
          <a:p>
            <a:pPr algn="ctr">
              <a:lnSpc>
                <a:spcPct val="130000"/>
              </a:lnSpc>
              <a:spcBef>
                <a:spcPts val="0"/>
              </a:spcBef>
              <a:spcAft>
                <a:spcPts val="0"/>
              </a:spcAft>
            </a:pPr>
            <a:r>
              <a:rPr lang="zh-CN" altLang="en-US" sz="2800" b="1">
                <a:solidFill>
                  <a:srgbClr val="7C6D48"/>
                </a:solidFill>
                <a:latin typeface="汉仪仿宋简" panose="02010600000101010101" charset="-128"/>
                <a:ea typeface="汉仪仿宋简" panose="02010600000101010101" charset="-128"/>
                <a:cs typeface="汉仪秀英体简" panose="02010600000101010101" charset="-122"/>
                <a:sym typeface="+mn-ea"/>
              </a:rPr>
              <a:t>道之一：明确教育的方向</a:t>
            </a:r>
          </a:p>
        </p:txBody>
      </p:sp>
      <p:sp>
        <p:nvSpPr>
          <p:cNvPr id="6" name="文本框 5"/>
          <p:cNvSpPr txBox="1"/>
          <p:nvPr/>
        </p:nvSpPr>
        <p:spPr>
          <a:xfrm>
            <a:off x="4453890" y="77470"/>
            <a:ext cx="3317240" cy="728980"/>
          </a:xfrm>
          <a:prstGeom prst="rect">
            <a:avLst/>
          </a:prstGeom>
          <a:noFill/>
        </p:spPr>
        <p:txBody>
          <a:bodyPr wrap="square" rtlCol="0" anchor="t">
            <a:noAutofit/>
          </a:bodyPr>
          <a:lstStyle/>
          <a:p>
            <a:pPr algn="ctr">
              <a:lnSpc>
                <a:spcPct val="130000"/>
              </a:lnSpc>
              <a:spcBef>
                <a:spcPts val="0"/>
              </a:spcBef>
              <a:spcAft>
                <a:spcPts val="0"/>
              </a:spcAft>
            </a:pPr>
            <a:r>
              <a:rPr lang="zh-CN" altLang="en-US" sz="4400" b="1">
                <a:solidFill>
                  <a:srgbClr val="7C6D48"/>
                </a:solidFill>
                <a:latin typeface="方正粗黑宋简体" panose="02000000000000000000" charset="-122"/>
                <a:ea typeface="方正粗黑宋简体" panose="02000000000000000000" charset="-122"/>
                <a:sym typeface="+mn-ea"/>
              </a:rPr>
              <a:t>悟道</a:t>
            </a:r>
          </a:p>
        </p:txBody>
      </p:sp>
      <p:grpSp>
        <p:nvGrpSpPr>
          <p:cNvPr id="7" name="组合 6"/>
          <p:cNvGrpSpPr/>
          <p:nvPr/>
        </p:nvGrpSpPr>
        <p:grpSpPr>
          <a:xfrm>
            <a:off x="2338070" y="365760"/>
            <a:ext cx="7548880" cy="231140"/>
            <a:chOff x="3682" y="746"/>
            <a:chExt cx="11888" cy="364"/>
          </a:xfrm>
        </p:grpSpPr>
        <p:sp>
          <p:nvSpPr>
            <p:cNvPr id="8" name="菱形 7"/>
            <p:cNvSpPr/>
            <p:nvPr/>
          </p:nvSpPr>
          <p:spPr>
            <a:xfrm>
              <a:off x="6197" y="747"/>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菱形 15"/>
            <p:cNvSpPr/>
            <p:nvPr/>
          </p:nvSpPr>
          <p:spPr>
            <a:xfrm>
              <a:off x="6005" y="747"/>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a:stCxn id="16" idx="1"/>
            </p:cNvCxnSpPr>
            <p:nvPr/>
          </p:nvCxnSpPr>
          <p:spPr>
            <a:xfrm>
              <a:off x="3682" y="928"/>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sp>
          <p:nvSpPr>
            <p:cNvPr id="18" name="菱形 17"/>
            <p:cNvSpPr/>
            <p:nvPr/>
          </p:nvSpPr>
          <p:spPr>
            <a:xfrm>
              <a:off x="12671" y="746"/>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菱形 19"/>
            <p:cNvSpPr/>
            <p:nvPr/>
          </p:nvSpPr>
          <p:spPr>
            <a:xfrm>
              <a:off x="12884" y="746"/>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p:nvPr/>
          </p:nvCxnSpPr>
          <p:spPr>
            <a:xfrm flipH="1">
              <a:off x="13247" y="927"/>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nvSpPr>
        <p:spPr>
          <a:xfrm>
            <a:off x="1163320" y="6245225"/>
            <a:ext cx="10701655" cy="398780"/>
          </a:xfrm>
          <a:prstGeom prst="rect">
            <a:avLst/>
          </a:prstGeom>
          <a:noFill/>
        </p:spPr>
        <p:txBody>
          <a:bodyPr wrap="square" rtlCol="0">
            <a:spAutoFit/>
          </a:bodyPr>
          <a:lstStyle/>
          <a:p>
            <a:pPr algn="dist"/>
            <a:r>
              <a:rPr lang="zh-CN" altLang="en-US" sz="2000">
                <a:solidFill>
                  <a:schemeClr val="bg1"/>
                </a:solidFill>
                <a:latin typeface="汉仪南宫体简" panose="02010600000101010101" charset="-122"/>
                <a:ea typeface="汉仪南宫体简" panose="02010600000101010101" charset="-122"/>
              </a:rPr>
              <a:t>困</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境</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中</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修</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筑</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教</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育</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的</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家园</a:t>
            </a:r>
            <a:r>
              <a:rPr lang="en-US" altLang="zh-CN" sz="2000">
                <a:solidFill>
                  <a:schemeClr val="bg1"/>
                </a:solidFill>
                <a:latin typeface="汉仪南宫体简" panose="02010600000101010101" charset="-122"/>
                <a:ea typeface="汉仪南宫体简" panose="02010600000101010101" charset="-122"/>
              </a:rPr>
              <a:t>”</a:t>
            </a:r>
            <a:endParaRPr lang="zh-CN" altLang="en-US" sz="2000">
              <a:solidFill>
                <a:schemeClr val="bg1"/>
              </a:solidFill>
              <a:latin typeface="汉仪南宫体简" panose="02010600000101010101" charset="-122"/>
              <a:ea typeface="汉仪南宫体简" panose="02010600000101010101"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组合 2"/>
          <p:cNvGrpSpPr/>
          <p:nvPr/>
        </p:nvGrpSpPr>
        <p:grpSpPr>
          <a:xfrm>
            <a:off x="0" y="-635"/>
            <a:ext cx="12225020" cy="6880860"/>
            <a:chOff x="-1" y="-37"/>
            <a:chExt cx="19252" cy="10836"/>
          </a:xfrm>
        </p:grpSpPr>
        <p:pic>
          <p:nvPicPr>
            <p:cNvPr id="2" name="图片 1" descr="b763cda1eb3f6d2eff02b2e0abb7d50"/>
            <p:cNvPicPr>
              <a:picLocks noChangeAspect="1"/>
            </p:cNvPicPr>
            <p:nvPr/>
          </p:nvPicPr>
          <p:blipFill>
            <a:blip r:embed="rId3"/>
            <a:srcRect r="3990" b="3917"/>
            <a:stretch>
              <a:fillRect/>
            </a:stretch>
          </p:blipFill>
          <p:spPr>
            <a:xfrm>
              <a:off x="0" y="-37"/>
              <a:ext cx="19251" cy="10837"/>
            </a:xfrm>
            <a:prstGeom prst="rect">
              <a:avLst/>
            </a:prstGeom>
          </p:spPr>
        </p:pic>
        <p:sp>
          <p:nvSpPr>
            <p:cNvPr id="4" name="矩形 3"/>
            <p:cNvSpPr/>
            <p:nvPr/>
          </p:nvSpPr>
          <p:spPr>
            <a:xfrm>
              <a:off x="-1" y="-36"/>
              <a:ext cx="19252" cy="9428"/>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仿宋简" panose="02010600000101010101" charset="-128"/>
                <a:ea typeface="汉仪仿宋简" panose="02010600000101010101" charset="-128"/>
              </a:endParaRPr>
            </a:p>
          </p:txBody>
        </p:sp>
      </p:grpSp>
      <p:sp>
        <p:nvSpPr>
          <p:cNvPr id="38" name="文本框 37"/>
          <p:cNvSpPr txBox="1"/>
          <p:nvPr/>
        </p:nvSpPr>
        <p:spPr>
          <a:xfrm>
            <a:off x="5652135" y="1120775"/>
            <a:ext cx="9388475" cy="728980"/>
          </a:xfrm>
          <a:prstGeom prst="rect">
            <a:avLst/>
          </a:prstGeom>
          <a:noFill/>
        </p:spPr>
        <p:txBody>
          <a:bodyPr wrap="square" rtlCol="0" anchor="t">
            <a:noAutofit/>
          </a:bodyPr>
          <a:lstStyle/>
          <a:p>
            <a:pPr algn="l">
              <a:lnSpc>
                <a:spcPct val="130000"/>
              </a:lnSpc>
              <a:spcBef>
                <a:spcPts val="0"/>
              </a:spcBef>
              <a:spcAft>
                <a:spcPts val="0"/>
              </a:spcAft>
            </a:pPr>
            <a:r>
              <a:rPr lang="zh-CN" altLang="en-US" sz="2800" b="1">
                <a:solidFill>
                  <a:srgbClr val="7C6D48"/>
                </a:solidFill>
                <a:latin typeface="汉仪仿宋简" panose="02010600000101010101" charset="-128"/>
                <a:ea typeface="汉仪仿宋简" panose="02010600000101010101" charset="-128"/>
                <a:sym typeface="+mn-ea"/>
              </a:rPr>
              <a:t>●</a:t>
            </a:r>
            <a:r>
              <a:rPr lang="zh-CN" altLang="en-US" sz="2800" b="1">
                <a:solidFill>
                  <a:srgbClr val="7C6D48"/>
                </a:solidFill>
                <a:latin typeface="汉仪仿宋简" panose="02010600000101010101" charset="-128"/>
                <a:ea typeface="汉仪仿宋简" panose="02010600000101010101" charset="-128"/>
                <a:sym typeface="+mn-ea"/>
                <a:hlinkClick r:id="rId4" action="ppaction://hlinkfile"/>
              </a:rPr>
              <a:t>价值引领</a:t>
            </a:r>
            <a:r>
              <a:rPr lang="zh-CN" altLang="en-US" sz="2800" b="1">
                <a:solidFill>
                  <a:srgbClr val="7C6D48"/>
                </a:solidFill>
                <a:latin typeface="汉仪仿宋简" panose="02010600000101010101" charset="-128"/>
                <a:ea typeface="汉仪仿宋简" panose="02010600000101010101" charset="-128"/>
                <a:sym typeface="+mn-ea"/>
              </a:rPr>
              <a:t>：</a:t>
            </a:r>
          </a:p>
        </p:txBody>
      </p:sp>
      <p:sp>
        <p:nvSpPr>
          <p:cNvPr id="61" name="右大括号 60"/>
          <p:cNvSpPr/>
          <p:nvPr/>
        </p:nvSpPr>
        <p:spPr>
          <a:xfrm flipH="1">
            <a:off x="5266055" y="1633220"/>
            <a:ext cx="386080" cy="3989070"/>
          </a:xfrm>
          <a:prstGeom prst="rightBrace">
            <a:avLst/>
          </a:prstGeom>
          <a:ln w="15875">
            <a:solidFill>
              <a:srgbClr val="A28952">
                <a:alpha val="2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汉仪仿宋简" panose="02010600000101010101" charset="-128"/>
              <a:ea typeface="汉仪仿宋简" panose="02010600000101010101" charset="-128"/>
            </a:endParaRPr>
          </a:p>
        </p:txBody>
      </p:sp>
      <p:sp>
        <p:nvSpPr>
          <p:cNvPr id="6" name="文本框 5"/>
          <p:cNvSpPr txBox="1"/>
          <p:nvPr/>
        </p:nvSpPr>
        <p:spPr>
          <a:xfrm>
            <a:off x="5652135" y="1668145"/>
            <a:ext cx="6397625" cy="4119245"/>
          </a:xfrm>
          <a:prstGeom prst="rect">
            <a:avLst/>
          </a:prstGeom>
          <a:noFill/>
        </p:spPr>
        <p:txBody>
          <a:bodyPr wrap="square" rtlCol="0">
            <a:noAutofit/>
          </a:bodyPr>
          <a:lstStyle/>
          <a:p>
            <a:pPr indent="457200" algn="l">
              <a:lnSpc>
                <a:spcPct val="130000"/>
              </a:lnSpc>
              <a:spcBef>
                <a:spcPts val="0"/>
              </a:spcBef>
              <a:spcAft>
                <a:spcPts val="0"/>
              </a:spcAft>
              <a:buClrTx/>
              <a:buSzTx/>
              <a:buFontTx/>
            </a:pPr>
            <a:r>
              <a:rPr lang="en-US" altLang="zh-CN" sz="2400">
                <a:solidFill>
                  <a:srgbClr val="7C6D48"/>
                </a:solidFill>
                <a:latin typeface="汉仪仿宋简" panose="02010600000101010101" charset="-128"/>
                <a:ea typeface="汉仪仿宋简" panose="02010600000101010101" charset="-128"/>
              </a:rPr>
              <a:t> </a:t>
            </a:r>
            <a:r>
              <a:rPr lang="zh-CN" altLang="en-US" sz="2400">
                <a:solidFill>
                  <a:srgbClr val="7C6D48"/>
                </a:solidFill>
                <a:latin typeface="汉仪仿宋简" panose="02010600000101010101" charset="-128"/>
                <a:ea typeface="汉仪仿宋简" panose="02010600000101010101" charset="-128"/>
              </a:rPr>
              <a:t>让生命更美好的教育，一定是重视学生健康人格的培养，重视人类核心价值观的培育，在知识技能传递的同时更重视智力能力的培养与开发，自我的表达与建设；一定是能够引发学生学习的兴趣和探究的欲望；一定充满人性的光辉，重视具有多元智能的每一个学生个性化的发展；它给予师生的是心灵的引导和精神的激励，师生为之沉醉，为之努力，为之奋发，渐次走向卓越！</a:t>
            </a:r>
          </a:p>
        </p:txBody>
      </p:sp>
      <p:pic>
        <p:nvPicPr>
          <p:cNvPr id="7" name="图片 6" descr="微信图片_20221126102820"/>
          <p:cNvPicPr>
            <a:picLocks noChangeAspect="1"/>
          </p:cNvPicPr>
          <p:nvPr/>
        </p:nvPicPr>
        <p:blipFill>
          <a:blip r:embed="rId5"/>
          <a:stretch>
            <a:fillRect/>
          </a:stretch>
        </p:blipFill>
        <p:spPr>
          <a:xfrm>
            <a:off x="1252220" y="2232025"/>
            <a:ext cx="3893185" cy="3287395"/>
          </a:xfrm>
          <a:prstGeom prst="roundRect">
            <a:avLst/>
          </a:prstGeom>
        </p:spPr>
      </p:pic>
      <p:sp>
        <p:nvSpPr>
          <p:cNvPr id="39" name="圆角矩形 38"/>
          <p:cNvSpPr/>
          <p:nvPr/>
        </p:nvSpPr>
        <p:spPr>
          <a:xfrm>
            <a:off x="709930" y="1536065"/>
            <a:ext cx="4683760" cy="471170"/>
          </a:xfrm>
          <a:prstGeom prst="roundRect">
            <a:avLst>
              <a:gd name="adj" fmla="val 50000"/>
            </a:avLst>
          </a:prstGeom>
          <a:solidFill>
            <a:schemeClr val="bg1"/>
          </a:solidFill>
          <a:ln w="22225">
            <a:solidFill>
              <a:srgbClr val="A289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50800" dist="38100" dir="2700000" algn="tl" rotWithShape="0">
                  <a:prstClr val="black">
                    <a:alpha val="40000"/>
                  </a:prstClr>
                </a:outerShdw>
              </a:effectLst>
              <a:latin typeface="汉仪仿宋简" panose="02010600000101010101" charset="-128"/>
              <a:ea typeface="汉仪仿宋简" panose="02010600000101010101" charset="-128"/>
            </a:endParaRPr>
          </a:p>
        </p:txBody>
      </p:sp>
      <p:sp>
        <p:nvSpPr>
          <p:cNvPr id="43" name="文本框 42"/>
          <p:cNvSpPr txBox="1"/>
          <p:nvPr/>
        </p:nvSpPr>
        <p:spPr>
          <a:xfrm>
            <a:off x="925195" y="1407795"/>
            <a:ext cx="4110355" cy="650875"/>
          </a:xfrm>
          <a:prstGeom prst="rect">
            <a:avLst/>
          </a:prstGeom>
          <a:noFill/>
          <a:extLst>
            <a:ext uri="{909E8E84-426E-40DD-AFC4-6F175D3DCCD1}">
              <a14:hiddenFill xmlns:a14="http://schemas.microsoft.com/office/drawing/2010/main">
                <a:solidFill>
                  <a:srgbClr val="E69735"/>
                </a:solidFill>
              </a14:hiddenFill>
            </a:ext>
          </a:extLst>
        </p:spPr>
        <p:txBody>
          <a:bodyPr wrap="square" rtlCol="0" anchor="t">
            <a:spAutoFit/>
          </a:bodyPr>
          <a:lstStyle/>
          <a:p>
            <a:pPr algn="ctr">
              <a:lnSpc>
                <a:spcPct val="130000"/>
              </a:lnSpc>
              <a:spcBef>
                <a:spcPts val="0"/>
              </a:spcBef>
              <a:spcAft>
                <a:spcPts val="0"/>
              </a:spcAft>
            </a:pPr>
            <a:r>
              <a:rPr lang="zh-CN" altLang="en-US" sz="2800" b="1">
                <a:solidFill>
                  <a:srgbClr val="7C6D48"/>
                </a:solidFill>
                <a:latin typeface="汉仪仿宋简" panose="02010600000101010101" charset="-128"/>
                <a:ea typeface="汉仪仿宋简" panose="02010600000101010101" charset="-128"/>
                <a:cs typeface="汉仪秀英体简" panose="02010600000101010101" charset="-122"/>
                <a:sym typeface="+mn-ea"/>
              </a:rPr>
              <a:t>道之一：明确教育的方向</a:t>
            </a:r>
          </a:p>
        </p:txBody>
      </p:sp>
      <p:sp>
        <p:nvSpPr>
          <p:cNvPr id="16" name="文本框 15"/>
          <p:cNvSpPr txBox="1"/>
          <p:nvPr/>
        </p:nvSpPr>
        <p:spPr>
          <a:xfrm>
            <a:off x="4446905" y="184785"/>
            <a:ext cx="3317240" cy="728980"/>
          </a:xfrm>
          <a:prstGeom prst="rect">
            <a:avLst/>
          </a:prstGeom>
          <a:noFill/>
        </p:spPr>
        <p:txBody>
          <a:bodyPr wrap="square" rtlCol="0" anchor="t">
            <a:noAutofit/>
          </a:bodyPr>
          <a:lstStyle/>
          <a:p>
            <a:pPr algn="ctr">
              <a:lnSpc>
                <a:spcPct val="130000"/>
              </a:lnSpc>
              <a:spcBef>
                <a:spcPts val="0"/>
              </a:spcBef>
              <a:spcAft>
                <a:spcPts val="0"/>
              </a:spcAft>
            </a:pPr>
            <a:r>
              <a:rPr lang="zh-CN" altLang="en-US" sz="4400" b="1">
                <a:solidFill>
                  <a:srgbClr val="7C6D48"/>
                </a:solidFill>
                <a:latin typeface="方正粗黑宋简体" panose="02000000000000000000" charset="-122"/>
                <a:ea typeface="方正粗黑宋简体" panose="02000000000000000000" charset="-122"/>
                <a:sym typeface="+mn-ea"/>
              </a:rPr>
              <a:t>悟道</a:t>
            </a:r>
          </a:p>
        </p:txBody>
      </p:sp>
      <p:grpSp>
        <p:nvGrpSpPr>
          <p:cNvPr id="17" name="组合 16"/>
          <p:cNvGrpSpPr/>
          <p:nvPr/>
        </p:nvGrpSpPr>
        <p:grpSpPr>
          <a:xfrm>
            <a:off x="2338070" y="365760"/>
            <a:ext cx="7548880" cy="231140"/>
            <a:chOff x="3682" y="746"/>
            <a:chExt cx="11888" cy="364"/>
          </a:xfrm>
        </p:grpSpPr>
        <p:sp>
          <p:nvSpPr>
            <p:cNvPr id="18" name="菱形 17"/>
            <p:cNvSpPr/>
            <p:nvPr/>
          </p:nvSpPr>
          <p:spPr>
            <a:xfrm>
              <a:off x="6197" y="747"/>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菱形 19"/>
            <p:cNvSpPr/>
            <p:nvPr/>
          </p:nvSpPr>
          <p:spPr>
            <a:xfrm>
              <a:off x="6005" y="747"/>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20" idx="1"/>
            </p:cNvCxnSpPr>
            <p:nvPr/>
          </p:nvCxnSpPr>
          <p:spPr>
            <a:xfrm>
              <a:off x="3682" y="928"/>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sp>
          <p:nvSpPr>
            <p:cNvPr id="22" name="菱形 21"/>
            <p:cNvSpPr/>
            <p:nvPr/>
          </p:nvSpPr>
          <p:spPr>
            <a:xfrm>
              <a:off x="12671" y="746"/>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菱形 22"/>
            <p:cNvSpPr/>
            <p:nvPr/>
          </p:nvSpPr>
          <p:spPr>
            <a:xfrm>
              <a:off x="12884" y="746"/>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连接符 23"/>
            <p:cNvCxnSpPr/>
            <p:nvPr/>
          </p:nvCxnSpPr>
          <p:spPr>
            <a:xfrm flipH="1">
              <a:off x="13247" y="927"/>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nvSpPr>
        <p:spPr>
          <a:xfrm>
            <a:off x="1163320" y="6245225"/>
            <a:ext cx="10701655" cy="398780"/>
          </a:xfrm>
          <a:prstGeom prst="rect">
            <a:avLst/>
          </a:prstGeom>
          <a:noFill/>
        </p:spPr>
        <p:txBody>
          <a:bodyPr wrap="square" rtlCol="0">
            <a:spAutoFit/>
          </a:bodyPr>
          <a:lstStyle/>
          <a:p>
            <a:pPr algn="dist"/>
            <a:r>
              <a:rPr lang="zh-CN" altLang="en-US" sz="2000">
                <a:solidFill>
                  <a:schemeClr val="bg1"/>
                </a:solidFill>
                <a:latin typeface="汉仪南宫体简" panose="02010600000101010101" charset="-122"/>
                <a:ea typeface="汉仪南宫体简" panose="02010600000101010101" charset="-122"/>
              </a:rPr>
              <a:t>困</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境</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中</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修</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筑</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教</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育</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的</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家园</a:t>
            </a:r>
            <a:r>
              <a:rPr lang="en-US" altLang="zh-CN" sz="2000">
                <a:solidFill>
                  <a:schemeClr val="bg1"/>
                </a:solidFill>
                <a:latin typeface="汉仪南宫体简" panose="02010600000101010101" charset="-122"/>
                <a:ea typeface="汉仪南宫体简" panose="02010600000101010101" charset="-122"/>
              </a:rPr>
              <a:t>”</a:t>
            </a:r>
            <a:endParaRPr lang="zh-CN" altLang="en-US" sz="2000">
              <a:solidFill>
                <a:schemeClr val="bg1"/>
              </a:solidFill>
              <a:latin typeface="汉仪南宫体简" panose="02010600000101010101" charset="-122"/>
              <a:ea typeface="汉仪南宫体简" panose="02010600000101010101" charset="-122"/>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组合 2"/>
          <p:cNvGrpSpPr/>
          <p:nvPr/>
        </p:nvGrpSpPr>
        <p:grpSpPr>
          <a:xfrm>
            <a:off x="-33020" y="-635"/>
            <a:ext cx="12225020" cy="6880860"/>
            <a:chOff x="-1" y="-37"/>
            <a:chExt cx="19252" cy="10836"/>
          </a:xfrm>
        </p:grpSpPr>
        <p:pic>
          <p:nvPicPr>
            <p:cNvPr id="2" name="图片 1" descr="b763cda1eb3f6d2eff02b2e0abb7d50"/>
            <p:cNvPicPr>
              <a:picLocks noChangeAspect="1"/>
            </p:cNvPicPr>
            <p:nvPr/>
          </p:nvPicPr>
          <p:blipFill>
            <a:blip r:embed="rId3"/>
            <a:srcRect r="3990" b="3917"/>
            <a:stretch>
              <a:fillRect/>
            </a:stretch>
          </p:blipFill>
          <p:spPr>
            <a:xfrm>
              <a:off x="0" y="-37"/>
              <a:ext cx="19251" cy="10837"/>
            </a:xfrm>
            <a:prstGeom prst="rect">
              <a:avLst/>
            </a:prstGeom>
          </p:spPr>
        </p:pic>
        <p:sp>
          <p:nvSpPr>
            <p:cNvPr id="4" name="矩形 3"/>
            <p:cNvSpPr/>
            <p:nvPr/>
          </p:nvSpPr>
          <p:spPr>
            <a:xfrm>
              <a:off x="-1" y="-36"/>
              <a:ext cx="19252" cy="9428"/>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仿宋简" panose="02010600000101010101" charset="-128"/>
                <a:ea typeface="汉仪仿宋简" panose="02010600000101010101" charset="-128"/>
              </a:endParaRPr>
            </a:p>
          </p:txBody>
        </p:sp>
      </p:grpSp>
      <p:sp>
        <p:nvSpPr>
          <p:cNvPr id="9" name="圆角矩形 8"/>
          <p:cNvSpPr/>
          <p:nvPr/>
        </p:nvSpPr>
        <p:spPr>
          <a:xfrm>
            <a:off x="613410" y="1918335"/>
            <a:ext cx="10998835" cy="3681730"/>
          </a:xfrm>
          <a:prstGeom prst="roundRect">
            <a:avLst>
              <a:gd name="adj" fmla="val 6241"/>
            </a:avLst>
          </a:prstGeom>
          <a:solidFill>
            <a:schemeClr val="bg1"/>
          </a:solidFill>
          <a:ln>
            <a:solidFill>
              <a:schemeClr val="bg1">
                <a:lumMod val="85000"/>
              </a:schemeClr>
            </a:solidFill>
          </a:ln>
          <a:effectLst>
            <a:outerShdw blurRad="50800"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仿宋简" panose="02010600000101010101" charset="-128"/>
              <a:ea typeface="汉仪仿宋简" panose="02010600000101010101" charset="-128"/>
            </a:endParaRPr>
          </a:p>
        </p:txBody>
      </p:sp>
      <p:sp>
        <p:nvSpPr>
          <p:cNvPr id="5" name="文本框 4"/>
          <p:cNvSpPr txBox="1"/>
          <p:nvPr/>
        </p:nvSpPr>
        <p:spPr>
          <a:xfrm>
            <a:off x="1163320" y="2361565"/>
            <a:ext cx="10499725" cy="1965666"/>
          </a:xfrm>
          <a:prstGeom prst="rect">
            <a:avLst/>
          </a:prstGeom>
          <a:noFill/>
        </p:spPr>
        <p:txBody>
          <a:bodyPr wrap="square" rtlCol="0" anchor="t">
            <a:spAutoFit/>
          </a:bodyPr>
          <a:lstStyle/>
          <a:p>
            <a:pPr>
              <a:lnSpc>
                <a:spcPct val="130000"/>
              </a:lnSpc>
              <a:spcBef>
                <a:spcPts val="0"/>
              </a:spcBef>
              <a:spcAft>
                <a:spcPts val="0"/>
              </a:spcAft>
            </a:pPr>
            <a:r>
              <a:rPr lang="en-US" altLang="zh-CN" sz="2400" dirty="0">
                <a:solidFill>
                  <a:srgbClr val="7C6D48"/>
                </a:solidFill>
                <a:latin typeface="汉仪仿宋简" panose="02010600000101010101" charset="-128"/>
                <a:ea typeface="汉仪仿宋简" panose="02010600000101010101" charset="-128"/>
                <a:cs typeface="汉仪仿宋简" panose="02010600000101010101" charset="-128"/>
              </a:rPr>
              <a:t>    </a:t>
            </a:r>
            <a:r>
              <a:rPr lang="zh-CN" altLang="en-US" sz="2400" dirty="0">
                <a:solidFill>
                  <a:srgbClr val="7C6D48"/>
                </a:solidFill>
                <a:latin typeface="汉仪仿宋简" panose="02010600000101010101" charset="-128"/>
                <a:ea typeface="汉仪仿宋简" panose="02010600000101010101" charset="-128"/>
                <a:cs typeface="汉仪仿宋简" panose="02010600000101010101" charset="-128"/>
              </a:rPr>
              <a:t>我们学校主导的是“</a:t>
            </a:r>
            <a:r>
              <a:rPr lang="zh-CN" altLang="en-US" sz="2400" b="1" dirty="0">
                <a:solidFill>
                  <a:srgbClr val="FF0000"/>
                </a:solidFill>
                <a:latin typeface="汉仪仿宋简" panose="02010600000101010101" charset="-128"/>
                <a:ea typeface="汉仪仿宋简" panose="02010600000101010101" charset="-128"/>
                <a:cs typeface="汉仪仿宋简" panose="02010600000101010101" charset="-128"/>
              </a:rPr>
              <a:t>培根教育”，就是要从身体与心理、兴趣与习惯、思维与方法、能力与素养</a:t>
            </a:r>
            <a:r>
              <a:rPr lang="zh-CN" altLang="en-US" sz="2400" dirty="0">
                <a:solidFill>
                  <a:srgbClr val="7C6D48"/>
                </a:solidFill>
                <a:latin typeface="汉仪仿宋简" panose="02010600000101010101" charset="-128"/>
                <a:ea typeface="汉仪仿宋简" panose="02010600000101010101" charset="-128"/>
                <a:cs typeface="汉仪仿宋简" panose="02010600000101010101" charset="-128"/>
              </a:rPr>
              <a:t>几个方面为孩子一生的成长打好根基。生命是有共同的规律的，如果刨开泥土，看那些超群植物的根，你就会发现生命的奇迹所在，发现教育的真理所在！</a:t>
            </a:r>
          </a:p>
        </p:txBody>
      </p:sp>
      <p:sp>
        <p:nvSpPr>
          <p:cNvPr id="39" name="圆角矩形 38"/>
          <p:cNvSpPr/>
          <p:nvPr/>
        </p:nvSpPr>
        <p:spPr>
          <a:xfrm>
            <a:off x="697230" y="1447165"/>
            <a:ext cx="4683760" cy="471170"/>
          </a:xfrm>
          <a:prstGeom prst="roundRect">
            <a:avLst>
              <a:gd name="adj" fmla="val 50000"/>
            </a:avLst>
          </a:prstGeom>
          <a:solidFill>
            <a:schemeClr val="bg1"/>
          </a:solidFill>
          <a:ln w="22225">
            <a:solidFill>
              <a:srgbClr val="A289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50800" dist="38100" dir="2700000" algn="tl" rotWithShape="0">
                  <a:prstClr val="black">
                    <a:alpha val="40000"/>
                  </a:prstClr>
                </a:outerShdw>
              </a:effectLst>
              <a:latin typeface="汉仪仿宋简" panose="02010600000101010101" charset="-128"/>
              <a:ea typeface="汉仪仿宋简" panose="02010600000101010101" charset="-128"/>
            </a:endParaRPr>
          </a:p>
        </p:txBody>
      </p:sp>
      <p:sp>
        <p:nvSpPr>
          <p:cNvPr id="43" name="文本框 42"/>
          <p:cNvSpPr txBox="1"/>
          <p:nvPr/>
        </p:nvSpPr>
        <p:spPr>
          <a:xfrm>
            <a:off x="912495" y="1318895"/>
            <a:ext cx="4110355" cy="650875"/>
          </a:xfrm>
          <a:prstGeom prst="rect">
            <a:avLst/>
          </a:prstGeom>
          <a:noFill/>
          <a:extLst>
            <a:ext uri="{909E8E84-426E-40DD-AFC4-6F175D3DCCD1}">
              <a14:hiddenFill xmlns:a14="http://schemas.microsoft.com/office/drawing/2010/main">
                <a:solidFill>
                  <a:srgbClr val="E69735"/>
                </a:solidFill>
              </a14:hiddenFill>
            </a:ext>
          </a:extLst>
        </p:spPr>
        <p:txBody>
          <a:bodyPr wrap="square" rtlCol="0" anchor="t">
            <a:spAutoFit/>
          </a:bodyPr>
          <a:lstStyle/>
          <a:p>
            <a:pPr algn="ctr">
              <a:lnSpc>
                <a:spcPct val="130000"/>
              </a:lnSpc>
              <a:spcBef>
                <a:spcPts val="0"/>
              </a:spcBef>
              <a:spcAft>
                <a:spcPts val="0"/>
              </a:spcAft>
            </a:pPr>
            <a:r>
              <a:rPr lang="zh-CN" altLang="en-US" sz="2800" b="1">
                <a:solidFill>
                  <a:srgbClr val="7C6D48"/>
                </a:solidFill>
                <a:latin typeface="汉仪仿宋简" panose="02010600000101010101" charset="-128"/>
                <a:ea typeface="汉仪仿宋简" panose="02010600000101010101" charset="-128"/>
                <a:cs typeface="汉仪秀英体简" panose="02010600000101010101" charset="-122"/>
                <a:sym typeface="+mn-ea"/>
              </a:rPr>
              <a:t>道之一：明确教育的方向</a:t>
            </a:r>
          </a:p>
        </p:txBody>
      </p:sp>
      <p:sp>
        <p:nvSpPr>
          <p:cNvPr id="24" name="文本框 23"/>
          <p:cNvSpPr txBox="1"/>
          <p:nvPr/>
        </p:nvSpPr>
        <p:spPr>
          <a:xfrm>
            <a:off x="4453890" y="77470"/>
            <a:ext cx="3317240" cy="728980"/>
          </a:xfrm>
          <a:prstGeom prst="rect">
            <a:avLst/>
          </a:prstGeom>
          <a:noFill/>
        </p:spPr>
        <p:txBody>
          <a:bodyPr wrap="square" rtlCol="0" anchor="t">
            <a:noAutofit/>
          </a:bodyPr>
          <a:lstStyle/>
          <a:p>
            <a:pPr algn="ctr">
              <a:lnSpc>
                <a:spcPct val="130000"/>
              </a:lnSpc>
              <a:spcBef>
                <a:spcPts val="0"/>
              </a:spcBef>
              <a:spcAft>
                <a:spcPts val="0"/>
              </a:spcAft>
            </a:pPr>
            <a:r>
              <a:rPr lang="zh-CN" altLang="en-US" sz="4400" b="1">
                <a:solidFill>
                  <a:srgbClr val="7C6D48"/>
                </a:solidFill>
                <a:latin typeface="方正粗黑宋简体" panose="02000000000000000000" charset="-122"/>
                <a:ea typeface="方正粗黑宋简体" panose="02000000000000000000" charset="-122"/>
                <a:sym typeface="+mn-ea"/>
              </a:rPr>
              <a:t>悟道</a:t>
            </a:r>
          </a:p>
        </p:txBody>
      </p:sp>
      <p:grpSp>
        <p:nvGrpSpPr>
          <p:cNvPr id="26" name="组合 25"/>
          <p:cNvGrpSpPr/>
          <p:nvPr/>
        </p:nvGrpSpPr>
        <p:grpSpPr>
          <a:xfrm>
            <a:off x="2338070" y="365760"/>
            <a:ext cx="7548880" cy="231140"/>
            <a:chOff x="3682" y="746"/>
            <a:chExt cx="11888" cy="364"/>
          </a:xfrm>
        </p:grpSpPr>
        <p:sp>
          <p:nvSpPr>
            <p:cNvPr id="27" name="菱形 26"/>
            <p:cNvSpPr/>
            <p:nvPr/>
          </p:nvSpPr>
          <p:spPr>
            <a:xfrm>
              <a:off x="6197" y="747"/>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菱形 27"/>
            <p:cNvSpPr/>
            <p:nvPr/>
          </p:nvSpPr>
          <p:spPr>
            <a:xfrm>
              <a:off x="6005" y="747"/>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直接连接符 28"/>
            <p:cNvCxnSpPr>
              <a:stCxn id="28" idx="1"/>
            </p:cNvCxnSpPr>
            <p:nvPr/>
          </p:nvCxnSpPr>
          <p:spPr>
            <a:xfrm>
              <a:off x="3682" y="928"/>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sp>
          <p:nvSpPr>
            <p:cNvPr id="30" name="菱形 29"/>
            <p:cNvSpPr/>
            <p:nvPr/>
          </p:nvSpPr>
          <p:spPr>
            <a:xfrm>
              <a:off x="12671" y="746"/>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菱形 30"/>
            <p:cNvSpPr/>
            <p:nvPr/>
          </p:nvSpPr>
          <p:spPr>
            <a:xfrm>
              <a:off x="12884" y="746"/>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2" name="直接连接符 31"/>
            <p:cNvCxnSpPr/>
            <p:nvPr/>
          </p:nvCxnSpPr>
          <p:spPr>
            <a:xfrm flipH="1">
              <a:off x="13247" y="927"/>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grpSp>
      <p:sp>
        <p:nvSpPr>
          <p:cNvPr id="6" name="文本框 5"/>
          <p:cNvSpPr txBox="1"/>
          <p:nvPr/>
        </p:nvSpPr>
        <p:spPr>
          <a:xfrm>
            <a:off x="1163320" y="6245225"/>
            <a:ext cx="10701655" cy="398780"/>
          </a:xfrm>
          <a:prstGeom prst="rect">
            <a:avLst/>
          </a:prstGeom>
          <a:noFill/>
        </p:spPr>
        <p:txBody>
          <a:bodyPr wrap="square" rtlCol="0">
            <a:spAutoFit/>
          </a:bodyPr>
          <a:lstStyle/>
          <a:p>
            <a:pPr algn="dist"/>
            <a:r>
              <a:rPr lang="zh-CN" altLang="en-US" sz="2000">
                <a:solidFill>
                  <a:schemeClr val="bg1"/>
                </a:solidFill>
                <a:latin typeface="汉仪南宫体简" panose="02010600000101010101" charset="-122"/>
                <a:ea typeface="汉仪南宫体简" panose="02010600000101010101" charset="-122"/>
              </a:rPr>
              <a:t>困</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境</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中</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修</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筑</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教</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育</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的</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家园</a:t>
            </a:r>
            <a:r>
              <a:rPr lang="en-US" altLang="zh-CN" sz="2000">
                <a:solidFill>
                  <a:schemeClr val="bg1"/>
                </a:solidFill>
                <a:latin typeface="汉仪南宫体简" panose="02010600000101010101" charset="-122"/>
                <a:ea typeface="汉仪南宫体简" panose="02010600000101010101" charset="-122"/>
              </a:rPr>
              <a:t>”</a:t>
            </a:r>
            <a:endParaRPr lang="zh-CN" altLang="en-US" sz="2000">
              <a:solidFill>
                <a:schemeClr val="bg1"/>
              </a:solidFill>
              <a:latin typeface="汉仪南宫体简" panose="02010600000101010101" charset="-122"/>
              <a:ea typeface="汉仪南宫体简" panose="02010600000101010101" charset="-122"/>
            </a:endParaRPr>
          </a:p>
        </p:txBody>
      </p:sp>
      <p:sp>
        <p:nvSpPr>
          <p:cNvPr id="7" name="文本框 6"/>
          <p:cNvSpPr txBox="1"/>
          <p:nvPr/>
        </p:nvSpPr>
        <p:spPr>
          <a:xfrm>
            <a:off x="5789295" y="1302385"/>
            <a:ext cx="5663565" cy="368300"/>
          </a:xfrm>
          <a:prstGeom prst="rect">
            <a:avLst/>
          </a:prstGeom>
          <a:noFill/>
        </p:spPr>
        <p:txBody>
          <a:bodyPr wrap="square" rtlCol="0">
            <a:spAutoFit/>
          </a:bodyPr>
          <a:lstStyle/>
          <a:p>
            <a:r>
              <a:rPr lang="zh-CN" altLang="en-US">
                <a:hlinkClick r:id="rId4" action="ppaction://hlinkfile"/>
              </a:rPr>
              <a:t>在２０２１年暑期教师培训开班典礼上的讲话</a:t>
            </a:r>
            <a:endParaRPr lang="zh-CN" altLang="en-US"/>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组合 2"/>
          <p:cNvGrpSpPr/>
          <p:nvPr/>
        </p:nvGrpSpPr>
        <p:grpSpPr>
          <a:xfrm>
            <a:off x="-104140" y="-113030"/>
            <a:ext cx="12225020" cy="6880860"/>
            <a:chOff x="-1" y="-37"/>
            <a:chExt cx="19252" cy="10836"/>
          </a:xfrm>
        </p:grpSpPr>
        <p:pic>
          <p:nvPicPr>
            <p:cNvPr id="2" name="图片 1" descr="b763cda1eb3f6d2eff02b2e0abb7d50"/>
            <p:cNvPicPr>
              <a:picLocks noChangeAspect="1"/>
            </p:cNvPicPr>
            <p:nvPr/>
          </p:nvPicPr>
          <p:blipFill>
            <a:blip r:embed="rId3"/>
            <a:srcRect r="3990" b="3917"/>
            <a:stretch>
              <a:fillRect/>
            </a:stretch>
          </p:blipFill>
          <p:spPr>
            <a:xfrm>
              <a:off x="0" y="-37"/>
              <a:ext cx="19251" cy="10837"/>
            </a:xfrm>
            <a:prstGeom prst="rect">
              <a:avLst/>
            </a:prstGeom>
          </p:spPr>
        </p:pic>
        <p:sp>
          <p:nvSpPr>
            <p:cNvPr id="4" name="矩形 3"/>
            <p:cNvSpPr/>
            <p:nvPr/>
          </p:nvSpPr>
          <p:spPr>
            <a:xfrm>
              <a:off x="-1" y="-36"/>
              <a:ext cx="19252" cy="9428"/>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仿宋简" panose="02010600000101010101" charset="-128"/>
                <a:ea typeface="汉仪仿宋简" panose="02010600000101010101" charset="-128"/>
              </a:endParaRPr>
            </a:p>
          </p:txBody>
        </p:sp>
      </p:grpSp>
      <p:sp>
        <p:nvSpPr>
          <p:cNvPr id="11" name="缺角矩形 10"/>
          <p:cNvSpPr/>
          <p:nvPr/>
        </p:nvSpPr>
        <p:spPr>
          <a:xfrm>
            <a:off x="612775" y="1275715"/>
            <a:ext cx="11156315" cy="4775200"/>
          </a:xfrm>
          <a:prstGeom prst="plaque">
            <a:avLst/>
          </a:prstGeom>
          <a:solidFill>
            <a:schemeClr val="bg1"/>
          </a:solidFill>
          <a:ln>
            <a:solidFill>
              <a:srgbClr val="C5B38C"/>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p>
        </p:txBody>
      </p:sp>
      <p:sp>
        <p:nvSpPr>
          <p:cNvPr id="13" name="文本框 12"/>
          <p:cNvSpPr txBox="1"/>
          <p:nvPr/>
        </p:nvSpPr>
        <p:spPr>
          <a:xfrm>
            <a:off x="3136265" y="1452880"/>
            <a:ext cx="5363210" cy="650875"/>
          </a:xfrm>
          <a:prstGeom prst="rect">
            <a:avLst/>
          </a:prstGeom>
          <a:noFill/>
        </p:spPr>
        <p:txBody>
          <a:bodyPr wrap="square" rtlCol="0">
            <a:spAutoFit/>
          </a:bodyPr>
          <a:lstStyle/>
          <a:p>
            <a:pPr algn="ctr">
              <a:lnSpc>
                <a:spcPct val="130000"/>
              </a:lnSpc>
              <a:spcBef>
                <a:spcPts val="0"/>
              </a:spcBef>
              <a:spcAft>
                <a:spcPts val="0"/>
              </a:spcAft>
              <a:buClrTx/>
              <a:buSzTx/>
              <a:buFontTx/>
            </a:pPr>
            <a:r>
              <a:rPr lang="zh-CN" altLang="en-US" sz="2800" b="1">
                <a:solidFill>
                  <a:srgbClr val="7C6D48"/>
                </a:solidFill>
                <a:latin typeface="汉仪仿宋简" panose="02010600000101010101" charset="-128"/>
                <a:ea typeface="汉仪仿宋简" panose="02010600000101010101" charset="-128"/>
                <a:cs typeface="汉仪秀英体简" panose="02010600000101010101" charset="-122"/>
              </a:rPr>
              <a:t>道之二：学点儿</a:t>
            </a:r>
            <a:r>
              <a:rPr lang="zh-CN" altLang="en-US" sz="2800" b="1">
                <a:solidFill>
                  <a:srgbClr val="7C6D48"/>
                </a:solidFill>
                <a:latin typeface="汉仪仿宋简" panose="02010600000101010101" charset="-128"/>
                <a:ea typeface="汉仪仿宋简" panose="02010600000101010101" charset="-128"/>
                <a:cs typeface="汉仪秀英体简" panose="02010600000101010101" charset="-122"/>
                <a:hlinkClick r:id="rId4" action="ppaction://hlinkfile"/>
              </a:rPr>
              <a:t>黄老思想</a:t>
            </a:r>
            <a:endParaRPr lang="zh-CN" altLang="en-US" sz="2800" b="1">
              <a:solidFill>
                <a:srgbClr val="7C6D48"/>
              </a:solidFill>
              <a:latin typeface="汉仪仿宋简" panose="02010600000101010101" charset="-128"/>
              <a:ea typeface="汉仪仿宋简" panose="02010600000101010101" charset="-128"/>
              <a:cs typeface="汉仪秀英体简" panose="02010600000101010101" charset="-122"/>
            </a:endParaRPr>
          </a:p>
        </p:txBody>
      </p:sp>
      <p:sp>
        <p:nvSpPr>
          <p:cNvPr id="14" name="文本框 13"/>
          <p:cNvSpPr txBox="1"/>
          <p:nvPr/>
        </p:nvSpPr>
        <p:spPr>
          <a:xfrm>
            <a:off x="1339850" y="2103755"/>
            <a:ext cx="10259695" cy="3771900"/>
          </a:xfrm>
          <a:prstGeom prst="rect">
            <a:avLst/>
          </a:prstGeom>
          <a:noFill/>
        </p:spPr>
        <p:txBody>
          <a:bodyPr wrap="square" rtlCol="0">
            <a:spAutoFit/>
          </a:bodyPr>
          <a:lstStyle/>
          <a:p>
            <a:pPr algn="l">
              <a:lnSpc>
                <a:spcPct val="130000"/>
              </a:lnSpc>
              <a:spcBef>
                <a:spcPts val="0"/>
              </a:spcBef>
              <a:spcAft>
                <a:spcPts val="0"/>
              </a:spcAft>
              <a:buClrTx/>
              <a:buSzTx/>
              <a:buFontTx/>
            </a:pPr>
            <a:r>
              <a:rPr lang="zh-CN" altLang="en-US" sz="2400">
                <a:solidFill>
                  <a:srgbClr val="7C6D48"/>
                </a:solidFill>
                <a:latin typeface="汉仪仿宋简" panose="02010600000101010101" charset="-128"/>
                <a:ea typeface="汉仪仿宋简" panose="02010600000101010101" charset="-128"/>
                <a:cs typeface="汉仪仿宋简" panose="02010600000101010101" charset="-128"/>
              </a:rPr>
              <a:t>【历史像一壶陈年老酒，需要细细的品悟】</a:t>
            </a:r>
          </a:p>
          <a:p>
            <a:pPr algn="l">
              <a:lnSpc>
                <a:spcPct val="130000"/>
              </a:lnSpc>
              <a:spcBef>
                <a:spcPts val="0"/>
              </a:spcBef>
              <a:spcAft>
                <a:spcPts val="0"/>
              </a:spcAft>
              <a:buClrTx/>
              <a:buSzTx/>
              <a:buFontTx/>
            </a:pPr>
            <a:r>
              <a:rPr lang="en-US" altLang="zh-CN" sz="2000">
                <a:solidFill>
                  <a:srgbClr val="7C6D48"/>
                </a:solidFill>
                <a:latin typeface="汉仪仿宋简" panose="02010600000101010101" charset="-128"/>
                <a:ea typeface="汉仪仿宋简" panose="02010600000101010101" charset="-128"/>
                <a:cs typeface="汉仪仿宋简" panose="02010600000101010101" charset="-128"/>
              </a:rPr>
              <a:t>    </a:t>
            </a:r>
            <a:r>
              <a:rPr lang="zh-CN" altLang="en-US" sz="2000">
                <a:solidFill>
                  <a:srgbClr val="7C6D48"/>
                </a:solidFill>
                <a:latin typeface="汉仪仿宋简" panose="02010600000101010101" charset="-128"/>
                <a:ea typeface="汉仪仿宋简" panose="02010600000101010101" charset="-128"/>
                <a:cs typeface="汉仪仿宋简" panose="02010600000101010101" charset="-128"/>
              </a:rPr>
              <a:t>丞相作为官员的首领，君王的首辅，治国安邦，制定政策法规的第一政要，既要向上去揣摩皇上的心理，用言语来诱导皇帝向着正确的方向前行，又要向下引领群臣，团结一致，共为江山社稷尽心竭力，施展才华。所以，丞相之职对于一个国家极其重要。 </a:t>
            </a:r>
            <a:r>
              <a:rPr lang="zh-CN" altLang="en-US" sz="2000" b="1">
                <a:solidFill>
                  <a:srgbClr val="7C6D48"/>
                </a:solidFill>
                <a:latin typeface="方正粗黑宋简体" panose="02000000000000000000" charset="-122"/>
                <a:ea typeface="方正粗黑宋简体" panose="02000000000000000000" charset="-122"/>
                <a:cs typeface="汉仪仿宋简" panose="02010600000101010101" charset="-128"/>
              </a:rPr>
              <a:t>曹参上任丞相后，极力主张清静无为，并能够根据现实情况来寻求治理之方，又能够继续坚持萧何留下的利国利民的政策。</a:t>
            </a:r>
            <a:r>
              <a:rPr lang="zh-CN" altLang="en-US" sz="2000">
                <a:solidFill>
                  <a:srgbClr val="7C6D48"/>
                </a:solidFill>
                <a:latin typeface="方正粗黑宋简体" panose="02000000000000000000" charset="-122"/>
                <a:ea typeface="方正粗黑宋简体" panose="02000000000000000000" charset="-122"/>
                <a:cs typeface="汉仪仿宋简" panose="02010600000101010101" charset="-128"/>
                <a:sym typeface="+mn-ea"/>
              </a:rPr>
              <a:t>在曹参的治理下，百姓得到了休养生息的机会，使得汉朝得以快速繁荣起来。</a:t>
            </a:r>
            <a:r>
              <a:rPr lang="zh-CN" altLang="en-US" sz="2000">
                <a:solidFill>
                  <a:srgbClr val="7C6D48"/>
                </a:solidFill>
                <a:latin typeface="汉仪仿宋简" panose="02010600000101010101" charset="-128"/>
                <a:ea typeface="汉仪仿宋简" panose="02010600000101010101" charset="-128"/>
                <a:cs typeface="汉仪仿宋简" panose="02010600000101010101" charset="-128"/>
                <a:sym typeface="+mn-ea"/>
              </a:rPr>
              <a:t>曹参还通过巧妙的语言与劝谏方式，让皇上得到认可和支持，所以国家才能兴旺。</a:t>
            </a:r>
            <a:endParaRPr lang="zh-CN" altLang="en-US" sz="2000">
              <a:solidFill>
                <a:srgbClr val="7C6D48"/>
              </a:solidFill>
              <a:latin typeface="汉仪仿宋简" panose="02010600000101010101" charset="-128"/>
              <a:ea typeface="汉仪仿宋简" panose="02010600000101010101" charset="-128"/>
              <a:cs typeface="汉仪仿宋简" panose="02010600000101010101" charset="-128"/>
            </a:endParaRPr>
          </a:p>
          <a:p>
            <a:pPr algn="l">
              <a:lnSpc>
                <a:spcPct val="130000"/>
              </a:lnSpc>
              <a:spcBef>
                <a:spcPts val="0"/>
              </a:spcBef>
              <a:spcAft>
                <a:spcPts val="0"/>
              </a:spcAft>
              <a:buClrTx/>
              <a:buSzTx/>
              <a:buFontTx/>
            </a:pPr>
            <a:endParaRPr lang="zh-CN" altLang="en-US" sz="2000" b="1">
              <a:solidFill>
                <a:srgbClr val="7C6D48"/>
              </a:solidFill>
              <a:latin typeface="汉仪仿宋简" panose="02010600000101010101" charset="-128"/>
              <a:ea typeface="汉仪仿宋简" panose="02010600000101010101" charset="-128"/>
              <a:cs typeface="汉仪仿宋简" panose="02010600000101010101" charset="-128"/>
            </a:endParaRPr>
          </a:p>
        </p:txBody>
      </p:sp>
      <p:sp>
        <p:nvSpPr>
          <p:cNvPr id="20" name="文本框 19"/>
          <p:cNvSpPr txBox="1"/>
          <p:nvPr/>
        </p:nvSpPr>
        <p:spPr>
          <a:xfrm>
            <a:off x="4453890" y="77470"/>
            <a:ext cx="3317240" cy="728980"/>
          </a:xfrm>
          <a:prstGeom prst="rect">
            <a:avLst/>
          </a:prstGeom>
          <a:noFill/>
        </p:spPr>
        <p:txBody>
          <a:bodyPr wrap="square" rtlCol="0" anchor="t">
            <a:noAutofit/>
          </a:bodyPr>
          <a:lstStyle/>
          <a:p>
            <a:pPr algn="ctr">
              <a:lnSpc>
                <a:spcPct val="130000"/>
              </a:lnSpc>
              <a:spcBef>
                <a:spcPts val="0"/>
              </a:spcBef>
              <a:spcAft>
                <a:spcPts val="0"/>
              </a:spcAft>
            </a:pPr>
            <a:r>
              <a:rPr lang="zh-CN" altLang="en-US" sz="4400" b="1">
                <a:solidFill>
                  <a:srgbClr val="7C6D48"/>
                </a:solidFill>
                <a:latin typeface="方正粗黑宋简体" panose="02000000000000000000" charset="-122"/>
                <a:ea typeface="方正粗黑宋简体" panose="02000000000000000000" charset="-122"/>
                <a:sym typeface="+mn-ea"/>
              </a:rPr>
              <a:t>悟道</a:t>
            </a:r>
          </a:p>
        </p:txBody>
      </p:sp>
      <p:grpSp>
        <p:nvGrpSpPr>
          <p:cNvPr id="21" name="组合 20"/>
          <p:cNvGrpSpPr/>
          <p:nvPr/>
        </p:nvGrpSpPr>
        <p:grpSpPr>
          <a:xfrm>
            <a:off x="2338070" y="365760"/>
            <a:ext cx="7548880" cy="231140"/>
            <a:chOff x="3682" y="746"/>
            <a:chExt cx="11888" cy="364"/>
          </a:xfrm>
        </p:grpSpPr>
        <p:sp>
          <p:nvSpPr>
            <p:cNvPr id="22" name="菱形 21"/>
            <p:cNvSpPr/>
            <p:nvPr/>
          </p:nvSpPr>
          <p:spPr>
            <a:xfrm>
              <a:off x="6197" y="747"/>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菱形 22"/>
            <p:cNvSpPr/>
            <p:nvPr/>
          </p:nvSpPr>
          <p:spPr>
            <a:xfrm>
              <a:off x="6005" y="747"/>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连接符 23"/>
            <p:cNvCxnSpPr>
              <a:stCxn id="23" idx="1"/>
            </p:cNvCxnSpPr>
            <p:nvPr/>
          </p:nvCxnSpPr>
          <p:spPr>
            <a:xfrm>
              <a:off x="3682" y="928"/>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sp>
          <p:nvSpPr>
            <p:cNvPr id="26" name="菱形 25"/>
            <p:cNvSpPr/>
            <p:nvPr/>
          </p:nvSpPr>
          <p:spPr>
            <a:xfrm>
              <a:off x="12671" y="746"/>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菱形 26"/>
            <p:cNvSpPr/>
            <p:nvPr/>
          </p:nvSpPr>
          <p:spPr>
            <a:xfrm>
              <a:off x="12884" y="746"/>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连接符 27"/>
            <p:cNvCxnSpPr/>
            <p:nvPr/>
          </p:nvCxnSpPr>
          <p:spPr>
            <a:xfrm flipH="1">
              <a:off x="13247" y="927"/>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nvSpPr>
        <p:spPr>
          <a:xfrm>
            <a:off x="1163320" y="6181725"/>
            <a:ext cx="10701655" cy="398780"/>
          </a:xfrm>
          <a:prstGeom prst="rect">
            <a:avLst/>
          </a:prstGeom>
          <a:noFill/>
        </p:spPr>
        <p:txBody>
          <a:bodyPr wrap="square" rtlCol="0">
            <a:spAutoFit/>
          </a:bodyPr>
          <a:lstStyle/>
          <a:p>
            <a:pPr algn="dist"/>
            <a:r>
              <a:rPr lang="zh-CN" altLang="en-US" sz="2000">
                <a:solidFill>
                  <a:schemeClr val="bg1"/>
                </a:solidFill>
                <a:latin typeface="汉仪南宫体简" panose="02010600000101010101" charset="-122"/>
                <a:ea typeface="汉仪南宫体简" panose="02010600000101010101" charset="-122"/>
              </a:rPr>
              <a:t>困</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境</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中</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修</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筑</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教</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育</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的</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家园</a:t>
            </a:r>
            <a:r>
              <a:rPr lang="en-US" altLang="zh-CN" sz="2000">
                <a:solidFill>
                  <a:schemeClr val="bg1"/>
                </a:solidFill>
                <a:latin typeface="汉仪南宫体简" panose="02010600000101010101" charset="-122"/>
                <a:ea typeface="汉仪南宫体简" panose="02010600000101010101" charset="-122"/>
              </a:rPr>
              <a:t>”</a:t>
            </a:r>
            <a:endParaRPr lang="zh-CN" altLang="en-US" sz="2000">
              <a:solidFill>
                <a:schemeClr val="bg1"/>
              </a:solidFill>
              <a:latin typeface="汉仪南宫体简" panose="02010600000101010101" charset="-122"/>
              <a:ea typeface="汉仪南宫体简" panose="02010600000101010101"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组合 2"/>
          <p:cNvGrpSpPr/>
          <p:nvPr/>
        </p:nvGrpSpPr>
        <p:grpSpPr>
          <a:xfrm>
            <a:off x="-247015" y="-184150"/>
            <a:ext cx="12225020" cy="6880860"/>
            <a:chOff x="-1" y="-37"/>
            <a:chExt cx="19252" cy="10836"/>
          </a:xfrm>
        </p:grpSpPr>
        <p:pic>
          <p:nvPicPr>
            <p:cNvPr id="2" name="图片 1" descr="b763cda1eb3f6d2eff02b2e0abb7d50"/>
            <p:cNvPicPr>
              <a:picLocks noChangeAspect="1"/>
            </p:cNvPicPr>
            <p:nvPr/>
          </p:nvPicPr>
          <p:blipFill>
            <a:blip r:embed="rId3"/>
            <a:srcRect r="3990" b="3917"/>
            <a:stretch>
              <a:fillRect/>
            </a:stretch>
          </p:blipFill>
          <p:spPr>
            <a:xfrm>
              <a:off x="0" y="-37"/>
              <a:ext cx="19251" cy="10837"/>
            </a:xfrm>
            <a:prstGeom prst="rect">
              <a:avLst/>
            </a:prstGeom>
          </p:spPr>
        </p:pic>
        <p:sp>
          <p:nvSpPr>
            <p:cNvPr id="4" name="矩形 3"/>
            <p:cNvSpPr/>
            <p:nvPr/>
          </p:nvSpPr>
          <p:spPr>
            <a:xfrm>
              <a:off x="-1" y="-36"/>
              <a:ext cx="19252" cy="9428"/>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仿宋简" panose="02010600000101010101" charset="-128"/>
                <a:ea typeface="汉仪仿宋简" panose="02010600000101010101" charset="-128"/>
              </a:endParaRPr>
            </a:p>
          </p:txBody>
        </p:sp>
      </p:grpSp>
      <p:sp>
        <p:nvSpPr>
          <p:cNvPr id="11" name="缺角矩形 10"/>
          <p:cNvSpPr/>
          <p:nvPr/>
        </p:nvSpPr>
        <p:spPr>
          <a:xfrm>
            <a:off x="501015" y="1207770"/>
            <a:ext cx="11156315" cy="4775200"/>
          </a:xfrm>
          <a:prstGeom prst="plaque">
            <a:avLst/>
          </a:prstGeom>
          <a:solidFill>
            <a:schemeClr val="bg1"/>
          </a:solidFill>
          <a:ln>
            <a:solidFill>
              <a:srgbClr val="C5B38C"/>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p>
        </p:txBody>
      </p:sp>
      <p:sp>
        <p:nvSpPr>
          <p:cNvPr id="13" name="文本框 12"/>
          <p:cNvSpPr txBox="1"/>
          <p:nvPr/>
        </p:nvSpPr>
        <p:spPr>
          <a:xfrm>
            <a:off x="3184525" y="1403350"/>
            <a:ext cx="5363210" cy="650875"/>
          </a:xfrm>
          <a:prstGeom prst="rect">
            <a:avLst/>
          </a:prstGeom>
          <a:noFill/>
        </p:spPr>
        <p:txBody>
          <a:bodyPr wrap="square" rtlCol="0">
            <a:spAutoFit/>
          </a:bodyPr>
          <a:lstStyle/>
          <a:p>
            <a:pPr algn="ctr">
              <a:lnSpc>
                <a:spcPct val="130000"/>
              </a:lnSpc>
              <a:spcBef>
                <a:spcPts val="0"/>
              </a:spcBef>
              <a:spcAft>
                <a:spcPts val="0"/>
              </a:spcAft>
              <a:buClrTx/>
              <a:buSzTx/>
              <a:buFontTx/>
            </a:pPr>
            <a:r>
              <a:rPr lang="zh-CN" altLang="en-US" sz="2800" b="1">
                <a:solidFill>
                  <a:srgbClr val="7C6D48"/>
                </a:solidFill>
                <a:latin typeface="汉仪仿宋简" panose="02010600000101010101" charset="-128"/>
                <a:ea typeface="汉仪仿宋简" panose="02010600000101010101" charset="-128"/>
                <a:cs typeface="汉仪秀英体简" panose="02010600000101010101" charset="-122"/>
              </a:rPr>
              <a:t>道之二：学点儿黄老思想</a:t>
            </a:r>
          </a:p>
        </p:txBody>
      </p:sp>
      <p:pic>
        <p:nvPicPr>
          <p:cNvPr id="6" name="图片 5"/>
          <p:cNvPicPr>
            <a:picLocks noChangeAspect="1"/>
          </p:cNvPicPr>
          <p:nvPr/>
        </p:nvPicPr>
        <p:blipFill>
          <a:blip r:embed="rId4"/>
          <a:srcRect l="7816" t="3160" r="4847" b="3906"/>
          <a:stretch>
            <a:fillRect/>
          </a:stretch>
        </p:blipFill>
        <p:spPr>
          <a:xfrm>
            <a:off x="10164445" y="3642360"/>
            <a:ext cx="1830705" cy="3006725"/>
          </a:xfrm>
          <a:prstGeom prst="roundRect">
            <a:avLst/>
          </a:prstGeom>
        </p:spPr>
      </p:pic>
      <p:sp>
        <p:nvSpPr>
          <p:cNvPr id="5" name="文本框 4"/>
          <p:cNvSpPr txBox="1"/>
          <p:nvPr/>
        </p:nvSpPr>
        <p:spPr>
          <a:xfrm>
            <a:off x="1918970" y="4336415"/>
            <a:ext cx="6817360" cy="521970"/>
          </a:xfrm>
          <a:prstGeom prst="rect">
            <a:avLst/>
          </a:prstGeom>
          <a:noFill/>
        </p:spPr>
        <p:txBody>
          <a:bodyPr wrap="square" rtlCol="0">
            <a:spAutoFit/>
          </a:bodyPr>
          <a:lstStyle/>
          <a:p>
            <a:r>
              <a:rPr lang="zh-CN" altLang="en-US" sz="2800" b="1">
                <a:solidFill>
                  <a:srgbClr val="7C6D48"/>
                </a:solidFill>
                <a:latin typeface="汉仪仿宋简" panose="02010600000101010101" charset="-128"/>
                <a:ea typeface="汉仪仿宋简" panose="02010600000101010101" charset="-128"/>
                <a:cs typeface="汉仪仿宋简" panose="02010600000101010101" charset="-128"/>
              </a:rPr>
              <a:t>瞎改革，不如“还学校一方静静的书桌”！</a:t>
            </a:r>
          </a:p>
        </p:txBody>
      </p:sp>
      <p:sp>
        <p:nvSpPr>
          <p:cNvPr id="14" name="文本框 13"/>
          <p:cNvSpPr txBox="1"/>
          <p:nvPr/>
        </p:nvSpPr>
        <p:spPr>
          <a:xfrm>
            <a:off x="1871345" y="2193925"/>
            <a:ext cx="8885555" cy="1771015"/>
          </a:xfrm>
          <a:prstGeom prst="rect">
            <a:avLst/>
          </a:prstGeom>
          <a:noFill/>
        </p:spPr>
        <p:txBody>
          <a:bodyPr wrap="square" rtlCol="0">
            <a:spAutoFit/>
          </a:bodyPr>
          <a:lstStyle/>
          <a:p>
            <a:pPr algn="l">
              <a:lnSpc>
                <a:spcPct val="130000"/>
              </a:lnSpc>
              <a:spcBef>
                <a:spcPts val="0"/>
              </a:spcBef>
              <a:spcAft>
                <a:spcPts val="0"/>
              </a:spcAft>
              <a:buClrTx/>
              <a:buSzTx/>
              <a:buFontTx/>
            </a:pPr>
            <a:r>
              <a:rPr lang="en-US" altLang="zh-CN" sz="2000">
                <a:solidFill>
                  <a:srgbClr val="7C6D48"/>
                </a:solidFill>
                <a:latin typeface="汉仪仿宋简" panose="02010600000101010101" charset="-128"/>
                <a:ea typeface="汉仪仿宋简" panose="02010600000101010101" charset="-128"/>
                <a:cs typeface="汉仪仿宋简" panose="02010600000101010101" charset="-128"/>
              </a:rPr>
              <a:t>    </a:t>
            </a:r>
            <a:r>
              <a:rPr lang="zh-CN" altLang="en-US" sz="2000">
                <a:solidFill>
                  <a:srgbClr val="7C6D48"/>
                </a:solidFill>
                <a:latin typeface="汉仪仿宋简" panose="02010600000101010101" charset="-128"/>
                <a:ea typeface="汉仪仿宋简" panose="02010600000101010101" charset="-128"/>
                <a:cs typeface="汉仪仿宋简" panose="02010600000101010101" charset="-128"/>
              </a:rPr>
              <a:t>曹参在朝廷任丞相三年，极力主张清静无为不扰民，遵照萧何制定好的法规治理国家，使西汉政治稳定、经济发展、人民生活水平日渐提高。 他死后，百姓编了一首歌谣称颂他说: “曹参接任后，遵守不偏离。</a:t>
            </a:r>
            <a:r>
              <a:rPr lang="zh-CN" altLang="en-US" sz="2000" b="1">
                <a:solidFill>
                  <a:srgbClr val="7C6D48"/>
                </a:solidFill>
                <a:latin typeface="方正粗黑宋简体" panose="02000000000000000000" charset="-122"/>
                <a:ea typeface="方正粗黑宋简体" panose="02000000000000000000" charset="-122"/>
                <a:cs typeface="方正粗黑宋简体" panose="02000000000000000000" charset="-122"/>
              </a:rPr>
              <a:t>施政贵清静,百姓心欢喜。</a:t>
            </a:r>
            <a:r>
              <a:rPr lang="zh-CN" altLang="en-US" sz="2400" b="1">
                <a:solidFill>
                  <a:srgbClr val="7C6D48"/>
                </a:solidFill>
                <a:latin typeface="方正粗黑宋简体" panose="02000000000000000000" charset="-122"/>
                <a:ea typeface="方正粗黑宋简体" panose="02000000000000000000" charset="-122"/>
                <a:cs typeface="方正粗黑宋简体" panose="02000000000000000000" charset="-122"/>
              </a:rPr>
              <a:t>”</a:t>
            </a:r>
          </a:p>
        </p:txBody>
      </p:sp>
      <p:sp>
        <p:nvSpPr>
          <p:cNvPr id="15" name="文本框 14"/>
          <p:cNvSpPr txBox="1"/>
          <p:nvPr/>
        </p:nvSpPr>
        <p:spPr>
          <a:xfrm>
            <a:off x="4453890" y="77470"/>
            <a:ext cx="3317240" cy="728980"/>
          </a:xfrm>
          <a:prstGeom prst="rect">
            <a:avLst/>
          </a:prstGeom>
          <a:noFill/>
        </p:spPr>
        <p:txBody>
          <a:bodyPr wrap="square" rtlCol="0" anchor="t">
            <a:noAutofit/>
          </a:bodyPr>
          <a:lstStyle/>
          <a:p>
            <a:pPr algn="ctr">
              <a:lnSpc>
                <a:spcPct val="130000"/>
              </a:lnSpc>
              <a:spcBef>
                <a:spcPts val="0"/>
              </a:spcBef>
              <a:spcAft>
                <a:spcPts val="0"/>
              </a:spcAft>
            </a:pPr>
            <a:r>
              <a:rPr lang="zh-CN" altLang="en-US" sz="4400" b="1">
                <a:solidFill>
                  <a:srgbClr val="7C6D48"/>
                </a:solidFill>
                <a:latin typeface="方正粗黑宋简体" panose="02000000000000000000" charset="-122"/>
                <a:ea typeface="方正粗黑宋简体" panose="02000000000000000000" charset="-122"/>
                <a:sym typeface="+mn-ea"/>
              </a:rPr>
              <a:t>悟道</a:t>
            </a:r>
          </a:p>
        </p:txBody>
      </p:sp>
      <p:grpSp>
        <p:nvGrpSpPr>
          <p:cNvPr id="19" name="组合 18"/>
          <p:cNvGrpSpPr/>
          <p:nvPr/>
        </p:nvGrpSpPr>
        <p:grpSpPr>
          <a:xfrm>
            <a:off x="2338070" y="365760"/>
            <a:ext cx="7548880" cy="231140"/>
            <a:chOff x="3682" y="746"/>
            <a:chExt cx="11888" cy="364"/>
          </a:xfrm>
        </p:grpSpPr>
        <p:sp>
          <p:nvSpPr>
            <p:cNvPr id="20" name="菱形 19"/>
            <p:cNvSpPr/>
            <p:nvPr/>
          </p:nvSpPr>
          <p:spPr>
            <a:xfrm>
              <a:off x="6197" y="747"/>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菱形 20"/>
            <p:cNvSpPr/>
            <p:nvPr/>
          </p:nvSpPr>
          <p:spPr>
            <a:xfrm>
              <a:off x="6005" y="747"/>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连接符 21"/>
            <p:cNvCxnSpPr>
              <a:stCxn id="21" idx="1"/>
            </p:cNvCxnSpPr>
            <p:nvPr/>
          </p:nvCxnSpPr>
          <p:spPr>
            <a:xfrm>
              <a:off x="3682" y="928"/>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sp>
          <p:nvSpPr>
            <p:cNvPr id="23" name="菱形 22"/>
            <p:cNvSpPr/>
            <p:nvPr/>
          </p:nvSpPr>
          <p:spPr>
            <a:xfrm>
              <a:off x="12671" y="746"/>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菱形 23"/>
            <p:cNvSpPr/>
            <p:nvPr/>
          </p:nvSpPr>
          <p:spPr>
            <a:xfrm>
              <a:off x="12884" y="746"/>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连接符 25"/>
            <p:cNvCxnSpPr/>
            <p:nvPr/>
          </p:nvCxnSpPr>
          <p:spPr>
            <a:xfrm flipH="1">
              <a:off x="13247" y="927"/>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grpSp>
      <p:sp>
        <p:nvSpPr>
          <p:cNvPr id="7" name="文本框 6"/>
          <p:cNvSpPr txBox="1"/>
          <p:nvPr/>
        </p:nvSpPr>
        <p:spPr>
          <a:xfrm>
            <a:off x="45720" y="6162675"/>
            <a:ext cx="10701655" cy="398780"/>
          </a:xfrm>
          <a:prstGeom prst="rect">
            <a:avLst/>
          </a:prstGeom>
          <a:noFill/>
        </p:spPr>
        <p:txBody>
          <a:bodyPr wrap="square" rtlCol="0">
            <a:spAutoFit/>
          </a:bodyPr>
          <a:lstStyle/>
          <a:p>
            <a:pPr algn="dist"/>
            <a:r>
              <a:rPr lang="zh-CN" altLang="en-US" sz="2000">
                <a:solidFill>
                  <a:schemeClr val="bg1"/>
                </a:solidFill>
                <a:latin typeface="汉仪南宫体简" panose="02010600000101010101" charset="-122"/>
                <a:ea typeface="汉仪南宫体简" panose="02010600000101010101" charset="-122"/>
              </a:rPr>
              <a:t>困</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境</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中</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修</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筑</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教</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育</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的</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家园</a:t>
            </a:r>
            <a:r>
              <a:rPr lang="en-US" altLang="zh-CN" sz="2000">
                <a:solidFill>
                  <a:schemeClr val="bg1"/>
                </a:solidFill>
                <a:latin typeface="汉仪南宫体简" panose="02010600000101010101" charset="-122"/>
                <a:ea typeface="汉仪南宫体简" panose="02010600000101010101" charset="-122"/>
              </a:rPr>
              <a:t>”</a:t>
            </a:r>
            <a:endParaRPr lang="zh-CN" altLang="en-US" sz="2000">
              <a:solidFill>
                <a:schemeClr val="bg1"/>
              </a:solidFill>
              <a:latin typeface="汉仪南宫体简" panose="02010600000101010101" charset="-122"/>
              <a:ea typeface="汉仪南宫体简" panose="02010600000101010101" charset="-122"/>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组合 2"/>
          <p:cNvGrpSpPr/>
          <p:nvPr/>
        </p:nvGrpSpPr>
        <p:grpSpPr>
          <a:xfrm>
            <a:off x="0" y="0"/>
            <a:ext cx="12225020" cy="6880860"/>
            <a:chOff x="-1" y="-37"/>
            <a:chExt cx="19252" cy="10836"/>
          </a:xfrm>
        </p:grpSpPr>
        <p:pic>
          <p:nvPicPr>
            <p:cNvPr id="2" name="图片 1" descr="b763cda1eb3f6d2eff02b2e0abb7d50"/>
            <p:cNvPicPr>
              <a:picLocks noChangeAspect="1"/>
            </p:cNvPicPr>
            <p:nvPr/>
          </p:nvPicPr>
          <p:blipFill>
            <a:blip r:embed="rId3"/>
            <a:srcRect r="3990" b="3917"/>
            <a:stretch>
              <a:fillRect/>
            </a:stretch>
          </p:blipFill>
          <p:spPr>
            <a:xfrm>
              <a:off x="0" y="-37"/>
              <a:ext cx="19251" cy="10837"/>
            </a:xfrm>
            <a:prstGeom prst="rect">
              <a:avLst/>
            </a:prstGeom>
          </p:spPr>
        </p:pic>
        <p:sp>
          <p:nvSpPr>
            <p:cNvPr id="4" name="矩形 3"/>
            <p:cNvSpPr/>
            <p:nvPr/>
          </p:nvSpPr>
          <p:spPr>
            <a:xfrm>
              <a:off x="-1" y="-36"/>
              <a:ext cx="19252" cy="9428"/>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仿宋简" panose="02010600000101010101" charset="-128"/>
                <a:ea typeface="汉仪仿宋简" panose="02010600000101010101" charset="-128"/>
              </a:endParaRPr>
            </a:p>
          </p:txBody>
        </p:sp>
      </p:grpSp>
      <p:sp>
        <p:nvSpPr>
          <p:cNvPr id="10" name="圆角矩形 9"/>
          <p:cNvSpPr/>
          <p:nvPr/>
        </p:nvSpPr>
        <p:spPr>
          <a:xfrm>
            <a:off x="613410" y="1391285"/>
            <a:ext cx="10998835" cy="4208780"/>
          </a:xfrm>
          <a:prstGeom prst="roundRect">
            <a:avLst>
              <a:gd name="adj" fmla="val 6241"/>
            </a:avLst>
          </a:prstGeom>
          <a:solidFill>
            <a:schemeClr val="bg1"/>
          </a:solidFill>
          <a:ln>
            <a:solidFill>
              <a:schemeClr val="bg1">
                <a:lumMod val="85000"/>
              </a:schemeClr>
            </a:solidFill>
          </a:ln>
          <a:effectLst>
            <a:outerShdw blurRad="50800"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仿宋简" panose="02010600000101010101" charset="-128"/>
              <a:ea typeface="汉仪仿宋简" panose="02010600000101010101" charset="-128"/>
            </a:endParaRPr>
          </a:p>
        </p:txBody>
      </p:sp>
      <p:cxnSp>
        <p:nvCxnSpPr>
          <p:cNvPr id="20" name="直接连接符 19"/>
          <p:cNvCxnSpPr/>
          <p:nvPr/>
        </p:nvCxnSpPr>
        <p:spPr>
          <a:xfrm>
            <a:off x="4651375" y="2823210"/>
            <a:ext cx="625221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圆角矩形 6"/>
          <p:cNvSpPr/>
          <p:nvPr/>
        </p:nvSpPr>
        <p:spPr>
          <a:xfrm>
            <a:off x="10401300" y="2262505"/>
            <a:ext cx="474980" cy="430530"/>
          </a:xfrm>
          <a:prstGeom prst="roundRect">
            <a:avLst>
              <a:gd name="adj" fmla="val 38061"/>
            </a:avLst>
          </a:prstGeom>
          <a:solidFill>
            <a:srgbClr val="A28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仿宋简" panose="02010600000101010101" charset="-128"/>
              <a:ea typeface="汉仪仿宋简" panose="02010600000101010101" charset="-128"/>
            </a:endParaRPr>
          </a:p>
        </p:txBody>
      </p:sp>
      <p:sp>
        <p:nvSpPr>
          <p:cNvPr id="27" name="文本框 26"/>
          <p:cNvSpPr txBox="1"/>
          <p:nvPr/>
        </p:nvSpPr>
        <p:spPr>
          <a:xfrm>
            <a:off x="10344785" y="2248535"/>
            <a:ext cx="598805" cy="492125"/>
          </a:xfrm>
          <a:prstGeom prst="rect">
            <a:avLst/>
          </a:prstGeom>
          <a:noFill/>
        </p:spPr>
        <p:txBody>
          <a:bodyPr wrap="square" rtlCol="0">
            <a:noAutofit/>
          </a:bodyPr>
          <a:lstStyle/>
          <a:p>
            <a:pPr algn="ctr"/>
            <a:r>
              <a:rPr lang="en-US" altLang="zh-CN" sz="2400" b="1">
                <a:solidFill>
                  <a:schemeClr val="bg1"/>
                </a:solidFill>
                <a:latin typeface="汉仪仿宋简" panose="02010600000101010101" charset="-128"/>
                <a:ea typeface="汉仪仿宋简" panose="02010600000101010101" charset="-128"/>
              </a:rPr>
              <a:t>01</a:t>
            </a:r>
          </a:p>
        </p:txBody>
      </p:sp>
      <p:sp>
        <p:nvSpPr>
          <p:cNvPr id="35" name="文本框 34"/>
          <p:cNvSpPr txBox="1"/>
          <p:nvPr/>
        </p:nvSpPr>
        <p:spPr>
          <a:xfrm>
            <a:off x="4631690" y="2091690"/>
            <a:ext cx="5605780" cy="755650"/>
          </a:xfrm>
          <a:prstGeom prst="rect">
            <a:avLst/>
          </a:prstGeom>
          <a:noFill/>
        </p:spPr>
        <p:txBody>
          <a:bodyPr wrap="square" rtlCol="0" anchor="t">
            <a:spAutoFit/>
          </a:bodyPr>
          <a:lstStyle/>
          <a:p>
            <a:pPr algn="l">
              <a:lnSpc>
                <a:spcPct val="120000"/>
              </a:lnSpc>
              <a:spcBef>
                <a:spcPts val="0"/>
              </a:spcBef>
              <a:spcAft>
                <a:spcPts val="0"/>
              </a:spcAft>
            </a:pPr>
            <a:r>
              <a:rPr lang="zh-CN" altLang="en-US">
                <a:solidFill>
                  <a:srgbClr val="7C6D48"/>
                </a:solidFill>
                <a:latin typeface="汉仪仿宋简" panose="02010600000101010101" charset="-128"/>
                <a:ea typeface="汉仪仿宋简" panose="02010600000101010101" charset="-128"/>
                <a:sym typeface="+mn-ea"/>
              </a:rPr>
              <a:t>制度一般是外在的控制、规定和要求，而机制的底层逻辑是激活、撬动、引领。</a:t>
            </a:r>
            <a:endParaRPr lang="zh-CN" altLang="en-US">
              <a:solidFill>
                <a:srgbClr val="7C6D48"/>
              </a:solidFill>
              <a:latin typeface="汉仪仿宋简" panose="02010600000101010101" charset="-128"/>
              <a:ea typeface="汉仪仿宋简" panose="02010600000101010101" charset="-128"/>
              <a:cs typeface="汉仪仿宋简" panose="02010600000101010101" charset="-128"/>
              <a:sym typeface="+mn-ea"/>
            </a:endParaRPr>
          </a:p>
        </p:txBody>
      </p:sp>
      <p:cxnSp>
        <p:nvCxnSpPr>
          <p:cNvPr id="49" name="直接连接符 48"/>
          <p:cNvCxnSpPr/>
          <p:nvPr/>
        </p:nvCxnSpPr>
        <p:spPr>
          <a:xfrm>
            <a:off x="4651375" y="4024630"/>
            <a:ext cx="625221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0" name="圆角矩形 49"/>
          <p:cNvSpPr/>
          <p:nvPr/>
        </p:nvSpPr>
        <p:spPr>
          <a:xfrm>
            <a:off x="10401300" y="3260725"/>
            <a:ext cx="474980" cy="430530"/>
          </a:xfrm>
          <a:prstGeom prst="roundRect">
            <a:avLst>
              <a:gd name="adj" fmla="val 38061"/>
            </a:avLst>
          </a:prstGeom>
          <a:solidFill>
            <a:srgbClr val="A28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仿宋简" panose="02010600000101010101" charset="-128"/>
              <a:ea typeface="汉仪仿宋简" panose="02010600000101010101" charset="-128"/>
            </a:endParaRPr>
          </a:p>
        </p:txBody>
      </p:sp>
      <p:sp>
        <p:nvSpPr>
          <p:cNvPr id="51" name="文本框 50"/>
          <p:cNvSpPr txBox="1"/>
          <p:nvPr/>
        </p:nvSpPr>
        <p:spPr>
          <a:xfrm>
            <a:off x="10344785" y="3246755"/>
            <a:ext cx="598805" cy="492125"/>
          </a:xfrm>
          <a:prstGeom prst="rect">
            <a:avLst/>
          </a:prstGeom>
          <a:noFill/>
        </p:spPr>
        <p:txBody>
          <a:bodyPr wrap="square" rtlCol="0">
            <a:noAutofit/>
          </a:bodyPr>
          <a:lstStyle/>
          <a:p>
            <a:pPr lvl="0" algn="ctr">
              <a:buClrTx/>
              <a:buSzTx/>
              <a:buFontTx/>
            </a:pPr>
            <a:r>
              <a:rPr lang="en-US" altLang="zh-CN" sz="2400" b="1">
                <a:solidFill>
                  <a:schemeClr val="bg1"/>
                </a:solidFill>
                <a:latin typeface="汉仪仿宋简" panose="02010600000101010101" charset="-128"/>
                <a:ea typeface="汉仪仿宋简" panose="02010600000101010101" charset="-128"/>
                <a:sym typeface="+mn-ea"/>
              </a:rPr>
              <a:t>02</a:t>
            </a:r>
          </a:p>
        </p:txBody>
      </p:sp>
      <p:sp>
        <p:nvSpPr>
          <p:cNvPr id="52" name="文本框 51"/>
          <p:cNvSpPr txBox="1"/>
          <p:nvPr/>
        </p:nvSpPr>
        <p:spPr>
          <a:xfrm>
            <a:off x="4631690" y="3179445"/>
            <a:ext cx="5605780" cy="755650"/>
          </a:xfrm>
          <a:prstGeom prst="rect">
            <a:avLst/>
          </a:prstGeom>
          <a:noFill/>
        </p:spPr>
        <p:txBody>
          <a:bodyPr wrap="square" rtlCol="0" anchor="t">
            <a:spAutoFit/>
          </a:bodyPr>
          <a:lstStyle/>
          <a:p>
            <a:pPr algn="l">
              <a:lnSpc>
                <a:spcPct val="120000"/>
              </a:lnSpc>
              <a:spcBef>
                <a:spcPts val="0"/>
              </a:spcBef>
              <a:spcAft>
                <a:spcPts val="0"/>
              </a:spcAft>
              <a:buClrTx/>
              <a:buSzTx/>
              <a:buFontTx/>
            </a:pPr>
            <a:r>
              <a:rPr lang="zh-CN" altLang="en-US">
                <a:solidFill>
                  <a:srgbClr val="7C6D48"/>
                </a:solidFill>
                <a:latin typeface="汉仪仿宋简" panose="02010600000101010101" charset="-128"/>
                <a:ea typeface="汉仪仿宋简" panose="02010600000101010101" charset="-128"/>
              </a:rPr>
              <a:t>好的机制不是简单地规定人们应该如何去做，而是系统性地解决问题，让人们主动去做而不是被要求去做。</a:t>
            </a:r>
          </a:p>
        </p:txBody>
      </p:sp>
      <p:cxnSp>
        <p:nvCxnSpPr>
          <p:cNvPr id="53" name="直接连接符 52"/>
          <p:cNvCxnSpPr/>
          <p:nvPr/>
        </p:nvCxnSpPr>
        <p:spPr>
          <a:xfrm>
            <a:off x="4651375" y="4854575"/>
            <a:ext cx="625221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4" name="圆角矩形 53"/>
          <p:cNvSpPr/>
          <p:nvPr/>
        </p:nvSpPr>
        <p:spPr>
          <a:xfrm>
            <a:off x="10401300" y="4293870"/>
            <a:ext cx="474980" cy="430530"/>
          </a:xfrm>
          <a:prstGeom prst="roundRect">
            <a:avLst>
              <a:gd name="adj" fmla="val 38061"/>
            </a:avLst>
          </a:prstGeom>
          <a:solidFill>
            <a:srgbClr val="A28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仿宋简" panose="02010600000101010101" charset="-128"/>
              <a:ea typeface="汉仪仿宋简" panose="02010600000101010101" charset="-128"/>
            </a:endParaRPr>
          </a:p>
        </p:txBody>
      </p:sp>
      <p:sp>
        <p:nvSpPr>
          <p:cNvPr id="55" name="文本框 54"/>
          <p:cNvSpPr txBox="1"/>
          <p:nvPr/>
        </p:nvSpPr>
        <p:spPr>
          <a:xfrm>
            <a:off x="10344785" y="4279900"/>
            <a:ext cx="598805" cy="492125"/>
          </a:xfrm>
          <a:prstGeom prst="rect">
            <a:avLst/>
          </a:prstGeom>
          <a:noFill/>
        </p:spPr>
        <p:txBody>
          <a:bodyPr wrap="square" rtlCol="0">
            <a:noAutofit/>
          </a:bodyPr>
          <a:lstStyle/>
          <a:p>
            <a:pPr lvl="0" algn="ctr">
              <a:buClrTx/>
              <a:buSzTx/>
              <a:buFontTx/>
            </a:pPr>
            <a:r>
              <a:rPr lang="en-US" altLang="zh-CN" sz="2400" b="1">
                <a:solidFill>
                  <a:schemeClr val="bg1"/>
                </a:solidFill>
                <a:latin typeface="汉仪仿宋简" panose="02010600000101010101" charset="-128"/>
                <a:ea typeface="汉仪仿宋简" panose="02010600000101010101" charset="-128"/>
                <a:sym typeface="+mn-ea"/>
              </a:rPr>
              <a:t>03</a:t>
            </a:r>
          </a:p>
        </p:txBody>
      </p:sp>
      <p:sp>
        <p:nvSpPr>
          <p:cNvPr id="56" name="文本框 55"/>
          <p:cNvSpPr txBox="1"/>
          <p:nvPr/>
        </p:nvSpPr>
        <p:spPr>
          <a:xfrm>
            <a:off x="4631690" y="4152900"/>
            <a:ext cx="5605780" cy="755650"/>
          </a:xfrm>
          <a:prstGeom prst="rect">
            <a:avLst/>
          </a:prstGeom>
          <a:noFill/>
        </p:spPr>
        <p:txBody>
          <a:bodyPr wrap="square" rtlCol="0" anchor="t">
            <a:spAutoFit/>
          </a:bodyPr>
          <a:lstStyle/>
          <a:p>
            <a:pPr lvl="0" algn="l">
              <a:lnSpc>
                <a:spcPct val="120000"/>
              </a:lnSpc>
              <a:spcBef>
                <a:spcPts val="0"/>
              </a:spcBef>
              <a:spcAft>
                <a:spcPts val="0"/>
              </a:spcAft>
              <a:buClrTx/>
              <a:buSzTx/>
              <a:buFontTx/>
            </a:pPr>
            <a:r>
              <a:rPr lang="zh-CN" altLang="en-US">
                <a:solidFill>
                  <a:srgbClr val="7C6D48"/>
                </a:solidFill>
                <a:latin typeface="汉仪仿宋简" panose="02010600000101010101" charset="-128"/>
                <a:ea typeface="汉仪仿宋简" panose="02010600000101010101" charset="-128"/>
                <a:sym typeface="+mn-ea"/>
              </a:rPr>
              <a:t>机制思维要从人性出发，激发人性之善，从建设性的方面解决问题。</a:t>
            </a:r>
          </a:p>
        </p:txBody>
      </p:sp>
      <p:sp>
        <p:nvSpPr>
          <p:cNvPr id="65" name="文本框 64"/>
          <p:cNvSpPr txBox="1"/>
          <p:nvPr/>
        </p:nvSpPr>
        <p:spPr>
          <a:xfrm>
            <a:off x="1074420" y="1600835"/>
            <a:ext cx="3226435" cy="1210945"/>
          </a:xfrm>
          <a:prstGeom prst="rect">
            <a:avLst/>
          </a:prstGeom>
          <a:noFill/>
        </p:spPr>
        <p:txBody>
          <a:bodyPr wrap="square" rtlCol="0" anchor="t">
            <a:spAutoFit/>
          </a:bodyPr>
          <a:lstStyle/>
          <a:p>
            <a:pPr algn="ctr">
              <a:lnSpc>
                <a:spcPct val="130000"/>
              </a:lnSpc>
              <a:spcBef>
                <a:spcPts val="0"/>
              </a:spcBef>
              <a:spcAft>
                <a:spcPts val="0"/>
              </a:spcAft>
              <a:buClrTx/>
              <a:buSzTx/>
              <a:buFontTx/>
            </a:pPr>
            <a:r>
              <a:rPr lang="zh-CN" altLang="en-US" sz="2800" b="1">
                <a:solidFill>
                  <a:srgbClr val="7C6D48"/>
                </a:solidFill>
                <a:latin typeface="汉仪仿宋简" panose="02010600000101010101" charset="-128"/>
                <a:ea typeface="汉仪仿宋简" panose="02010600000101010101" charset="-128"/>
                <a:cs typeface="汉仪秀英体简" panose="02010600000101010101" charset="-122"/>
                <a:sym typeface="+mn-ea"/>
              </a:rPr>
              <a:t>道之三：制度思维向机制思维</a:t>
            </a:r>
            <a:endParaRPr lang="zh-CN" altLang="en-US" sz="2800" b="1">
              <a:solidFill>
                <a:srgbClr val="7C6D48"/>
              </a:solidFill>
              <a:latin typeface="汉仪仿宋简" panose="02010600000101010101" charset="-128"/>
              <a:ea typeface="汉仪仿宋简" panose="02010600000101010101" charset="-128"/>
            </a:endParaRPr>
          </a:p>
        </p:txBody>
      </p:sp>
      <p:pic>
        <p:nvPicPr>
          <p:cNvPr id="8" name="图片 7" descr="微信图片_20221126103330"/>
          <p:cNvPicPr>
            <a:picLocks noChangeAspect="1"/>
          </p:cNvPicPr>
          <p:nvPr/>
        </p:nvPicPr>
        <p:blipFill>
          <a:blip r:embed="rId4"/>
          <a:stretch>
            <a:fillRect/>
          </a:stretch>
        </p:blipFill>
        <p:spPr>
          <a:xfrm>
            <a:off x="1004570" y="2955925"/>
            <a:ext cx="3296920" cy="2198370"/>
          </a:xfrm>
          <a:prstGeom prst="hexagon">
            <a:avLst/>
          </a:prstGeom>
        </p:spPr>
      </p:pic>
      <p:sp>
        <p:nvSpPr>
          <p:cNvPr id="15" name="文本框 14"/>
          <p:cNvSpPr txBox="1"/>
          <p:nvPr/>
        </p:nvSpPr>
        <p:spPr>
          <a:xfrm>
            <a:off x="4453890" y="77470"/>
            <a:ext cx="3317240" cy="728980"/>
          </a:xfrm>
          <a:prstGeom prst="rect">
            <a:avLst/>
          </a:prstGeom>
          <a:noFill/>
        </p:spPr>
        <p:txBody>
          <a:bodyPr wrap="square" rtlCol="0" anchor="t">
            <a:noAutofit/>
          </a:bodyPr>
          <a:lstStyle/>
          <a:p>
            <a:pPr algn="ctr">
              <a:lnSpc>
                <a:spcPct val="130000"/>
              </a:lnSpc>
              <a:spcBef>
                <a:spcPts val="0"/>
              </a:spcBef>
              <a:spcAft>
                <a:spcPts val="0"/>
              </a:spcAft>
            </a:pPr>
            <a:r>
              <a:rPr lang="zh-CN" altLang="en-US" sz="4400" b="1">
                <a:solidFill>
                  <a:srgbClr val="7C6D48"/>
                </a:solidFill>
                <a:latin typeface="方正粗黑宋简体" panose="02000000000000000000" charset="-122"/>
                <a:ea typeface="方正粗黑宋简体" panose="02000000000000000000" charset="-122"/>
                <a:sym typeface="+mn-ea"/>
              </a:rPr>
              <a:t>悟道</a:t>
            </a:r>
          </a:p>
        </p:txBody>
      </p:sp>
      <p:grpSp>
        <p:nvGrpSpPr>
          <p:cNvPr id="17" name="组合 16"/>
          <p:cNvGrpSpPr/>
          <p:nvPr/>
        </p:nvGrpSpPr>
        <p:grpSpPr>
          <a:xfrm>
            <a:off x="2338070" y="365760"/>
            <a:ext cx="7548880" cy="231140"/>
            <a:chOff x="3682" y="746"/>
            <a:chExt cx="11888" cy="364"/>
          </a:xfrm>
        </p:grpSpPr>
        <p:sp>
          <p:nvSpPr>
            <p:cNvPr id="18" name="菱形 17"/>
            <p:cNvSpPr/>
            <p:nvPr/>
          </p:nvSpPr>
          <p:spPr>
            <a:xfrm>
              <a:off x="6197" y="747"/>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菱形 18"/>
            <p:cNvSpPr/>
            <p:nvPr/>
          </p:nvSpPr>
          <p:spPr>
            <a:xfrm>
              <a:off x="6005" y="747"/>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9" idx="1"/>
            </p:cNvCxnSpPr>
            <p:nvPr/>
          </p:nvCxnSpPr>
          <p:spPr>
            <a:xfrm>
              <a:off x="3682" y="928"/>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sp>
          <p:nvSpPr>
            <p:cNvPr id="22" name="菱形 21"/>
            <p:cNvSpPr/>
            <p:nvPr/>
          </p:nvSpPr>
          <p:spPr>
            <a:xfrm>
              <a:off x="12671" y="746"/>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菱形 22"/>
            <p:cNvSpPr/>
            <p:nvPr/>
          </p:nvSpPr>
          <p:spPr>
            <a:xfrm>
              <a:off x="12884" y="746"/>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连接符 23"/>
            <p:cNvCxnSpPr/>
            <p:nvPr/>
          </p:nvCxnSpPr>
          <p:spPr>
            <a:xfrm flipH="1">
              <a:off x="13247" y="927"/>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nvSpPr>
        <p:spPr>
          <a:xfrm>
            <a:off x="1163320" y="6245225"/>
            <a:ext cx="10701655" cy="398780"/>
          </a:xfrm>
          <a:prstGeom prst="rect">
            <a:avLst/>
          </a:prstGeom>
          <a:noFill/>
        </p:spPr>
        <p:txBody>
          <a:bodyPr wrap="square" rtlCol="0">
            <a:spAutoFit/>
          </a:bodyPr>
          <a:lstStyle/>
          <a:p>
            <a:pPr algn="dist"/>
            <a:r>
              <a:rPr lang="zh-CN" altLang="en-US" sz="2000">
                <a:solidFill>
                  <a:schemeClr val="bg1"/>
                </a:solidFill>
                <a:latin typeface="汉仪南宫体简" panose="02010600000101010101" charset="-122"/>
                <a:ea typeface="汉仪南宫体简" panose="02010600000101010101" charset="-122"/>
              </a:rPr>
              <a:t>困</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境</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中</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修</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筑</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教</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育</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的</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家园</a:t>
            </a:r>
            <a:r>
              <a:rPr lang="en-US" altLang="zh-CN" sz="2000">
                <a:solidFill>
                  <a:schemeClr val="bg1"/>
                </a:solidFill>
                <a:latin typeface="汉仪南宫体简" panose="02010600000101010101" charset="-122"/>
                <a:ea typeface="汉仪南宫体简" panose="02010600000101010101" charset="-122"/>
              </a:rPr>
              <a:t>”</a:t>
            </a:r>
            <a:endParaRPr lang="zh-CN" altLang="en-US" sz="2000">
              <a:solidFill>
                <a:schemeClr val="bg1"/>
              </a:solidFill>
              <a:latin typeface="汉仪南宫体简" panose="02010600000101010101" charset="-122"/>
              <a:ea typeface="汉仪南宫体简" panose="02010600000101010101"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组合 2"/>
          <p:cNvGrpSpPr/>
          <p:nvPr/>
        </p:nvGrpSpPr>
        <p:grpSpPr>
          <a:xfrm>
            <a:off x="-33020" y="-204470"/>
            <a:ext cx="12225020" cy="7061835"/>
            <a:chOff x="-1" y="-37"/>
            <a:chExt cx="19252" cy="10836"/>
          </a:xfrm>
        </p:grpSpPr>
        <p:pic>
          <p:nvPicPr>
            <p:cNvPr id="2" name="图片 1" descr="b763cda1eb3f6d2eff02b2e0abb7d50"/>
            <p:cNvPicPr>
              <a:picLocks noChangeAspect="1"/>
            </p:cNvPicPr>
            <p:nvPr/>
          </p:nvPicPr>
          <p:blipFill>
            <a:blip r:embed="rId3"/>
            <a:srcRect r="3990" b="3917"/>
            <a:stretch>
              <a:fillRect/>
            </a:stretch>
          </p:blipFill>
          <p:spPr>
            <a:xfrm>
              <a:off x="0" y="-37"/>
              <a:ext cx="19251" cy="10837"/>
            </a:xfrm>
            <a:prstGeom prst="rect">
              <a:avLst/>
            </a:prstGeom>
          </p:spPr>
        </p:pic>
        <p:sp>
          <p:nvSpPr>
            <p:cNvPr id="4" name="矩形 3"/>
            <p:cNvSpPr/>
            <p:nvPr/>
          </p:nvSpPr>
          <p:spPr>
            <a:xfrm>
              <a:off x="-1" y="-36"/>
              <a:ext cx="19252" cy="9428"/>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仿宋简" panose="02010600000101010101" charset="-128"/>
                <a:ea typeface="汉仪仿宋简" panose="02010600000101010101" charset="-128"/>
              </a:endParaRPr>
            </a:p>
          </p:txBody>
        </p:sp>
      </p:grpSp>
      <p:sp>
        <p:nvSpPr>
          <p:cNvPr id="5" name="L 形 4"/>
          <p:cNvSpPr/>
          <p:nvPr/>
        </p:nvSpPr>
        <p:spPr>
          <a:xfrm flipV="1">
            <a:off x="2543810" y="1644650"/>
            <a:ext cx="562610" cy="414020"/>
          </a:xfrm>
          <a:prstGeom prst="corner">
            <a:avLst>
              <a:gd name="adj1" fmla="val 27699"/>
              <a:gd name="adj2" fmla="val 28484"/>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缺角矩形 19"/>
          <p:cNvSpPr/>
          <p:nvPr/>
        </p:nvSpPr>
        <p:spPr>
          <a:xfrm>
            <a:off x="622300" y="1306195"/>
            <a:ext cx="10709275" cy="5176520"/>
          </a:xfrm>
          <a:prstGeom prst="plaque">
            <a:avLst/>
          </a:prstGeom>
          <a:solidFill>
            <a:schemeClr val="bg1"/>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无论采取何种教师管理策略和运行机制，要让老师在学校工作中有安全感、归属感、幸福感、价值感才是终极追求。即学校在教师管理时要眼中有老师，眼中要有人，促进人的发展，进行科学人文管理，做有温度的教师管理。</a:t>
            </a:r>
          </a:p>
        </p:txBody>
      </p:sp>
      <p:grpSp>
        <p:nvGrpSpPr>
          <p:cNvPr id="11" name="图形 1020"/>
          <p:cNvGrpSpPr/>
          <p:nvPr/>
        </p:nvGrpSpPr>
        <p:grpSpPr>
          <a:xfrm>
            <a:off x="3074877" y="1445075"/>
            <a:ext cx="339364" cy="339842"/>
            <a:chOff x="2673161" y="0"/>
            <a:chExt cx="6845906" cy="6855555"/>
          </a:xfrm>
          <a:solidFill>
            <a:srgbClr val="A94D41"/>
          </a:solidFill>
        </p:grpSpPr>
        <p:sp>
          <p:nvSpPr>
            <p:cNvPr id="13" name="任意多边形: 形状 14"/>
            <p:cNvSpPr/>
            <p:nvPr/>
          </p:nvSpPr>
          <p:spPr>
            <a:xfrm>
              <a:off x="2673161" y="0"/>
              <a:ext cx="6845906" cy="6855555"/>
            </a:xfrm>
            <a:custGeom>
              <a:avLst/>
              <a:gdLst>
                <a:gd name="connsiteX0" fmla="*/ 4210315 w 6845907"/>
                <a:gd name="connsiteY0" fmla="*/ 1107955 h 6855555"/>
                <a:gd name="connsiteX1" fmla="*/ 3744090 w 6845907"/>
                <a:gd name="connsiteY1" fmla="*/ 1036512 h 6855555"/>
                <a:gd name="connsiteX2" fmla="*/ 3561131 w 6845907"/>
                <a:gd name="connsiteY2" fmla="*/ 858920 h 6855555"/>
                <a:gd name="connsiteX3" fmla="*/ 3561071 w 6845907"/>
                <a:gd name="connsiteY3" fmla="*/ 190652 h 6855555"/>
                <a:gd name="connsiteX4" fmla="*/ 3742599 w 6845907"/>
                <a:gd name="connsiteY4" fmla="*/ 13776 h 6855555"/>
                <a:gd name="connsiteX5" fmla="*/ 3845350 w 6845907"/>
                <a:gd name="connsiteY5" fmla="*/ 14014 h 6855555"/>
                <a:gd name="connsiteX6" fmla="*/ 4395064 w 6845907"/>
                <a:gd name="connsiteY6" fmla="*/ 560627 h 6855555"/>
                <a:gd name="connsiteX7" fmla="*/ 4631038 w 6845907"/>
                <a:gd name="connsiteY7" fmla="*/ 790280 h 6855555"/>
                <a:gd name="connsiteX8" fmla="*/ 5350592 w 6845907"/>
                <a:gd name="connsiteY8" fmla="*/ 788491 h 6855555"/>
                <a:gd name="connsiteX9" fmla="*/ 5508207 w 6845907"/>
                <a:gd name="connsiteY9" fmla="*/ 565040 h 6855555"/>
                <a:gd name="connsiteX10" fmla="*/ 5347252 w 6845907"/>
                <a:gd name="connsiteY10" fmla="*/ 371167 h 6855555"/>
                <a:gd name="connsiteX11" fmla="*/ 4807558 w 6845907"/>
                <a:gd name="connsiteY11" fmla="*/ 372598 h 6855555"/>
                <a:gd name="connsiteX12" fmla="*/ 4680356 w 6845907"/>
                <a:gd name="connsiteY12" fmla="*/ 256430 h 6855555"/>
                <a:gd name="connsiteX13" fmla="*/ 4799566 w 6845907"/>
                <a:gd name="connsiteY13" fmla="*/ 126843 h 6855555"/>
                <a:gd name="connsiteX14" fmla="*/ 6727559 w 6845907"/>
                <a:gd name="connsiteY14" fmla="*/ 126366 h 6855555"/>
                <a:gd name="connsiteX15" fmla="*/ 6845516 w 6845907"/>
                <a:gd name="connsiteY15" fmla="*/ 255535 h 6855555"/>
                <a:gd name="connsiteX16" fmla="*/ 6723146 w 6845907"/>
                <a:gd name="connsiteY16" fmla="*/ 373373 h 6855555"/>
                <a:gd name="connsiteX17" fmla="*/ 5952068 w 6845907"/>
                <a:gd name="connsiteY17" fmla="*/ 370272 h 6855555"/>
                <a:gd name="connsiteX18" fmla="*/ 5744002 w 6845907"/>
                <a:gd name="connsiteY18" fmla="*/ 571540 h 6855555"/>
                <a:gd name="connsiteX19" fmla="*/ 5268952 w 6845907"/>
                <a:gd name="connsiteY19" fmla="*/ 1033173 h 6855555"/>
                <a:gd name="connsiteX20" fmla="*/ 4729138 w 6845907"/>
                <a:gd name="connsiteY20" fmla="*/ 1032576 h 6855555"/>
                <a:gd name="connsiteX21" fmla="*/ 4393215 w 6845907"/>
                <a:gd name="connsiteY21" fmla="*/ 1290735 h 6855555"/>
                <a:gd name="connsiteX22" fmla="*/ 4229398 w 6845907"/>
                <a:gd name="connsiteY22" fmla="*/ 1399151 h 6855555"/>
                <a:gd name="connsiteX23" fmla="*/ 2764112 w 6845907"/>
                <a:gd name="connsiteY23" fmla="*/ 1400583 h 6855555"/>
                <a:gd name="connsiteX24" fmla="*/ 2600593 w 6845907"/>
                <a:gd name="connsiteY24" fmla="*/ 1230862 h 6855555"/>
                <a:gd name="connsiteX25" fmla="*/ 2599937 w 6845907"/>
                <a:gd name="connsiteY25" fmla="*/ 459725 h 6855555"/>
                <a:gd name="connsiteX26" fmla="*/ 2466594 w 6845907"/>
                <a:gd name="connsiteY26" fmla="*/ 238301 h 6855555"/>
                <a:gd name="connsiteX27" fmla="*/ 2325737 w 6845907"/>
                <a:gd name="connsiteY27" fmla="*/ 451197 h 6855555"/>
                <a:gd name="connsiteX28" fmla="*/ 2328599 w 6845907"/>
                <a:gd name="connsiteY28" fmla="*/ 2096342 h 6855555"/>
                <a:gd name="connsiteX29" fmla="*/ 2097693 w 6845907"/>
                <a:gd name="connsiteY29" fmla="*/ 2328679 h 6855555"/>
                <a:gd name="connsiteX30" fmla="*/ 478251 w 6845907"/>
                <a:gd name="connsiteY30" fmla="*/ 2325220 h 6855555"/>
                <a:gd name="connsiteX31" fmla="*/ 251877 w 6845907"/>
                <a:gd name="connsiteY31" fmla="*/ 2478064 h 6855555"/>
                <a:gd name="connsiteX32" fmla="*/ 488747 w 6845907"/>
                <a:gd name="connsiteY32" fmla="*/ 2620591 h 6855555"/>
                <a:gd name="connsiteX33" fmla="*/ 1208419 w 6845907"/>
                <a:gd name="connsiteY33" fmla="*/ 2619518 h 6855555"/>
                <a:gd name="connsiteX34" fmla="*/ 1416903 w 6845907"/>
                <a:gd name="connsiteY34" fmla="*/ 2818936 h 6855555"/>
                <a:gd name="connsiteX35" fmla="*/ 1415829 w 6845907"/>
                <a:gd name="connsiteY35" fmla="*/ 4206996 h 6855555"/>
                <a:gd name="connsiteX36" fmla="*/ 1223149 w 6845907"/>
                <a:gd name="connsiteY36" fmla="*/ 4417984 h 6855555"/>
                <a:gd name="connsiteX37" fmla="*/ 1038043 w 6845907"/>
                <a:gd name="connsiteY37" fmla="*/ 4611081 h 6855555"/>
                <a:gd name="connsiteX38" fmla="*/ 1042277 w 6845907"/>
                <a:gd name="connsiteY38" fmla="*/ 5562077 h 6855555"/>
                <a:gd name="connsiteX39" fmla="*/ 838862 w 6845907"/>
                <a:gd name="connsiteY39" fmla="*/ 5770799 h 6855555"/>
                <a:gd name="connsiteX40" fmla="*/ 388381 w 6845907"/>
                <a:gd name="connsiteY40" fmla="*/ 6241376 h 6855555"/>
                <a:gd name="connsiteX41" fmla="*/ 387069 w 6845907"/>
                <a:gd name="connsiteY41" fmla="*/ 6729786 h 6855555"/>
                <a:gd name="connsiteX42" fmla="*/ 265057 w 6845907"/>
                <a:gd name="connsiteY42" fmla="*/ 6855555 h 6855555"/>
                <a:gd name="connsiteX43" fmla="*/ 148590 w 6845907"/>
                <a:gd name="connsiteY43" fmla="*/ 6725611 h 6855555"/>
                <a:gd name="connsiteX44" fmla="*/ 148172 w 6845907"/>
                <a:gd name="connsiteY44" fmla="*/ 4823321 h 6855555"/>
                <a:gd name="connsiteX45" fmla="*/ 259809 w 6845907"/>
                <a:gd name="connsiteY45" fmla="*/ 4690992 h 6855555"/>
                <a:gd name="connsiteX46" fmla="*/ 388501 w 6845907"/>
                <a:gd name="connsiteY46" fmla="*/ 4833638 h 6855555"/>
                <a:gd name="connsiteX47" fmla="*/ 388024 w 6845907"/>
                <a:gd name="connsiteY47" fmla="*/ 5373452 h 6855555"/>
                <a:gd name="connsiteX48" fmla="*/ 590722 w 6845907"/>
                <a:gd name="connsiteY48" fmla="*/ 5530291 h 6855555"/>
                <a:gd name="connsiteX49" fmla="*/ 805527 w 6845907"/>
                <a:gd name="connsiteY49" fmla="*/ 5384544 h 6855555"/>
                <a:gd name="connsiteX50" fmla="*/ 805765 w 6845907"/>
                <a:gd name="connsiteY50" fmla="*/ 4562001 h 6855555"/>
                <a:gd name="connsiteX51" fmla="*/ 670812 w 6845907"/>
                <a:gd name="connsiteY51" fmla="*/ 4418878 h 6855555"/>
                <a:gd name="connsiteX52" fmla="*/ 593764 w 6845907"/>
                <a:gd name="connsiteY52" fmla="*/ 4417626 h 6855555"/>
                <a:gd name="connsiteX53" fmla="*/ 65280 w 6845907"/>
                <a:gd name="connsiteY53" fmla="*/ 4361987 h 6855555"/>
                <a:gd name="connsiteX54" fmla="*/ 30692 w 6845907"/>
                <a:gd name="connsiteY54" fmla="*/ 3705884 h 6855555"/>
                <a:gd name="connsiteX55" fmla="*/ 199518 w 6845907"/>
                <a:gd name="connsiteY55" fmla="*/ 3573555 h 6855555"/>
                <a:gd name="connsiteX56" fmla="*/ 816261 w 6845907"/>
                <a:gd name="connsiteY56" fmla="*/ 3570275 h 6855555"/>
                <a:gd name="connsiteX57" fmla="*/ 1046570 w 6845907"/>
                <a:gd name="connsiteY57" fmla="*/ 3808277 h 6855555"/>
                <a:gd name="connsiteX58" fmla="*/ 1111990 w 6845907"/>
                <a:gd name="connsiteY58" fmla="*/ 4133645 h 6855555"/>
                <a:gd name="connsiteX59" fmla="*/ 1167152 w 6845907"/>
                <a:gd name="connsiteY59" fmla="*/ 3796947 h 6855555"/>
                <a:gd name="connsiteX60" fmla="*/ 1176157 w 6845907"/>
                <a:gd name="connsiteY60" fmla="*/ 3103394 h 6855555"/>
                <a:gd name="connsiteX61" fmla="*/ 909888 w 6845907"/>
                <a:gd name="connsiteY61" fmla="*/ 2850901 h 6855555"/>
                <a:gd name="connsiteX62" fmla="*/ 190334 w 6845907"/>
                <a:gd name="connsiteY62" fmla="*/ 2854538 h 6855555"/>
                <a:gd name="connsiteX63" fmla="*/ 19600 w 6845907"/>
                <a:gd name="connsiteY63" fmla="*/ 2694419 h 6855555"/>
                <a:gd name="connsiteX64" fmla="*/ 584878 w 6845907"/>
                <a:gd name="connsiteY64" fmla="*/ 2081791 h 6855555"/>
                <a:gd name="connsiteX65" fmla="*/ 1818602 w 6845907"/>
                <a:gd name="connsiteY65" fmla="*/ 2086740 h 6855555"/>
                <a:gd name="connsiteX66" fmla="*/ 2086482 w 6845907"/>
                <a:gd name="connsiteY66" fmla="*/ 1808365 h 6855555"/>
                <a:gd name="connsiteX67" fmla="*/ 2078908 w 6845907"/>
                <a:gd name="connsiteY67" fmla="*/ 240447 h 6855555"/>
                <a:gd name="connsiteX68" fmla="*/ 2302718 w 6845907"/>
                <a:gd name="connsiteY68" fmla="*/ 0 h 6855555"/>
                <a:gd name="connsiteX69" fmla="*/ 2834720 w 6845907"/>
                <a:gd name="connsiteY69" fmla="*/ 525919 h 6855555"/>
                <a:gd name="connsiteX70" fmla="*/ 3485156 w 6845907"/>
                <a:gd name="connsiteY70" fmla="*/ 1162461 h 6855555"/>
                <a:gd name="connsiteX71" fmla="*/ 4210315 w 6845907"/>
                <a:gd name="connsiteY71" fmla="*/ 1107955 h 6855555"/>
                <a:gd name="connsiteX72" fmla="*/ 3801399 w 6845907"/>
                <a:gd name="connsiteY72" fmla="*/ 552695 h 6855555"/>
                <a:gd name="connsiteX73" fmla="*/ 3978216 w 6845907"/>
                <a:gd name="connsiteY73" fmla="*/ 792248 h 6855555"/>
                <a:gd name="connsiteX74" fmla="*/ 4156166 w 6845907"/>
                <a:gd name="connsiteY74" fmla="*/ 539814 h 6855555"/>
                <a:gd name="connsiteX75" fmla="*/ 3989547 w 6845907"/>
                <a:gd name="connsiteY75" fmla="*/ 250466 h 6855555"/>
                <a:gd name="connsiteX76" fmla="*/ 3801399 w 6845907"/>
                <a:gd name="connsiteY76" fmla="*/ 552695 h 6855555"/>
                <a:gd name="connsiteX77" fmla="*/ 516298 w 6845907"/>
                <a:gd name="connsiteY77" fmla="*/ 4170678 h 6855555"/>
                <a:gd name="connsiteX78" fmla="*/ 809761 w 6845907"/>
                <a:gd name="connsiteY78" fmla="*/ 3984319 h 6855555"/>
                <a:gd name="connsiteX79" fmla="*/ 540152 w 6845907"/>
                <a:gd name="connsiteY79" fmla="*/ 3817879 h 6855555"/>
                <a:gd name="connsiteX80" fmla="*/ 266667 w 6845907"/>
                <a:gd name="connsiteY80" fmla="*/ 4005251 h 6855555"/>
                <a:gd name="connsiteX81" fmla="*/ 516298 w 6845907"/>
                <a:gd name="connsiteY81" fmla="*/ 4170678 h 685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6845907" h="6855555">
                  <a:moveTo>
                    <a:pt x="4210315" y="1107955"/>
                  </a:moveTo>
                  <a:cubicBezTo>
                    <a:pt x="4011552" y="1004071"/>
                    <a:pt x="3874094" y="1035260"/>
                    <a:pt x="3744090" y="1036512"/>
                  </a:cubicBezTo>
                  <a:cubicBezTo>
                    <a:pt x="3613013" y="1037824"/>
                    <a:pt x="3557553" y="992979"/>
                    <a:pt x="3561131" y="858920"/>
                  </a:cubicBezTo>
                  <a:cubicBezTo>
                    <a:pt x="3567094" y="636303"/>
                    <a:pt x="3566856" y="413269"/>
                    <a:pt x="3561071" y="190652"/>
                  </a:cubicBezTo>
                  <a:cubicBezTo>
                    <a:pt x="3557672" y="58263"/>
                    <a:pt x="3610091" y="0"/>
                    <a:pt x="3742599" y="13776"/>
                  </a:cubicBezTo>
                  <a:cubicBezTo>
                    <a:pt x="3776472" y="17294"/>
                    <a:pt x="3811120" y="14193"/>
                    <a:pt x="3845350" y="14014"/>
                  </a:cubicBezTo>
                  <a:cubicBezTo>
                    <a:pt x="4386655" y="11450"/>
                    <a:pt x="4394408" y="11450"/>
                    <a:pt x="4395064" y="560627"/>
                  </a:cubicBezTo>
                  <a:cubicBezTo>
                    <a:pt x="4395302" y="743109"/>
                    <a:pt x="4453625" y="800001"/>
                    <a:pt x="4631038" y="790280"/>
                  </a:cubicBezTo>
                  <a:cubicBezTo>
                    <a:pt x="4870234" y="777101"/>
                    <a:pt x="5110920" y="780321"/>
                    <a:pt x="5350592" y="788491"/>
                  </a:cubicBezTo>
                  <a:cubicBezTo>
                    <a:pt x="5530927" y="794634"/>
                    <a:pt x="5503674" y="674708"/>
                    <a:pt x="5508207" y="565040"/>
                  </a:cubicBezTo>
                  <a:cubicBezTo>
                    <a:pt x="5512977" y="449944"/>
                    <a:pt x="5499619" y="363474"/>
                    <a:pt x="5347252" y="371167"/>
                  </a:cubicBezTo>
                  <a:cubicBezTo>
                    <a:pt x="5167811" y="380172"/>
                    <a:pt x="4987476" y="371584"/>
                    <a:pt x="4807558" y="372598"/>
                  </a:cubicBezTo>
                  <a:cubicBezTo>
                    <a:pt x="4727289" y="373075"/>
                    <a:pt x="4676242" y="350116"/>
                    <a:pt x="4680356" y="256430"/>
                  </a:cubicBezTo>
                  <a:cubicBezTo>
                    <a:pt x="4683875" y="176400"/>
                    <a:pt x="4709041" y="126724"/>
                    <a:pt x="4799566" y="126843"/>
                  </a:cubicBezTo>
                  <a:cubicBezTo>
                    <a:pt x="5442251" y="127797"/>
                    <a:pt x="6084875" y="128274"/>
                    <a:pt x="6727559" y="126366"/>
                  </a:cubicBezTo>
                  <a:cubicBezTo>
                    <a:pt x="6821484" y="126068"/>
                    <a:pt x="6841223" y="177354"/>
                    <a:pt x="6845516" y="255535"/>
                  </a:cubicBezTo>
                  <a:cubicBezTo>
                    <a:pt x="6850466" y="346001"/>
                    <a:pt x="6808424" y="374268"/>
                    <a:pt x="6723146" y="373373"/>
                  </a:cubicBezTo>
                  <a:cubicBezTo>
                    <a:pt x="6466120" y="370690"/>
                    <a:pt x="6208737" y="380351"/>
                    <a:pt x="5952068" y="370272"/>
                  </a:cubicBezTo>
                  <a:cubicBezTo>
                    <a:pt x="5798330" y="364249"/>
                    <a:pt x="5745255" y="410287"/>
                    <a:pt x="5744002" y="571540"/>
                  </a:cubicBezTo>
                  <a:cubicBezTo>
                    <a:pt x="5740424" y="1033232"/>
                    <a:pt x="5732791" y="1033173"/>
                    <a:pt x="5268952" y="1033173"/>
                  </a:cubicBezTo>
                  <a:cubicBezTo>
                    <a:pt x="5089034" y="1033173"/>
                    <a:pt x="4909056" y="1035200"/>
                    <a:pt x="4729138" y="1032576"/>
                  </a:cubicBezTo>
                  <a:cubicBezTo>
                    <a:pt x="4548027" y="1029952"/>
                    <a:pt x="4350874" y="992323"/>
                    <a:pt x="4393215" y="1290735"/>
                  </a:cubicBezTo>
                  <a:cubicBezTo>
                    <a:pt x="4408601" y="1399271"/>
                    <a:pt x="4307401" y="1399092"/>
                    <a:pt x="4229398" y="1399151"/>
                  </a:cubicBezTo>
                  <a:cubicBezTo>
                    <a:pt x="3740989" y="1399688"/>
                    <a:pt x="3252521" y="1397303"/>
                    <a:pt x="2764112" y="1400583"/>
                  </a:cubicBezTo>
                  <a:cubicBezTo>
                    <a:pt x="2641264" y="1401417"/>
                    <a:pt x="2598625" y="1348939"/>
                    <a:pt x="2600593" y="1230862"/>
                  </a:cubicBezTo>
                  <a:cubicBezTo>
                    <a:pt x="2604827" y="973896"/>
                    <a:pt x="2603515" y="716751"/>
                    <a:pt x="2599937" y="459725"/>
                  </a:cubicBezTo>
                  <a:cubicBezTo>
                    <a:pt x="2598566" y="363951"/>
                    <a:pt x="2633691" y="242415"/>
                    <a:pt x="2466594" y="238301"/>
                  </a:cubicBezTo>
                  <a:cubicBezTo>
                    <a:pt x="2299438" y="234186"/>
                    <a:pt x="2326035" y="352799"/>
                    <a:pt x="2325737" y="451197"/>
                  </a:cubicBezTo>
                  <a:cubicBezTo>
                    <a:pt x="2324186" y="999598"/>
                    <a:pt x="2318759" y="1548119"/>
                    <a:pt x="2328599" y="2096342"/>
                  </a:cubicBezTo>
                  <a:cubicBezTo>
                    <a:pt x="2331819" y="2274232"/>
                    <a:pt x="2279222" y="2332376"/>
                    <a:pt x="2097693" y="2328679"/>
                  </a:cubicBezTo>
                  <a:cubicBezTo>
                    <a:pt x="1558058" y="2317706"/>
                    <a:pt x="1018065" y="2324385"/>
                    <a:pt x="478251" y="2325220"/>
                  </a:cubicBezTo>
                  <a:cubicBezTo>
                    <a:pt x="370551" y="2325399"/>
                    <a:pt x="248001" y="2294806"/>
                    <a:pt x="251877" y="2478064"/>
                  </a:cubicBezTo>
                  <a:cubicBezTo>
                    <a:pt x="255813" y="2665436"/>
                    <a:pt x="386891" y="2618802"/>
                    <a:pt x="488747" y="2620591"/>
                  </a:cubicBezTo>
                  <a:cubicBezTo>
                    <a:pt x="728598" y="2624766"/>
                    <a:pt x="968926" y="2629596"/>
                    <a:pt x="1208419" y="2619518"/>
                  </a:cubicBezTo>
                  <a:cubicBezTo>
                    <a:pt x="1360249" y="2613137"/>
                    <a:pt x="1420302" y="2656133"/>
                    <a:pt x="1416903" y="2818936"/>
                  </a:cubicBezTo>
                  <a:cubicBezTo>
                    <a:pt x="1407242" y="3281464"/>
                    <a:pt x="1409388" y="3744349"/>
                    <a:pt x="1415829" y="4206996"/>
                  </a:cubicBezTo>
                  <a:cubicBezTo>
                    <a:pt x="1417857" y="4350537"/>
                    <a:pt x="1396030" y="4444640"/>
                    <a:pt x="1223149" y="4417984"/>
                  </a:cubicBezTo>
                  <a:cubicBezTo>
                    <a:pt x="1071736" y="4394607"/>
                    <a:pt x="1034643" y="4471536"/>
                    <a:pt x="1038043" y="4611081"/>
                  </a:cubicBezTo>
                  <a:cubicBezTo>
                    <a:pt x="1045676" y="4927920"/>
                    <a:pt x="1034107" y="5245297"/>
                    <a:pt x="1042277" y="5562077"/>
                  </a:cubicBezTo>
                  <a:cubicBezTo>
                    <a:pt x="1046213" y="5714742"/>
                    <a:pt x="998922" y="5768950"/>
                    <a:pt x="838862" y="5770799"/>
                  </a:cubicBezTo>
                  <a:cubicBezTo>
                    <a:pt x="388322" y="5776106"/>
                    <a:pt x="388560" y="5783680"/>
                    <a:pt x="388381" y="6241376"/>
                  </a:cubicBezTo>
                  <a:cubicBezTo>
                    <a:pt x="388322" y="6404180"/>
                    <a:pt x="386592" y="6566982"/>
                    <a:pt x="387069" y="6729786"/>
                  </a:cubicBezTo>
                  <a:cubicBezTo>
                    <a:pt x="387308" y="6812976"/>
                    <a:pt x="352779" y="6855317"/>
                    <a:pt x="265057" y="6855555"/>
                  </a:cubicBezTo>
                  <a:cubicBezTo>
                    <a:pt x="173338" y="6855794"/>
                    <a:pt x="148530" y="6805403"/>
                    <a:pt x="148590" y="6725611"/>
                  </a:cubicBezTo>
                  <a:cubicBezTo>
                    <a:pt x="148948" y="6091514"/>
                    <a:pt x="148828" y="5457418"/>
                    <a:pt x="148172" y="4823321"/>
                  </a:cubicBezTo>
                  <a:cubicBezTo>
                    <a:pt x="148113" y="4746213"/>
                    <a:pt x="163260" y="4693556"/>
                    <a:pt x="259809" y="4690992"/>
                  </a:cubicBezTo>
                  <a:cubicBezTo>
                    <a:pt x="367628" y="4688129"/>
                    <a:pt x="389395" y="4743589"/>
                    <a:pt x="388501" y="4833638"/>
                  </a:cubicBezTo>
                  <a:cubicBezTo>
                    <a:pt x="386712" y="5013556"/>
                    <a:pt x="393331" y="5193653"/>
                    <a:pt x="388024" y="5373452"/>
                  </a:cubicBezTo>
                  <a:cubicBezTo>
                    <a:pt x="383491" y="5526475"/>
                    <a:pt x="479682" y="5533154"/>
                    <a:pt x="590722" y="5530291"/>
                  </a:cubicBezTo>
                  <a:cubicBezTo>
                    <a:pt x="694248" y="5527608"/>
                    <a:pt x="806302" y="5542815"/>
                    <a:pt x="805527" y="5384544"/>
                  </a:cubicBezTo>
                  <a:cubicBezTo>
                    <a:pt x="804155" y="5110343"/>
                    <a:pt x="804394" y="4836143"/>
                    <a:pt x="805765" y="4562001"/>
                  </a:cubicBezTo>
                  <a:cubicBezTo>
                    <a:pt x="806242" y="4468912"/>
                    <a:pt x="770223" y="4415598"/>
                    <a:pt x="670812" y="4418878"/>
                  </a:cubicBezTo>
                  <a:cubicBezTo>
                    <a:pt x="645169" y="4419713"/>
                    <a:pt x="619108" y="4420846"/>
                    <a:pt x="593764" y="4417626"/>
                  </a:cubicBezTo>
                  <a:cubicBezTo>
                    <a:pt x="411400" y="4394249"/>
                    <a:pt x="140957" y="4508986"/>
                    <a:pt x="65280" y="4361987"/>
                  </a:cubicBezTo>
                  <a:cubicBezTo>
                    <a:pt x="-26080" y="4184513"/>
                    <a:pt x="37848" y="3928084"/>
                    <a:pt x="30692" y="3705884"/>
                  </a:cubicBezTo>
                  <a:cubicBezTo>
                    <a:pt x="26637" y="3579876"/>
                    <a:pt x="106965" y="3573078"/>
                    <a:pt x="199518" y="3573555"/>
                  </a:cubicBezTo>
                  <a:cubicBezTo>
                    <a:pt x="405139" y="3574569"/>
                    <a:pt x="611654" y="3584945"/>
                    <a:pt x="816261" y="3570275"/>
                  </a:cubicBezTo>
                  <a:cubicBezTo>
                    <a:pt x="1004289" y="3556857"/>
                    <a:pt x="1047525" y="3636469"/>
                    <a:pt x="1046570" y="3808277"/>
                  </a:cubicBezTo>
                  <a:cubicBezTo>
                    <a:pt x="1045914" y="3922538"/>
                    <a:pt x="975068" y="4133526"/>
                    <a:pt x="1111990" y="4133645"/>
                  </a:cubicBezTo>
                  <a:cubicBezTo>
                    <a:pt x="1230663" y="4133764"/>
                    <a:pt x="1160652" y="3916157"/>
                    <a:pt x="1167152" y="3796947"/>
                  </a:cubicBezTo>
                  <a:cubicBezTo>
                    <a:pt x="1179735" y="3566280"/>
                    <a:pt x="1157312" y="3333227"/>
                    <a:pt x="1176157" y="3103394"/>
                  </a:cubicBezTo>
                  <a:cubicBezTo>
                    <a:pt x="1193809" y="2887993"/>
                    <a:pt x="1103224" y="2839809"/>
                    <a:pt x="909888" y="2850901"/>
                  </a:cubicBezTo>
                  <a:cubicBezTo>
                    <a:pt x="670752" y="2864557"/>
                    <a:pt x="430185" y="2849827"/>
                    <a:pt x="190334" y="2854538"/>
                  </a:cubicBezTo>
                  <a:cubicBezTo>
                    <a:pt x="73510" y="2856804"/>
                    <a:pt x="29440" y="2817803"/>
                    <a:pt x="19600" y="2694419"/>
                  </a:cubicBezTo>
                  <a:cubicBezTo>
                    <a:pt x="-29301" y="2081612"/>
                    <a:pt x="-33177" y="2081910"/>
                    <a:pt x="584878" y="2081791"/>
                  </a:cubicBezTo>
                  <a:cubicBezTo>
                    <a:pt x="996179" y="2081731"/>
                    <a:pt x="1408017" y="2069625"/>
                    <a:pt x="1818602" y="2086740"/>
                  </a:cubicBezTo>
                  <a:cubicBezTo>
                    <a:pt x="2040205" y="2095984"/>
                    <a:pt x="2091909" y="2016371"/>
                    <a:pt x="2086482" y="1808365"/>
                  </a:cubicBezTo>
                  <a:cubicBezTo>
                    <a:pt x="2072885" y="1286024"/>
                    <a:pt x="2087555" y="762967"/>
                    <a:pt x="2078908" y="240447"/>
                  </a:cubicBezTo>
                  <a:cubicBezTo>
                    <a:pt x="2075927" y="71025"/>
                    <a:pt x="2113735" y="-60"/>
                    <a:pt x="2302718" y="0"/>
                  </a:cubicBezTo>
                  <a:cubicBezTo>
                    <a:pt x="2834958" y="179"/>
                    <a:pt x="2834958" y="-8587"/>
                    <a:pt x="2834720" y="525919"/>
                  </a:cubicBezTo>
                  <a:cubicBezTo>
                    <a:pt x="2834421" y="1167053"/>
                    <a:pt x="2834481" y="1170929"/>
                    <a:pt x="3485156" y="1162461"/>
                  </a:cubicBezTo>
                  <a:cubicBezTo>
                    <a:pt x="3701273" y="1159658"/>
                    <a:pt x="3922577" y="1197586"/>
                    <a:pt x="4210315" y="1107955"/>
                  </a:cubicBezTo>
                  <a:close/>
                  <a:moveTo>
                    <a:pt x="3801399" y="552695"/>
                  </a:moveTo>
                  <a:cubicBezTo>
                    <a:pt x="3809152" y="638927"/>
                    <a:pt x="3742719" y="794097"/>
                    <a:pt x="3978216" y="792248"/>
                  </a:cubicBezTo>
                  <a:cubicBezTo>
                    <a:pt x="4185805" y="790638"/>
                    <a:pt x="4166304" y="665166"/>
                    <a:pt x="4156166" y="539814"/>
                  </a:cubicBezTo>
                  <a:cubicBezTo>
                    <a:pt x="4146625" y="422751"/>
                    <a:pt x="4229100" y="257920"/>
                    <a:pt x="3989547" y="250466"/>
                  </a:cubicBezTo>
                  <a:cubicBezTo>
                    <a:pt x="3765201" y="243429"/>
                    <a:pt x="3795674" y="380589"/>
                    <a:pt x="3801399" y="552695"/>
                  </a:cubicBezTo>
                  <a:close/>
                  <a:moveTo>
                    <a:pt x="516298" y="4170678"/>
                  </a:moveTo>
                  <a:cubicBezTo>
                    <a:pt x="667055" y="4169425"/>
                    <a:pt x="816082" y="4212005"/>
                    <a:pt x="809761" y="3984319"/>
                  </a:cubicBezTo>
                  <a:cubicBezTo>
                    <a:pt x="803857" y="3768978"/>
                    <a:pt x="657752" y="3820920"/>
                    <a:pt x="540152" y="3817879"/>
                  </a:cubicBezTo>
                  <a:cubicBezTo>
                    <a:pt x="408776" y="3814479"/>
                    <a:pt x="260584" y="3777506"/>
                    <a:pt x="266667" y="4005251"/>
                  </a:cubicBezTo>
                  <a:cubicBezTo>
                    <a:pt x="272511" y="4222560"/>
                    <a:pt x="419272" y="4160600"/>
                    <a:pt x="516298" y="4170678"/>
                  </a:cubicBezTo>
                  <a:close/>
                </a:path>
              </a:pathLst>
            </a:custGeom>
            <a:grpFill/>
            <a:ln w="5957" cap="flat">
              <a:solidFill>
                <a:srgbClr val="C5B38C"/>
              </a:solidFill>
              <a:prstDash val="solid"/>
              <a:miter/>
            </a:ln>
          </p:spPr>
          <p:txBody>
            <a:bodyPr rtlCol="0" anchor="ctr"/>
            <a:lstStyle/>
            <a:p>
              <a:endParaRPr lang="zh-CN" altLang="en-US"/>
            </a:p>
          </p:txBody>
        </p:sp>
        <p:sp>
          <p:nvSpPr>
            <p:cNvPr id="14" name="任意多边形: 形状 15"/>
            <p:cNvSpPr/>
            <p:nvPr/>
          </p:nvSpPr>
          <p:spPr>
            <a:xfrm>
              <a:off x="2673847" y="16842"/>
              <a:ext cx="1660284" cy="1658022"/>
            </a:xfrm>
            <a:custGeom>
              <a:avLst/>
              <a:gdLst>
                <a:gd name="connsiteX0" fmla="*/ 1656545 w 1660284"/>
                <a:gd name="connsiteY0" fmla="*/ 841063 h 1658022"/>
                <a:gd name="connsiteX1" fmla="*/ 1659467 w 1660284"/>
                <a:gd name="connsiteY1" fmla="*/ 1455719 h 1658022"/>
                <a:gd name="connsiteX2" fmla="*/ 1450626 w 1660284"/>
                <a:gd name="connsiteY2" fmla="*/ 1657881 h 1658022"/>
                <a:gd name="connsiteX3" fmla="*/ 195493 w 1660284"/>
                <a:gd name="connsiteY3" fmla="*/ 1657106 h 1658022"/>
                <a:gd name="connsiteX4" fmla="*/ 129 w 1660284"/>
                <a:gd name="connsiteY4" fmla="*/ 1467169 h 1658022"/>
                <a:gd name="connsiteX5" fmla="*/ 70 w 1660284"/>
                <a:gd name="connsiteY5" fmla="*/ 186393 h 1658022"/>
                <a:gd name="connsiteX6" fmla="*/ 196805 w 1660284"/>
                <a:gd name="connsiteY6" fmla="*/ 94 h 1658022"/>
                <a:gd name="connsiteX7" fmla="*/ 1477581 w 1660284"/>
                <a:gd name="connsiteY7" fmla="*/ 273 h 1658022"/>
                <a:gd name="connsiteX8" fmla="*/ 1658215 w 1660284"/>
                <a:gd name="connsiteY8" fmla="*/ 175122 h 1658022"/>
                <a:gd name="connsiteX9" fmla="*/ 1656545 w 1660284"/>
                <a:gd name="connsiteY9" fmla="*/ 841063 h 1658022"/>
                <a:gd name="connsiteX10" fmla="*/ 239802 w 1660284"/>
                <a:gd name="connsiteY10" fmla="*/ 840646 h 1658022"/>
                <a:gd name="connsiteX11" fmla="*/ 813488 w 1660284"/>
                <a:gd name="connsiteY11" fmla="*/ 1421966 h 1658022"/>
                <a:gd name="connsiteX12" fmla="*/ 1419914 w 1660284"/>
                <a:gd name="connsiteY12" fmla="*/ 823352 h 1658022"/>
                <a:gd name="connsiteX13" fmla="*/ 847122 w 1660284"/>
                <a:gd name="connsiteY13" fmla="*/ 246027 h 1658022"/>
                <a:gd name="connsiteX14" fmla="*/ 239802 w 1660284"/>
                <a:gd name="connsiteY14" fmla="*/ 840646 h 165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60284" h="1658022">
                  <a:moveTo>
                    <a:pt x="1656545" y="841063"/>
                  </a:moveTo>
                  <a:cubicBezTo>
                    <a:pt x="1656724" y="1045968"/>
                    <a:pt x="1648077" y="1251410"/>
                    <a:pt x="1659467" y="1455719"/>
                  </a:cubicBezTo>
                  <a:cubicBezTo>
                    <a:pt x="1668472" y="1617389"/>
                    <a:pt x="1603351" y="1660863"/>
                    <a:pt x="1450626" y="1657881"/>
                  </a:cubicBezTo>
                  <a:cubicBezTo>
                    <a:pt x="1032408" y="1649771"/>
                    <a:pt x="613831" y="1651083"/>
                    <a:pt x="195493" y="1657106"/>
                  </a:cubicBezTo>
                  <a:cubicBezTo>
                    <a:pt x="54755" y="1659133"/>
                    <a:pt x="-2256" y="1614467"/>
                    <a:pt x="129" y="1467169"/>
                  </a:cubicBezTo>
                  <a:cubicBezTo>
                    <a:pt x="7047" y="1040363"/>
                    <a:pt x="6809" y="613258"/>
                    <a:pt x="70" y="186393"/>
                  </a:cubicBezTo>
                  <a:cubicBezTo>
                    <a:pt x="-2316" y="38200"/>
                    <a:pt x="56305" y="-2232"/>
                    <a:pt x="196805" y="94"/>
                  </a:cubicBezTo>
                  <a:cubicBezTo>
                    <a:pt x="623611" y="7131"/>
                    <a:pt x="1050715" y="6534"/>
                    <a:pt x="1477581" y="273"/>
                  </a:cubicBezTo>
                  <a:cubicBezTo>
                    <a:pt x="1609195" y="-1636"/>
                    <a:pt x="1662211" y="41182"/>
                    <a:pt x="1658215" y="175122"/>
                  </a:cubicBezTo>
                  <a:cubicBezTo>
                    <a:pt x="1651536" y="396903"/>
                    <a:pt x="1656366" y="619043"/>
                    <a:pt x="1656545" y="841063"/>
                  </a:cubicBezTo>
                  <a:close/>
                  <a:moveTo>
                    <a:pt x="239802" y="840646"/>
                  </a:moveTo>
                  <a:cubicBezTo>
                    <a:pt x="239742" y="1422025"/>
                    <a:pt x="239742" y="1422025"/>
                    <a:pt x="813488" y="1421966"/>
                  </a:cubicBezTo>
                  <a:cubicBezTo>
                    <a:pt x="1419855" y="1421906"/>
                    <a:pt x="1419855" y="1421906"/>
                    <a:pt x="1419914" y="823352"/>
                  </a:cubicBezTo>
                  <a:cubicBezTo>
                    <a:pt x="1419974" y="246206"/>
                    <a:pt x="1419974" y="246206"/>
                    <a:pt x="847122" y="246027"/>
                  </a:cubicBezTo>
                  <a:cubicBezTo>
                    <a:pt x="239861" y="245849"/>
                    <a:pt x="239861" y="245849"/>
                    <a:pt x="239802" y="840646"/>
                  </a:cubicBezTo>
                  <a:close/>
                </a:path>
              </a:pathLst>
            </a:custGeom>
            <a:grpFill/>
            <a:ln w="5957" cap="flat">
              <a:solidFill>
                <a:srgbClr val="C5B38C"/>
              </a:solidFill>
              <a:prstDash val="solid"/>
              <a:miter/>
            </a:ln>
          </p:spPr>
          <p:txBody>
            <a:bodyPr rtlCol="0" anchor="ctr"/>
            <a:lstStyle/>
            <a:p>
              <a:endParaRPr lang="zh-CN" altLang="en-US"/>
            </a:p>
          </p:txBody>
        </p:sp>
      </p:grpSp>
      <p:grpSp>
        <p:nvGrpSpPr>
          <p:cNvPr id="26" name="图形 1020"/>
          <p:cNvGrpSpPr/>
          <p:nvPr/>
        </p:nvGrpSpPr>
        <p:grpSpPr>
          <a:xfrm rot="10800000">
            <a:off x="8825437" y="1744795"/>
            <a:ext cx="339364" cy="339842"/>
            <a:chOff x="2673161" y="0"/>
            <a:chExt cx="6845906" cy="6855555"/>
          </a:xfrm>
          <a:solidFill>
            <a:srgbClr val="A94D41"/>
          </a:solidFill>
        </p:grpSpPr>
        <p:sp>
          <p:nvSpPr>
            <p:cNvPr id="27" name="任意多边形: 形状 14"/>
            <p:cNvSpPr/>
            <p:nvPr/>
          </p:nvSpPr>
          <p:spPr>
            <a:xfrm>
              <a:off x="2673161" y="0"/>
              <a:ext cx="6845906" cy="6855555"/>
            </a:xfrm>
            <a:custGeom>
              <a:avLst/>
              <a:gdLst>
                <a:gd name="connsiteX0" fmla="*/ 4210315 w 6845907"/>
                <a:gd name="connsiteY0" fmla="*/ 1107955 h 6855555"/>
                <a:gd name="connsiteX1" fmla="*/ 3744090 w 6845907"/>
                <a:gd name="connsiteY1" fmla="*/ 1036512 h 6855555"/>
                <a:gd name="connsiteX2" fmla="*/ 3561131 w 6845907"/>
                <a:gd name="connsiteY2" fmla="*/ 858920 h 6855555"/>
                <a:gd name="connsiteX3" fmla="*/ 3561071 w 6845907"/>
                <a:gd name="connsiteY3" fmla="*/ 190652 h 6855555"/>
                <a:gd name="connsiteX4" fmla="*/ 3742599 w 6845907"/>
                <a:gd name="connsiteY4" fmla="*/ 13776 h 6855555"/>
                <a:gd name="connsiteX5" fmla="*/ 3845350 w 6845907"/>
                <a:gd name="connsiteY5" fmla="*/ 14014 h 6855555"/>
                <a:gd name="connsiteX6" fmla="*/ 4395064 w 6845907"/>
                <a:gd name="connsiteY6" fmla="*/ 560627 h 6855555"/>
                <a:gd name="connsiteX7" fmla="*/ 4631038 w 6845907"/>
                <a:gd name="connsiteY7" fmla="*/ 790280 h 6855555"/>
                <a:gd name="connsiteX8" fmla="*/ 5350592 w 6845907"/>
                <a:gd name="connsiteY8" fmla="*/ 788491 h 6855555"/>
                <a:gd name="connsiteX9" fmla="*/ 5508207 w 6845907"/>
                <a:gd name="connsiteY9" fmla="*/ 565040 h 6855555"/>
                <a:gd name="connsiteX10" fmla="*/ 5347252 w 6845907"/>
                <a:gd name="connsiteY10" fmla="*/ 371167 h 6855555"/>
                <a:gd name="connsiteX11" fmla="*/ 4807558 w 6845907"/>
                <a:gd name="connsiteY11" fmla="*/ 372598 h 6855555"/>
                <a:gd name="connsiteX12" fmla="*/ 4680356 w 6845907"/>
                <a:gd name="connsiteY12" fmla="*/ 256430 h 6855555"/>
                <a:gd name="connsiteX13" fmla="*/ 4799566 w 6845907"/>
                <a:gd name="connsiteY13" fmla="*/ 126843 h 6855555"/>
                <a:gd name="connsiteX14" fmla="*/ 6727559 w 6845907"/>
                <a:gd name="connsiteY14" fmla="*/ 126366 h 6855555"/>
                <a:gd name="connsiteX15" fmla="*/ 6845516 w 6845907"/>
                <a:gd name="connsiteY15" fmla="*/ 255535 h 6855555"/>
                <a:gd name="connsiteX16" fmla="*/ 6723146 w 6845907"/>
                <a:gd name="connsiteY16" fmla="*/ 373373 h 6855555"/>
                <a:gd name="connsiteX17" fmla="*/ 5952068 w 6845907"/>
                <a:gd name="connsiteY17" fmla="*/ 370272 h 6855555"/>
                <a:gd name="connsiteX18" fmla="*/ 5744002 w 6845907"/>
                <a:gd name="connsiteY18" fmla="*/ 571540 h 6855555"/>
                <a:gd name="connsiteX19" fmla="*/ 5268952 w 6845907"/>
                <a:gd name="connsiteY19" fmla="*/ 1033173 h 6855555"/>
                <a:gd name="connsiteX20" fmla="*/ 4729138 w 6845907"/>
                <a:gd name="connsiteY20" fmla="*/ 1032576 h 6855555"/>
                <a:gd name="connsiteX21" fmla="*/ 4393215 w 6845907"/>
                <a:gd name="connsiteY21" fmla="*/ 1290735 h 6855555"/>
                <a:gd name="connsiteX22" fmla="*/ 4229398 w 6845907"/>
                <a:gd name="connsiteY22" fmla="*/ 1399151 h 6855555"/>
                <a:gd name="connsiteX23" fmla="*/ 2764112 w 6845907"/>
                <a:gd name="connsiteY23" fmla="*/ 1400583 h 6855555"/>
                <a:gd name="connsiteX24" fmla="*/ 2600593 w 6845907"/>
                <a:gd name="connsiteY24" fmla="*/ 1230862 h 6855555"/>
                <a:gd name="connsiteX25" fmla="*/ 2599937 w 6845907"/>
                <a:gd name="connsiteY25" fmla="*/ 459725 h 6855555"/>
                <a:gd name="connsiteX26" fmla="*/ 2466594 w 6845907"/>
                <a:gd name="connsiteY26" fmla="*/ 238301 h 6855555"/>
                <a:gd name="connsiteX27" fmla="*/ 2325737 w 6845907"/>
                <a:gd name="connsiteY27" fmla="*/ 451197 h 6855555"/>
                <a:gd name="connsiteX28" fmla="*/ 2328599 w 6845907"/>
                <a:gd name="connsiteY28" fmla="*/ 2096342 h 6855555"/>
                <a:gd name="connsiteX29" fmla="*/ 2097693 w 6845907"/>
                <a:gd name="connsiteY29" fmla="*/ 2328679 h 6855555"/>
                <a:gd name="connsiteX30" fmla="*/ 478251 w 6845907"/>
                <a:gd name="connsiteY30" fmla="*/ 2325220 h 6855555"/>
                <a:gd name="connsiteX31" fmla="*/ 251877 w 6845907"/>
                <a:gd name="connsiteY31" fmla="*/ 2478064 h 6855555"/>
                <a:gd name="connsiteX32" fmla="*/ 488747 w 6845907"/>
                <a:gd name="connsiteY32" fmla="*/ 2620591 h 6855555"/>
                <a:gd name="connsiteX33" fmla="*/ 1208419 w 6845907"/>
                <a:gd name="connsiteY33" fmla="*/ 2619518 h 6855555"/>
                <a:gd name="connsiteX34" fmla="*/ 1416903 w 6845907"/>
                <a:gd name="connsiteY34" fmla="*/ 2818936 h 6855555"/>
                <a:gd name="connsiteX35" fmla="*/ 1415829 w 6845907"/>
                <a:gd name="connsiteY35" fmla="*/ 4206996 h 6855555"/>
                <a:gd name="connsiteX36" fmla="*/ 1223149 w 6845907"/>
                <a:gd name="connsiteY36" fmla="*/ 4417984 h 6855555"/>
                <a:gd name="connsiteX37" fmla="*/ 1038043 w 6845907"/>
                <a:gd name="connsiteY37" fmla="*/ 4611081 h 6855555"/>
                <a:gd name="connsiteX38" fmla="*/ 1042277 w 6845907"/>
                <a:gd name="connsiteY38" fmla="*/ 5562077 h 6855555"/>
                <a:gd name="connsiteX39" fmla="*/ 838862 w 6845907"/>
                <a:gd name="connsiteY39" fmla="*/ 5770799 h 6855555"/>
                <a:gd name="connsiteX40" fmla="*/ 388381 w 6845907"/>
                <a:gd name="connsiteY40" fmla="*/ 6241376 h 6855555"/>
                <a:gd name="connsiteX41" fmla="*/ 387069 w 6845907"/>
                <a:gd name="connsiteY41" fmla="*/ 6729786 h 6855555"/>
                <a:gd name="connsiteX42" fmla="*/ 265057 w 6845907"/>
                <a:gd name="connsiteY42" fmla="*/ 6855555 h 6855555"/>
                <a:gd name="connsiteX43" fmla="*/ 148590 w 6845907"/>
                <a:gd name="connsiteY43" fmla="*/ 6725611 h 6855555"/>
                <a:gd name="connsiteX44" fmla="*/ 148172 w 6845907"/>
                <a:gd name="connsiteY44" fmla="*/ 4823321 h 6855555"/>
                <a:gd name="connsiteX45" fmla="*/ 259809 w 6845907"/>
                <a:gd name="connsiteY45" fmla="*/ 4690992 h 6855555"/>
                <a:gd name="connsiteX46" fmla="*/ 388501 w 6845907"/>
                <a:gd name="connsiteY46" fmla="*/ 4833638 h 6855555"/>
                <a:gd name="connsiteX47" fmla="*/ 388024 w 6845907"/>
                <a:gd name="connsiteY47" fmla="*/ 5373452 h 6855555"/>
                <a:gd name="connsiteX48" fmla="*/ 590722 w 6845907"/>
                <a:gd name="connsiteY48" fmla="*/ 5530291 h 6855555"/>
                <a:gd name="connsiteX49" fmla="*/ 805527 w 6845907"/>
                <a:gd name="connsiteY49" fmla="*/ 5384544 h 6855555"/>
                <a:gd name="connsiteX50" fmla="*/ 805765 w 6845907"/>
                <a:gd name="connsiteY50" fmla="*/ 4562001 h 6855555"/>
                <a:gd name="connsiteX51" fmla="*/ 670812 w 6845907"/>
                <a:gd name="connsiteY51" fmla="*/ 4418878 h 6855555"/>
                <a:gd name="connsiteX52" fmla="*/ 593764 w 6845907"/>
                <a:gd name="connsiteY52" fmla="*/ 4417626 h 6855555"/>
                <a:gd name="connsiteX53" fmla="*/ 65280 w 6845907"/>
                <a:gd name="connsiteY53" fmla="*/ 4361987 h 6855555"/>
                <a:gd name="connsiteX54" fmla="*/ 30692 w 6845907"/>
                <a:gd name="connsiteY54" fmla="*/ 3705884 h 6855555"/>
                <a:gd name="connsiteX55" fmla="*/ 199518 w 6845907"/>
                <a:gd name="connsiteY55" fmla="*/ 3573555 h 6855555"/>
                <a:gd name="connsiteX56" fmla="*/ 816261 w 6845907"/>
                <a:gd name="connsiteY56" fmla="*/ 3570275 h 6855555"/>
                <a:gd name="connsiteX57" fmla="*/ 1046570 w 6845907"/>
                <a:gd name="connsiteY57" fmla="*/ 3808277 h 6855555"/>
                <a:gd name="connsiteX58" fmla="*/ 1111990 w 6845907"/>
                <a:gd name="connsiteY58" fmla="*/ 4133645 h 6855555"/>
                <a:gd name="connsiteX59" fmla="*/ 1167152 w 6845907"/>
                <a:gd name="connsiteY59" fmla="*/ 3796947 h 6855555"/>
                <a:gd name="connsiteX60" fmla="*/ 1176157 w 6845907"/>
                <a:gd name="connsiteY60" fmla="*/ 3103394 h 6855555"/>
                <a:gd name="connsiteX61" fmla="*/ 909888 w 6845907"/>
                <a:gd name="connsiteY61" fmla="*/ 2850901 h 6855555"/>
                <a:gd name="connsiteX62" fmla="*/ 190334 w 6845907"/>
                <a:gd name="connsiteY62" fmla="*/ 2854538 h 6855555"/>
                <a:gd name="connsiteX63" fmla="*/ 19600 w 6845907"/>
                <a:gd name="connsiteY63" fmla="*/ 2694419 h 6855555"/>
                <a:gd name="connsiteX64" fmla="*/ 584878 w 6845907"/>
                <a:gd name="connsiteY64" fmla="*/ 2081791 h 6855555"/>
                <a:gd name="connsiteX65" fmla="*/ 1818602 w 6845907"/>
                <a:gd name="connsiteY65" fmla="*/ 2086740 h 6855555"/>
                <a:gd name="connsiteX66" fmla="*/ 2086482 w 6845907"/>
                <a:gd name="connsiteY66" fmla="*/ 1808365 h 6855555"/>
                <a:gd name="connsiteX67" fmla="*/ 2078908 w 6845907"/>
                <a:gd name="connsiteY67" fmla="*/ 240447 h 6855555"/>
                <a:gd name="connsiteX68" fmla="*/ 2302718 w 6845907"/>
                <a:gd name="connsiteY68" fmla="*/ 0 h 6855555"/>
                <a:gd name="connsiteX69" fmla="*/ 2834720 w 6845907"/>
                <a:gd name="connsiteY69" fmla="*/ 525919 h 6855555"/>
                <a:gd name="connsiteX70" fmla="*/ 3485156 w 6845907"/>
                <a:gd name="connsiteY70" fmla="*/ 1162461 h 6855555"/>
                <a:gd name="connsiteX71" fmla="*/ 4210315 w 6845907"/>
                <a:gd name="connsiteY71" fmla="*/ 1107955 h 6855555"/>
                <a:gd name="connsiteX72" fmla="*/ 3801399 w 6845907"/>
                <a:gd name="connsiteY72" fmla="*/ 552695 h 6855555"/>
                <a:gd name="connsiteX73" fmla="*/ 3978216 w 6845907"/>
                <a:gd name="connsiteY73" fmla="*/ 792248 h 6855555"/>
                <a:gd name="connsiteX74" fmla="*/ 4156166 w 6845907"/>
                <a:gd name="connsiteY74" fmla="*/ 539814 h 6855555"/>
                <a:gd name="connsiteX75" fmla="*/ 3989547 w 6845907"/>
                <a:gd name="connsiteY75" fmla="*/ 250466 h 6855555"/>
                <a:gd name="connsiteX76" fmla="*/ 3801399 w 6845907"/>
                <a:gd name="connsiteY76" fmla="*/ 552695 h 6855555"/>
                <a:gd name="connsiteX77" fmla="*/ 516298 w 6845907"/>
                <a:gd name="connsiteY77" fmla="*/ 4170678 h 6855555"/>
                <a:gd name="connsiteX78" fmla="*/ 809761 w 6845907"/>
                <a:gd name="connsiteY78" fmla="*/ 3984319 h 6855555"/>
                <a:gd name="connsiteX79" fmla="*/ 540152 w 6845907"/>
                <a:gd name="connsiteY79" fmla="*/ 3817879 h 6855555"/>
                <a:gd name="connsiteX80" fmla="*/ 266667 w 6845907"/>
                <a:gd name="connsiteY80" fmla="*/ 4005251 h 6855555"/>
                <a:gd name="connsiteX81" fmla="*/ 516298 w 6845907"/>
                <a:gd name="connsiteY81" fmla="*/ 4170678 h 685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6845907" h="6855555">
                  <a:moveTo>
                    <a:pt x="4210315" y="1107955"/>
                  </a:moveTo>
                  <a:cubicBezTo>
                    <a:pt x="4011552" y="1004071"/>
                    <a:pt x="3874094" y="1035260"/>
                    <a:pt x="3744090" y="1036512"/>
                  </a:cubicBezTo>
                  <a:cubicBezTo>
                    <a:pt x="3613013" y="1037824"/>
                    <a:pt x="3557553" y="992979"/>
                    <a:pt x="3561131" y="858920"/>
                  </a:cubicBezTo>
                  <a:cubicBezTo>
                    <a:pt x="3567094" y="636303"/>
                    <a:pt x="3566856" y="413269"/>
                    <a:pt x="3561071" y="190652"/>
                  </a:cubicBezTo>
                  <a:cubicBezTo>
                    <a:pt x="3557672" y="58263"/>
                    <a:pt x="3610091" y="0"/>
                    <a:pt x="3742599" y="13776"/>
                  </a:cubicBezTo>
                  <a:cubicBezTo>
                    <a:pt x="3776472" y="17294"/>
                    <a:pt x="3811120" y="14193"/>
                    <a:pt x="3845350" y="14014"/>
                  </a:cubicBezTo>
                  <a:cubicBezTo>
                    <a:pt x="4386655" y="11450"/>
                    <a:pt x="4394408" y="11450"/>
                    <a:pt x="4395064" y="560627"/>
                  </a:cubicBezTo>
                  <a:cubicBezTo>
                    <a:pt x="4395302" y="743109"/>
                    <a:pt x="4453625" y="800001"/>
                    <a:pt x="4631038" y="790280"/>
                  </a:cubicBezTo>
                  <a:cubicBezTo>
                    <a:pt x="4870234" y="777101"/>
                    <a:pt x="5110920" y="780321"/>
                    <a:pt x="5350592" y="788491"/>
                  </a:cubicBezTo>
                  <a:cubicBezTo>
                    <a:pt x="5530927" y="794634"/>
                    <a:pt x="5503674" y="674708"/>
                    <a:pt x="5508207" y="565040"/>
                  </a:cubicBezTo>
                  <a:cubicBezTo>
                    <a:pt x="5512977" y="449944"/>
                    <a:pt x="5499619" y="363474"/>
                    <a:pt x="5347252" y="371167"/>
                  </a:cubicBezTo>
                  <a:cubicBezTo>
                    <a:pt x="5167811" y="380172"/>
                    <a:pt x="4987476" y="371584"/>
                    <a:pt x="4807558" y="372598"/>
                  </a:cubicBezTo>
                  <a:cubicBezTo>
                    <a:pt x="4727289" y="373075"/>
                    <a:pt x="4676242" y="350116"/>
                    <a:pt x="4680356" y="256430"/>
                  </a:cubicBezTo>
                  <a:cubicBezTo>
                    <a:pt x="4683875" y="176400"/>
                    <a:pt x="4709041" y="126724"/>
                    <a:pt x="4799566" y="126843"/>
                  </a:cubicBezTo>
                  <a:cubicBezTo>
                    <a:pt x="5442251" y="127797"/>
                    <a:pt x="6084875" y="128274"/>
                    <a:pt x="6727559" y="126366"/>
                  </a:cubicBezTo>
                  <a:cubicBezTo>
                    <a:pt x="6821484" y="126068"/>
                    <a:pt x="6841223" y="177354"/>
                    <a:pt x="6845516" y="255535"/>
                  </a:cubicBezTo>
                  <a:cubicBezTo>
                    <a:pt x="6850466" y="346001"/>
                    <a:pt x="6808424" y="374268"/>
                    <a:pt x="6723146" y="373373"/>
                  </a:cubicBezTo>
                  <a:cubicBezTo>
                    <a:pt x="6466120" y="370690"/>
                    <a:pt x="6208737" y="380351"/>
                    <a:pt x="5952068" y="370272"/>
                  </a:cubicBezTo>
                  <a:cubicBezTo>
                    <a:pt x="5798330" y="364249"/>
                    <a:pt x="5745255" y="410287"/>
                    <a:pt x="5744002" y="571540"/>
                  </a:cubicBezTo>
                  <a:cubicBezTo>
                    <a:pt x="5740424" y="1033232"/>
                    <a:pt x="5732791" y="1033173"/>
                    <a:pt x="5268952" y="1033173"/>
                  </a:cubicBezTo>
                  <a:cubicBezTo>
                    <a:pt x="5089034" y="1033173"/>
                    <a:pt x="4909056" y="1035200"/>
                    <a:pt x="4729138" y="1032576"/>
                  </a:cubicBezTo>
                  <a:cubicBezTo>
                    <a:pt x="4548027" y="1029952"/>
                    <a:pt x="4350874" y="992323"/>
                    <a:pt x="4393215" y="1290735"/>
                  </a:cubicBezTo>
                  <a:cubicBezTo>
                    <a:pt x="4408601" y="1399271"/>
                    <a:pt x="4307401" y="1399092"/>
                    <a:pt x="4229398" y="1399151"/>
                  </a:cubicBezTo>
                  <a:cubicBezTo>
                    <a:pt x="3740989" y="1399688"/>
                    <a:pt x="3252521" y="1397303"/>
                    <a:pt x="2764112" y="1400583"/>
                  </a:cubicBezTo>
                  <a:cubicBezTo>
                    <a:pt x="2641264" y="1401417"/>
                    <a:pt x="2598625" y="1348939"/>
                    <a:pt x="2600593" y="1230862"/>
                  </a:cubicBezTo>
                  <a:cubicBezTo>
                    <a:pt x="2604827" y="973896"/>
                    <a:pt x="2603515" y="716751"/>
                    <a:pt x="2599937" y="459725"/>
                  </a:cubicBezTo>
                  <a:cubicBezTo>
                    <a:pt x="2598566" y="363951"/>
                    <a:pt x="2633691" y="242415"/>
                    <a:pt x="2466594" y="238301"/>
                  </a:cubicBezTo>
                  <a:cubicBezTo>
                    <a:pt x="2299438" y="234186"/>
                    <a:pt x="2326035" y="352799"/>
                    <a:pt x="2325737" y="451197"/>
                  </a:cubicBezTo>
                  <a:cubicBezTo>
                    <a:pt x="2324186" y="999598"/>
                    <a:pt x="2318759" y="1548119"/>
                    <a:pt x="2328599" y="2096342"/>
                  </a:cubicBezTo>
                  <a:cubicBezTo>
                    <a:pt x="2331819" y="2274232"/>
                    <a:pt x="2279222" y="2332376"/>
                    <a:pt x="2097693" y="2328679"/>
                  </a:cubicBezTo>
                  <a:cubicBezTo>
                    <a:pt x="1558058" y="2317706"/>
                    <a:pt x="1018065" y="2324385"/>
                    <a:pt x="478251" y="2325220"/>
                  </a:cubicBezTo>
                  <a:cubicBezTo>
                    <a:pt x="370551" y="2325399"/>
                    <a:pt x="248001" y="2294806"/>
                    <a:pt x="251877" y="2478064"/>
                  </a:cubicBezTo>
                  <a:cubicBezTo>
                    <a:pt x="255813" y="2665436"/>
                    <a:pt x="386891" y="2618802"/>
                    <a:pt x="488747" y="2620591"/>
                  </a:cubicBezTo>
                  <a:cubicBezTo>
                    <a:pt x="728598" y="2624766"/>
                    <a:pt x="968926" y="2629596"/>
                    <a:pt x="1208419" y="2619518"/>
                  </a:cubicBezTo>
                  <a:cubicBezTo>
                    <a:pt x="1360249" y="2613137"/>
                    <a:pt x="1420302" y="2656133"/>
                    <a:pt x="1416903" y="2818936"/>
                  </a:cubicBezTo>
                  <a:cubicBezTo>
                    <a:pt x="1407242" y="3281464"/>
                    <a:pt x="1409388" y="3744349"/>
                    <a:pt x="1415829" y="4206996"/>
                  </a:cubicBezTo>
                  <a:cubicBezTo>
                    <a:pt x="1417857" y="4350537"/>
                    <a:pt x="1396030" y="4444640"/>
                    <a:pt x="1223149" y="4417984"/>
                  </a:cubicBezTo>
                  <a:cubicBezTo>
                    <a:pt x="1071736" y="4394607"/>
                    <a:pt x="1034643" y="4471536"/>
                    <a:pt x="1038043" y="4611081"/>
                  </a:cubicBezTo>
                  <a:cubicBezTo>
                    <a:pt x="1045676" y="4927920"/>
                    <a:pt x="1034107" y="5245297"/>
                    <a:pt x="1042277" y="5562077"/>
                  </a:cubicBezTo>
                  <a:cubicBezTo>
                    <a:pt x="1046213" y="5714742"/>
                    <a:pt x="998922" y="5768950"/>
                    <a:pt x="838862" y="5770799"/>
                  </a:cubicBezTo>
                  <a:cubicBezTo>
                    <a:pt x="388322" y="5776106"/>
                    <a:pt x="388560" y="5783680"/>
                    <a:pt x="388381" y="6241376"/>
                  </a:cubicBezTo>
                  <a:cubicBezTo>
                    <a:pt x="388322" y="6404180"/>
                    <a:pt x="386592" y="6566982"/>
                    <a:pt x="387069" y="6729786"/>
                  </a:cubicBezTo>
                  <a:cubicBezTo>
                    <a:pt x="387308" y="6812976"/>
                    <a:pt x="352779" y="6855317"/>
                    <a:pt x="265057" y="6855555"/>
                  </a:cubicBezTo>
                  <a:cubicBezTo>
                    <a:pt x="173338" y="6855794"/>
                    <a:pt x="148530" y="6805403"/>
                    <a:pt x="148590" y="6725611"/>
                  </a:cubicBezTo>
                  <a:cubicBezTo>
                    <a:pt x="148948" y="6091514"/>
                    <a:pt x="148828" y="5457418"/>
                    <a:pt x="148172" y="4823321"/>
                  </a:cubicBezTo>
                  <a:cubicBezTo>
                    <a:pt x="148113" y="4746213"/>
                    <a:pt x="163260" y="4693556"/>
                    <a:pt x="259809" y="4690992"/>
                  </a:cubicBezTo>
                  <a:cubicBezTo>
                    <a:pt x="367628" y="4688129"/>
                    <a:pt x="389395" y="4743589"/>
                    <a:pt x="388501" y="4833638"/>
                  </a:cubicBezTo>
                  <a:cubicBezTo>
                    <a:pt x="386712" y="5013556"/>
                    <a:pt x="393331" y="5193653"/>
                    <a:pt x="388024" y="5373452"/>
                  </a:cubicBezTo>
                  <a:cubicBezTo>
                    <a:pt x="383491" y="5526475"/>
                    <a:pt x="479682" y="5533154"/>
                    <a:pt x="590722" y="5530291"/>
                  </a:cubicBezTo>
                  <a:cubicBezTo>
                    <a:pt x="694248" y="5527608"/>
                    <a:pt x="806302" y="5542815"/>
                    <a:pt x="805527" y="5384544"/>
                  </a:cubicBezTo>
                  <a:cubicBezTo>
                    <a:pt x="804155" y="5110343"/>
                    <a:pt x="804394" y="4836143"/>
                    <a:pt x="805765" y="4562001"/>
                  </a:cubicBezTo>
                  <a:cubicBezTo>
                    <a:pt x="806242" y="4468912"/>
                    <a:pt x="770223" y="4415598"/>
                    <a:pt x="670812" y="4418878"/>
                  </a:cubicBezTo>
                  <a:cubicBezTo>
                    <a:pt x="645169" y="4419713"/>
                    <a:pt x="619108" y="4420846"/>
                    <a:pt x="593764" y="4417626"/>
                  </a:cubicBezTo>
                  <a:cubicBezTo>
                    <a:pt x="411400" y="4394249"/>
                    <a:pt x="140957" y="4508986"/>
                    <a:pt x="65280" y="4361987"/>
                  </a:cubicBezTo>
                  <a:cubicBezTo>
                    <a:pt x="-26080" y="4184513"/>
                    <a:pt x="37848" y="3928084"/>
                    <a:pt x="30692" y="3705884"/>
                  </a:cubicBezTo>
                  <a:cubicBezTo>
                    <a:pt x="26637" y="3579876"/>
                    <a:pt x="106965" y="3573078"/>
                    <a:pt x="199518" y="3573555"/>
                  </a:cubicBezTo>
                  <a:cubicBezTo>
                    <a:pt x="405139" y="3574569"/>
                    <a:pt x="611654" y="3584945"/>
                    <a:pt x="816261" y="3570275"/>
                  </a:cubicBezTo>
                  <a:cubicBezTo>
                    <a:pt x="1004289" y="3556857"/>
                    <a:pt x="1047525" y="3636469"/>
                    <a:pt x="1046570" y="3808277"/>
                  </a:cubicBezTo>
                  <a:cubicBezTo>
                    <a:pt x="1045914" y="3922538"/>
                    <a:pt x="975068" y="4133526"/>
                    <a:pt x="1111990" y="4133645"/>
                  </a:cubicBezTo>
                  <a:cubicBezTo>
                    <a:pt x="1230663" y="4133764"/>
                    <a:pt x="1160652" y="3916157"/>
                    <a:pt x="1167152" y="3796947"/>
                  </a:cubicBezTo>
                  <a:cubicBezTo>
                    <a:pt x="1179735" y="3566280"/>
                    <a:pt x="1157312" y="3333227"/>
                    <a:pt x="1176157" y="3103394"/>
                  </a:cubicBezTo>
                  <a:cubicBezTo>
                    <a:pt x="1193809" y="2887993"/>
                    <a:pt x="1103224" y="2839809"/>
                    <a:pt x="909888" y="2850901"/>
                  </a:cubicBezTo>
                  <a:cubicBezTo>
                    <a:pt x="670752" y="2864557"/>
                    <a:pt x="430185" y="2849827"/>
                    <a:pt x="190334" y="2854538"/>
                  </a:cubicBezTo>
                  <a:cubicBezTo>
                    <a:pt x="73510" y="2856804"/>
                    <a:pt x="29440" y="2817803"/>
                    <a:pt x="19600" y="2694419"/>
                  </a:cubicBezTo>
                  <a:cubicBezTo>
                    <a:pt x="-29301" y="2081612"/>
                    <a:pt x="-33177" y="2081910"/>
                    <a:pt x="584878" y="2081791"/>
                  </a:cubicBezTo>
                  <a:cubicBezTo>
                    <a:pt x="996179" y="2081731"/>
                    <a:pt x="1408017" y="2069625"/>
                    <a:pt x="1818602" y="2086740"/>
                  </a:cubicBezTo>
                  <a:cubicBezTo>
                    <a:pt x="2040205" y="2095984"/>
                    <a:pt x="2091909" y="2016371"/>
                    <a:pt x="2086482" y="1808365"/>
                  </a:cubicBezTo>
                  <a:cubicBezTo>
                    <a:pt x="2072885" y="1286024"/>
                    <a:pt x="2087555" y="762967"/>
                    <a:pt x="2078908" y="240447"/>
                  </a:cubicBezTo>
                  <a:cubicBezTo>
                    <a:pt x="2075927" y="71025"/>
                    <a:pt x="2113735" y="-60"/>
                    <a:pt x="2302718" y="0"/>
                  </a:cubicBezTo>
                  <a:cubicBezTo>
                    <a:pt x="2834958" y="179"/>
                    <a:pt x="2834958" y="-8587"/>
                    <a:pt x="2834720" y="525919"/>
                  </a:cubicBezTo>
                  <a:cubicBezTo>
                    <a:pt x="2834421" y="1167053"/>
                    <a:pt x="2834481" y="1170929"/>
                    <a:pt x="3485156" y="1162461"/>
                  </a:cubicBezTo>
                  <a:cubicBezTo>
                    <a:pt x="3701273" y="1159658"/>
                    <a:pt x="3922577" y="1197586"/>
                    <a:pt x="4210315" y="1107955"/>
                  </a:cubicBezTo>
                  <a:close/>
                  <a:moveTo>
                    <a:pt x="3801399" y="552695"/>
                  </a:moveTo>
                  <a:cubicBezTo>
                    <a:pt x="3809152" y="638927"/>
                    <a:pt x="3742719" y="794097"/>
                    <a:pt x="3978216" y="792248"/>
                  </a:cubicBezTo>
                  <a:cubicBezTo>
                    <a:pt x="4185805" y="790638"/>
                    <a:pt x="4166304" y="665166"/>
                    <a:pt x="4156166" y="539814"/>
                  </a:cubicBezTo>
                  <a:cubicBezTo>
                    <a:pt x="4146625" y="422751"/>
                    <a:pt x="4229100" y="257920"/>
                    <a:pt x="3989547" y="250466"/>
                  </a:cubicBezTo>
                  <a:cubicBezTo>
                    <a:pt x="3765201" y="243429"/>
                    <a:pt x="3795674" y="380589"/>
                    <a:pt x="3801399" y="552695"/>
                  </a:cubicBezTo>
                  <a:close/>
                  <a:moveTo>
                    <a:pt x="516298" y="4170678"/>
                  </a:moveTo>
                  <a:cubicBezTo>
                    <a:pt x="667055" y="4169425"/>
                    <a:pt x="816082" y="4212005"/>
                    <a:pt x="809761" y="3984319"/>
                  </a:cubicBezTo>
                  <a:cubicBezTo>
                    <a:pt x="803857" y="3768978"/>
                    <a:pt x="657752" y="3820920"/>
                    <a:pt x="540152" y="3817879"/>
                  </a:cubicBezTo>
                  <a:cubicBezTo>
                    <a:pt x="408776" y="3814479"/>
                    <a:pt x="260584" y="3777506"/>
                    <a:pt x="266667" y="4005251"/>
                  </a:cubicBezTo>
                  <a:cubicBezTo>
                    <a:pt x="272511" y="4222560"/>
                    <a:pt x="419272" y="4160600"/>
                    <a:pt x="516298" y="4170678"/>
                  </a:cubicBezTo>
                  <a:close/>
                </a:path>
              </a:pathLst>
            </a:custGeom>
            <a:grpFill/>
            <a:ln w="5957" cap="flat">
              <a:solidFill>
                <a:srgbClr val="C5B38C"/>
              </a:solidFill>
              <a:prstDash val="solid"/>
              <a:miter/>
            </a:ln>
          </p:spPr>
          <p:txBody>
            <a:bodyPr rtlCol="0" anchor="ctr"/>
            <a:lstStyle/>
            <a:p>
              <a:endParaRPr lang="zh-CN" altLang="en-US"/>
            </a:p>
          </p:txBody>
        </p:sp>
        <p:sp>
          <p:nvSpPr>
            <p:cNvPr id="28" name="任意多边形: 形状 15"/>
            <p:cNvSpPr/>
            <p:nvPr/>
          </p:nvSpPr>
          <p:spPr>
            <a:xfrm>
              <a:off x="2673847" y="16842"/>
              <a:ext cx="1660284" cy="1658022"/>
            </a:xfrm>
            <a:custGeom>
              <a:avLst/>
              <a:gdLst>
                <a:gd name="connsiteX0" fmla="*/ 1656545 w 1660284"/>
                <a:gd name="connsiteY0" fmla="*/ 841063 h 1658022"/>
                <a:gd name="connsiteX1" fmla="*/ 1659467 w 1660284"/>
                <a:gd name="connsiteY1" fmla="*/ 1455719 h 1658022"/>
                <a:gd name="connsiteX2" fmla="*/ 1450626 w 1660284"/>
                <a:gd name="connsiteY2" fmla="*/ 1657881 h 1658022"/>
                <a:gd name="connsiteX3" fmla="*/ 195493 w 1660284"/>
                <a:gd name="connsiteY3" fmla="*/ 1657106 h 1658022"/>
                <a:gd name="connsiteX4" fmla="*/ 129 w 1660284"/>
                <a:gd name="connsiteY4" fmla="*/ 1467169 h 1658022"/>
                <a:gd name="connsiteX5" fmla="*/ 70 w 1660284"/>
                <a:gd name="connsiteY5" fmla="*/ 186393 h 1658022"/>
                <a:gd name="connsiteX6" fmla="*/ 196805 w 1660284"/>
                <a:gd name="connsiteY6" fmla="*/ 94 h 1658022"/>
                <a:gd name="connsiteX7" fmla="*/ 1477581 w 1660284"/>
                <a:gd name="connsiteY7" fmla="*/ 273 h 1658022"/>
                <a:gd name="connsiteX8" fmla="*/ 1658215 w 1660284"/>
                <a:gd name="connsiteY8" fmla="*/ 175122 h 1658022"/>
                <a:gd name="connsiteX9" fmla="*/ 1656545 w 1660284"/>
                <a:gd name="connsiteY9" fmla="*/ 841063 h 1658022"/>
                <a:gd name="connsiteX10" fmla="*/ 239802 w 1660284"/>
                <a:gd name="connsiteY10" fmla="*/ 840646 h 1658022"/>
                <a:gd name="connsiteX11" fmla="*/ 813488 w 1660284"/>
                <a:gd name="connsiteY11" fmla="*/ 1421966 h 1658022"/>
                <a:gd name="connsiteX12" fmla="*/ 1419914 w 1660284"/>
                <a:gd name="connsiteY12" fmla="*/ 823352 h 1658022"/>
                <a:gd name="connsiteX13" fmla="*/ 847122 w 1660284"/>
                <a:gd name="connsiteY13" fmla="*/ 246027 h 1658022"/>
                <a:gd name="connsiteX14" fmla="*/ 239802 w 1660284"/>
                <a:gd name="connsiteY14" fmla="*/ 840646 h 165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60284" h="1658022">
                  <a:moveTo>
                    <a:pt x="1656545" y="841063"/>
                  </a:moveTo>
                  <a:cubicBezTo>
                    <a:pt x="1656724" y="1045968"/>
                    <a:pt x="1648077" y="1251410"/>
                    <a:pt x="1659467" y="1455719"/>
                  </a:cubicBezTo>
                  <a:cubicBezTo>
                    <a:pt x="1668472" y="1617389"/>
                    <a:pt x="1603351" y="1660863"/>
                    <a:pt x="1450626" y="1657881"/>
                  </a:cubicBezTo>
                  <a:cubicBezTo>
                    <a:pt x="1032408" y="1649771"/>
                    <a:pt x="613831" y="1651083"/>
                    <a:pt x="195493" y="1657106"/>
                  </a:cubicBezTo>
                  <a:cubicBezTo>
                    <a:pt x="54755" y="1659133"/>
                    <a:pt x="-2256" y="1614467"/>
                    <a:pt x="129" y="1467169"/>
                  </a:cubicBezTo>
                  <a:cubicBezTo>
                    <a:pt x="7047" y="1040363"/>
                    <a:pt x="6809" y="613258"/>
                    <a:pt x="70" y="186393"/>
                  </a:cubicBezTo>
                  <a:cubicBezTo>
                    <a:pt x="-2316" y="38200"/>
                    <a:pt x="56305" y="-2232"/>
                    <a:pt x="196805" y="94"/>
                  </a:cubicBezTo>
                  <a:cubicBezTo>
                    <a:pt x="623611" y="7131"/>
                    <a:pt x="1050715" y="6534"/>
                    <a:pt x="1477581" y="273"/>
                  </a:cubicBezTo>
                  <a:cubicBezTo>
                    <a:pt x="1609195" y="-1636"/>
                    <a:pt x="1662211" y="41182"/>
                    <a:pt x="1658215" y="175122"/>
                  </a:cubicBezTo>
                  <a:cubicBezTo>
                    <a:pt x="1651536" y="396903"/>
                    <a:pt x="1656366" y="619043"/>
                    <a:pt x="1656545" y="841063"/>
                  </a:cubicBezTo>
                  <a:close/>
                  <a:moveTo>
                    <a:pt x="239802" y="840646"/>
                  </a:moveTo>
                  <a:cubicBezTo>
                    <a:pt x="239742" y="1422025"/>
                    <a:pt x="239742" y="1422025"/>
                    <a:pt x="813488" y="1421966"/>
                  </a:cubicBezTo>
                  <a:cubicBezTo>
                    <a:pt x="1419855" y="1421906"/>
                    <a:pt x="1419855" y="1421906"/>
                    <a:pt x="1419914" y="823352"/>
                  </a:cubicBezTo>
                  <a:cubicBezTo>
                    <a:pt x="1419974" y="246206"/>
                    <a:pt x="1419974" y="246206"/>
                    <a:pt x="847122" y="246027"/>
                  </a:cubicBezTo>
                  <a:cubicBezTo>
                    <a:pt x="239861" y="245849"/>
                    <a:pt x="239861" y="245849"/>
                    <a:pt x="239802" y="840646"/>
                  </a:cubicBezTo>
                  <a:close/>
                </a:path>
              </a:pathLst>
            </a:custGeom>
            <a:grpFill/>
            <a:ln w="5957" cap="flat">
              <a:solidFill>
                <a:srgbClr val="C5B38C"/>
              </a:solidFill>
              <a:prstDash val="solid"/>
              <a:miter/>
            </a:ln>
          </p:spPr>
          <p:txBody>
            <a:bodyPr rtlCol="0" anchor="ctr"/>
            <a:lstStyle/>
            <a:p>
              <a:endParaRPr lang="zh-CN" altLang="en-US"/>
            </a:p>
          </p:txBody>
        </p:sp>
      </p:grpSp>
      <p:sp>
        <p:nvSpPr>
          <p:cNvPr id="29" name="文本框 28"/>
          <p:cNvSpPr txBox="1"/>
          <p:nvPr/>
        </p:nvSpPr>
        <p:spPr>
          <a:xfrm>
            <a:off x="3056890" y="1393190"/>
            <a:ext cx="6111240" cy="650875"/>
          </a:xfrm>
          <a:prstGeom prst="rect">
            <a:avLst/>
          </a:prstGeom>
          <a:noFill/>
        </p:spPr>
        <p:txBody>
          <a:bodyPr wrap="square" rtlCol="0">
            <a:spAutoFit/>
          </a:bodyPr>
          <a:lstStyle/>
          <a:p>
            <a:pPr algn="ctr">
              <a:lnSpc>
                <a:spcPct val="130000"/>
              </a:lnSpc>
              <a:spcBef>
                <a:spcPts val="0"/>
              </a:spcBef>
              <a:spcAft>
                <a:spcPts val="0"/>
              </a:spcAft>
              <a:buClrTx/>
              <a:buSzTx/>
              <a:buFontTx/>
            </a:pPr>
            <a:r>
              <a:rPr lang="zh-CN" altLang="en-US" sz="2800" b="1">
                <a:solidFill>
                  <a:srgbClr val="7C6D48"/>
                </a:solidFill>
                <a:latin typeface="汉仪仿宋简" panose="02010600000101010101" charset="-128"/>
                <a:ea typeface="汉仪仿宋简" panose="02010600000101010101" charset="-128"/>
                <a:cs typeface="汉仪秀英体简" panose="02010600000101010101" charset="-122"/>
              </a:rPr>
              <a:t>道之四：管理教师要懂点儿人文思想</a:t>
            </a:r>
          </a:p>
        </p:txBody>
      </p:sp>
      <p:sp>
        <p:nvSpPr>
          <p:cNvPr id="35" name="文本框 34"/>
          <p:cNvSpPr txBox="1"/>
          <p:nvPr/>
        </p:nvSpPr>
        <p:spPr>
          <a:xfrm>
            <a:off x="1008380" y="2001520"/>
            <a:ext cx="10377805" cy="4299585"/>
          </a:xfrm>
          <a:prstGeom prst="rect">
            <a:avLst/>
          </a:prstGeom>
          <a:noFill/>
        </p:spPr>
        <p:txBody>
          <a:bodyPr wrap="square" rtlCol="0" anchor="t">
            <a:spAutoFit/>
          </a:bodyPr>
          <a:lstStyle/>
          <a:p>
            <a:pPr algn="l">
              <a:lnSpc>
                <a:spcPct val="130000"/>
              </a:lnSpc>
              <a:spcBef>
                <a:spcPts val="0"/>
              </a:spcBef>
              <a:spcAft>
                <a:spcPts val="0"/>
              </a:spcAft>
              <a:buClrTx/>
              <a:buSzTx/>
              <a:buFontTx/>
            </a:pPr>
            <a:r>
              <a:rPr lang="zh-CN" altLang="en-US" sz="2400">
                <a:solidFill>
                  <a:srgbClr val="7C6D48"/>
                </a:solidFill>
                <a:latin typeface="汉仪仿宋简" panose="02010600000101010101" charset="-128"/>
                <a:ea typeface="汉仪仿宋简" panose="02010600000101010101" charset="-128"/>
                <a:sym typeface="+mn-ea"/>
              </a:rPr>
              <a:t>◎人文的教育思想，是校长教育价值的集中体现。</a:t>
            </a:r>
          </a:p>
          <a:p>
            <a:pPr algn="l">
              <a:lnSpc>
                <a:spcPct val="120000"/>
              </a:lnSpc>
              <a:spcBef>
                <a:spcPts val="0"/>
              </a:spcBef>
              <a:spcAft>
                <a:spcPts val="0"/>
              </a:spcAft>
            </a:pPr>
            <a:endParaRPr lang="zh-CN" altLang="en-US" sz="1600">
              <a:solidFill>
                <a:srgbClr val="7C6D48"/>
              </a:solidFill>
              <a:latin typeface="汉仪仿宋简" panose="02010600000101010101" charset="-128"/>
              <a:ea typeface="汉仪仿宋简" panose="02010600000101010101" charset="-128"/>
              <a:sym typeface="+mn-ea"/>
            </a:endParaRPr>
          </a:p>
          <a:p>
            <a:pPr algn="l">
              <a:lnSpc>
                <a:spcPct val="120000"/>
              </a:lnSpc>
              <a:spcBef>
                <a:spcPts val="0"/>
              </a:spcBef>
              <a:spcAft>
                <a:spcPts val="0"/>
              </a:spcAft>
            </a:pPr>
            <a:r>
              <a:rPr lang="zh-CN" altLang="en-US" sz="2400">
                <a:solidFill>
                  <a:srgbClr val="7C6D48"/>
                </a:solidFill>
                <a:latin typeface="汉仪仿宋简" panose="02010600000101010101" charset="-128"/>
                <a:ea typeface="汉仪仿宋简" panose="02010600000101010101" charset="-128"/>
                <a:sym typeface="+mn-ea"/>
              </a:rPr>
              <a:t>◎一个人遇到好老师是人生的幸运，一个学校拥有好老师是学校的光荣，一个民族源源不断涌现出一批又一批好老师则是民族的希望。</a:t>
            </a:r>
            <a:endParaRPr lang="zh-CN" altLang="en-US" sz="2400">
              <a:solidFill>
                <a:srgbClr val="7C6D48"/>
              </a:solidFill>
              <a:latin typeface="汉仪仿宋简" panose="02010600000101010101" charset="-128"/>
              <a:ea typeface="汉仪仿宋简" panose="02010600000101010101" charset="-128"/>
            </a:endParaRPr>
          </a:p>
          <a:p>
            <a:pPr algn="l">
              <a:lnSpc>
                <a:spcPct val="120000"/>
              </a:lnSpc>
              <a:spcBef>
                <a:spcPts val="0"/>
              </a:spcBef>
              <a:spcAft>
                <a:spcPts val="0"/>
              </a:spcAft>
            </a:pPr>
            <a:r>
              <a:rPr lang="en-US" altLang="zh-CN" sz="2400">
                <a:solidFill>
                  <a:srgbClr val="7C6D48"/>
                </a:solidFill>
                <a:latin typeface="汉仪仿宋简" panose="02010600000101010101" charset="-128"/>
                <a:ea typeface="汉仪仿宋简" panose="02010600000101010101" charset="-128"/>
                <a:sym typeface="+mn-ea"/>
              </a:rPr>
              <a:t>                                                        ——</a:t>
            </a:r>
            <a:r>
              <a:rPr lang="zh-CN" altLang="en-US" sz="2400">
                <a:solidFill>
                  <a:srgbClr val="7C6D48"/>
                </a:solidFill>
                <a:latin typeface="汉仪仿宋简" panose="02010600000101010101" charset="-128"/>
                <a:ea typeface="汉仪仿宋简" panose="02010600000101010101" charset="-128"/>
                <a:sym typeface="+mn-ea"/>
              </a:rPr>
              <a:t>习近平</a:t>
            </a:r>
            <a:endParaRPr lang="zh-CN" altLang="en-US" sz="2400">
              <a:solidFill>
                <a:srgbClr val="7C6D48"/>
              </a:solidFill>
              <a:latin typeface="汉仪仿宋简" panose="02010600000101010101" charset="-128"/>
              <a:ea typeface="汉仪仿宋简" panose="02010600000101010101" charset="-128"/>
              <a:cs typeface="汉仪仿宋简" panose="02010600000101010101" charset="-128"/>
              <a:sym typeface="+mn-ea"/>
            </a:endParaRPr>
          </a:p>
          <a:p>
            <a:pPr algn="l">
              <a:lnSpc>
                <a:spcPct val="120000"/>
              </a:lnSpc>
              <a:spcBef>
                <a:spcPts val="0"/>
              </a:spcBef>
              <a:spcAft>
                <a:spcPts val="0"/>
              </a:spcAft>
            </a:pPr>
            <a:endParaRPr lang="zh-CN" altLang="en-US">
              <a:solidFill>
                <a:srgbClr val="7C6D48"/>
              </a:solidFill>
              <a:latin typeface="汉仪仿宋简" panose="02010600000101010101" charset="-128"/>
              <a:ea typeface="汉仪仿宋简" panose="02010600000101010101" charset="-128"/>
              <a:sym typeface="+mn-ea"/>
            </a:endParaRPr>
          </a:p>
          <a:p>
            <a:pPr algn="l">
              <a:lnSpc>
                <a:spcPct val="120000"/>
              </a:lnSpc>
              <a:spcBef>
                <a:spcPts val="0"/>
              </a:spcBef>
              <a:spcAft>
                <a:spcPts val="0"/>
              </a:spcAft>
            </a:pPr>
            <a:r>
              <a:rPr lang="zh-CN" altLang="en-US" sz="2400">
                <a:solidFill>
                  <a:srgbClr val="7C6D48"/>
                </a:solidFill>
                <a:latin typeface="汉仪仿宋简" panose="02010600000101010101" charset="-128"/>
                <a:ea typeface="汉仪仿宋简" panose="02010600000101010101" charset="-128"/>
                <a:sym typeface="+mn-ea"/>
              </a:rPr>
              <a:t>◎无论采取何种教师管理策略和运行机制，要让老师在学校工作中有安全感、归属感、幸福感、价值感才是终极追求。即学校在教师管理时要眼中有老师，眼中要有人，促进人的发展，进行科学人文管理，做有温度的教师管理。</a:t>
            </a:r>
            <a:endParaRPr lang="zh-CN" altLang="en-US" sz="2400">
              <a:solidFill>
                <a:srgbClr val="7C6D48"/>
              </a:solidFill>
              <a:latin typeface="汉仪仿宋简" panose="02010600000101010101" charset="-128"/>
              <a:ea typeface="汉仪仿宋简" panose="02010600000101010101" charset="-128"/>
              <a:cs typeface="汉仪仿宋简" panose="02010600000101010101" charset="-128"/>
              <a:sym typeface="+mn-ea"/>
            </a:endParaRPr>
          </a:p>
          <a:p>
            <a:pPr algn="l">
              <a:lnSpc>
                <a:spcPct val="120000"/>
              </a:lnSpc>
              <a:spcBef>
                <a:spcPts val="0"/>
              </a:spcBef>
              <a:spcAft>
                <a:spcPts val="0"/>
              </a:spcAft>
            </a:pPr>
            <a:endParaRPr lang="zh-CN" altLang="en-US" sz="2400">
              <a:solidFill>
                <a:srgbClr val="7C6D48"/>
              </a:solidFill>
              <a:latin typeface="汉仪仿宋简" panose="02010600000101010101" charset="-128"/>
              <a:ea typeface="汉仪仿宋简" panose="02010600000101010101" charset="-128"/>
              <a:cs typeface="汉仪仿宋简" panose="02010600000101010101" charset="-128"/>
              <a:sym typeface="+mn-ea"/>
            </a:endParaRPr>
          </a:p>
        </p:txBody>
      </p:sp>
      <p:sp>
        <p:nvSpPr>
          <p:cNvPr id="39" name="文本框 38"/>
          <p:cNvSpPr txBox="1"/>
          <p:nvPr/>
        </p:nvSpPr>
        <p:spPr>
          <a:xfrm>
            <a:off x="4453890" y="77470"/>
            <a:ext cx="3317240" cy="728980"/>
          </a:xfrm>
          <a:prstGeom prst="rect">
            <a:avLst/>
          </a:prstGeom>
          <a:noFill/>
        </p:spPr>
        <p:txBody>
          <a:bodyPr wrap="square" rtlCol="0" anchor="t">
            <a:noAutofit/>
          </a:bodyPr>
          <a:lstStyle/>
          <a:p>
            <a:pPr algn="ctr">
              <a:lnSpc>
                <a:spcPct val="130000"/>
              </a:lnSpc>
              <a:spcBef>
                <a:spcPts val="0"/>
              </a:spcBef>
              <a:spcAft>
                <a:spcPts val="0"/>
              </a:spcAft>
            </a:pPr>
            <a:r>
              <a:rPr lang="zh-CN" altLang="en-US" sz="4400" b="1">
                <a:solidFill>
                  <a:srgbClr val="7C6D48"/>
                </a:solidFill>
                <a:latin typeface="方正粗黑宋简体" panose="02000000000000000000" charset="-122"/>
                <a:ea typeface="方正粗黑宋简体" panose="02000000000000000000" charset="-122"/>
                <a:sym typeface="+mn-ea"/>
              </a:rPr>
              <a:t>悟道</a:t>
            </a:r>
          </a:p>
        </p:txBody>
      </p:sp>
      <p:grpSp>
        <p:nvGrpSpPr>
          <p:cNvPr id="40" name="组合 39"/>
          <p:cNvGrpSpPr/>
          <p:nvPr/>
        </p:nvGrpSpPr>
        <p:grpSpPr>
          <a:xfrm>
            <a:off x="2338070" y="365760"/>
            <a:ext cx="7548880" cy="231140"/>
            <a:chOff x="3682" y="746"/>
            <a:chExt cx="11888" cy="364"/>
          </a:xfrm>
        </p:grpSpPr>
        <p:sp>
          <p:nvSpPr>
            <p:cNvPr id="41" name="菱形 40"/>
            <p:cNvSpPr/>
            <p:nvPr/>
          </p:nvSpPr>
          <p:spPr>
            <a:xfrm>
              <a:off x="6197" y="747"/>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菱形 41"/>
            <p:cNvSpPr/>
            <p:nvPr/>
          </p:nvSpPr>
          <p:spPr>
            <a:xfrm>
              <a:off x="6005" y="747"/>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 name="直接连接符 42"/>
            <p:cNvCxnSpPr>
              <a:stCxn id="42" idx="1"/>
            </p:cNvCxnSpPr>
            <p:nvPr/>
          </p:nvCxnSpPr>
          <p:spPr>
            <a:xfrm>
              <a:off x="3682" y="928"/>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sp>
          <p:nvSpPr>
            <p:cNvPr id="44" name="菱形 43"/>
            <p:cNvSpPr/>
            <p:nvPr/>
          </p:nvSpPr>
          <p:spPr>
            <a:xfrm>
              <a:off x="12671" y="746"/>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菱形 44"/>
            <p:cNvSpPr/>
            <p:nvPr/>
          </p:nvSpPr>
          <p:spPr>
            <a:xfrm>
              <a:off x="12884" y="746"/>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6" name="直接连接符 45"/>
            <p:cNvCxnSpPr/>
            <p:nvPr/>
          </p:nvCxnSpPr>
          <p:spPr>
            <a:xfrm flipH="1">
              <a:off x="13247" y="927"/>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组合 2"/>
          <p:cNvGrpSpPr/>
          <p:nvPr/>
        </p:nvGrpSpPr>
        <p:grpSpPr>
          <a:xfrm>
            <a:off x="-33020" y="-211455"/>
            <a:ext cx="12225020" cy="6880860"/>
            <a:chOff x="-1" y="-37"/>
            <a:chExt cx="19252" cy="10836"/>
          </a:xfrm>
        </p:grpSpPr>
        <p:pic>
          <p:nvPicPr>
            <p:cNvPr id="2" name="图片 1" descr="b763cda1eb3f6d2eff02b2e0abb7d50"/>
            <p:cNvPicPr>
              <a:picLocks noChangeAspect="1"/>
            </p:cNvPicPr>
            <p:nvPr/>
          </p:nvPicPr>
          <p:blipFill>
            <a:blip r:embed="rId3"/>
            <a:srcRect r="3990" b="3917"/>
            <a:stretch>
              <a:fillRect/>
            </a:stretch>
          </p:blipFill>
          <p:spPr>
            <a:xfrm>
              <a:off x="0" y="-37"/>
              <a:ext cx="19251" cy="10837"/>
            </a:xfrm>
            <a:prstGeom prst="rect">
              <a:avLst/>
            </a:prstGeom>
          </p:spPr>
        </p:pic>
        <p:sp>
          <p:nvSpPr>
            <p:cNvPr id="4" name="矩形 3"/>
            <p:cNvSpPr/>
            <p:nvPr/>
          </p:nvSpPr>
          <p:spPr>
            <a:xfrm>
              <a:off x="-1" y="-36"/>
              <a:ext cx="19252" cy="9428"/>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汉仪仿宋简" panose="02010600000101010101" charset="-128"/>
                  <a:ea typeface="汉仪仿宋简" panose="02010600000101010101" charset="-128"/>
                </a:rPr>
                <a:t>◎新一代的教师需求不仅仅是马斯洛需求层次理论从底层开始的，而是从看重顶层，他们要实现自我价值。</a:t>
              </a:r>
            </a:p>
          </p:txBody>
        </p:sp>
      </p:grpSp>
      <p:sp>
        <p:nvSpPr>
          <p:cNvPr id="5" name="L 形 4"/>
          <p:cNvSpPr/>
          <p:nvPr/>
        </p:nvSpPr>
        <p:spPr>
          <a:xfrm flipV="1">
            <a:off x="2543810" y="1549400"/>
            <a:ext cx="562610" cy="414020"/>
          </a:xfrm>
          <a:prstGeom prst="corner">
            <a:avLst>
              <a:gd name="adj1" fmla="val 27699"/>
              <a:gd name="adj2" fmla="val 28484"/>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缺角矩形 19"/>
          <p:cNvSpPr/>
          <p:nvPr/>
        </p:nvSpPr>
        <p:spPr>
          <a:xfrm>
            <a:off x="1012825" y="1258570"/>
            <a:ext cx="10709275" cy="5306695"/>
          </a:xfrm>
          <a:prstGeom prst="plaque">
            <a:avLst/>
          </a:prstGeom>
          <a:solidFill>
            <a:schemeClr val="bg1"/>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无论采取何种教师管理策略和运行机制，要让老师在学校工作中有安全感、归属感、幸福感、价值感才是终极追求。即学校在教师管理时要眼中有老师，眼中要有人，促进人的发展，进行科学人文管理，做有温度的教师管理。</a:t>
            </a:r>
          </a:p>
        </p:txBody>
      </p:sp>
      <p:grpSp>
        <p:nvGrpSpPr>
          <p:cNvPr id="11" name="图形 1020"/>
          <p:cNvGrpSpPr/>
          <p:nvPr/>
        </p:nvGrpSpPr>
        <p:grpSpPr>
          <a:xfrm>
            <a:off x="3074877" y="1349825"/>
            <a:ext cx="339364" cy="339842"/>
            <a:chOff x="2673161" y="0"/>
            <a:chExt cx="6845906" cy="6855555"/>
          </a:xfrm>
          <a:solidFill>
            <a:srgbClr val="A94D41"/>
          </a:solidFill>
        </p:grpSpPr>
        <p:sp>
          <p:nvSpPr>
            <p:cNvPr id="13" name="任意多边形: 形状 14"/>
            <p:cNvSpPr/>
            <p:nvPr/>
          </p:nvSpPr>
          <p:spPr>
            <a:xfrm>
              <a:off x="2673161" y="0"/>
              <a:ext cx="6845906" cy="6855555"/>
            </a:xfrm>
            <a:custGeom>
              <a:avLst/>
              <a:gdLst>
                <a:gd name="connsiteX0" fmla="*/ 4210315 w 6845907"/>
                <a:gd name="connsiteY0" fmla="*/ 1107955 h 6855555"/>
                <a:gd name="connsiteX1" fmla="*/ 3744090 w 6845907"/>
                <a:gd name="connsiteY1" fmla="*/ 1036512 h 6855555"/>
                <a:gd name="connsiteX2" fmla="*/ 3561131 w 6845907"/>
                <a:gd name="connsiteY2" fmla="*/ 858920 h 6855555"/>
                <a:gd name="connsiteX3" fmla="*/ 3561071 w 6845907"/>
                <a:gd name="connsiteY3" fmla="*/ 190652 h 6855555"/>
                <a:gd name="connsiteX4" fmla="*/ 3742599 w 6845907"/>
                <a:gd name="connsiteY4" fmla="*/ 13776 h 6855555"/>
                <a:gd name="connsiteX5" fmla="*/ 3845350 w 6845907"/>
                <a:gd name="connsiteY5" fmla="*/ 14014 h 6855555"/>
                <a:gd name="connsiteX6" fmla="*/ 4395064 w 6845907"/>
                <a:gd name="connsiteY6" fmla="*/ 560627 h 6855555"/>
                <a:gd name="connsiteX7" fmla="*/ 4631038 w 6845907"/>
                <a:gd name="connsiteY7" fmla="*/ 790280 h 6855555"/>
                <a:gd name="connsiteX8" fmla="*/ 5350592 w 6845907"/>
                <a:gd name="connsiteY8" fmla="*/ 788491 h 6855555"/>
                <a:gd name="connsiteX9" fmla="*/ 5508207 w 6845907"/>
                <a:gd name="connsiteY9" fmla="*/ 565040 h 6855555"/>
                <a:gd name="connsiteX10" fmla="*/ 5347252 w 6845907"/>
                <a:gd name="connsiteY10" fmla="*/ 371167 h 6855555"/>
                <a:gd name="connsiteX11" fmla="*/ 4807558 w 6845907"/>
                <a:gd name="connsiteY11" fmla="*/ 372598 h 6855555"/>
                <a:gd name="connsiteX12" fmla="*/ 4680356 w 6845907"/>
                <a:gd name="connsiteY12" fmla="*/ 256430 h 6855555"/>
                <a:gd name="connsiteX13" fmla="*/ 4799566 w 6845907"/>
                <a:gd name="connsiteY13" fmla="*/ 126843 h 6855555"/>
                <a:gd name="connsiteX14" fmla="*/ 6727559 w 6845907"/>
                <a:gd name="connsiteY14" fmla="*/ 126366 h 6855555"/>
                <a:gd name="connsiteX15" fmla="*/ 6845516 w 6845907"/>
                <a:gd name="connsiteY15" fmla="*/ 255535 h 6855555"/>
                <a:gd name="connsiteX16" fmla="*/ 6723146 w 6845907"/>
                <a:gd name="connsiteY16" fmla="*/ 373373 h 6855555"/>
                <a:gd name="connsiteX17" fmla="*/ 5952068 w 6845907"/>
                <a:gd name="connsiteY17" fmla="*/ 370272 h 6855555"/>
                <a:gd name="connsiteX18" fmla="*/ 5744002 w 6845907"/>
                <a:gd name="connsiteY18" fmla="*/ 571540 h 6855555"/>
                <a:gd name="connsiteX19" fmla="*/ 5268952 w 6845907"/>
                <a:gd name="connsiteY19" fmla="*/ 1033173 h 6855555"/>
                <a:gd name="connsiteX20" fmla="*/ 4729138 w 6845907"/>
                <a:gd name="connsiteY20" fmla="*/ 1032576 h 6855555"/>
                <a:gd name="connsiteX21" fmla="*/ 4393215 w 6845907"/>
                <a:gd name="connsiteY21" fmla="*/ 1290735 h 6855555"/>
                <a:gd name="connsiteX22" fmla="*/ 4229398 w 6845907"/>
                <a:gd name="connsiteY22" fmla="*/ 1399151 h 6855555"/>
                <a:gd name="connsiteX23" fmla="*/ 2764112 w 6845907"/>
                <a:gd name="connsiteY23" fmla="*/ 1400583 h 6855555"/>
                <a:gd name="connsiteX24" fmla="*/ 2600593 w 6845907"/>
                <a:gd name="connsiteY24" fmla="*/ 1230862 h 6855555"/>
                <a:gd name="connsiteX25" fmla="*/ 2599937 w 6845907"/>
                <a:gd name="connsiteY25" fmla="*/ 459725 h 6855555"/>
                <a:gd name="connsiteX26" fmla="*/ 2466594 w 6845907"/>
                <a:gd name="connsiteY26" fmla="*/ 238301 h 6855555"/>
                <a:gd name="connsiteX27" fmla="*/ 2325737 w 6845907"/>
                <a:gd name="connsiteY27" fmla="*/ 451197 h 6855555"/>
                <a:gd name="connsiteX28" fmla="*/ 2328599 w 6845907"/>
                <a:gd name="connsiteY28" fmla="*/ 2096342 h 6855555"/>
                <a:gd name="connsiteX29" fmla="*/ 2097693 w 6845907"/>
                <a:gd name="connsiteY29" fmla="*/ 2328679 h 6855555"/>
                <a:gd name="connsiteX30" fmla="*/ 478251 w 6845907"/>
                <a:gd name="connsiteY30" fmla="*/ 2325220 h 6855555"/>
                <a:gd name="connsiteX31" fmla="*/ 251877 w 6845907"/>
                <a:gd name="connsiteY31" fmla="*/ 2478064 h 6855555"/>
                <a:gd name="connsiteX32" fmla="*/ 488747 w 6845907"/>
                <a:gd name="connsiteY32" fmla="*/ 2620591 h 6855555"/>
                <a:gd name="connsiteX33" fmla="*/ 1208419 w 6845907"/>
                <a:gd name="connsiteY33" fmla="*/ 2619518 h 6855555"/>
                <a:gd name="connsiteX34" fmla="*/ 1416903 w 6845907"/>
                <a:gd name="connsiteY34" fmla="*/ 2818936 h 6855555"/>
                <a:gd name="connsiteX35" fmla="*/ 1415829 w 6845907"/>
                <a:gd name="connsiteY35" fmla="*/ 4206996 h 6855555"/>
                <a:gd name="connsiteX36" fmla="*/ 1223149 w 6845907"/>
                <a:gd name="connsiteY36" fmla="*/ 4417984 h 6855555"/>
                <a:gd name="connsiteX37" fmla="*/ 1038043 w 6845907"/>
                <a:gd name="connsiteY37" fmla="*/ 4611081 h 6855555"/>
                <a:gd name="connsiteX38" fmla="*/ 1042277 w 6845907"/>
                <a:gd name="connsiteY38" fmla="*/ 5562077 h 6855555"/>
                <a:gd name="connsiteX39" fmla="*/ 838862 w 6845907"/>
                <a:gd name="connsiteY39" fmla="*/ 5770799 h 6855555"/>
                <a:gd name="connsiteX40" fmla="*/ 388381 w 6845907"/>
                <a:gd name="connsiteY40" fmla="*/ 6241376 h 6855555"/>
                <a:gd name="connsiteX41" fmla="*/ 387069 w 6845907"/>
                <a:gd name="connsiteY41" fmla="*/ 6729786 h 6855555"/>
                <a:gd name="connsiteX42" fmla="*/ 265057 w 6845907"/>
                <a:gd name="connsiteY42" fmla="*/ 6855555 h 6855555"/>
                <a:gd name="connsiteX43" fmla="*/ 148590 w 6845907"/>
                <a:gd name="connsiteY43" fmla="*/ 6725611 h 6855555"/>
                <a:gd name="connsiteX44" fmla="*/ 148172 w 6845907"/>
                <a:gd name="connsiteY44" fmla="*/ 4823321 h 6855555"/>
                <a:gd name="connsiteX45" fmla="*/ 259809 w 6845907"/>
                <a:gd name="connsiteY45" fmla="*/ 4690992 h 6855555"/>
                <a:gd name="connsiteX46" fmla="*/ 388501 w 6845907"/>
                <a:gd name="connsiteY46" fmla="*/ 4833638 h 6855555"/>
                <a:gd name="connsiteX47" fmla="*/ 388024 w 6845907"/>
                <a:gd name="connsiteY47" fmla="*/ 5373452 h 6855555"/>
                <a:gd name="connsiteX48" fmla="*/ 590722 w 6845907"/>
                <a:gd name="connsiteY48" fmla="*/ 5530291 h 6855555"/>
                <a:gd name="connsiteX49" fmla="*/ 805527 w 6845907"/>
                <a:gd name="connsiteY49" fmla="*/ 5384544 h 6855555"/>
                <a:gd name="connsiteX50" fmla="*/ 805765 w 6845907"/>
                <a:gd name="connsiteY50" fmla="*/ 4562001 h 6855555"/>
                <a:gd name="connsiteX51" fmla="*/ 670812 w 6845907"/>
                <a:gd name="connsiteY51" fmla="*/ 4418878 h 6855555"/>
                <a:gd name="connsiteX52" fmla="*/ 593764 w 6845907"/>
                <a:gd name="connsiteY52" fmla="*/ 4417626 h 6855555"/>
                <a:gd name="connsiteX53" fmla="*/ 65280 w 6845907"/>
                <a:gd name="connsiteY53" fmla="*/ 4361987 h 6855555"/>
                <a:gd name="connsiteX54" fmla="*/ 30692 w 6845907"/>
                <a:gd name="connsiteY54" fmla="*/ 3705884 h 6855555"/>
                <a:gd name="connsiteX55" fmla="*/ 199518 w 6845907"/>
                <a:gd name="connsiteY55" fmla="*/ 3573555 h 6855555"/>
                <a:gd name="connsiteX56" fmla="*/ 816261 w 6845907"/>
                <a:gd name="connsiteY56" fmla="*/ 3570275 h 6855555"/>
                <a:gd name="connsiteX57" fmla="*/ 1046570 w 6845907"/>
                <a:gd name="connsiteY57" fmla="*/ 3808277 h 6855555"/>
                <a:gd name="connsiteX58" fmla="*/ 1111990 w 6845907"/>
                <a:gd name="connsiteY58" fmla="*/ 4133645 h 6855555"/>
                <a:gd name="connsiteX59" fmla="*/ 1167152 w 6845907"/>
                <a:gd name="connsiteY59" fmla="*/ 3796947 h 6855555"/>
                <a:gd name="connsiteX60" fmla="*/ 1176157 w 6845907"/>
                <a:gd name="connsiteY60" fmla="*/ 3103394 h 6855555"/>
                <a:gd name="connsiteX61" fmla="*/ 909888 w 6845907"/>
                <a:gd name="connsiteY61" fmla="*/ 2850901 h 6855555"/>
                <a:gd name="connsiteX62" fmla="*/ 190334 w 6845907"/>
                <a:gd name="connsiteY62" fmla="*/ 2854538 h 6855555"/>
                <a:gd name="connsiteX63" fmla="*/ 19600 w 6845907"/>
                <a:gd name="connsiteY63" fmla="*/ 2694419 h 6855555"/>
                <a:gd name="connsiteX64" fmla="*/ 584878 w 6845907"/>
                <a:gd name="connsiteY64" fmla="*/ 2081791 h 6855555"/>
                <a:gd name="connsiteX65" fmla="*/ 1818602 w 6845907"/>
                <a:gd name="connsiteY65" fmla="*/ 2086740 h 6855555"/>
                <a:gd name="connsiteX66" fmla="*/ 2086482 w 6845907"/>
                <a:gd name="connsiteY66" fmla="*/ 1808365 h 6855555"/>
                <a:gd name="connsiteX67" fmla="*/ 2078908 w 6845907"/>
                <a:gd name="connsiteY67" fmla="*/ 240447 h 6855555"/>
                <a:gd name="connsiteX68" fmla="*/ 2302718 w 6845907"/>
                <a:gd name="connsiteY68" fmla="*/ 0 h 6855555"/>
                <a:gd name="connsiteX69" fmla="*/ 2834720 w 6845907"/>
                <a:gd name="connsiteY69" fmla="*/ 525919 h 6855555"/>
                <a:gd name="connsiteX70" fmla="*/ 3485156 w 6845907"/>
                <a:gd name="connsiteY70" fmla="*/ 1162461 h 6855555"/>
                <a:gd name="connsiteX71" fmla="*/ 4210315 w 6845907"/>
                <a:gd name="connsiteY71" fmla="*/ 1107955 h 6855555"/>
                <a:gd name="connsiteX72" fmla="*/ 3801399 w 6845907"/>
                <a:gd name="connsiteY72" fmla="*/ 552695 h 6855555"/>
                <a:gd name="connsiteX73" fmla="*/ 3978216 w 6845907"/>
                <a:gd name="connsiteY73" fmla="*/ 792248 h 6855555"/>
                <a:gd name="connsiteX74" fmla="*/ 4156166 w 6845907"/>
                <a:gd name="connsiteY74" fmla="*/ 539814 h 6855555"/>
                <a:gd name="connsiteX75" fmla="*/ 3989547 w 6845907"/>
                <a:gd name="connsiteY75" fmla="*/ 250466 h 6855555"/>
                <a:gd name="connsiteX76" fmla="*/ 3801399 w 6845907"/>
                <a:gd name="connsiteY76" fmla="*/ 552695 h 6855555"/>
                <a:gd name="connsiteX77" fmla="*/ 516298 w 6845907"/>
                <a:gd name="connsiteY77" fmla="*/ 4170678 h 6855555"/>
                <a:gd name="connsiteX78" fmla="*/ 809761 w 6845907"/>
                <a:gd name="connsiteY78" fmla="*/ 3984319 h 6855555"/>
                <a:gd name="connsiteX79" fmla="*/ 540152 w 6845907"/>
                <a:gd name="connsiteY79" fmla="*/ 3817879 h 6855555"/>
                <a:gd name="connsiteX80" fmla="*/ 266667 w 6845907"/>
                <a:gd name="connsiteY80" fmla="*/ 4005251 h 6855555"/>
                <a:gd name="connsiteX81" fmla="*/ 516298 w 6845907"/>
                <a:gd name="connsiteY81" fmla="*/ 4170678 h 685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6845907" h="6855555">
                  <a:moveTo>
                    <a:pt x="4210315" y="1107955"/>
                  </a:moveTo>
                  <a:cubicBezTo>
                    <a:pt x="4011552" y="1004071"/>
                    <a:pt x="3874094" y="1035260"/>
                    <a:pt x="3744090" y="1036512"/>
                  </a:cubicBezTo>
                  <a:cubicBezTo>
                    <a:pt x="3613013" y="1037824"/>
                    <a:pt x="3557553" y="992979"/>
                    <a:pt x="3561131" y="858920"/>
                  </a:cubicBezTo>
                  <a:cubicBezTo>
                    <a:pt x="3567094" y="636303"/>
                    <a:pt x="3566856" y="413269"/>
                    <a:pt x="3561071" y="190652"/>
                  </a:cubicBezTo>
                  <a:cubicBezTo>
                    <a:pt x="3557672" y="58263"/>
                    <a:pt x="3610091" y="0"/>
                    <a:pt x="3742599" y="13776"/>
                  </a:cubicBezTo>
                  <a:cubicBezTo>
                    <a:pt x="3776472" y="17294"/>
                    <a:pt x="3811120" y="14193"/>
                    <a:pt x="3845350" y="14014"/>
                  </a:cubicBezTo>
                  <a:cubicBezTo>
                    <a:pt x="4386655" y="11450"/>
                    <a:pt x="4394408" y="11450"/>
                    <a:pt x="4395064" y="560627"/>
                  </a:cubicBezTo>
                  <a:cubicBezTo>
                    <a:pt x="4395302" y="743109"/>
                    <a:pt x="4453625" y="800001"/>
                    <a:pt x="4631038" y="790280"/>
                  </a:cubicBezTo>
                  <a:cubicBezTo>
                    <a:pt x="4870234" y="777101"/>
                    <a:pt x="5110920" y="780321"/>
                    <a:pt x="5350592" y="788491"/>
                  </a:cubicBezTo>
                  <a:cubicBezTo>
                    <a:pt x="5530927" y="794634"/>
                    <a:pt x="5503674" y="674708"/>
                    <a:pt x="5508207" y="565040"/>
                  </a:cubicBezTo>
                  <a:cubicBezTo>
                    <a:pt x="5512977" y="449944"/>
                    <a:pt x="5499619" y="363474"/>
                    <a:pt x="5347252" y="371167"/>
                  </a:cubicBezTo>
                  <a:cubicBezTo>
                    <a:pt x="5167811" y="380172"/>
                    <a:pt x="4987476" y="371584"/>
                    <a:pt x="4807558" y="372598"/>
                  </a:cubicBezTo>
                  <a:cubicBezTo>
                    <a:pt x="4727289" y="373075"/>
                    <a:pt x="4676242" y="350116"/>
                    <a:pt x="4680356" y="256430"/>
                  </a:cubicBezTo>
                  <a:cubicBezTo>
                    <a:pt x="4683875" y="176400"/>
                    <a:pt x="4709041" y="126724"/>
                    <a:pt x="4799566" y="126843"/>
                  </a:cubicBezTo>
                  <a:cubicBezTo>
                    <a:pt x="5442251" y="127797"/>
                    <a:pt x="6084875" y="128274"/>
                    <a:pt x="6727559" y="126366"/>
                  </a:cubicBezTo>
                  <a:cubicBezTo>
                    <a:pt x="6821484" y="126068"/>
                    <a:pt x="6841223" y="177354"/>
                    <a:pt x="6845516" y="255535"/>
                  </a:cubicBezTo>
                  <a:cubicBezTo>
                    <a:pt x="6850466" y="346001"/>
                    <a:pt x="6808424" y="374268"/>
                    <a:pt x="6723146" y="373373"/>
                  </a:cubicBezTo>
                  <a:cubicBezTo>
                    <a:pt x="6466120" y="370690"/>
                    <a:pt x="6208737" y="380351"/>
                    <a:pt x="5952068" y="370272"/>
                  </a:cubicBezTo>
                  <a:cubicBezTo>
                    <a:pt x="5798330" y="364249"/>
                    <a:pt x="5745255" y="410287"/>
                    <a:pt x="5744002" y="571540"/>
                  </a:cubicBezTo>
                  <a:cubicBezTo>
                    <a:pt x="5740424" y="1033232"/>
                    <a:pt x="5732791" y="1033173"/>
                    <a:pt x="5268952" y="1033173"/>
                  </a:cubicBezTo>
                  <a:cubicBezTo>
                    <a:pt x="5089034" y="1033173"/>
                    <a:pt x="4909056" y="1035200"/>
                    <a:pt x="4729138" y="1032576"/>
                  </a:cubicBezTo>
                  <a:cubicBezTo>
                    <a:pt x="4548027" y="1029952"/>
                    <a:pt x="4350874" y="992323"/>
                    <a:pt x="4393215" y="1290735"/>
                  </a:cubicBezTo>
                  <a:cubicBezTo>
                    <a:pt x="4408601" y="1399271"/>
                    <a:pt x="4307401" y="1399092"/>
                    <a:pt x="4229398" y="1399151"/>
                  </a:cubicBezTo>
                  <a:cubicBezTo>
                    <a:pt x="3740989" y="1399688"/>
                    <a:pt x="3252521" y="1397303"/>
                    <a:pt x="2764112" y="1400583"/>
                  </a:cubicBezTo>
                  <a:cubicBezTo>
                    <a:pt x="2641264" y="1401417"/>
                    <a:pt x="2598625" y="1348939"/>
                    <a:pt x="2600593" y="1230862"/>
                  </a:cubicBezTo>
                  <a:cubicBezTo>
                    <a:pt x="2604827" y="973896"/>
                    <a:pt x="2603515" y="716751"/>
                    <a:pt x="2599937" y="459725"/>
                  </a:cubicBezTo>
                  <a:cubicBezTo>
                    <a:pt x="2598566" y="363951"/>
                    <a:pt x="2633691" y="242415"/>
                    <a:pt x="2466594" y="238301"/>
                  </a:cubicBezTo>
                  <a:cubicBezTo>
                    <a:pt x="2299438" y="234186"/>
                    <a:pt x="2326035" y="352799"/>
                    <a:pt x="2325737" y="451197"/>
                  </a:cubicBezTo>
                  <a:cubicBezTo>
                    <a:pt x="2324186" y="999598"/>
                    <a:pt x="2318759" y="1548119"/>
                    <a:pt x="2328599" y="2096342"/>
                  </a:cubicBezTo>
                  <a:cubicBezTo>
                    <a:pt x="2331819" y="2274232"/>
                    <a:pt x="2279222" y="2332376"/>
                    <a:pt x="2097693" y="2328679"/>
                  </a:cubicBezTo>
                  <a:cubicBezTo>
                    <a:pt x="1558058" y="2317706"/>
                    <a:pt x="1018065" y="2324385"/>
                    <a:pt x="478251" y="2325220"/>
                  </a:cubicBezTo>
                  <a:cubicBezTo>
                    <a:pt x="370551" y="2325399"/>
                    <a:pt x="248001" y="2294806"/>
                    <a:pt x="251877" y="2478064"/>
                  </a:cubicBezTo>
                  <a:cubicBezTo>
                    <a:pt x="255813" y="2665436"/>
                    <a:pt x="386891" y="2618802"/>
                    <a:pt x="488747" y="2620591"/>
                  </a:cubicBezTo>
                  <a:cubicBezTo>
                    <a:pt x="728598" y="2624766"/>
                    <a:pt x="968926" y="2629596"/>
                    <a:pt x="1208419" y="2619518"/>
                  </a:cubicBezTo>
                  <a:cubicBezTo>
                    <a:pt x="1360249" y="2613137"/>
                    <a:pt x="1420302" y="2656133"/>
                    <a:pt x="1416903" y="2818936"/>
                  </a:cubicBezTo>
                  <a:cubicBezTo>
                    <a:pt x="1407242" y="3281464"/>
                    <a:pt x="1409388" y="3744349"/>
                    <a:pt x="1415829" y="4206996"/>
                  </a:cubicBezTo>
                  <a:cubicBezTo>
                    <a:pt x="1417857" y="4350537"/>
                    <a:pt x="1396030" y="4444640"/>
                    <a:pt x="1223149" y="4417984"/>
                  </a:cubicBezTo>
                  <a:cubicBezTo>
                    <a:pt x="1071736" y="4394607"/>
                    <a:pt x="1034643" y="4471536"/>
                    <a:pt x="1038043" y="4611081"/>
                  </a:cubicBezTo>
                  <a:cubicBezTo>
                    <a:pt x="1045676" y="4927920"/>
                    <a:pt x="1034107" y="5245297"/>
                    <a:pt x="1042277" y="5562077"/>
                  </a:cubicBezTo>
                  <a:cubicBezTo>
                    <a:pt x="1046213" y="5714742"/>
                    <a:pt x="998922" y="5768950"/>
                    <a:pt x="838862" y="5770799"/>
                  </a:cubicBezTo>
                  <a:cubicBezTo>
                    <a:pt x="388322" y="5776106"/>
                    <a:pt x="388560" y="5783680"/>
                    <a:pt x="388381" y="6241376"/>
                  </a:cubicBezTo>
                  <a:cubicBezTo>
                    <a:pt x="388322" y="6404180"/>
                    <a:pt x="386592" y="6566982"/>
                    <a:pt x="387069" y="6729786"/>
                  </a:cubicBezTo>
                  <a:cubicBezTo>
                    <a:pt x="387308" y="6812976"/>
                    <a:pt x="352779" y="6855317"/>
                    <a:pt x="265057" y="6855555"/>
                  </a:cubicBezTo>
                  <a:cubicBezTo>
                    <a:pt x="173338" y="6855794"/>
                    <a:pt x="148530" y="6805403"/>
                    <a:pt x="148590" y="6725611"/>
                  </a:cubicBezTo>
                  <a:cubicBezTo>
                    <a:pt x="148948" y="6091514"/>
                    <a:pt x="148828" y="5457418"/>
                    <a:pt x="148172" y="4823321"/>
                  </a:cubicBezTo>
                  <a:cubicBezTo>
                    <a:pt x="148113" y="4746213"/>
                    <a:pt x="163260" y="4693556"/>
                    <a:pt x="259809" y="4690992"/>
                  </a:cubicBezTo>
                  <a:cubicBezTo>
                    <a:pt x="367628" y="4688129"/>
                    <a:pt x="389395" y="4743589"/>
                    <a:pt x="388501" y="4833638"/>
                  </a:cubicBezTo>
                  <a:cubicBezTo>
                    <a:pt x="386712" y="5013556"/>
                    <a:pt x="393331" y="5193653"/>
                    <a:pt x="388024" y="5373452"/>
                  </a:cubicBezTo>
                  <a:cubicBezTo>
                    <a:pt x="383491" y="5526475"/>
                    <a:pt x="479682" y="5533154"/>
                    <a:pt x="590722" y="5530291"/>
                  </a:cubicBezTo>
                  <a:cubicBezTo>
                    <a:pt x="694248" y="5527608"/>
                    <a:pt x="806302" y="5542815"/>
                    <a:pt x="805527" y="5384544"/>
                  </a:cubicBezTo>
                  <a:cubicBezTo>
                    <a:pt x="804155" y="5110343"/>
                    <a:pt x="804394" y="4836143"/>
                    <a:pt x="805765" y="4562001"/>
                  </a:cubicBezTo>
                  <a:cubicBezTo>
                    <a:pt x="806242" y="4468912"/>
                    <a:pt x="770223" y="4415598"/>
                    <a:pt x="670812" y="4418878"/>
                  </a:cubicBezTo>
                  <a:cubicBezTo>
                    <a:pt x="645169" y="4419713"/>
                    <a:pt x="619108" y="4420846"/>
                    <a:pt x="593764" y="4417626"/>
                  </a:cubicBezTo>
                  <a:cubicBezTo>
                    <a:pt x="411400" y="4394249"/>
                    <a:pt x="140957" y="4508986"/>
                    <a:pt x="65280" y="4361987"/>
                  </a:cubicBezTo>
                  <a:cubicBezTo>
                    <a:pt x="-26080" y="4184513"/>
                    <a:pt x="37848" y="3928084"/>
                    <a:pt x="30692" y="3705884"/>
                  </a:cubicBezTo>
                  <a:cubicBezTo>
                    <a:pt x="26637" y="3579876"/>
                    <a:pt x="106965" y="3573078"/>
                    <a:pt x="199518" y="3573555"/>
                  </a:cubicBezTo>
                  <a:cubicBezTo>
                    <a:pt x="405139" y="3574569"/>
                    <a:pt x="611654" y="3584945"/>
                    <a:pt x="816261" y="3570275"/>
                  </a:cubicBezTo>
                  <a:cubicBezTo>
                    <a:pt x="1004289" y="3556857"/>
                    <a:pt x="1047525" y="3636469"/>
                    <a:pt x="1046570" y="3808277"/>
                  </a:cubicBezTo>
                  <a:cubicBezTo>
                    <a:pt x="1045914" y="3922538"/>
                    <a:pt x="975068" y="4133526"/>
                    <a:pt x="1111990" y="4133645"/>
                  </a:cubicBezTo>
                  <a:cubicBezTo>
                    <a:pt x="1230663" y="4133764"/>
                    <a:pt x="1160652" y="3916157"/>
                    <a:pt x="1167152" y="3796947"/>
                  </a:cubicBezTo>
                  <a:cubicBezTo>
                    <a:pt x="1179735" y="3566280"/>
                    <a:pt x="1157312" y="3333227"/>
                    <a:pt x="1176157" y="3103394"/>
                  </a:cubicBezTo>
                  <a:cubicBezTo>
                    <a:pt x="1193809" y="2887993"/>
                    <a:pt x="1103224" y="2839809"/>
                    <a:pt x="909888" y="2850901"/>
                  </a:cubicBezTo>
                  <a:cubicBezTo>
                    <a:pt x="670752" y="2864557"/>
                    <a:pt x="430185" y="2849827"/>
                    <a:pt x="190334" y="2854538"/>
                  </a:cubicBezTo>
                  <a:cubicBezTo>
                    <a:pt x="73510" y="2856804"/>
                    <a:pt x="29440" y="2817803"/>
                    <a:pt x="19600" y="2694419"/>
                  </a:cubicBezTo>
                  <a:cubicBezTo>
                    <a:pt x="-29301" y="2081612"/>
                    <a:pt x="-33177" y="2081910"/>
                    <a:pt x="584878" y="2081791"/>
                  </a:cubicBezTo>
                  <a:cubicBezTo>
                    <a:pt x="996179" y="2081731"/>
                    <a:pt x="1408017" y="2069625"/>
                    <a:pt x="1818602" y="2086740"/>
                  </a:cubicBezTo>
                  <a:cubicBezTo>
                    <a:pt x="2040205" y="2095984"/>
                    <a:pt x="2091909" y="2016371"/>
                    <a:pt x="2086482" y="1808365"/>
                  </a:cubicBezTo>
                  <a:cubicBezTo>
                    <a:pt x="2072885" y="1286024"/>
                    <a:pt x="2087555" y="762967"/>
                    <a:pt x="2078908" y="240447"/>
                  </a:cubicBezTo>
                  <a:cubicBezTo>
                    <a:pt x="2075927" y="71025"/>
                    <a:pt x="2113735" y="-60"/>
                    <a:pt x="2302718" y="0"/>
                  </a:cubicBezTo>
                  <a:cubicBezTo>
                    <a:pt x="2834958" y="179"/>
                    <a:pt x="2834958" y="-8587"/>
                    <a:pt x="2834720" y="525919"/>
                  </a:cubicBezTo>
                  <a:cubicBezTo>
                    <a:pt x="2834421" y="1167053"/>
                    <a:pt x="2834481" y="1170929"/>
                    <a:pt x="3485156" y="1162461"/>
                  </a:cubicBezTo>
                  <a:cubicBezTo>
                    <a:pt x="3701273" y="1159658"/>
                    <a:pt x="3922577" y="1197586"/>
                    <a:pt x="4210315" y="1107955"/>
                  </a:cubicBezTo>
                  <a:close/>
                  <a:moveTo>
                    <a:pt x="3801399" y="552695"/>
                  </a:moveTo>
                  <a:cubicBezTo>
                    <a:pt x="3809152" y="638927"/>
                    <a:pt x="3742719" y="794097"/>
                    <a:pt x="3978216" y="792248"/>
                  </a:cubicBezTo>
                  <a:cubicBezTo>
                    <a:pt x="4185805" y="790638"/>
                    <a:pt x="4166304" y="665166"/>
                    <a:pt x="4156166" y="539814"/>
                  </a:cubicBezTo>
                  <a:cubicBezTo>
                    <a:pt x="4146625" y="422751"/>
                    <a:pt x="4229100" y="257920"/>
                    <a:pt x="3989547" y="250466"/>
                  </a:cubicBezTo>
                  <a:cubicBezTo>
                    <a:pt x="3765201" y="243429"/>
                    <a:pt x="3795674" y="380589"/>
                    <a:pt x="3801399" y="552695"/>
                  </a:cubicBezTo>
                  <a:close/>
                  <a:moveTo>
                    <a:pt x="516298" y="4170678"/>
                  </a:moveTo>
                  <a:cubicBezTo>
                    <a:pt x="667055" y="4169425"/>
                    <a:pt x="816082" y="4212005"/>
                    <a:pt x="809761" y="3984319"/>
                  </a:cubicBezTo>
                  <a:cubicBezTo>
                    <a:pt x="803857" y="3768978"/>
                    <a:pt x="657752" y="3820920"/>
                    <a:pt x="540152" y="3817879"/>
                  </a:cubicBezTo>
                  <a:cubicBezTo>
                    <a:pt x="408776" y="3814479"/>
                    <a:pt x="260584" y="3777506"/>
                    <a:pt x="266667" y="4005251"/>
                  </a:cubicBezTo>
                  <a:cubicBezTo>
                    <a:pt x="272511" y="4222560"/>
                    <a:pt x="419272" y="4160600"/>
                    <a:pt x="516298" y="4170678"/>
                  </a:cubicBezTo>
                  <a:close/>
                </a:path>
              </a:pathLst>
            </a:custGeom>
            <a:grpFill/>
            <a:ln w="5957" cap="flat">
              <a:solidFill>
                <a:srgbClr val="C5B38C"/>
              </a:solidFill>
              <a:prstDash val="solid"/>
              <a:miter/>
            </a:ln>
          </p:spPr>
          <p:txBody>
            <a:bodyPr rtlCol="0" anchor="ctr"/>
            <a:lstStyle/>
            <a:p>
              <a:endParaRPr lang="zh-CN" altLang="en-US"/>
            </a:p>
          </p:txBody>
        </p:sp>
        <p:sp>
          <p:nvSpPr>
            <p:cNvPr id="14" name="任意多边形: 形状 15"/>
            <p:cNvSpPr/>
            <p:nvPr/>
          </p:nvSpPr>
          <p:spPr>
            <a:xfrm>
              <a:off x="2673847" y="16842"/>
              <a:ext cx="1660284" cy="1658022"/>
            </a:xfrm>
            <a:custGeom>
              <a:avLst/>
              <a:gdLst>
                <a:gd name="connsiteX0" fmla="*/ 1656545 w 1660284"/>
                <a:gd name="connsiteY0" fmla="*/ 841063 h 1658022"/>
                <a:gd name="connsiteX1" fmla="*/ 1659467 w 1660284"/>
                <a:gd name="connsiteY1" fmla="*/ 1455719 h 1658022"/>
                <a:gd name="connsiteX2" fmla="*/ 1450626 w 1660284"/>
                <a:gd name="connsiteY2" fmla="*/ 1657881 h 1658022"/>
                <a:gd name="connsiteX3" fmla="*/ 195493 w 1660284"/>
                <a:gd name="connsiteY3" fmla="*/ 1657106 h 1658022"/>
                <a:gd name="connsiteX4" fmla="*/ 129 w 1660284"/>
                <a:gd name="connsiteY4" fmla="*/ 1467169 h 1658022"/>
                <a:gd name="connsiteX5" fmla="*/ 70 w 1660284"/>
                <a:gd name="connsiteY5" fmla="*/ 186393 h 1658022"/>
                <a:gd name="connsiteX6" fmla="*/ 196805 w 1660284"/>
                <a:gd name="connsiteY6" fmla="*/ 94 h 1658022"/>
                <a:gd name="connsiteX7" fmla="*/ 1477581 w 1660284"/>
                <a:gd name="connsiteY7" fmla="*/ 273 h 1658022"/>
                <a:gd name="connsiteX8" fmla="*/ 1658215 w 1660284"/>
                <a:gd name="connsiteY8" fmla="*/ 175122 h 1658022"/>
                <a:gd name="connsiteX9" fmla="*/ 1656545 w 1660284"/>
                <a:gd name="connsiteY9" fmla="*/ 841063 h 1658022"/>
                <a:gd name="connsiteX10" fmla="*/ 239802 w 1660284"/>
                <a:gd name="connsiteY10" fmla="*/ 840646 h 1658022"/>
                <a:gd name="connsiteX11" fmla="*/ 813488 w 1660284"/>
                <a:gd name="connsiteY11" fmla="*/ 1421966 h 1658022"/>
                <a:gd name="connsiteX12" fmla="*/ 1419914 w 1660284"/>
                <a:gd name="connsiteY12" fmla="*/ 823352 h 1658022"/>
                <a:gd name="connsiteX13" fmla="*/ 847122 w 1660284"/>
                <a:gd name="connsiteY13" fmla="*/ 246027 h 1658022"/>
                <a:gd name="connsiteX14" fmla="*/ 239802 w 1660284"/>
                <a:gd name="connsiteY14" fmla="*/ 840646 h 165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60284" h="1658022">
                  <a:moveTo>
                    <a:pt x="1656545" y="841063"/>
                  </a:moveTo>
                  <a:cubicBezTo>
                    <a:pt x="1656724" y="1045968"/>
                    <a:pt x="1648077" y="1251410"/>
                    <a:pt x="1659467" y="1455719"/>
                  </a:cubicBezTo>
                  <a:cubicBezTo>
                    <a:pt x="1668472" y="1617389"/>
                    <a:pt x="1603351" y="1660863"/>
                    <a:pt x="1450626" y="1657881"/>
                  </a:cubicBezTo>
                  <a:cubicBezTo>
                    <a:pt x="1032408" y="1649771"/>
                    <a:pt x="613831" y="1651083"/>
                    <a:pt x="195493" y="1657106"/>
                  </a:cubicBezTo>
                  <a:cubicBezTo>
                    <a:pt x="54755" y="1659133"/>
                    <a:pt x="-2256" y="1614467"/>
                    <a:pt x="129" y="1467169"/>
                  </a:cubicBezTo>
                  <a:cubicBezTo>
                    <a:pt x="7047" y="1040363"/>
                    <a:pt x="6809" y="613258"/>
                    <a:pt x="70" y="186393"/>
                  </a:cubicBezTo>
                  <a:cubicBezTo>
                    <a:pt x="-2316" y="38200"/>
                    <a:pt x="56305" y="-2232"/>
                    <a:pt x="196805" y="94"/>
                  </a:cubicBezTo>
                  <a:cubicBezTo>
                    <a:pt x="623611" y="7131"/>
                    <a:pt x="1050715" y="6534"/>
                    <a:pt x="1477581" y="273"/>
                  </a:cubicBezTo>
                  <a:cubicBezTo>
                    <a:pt x="1609195" y="-1636"/>
                    <a:pt x="1662211" y="41182"/>
                    <a:pt x="1658215" y="175122"/>
                  </a:cubicBezTo>
                  <a:cubicBezTo>
                    <a:pt x="1651536" y="396903"/>
                    <a:pt x="1656366" y="619043"/>
                    <a:pt x="1656545" y="841063"/>
                  </a:cubicBezTo>
                  <a:close/>
                  <a:moveTo>
                    <a:pt x="239802" y="840646"/>
                  </a:moveTo>
                  <a:cubicBezTo>
                    <a:pt x="239742" y="1422025"/>
                    <a:pt x="239742" y="1422025"/>
                    <a:pt x="813488" y="1421966"/>
                  </a:cubicBezTo>
                  <a:cubicBezTo>
                    <a:pt x="1419855" y="1421906"/>
                    <a:pt x="1419855" y="1421906"/>
                    <a:pt x="1419914" y="823352"/>
                  </a:cubicBezTo>
                  <a:cubicBezTo>
                    <a:pt x="1419974" y="246206"/>
                    <a:pt x="1419974" y="246206"/>
                    <a:pt x="847122" y="246027"/>
                  </a:cubicBezTo>
                  <a:cubicBezTo>
                    <a:pt x="239861" y="245849"/>
                    <a:pt x="239861" y="245849"/>
                    <a:pt x="239802" y="840646"/>
                  </a:cubicBezTo>
                  <a:close/>
                </a:path>
              </a:pathLst>
            </a:custGeom>
            <a:grpFill/>
            <a:ln w="5957" cap="flat">
              <a:solidFill>
                <a:srgbClr val="C5B38C"/>
              </a:solidFill>
              <a:prstDash val="solid"/>
              <a:miter/>
            </a:ln>
          </p:spPr>
          <p:txBody>
            <a:bodyPr rtlCol="0" anchor="ctr"/>
            <a:lstStyle/>
            <a:p>
              <a:endParaRPr lang="zh-CN" altLang="en-US"/>
            </a:p>
          </p:txBody>
        </p:sp>
      </p:grpSp>
      <p:grpSp>
        <p:nvGrpSpPr>
          <p:cNvPr id="26" name="图形 1020"/>
          <p:cNvGrpSpPr/>
          <p:nvPr/>
        </p:nvGrpSpPr>
        <p:grpSpPr>
          <a:xfrm rot="10800000">
            <a:off x="8825437" y="1649545"/>
            <a:ext cx="339364" cy="339842"/>
            <a:chOff x="2673161" y="0"/>
            <a:chExt cx="6845906" cy="6855555"/>
          </a:xfrm>
          <a:solidFill>
            <a:srgbClr val="A94D41"/>
          </a:solidFill>
        </p:grpSpPr>
        <p:sp>
          <p:nvSpPr>
            <p:cNvPr id="27" name="任意多边形: 形状 14"/>
            <p:cNvSpPr/>
            <p:nvPr/>
          </p:nvSpPr>
          <p:spPr>
            <a:xfrm>
              <a:off x="2673161" y="0"/>
              <a:ext cx="6845906" cy="6855555"/>
            </a:xfrm>
            <a:custGeom>
              <a:avLst/>
              <a:gdLst>
                <a:gd name="connsiteX0" fmla="*/ 4210315 w 6845907"/>
                <a:gd name="connsiteY0" fmla="*/ 1107955 h 6855555"/>
                <a:gd name="connsiteX1" fmla="*/ 3744090 w 6845907"/>
                <a:gd name="connsiteY1" fmla="*/ 1036512 h 6855555"/>
                <a:gd name="connsiteX2" fmla="*/ 3561131 w 6845907"/>
                <a:gd name="connsiteY2" fmla="*/ 858920 h 6855555"/>
                <a:gd name="connsiteX3" fmla="*/ 3561071 w 6845907"/>
                <a:gd name="connsiteY3" fmla="*/ 190652 h 6855555"/>
                <a:gd name="connsiteX4" fmla="*/ 3742599 w 6845907"/>
                <a:gd name="connsiteY4" fmla="*/ 13776 h 6855555"/>
                <a:gd name="connsiteX5" fmla="*/ 3845350 w 6845907"/>
                <a:gd name="connsiteY5" fmla="*/ 14014 h 6855555"/>
                <a:gd name="connsiteX6" fmla="*/ 4395064 w 6845907"/>
                <a:gd name="connsiteY6" fmla="*/ 560627 h 6855555"/>
                <a:gd name="connsiteX7" fmla="*/ 4631038 w 6845907"/>
                <a:gd name="connsiteY7" fmla="*/ 790280 h 6855555"/>
                <a:gd name="connsiteX8" fmla="*/ 5350592 w 6845907"/>
                <a:gd name="connsiteY8" fmla="*/ 788491 h 6855555"/>
                <a:gd name="connsiteX9" fmla="*/ 5508207 w 6845907"/>
                <a:gd name="connsiteY9" fmla="*/ 565040 h 6855555"/>
                <a:gd name="connsiteX10" fmla="*/ 5347252 w 6845907"/>
                <a:gd name="connsiteY10" fmla="*/ 371167 h 6855555"/>
                <a:gd name="connsiteX11" fmla="*/ 4807558 w 6845907"/>
                <a:gd name="connsiteY11" fmla="*/ 372598 h 6855555"/>
                <a:gd name="connsiteX12" fmla="*/ 4680356 w 6845907"/>
                <a:gd name="connsiteY12" fmla="*/ 256430 h 6855555"/>
                <a:gd name="connsiteX13" fmla="*/ 4799566 w 6845907"/>
                <a:gd name="connsiteY13" fmla="*/ 126843 h 6855555"/>
                <a:gd name="connsiteX14" fmla="*/ 6727559 w 6845907"/>
                <a:gd name="connsiteY14" fmla="*/ 126366 h 6855555"/>
                <a:gd name="connsiteX15" fmla="*/ 6845516 w 6845907"/>
                <a:gd name="connsiteY15" fmla="*/ 255535 h 6855555"/>
                <a:gd name="connsiteX16" fmla="*/ 6723146 w 6845907"/>
                <a:gd name="connsiteY16" fmla="*/ 373373 h 6855555"/>
                <a:gd name="connsiteX17" fmla="*/ 5952068 w 6845907"/>
                <a:gd name="connsiteY17" fmla="*/ 370272 h 6855555"/>
                <a:gd name="connsiteX18" fmla="*/ 5744002 w 6845907"/>
                <a:gd name="connsiteY18" fmla="*/ 571540 h 6855555"/>
                <a:gd name="connsiteX19" fmla="*/ 5268952 w 6845907"/>
                <a:gd name="connsiteY19" fmla="*/ 1033173 h 6855555"/>
                <a:gd name="connsiteX20" fmla="*/ 4729138 w 6845907"/>
                <a:gd name="connsiteY20" fmla="*/ 1032576 h 6855555"/>
                <a:gd name="connsiteX21" fmla="*/ 4393215 w 6845907"/>
                <a:gd name="connsiteY21" fmla="*/ 1290735 h 6855555"/>
                <a:gd name="connsiteX22" fmla="*/ 4229398 w 6845907"/>
                <a:gd name="connsiteY22" fmla="*/ 1399151 h 6855555"/>
                <a:gd name="connsiteX23" fmla="*/ 2764112 w 6845907"/>
                <a:gd name="connsiteY23" fmla="*/ 1400583 h 6855555"/>
                <a:gd name="connsiteX24" fmla="*/ 2600593 w 6845907"/>
                <a:gd name="connsiteY24" fmla="*/ 1230862 h 6855555"/>
                <a:gd name="connsiteX25" fmla="*/ 2599937 w 6845907"/>
                <a:gd name="connsiteY25" fmla="*/ 459725 h 6855555"/>
                <a:gd name="connsiteX26" fmla="*/ 2466594 w 6845907"/>
                <a:gd name="connsiteY26" fmla="*/ 238301 h 6855555"/>
                <a:gd name="connsiteX27" fmla="*/ 2325737 w 6845907"/>
                <a:gd name="connsiteY27" fmla="*/ 451197 h 6855555"/>
                <a:gd name="connsiteX28" fmla="*/ 2328599 w 6845907"/>
                <a:gd name="connsiteY28" fmla="*/ 2096342 h 6855555"/>
                <a:gd name="connsiteX29" fmla="*/ 2097693 w 6845907"/>
                <a:gd name="connsiteY29" fmla="*/ 2328679 h 6855555"/>
                <a:gd name="connsiteX30" fmla="*/ 478251 w 6845907"/>
                <a:gd name="connsiteY30" fmla="*/ 2325220 h 6855555"/>
                <a:gd name="connsiteX31" fmla="*/ 251877 w 6845907"/>
                <a:gd name="connsiteY31" fmla="*/ 2478064 h 6855555"/>
                <a:gd name="connsiteX32" fmla="*/ 488747 w 6845907"/>
                <a:gd name="connsiteY32" fmla="*/ 2620591 h 6855555"/>
                <a:gd name="connsiteX33" fmla="*/ 1208419 w 6845907"/>
                <a:gd name="connsiteY33" fmla="*/ 2619518 h 6855555"/>
                <a:gd name="connsiteX34" fmla="*/ 1416903 w 6845907"/>
                <a:gd name="connsiteY34" fmla="*/ 2818936 h 6855555"/>
                <a:gd name="connsiteX35" fmla="*/ 1415829 w 6845907"/>
                <a:gd name="connsiteY35" fmla="*/ 4206996 h 6855555"/>
                <a:gd name="connsiteX36" fmla="*/ 1223149 w 6845907"/>
                <a:gd name="connsiteY36" fmla="*/ 4417984 h 6855555"/>
                <a:gd name="connsiteX37" fmla="*/ 1038043 w 6845907"/>
                <a:gd name="connsiteY37" fmla="*/ 4611081 h 6855555"/>
                <a:gd name="connsiteX38" fmla="*/ 1042277 w 6845907"/>
                <a:gd name="connsiteY38" fmla="*/ 5562077 h 6855555"/>
                <a:gd name="connsiteX39" fmla="*/ 838862 w 6845907"/>
                <a:gd name="connsiteY39" fmla="*/ 5770799 h 6855555"/>
                <a:gd name="connsiteX40" fmla="*/ 388381 w 6845907"/>
                <a:gd name="connsiteY40" fmla="*/ 6241376 h 6855555"/>
                <a:gd name="connsiteX41" fmla="*/ 387069 w 6845907"/>
                <a:gd name="connsiteY41" fmla="*/ 6729786 h 6855555"/>
                <a:gd name="connsiteX42" fmla="*/ 265057 w 6845907"/>
                <a:gd name="connsiteY42" fmla="*/ 6855555 h 6855555"/>
                <a:gd name="connsiteX43" fmla="*/ 148590 w 6845907"/>
                <a:gd name="connsiteY43" fmla="*/ 6725611 h 6855555"/>
                <a:gd name="connsiteX44" fmla="*/ 148172 w 6845907"/>
                <a:gd name="connsiteY44" fmla="*/ 4823321 h 6855555"/>
                <a:gd name="connsiteX45" fmla="*/ 259809 w 6845907"/>
                <a:gd name="connsiteY45" fmla="*/ 4690992 h 6855555"/>
                <a:gd name="connsiteX46" fmla="*/ 388501 w 6845907"/>
                <a:gd name="connsiteY46" fmla="*/ 4833638 h 6855555"/>
                <a:gd name="connsiteX47" fmla="*/ 388024 w 6845907"/>
                <a:gd name="connsiteY47" fmla="*/ 5373452 h 6855555"/>
                <a:gd name="connsiteX48" fmla="*/ 590722 w 6845907"/>
                <a:gd name="connsiteY48" fmla="*/ 5530291 h 6855555"/>
                <a:gd name="connsiteX49" fmla="*/ 805527 w 6845907"/>
                <a:gd name="connsiteY49" fmla="*/ 5384544 h 6855555"/>
                <a:gd name="connsiteX50" fmla="*/ 805765 w 6845907"/>
                <a:gd name="connsiteY50" fmla="*/ 4562001 h 6855555"/>
                <a:gd name="connsiteX51" fmla="*/ 670812 w 6845907"/>
                <a:gd name="connsiteY51" fmla="*/ 4418878 h 6855555"/>
                <a:gd name="connsiteX52" fmla="*/ 593764 w 6845907"/>
                <a:gd name="connsiteY52" fmla="*/ 4417626 h 6855555"/>
                <a:gd name="connsiteX53" fmla="*/ 65280 w 6845907"/>
                <a:gd name="connsiteY53" fmla="*/ 4361987 h 6855555"/>
                <a:gd name="connsiteX54" fmla="*/ 30692 w 6845907"/>
                <a:gd name="connsiteY54" fmla="*/ 3705884 h 6855555"/>
                <a:gd name="connsiteX55" fmla="*/ 199518 w 6845907"/>
                <a:gd name="connsiteY55" fmla="*/ 3573555 h 6855555"/>
                <a:gd name="connsiteX56" fmla="*/ 816261 w 6845907"/>
                <a:gd name="connsiteY56" fmla="*/ 3570275 h 6855555"/>
                <a:gd name="connsiteX57" fmla="*/ 1046570 w 6845907"/>
                <a:gd name="connsiteY57" fmla="*/ 3808277 h 6855555"/>
                <a:gd name="connsiteX58" fmla="*/ 1111990 w 6845907"/>
                <a:gd name="connsiteY58" fmla="*/ 4133645 h 6855555"/>
                <a:gd name="connsiteX59" fmla="*/ 1167152 w 6845907"/>
                <a:gd name="connsiteY59" fmla="*/ 3796947 h 6855555"/>
                <a:gd name="connsiteX60" fmla="*/ 1176157 w 6845907"/>
                <a:gd name="connsiteY60" fmla="*/ 3103394 h 6855555"/>
                <a:gd name="connsiteX61" fmla="*/ 909888 w 6845907"/>
                <a:gd name="connsiteY61" fmla="*/ 2850901 h 6855555"/>
                <a:gd name="connsiteX62" fmla="*/ 190334 w 6845907"/>
                <a:gd name="connsiteY62" fmla="*/ 2854538 h 6855555"/>
                <a:gd name="connsiteX63" fmla="*/ 19600 w 6845907"/>
                <a:gd name="connsiteY63" fmla="*/ 2694419 h 6855555"/>
                <a:gd name="connsiteX64" fmla="*/ 584878 w 6845907"/>
                <a:gd name="connsiteY64" fmla="*/ 2081791 h 6855555"/>
                <a:gd name="connsiteX65" fmla="*/ 1818602 w 6845907"/>
                <a:gd name="connsiteY65" fmla="*/ 2086740 h 6855555"/>
                <a:gd name="connsiteX66" fmla="*/ 2086482 w 6845907"/>
                <a:gd name="connsiteY66" fmla="*/ 1808365 h 6855555"/>
                <a:gd name="connsiteX67" fmla="*/ 2078908 w 6845907"/>
                <a:gd name="connsiteY67" fmla="*/ 240447 h 6855555"/>
                <a:gd name="connsiteX68" fmla="*/ 2302718 w 6845907"/>
                <a:gd name="connsiteY68" fmla="*/ 0 h 6855555"/>
                <a:gd name="connsiteX69" fmla="*/ 2834720 w 6845907"/>
                <a:gd name="connsiteY69" fmla="*/ 525919 h 6855555"/>
                <a:gd name="connsiteX70" fmla="*/ 3485156 w 6845907"/>
                <a:gd name="connsiteY70" fmla="*/ 1162461 h 6855555"/>
                <a:gd name="connsiteX71" fmla="*/ 4210315 w 6845907"/>
                <a:gd name="connsiteY71" fmla="*/ 1107955 h 6855555"/>
                <a:gd name="connsiteX72" fmla="*/ 3801399 w 6845907"/>
                <a:gd name="connsiteY72" fmla="*/ 552695 h 6855555"/>
                <a:gd name="connsiteX73" fmla="*/ 3978216 w 6845907"/>
                <a:gd name="connsiteY73" fmla="*/ 792248 h 6855555"/>
                <a:gd name="connsiteX74" fmla="*/ 4156166 w 6845907"/>
                <a:gd name="connsiteY74" fmla="*/ 539814 h 6855555"/>
                <a:gd name="connsiteX75" fmla="*/ 3989547 w 6845907"/>
                <a:gd name="connsiteY75" fmla="*/ 250466 h 6855555"/>
                <a:gd name="connsiteX76" fmla="*/ 3801399 w 6845907"/>
                <a:gd name="connsiteY76" fmla="*/ 552695 h 6855555"/>
                <a:gd name="connsiteX77" fmla="*/ 516298 w 6845907"/>
                <a:gd name="connsiteY77" fmla="*/ 4170678 h 6855555"/>
                <a:gd name="connsiteX78" fmla="*/ 809761 w 6845907"/>
                <a:gd name="connsiteY78" fmla="*/ 3984319 h 6855555"/>
                <a:gd name="connsiteX79" fmla="*/ 540152 w 6845907"/>
                <a:gd name="connsiteY79" fmla="*/ 3817879 h 6855555"/>
                <a:gd name="connsiteX80" fmla="*/ 266667 w 6845907"/>
                <a:gd name="connsiteY80" fmla="*/ 4005251 h 6855555"/>
                <a:gd name="connsiteX81" fmla="*/ 516298 w 6845907"/>
                <a:gd name="connsiteY81" fmla="*/ 4170678 h 685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6845907" h="6855555">
                  <a:moveTo>
                    <a:pt x="4210315" y="1107955"/>
                  </a:moveTo>
                  <a:cubicBezTo>
                    <a:pt x="4011552" y="1004071"/>
                    <a:pt x="3874094" y="1035260"/>
                    <a:pt x="3744090" y="1036512"/>
                  </a:cubicBezTo>
                  <a:cubicBezTo>
                    <a:pt x="3613013" y="1037824"/>
                    <a:pt x="3557553" y="992979"/>
                    <a:pt x="3561131" y="858920"/>
                  </a:cubicBezTo>
                  <a:cubicBezTo>
                    <a:pt x="3567094" y="636303"/>
                    <a:pt x="3566856" y="413269"/>
                    <a:pt x="3561071" y="190652"/>
                  </a:cubicBezTo>
                  <a:cubicBezTo>
                    <a:pt x="3557672" y="58263"/>
                    <a:pt x="3610091" y="0"/>
                    <a:pt x="3742599" y="13776"/>
                  </a:cubicBezTo>
                  <a:cubicBezTo>
                    <a:pt x="3776472" y="17294"/>
                    <a:pt x="3811120" y="14193"/>
                    <a:pt x="3845350" y="14014"/>
                  </a:cubicBezTo>
                  <a:cubicBezTo>
                    <a:pt x="4386655" y="11450"/>
                    <a:pt x="4394408" y="11450"/>
                    <a:pt x="4395064" y="560627"/>
                  </a:cubicBezTo>
                  <a:cubicBezTo>
                    <a:pt x="4395302" y="743109"/>
                    <a:pt x="4453625" y="800001"/>
                    <a:pt x="4631038" y="790280"/>
                  </a:cubicBezTo>
                  <a:cubicBezTo>
                    <a:pt x="4870234" y="777101"/>
                    <a:pt x="5110920" y="780321"/>
                    <a:pt x="5350592" y="788491"/>
                  </a:cubicBezTo>
                  <a:cubicBezTo>
                    <a:pt x="5530927" y="794634"/>
                    <a:pt x="5503674" y="674708"/>
                    <a:pt x="5508207" y="565040"/>
                  </a:cubicBezTo>
                  <a:cubicBezTo>
                    <a:pt x="5512977" y="449944"/>
                    <a:pt x="5499619" y="363474"/>
                    <a:pt x="5347252" y="371167"/>
                  </a:cubicBezTo>
                  <a:cubicBezTo>
                    <a:pt x="5167811" y="380172"/>
                    <a:pt x="4987476" y="371584"/>
                    <a:pt x="4807558" y="372598"/>
                  </a:cubicBezTo>
                  <a:cubicBezTo>
                    <a:pt x="4727289" y="373075"/>
                    <a:pt x="4676242" y="350116"/>
                    <a:pt x="4680356" y="256430"/>
                  </a:cubicBezTo>
                  <a:cubicBezTo>
                    <a:pt x="4683875" y="176400"/>
                    <a:pt x="4709041" y="126724"/>
                    <a:pt x="4799566" y="126843"/>
                  </a:cubicBezTo>
                  <a:cubicBezTo>
                    <a:pt x="5442251" y="127797"/>
                    <a:pt x="6084875" y="128274"/>
                    <a:pt x="6727559" y="126366"/>
                  </a:cubicBezTo>
                  <a:cubicBezTo>
                    <a:pt x="6821484" y="126068"/>
                    <a:pt x="6841223" y="177354"/>
                    <a:pt x="6845516" y="255535"/>
                  </a:cubicBezTo>
                  <a:cubicBezTo>
                    <a:pt x="6850466" y="346001"/>
                    <a:pt x="6808424" y="374268"/>
                    <a:pt x="6723146" y="373373"/>
                  </a:cubicBezTo>
                  <a:cubicBezTo>
                    <a:pt x="6466120" y="370690"/>
                    <a:pt x="6208737" y="380351"/>
                    <a:pt x="5952068" y="370272"/>
                  </a:cubicBezTo>
                  <a:cubicBezTo>
                    <a:pt x="5798330" y="364249"/>
                    <a:pt x="5745255" y="410287"/>
                    <a:pt x="5744002" y="571540"/>
                  </a:cubicBezTo>
                  <a:cubicBezTo>
                    <a:pt x="5740424" y="1033232"/>
                    <a:pt x="5732791" y="1033173"/>
                    <a:pt x="5268952" y="1033173"/>
                  </a:cubicBezTo>
                  <a:cubicBezTo>
                    <a:pt x="5089034" y="1033173"/>
                    <a:pt x="4909056" y="1035200"/>
                    <a:pt x="4729138" y="1032576"/>
                  </a:cubicBezTo>
                  <a:cubicBezTo>
                    <a:pt x="4548027" y="1029952"/>
                    <a:pt x="4350874" y="992323"/>
                    <a:pt x="4393215" y="1290735"/>
                  </a:cubicBezTo>
                  <a:cubicBezTo>
                    <a:pt x="4408601" y="1399271"/>
                    <a:pt x="4307401" y="1399092"/>
                    <a:pt x="4229398" y="1399151"/>
                  </a:cubicBezTo>
                  <a:cubicBezTo>
                    <a:pt x="3740989" y="1399688"/>
                    <a:pt x="3252521" y="1397303"/>
                    <a:pt x="2764112" y="1400583"/>
                  </a:cubicBezTo>
                  <a:cubicBezTo>
                    <a:pt x="2641264" y="1401417"/>
                    <a:pt x="2598625" y="1348939"/>
                    <a:pt x="2600593" y="1230862"/>
                  </a:cubicBezTo>
                  <a:cubicBezTo>
                    <a:pt x="2604827" y="973896"/>
                    <a:pt x="2603515" y="716751"/>
                    <a:pt x="2599937" y="459725"/>
                  </a:cubicBezTo>
                  <a:cubicBezTo>
                    <a:pt x="2598566" y="363951"/>
                    <a:pt x="2633691" y="242415"/>
                    <a:pt x="2466594" y="238301"/>
                  </a:cubicBezTo>
                  <a:cubicBezTo>
                    <a:pt x="2299438" y="234186"/>
                    <a:pt x="2326035" y="352799"/>
                    <a:pt x="2325737" y="451197"/>
                  </a:cubicBezTo>
                  <a:cubicBezTo>
                    <a:pt x="2324186" y="999598"/>
                    <a:pt x="2318759" y="1548119"/>
                    <a:pt x="2328599" y="2096342"/>
                  </a:cubicBezTo>
                  <a:cubicBezTo>
                    <a:pt x="2331819" y="2274232"/>
                    <a:pt x="2279222" y="2332376"/>
                    <a:pt x="2097693" y="2328679"/>
                  </a:cubicBezTo>
                  <a:cubicBezTo>
                    <a:pt x="1558058" y="2317706"/>
                    <a:pt x="1018065" y="2324385"/>
                    <a:pt x="478251" y="2325220"/>
                  </a:cubicBezTo>
                  <a:cubicBezTo>
                    <a:pt x="370551" y="2325399"/>
                    <a:pt x="248001" y="2294806"/>
                    <a:pt x="251877" y="2478064"/>
                  </a:cubicBezTo>
                  <a:cubicBezTo>
                    <a:pt x="255813" y="2665436"/>
                    <a:pt x="386891" y="2618802"/>
                    <a:pt x="488747" y="2620591"/>
                  </a:cubicBezTo>
                  <a:cubicBezTo>
                    <a:pt x="728598" y="2624766"/>
                    <a:pt x="968926" y="2629596"/>
                    <a:pt x="1208419" y="2619518"/>
                  </a:cubicBezTo>
                  <a:cubicBezTo>
                    <a:pt x="1360249" y="2613137"/>
                    <a:pt x="1420302" y="2656133"/>
                    <a:pt x="1416903" y="2818936"/>
                  </a:cubicBezTo>
                  <a:cubicBezTo>
                    <a:pt x="1407242" y="3281464"/>
                    <a:pt x="1409388" y="3744349"/>
                    <a:pt x="1415829" y="4206996"/>
                  </a:cubicBezTo>
                  <a:cubicBezTo>
                    <a:pt x="1417857" y="4350537"/>
                    <a:pt x="1396030" y="4444640"/>
                    <a:pt x="1223149" y="4417984"/>
                  </a:cubicBezTo>
                  <a:cubicBezTo>
                    <a:pt x="1071736" y="4394607"/>
                    <a:pt x="1034643" y="4471536"/>
                    <a:pt x="1038043" y="4611081"/>
                  </a:cubicBezTo>
                  <a:cubicBezTo>
                    <a:pt x="1045676" y="4927920"/>
                    <a:pt x="1034107" y="5245297"/>
                    <a:pt x="1042277" y="5562077"/>
                  </a:cubicBezTo>
                  <a:cubicBezTo>
                    <a:pt x="1046213" y="5714742"/>
                    <a:pt x="998922" y="5768950"/>
                    <a:pt x="838862" y="5770799"/>
                  </a:cubicBezTo>
                  <a:cubicBezTo>
                    <a:pt x="388322" y="5776106"/>
                    <a:pt x="388560" y="5783680"/>
                    <a:pt x="388381" y="6241376"/>
                  </a:cubicBezTo>
                  <a:cubicBezTo>
                    <a:pt x="388322" y="6404180"/>
                    <a:pt x="386592" y="6566982"/>
                    <a:pt x="387069" y="6729786"/>
                  </a:cubicBezTo>
                  <a:cubicBezTo>
                    <a:pt x="387308" y="6812976"/>
                    <a:pt x="352779" y="6855317"/>
                    <a:pt x="265057" y="6855555"/>
                  </a:cubicBezTo>
                  <a:cubicBezTo>
                    <a:pt x="173338" y="6855794"/>
                    <a:pt x="148530" y="6805403"/>
                    <a:pt x="148590" y="6725611"/>
                  </a:cubicBezTo>
                  <a:cubicBezTo>
                    <a:pt x="148948" y="6091514"/>
                    <a:pt x="148828" y="5457418"/>
                    <a:pt x="148172" y="4823321"/>
                  </a:cubicBezTo>
                  <a:cubicBezTo>
                    <a:pt x="148113" y="4746213"/>
                    <a:pt x="163260" y="4693556"/>
                    <a:pt x="259809" y="4690992"/>
                  </a:cubicBezTo>
                  <a:cubicBezTo>
                    <a:pt x="367628" y="4688129"/>
                    <a:pt x="389395" y="4743589"/>
                    <a:pt x="388501" y="4833638"/>
                  </a:cubicBezTo>
                  <a:cubicBezTo>
                    <a:pt x="386712" y="5013556"/>
                    <a:pt x="393331" y="5193653"/>
                    <a:pt x="388024" y="5373452"/>
                  </a:cubicBezTo>
                  <a:cubicBezTo>
                    <a:pt x="383491" y="5526475"/>
                    <a:pt x="479682" y="5533154"/>
                    <a:pt x="590722" y="5530291"/>
                  </a:cubicBezTo>
                  <a:cubicBezTo>
                    <a:pt x="694248" y="5527608"/>
                    <a:pt x="806302" y="5542815"/>
                    <a:pt x="805527" y="5384544"/>
                  </a:cubicBezTo>
                  <a:cubicBezTo>
                    <a:pt x="804155" y="5110343"/>
                    <a:pt x="804394" y="4836143"/>
                    <a:pt x="805765" y="4562001"/>
                  </a:cubicBezTo>
                  <a:cubicBezTo>
                    <a:pt x="806242" y="4468912"/>
                    <a:pt x="770223" y="4415598"/>
                    <a:pt x="670812" y="4418878"/>
                  </a:cubicBezTo>
                  <a:cubicBezTo>
                    <a:pt x="645169" y="4419713"/>
                    <a:pt x="619108" y="4420846"/>
                    <a:pt x="593764" y="4417626"/>
                  </a:cubicBezTo>
                  <a:cubicBezTo>
                    <a:pt x="411400" y="4394249"/>
                    <a:pt x="140957" y="4508986"/>
                    <a:pt x="65280" y="4361987"/>
                  </a:cubicBezTo>
                  <a:cubicBezTo>
                    <a:pt x="-26080" y="4184513"/>
                    <a:pt x="37848" y="3928084"/>
                    <a:pt x="30692" y="3705884"/>
                  </a:cubicBezTo>
                  <a:cubicBezTo>
                    <a:pt x="26637" y="3579876"/>
                    <a:pt x="106965" y="3573078"/>
                    <a:pt x="199518" y="3573555"/>
                  </a:cubicBezTo>
                  <a:cubicBezTo>
                    <a:pt x="405139" y="3574569"/>
                    <a:pt x="611654" y="3584945"/>
                    <a:pt x="816261" y="3570275"/>
                  </a:cubicBezTo>
                  <a:cubicBezTo>
                    <a:pt x="1004289" y="3556857"/>
                    <a:pt x="1047525" y="3636469"/>
                    <a:pt x="1046570" y="3808277"/>
                  </a:cubicBezTo>
                  <a:cubicBezTo>
                    <a:pt x="1045914" y="3922538"/>
                    <a:pt x="975068" y="4133526"/>
                    <a:pt x="1111990" y="4133645"/>
                  </a:cubicBezTo>
                  <a:cubicBezTo>
                    <a:pt x="1230663" y="4133764"/>
                    <a:pt x="1160652" y="3916157"/>
                    <a:pt x="1167152" y="3796947"/>
                  </a:cubicBezTo>
                  <a:cubicBezTo>
                    <a:pt x="1179735" y="3566280"/>
                    <a:pt x="1157312" y="3333227"/>
                    <a:pt x="1176157" y="3103394"/>
                  </a:cubicBezTo>
                  <a:cubicBezTo>
                    <a:pt x="1193809" y="2887993"/>
                    <a:pt x="1103224" y="2839809"/>
                    <a:pt x="909888" y="2850901"/>
                  </a:cubicBezTo>
                  <a:cubicBezTo>
                    <a:pt x="670752" y="2864557"/>
                    <a:pt x="430185" y="2849827"/>
                    <a:pt x="190334" y="2854538"/>
                  </a:cubicBezTo>
                  <a:cubicBezTo>
                    <a:pt x="73510" y="2856804"/>
                    <a:pt x="29440" y="2817803"/>
                    <a:pt x="19600" y="2694419"/>
                  </a:cubicBezTo>
                  <a:cubicBezTo>
                    <a:pt x="-29301" y="2081612"/>
                    <a:pt x="-33177" y="2081910"/>
                    <a:pt x="584878" y="2081791"/>
                  </a:cubicBezTo>
                  <a:cubicBezTo>
                    <a:pt x="996179" y="2081731"/>
                    <a:pt x="1408017" y="2069625"/>
                    <a:pt x="1818602" y="2086740"/>
                  </a:cubicBezTo>
                  <a:cubicBezTo>
                    <a:pt x="2040205" y="2095984"/>
                    <a:pt x="2091909" y="2016371"/>
                    <a:pt x="2086482" y="1808365"/>
                  </a:cubicBezTo>
                  <a:cubicBezTo>
                    <a:pt x="2072885" y="1286024"/>
                    <a:pt x="2087555" y="762967"/>
                    <a:pt x="2078908" y="240447"/>
                  </a:cubicBezTo>
                  <a:cubicBezTo>
                    <a:pt x="2075927" y="71025"/>
                    <a:pt x="2113735" y="-60"/>
                    <a:pt x="2302718" y="0"/>
                  </a:cubicBezTo>
                  <a:cubicBezTo>
                    <a:pt x="2834958" y="179"/>
                    <a:pt x="2834958" y="-8587"/>
                    <a:pt x="2834720" y="525919"/>
                  </a:cubicBezTo>
                  <a:cubicBezTo>
                    <a:pt x="2834421" y="1167053"/>
                    <a:pt x="2834481" y="1170929"/>
                    <a:pt x="3485156" y="1162461"/>
                  </a:cubicBezTo>
                  <a:cubicBezTo>
                    <a:pt x="3701273" y="1159658"/>
                    <a:pt x="3922577" y="1197586"/>
                    <a:pt x="4210315" y="1107955"/>
                  </a:cubicBezTo>
                  <a:close/>
                  <a:moveTo>
                    <a:pt x="3801399" y="552695"/>
                  </a:moveTo>
                  <a:cubicBezTo>
                    <a:pt x="3809152" y="638927"/>
                    <a:pt x="3742719" y="794097"/>
                    <a:pt x="3978216" y="792248"/>
                  </a:cubicBezTo>
                  <a:cubicBezTo>
                    <a:pt x="4185805" y="790638"/>
                    <a:pt x="4166304" y="665166"/>
                    <a:pt x="4156166" y="539814"/>
                  </a:cubicBezTo>
                  <a:cubicBezTo>
                    <a:pt x="4146625" y="422751"/>
                    <a:pt x="4229100" y="257920"/>
                    <a:pt x="3989547" y="250466"/>
                  </a:cubicBezTo>
                  <a:cubicBezTo>
                    <a:pt x="3765201" y="243429"/>
                    <a:pt x="3795674" y="380589"/>
                    <a:pt x="3801399" y="552695"/>
                  </a:cubicBezTo>
                  <a:close/>
                  <a:moveTo>
                    <a:pt x="516298" y="4170678"/>
                  </a:moveTo>
                  <a:cubicBezTo>
                    <a:pt x="667055" y="4169425"/>
                    <a:pt x="816082" y="4212005"/>
                    <a:pt x="809761" y="3984319"/>
                  </a:cubicBezTo>
                  <a:cubicBezTo>
                    <a:pt x="803857" y="3768978"/>
                    <a:pt x="657752" y="3820920"/>
                    <a:pt x="540152" y="3817879"/>
                  </a:cubicBezTo>
                  <a:cubicBezTo>
                    <a:pt x="408776" y="3814479"/>
                    <a:pt x="260584" y="3777506"/>
                    <a:pt x="266667" y="4005251"/>
                  </a:cubicBezTo>
                  <a:cubicBezTo>
                    <a:pt x="272511" y="4222560"/>
                    <a:pt x="419272" y="4160600"/>
                    <a:pt x="516298" y="4170678"/>
                  </a:cubicBezTo>
                  <a:close/>
                </a:path>
              </a:pathLst>
            </a:custGeom>
            <a:grpFill/>
            <a:ln w="5957" cap="flat">
              <a:solidFill>
                <a:srgbClr val="C5B38C"/>
              </a:solidFill>
              <a:prstDash val="solid"/>
              <a:miter/>
            </a:ln>
          </p:spPr>
          <p:txBody>
            <a:bodyPr rtlCol="0" anchor="ctr"/>
            <a:lstStyle/>
            <a:p>
              <a:endParaRPr lang="zh-CN" altLang="en-US"/>
            </a:p>
          </p:txBody>
        </p:sp>
        <p:sp>
          <p:nvSpPr>
            <p:cNvPr id="28" name="任意多边形: 形状 15"/>
            <p:cNvSpPr/>
            <p:nvPr/>
          </p:nvSpPr>
          <p:spPr>
            <a:xfrm>
              <a:off x="2673847" y="16842"/>
              <a:ext cx="1660284" cy="1658022"/>
            </a:xfrm>
            <a:custGeom>
              <a:avLst/>
              <a:gdLst>
                <a:gd name="connsiteX0" fmla="*/ 1656545 w 1660284"/>
                <a:gd name="connsiteY0" fmla="*/ 841063 h 1658022"/>
                <a:gd name="connsiteX1" fmla="*/ 1659467 w 1660284"/>
                <a:gd name="connsiteY1" fmla="*/ 1455719 h 1658022"/>
                <a:gd name="connsiteX2" fmla="*/ 1450626 w 1660284"/>
                <a:gd name="connsiteY2" fmla="*/ 1657881 h 1658022"/>
                <a:gd name="connsiteX3" fmla="*/ 195493 w 1660284"/>
                <a:gd name="connsiteY3" fmla="*/ 1657106 h 1658022"/>
                <a:gd name="connsiteX4" fmla="*/ 129 w 1660284"/>
                <a:gd name="connsiteY4" fmla="*/ 1467169 h 1658022"/>
                <a:gd name="connsiteX5" fmla="*/ 70 w 1660284"/>
                <a:gd name="connsiteY5" fmla="*/ 186393 h 1658022"/>
                <a:gd name="connsiteX6" fmla="*/ 196805 w 1660284"/>
                <a:gd name="connsiteY6" fmla="*/ 94 h 1658022"/>
                <a:gd name="connsiteX7" fmla="*/ 1477581 w 1660284"/>
                <a:gd name="connsiteY7" fmla="*/ 273 h 1658022"/>
                <a:gd name="connsiteX8" fmla="*/ 1658215 w 1660284"/>
                <a:gd name="connsiteY8" fmla="*/ 175122 h 1658022"/>
                <a:gd name="connsiteX9" fmla="*/ 1656545 w 1660284"/>
                <a:gd name="connsiteY9" fmla="*/ 841063 h 1658022"/>
                <a:gd name="connsiteX10" fmla="*/ 239802 w 1660284"/>
                <a:gd name="connsiteY10" fmla="*/ 840646 h 1658022"/>
                <a:gd name="connsiteX11" fmla="*/ 813488 w 1660284"/>
                <a:gd name="connsiteY11" fmla="*/ 1421966 h 1658022"/>
                <a:gd name="connsiteX12" fmla="*/ 1419914 w 1660284"/>
                <a:gd name="connsiteY12" fmla="*/ 823352 h 1658022"/>
                <a:gd name="connsiteX13" fmla="*/ 847122 w 1660284"/>
                <a:gd name="connsiteY13" fmla="*/ 246027 h 1658022"/>
                <a:gd name="connsiteX14" fmla="*/ 239802 w 1660284"/>
                <a:gd name="connsiteY14" fmla="*/ 840646 h 165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60284" h="1658022">
                  <a:moveTo>
                    <a:pt x="1656545" y="841063"/>
                  </a:moveTo>
                  <a:cubicBezTo>
                    <a:pt x="1656724" y="1045968"/>
                    <a:pt x="1648077" y="1251410"/>
                    <a:pt x="1659467" y="1455719"/>
                  </a:cubicBezTo>
                  <a:cubicBezTo>
                    <a:pt x="1668472" y="1617389"/>
                    <a:pt x="1603351" y="1660863"/>
                    <a:pt x="1450626" y="1657881"/>
                  </a:cubicBezTo>
                  <a:cubicBezTo>
                    <a:pt x="1032408" y="1649771"/>
                    <a:pt x="613831" y="1651083"/>
                    <a:pt x="195493" y="1657106"/>
                  </a:cubicBezTo>
                  <a:cubicBezTo>
                    <a:pt x="54755" y="1659133"/>
                    <a:pt x="-2256" y="1614467"/>
                    <a:pt x="129" y="1467169"/>
                  </a:cubicBezTo>
                  <a:cubicBezTo>
                    <a:pt x="7047" y="1040363"/>
                    <a:pt x="6809" y="613258"/>
                    <a:pt x="70" y="186393"/>
                  </a:cubicBezTo>
                  <a:cubicBezTo>
                    <a:pt x="-2316" y="38200"/>
                    <a:pt x="56305" y="-2232"/>
                    <a:pt x="196805" y="94"/>
                  </a:cubicBezTo>
                  <a:cubicBezTo>
                    <a:pt x="623611" y="7131"/>
                    <a:pt x="1050715" y="6534"/>
                    <a:pt x="1477581" y="273"/>
                  </a:cubicBezTo>
                  <a:cubicBezTo>
                    <a:pt x="1609195" y="-1636"/>
                    <a:pt x="1662211" y="41182"/>
                    <a:pt x="1658215" y="175122"/>
                  </a:cubicBezTo>
                  <a:cubicBezTo>
                    <a:pt x="1651536" y="396903"/>
                    <a:pt x="1656366" y="619043"/>
                    <a:pt x="1656545" y="841063"/>
                  </a:cubicBezTo>
                  <a:close/>
                  <a:moveTo>
                    <a:pt x="239802" y="840646"/>
                  </a:moveTo>
                  <a:cubicBezTo>
                    <a:pt x="239742" y="1422025"/>
                    <a:pt x="239742" y="1422025"/>
                    <a:pt x="813488" y="1421966"/>
                  </a:cubicBezTo>
                  <a:cubicBezTo>
                    <a:pt x="1419855" y="1421906"/>
                    <a:pt x="1419855" y="1421906"/>
                    <a:pt x="1419914" y="823352"/>
                  </a:cubicBezTo>
                  <a:cubicBezTo>
                    <a:pt x="1419974" y="246206"/>
                    <a:pt x="1419974" y="246206"/>
                    <a:pt x="847122" y="246027"/>
                  </a:cubicBezTo>
                  <a:cubicBezTo>
                    <a:pt x="239861" y="245849"/>
                    <a:pt x="239861" y="245849"/>
                    <a:pt x="239802" y="840646"/>
                  </a:cubicBezTo>
                  <a:close/>
                </a:path>
              </a:pathLst>
            </a:custGeom>
            <a:grpFill/>
            <a:ln w="5957" cap="flat">
              <a:solidFill>
                <a:srgbClr val="C5B38C"/>
              </a:solidFill>
              <a:prstDash val="solid"/>
              <a:miter/>
            </a:ln>
          </p:spPr>
          <p:txBody>
            <a:bodyPr rtlCol="0" anchor="ctr"/>
            <a:lstStyle/>
            <a:p>
              <a:endParaRPr lang="zh-CN" altLang="en-US"/>
            </a:p>
          </p:txBody>
        </p:sp>
      </p:grpSp>
      <p:sp>
        <p:nvSpPr>
          <p:cNvPr id="29" name="文本框 28"/>
          <p:cNvSpPr txBox="1"/>
          <p:nvPr/>
        </p:nvSpPr>
        <p:spPr>
          <a:xfrm>
            <a:off x="3056890" y="1297940"/>
            <a:ext cx="6111240" cy="650875"/>
          </a:xfrm>
          <a:prstGeom prst="rect">
            <a:avLst/>
          </a:prstGeom>
          <a:noFill/>
        </p:spPr>
        <p:txBody>
          <a:bodyPr wrap="square" rtlCol="0">
            <a:spAutoFit/>
          </a:bodyPr>
          <a:lstStyle/>
          <a:p>
            <a:pPr algn="ctr">
              <a:lnSpc>
                <a:spcPct val="130000"/>
              </a:lnSpc>
              <a:spcBef>
                <a:spcPts val="0"/>
              </a:spcBef>
              <a:spcAft>
                <a:spcPts val="0"/>
              </a:spcAft>
              <a:buClrTx/>
              <a:buSzTx/>
              <a:buFontTx/>
            </a:pPr>
            <a:r>
              <a:rPr lang="zh-CN" altLang="en-US" sz="2800" b="1">
                <a:solidFill>
                  <a:srgbClr val="7C6D48"/>
                </a:solidFill>
                <a:latin typeface="汉仪仿宋简" panose="02010600000101010101" charset="-128"/>
                <a:ea typeface="汉仪仿宋简" panose="02010600000101010101" charset="-128"/>
                <a:cs typeface="汉仪秀英体简" panose="02010600000101010101" charset="-122"/>
              </a:rPr>
              <a:t>道之四：管理教师要懂点儿人文思想</a:t>
            </a:r>
          </a:p>
        </p:txBody>
      </p:sp>
      <p:sp>
        <p:nvSpPr>
          <p:cNvPr id="33" name="文本框 32"/>
          <p:cNvSpPr txBox="1"/>
          <p:nvPr/>
        </p:nvSpPr>
        <p:spPr>
          <a:xfrm>
            <a:off x="1276985" y="2141855"/>
            <a:ext cx="10547985" cy="1568450"/>
          </a:xfrm>
          <a:prstGeom prst="rect">
            <a:avLst/>
          </a:prstGeom>
          <a:noFill/>
          <a:ln w="9525">
            <a:noFill/>
          </a:ln>
        </p:spPr>
        <p:txBody>
          <a:bodyPr wrap="square">
            <a:spAutoFit/>
          </a:bodyPr>
          <a:lstStyle/>
          <a:p>
            <a:pPr indent="0"/>
            <a:r>
              <a:rPr lang="zh-CN" altLang="en-US" sz="2400">
                <a:solidFill>
                  <a:srgbClr val="7C6D48"/>
                </a:solidFill>
                <a:latin typeface="汉仪仿宋简" panose="02010600000101010101" charset="-128"/>
                <a:ea typeface="汉仪仿宋简" panose="02010600000101010101" charset="-128"/>
                <a:sym typeface="+mn-ea"/>
              </a:rPr>
              <a:t>◎</a:t>
            </a:r>
            <a:r>
              <a:rPr lang="zh-CN" altLang="en-US" sz="2400">
                <a:solidFill>
                  <a:srgbClr val="7C6D48"/>
                </a:solidFill>
                <a:latin typeface="汉仪仿宋简" panose="02010600000101010101" charset="-128"/>
                <a:ea typeface="汉仪仿宋简" panose="02010600000101010101" charset="-128"/>
              </a:rPr>
              <a:t>马克斯·范梅南说：“教育学就是迷恋他人成长的学问”，而教师管理就是促进老师成长的学问，迷恋老师成长的学问。解放心灵、唤醒自我、发展个性是教师管理的出发点和归宿，教师管理最终让老师能规划自觉、发展自觉、成长自觉、生命自觉。</a:t>
            </a:r>
          </a:p>
        </p:txBody>
      </p:sp>
      <p:sp>
        <p:nvSpPr>
          <p:cNvPr id="9" name="文本框 8"/>
          <p:cNvSpPr txBox="1"/>
          <p:nvPr/>
        </p:nvSpPr>
        <p:spPr>
          <a:xfrm>
            <a:off x="1276985" y="5729605"/>
            <a:ext cx="8310880" cy="460375"/>
          </a:xfrm>
          <a:prstGeom prst="rect">
            <a:avLst/>
          </a:prstGeom>
          <a:noFill/>
          <a:ln w="9525">
            <a:noFill/>
          </a:ln>
        </p:spPr>
        <p:txBody>
          <a:bodyPr wrap="square" rtlCol="0" anchor="t">
            <a:spAutoFit/>
          </a:bodyPr>
          <a:lstStyle/>
          <a:p>
            <a:pPr lvl="0" algn="l">
              <a:buClrTx/>
              <a:buSzTx/>
              <a:buFontTx/>
            </a:pPr>
            <a:r>
              <a:rPr lang="zh-CN" altLang="en-US" sz="2400">
                <a:solidFill>
                  <a:srgbClr val="7C6D48"/>
                </a:solidFill>
                <a:latin typeface="汉仪仿宋简" panose="02010600000101010101" charset="-128"/>
                <a:ea typeface="汉仪仿宋简" panose="02010600000101010101" charset="-128"/>
                <a:sym typeface="+mn-ea"/>
              </a:rPr>
              <a:t>◎师德建设的关键驱动点在哪里？是成就感、被爱和安全感。</a:t>
            </a:r>
          </a:p>
        </p:txBody>
      </p:sp>
      <p:sp>
        <p:nvSpPr>
          <p:cNvPr id="15" name="文本框 14"/>
          <p:cNvSpPr txBox="1"/>
          <p:nvPr/>
        </p:nvSpPr>
        <p:spPr>
          <a:xfrm>
            <a:off x="1276985" y="3785870"/>
            <a:ext cx="10330180" cy="829945"/>
          </a:xfrm>
          <a:prstGeom prst="rect">
            <a:avLst/>
          </a:prstGeom>
          <a:noFill/>
        </p:spPr>
        <p:txBody>
          <a:bodyPr wrap="square" rtlCol="0" anchor="t">
            <a:spAutoFit/>
          </a:bodyPr>
          <a:lstStyle/>
          <a:p>
            <a:pPr algn="l">
              <a:buClrTx/>
              <a:buSzTx/>
              <a:buFontTx/>
            </a:pPr>
            <a:r>
              <a:rPr lang="zh-CN" altLang="en-US" sz="2400">
                <a:solidFill>
                  <a:srgbClr val="7C6D48"/>
                </a:solidFill>
                <a:latin typeface="汉仪仿宋简" panose="02010600000101010101" charset="-128"/>
                <a:ea typeface="汉仪仿宋简" panose="02010600000101010101" charset="-128"/>
              </a:rPr>
              <a:t>◎新一代的教师需求不仅仅是马斯洛需求层次理论从底层开始的，而是从看重顶层，他们要实现自我价值。</a:t>
            </a:r>
          </a:p>
        </p:txBody>
      </p:sp>
      <p:sp>
        <p:nvSpPr>
          <p:cNvPr id="19" name="文本框 18"/>
          <p:cNvSpPr txBox="1"/>
          <p:nvPr/>
        </p:nvSpPr>
        <p:spPr>
          <a:xfrm>
            <a:off x="1276985" y="4805045"/>
            <a:ext cx="10264140" cy="829945"/>
          </a:xfrm>
          <a:prstGeom prst="rect">
            <a:avLst/>
          </a:prstGeom>
          <a:noFill/>
          <a:ln w="9525">
            <a:noFill/>
          </a:ln>
        </p:spPr>
        <p:txBody>
          <a:bodyPr wrap="square" rtlCol="0" anchor="t">
            <a:spAutoFit/>
          </a:bodyPr>
          <a:lstStyle/>
          <a:p>
            <a:pPr lvl="0" algn="l">
              <a:buClrTx/>
              <a:buSzTx/>
              <a:buFontTx/>
            </a:pPr>
            <a:r>
              <a:rPr lang="zh-CN" altLang="en-US" sz="2400">
                <a:solidFill>
                  <a:srgbClr val="7C6D48"/>
                </a:solidFill>
                <a:latin typeface="汉仪仿宋简" panose="02010600000101010101" charset="-128"/>
                <a:ea typeface="汉仪仿宋简" panose="02010600000101010101" charset="-128"/>
                <a:sym typeface="+mn-ea"/>
              </a:rPr>
              <a:t>◎营造良好的共同体文化和氛围，让每个团队成员都能理解、认可学校的办学理念、育人目标和团队的工作模式，感受到团队归属感和价值感。</a:t>
            </a:r>
          </a:p>
        </p:txBody>
      </p:sp>
      <p:sp>
        <p:nvSpPr>
          <p:cNvPr id="22" name="文本框 21"/>
          <p:cNvSpPr txBox="1"/>
          <p:nvPr/>
        </p:nvSpPr>
        <p:spPr>
          <a:xfrm>
            <a:off x="4453890" y="77470"/>
            <a:ext cx="3317240" cy="728980"/>
          </a:xfrm>
          <a:prstGeom prst="rect">
            <a:avLst/>
          </a:prstGeom>
          <a:noFill/>
        </p:spPr>
        <p:txBody>
          <a:bodyPr wrap="square" rtlCol="0" anchor="t">
            <a:noAutofit/>
          </a:bodyPr>
          <a:lstStyle/>
          <a:p>
            <a:pPr algn="ctr">
              <a:lnSpc>
                <a:spcPct val="130000"/>
              </a:lnSpc>
              <a:spcBef>
                <a:spcPts val="0"/>
              </a:spcBef>
              <a:spcAft>
                <a:spcPts val="0"/>
              </a:spcAft>
            </a:pPr>
            <a:r>
              <a:rPr lang="zh-CN" altLang="en-US" sz="4400" b="1">
                <a:solidFill>
                  <a:srgbClr val="7C6D48"/>
                </a:solidFill>
                <a:latin typeface="方正粗黑宋简体" panose="02000000000000000000" charset="-122"/>
                <a:ea typeface="方正粗黑宋简体" panose="02000000000000000000" charset="-122"/>
                <a:sym typeface="+mn-ea"/>
              </a:rPr>
              <a:t>悟道</a:t>
            </a:r>
          </a:p>
        </p:txBody>
      </p:sp>
      <p:grpSp>
        <p:nvGrpSpPr>
          <p:cNvPr id="23" name="组合 22"/>
          <p:cNvGrpSpPr/>
          <p:nvPr/>
        </p:nvGrpSpPr>
        <p:grpSpPr>
          <a:xfrm>
            <a:off x="2338070" y="365760"/>
            <a:ext cx="7548880" cy="231140"/>
            <a:chOff x="3682" y="746"/>
            <a:chExt cx="11888" cy="364"/>
          </a:xfrm>
        </p:grpSpPr>
        <p:sp>
          <p:nvSpPr>
            <p:cNvPr id="24" name="菱形 23"/>
            <p:cNvSpPr/>
            <p:nvPr/>
          </p:nvSpPr>
          <p:spPr>
            <a:xfrm>
              <a:off x="6197" y="747"/>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菱形 33"/>
            <p:cNvSpPr/>
            <p:nvPr/>
          </p:nvSpPr>
          <p:spPr>
            <a:xfrm>
              <a:off x="6005" y="747"/>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 name="直接连接符 34"/>
            <p:cNvCxnSpPr>
              <a:stCxn id="34" idx="1"/>
            </p:cNvCxnSpPr>
            <p:nvPr/>
          </p:nvCxnSpPr>
          <p:spPr>
            <a:xfrm>
              <a:off x="3682" y="928"/>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sp>
          <p:nvSpPr>
            <p:cNvPr id="36" name="菱形 35"/>
            <p:cNvSpPr/>
            <p:nvPr/>
          </p:nvSpPr>
          <p:spPr>
            <a:xfrm>
              <a:off x="12671" y="746"/>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菱形 36"/>
            <p:cNvSpPr/>
            <p:nvPr/>
          </p:nvSpPr>
          <p:spPr>
            <a:xfrm>
              <a:off x="12884" y="746"/>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 name="直接连接符 37"/>
            <p:cNvCxnSpPr/>
            <p:nvPr/>
          </p:nvCxnSpPr>
          <p:spPr>
            <a:xfrm flipH="1">
              <a:off x="13247" y="927"/>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组合 30"/>
          <p:cNvGrpSpPr/>
          <p:nvPr/>
        </p:nvGrpSpPr>
        <p:grpSpPr>
          <a:xfrm>
            <a:off x="-33020" y="-211455"/>
            <a:ext cx="12225020" cy="7069455"/>
            <a:chOff x="-1" y="-37"/>
            <a:chExt cx="19252" cy="10836"/>
          </a:xfrm>
        </p:grpSpPr>
        <p:pic>
          <p:nvPicPr>
            <p:cNvPr id="32" name="图片 31" descr="b763cda1eb3f6d2eff02b2e0abb7d50"/>
            <p:cNvPicPr>
              <a:picLocks noChangeAspect="1"/>
            </p:cNvPicPr>
            <p:nvPr/>
          </p:nvPicPr>
          <p:blipFill>
            <a:blip r:embed="rId3"/>
            <a:srcRect r="3990" b="3917"/>
            <a:stretch>
              <a:fillRect/>
            </a:stretch>
          </p:blipFill>
          <p:spPr>
            <a:xfrm>
              <a:off x="0" y="-37"/>
              <a:ext cx="19251" cy="10837"/>
            </a:xfrm>
            <a:prstGeom prst="rect">
              <a:avLst/>
            </a:prstGeom>
          </p:spPr>
        </p:pic>
        <p:sp>
          <p:nvSpPr>
            <p:cNvPr id="34" name="矩形 33"/>
            <p:cNvSpPr/>
            <p:nvPr/>
          </p:nvSpPr>
          <p:spPr>
            <a:xfrm>
              <a:off x="-1" y="-36"/>
              <a:ext cx="19252" cy="9428"/>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汉仪仿宋简" panose="02010600000101010101" charset="-128"/>
                  <a:ea typeface="汉仪仿宋简" panose="02010600000101010101" charset="-128"/>
                </a:rPr>
                <a:t>◎新一代的教师需求不仅仅是马斯洛需求层次理论从底层开始的，而是从看重顶层，他们要实现自我价值。</a:t>
              </a:r>
            </a:p>
          </p:txBody>
        </p:sp>
      </p:grpSp>
      <p:sp>
        <p:nvSpPr>
          <p:cNvPr id="5" name="L 形 4"/>
          <p:cNvSpPr/>
          <p:nvPr/>
        </p:nvSpPr>
        <p:spPr>
          <a:xfrm flipV="1">
            <a:off x="2543810" y="1549400"/>
            <a:ext cx="562610" cy="414020"/>
          </a:xfrm>
          <a:prstGeom prst="corner">
            <a:avLst>
              <a:gd name="adj1" fmla="val 27699"/>
              <a:gd name="adj2" fmla="val 28484"/>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圆角矩形 19"/>
          <p:cNvSpPr/>
          <p:nvPr/>
        </p:nvSpPr>
        <p:spPr>
          <a:xfrm>
            <a:off x="1074420" y="1231265"/>
            <a:ext cx="10709275" cy="5306695"/>
          </a:xfrm>
          <a:prstGeom prst="roundRect">
            <a:avLst/>
          </a:prstGeom>
          <a:solidFill>
            <a:schemeClr val="bg1"/>
          </a:solidFill>
          <a:ln>
            <a:solidFill>
              <a:schemeClr val="bg1">
                <a:lumMod val="85000"/>
              </a:schemeClr>
            </a:solidFill>
          </a:ln>
          <a:effectLst>
            <a:outerShdw blurRad="50800"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a:latin typeface="汉仪仿宋简" panose="02010600000101010101" charset="-128"/>
                <a:ea typeface="汉仪仿宋简" panose="02010600000101010101" charset="-128"/>
                <a:sym typeface="+mn-ea"/>
              </a:rPr>
              <a:t>无论采取何种教师管理策略和运行机制，要让老师在学校工作中有安全感、归属感、幸福感、价值感才是终极追求。即学校在教师管理时要眼中有老师，眼中要有人，促进人的发展，进行科学人文管理，做有温度的教师管理。</a:t>
            </a:r>
          </a:p>
        </p:txBody>
      </p:sp>
      <p:sp>
        <p:nvSpPr>
          <p:cNvPr id="22" name="横卷形 21"/>
          <p:cNvSpPr/>
          <p:nvPr/>
        </p:nvSpPr>
        <p:spPr>
          <a:xfrm>
            <a:off x="1724660" y="1358265"/>
            <a:ext cx="7089140" cy="796290"/>
          </a:xfrm>
          <a:prstGeom prst="horizontalScroll">
            <a:avLst/>
          </a:prstGeom>
          <a:solidFill>
            <a:schemeClr val="bg1"/>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Bef>
                <a:spcPts val="0"/>
              </a:spcBef>
              <a:spcAft>
                <a:spcPts val="0"/>
              </a:spcAft>
              <a:buClrTx/>
              <a:buSzTx/>
              <a:buFontTx/>
            </a:pPr>
            <a:r>
              <a:rPr lang="zh-CN" altLang="en-US" sz="2800" b="1">
                <a:solidFill>
                  <a:srgbClr val="7C6D48"/>
                </a:solidFill>
                <a:latin typeface="汉仪仿宋简" panose="02010600000101010101" charset="-128"/>
                <a:ea typeface="汉仪仿宋简" panose="02010600000101010101" charset="-128"/>
                <a:cs typeface="汉仪秀英体简" panose="02010600000101010101" charset="-122"/>
              </a:rPr>
              <a:t>道之五：管理学会“舍”，有舍才有得</a:t>
            </a:r>
          </a:p>
        </p:txBody>
      </p:sp>
      <p:sp>
        <p:nvSpPr>
          <p:cNvPr id="23" name="文本框 22"/>
          <p:cNvSpPr txBox="1"/>
          <p:nvPr/>
        </p:nvSpPr>
        <p:spPr>
          <a:xfrm>
            <a:off x="1574800" y="2305685"/>
            <a:ext cx="8622030" cy="1678305"/>
          </a:xfrm>
          <a:prstGeom prst="rect">
            <a:avLst/>
          </a:prstGeom>
          <a:noFill/>
        </p:spPr>
        <p:txBody>
          <a:bodyPr wrap="square" rtlCol="0">
            <a:noAutofit/>
          </a:bodyPr>
          <a:lstStyle/>
          <a:p>
            <a:pPr algn="l">
              <a:lnSpc>
                <a:spcPct val="120000"/>
              </a:lnSpc>
              <a:spcBef>
                <a:spcPts val="0"/>
              </a:spcBef>
              <a:spcAft>
                <a:spcPts val="0"/>
              </a:spcAft>
              <a:buClrTx/>
              <a:buSzTx/>
              <a:buFontTx/>
            </a:pPr>
            <a:r>
              <a:rPr lang="en-US" altLang="zh-CN" sz="2400">
                <a:solidFill>
                  <a:srgbClr val="7C6D48"/>
                </a:solidFill>
                <a:latin typeface="汉仪仿宋简" panose="02010600000101010101" charset="-128"/>
                <a:ea typeface="汉仪仿宋简" panose="02010600000101010101" charset="-128"/>
              </a:rPr>
              <a:t>  </a:t>
            </a:r>
            <a:r>
              <a:rPr lang="zh-CN" altLang="en-US" sz="2400">
                <a:solidFill>
                  <a:srgbClr val="7C6D48"/>
                </a:solidFill>
                <a:latin typeface="汉仪仿宋简" panose="02010600000101010101" charset="-128"/>
                <a:ea typeface="汉仪仿宋简" panose="02010600000101010101" charset="-128"/>
              </a:rPr>
              <a:t>“舍得”最早出自《易经》。顾名思义， 有舍才有得，要想得，必须舍弃。“舍得”囊括了万物运行的所有机理，既是一种生活的哲学，更是一种处世与做人的艺术，更是一种超越境界的决断智慧。</a:t>
            </a:r>
          </a:p>
          <a:p>
            <a:pPr marL="342900" indent="-342900" algn="l">
              <a:lnSpc>
                <a:spcPct val="120000"/>
              </a:lnSpc>
              <a:spcBef>
                <a:spcPts val="0"/>
              </a:spcBef>
              <a:spcAft>
                <a:spcPts val="0"/>
              </a:spcAft>
              <a:buClrTx/>
              <a:buSzTx/>
              <a:buFont typeface="Arial" panose="020B0604020202020204" pitchFamily="34" charset="0"/>
              <a:buChar char="•"/>
            </a:pPr>
            <a:r>
              <a:rPr lang="zh-CN" altLang="en-US" sz="2400">
                <a:solidFill>
                  <a:srgbClr val="7C6D48"/>
                </a:solidFill>
                <a:latin typeface="汉仪仿宋简" panose="02010600000101010101" charset="-128"/>
                <a:ea typeface="汉仪仿宋简" panose="02010600000101010101" charset="-128"/>
              </a:rPr>
              <a:t>在目标选择上，为教师筑牢“防火墙”，更新“杀毒软件”。</a:t>
            </a:r>
          </a:p>
          <a:p>
            <a:pPr marL="342900" indent="-342900" algn="l">
              <a:lnSpc>
                <a:spcPct val="120000"/>
              </a:lnSpc>
              <a:spcBef>
                <a:spcPts val="0"/>
              </a:spcBef>
              <a:spcAft>
                <a:spcPts val="0"/>
              </a:spcAft>
              <a:buClrTx/>
              <a:buSzTx/>
              <a:buFont typeface="Arial" panose="020B0604020202020204" pitchFamily="34" charset="0"/>
              <a:buChar char="•"/>
            </a:pPr>
            <a:r>
              <a:rPr lang="zh-CN" altLang="en-US" sz="2400">
                <a:solidFill>
                  <a:srgbClr val="7C6D48"/>
                </a:solidFill>
                <a:latin typeface="汉仪仿宋简" panose="02010600000101010101" charset="-128"/>
                <a:ea typeface="汉仪仿宋简" panose="02010600000101010101" charset="-128"/>
              </a:rPr>
              <a:t>在权责上，学会放权，主动担责。</a:t>
            </a:r>
          </a:p>
          <a:p>
            <a:pPr marL="342900" indent="-342900" algn="l">
              <a:lnSpc>
                <a:spcPct val="120000"/>
              </a:lnSpc>
              <a:spcBef>
                <a:spcPts val="0"/>
              </a:spcBef>
              <a:spcAft>
                <a:spcPts val="0"/>
              </a:spcAft>
              <a:buClrTx/>
              <a:buSzTx/>
              <a:buFont typeface="Arial" panose="020B0604020202020204" pitchFamily="34" charset="0"/>
              <a:buChar char="•"/>
            </a:pPr>
            <a:r>
              <a:rPr lang="zh-CN" altLang="en-US" sz="2400">
                <a:solidFill>
                  <a:srgbClr val="7C6D48"/>
                </a:solidFill>
                <a:latin typeface="汉仪仿宋简" panose="02010600000101010101" charset="-128"/>
                <a:ea typeface="汉仪仿宋简" panose="02010600000101010101" charset="-128"/>
              </a:rPr>
              <a:t>在名利得失上，不与教师“争夺”。</a:t>
            </a:r>
          </a:p>
        </p:txBody>
      </p:sp>
      <p:pic>
        <p:nvPicPr>
          <p:cNvPr id="24" name="图片 23"/>
          <p:cNvPicPr>
            <a:picLocks noChangeAspect="1"/>
          </p:cNvPicPr>
          <p:nvPr/>
        </p:nvPicPr>
        <p:blipFill>
          <a:blip r:embed="rId4"/>
          <a:stretch>
            <a:fillRect/>
          </a:stretch>
        </p:blipFill>
        <p:spPr>
          <a:xfrm>
            <a:off x="-140551535" y="7483475"/>
            <a:ext cx="32004000" cy="5884545"/>
          </a:xfrm>
          <a:prstGeom prst="rect">
            <a:avLst/>
          </a:prstGeom>
        </p:spPr>
      </p:pic>
      <p:pic>
        <p:nvPicPr>
          <p:cNvPr id="30" name="图片 29"/>
          <p:cNvPicPr>
            <a:picLocks noChangeAspect="1"/>
          </p:cNvPicPr>
          <p:nvPr/>
        </p:nvPicPr>
        <p:blipFill>
          <a:blip r:embed="rId4"/>
          <a:stretch>
            <a:fillRect/>
          </a:stretch>
        </p:blipFill>
        <p:spPr>
          <a:xfrm>
            <a:off x="7333615" y="4639945"/>
            <a:ext cx="3411220" cy="1813560"/>
          </a:xfrm>
          <a:prstGeom prst="roundRect">
            <a:avLst/>
          </a:prstGeom>
        </p:spPr>
      </p:pic>
      <p:sp>
        <p:nvSpPr>
          <p:cNvPr id="44" name="文本框 43"/>
          <p:cNvSpPr txBox="1"/>
          <p:nvPr/>
        </p:nvSpPr>
        <p:spPr>
          <a:xfrm>
            <a:off x="4447540" y="117475"/>
            <a:ext cx="3317240" cy="728980"/>
          </a:xfrm>
          <a:prstGeom prst="rect">
            <a:avLst/>
          </a:prstGeom>
          <a:noFill/>
        </p:spPr>
        <p:txBody>
          <a:bodyPr wrap="square" rtlCol="0" anchor="t">
            <a:noAutofit/>
          </a:bodyPr>
          <a:lstStyle/>
          <a:p>
            <a:pPr algn="ctr">
              <a:lnSpc>
                <a:spcPct val="130000"/>
              </a:lnSpc>
              <a:spcBef>
                <a:spcPts val="0"/>
              </a:spcBef>
              <a:spcAft>
                <a:spcPts val="0"/>
              </a:spcAft>
            </a:pPr>
            <a:r>
              <a:rPr lang="zh-CN" altLang="en-US" sz="4400" b="1">
                <a:solidFill>
                  <a:srgbClr val="7C6D48"/>
                </a:solidFill>
                <a:latin typeface="方正粗黑宋简体" panose="02000000000000000000" charset="-122"/>
                <a:ea typeface="方正粗黑宋简体" panose="02000000000000000000" charset="-122"/>
                <a:sym typeface="+mn-ea"/>
              </a:rPr>
              <a:t>悟道</a:t>
            </a:r>
          </a:p>
        </p:txBody>
      </p:sp>
      <p:grpSp>
        <p:nvGrpSpPr>
          <p:cNvPr id="45" name="组合 44"/>
          <p:cNvGrpSpPr/>
          <p:nvPr/>
        </p:nvGrpSpPr>
        <p:grpSpPr>
          <a:xfrm>
            <a:off x="2338070" y="365760"/>
            <a:ext cx="7548880" cy="231140"/>
            <a:chOff x="3682" y="746"/>
            <a:chExt cx="11888" cy="364"/>
          </a:xfrm>
        </p:grpSpPr>
        <p:sp>
          <p:nvSpPr>
            <p:cNvPr id="46" name="菱形 45"/>
            <p:cNvSpPr/>
            <p:nvPr/>
          </p:nvSpPr>
          <p:spPr>
            <a:xfrm>
              <a:off x="6197" y="747"/>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菱形 46"/>
            <p:cNvSpPr/>
            <p:nvPr/>
          </p:nvSpPr>
          <p:spPr>
            <a:xfrm>
              <a:off x="6005" y="747"/>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8" name="直接连接符 47"/>
            <p:cNvCxnSpPr>
              <a:stCxn id="47" idx="1"/>
            </p:cNvCxnSpPr>
            <p:nvPr/>
          </p:nvCxnSpPr>
          <p:spPr>
            <a:xfrm>
              <a:off x="3682" y="928"/>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sp>
          <p:nvSpPr>
            <p:cNvPr id="49" name="菱形 48"/>
            <p:cNvSpPr/>
            <p:nvPr/>
          </p:nvSpPr>
          <p:spPr>
            <a:xfrm>
              <a:off x="12671" y="746"/>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菱形 49"/>
            <p:cNvSpPr/>
            <p:nvPr/>
          </p:nvSpPr>
          <p:spPr>
            <a:xfrm>
              <a:off x="12884" y="746"/>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1" name="直接连接符 50"/>
            <p:cNvCxnSpPr/>
            <p:nvPr/>
          </p:nvCxnSpPr>
          <p:spPr>
            <a:xfrm flipH="1">
              <a:off x="13247" y="927"/>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组合 3"/>
          <p:cNvGrpSpPr/>
          <p:nvPr/>
        </p:nvGrpSpPr>
        <p:grpSpPr>
          <a:xfrm>
            <a:off x="-33020" y="-211455"/>
            <a:ext cx="12225020" cy="6880860"/>
            <a:chOff x="-1" y="-37"/>
            <a:chExt cx="19252" cy="10836"/>
          </a:xfrm>
        </p:grpSpPr>
        <p:pic>
          <p:nvPicPr>
            <p:cNvPr id="6" name="图片 5" descr="b763cda1eb3f6d2eff02b2e0abb7d50"/>
            <p:cNvPicPr>
              <a:picLocks noChangeAspect="1"/>
            </p:cNvPicPr>
            <p:nvPr/>
          </p:nvPicPr>
          <p:blipFill>
            <a:blip r:embed="rId3"/>
            <a:srcRect r="3990" b="3917"/>
            <a:stretch>
              <a:fillRect/>
            </a:stretch>
          </p:blipFill>
          <p:spPr>
            <a:xfrm>
              <a:off x="0" y="-37"/>
              <a:ext cx="19251" cy="10837"/>
            </a:xfrm>
            <a:prstGeom prst="rect">
              <a:avLst/>
            </a:prstGeom>
          </p:spPr>
        </p:pic>
        <p:sp>
          <p:nvSpPr>
            <p:cNvPr id="9" name="矩形 8"/>
            <p:cNvSpPr/>
            <p:nvPr/>
          </p:nvSpPr>
          <p:spPr>
            <a:xfrm>
              <a:off x="-1" y="-36"/>
              <a:ext cx="19252" cy="9428"/>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汉仪仿宋简" panose="02010600000101010101" charset="-128"/>
                  <a:ea typeface="汉仪仿宋简" panose="02010600000101010101" charset="-128"/>
                </a:rPr>
                <a:t>◎新一代的教师需求不仅仅是马斯洛需求层次理论从底层开始的，而是从看重顶层，他们要实现自我价值。</a:t>
              </a:r>
            </a:p>
          </p:txBody>
        </p:sp>
      </p:grpSp>
      <p:sp>
        <p:nvSpPr>
          <p:cNvPr id="5" name="L 形 4"/>
          <p:cNvSpPr/>
          <p:nvPr/>
        </p:nvSpPr>
        <p:spPr>
          <a:xfrm flipV="1">
            <a:off x="2543810" y="1549400"/>
            <a:ext cx="562610" cy="414020"/>
          </a:xfrm>
          <a:prstGeom prst="corner">
            <a:avLst>
              <a:gd name="adj1" fmla="val 27699"/>
              <a:gd name="adj2" fmla="val 28484"/>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缺角矩形 19"/>
          <p:cNvSpPr/>
          <p:nvPr/>
        </p:nvSpPr>
        <p:spPr>
          <a:xfrm>
            <a:off x="1074420" y="1231265"/>
            <a:ext cx="10709275" cy="5306695"/>
          </a:xfrm>
          <a:prstGeom prst="plaque">
            <a:avLst/>
          </a:prstGeom>
          <a:solidFill>
            <a:schemeClr val="bg1"/>
          </a:solidFill>
          <a:ln>
            <a:solidFill>
              <a:schemeClr val="bg1">
                <a:lumMod val="85000"/>
              </a:schemeClr>
            </a:solidFill>
          </a:ln>
          <a:effectLst>
            <a:outerShdw blurRad="50800"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a:latin typeface="汉仪仿宋简" panose="02010600000101010101" charset="-128"/>
                <a:ea typeface="汉仪仿宋简" panose="02010600000101010101" charset="-128"/>
                <a:sym typeface="+mn-ea"/>
              </a:rPr>
              <a:t>无论采取何种教师管理策略和运行机制，要让老师在学校工作中有安全感、归属感、幸福感、价值感才是终极追求。即学校在教师管理时要眼中有老师，眼中要有人，促进人的发展，进行科学人文管理，做有温度的教师管理。</a:t>
            </a:r>
          </a:p>
        </p:txBody>
      </p:sp>
      <p:sp>
        <p:nvSpPr>
          <p:cNvPr id="3" name="双波形 2"/>
          <p:cNvSpPr/>
          <p:nvPr/>
        </p:nvSpPr>
        <p:spPr>
          <a:xfrm>
            <a:off x="3054350" y="1747520"/>
            <a:ext cx="6749415" cy="979805"/>
          </a:xfrm>
          <a:prstGeom prst="doubleWave">
            <a:avLst/>
          </a:prstGeom>
          <a:solidFill>
            <a:schemeClr val="bg1"/>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30000"/>
              </a:lnSpc>
              <a:spcBef>
                <a:spcPts val="0"/>
              </a:spcBef>
              <a:spcAft>
                <a:spcPts val="0"/>
              </a:spcAft>
              <a:buClrTx/>
              <a:buSzTx/>
              <a:buFontTx/>
            </a:pPr>
            <a:r>
              <a:rPr lang="zh-CN" altLang="en-US" sz="2800" b="1">
                <a:solidFill>
                  <a:srgbClr val="7C6D48"/>
                </a:solidFill>
                <a:latin typeface="汉仪仿宋简" panose="02010600000101010101" charset="-128"/>
                <a:ea typeface="汉仪仿宋简" panose="02010600000101010101" charset="-128"/>
                <a:cs typeface="汉仪秀英体简" panose="02010600000101010101" charset="-122"/>
                <a:sym typeface="+mn-ea"/>
              </a:rPr>
              <a:t>道之六：处理问题，修炼平和冲淡的心态</a:t>
            </a:r>
          </a:p>
        </p:txBody>
      </p:sp>
      <p:sp>
        <p:nvSpPr>
          <p:cNvPr id="100" name="文本框 99"/>
          <p:cNvSpPr txBox="1"/>
          <p:nvPr/>
        </p:nvSpPr>
        <p:spPr>
          <a:xfrm>
            <a:off x="1686560" y="3395980"/>
            <a:ext cx="9662160" cy="1124585"/>
          </a:xfrm>
          <a:prstGeom prst="rect">
            <a:avLst/>
          </a:prstGeom>
          <a:noFill/>
          <a:ln w="9525">
            <a:noFill/>
          </a:ln>
        </p:spPr>
        <p:txBody>
          <a:bodyPr wrap="square">
            <a:spAutoFit/>
          </a:bodyPr>
          <a:lstStyle/>
          <a:p>
            <a:pPr algn="l">
              <a:lnSpc>
                <a:spcPct val="120000"/>
              </a:lnSpc>
              <a:spcBef>
                <a:spcPts val="0"/>
              </a:spcBef>
              <a:spcAft>
                <a:spcPts val="0"/>
              </a:spcAft>
              <a:buClrTx/>
              <a:buSzTx/>
              <a:buFontTx/>
            </a:pPr>
            <a:r>
              <a:rPr lang="en-US" altLang="zh-CN" sz="2800" b="0">
                <a:solidFill>
                  <a:srgbClr val="7C6D48"/>
                </a:solidFill>
                <a:latin typeface="汉仪仿宋简" panose="02010600000101010101" charset="-128"/>
                <a:ea typeface="汉仪仿宋简" panose="02010600000101010101" charset="-128"/>
              </a:rPr>
              <a:t>    </a:t>
            </a:r>
            <a:r>
              <a:rPr lang="zh-CN" altLang="en-US" sz="2800" b="0">
                <a:solidFill>
                  <a:srgbClr val="7C6D48"/>
                </a:solidFill>
                <a:latin typeface="汉仪仿宋简" panose="02010600000101010101" charset="-128"/>
                <a:ea typeface="汉仪仿宋简" panose="02010600000101010101" charset="-128"/>
              </a:rPr>
              <a:t>学会跟问题和平相处，就跟学会跟疾病和平相处一样，有些病不治还可以，过度治疗反而缩短生命，甚至死得更快。</a:t>
            </a:r>
          </a:p>
        </p:txBody>
      </p:sp>
      <p:sp>
        <p:nvSpPr>
          <p:cNvPr id="11" name="文本框 10"/>
          <p:cNvSpPr txBox="1"/>
          <p:nvPr/>
        </p:nvSpPr>
        <p:spPr>
          <a:xfrm>
            <a:off x="4514850" y="13970"/>
            <a:ext cx="3317240" cy="728980"/>
          </a:xfrm>
          <a:prstGeom prst="rect">
            <a:avLst/>
          </a:prstGeom>
          <a:noFill/>
        </p:spPr>
        <p:txBody>
          <a:bodyPr wrap="square" rtlCol="0" anchor="t">
            <a:noAutofit/>
          </a:bodyPr>
          <a:lstStyle/>
          <a:p>
            <a:pPr algn="ctr">
              <a:lnSpc>
                <a:spcPct val="130000"/>
              </a:lnSpc>
              <a:spcBef>
                <a:spcPts val="0"/>
              </a:spcBef>
              <a:spcAft>
                <a:spcPts val="0"/>
              </a:spcAft>
            </a:pPr>
            <a:r>
              <a:rPr lang="zh-CN" altLang="en-US" sz="4400" b="1">
                <a:solidFill>
                  <a:srgbClr val="7C6D48"/>
                </a:solidFill>
                <a:latin typeface="方正粗黑宋简体" panose="02000000000000000000" charset="-122"/>
                <a:ea typeface="方正粗黑宋简体" panose="02000000000000000000" charset="-122"/>
                <a:sym typeface="+mn-ea"/>
              </a:rPr>
              <a:t>悟道</a:t>
            </a:r>
          </a:p>
        </p:txBody>
      </p:sp>
      <p:grpSp>
        <p:nvGrpSpPr>
          <p:cNvPr id="14" name="组合 13"/>
          <p:cNvGrpSpPr/>
          <p:nvPr/>
        </p:nvGrpSpPr>
        <p:grpSpPr>
          <a:xfrm>
            <a:off x="2338070" y="365760"/>
            <a:ext cx="7548880" cy="231140"/>
            <a:chOff x="3682" y="746"/>
            <a:chExt cx="11888" cy="364"/>
          </a:xfrm>
        </p:grpSpPr>
        <p:sp>
          <p:nvSpPr>
            <p:cNvPr id="13" name="菱形 12"/>
            <p:cNvSpPr/>
            <p:nvPr/>
          </p:nvSpPr>
          <p:spPr>
            <a:xfrm>
              <a:off x="6197" y="747"/>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菱形 14"/>
            <p:cNvSpPr/>
            <p:nvPr/>
          </p:nvSpPr>
          <p:spPr>
            <a:xfrm>
              <a:off x="6005" y="747"/>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连接符 18"/>
            <p:cNvCxnSpPr>
              <a:stCxn id="15" idx="1"/>
            </p:cNvCxnSpPr>
            <p:nvPr/>
          </p:nvCxnSpPr>
          <p:spPr>
            <a:xfrm>
              <a:off x="3682" y="928"/>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sp>
          <p:nvSpPr>
            <p:cNvPr id="24" name="菱形 23"/>
            <p:cNvSpPr/>
            <p:nvPr/>
          </p:nvSpPr>
          <p:spPr>
            <a:xfrm>
              <a:off x="12671" y="746"/>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菱形 25"/>
            <p:cNvSpPr/>
            <p:nvPr/>
          </p:nvSpPr>
          <p:spPr>
            <a:xfrm>
              <a:off x="12884" y="746"/>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连接符 26"/>
            <p:cNvCxnSpPr/>
            <p:nvPr/>
          </p:nvCxnSpPr>
          <p:spPr>
            <a:xfrm flipH="1">
              <a:off x="13247" y="927"/>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组合 2"/>
          <p:cNvGrpSpPr/>
          <p:nvPr/>
        </p:nvGrpSpPr>
        <p:grpSpPr>
          <a:xfrm>
            <a:off x="-635" y="-23495"/>
            <a:ext cx="12225020" cy="6880860"/>
            <a:chOff x="-1" y="-37"/>
            <a:chExt cx="19252" cy="10836"/>
          </a:xfrm>
        </p:grpSpPr>
        <p:pic>
          <p:nvPicPr>
            <p:cNvPr id="2" name="图片 1" descr="b763cda1eb3f6d2eff02b2e0abb7d50"/>
            <p:cNvPicPr>
              <a:picLocks noChangeAspect="1"/>
            </p:cNvPicPr>
            <p:nvPr/>
          </p:nvPicPr>
          <p:blipFill>
            <a:blip r:embed="rId3"/>
            <a:srcRect r="3990" b="3917"/>
            <a:stretch>
              <a:fillRect/>
            </a:stretch>
          </p:blipFill>
          <p:spPr>
            <a:xfrm>
              <a:off x="0" y="-37"/>
              <a:ext cx="19251" cy="10837"/>
            </a:xfrm>
            <a:prstGeom prst="rect">
              <a:avLst/>
            </a:prstGeom>
          </p:spPr>
        </p:pic>
        <p:sp>
          <p:nvSpPr>
            <p:cNvPr id="4" name="矩形 3"/>
            <p:cNvSpPr/>
            <p:nvPr/>
          </p:nvSpPr>
          <p:spPr>
            <a:xfrm>
              <a:off x="-1" y="-36"/>
              <a:ext cx="19252" cy="9428"/>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仿宋简" panose="02010600000101010101" charset="-128"/>
                <a:ea typeface="汉仪仿宋简" panose="02010600000101010101" charset="-128"/>
              </a:endParaRPr>
            </a:p>
          </p:txBody>
        </p:sp>
      </p:grpSp>
      <p:sp>
        <p:nvSpPr>
          <p:cNvPr id="9" name="圆角矩形 8"/>
          <p:cNvSpPr/>
          <p:nvPr/>
        </p:nvSpPr>
        <p:spPr>
          <a:xfrm>
            <a:off x="458470" y="184150"/>
            <a:ext cx="11275695" cy="6025515"/>
          </a:xfrm>
          <a:prstGeom prst="roundRect">
            <a:avLst>
              <a:gd name="adj" fmla="val 6241"/>
            </a:avLst>
          </a:prstGeom>
          <a:solidFill>
            <a:schemeClr val="bg1"/>
          </a:solidFill>
          <a:ln>
            <a:solidFill>
              <a:schemeClr val="bg1">
                <a:lumMod val="85000"/>
              </a:schemeClr>
            </a:solidFill>
          </a:ln>
          <a:effectLst>
            <a:outerShdw blurRad="50800"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仿宋简" panose="02010600000101010101" charset="-128"/>
              <a:ea typeface="汉仪仿宋简" panose="02010600000101010101" charset="-128"/>
            </a:endParaRPr>
          </a:p>
        </p:txBody>
      </p:sp>
      <p:sp>
        <p:nvSpPr>
          <p:cNvPr id="5" name="文本框 4"/>
          <p:cNvSpPr txBox="1"/>
          <p:nvPr/>
        </p:nvSpPr>
        <p:spPr>
          <a:xfrm>
            <a:off x="4389120" y="1748790"/>
            <a:ext cx="7386320" cy="3928110"/>
          </a:xfrm>
          <a:prstGeom prst="rect">
            <a:avLst/>
          </a:prstGeom>
          <a:noFill/>
        </p:spPr>
        <p:txBody>
          <a:bodyPr wrap="square" rtlCol="0" anchor="t">
            <a:spAutoFit/>
          </a:bodyPr>
          <a:lstStyle/>
          <a:p>
            <a:pPr>
              <a:lnSpc>
                <a:spcPct val="130000"/>
              </a:lnSpc>
              <a:spcBef>
                <a:spcPts val="0"/>
              </a:spcBef>
              <a:spcAft>
                <a:spcPts val="0"/>
              </a:spcAft>
            </a:pPr>
            <a:r>
              <a:rPr lang="zh-CN" altLang="en-US" sz="2400">
                <a:solidFill>
                  <a:srgbClr val="7C6D48"/>
                </a:solidFill>
                <a:latin typeface="汉仪仿宋简" panose="02010600000101010101" charset="-128"/>
                <a:ea typeface="汉仪仿宋简" panose="02010600000101010101" charset="-128"/>
                <a:cs typeface="汉仪仿宋简" panose="02010600000101010101" charset="-128"/>
                <a:sym typeface="+mn-ea"/>
              </a:rPr>
              <a:t>道是思想，术是方法。</a:t>
            </a:r>
          </a:p>
          <a:p>
            <a:pPr>
              <a:lnSpc>
                <a:spcPct val="130000"/>
              </a:lnSpc>
              <a:spcBef>
                <a:spcPts val="0"/>
              </a:spcBef>
              <a:spcAft>
                <a:spcPts val="0"/>
              </a:spcAft>
            </a:pPr>
            <a:r>
              <a:rPr lang="zh-CN" altLang="en-US" sz="2400">
                <a:solidFill>
                  <a:srgbClr val="7C6D48"/>
                </a:solidFill>
                <a:latin typeface="黑体" panose="02010609060101010101" charset="-122"/>
                <a:ea typeface="黑体" panose="02010609060101010101" charset="-122"/>
                <a:cs typeface="汉仪仿宋简" panose="02010600000101010101" charset="-128"/>
              </a:rPr>
              <a:t>老子</a:t>
            </a:r>
            <a:r>
              <a:rPr lang="zh-CN" altLang="en-US" sz="2400">
                <a:solidFill>
                  <a:srgbClr val="7C6D48"/>
                </a:solidFill>
                <a:latin typeface="汉仪仿宋简" panose="02010600000101010101" charset="-128"/>
                <a:ea typeface="汉仪仿宋简" panose="02010600000101010101" charset="-128"/>
                <a:cs typeface="汉仪仿宋简" panose="02010600000101010101" charset="-128"/>
              </a:rPr>
              <a:t>：“有道无术，术尚可求也。有术无道，止于术。”</a:t>
            </a:r>
          </a:p>
          <a:p>
            <a:pPr>
              <a:lnSpc>
                <a:spcPct val="130000"/>
              </a:lnSpc>
              <a:spcBef>
                <a:spcPts val="0"/>
              </a:spcBef>
              <a:spcAft>
                <a:spcPts val="0"/>
              </a:spcAft>
            </a:pPr>
            <a:r>
              <a:rPr lang="zh-CN" altLang="en-US" sz="2400">
                <a:solidFill>
                  <a:srgbClr val="7C6D48"/>
                </a:solidFill>
                <a:latin typeface="黑体" panose="02010609060101010101" charset="-122"/>
                <a:ea typeface="黑体" panose="02010609060101010101" charset="-122"/>
                <a:cs typeface="汉仪仿宋简" panose="02010600000101010101" charset="-128"/>
              </a:rPr>
              <a:t>庄子：</a:t>
            </a:r>
            <a:r>
              <a:rPr lang="zh-CN" altLang="en-US" sz="2400">
                <a:solidFill>
                  <a:srgbClr val="7C6D48"/>
                </a:solidFill>
                <a:latin typeface="汉仪仿宋简" panose="02010600000101010101" charset="-128"/>
                <a:ea typeface="汉仪仿宋简" panose="02010600000101010101" charset="-128"/>
                <a:cs typeface="汉仪仿宋简" panose="02010600000101010101" charset="-128"/>
              </a:rPr>
              <a:t>“以道驭术，术必成。离道之术，术必衰。”</a:t>
            </a:r>
          </a:p>
          <a:p>
            <a:pPr>
              <a:lnSpc>
                <a:spcPct val="130000"/>
              </a:lnSpc>
              <a:spcBef>
                <a:spcPts val="0"/>
              </a:spcBef>
              <a:spcAft>
                <a:spcPts val="0"/>
              </a:spcAft>
            </a:pPr>
            <a:r>
              <a:rPr lang="zh-CN" altLang="en-US" sz="2400">
                <a:solidFill>
                  <a:srgbClr val="7C6D48"/>
                </a:solidFill>
                <a:latin typeface="汉仪仿宋简" panose="02010600000101010101" charset="-128"/>
                <a:ea typeface="汉仪仿宋简" panose="02010600000101010101" charset="-128"/>
                <a:cs typeface="汉仪仿宋简" panose="02010600000101010101" charset="-128"/>
                <a:sym typeface="+mn-ea"/>
              </a:rPr>
              <a:t>道术合二为一，才是正道。</a:t>
            </a:r>
            <a:endParaRPr lang="zh-CN" altLang="en-US" sz="2400">
              <a:solidFill>
                <a:srgbClr val="7C6D48"/>
              </a:solidFill>
              <a:latin typeface="汉仪仿宋简" panose="02010600000101010101" charset="-128"/>
              <a:ea typeface="汉仪仿宋简" panose="02010600000101010101" charset="-128"/>
              <a:cs typeface="汉仪仿宋简" panose="02010600000101010101" charset="-128"/>
            </a:endParaRPr>
          </a:p>
          <a:p>
            <a:pPr>
              <a:lnSpc>
                <a:spcPct val="130000"/>
              </a:lnSpc>
              <a:spcBef>
                <a:spcPts val="0"/>
              </a:spcBef>
              <a:spcAft>
                <a:spcPts val="0"/>
              </a:spcAft>
            </a:pPr>
            <a:r>
              <a:rPr lang="zh-CN" altLang="en-US" sz="2400">
                <a:solidFill>
                  <a:srgbClr val="7C6D48"/>
                </a:solidFill>
                <a:latin typeface="汉仪仿宋简" panose="02010600000101010101" charset="-128"/>
                <a:ea typeface="汉仪仿宋简" panose="02010600000101010101" charset="-128"/>
                <a:cs typeface="汉仪仿宋简" panose="02010600000101010101" charset="-128"/>
                <a:sym typeface="+mn-ea"/>
              </a:rPr>
              <a:t>最高境界是知行合一、道术兼修。</a:t>
            </a:r>
          </a:p>
          <a:p>
            <a:pPr>
              <a:lnSpc>
                <a:spcPct val="130000"/>
              </a:lnSpc>
              <a:spcBef>
                <a:spcPts val="0"/>
              </a:spcBef>
              <a:spcAft>
                <a:spcPts val="0"/>
              </a:spcAft>
            </a:pPr>
            <a:endParaRPr lang="zh-CN" altLang="en-US" sz="2400">
              <a:solidFill>
                <a:srgbClr val="7C6D48"/>
              </a:solidFill>
              <a:latin typeface="汉仪仿宋简" panose="02010600000101010101" charset="-128"/>
              <a:ea typeface="汉仪仿宋简" panose="02010600000101010101" charset="-128"/>
              <a:cs typeface="汉仪仿宋简" panose="02010600000101010101" charset="-128"/>
            </a:endParaRPr>
          </a:p>
          <a:p>
            <a:pPr>
              <a:lnSpc>
                <a:spcPct val="130000"/>
              </a:lnSpc>
              <a:spcBef>
                <a:spcPts val="0"/>
              </a:spcBef>
              <a:spcAft>
                <a:spcPts val="0"/>
              </a:spcAft>
            </a:pPr>
            <a:endParaRPr lang="zh-CN" altLang="en-US" sz="2400">
              <a:solidFill>
                <a:srgbClr val="7C6D48"/>
              </a:solidFill>
              <a:latin typeface="汉仪仿宋简" panose="02010600000101010101" charset="-128"/>
              <a:ea typeface="汉仪仿宋简" panose="02010600000101010101" charset="-128"/>
              <a:cs typeface="汉仪仿宋简" panose="02010600000101010101" charset="-128"/>
            </a:endParaRPr>
          </a:p>
        </p:txBody>
      </p:sp>
      <p:pic>
        <p:nvPicPr>
          <p:cNvPr id="10" name="图片 9" descr="templates\docerresourceshop\icons\\343435383139363b333634323431333bcae9b1b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82615" y="430530"/>
            <a:ext cx="1958340" cy="951865"/>
          </a:xfrm>
          <a:prstGeom prst="rect">
            <a:avLst/>
          </a:prstGeom>
        </p:spPr>
      </p:pic>
      <p:pic>
        <p:nvPicPr>
          <p:cNvPr id="6" name="图片 5" descr="微信图片_20221128092634"/>
          <p:cNvPicPr>
            <a:picLocks noChangeAspect="1"/>
          </p:cNvPicPr>
          <p:nvPr/>
        </p:nvPicPr>
        <p:blipFill>
          <a:blip r:embed="rId6"/>
          <a:stretch>
            <a:fillRect/>
          </a:stretch>
        </p:blipFill>
        <p:spPr>
          <a:xfrm>
            <a:off x="671195" y="1523365"/>
            <a:ext cx="3427730" cy="3305175"/>
          </a:xfrm>
          <a:prstGeom prst="can">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270bc9297e5cb925f3668bf2ddae988"/>
          <p:cNvPicPr>
            <a:picLocks noChangeAspect="1"/>
          </p:cNvPicPr>
          <p:nvPr/>
        </p:nvPicPr>
        <p:blipFill>
          <a:blip r:embed="rId4">
            <a:clrChange>
              <a:clrFrom>
                <a:srgbClr val="FEFFFE">
                  <a:alpha val="100000"/>
                </a:srgbClr>
              </a:clrFrom>
              <a:clrTo>
                <a:srgbClr val="FEFFFE">
                  <a:alpha val="100000"/>
                  <a:alpha val="0"/>
                </a:srgbClr>
              </a:clrTo>
            </a:clrChange>
          </a:blip>
          <a:srcRect l="28422" t="9565" r="196" b="53667"/>
          <a:stretch>
            <a:fillRect/>
          </a:stretch>
        </p:blipFill>
        <p:spPr>
          <a:xfrm>
            <a:off x="9553575" y="0"/>
            <a:ext cx="2647315" cy="1927225"/>
          </a:xfrm>
          <a:prstGeom prst="rect">
            <a:avLst/>
          </a:prstGeom>
        </p:spPr>
      </p:pic>
      <p:grpSp>
        <p:nvGrpSpPr>
          <p:cNvPr id="20" name="组合 19"/>
          <p:cNvGrpSpPr/>
          <p:nvPr/>
        </p:nvGrpSpPr>
        <p:grpSpPr>
          <a:xfrm>
            <a:off x="2065020" y="1242060"/>
            <a:ext cx="2597785" cy="941705"/>
            <a:chOff x="7554" y="2542"/>
            <a:chExt cx="4091" cy="1483"/>
          </a:xfrm>
        </p:grpSpPr>
        <p:sp>
          <p:nvSpPr>
            <p:cNvPr id="21" name="矩形 20"/>
            <p:cNvSpPr/>
            <p:nvPr/>
          </p:nvSpPr>
          <p:spPr>
            <a:xfrm>
              <a:off x="7790" y="2754"/>
              <a:ext cx="3620" cy="1059"/>
            </a:xfrm>
            <a:prstGeom prst="rect">
              <a:avLst/>
            </a:prstGeom>
            <a:noFill/>
            <a:ln>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L 形 21"/>
            <p:cNvSpPr/>
            <p:nvPr/>
          </p:nvSpPr>
          <p:spPr>
            <a:xfrm flipV="1">
              <a:off x="7554" y="2542"/>
              <a:ext cx="340" cy="332"/>
            </a:xfrm>
            <a:prstGeom prst="corner">
              <a:avLst>
                <a:gd name="adj1" fmla="val 27699"/>
                <a:gd name="adj2" fmla="val 28484"/>
              </a:avLst>
            </a:prstGeom>
            <a:noFill/>
            <a:ln>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L 形 22"/>
            <p:cNvSpPr/>
            <p:nvPr/>
          </p:nvSpPr>
          <p:spPr>
            <a:xfrm flipH="1" flipV="1">
              <a:off x="11305" y="2542"/>
              <a:ext cx="340" cy="332"/>
            </a:xfrm>
            <a:prstGeom prst="corner">
              <a:avLst>
                <a:gd name="adj1" fmla="val 27699"/>
                <a:gd name="adj2" fmla="val 28484"/>
              </a:avLst>
            </a:prstGeom>
            <a:noFill/>
            <a:ln>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L 形 11"/>
            <p:cNvSpPr/>
            <p:nvPr/>
          </p:nvSpPr>
          <p:spPr>
            <a:xfrm>
              <a:off x="7554" y="3693"/>
              <a:ext cx="340" cy="332"/>
            </a:xfrm>
            <a:prstGeom prst="corner">
              <a:avLst>
                <a:gd name="adj1" fmla="val 27699"/>
                <a:gd name="adj2" fmla="val 28484"/>
              </a:avLst>
            </a:prstGeom>
            <a:noFill/>
            <a:ln>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L 形 12"/>
            <p:cNvSpPr/>
            <p:nvPr/>
          </p:nvSpPr>
          <p:spPr>
            <a:xfrm flipH="1">
              <a:off x="11305" y="3693"/>
              <a:ext cx="340" cy="332"/>
            </a:xfrm>
            <a:prstGeom prst="corner">
              <a:avLst>
                <a:gd name="adj1" fmla="val 27699"/>
                <a:gd name="adj2" fmla="val 28484"/>
              </a:avLst>
            </a:prstGeom>
            <a:noFill/>
            <a:ln>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4" name="文本框 13"/>
          <p:cNvSpPr txBox="1"/>
          <p:nvPr/>
        </p:nvSpPr>
        <p:spPr>
          <a:xfrm>
            <a:off x="2604135" y="1376680"/>
            <a:ext cx="1654175" cy="730885"/>
          </a:xfrm>
          <a:prstGeom prst="rect">
            <a:avLst/>
          </a:prstGeom>
          <a:noFill/>
        </p:spPr>
        <p:txBody>
          <a:bodyPr wrap="square" rtlCol="0" anchor="t">
            <a:spAutoFit/>
          </a:bodyPr>
          <a:lstStyle/>
          <a:p>
            <a:pPr algn="dist">
              <a:lnSpc>
                <a:spcPct val="130000"/>
              </a:lnSpc>
              <a:spcBef>
                <a:spcPts val="0"/>
              </a:spcBef>
              <a:spcAft>
                <a:spcPts val="0"/>
              </a:spcAft>
            </a:pPr>
            <a:r>
              <a:rPr lang="zh-CN" altLang="en-US" sz="3200" b="1">
                <a:solidFill>
                  <a:srgbClr val="7C6D48"/>
                </a:solidFill>
                <a:latin typeface="汉仪南宫体简" panose="02010600000101010101" charset="-122"/>
                <a:ea typeface="汉仪南宫体简" panose="02010600000101010101" charset="-122"/>
                <a:cs typeface="汉仪落花诗W" panose="00020600040101010101" charset="-122"/>
                <a:sym typeface="+mn-ea"/>
              </a:rPr>
              <a:t>第叁章</a:t>
            </a:r>
          </a:p>
        </p:txBody>
      </p:sp>
      <p:sp>
        <p:nvSpPr>
          <p:cNvPr id="18" name="文本框 17"/>
          <p:cNvSpPr txBox="1"/>
          <p:nvPr/>
        </p:nvSpPr>
        <p:spPr>
          <a:xfrm>
            <a:off x="1031240" y="2880360"/>
            <a:ext cx="5070475" cy="1396365"/>
          </a:xfrm>
          <a:prstGeom prst="rect">
            <a:avLst/>
          </a:prstGeom>
          <a:noFill/>
        </p:spPr>
        <p:txBody>
          <a:bodyPr wrap="square" rtlCol="0" anchor="t">
            <a:noAutofit/>
          </a:bodyPr>
          <a:lstStyle/>
          <a:p>
            <a:pPr algn="ctr">
              <a:lnSpc>
                <a:spcPct val="130000"/>
              </a:lnSpc>
              <a:spcBef>
                <a:spcPts val="0"/>
              </a:spcBef>
              <a:spcAft>
                <a:spcPts val="0"/>
              </a:spcAft>
            </a:pPr>
            <a:r>
              <a:rPr lang="zh-CN" altLang="en-US" sz="7200" b="1">
                <a:solidFill>
                  <a:srgbClr val="7C6D48"/>
                </a:solidFill>
                <a:latin typeface="汉仪落花诗W" panose="00020600040101010101" charset="-122"/>
                <a:ea typeface="汉仪落花诗W" panose="00020600040101010101" charset="-122"/>
                <a:sym typeface="+mn-ea"/>
              </a:rPr>
              <a:t>探术</a:t>
            </a:r>
          </a:p>
        </p:txBody>
      </p:sp>
      <p:sp>
        <p:nvSpPr>
          <p:cNvPr id="19" name="文本框 18"/>
          <p:cNvSpPr txBox="1"/>
          <p:nvPr/>
        </p:nvSpPr>
        <p:spPr>
          <a:xfrm>
            <a:off x="1163320" y="6105525"/>
            <a:ext cx="10701655" cy="398780"/>
          </a:xfrm>
          <a:prstGeom prst="rect">
            <a:avLst/>
          </a:prstGeom>
          <a:noFill/>
        </p:spPr>
        <p:txBody>
          <a:bodyPr wrap="square" rtlCol="0">
            <a:spAutoFit/>
          </a:bodyPr>
          <a:lstStyle/>
          <a:p>
            <a:pPr algn="dist"/>
            <a:r>
              <a:rPr lang="zh-CN" altLang="en-US" sz="2000">
                <a:solidFill>
                  <a:schemeClr val="bg1"/>
                </a:solidFill>
                <a:latin typeface="汉仪南宫体简" panose="02010600000101010101" charset="-122"/>
                <a:ea typeface="汉仪南宫体简" panose="02010600000101010101" charset="-122"/>
              </a:rPr>
              <a:t>困</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境</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中</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修</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筑</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教</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育</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的</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家园</a:t>
            </a:r>
            <a:r>
              <a:rPr lang="en-US" altLang="zh-CN" sz="2000">
                <a:solidFill>
                  <a:schemeClr val="bg1"/>
                </a:solidFill>
                <a:latin typeface="汉仪南宫体简" panose="02010600000101010101" charset="-122"/>
                <a:ea typeface="汉仪南宫体简" panose="02010600000101010101" charset="-122"/>
              </a:rPr>
              <a:t>”</a:t>
            </a:r>
            <a:endParaRPr lang="zh-CN" altLang="en-US" sz="2000">
              <a:solidFill>
                <a:schemeClr val="bg1"/>
              </a:solidFill>
              <a:latin typeface="汉仪南宫体简" panose="02010600000101010101" charset="-122"/>
              <a:ea typeface="汉仪南宫体简" panose="02010600000101010101" charset="-122"/>
            </a:endParaRPr>
          </a:p>
        </p:txBody>
      </p:sp>
      <p:sp>
        <p:nvSpPr>
          <p:cNvPr id="27" name="文本框 26"/>
          <p:cNvSpPr txBox="1"/>
          <p:nvPr/>
        </p:nvSpPr>
        <p:spPr>
          <a:xfrm>
            <a:off x="5054600" y="3884295"/>
            <a:ext cx="2124075" cy="491490"/>
          </a:xfrm>
          <a:prstGeom prst="rect">
            <a:avLst/>
          </a:prstGeom>
          <a:noFill/>
        </p:spPr>
        <p:txBody>
          <a:bodyPr wrap="square" rtlCol="0" anchor="t">
            <a:spAutoFit/>
          </a:bodyPr>
          <a:lstStyle/>
          <a:p>
            <a:pPr algn="ctr">
              <a:lnSpc>
                <a:spcPct val="130000"/>
              </a:lnSpc>
              <a:spcBef>
                <a:spcPts val="0"/>
              </a:spcBef>
              <a:spcAft>
                <a:spcPts val="0"/>
              </a:spcAft>
            </a:pPr>
            <a:r>
              <a:rPr lang="en-US" altLang="zh-CN" sz="2000" b="1">
                <a:solidFill>
                  <a:srgbClr val="7C6D48">
                    <a:alpha val="21000"/>
                  </a:srgbClr>
                </a:solidFill>
                <a:latin typeface="汉仪南宫体简" panose="02010600000101010101" charset="-122"/>
                <a:ea typeface="汉仪南宫体简" panose="02010600000101010101" charset="-122"/>
                <a:cs typeface="汉仪落花诗W" panose="00020600040101010101" charset="-122"/>
                <a:sym typeface="+mn-ea"/>
              </a:rPr>
              <a:t>PART 	THREE</a:t>
            </a:r>
          </a:p>
        </p:txBody>
      </p:sp>
      <p:pic>
        <p:nvPicPr>
          <p:cNvPr id="2" name="图片 1"/>
          <p:cNvPicPr>
            <a:picLocks noChangeAspect="1"/>
          </p:cNvPicPr>
          <p:nvPr/>
        </p:nvPicPr>
        <p:blipFill rotWithShape="1">
          <a:blip r:embed="rId5">
            <a:extLst>
              <a:ext uri="{28A0092B-C50C-407E-A947-70E740481C1C}">
                <a14:useLocalDpi xmlns:a14="http://schemas.microsoft.com/office/drawing/2010/main" val="0"/>
              </a:ext>
            </a:extLst>
          </a:blip>
          <a:srcRect t="17676" b="32872"/>
          <a:stretch>
            <a:fillRect/>
          </a:stretch>
        </p:blipFill>
        <p:spPr>
          <a:xfrm>
            <a:off x="5676900" y="839470"/>
            <a:ext cx="5160010" cy="5058410"/>
          </a:xfrm>
          <a:prstGeom prst="rect">
            <a:avLst/>
          </a:prstGeom>
        </p:spPr>
      </p:pic>
      <p:pic>
        <p:nvPicPr>
          <p:cNvPr id="3" name="图片 2" descr="微信图片_20221126102921"/>
          <p:cNvPicPr>
            <a:picLocks noChangeAspect="1"/>
          </p:cNvPicPr>
          <p:nvPr/>
        </p:nvPicPr>
        <p:blipFill>
          <a:blip r:embed="rId6"/>
          <a:stretch>
            <a:fillRect/>
          </a:stretch>
        </p:blipFill>
        <p:spPr>
          <a:xfrm>
            <a:off x="6269990" y="1972945"/>
            <a:ext cx="4050665" cy="2948305"/>
          </a:xfrm>
          <a:prstGeom prst="round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组合 3"/>
          <p:cNvGrpSpPr/>
          <p:nvPr/>
        </p:nvGrpSpPr>
        <p:grpSpPr>
          <a:xfrm>
            <a:off x="-33020" y="-106045"/>
            <a:ext cx="12225020" cy="7070090"/>
            <a:chOff x="-1" y="-37"/>
            <a:chExt cx="19252" cy="10836"/>
          </a:xfrm>
        </p:grpSpPr>
        <p:pic>
          <p:nvPicPr>
            <p:cNvPr id="6" name="图片 5" descr="b763cda1eb3f6d2eff02b2e0abb7d50"/>
            <p:cNvPicPr>
              <a:picLocks noChangeAspect="1"/>
            </p:cNvPicPr>
            <p:nvPr/>
          </p:nvPicPr>
          <p:blipFill>
            <a:blip r:embed="rId3"/>
            <a:srcRect r="3990" b="3917"/>
            <a:stretch>
              <a:fillRect/>
            </a:stretch>
          </p:blipFill>
          <p:spPr>
            <a:xfrm>
              <a:off x="0" y="-37"/>
              <a:ext cx="19251" cy="10837"/>
            </a:xfrm>
            <a:prstGeom prst="rect">
              <a:avLst/>
            </a:prstGeom>
          </p:spPr>
        </p:pic>
        <p:sp>
          <p:nvSpPr>
            <p:cNvPr id="9" name="矩形 8"/>
            <p:cNvSpPr/>
            <p:nvPr/>
          </p:nvSpPr>
          <p:spPr>
            <a:xfrm>
              <a:off x="-1" y="-36"/>
              <a:ext cx="19252" cy="9428"/>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汉仪仿宋简" panose="02010600000101010101" charset="-128"/>
                  <a:ea typeface="汉仪仿宋简" panose="02010600000101010101" charset="-128"/>
                </a:rPr>
                <a:t>◎新一代的教师需求不仅仅是马斯洛需求层次理论从底层开始的，而是从看重顶层，他们要实现自我价值。</a:t>
              </a:r>
            </a:p>
          </p:txBody>
        </p:sp>
      </p:grpSp>
      <p:sp>
        <p:nvSpPr>
          <p:cNvPr id="25" name="文本框 24"/>
          <p:cNvSpPr txBox="1"/>
          <p:nvPr/>
        </p:nvSpPr>
        <p:spPr>
          <a:xfrm>
            <a:off x="4453890" y="7620"/>
            <a:ext cx="3317240" cy="728980"/>
          </a:xfrm>
          <a:prstGeom prst="rect">
            <a:avLst/>
          </a:prstGeom>
          <a:noFill/>
        </p:spPr>
        <p:txBody>
          <a:bodyPr wrap="square" rtlCol="0" anchor="t">
            <a:noAutofit/>
          </a:bodyPr>
          <a:lstStyle/>
          <a:p>
            <a:pPr algn="ctr">
              <a:lnSpc>
                <a:spcPct val="130000"/>
              </a:lnSpc>
              <a:spcBef>
                <a:spcPts val="0"/>
              </a:spcBef>
              <a:spcAft>
                <a:spcPts val="0"/>
              </a:spcAft>
            </a:pPr>
            <a:r>
              <a:rPr lang="zh-CN" altLang="en-US" sz="4400" b="1">
                <a:solidFill>
                  <a:srgbClr val="7C6D48"/>
                </a:solidFill>
                <a:latin typeface="方正粗黑宋简体" panose="02000000000000000000" charset="-122"/>
                <a:ea typeface="方正粗黑宋简体" panose="02000000000000000000" charset="-122"/>
                <a:sym typeface="+mn-ea"/>
              </a:rPr>
              <a:t>探术</a:t>
            </a:r>
          </a:p>
        </p:txBody>
      </p:sp>
      <p:grpSp>
        <p:nvGrpSpPr>
          <p:cNvPr id="7" name="组合 6"/>
          <p:cNvGrpSpPr/>
          <p:nvPr/>
        </p:nvGrpSpPr>
        <p:grpSpPr>
          <a:xfrm>
            <a:off x="2338070" y="295910"/>
            <a:ext cx="7548880" cy="231140"/>
            <a:chOff x="3682" y="746"/>
            <a:chExt cx="11888" cy="364"/>
          </a:xfrm>
        </p:grpSpPr>
        <p:sp>
          <p:nvSpPr>
            <p:cNvPr id="8" name="菱形 7"/>
            <p:cNvSpPr/>
            <p:nvPr/>
          </p:nvSpPr>
          <p:spPr>
            <a:xfrm>
              <a:off x="6197" y="747"/>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菱形 9"/>
            <p:cNvSpPr/>
            <p:nvPr/>
          </p:nvSpPr>
          <p:spPr>
            <a:xfrm>
              <a:off x="6005" y="747"/>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a:stCxn id="10" idx="1"/>
            </p:cNvCxnSpPr>
            <p:nvPr/>
          </p:nvCxnSpPr>
          <p:spPr>
            <a:xfrm>
              <a:off x="3682" y="928"/>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sp>
          <p:nvSpPr>
            <p:cNvPr id="16" name="菱形 15"/>
            <p:cNvSpPr/>
            <p:nvPr/>
          </p:nvSpPr>
          <p:spPr>
            <a:xfrm>
              <a:off x="12671" y="746"/>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菱形 16"/>
            <p:cNvSpPr/>
            <p:nvPr/>
          </p:nvSpPr>
          <p:spPr>
            <a:xfrm>
              <a:off x="12884" y="746"/>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p:nvCxnSpPr>
          <p:spPr>
            <a:xfrm flipH="1">
              <a:off x="13247" y="927"/>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grpSp>
      <p:sp>
        <p:nvSpPr>
          <p:cNvPr id="5" name="L 形 4"/>
          <p:cNvSpPr/>
          <p:nvPr/>
        </p:nvSpPr>
        <p:spPr>
          <a:xfrm flipV="1">
            <a:off x="2543810" y="1549400"/>
            <a:ext cx="562610" cy="414020"/>
          </a:xfrm>
          <a:prstGeom prst="corner">
            <a:avLst>
              <a:gd name="adj1" fmla="val 27699"/>
              <a:gd name="adj2" fmla="val 28484"/>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矩形 13"/>
          <p:cNvSpPr/>
          <p:nvPr/>
        </p:nvSpPr>
        <p:spPr>
          <a:xfrm>
            <a:off x="2489449" y="2430007"/>
            <a:ext cx="671332" cy="671332"/>
          </a:xfrm>
          <a:prstGeom prst="rect">
            <a:avLst/>
          </a:prstGeom>
          <a:no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85000"/>
                    <a:lumOff val="15000"/>
                  </a:schemeClr>
                </a:solidFill>
                <a:latin typeface="汉仪青云W" panose="00020600040101010101" pitchFamily="18" charset="-122"/>
                <a:ea typeface="汉仪青云W" panose="00020600040101010101" pitchFamily="18" charset="-122"/>
              </a:rPr>
              <a:t>01</a:t>
            </a:r>
            <a:endParaRPr lang="zh-CN" altLang="en-US" dirty="0">
              <a:solidFill>
                <a:schemeClr val="tx1">
                  <a:lumMod val="85000"/>
                  <a:lumOff val="15000"/>
                </a:schemeClr>
              </a:solidFill>
              <a:latin typeface="汉仪青云W" panose="00020600040101010101" pitchFamily="18" charset="-122"/>
              <a:ea typeface="汉仪青云W" panose="00020600040101010101" pitchFamily="18" charset="-122"/>
            </a:endParaRPr>
          </a:p>
        </p:txBody>
      </p:sp>
      <p:sp>
        <p:nvSpPr>
          <p:cNvPr id="11" name="矩形 10"/>
          <p:cNvSpPr/>
          <p:nvPr/>
        </p:nvSpPr>
        <p:spPr>
          <a:xfrm>
            <a:off x="2489449" y="3368068"/>
            <a:ext cx="671332" cy="671332"/>
          </a:xfrm>
          <a:prstGeom prst="rect">
            <a:avLst/>
          </a:prstGeom>
          <a:no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85000"/>
                    <a:lumOff val="15000"/>
                  </a:schemeClr>
                </a:solidFill>
                <a:latin typeface="汉仪青云W" panose="00020600040101010101" pitchFamily="18" charset="-122"/>
                <a:ea typeface="汉仪青云W" panose="00020600040101010101" pitchFamily="18" charset="-122"/>
              </a:rPr>
              <a:t>02</a:t>
            </a:r>
            <a:endParaRPr lang="zh-CN" altLang="en-US" dirty="0">
              <a:solidFill>
                <a:schemeClr val="tx1">
                  <a:lumMod val="85000"/>
                  <a:lumOff val="15000"/>
                </a:schemeClr>
              </a:solidFill>
              <a:latin typeface="汉仪青云W" panose="00020600040101010101" pitchFamily="18" charset="-122"/>
              <a:ea typeface="汉仪青云W" panose="00020600040101010101" pitchFamily="18" charset="-122"/>
            </a:endParaRPr>
          </a:p>
        </p:txBody>
      </p:sp>
      <p:sp>
        <p:nvSpPr>
          <p:cNvPr id="13" name="矩形: 一个圆顶角，剪去另一个顶角 12"/>
          <p:cNvSpPr/>
          <p:nvPr/>
        </p:nvSpPr>
        <p:spPr>
          <a:xfrm>
            <a:off x="3983037" y="1341437"/>
            <a:ext cx="4694555" cy="584835"/>
          </a:xfrm>
          <a:prstGeom prst="snipRoundRect">
            <a:avLst>
              <a:gd name="adj1" fmla="val 0"/>
              <a:gd name="adj2" fmla="val 50000"/>
            </a:avLst>
          </a:prstGeom>
          <a:solidFill>
            <a:schemeClr val="bg1"/>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rgbClr val="7C6D48"/>
                </a:solidFill>
                <a:latin typeface="汉仪仿宋简" panose="02010600000101010101" charset="-128"/>
                <a:ea typeface="汉仪仿宋简" panose="02010600000101010101" charset="-128"/>
                <a:cs typeface="汉仪秀英体简" panose="02010600000101010101" charset="-122"/>
              </a:rPr>
              <a:t>术之一：学会系统思想</a:t>
            </a:r>
            <a:endParaRPr lang="en-US" altLang="zh-CN" dirty="0">
              <a:solidFill>
                <a:schemeClr val="bg1"/>
              </a:solidFill>
              <a:latin typeface="汉仪青云W" panose="00020600040101010101" pitchFamily="18" charset="-122"/>
              <a:ea typeface="汉仪青云W" panose="00020600040101010101" pitchFamily="18" charset="-122"/>
            </a:endParaRPr>
          </a:p>
        </p:txBody>
      </p:sp>
      <p:sp>
        <p:nvSpPr>
          <p:cNvPr id="19" name="文本框 18"/>
          <p:cNvSpPr txBox="1"/>
          <p:nvPr/>
        </p:nvSpPr>
        <p:spPr>
          <a:xfrm>
            <a:off x="3312794" y="2271589"/>
            <a:ext cx="6035040" cy="829945"/>
          </a:xfrm>
          <a:prstGeom prst="rect">
            <a:avLst/>
          </a:prstGeom>
          <a:noFill/>
          <a:ln w="9525">
            <a:noFill/>
          </a:ln>
        </p:spPr>
        <p:txBody>
          <a:bodyPr wrap="square">
            <a:spAutoFit/>
          </a:bodyPr>
          <a:lstStyle/>
          <a:p>
            <a:pPr algn="l">
              <a:lnSpc>
                <a:spcPct val="120000"/>
              </a:lnSpc>
              <a:spcBef>
                <a:spcPts val="0"/>
              </a:spcBef>
              <a:spcAft>
                <a:spcPts val="0"/>
              </a:spcAft>
              <a:buClrTx/>
              <a:buSzTx/>
              <a:buFontTx/>
            </a:pPr>
            <a:r>
              <a:rPr lang="zh-CN" altLang="en-US" sz="2000" dirty="0">
                <a:solidFill>
                  <a:srgbClr val="7C6D48"/>
                </a:solidFill>
                <a:latin typeface="汉仪仿宋简" panose="02010600000101010101" charset="-128"/>
                <a:ea typeface="汉仪仿宋简" panose="02010600000101010101" charset="-128"/>
              </a:rPr>
              <a:t>校长作为“原点”，是系统的总设计师，应当把一切人力、一切资源都凝聚成一个紧密、有机的整体。</a:t>
            </a:r>
          </a:p>
        </p:txBody>
      </p:sp>
      <p:sp>
        <p:nvSpPr>
          <p:cNvPr id="23" name="文本框 22"/>
          <p:cNvSpPr txBox="1"/>
          <p:nvPr/>
        </p:nvSpPr>
        <p:spPr>
          <a:xfrm>
            <a:off x="3355974" y="4136637"/>
            <a:ext cx="5948680" cy="1198880"/>
          </a:xfrm>
          <a:prstGeom prst="rect">
            <a:avLst/>
          </a:prstGeom>
          <a:noFill/>
          <a:ln w="9525">
            <a:noFill/>
          </a:ln>
        </p:spPr>
        <p:txBody>
          <a:bodyPr wrap="square">
            <a:spAutoFit/>
          </a:bodyPr>
          <a:lstStyle/>
          <a:p>
            <a:pPr algn="l">
              <a:lnSpc>
                <a:spcPct val="120000"/>
              </a:lnSpc>
              <a:spcBef>
                <a:spcPts val="0"/>
              </a:spcBef>
              <a:spcAft>
                <a:spcPts val="0"/>
              </a:spcAft>
              <a:buClrTx/>
              <a:buSzTx/>
              <a:buFontTx/>
            </a:pPr>
            <a:r>
              <a:rPr lang="zh-CN" altLang="en-US" sz="2000" b="0" dirty="0">
                <a:solidFill>
                  <a:srgbClr val="7C6D48"/>
                </a:solidFill>
                <a:latin typeface="汉仪仿宋简" panose="02010600000101010101" charset="-128"/>
                <a:ea typeface="汉仪仿宋简" panose="02010600000101010101" charset="-128"/>
              </a:rPr>
              <a:t>设计思维是一种方法论，用于为寻求改进结果的问题或事件提供实用和富有创造性的解决方案。也就是说，它是一种以解决方案为基础的思维形式。</a:t>
            </a:r>
          </a:p>
        </p:txBody>
      </p:sp>
      <p:sp>
        <p:nvSpPr>
          <p:cNvPr id="24" name="矩形 23"/>
          <p:cNvSpPr/>
          <p:nvPr/>
        </p:nvSpPr>
        <p:spPr>
          <a:xfrm>
            <a:off x="2489449" y="4469997"/>
            <a:ext cx="671332" cy="671332"/>
          </a:xfrm>
          <a:prstGeom prst="rect">
            <a:avLst/>
          </a:prstGeom>
          <a:no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85000"/>
                    <a:lumOff val="15000"/>
                  </a:schemeClr>
                </a:solidFill>
                <a:latin typeface="汉仪青云W" panose="00020600040101010101" pitchFamily="18" charset="-122"/>
                <a:ea typeface="汉仪青云W" panose="00020600040101010101" pitchFamily="18" charset="-122"/>
              </a:rPr>
              <a:t>03</a:t>
            </a:r>
            <a:endParaRPr lang="zh-CN" altLang="en-US" dirty="0">
              <a:solidFill>
                <a:schemeClr val="tx1">
                  <a:lumMod val="85000"/>
                  <a:lumOff val="15000"/>
                </a:schemeClr>
              </a:solidFill>
              <a:latin typeface="汉仪青云W" panose="00020600040101010101" pitchFamily="18" charset="-122"/>
              <a:ea typeface="汉仪青云W" panose="00020600040101010101" pitchFamily="18" charset="-122"/>
            </a:endParaRPr>
          </a:p>
        </p:txBody>
      </p:sp>
      <p:sp>
        <p:nvSpPr>
          <p:cNvPr id="26" name="文本框 25"/>
          <p:cNvSpPr txBox="1"/>
          <p:nvPr/>
        </p:nvSpPr>
        <p:spPr>
          <a:xfrm>
            <a:off x="3312794" y="3288762"/>
            <a:ext cx="5962650" cy="829945"/>
          </a:xfrm>
          <a:prstGeom prst="rect">
            <a:avLst/>
          </a:prstGeom>
          <a:noFill/>
        </p:spPr>
        <p:txBody>
          <a:bodyPr wrap="square" rtlCol="0" anchor="t">
            <a:spAutoFit/>
          </a:bodyPr>
          <a:lstStyle/>
          <a:p>
            <a:pPr algn="l">
              <a:lnSpc>
                <a:spcPct val="120000"/>
              </a:lnSpc>
              <a:spcBef>
                <a:spcPts val="0"/>
              </a:spcBef>
              <a:spcAft>
                <a:spcPts val="0"/>
              </a:spcAft>
              <a:buClrTx/>
              <a:buSzTx/>
              <a:buFontTx/>
            </a:pPr>
            <a:r>
              <a:rPr lang="zh-CN" altLang="en-US" sz="2000" b="1" dirty="0">
                <a:solidFill>
                  <a:srgbClr val="7C6D48"/>
                </a:solidFill>
                <a:latin typeface="汉仪仿宋简" panose="02010600000101010101" charset="-128"/>
                <a:ea typeface="汉仪仿宋简" panose="02010600000101010101" charset="-128"/>
              </a:rPr>
              <a:t>系统思想的具体体现就是设计思维</a:t>
            </a:r>
            <a:r>
              <a:rPr lang="zh-CN" altLang="en-US" sz="2000" dirty="0">
                <a:solidFill>
                  <a:srgbClr val="7C6D48"/>
                </a:solidFill>
                <a:latin typeface="汉仪仿宋简" panose="02010600000101010101" charset="-128"/>
                <a:ea typeface="汉仪仿宋简" panose="02010600000101010101" charset="-128"/>
              </a:rPr>
              <a:t>：设计思维，是一种思维的方式，</a:t>
            </a:r>
          </a:p>
        </p:txBody>
      </p:sp>
      <p:pic>
        <p:nvPicPr>
          <p:cNvPr id="27" name="图片 26" descr="序号1">
            <a:hlinkClick r:id="rId4" action="ppaction://hlinkfile"/>
          </p:cNvPr>
          <p:cNvPicPr>
            <a:picLocks noChangeAspect="1"/>
          </p:cNvPicPr>
          <p:nvPr/>
        </p:nvPicPr>
        <p:blipFill>
          <a:blip r:embed="rId5"/>
          <a:stretch>
            <a:fillRect/>
          </a:stretch>
        </p:blipFill>
        <p:spPr>
          <a:xfrm>
            <a:off x="6330315" y="5434965"/>
            <a:ext cx="363220" cy="363220"/>
          </a:xfrm>
          <a:prstGeom prst="rect">
            <a:avLst/>
          </a:prstGeom>
        </p:spPr>
      </p:pic>
      <p:pic>
        <p:nvPicPr>
          <p:cNvPr id="28" name="图片 27" descr="序号2">
            <a:hlinkClick r:id="rId6" action="ppaction://hlinkfile"/>
          </p:cNvPr>
          <p:cNvPicPr>
            <a:picLocks noChangeAspect="1"/>
          </p:cNvPicPr>
          <p:nvPr/>
        </p:nvPicPr>
        <p:blipFill>
          <a:blip r:embed="rId7"/>
          <a:stretch>
            <a:fillRect/>
          </a:stretch>
        </p:blipFill>
        <p:spPr>
          <a:xfrm>
            <a:off x="6779895" y="5425440"/>
            <a:ext cx="363220" cy="363220"/>
          </a:xfrm>
          <a:prstGeom prst="rect">
            <a:avLst/>
          </a:prstGeom>
        </p:spPr>
      </p:pic>
      <p:sp>
        <p:nvSpPr>
          <p:cNvPr id="3" name="文本框 2"/>
          <p:cNvSpPr txBox="1"/>
          <p:nvPr/>
        </p:nvSpPr>
        <p:spPr>
          <a:xfrm>
            <a:off x="1163320" y="6245225"/>
            <a:ext cx="10701655" cy="398780"/>
          </a:xfrm>
          <a:prstGeom prst="rect">
            <a:avLst/>
          </a:prstGeom>
          <a:noFill/>
        </p:spPr>
        <p:txBody>
          <a:bodyPr wrap="square" rtlCol="0">
            <a:spAutoFit/>
          </a:bodyPr>
          <a:lstStyle/>
          <a:p>
            <a:pPr algn="dist"/>
            <a:r>
              <a:rPr lang="zh-CN" altLang="en-US" sz="2000">
                <a:solidFill>
                  <a:schemeClr val="bg1"/>
                </a:solidFill>
                <a:latin typeface="汉仪南宫体简" panose="02010600000101010101" charset="-122"/>
                <a:ea typeface="汉仪南宫体简" panose="02010600000101010101" charset="-122"/>
              </a:rPr>
              <a:t>困</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境</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中</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修</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筑</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教</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育</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的</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家园</a:t>
            </a:r>
            <a:r>
              <a:rPr lang="en-US" altLang="zh-CN" sz="2000">
                <a:solidFill>
                  <a:schemeClr val="bg1"/>
                </a:solidFill>
                <a:latin typeface="汉仪南宫体简" panose="02010600000101010101" charset="-122"/>
                <a:ea typeface="汉仪南宫体简" panose="02010600000101010101" charset="-122"/>
              </a:rPr>
              <a:t>”</a:t>
            </a:r>
            <a:endParaRPr lang="zh-CN" altLang="en-US" sz="2000">
              <a:solidFill>
                <a:schemeClr val="bg1"/>
              </a:solidFill>
              <a:latin typeface="汉仪南宫体简" panose="02010600000101010101" charset="-122"/>
              <a:ea typeface="汉仪南宫体简" panose="02010600000101010101" charset="-122"/>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组合 3"/>
          <p:cNvGrpSpPr/>
          <p:nvPr/>
        </p:nvGrpSpPr>
        <p:grpSpPr>
          <a:xfrm>
            <a:off x="-33020" y="-211455"/>
            <a:ext cx="12225020" cy="7070090"/>
            <a:chOff x="-1" y="-37"/>
            <a:chExt cx="19252" cy="10836"/>
          </a:xfrm>
        </p:grpSpPr>
        <p:pic>
          <p:nvPicPr>
            <p:cNvPr id="6" name="图片 5" descr="b763cda1eb3f6d2eff02b2e0abb7d50"/>
            <p:cNvPicPr>
              <a:picLocks noChangeAspect="1"/>
            </p:cNvPicPr>
            <p:nvPr/>
          </p:nvPicPr>
          <p:blipFill>
            <a:blip r:embed="rId3"/>
            <a:srcRect r="3990" b="3917"/>
            <a:stretch>
              <a:fillRect/>
            </a:stretch>
          </p:blipFill>
          <p:spPr>
            <a:xfrm>
              <a:off x="0" y="-37"/>
              <a:ext cx="19251" cy="10837"/>
            </a:xfrm>
            <a:prstGeom prst="rect">
              <a:avLst/>
            </a:prstGeom>
          </p:spPr>
        </p:pic>
        <p:sp>
          <p:nvSpPr>
            <p:cNvPr id="9" name="矩形 8"/>
            <p:cNvSpPr/>
            <p:nvPr/>
          </p:nvSpPr>
          <p:spPr>
            <a:xfrm>
              <a:off x="-1" y="-36"/>
              <a:ext cx="19252" cy="9428"/>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汉仪仿宋简" panose="02010600000101010101" charset="-128"/>
                  <a:ea typeface="汉仪仿宋简" panose="02010600000101010101" charset="-128"/>
                </a:rPr>
                <a:t>◎新一代的教师需求不仅仅是马斯洛需求层次理论从底层开始的，而是从看重顶层，他们要实现自我价值。</a:t>
              </a:r>
            </a:p>
          </p:txBody>
        </p:sp>
      </p:grpSp>
      <p:sp>
        <p:nvSpPr>
          <p:cNvPr id="3" name="矩形 2"/>
          <p:cNvSpPr/>
          <p:nvPr/>
        </p:nvSpPr>
        <p:spPr>
          <a:xfrm>
            <a:off x="10059670" y="4196080"/>
            <a:ext cx="2011680" cy="2031365"/>
          </a:xfrm>
          <a:prstGeom prst="rect">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59790" y="1496695"/>
            <a:ext cx="2011680" cy="2031365"/>
          </a:xfrm>
          <a:prstGeom prst="rect">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2990215" y="983076"/>
            <a:ext cx="6948805" cy="4615815"/>
          </a:xfrm>
          <a:prstGeom prst="rect">
            <a:avLst/>
          </a:prstGeom>
          <a:solidFill>
            <a:schemeClr val="bg1"/>
          </a:solidFill>
          <a:ln>
            <a:solidFill>
              <a:srgbClr val="C5B38C"/>
            </a:solidFill>
          </a:ln>
        </p:spPr>
        <p:txBody>
          <a:bodyPr wrap="square" rtlCol="0">
            <a:spAutoFit/>
          </a:bodyPr>
          <a:lstStyle/>
          <a:p>
            <a:pPr fontAlgn="auto">
              <a:lnSpc>
                <a:spcPct val="150000"/>
              </a:lnSpc>
            </a:pPr>
            <a:r>
              <a:rPr lang="zh-CN" altLang="en-US" sz="2800" b="1" dirty="0">
                <a:solidFill>
                  <a:srgbClr val="7C6D48"/>
                </a:solidFill>
                <a:latin typeface="汉仪仿宋简" panose="02010600000101010101" charset="-128"/>
                <a:ea typeface="汉仪仿宋简" panose="02010600000101010101" charset="-128"/>
                <a:cs typeface="汉仪秀英体简" panose="02010600000101010101" charset="-122"/>
              </a:rPr>
              <a:t>术之二：</a:t>
            </a:r>
            <a:r>
              <a:rPr lang="zh-CN" altLang="en-US" sz="2800" b="1" dirty="0">
                <a:solidFill>
                  <a:srgbClr val="7C6D48"/>
                </a:solidFill>
                <a:latin typeface="汉仪仿宋简" panose="02010600000101010101" charset="-128"/>
                <a:ea typeface="汉仪仿宋简" panose="02010600000101010101" charset="-128"/>
                <a:cs typeface="汉仪秀英体简" panose="02010600000101010101" charset="-122"/>
                <a:hlinkClick r:id="rId4" action="ppaction://hlinkfile"/>
              </a:rPr>
              <a:t>学会赏识</a:t>
            </a:r>
            <a:endParaRPr lang="zh-CN" altLang="en-US" sz="2800" b="1" dirty="0">
              <a:solidFill>
                <a:srgbClr val="7C6D48"/>
              </a:solidFill>
              <a:latin typeface="汉仪仿宋简" panose="02010600000101010101" charset="-128"/>
              <a:ea typeface="汉仪仿宋简" panose="02010600000101010101" charset="-128"/>
              <a:cs typeface="汉仪秀英体简" panose="02010600000101010101" charset="-122"/>
            </a:endParaRPr>
          </a:p>
          <a:p>
            <a:pPr fontAlgn="auto">
              <a:lnSpc>
                <a:spcPct val="150000"/>
              </a:lnSpc>
            </a:pPr>
            <a:endParaRPr lang="zh-CN" altLang="en-US" dirty="0">
              <a:solidFill>
                <a:schemeClr val="tx1">
                  <a:lumMod val="65000"/>
                  <a:lumOff val="35000"/>
                </a:schemeClr>
              </a:solidFill>
              <a:latin typeface="华文宋体" panose="02010600040101010101" charset="-122"/>
              <a:ea typeface="华文宋体" panose="02010600040101010101" charset="-122"/>
            </a:endParaRPr>
          </a:p>
          <a:p>
            <a:pPr fontAlgn="auto">
              <a:lnSpc>
                <a:spcPct val="150000"/>
              </a:lnSpc>
            </a:pPr>
            <a:r>
              <a:rPr lang="zh-CN" altLang="en-US" dirty="0">
                <a:solidFill>
                  <a:schemeClr val="tx1">
                    <a:lumMod val="65000"/>
                    <a:lumOff val="35000"/>
                  </a:schemeClr>
                </a:solidFill>
                <a:latin typeface="华文宋体" panose="02010600040101010101" charset="-122"/>
                <a:ea typeface="华文宋体" panose="02010600040101010101" charset="-122"/>
              </a:rPr>
              <a:t>心理学上的“皮格马利翁效应”在教师培养中同样非常适用，也就是赏识教育的理论依然可以用于教师专业成长。那就是：给教师的期待和信任，就是一种深沉的爱！校长一言一行对教师们的关心，赋予管理以人性的光芒，教师们也会潜移默化地受到影响，因此变得更加自信，更加奋发向上，不断进取。整个团队的心理样态，就会产生一种无形的“心理磁场”，推动全体教师蓬勃向上。</a:t>
            </a:r>
            <a:endParaRPr lang="zh-CN" altLang="en-US" dirty="0">
              <a:solidFill>
                <a:schemeClr val="tx1">
                  <a:lumMod val="65000"/>
                  <a:lumOff val="35000"/>
                </a:schemeClr>
              </a:solidFill>
              <a:latin typeface="华文宋体" panose="02010600040101010101" charset="-122"/>
              <a:ea typeface="华文宋体" panose="02010600040101010101" charset="-122"/>
              <a:hlinkClick r:id="rId5" action="ppaction://hlinkfile"/>
            </a:endParaRPr>
          </a:p>
          <a:p>
            <a:pPr fontAlgn="auto">
              <a:lnSpc>
                <a:spcPct val="150000"/>
              </a:lnSpc>
            </a:pPr>
            <a:endParaRPr lang="zh-CN" altLang="en-US" dirty="0">
              <a:solidFill>
                <a:schemeClr val="tx1">
                  <a:lumMod val="65000"/>
                  <a:lumOff val="35000"/>
                </a:schemeClr>
              </a:solidFill>
              <a:latin typeface="华文宋体" panose="02010600040101010101" charset="-122"/>
              <a:ea typeface="华文宋体" panose="02010600040101010101" charset="-122"/>
              <a:hlinkClick r:id="rId5" action="ppaction://hlinkfile"/>
            </a:endParaRPr>
          </a:p>
          <a:p>
            <a:pPr fontAlgn="auto">
              <a:lnSpc>
                <a:spcPct val="150000"/>
              </a:lnSpc>
            </a:pPr>
            <a:r>
              <a:rPr lang="zh-CN" altLang="en-US" sz="2400" b="1" dirty="0">
                <a:solidFill>
                  <a:srgbClr val="7C6D48"/>
                </a:solidFill>
                <a:latin typeface="汉仪仿宋简" panose="02010600000101010101" charset="-128"/>
                <a:ea typeface="汉仪仿宋简" panose="02010600000101010101" charset="-128"/>
              </a:rPr>
              <a:t>谨记曾国藩名言：“扬善于公庭，归过于私室。”</a:t>
            </a:r>
          </a:p>
        </p:txBody>
      </p:sp>
      <p:cxnSp>
        <p:nvCxnSpPr>
          <p:cNvPr id="29" name="直接连接符 28"/>
          <p:cNvCxnSpPr/>
          <p:nvPr/>
        </p:nvCxnSpPr>
        <p:spPr>
          <a:xfrm>
            <a:off x="5021580" y="2023745"/>
            <a:ext cx="2898140" cy="6985"/>
          </a:xfrm>
          <a:prstGeom prst="line">
            <a:avLst/>
          </a:prstGeom>
          <a:ln>
            <a:solidFill>
              <a:srgbClr val="C5B38C"/>
            </a:solidFill>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4453890" y="7620"/>
            <a:ext cx="3317240" cy="728980"/>
          </a:xfrm>
          <a:prstGeom prst="rect">
            <a:avLst/>
          </a:prstGeom>
          <a:noFill/>
        </p:spPr>
        <p:txBody>
          <a:bodyPr wrap="square" rtlCol="0" anchor="t">
            <a:noAutofit/>
          </a:bodyPr>
          <a:lstStyle/>
          <a:p>
            <a:pPr algn="ctr">
              <a:lnSpc>
                <a:spcPct val="130000"/>
              </a:lnSpc>
              <a:spcBef>
                <a:spcPts val="0"/>
              </a:spcBef>
              <a:spcAft>
                <a:spcPts val="0"/>
              </a:spcAft>
            </a:pPr>
            <a:r>
              <a:rPr lang="zh-CN" altLang="en-US" sz="4400" b="1">
                <a:solidFill>
                  <a:srgbClr val="7C6D48"/>
                </a:solidFill>
                <a:latin typeface="方正粗黑宋简体" panose="02000000000000000000" charset="-122"/>
                <a:ea typeface="方正粗黑宋简体" panose="02000000000000000000" charset="-122"/>
                <a:sym typeface="+mn-ea"/>
              </a:rPr>
              <a:t>探术</a:t>
            </a:r>
          </a:p>
        </p:txBody>
      </p:sp>
      <p:grpSp>
        <p:nvGrpSpPr>
          <p:cNvPr id="33" name="组合 32"/>
          <p:cNvGrpSpPr/>
          <p:nvPr/>
        </p:nvGrpSpPr>
        <p:grpSpPr>
          <a:xfrm>
            <a:off x="2338070" y="295910"/>
            <a:ext cx="7548880" cy="231140"/>
            <a:chOff x="3682" y="746"/>
            <a:chExt cx="11888" cy="364"/>
          </a:xfrm>
        </p:grpSpPr>
        <p:sp>
          <p:nvSpPr>
            <p:cNvPr id="34" name="菱形 33"/>
            <p:cNvSpPr/>
            <p:nvPr/>
          </p:nvSpPr>
          <p:spPr>
            <a:xfrm>
              <a:off x="6197" y="747"/>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菱形 34"/>
            <p:cNvSpPr/>
            <p:nvPr/>
          </p:nvSpPr>
          <p:spPr>
            <a:xfrm>
              <a:off x="6005" y="747"/>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6" name="直接连接符 35"/>
            <p:cNvCxnSpPr>
              <a:stCxn id="35" idx="1"/>
            </p:cNvCxnSpPr>
            <p:nvPr/>
          </p:nvCxnSpPr>
          <p:spPr>
            <a:xfrm>
              <a:off x="3682" y="928"/>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sp>
          <p:nvSpPr>
            <p:cNvPr id="37" name="菱形 36"/>
            <p:cNvSpPr/>
            <p:nvPr/>
          </p:nvSpPr>
          <p:spPr>
            <a:xfrm>
              <a:off x="12671" y="746"/>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菱形 37"/>
            <p:cNvSpPr/>
            <p:nvPr/>
          </p:nvSpPr>
          <p:spPr>
            <a:xfrm>
              <a:off x="12884" y="746"/>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直接连接符 38"/>
            <p:cNvCxnSpPr/>
            <p:nvPr/>
          </p:nvCxnSpPr>
          <p:spPr>
            <a:xfrm flipH="1">
              <a:off x="13247" y="927"/>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nvSpPr>
        <p:spPr>
          <a:xfrm>
            <a:off x="1163320" y="6245225"/>
            <a:ext cx="10701655" cy="398780"/>
          </a:xfrm>
          <a:prstGeom prst="rect">
            <a:avLst/>
          </a:prstGeom>
          <a:noFill/>
        </p:spPr>
        <p:txBody>
          <a:bodyPr wrap="square" rtlCol="0">
            <a:spAutoFit/>
          </a:bodyPr>
          <a:lstStyle/>
          <a:p>
            <a:pPr algn="dist"/>
            <a:r>
              <a:rPr lang="zh-CN" altLang="en-US" sz="2000">
                <a:solidFill>
                  <a:schemeClr val="bg1"/>
                </a:solidFill>
                <a:latin typeface="汉仪南宫体简" panose="02010600000101010101" charset="-122"/>
                <a:ea typeface="汉仪南宫体简" panose="02010600000101010101" charset="-122"/>
              </a:rPr>
              <a:t>困</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境</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中</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修</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筑</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教</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育</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的</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家园</a:t>
            </a:r>
            <a:r>
              <a:rPr lang="en-US" altLang="zh-CN" sz="2000">
                <a:solidFill>
                  <a:schemeClr val="bg1"/>
                </a:solidFill>
                <a:latin typeface="汉仪南宫体简" panose="02010600000101010101" charset="-122"/>
                <a:ea typeface="汉仪南宫体简" panose="02010600000101010101" charset="-122"/>
              </a:rPr>
              <a:t>”</a:t>
            </a:r>
            <a:endParaRPr lang="zh-CN" altLang="en-US" sz="2000">
              <a:solidFill>
                <a:schemeClr val="bg1"/>
              </a:solidFill>
              <a:latin typeface="汉仪南宫体简" panose="02010600000101010101" charset="-122"/>
              <a:ea typeface="汉仪南宫体简" panose="02010600000101010101" charset="-122"/>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组合 3"/>
          <p:cNvGrpSpPr/>
          <p:nvPr/>
        </p:nvGrpSpPr>
        <p:grpSpPr>
          <a:xfrm>
            <a:off x="-16510" y="-347345"/>
            <a:ext cx="12225020" cy="7070742"/>
            <a:chOff x="0" y="-37"/>
            <a:chExt cx="19252" cy="10837"/>
          </a:xfrm>
        </p:grpSpPr>
        <p:pic>
          <p:nvPicPr>
            <p:cNvPr id="6" name="图片 5" descr="b763cda1eb3f6d2eff02b2e0abb7d50"/>
            <p:cNvPicPr>
              <a:picLocks noChangeAspect="1"/>
            </p:cNvPicPr>
            <p:nvPr/>
          </p:nvPicPr>
          <p:blipFill>
            <a:blip r:embed="rId4"/>
            <a:srcRect r="3990" b="3917"/>
            <a:stretch>
              <a:fillRect/>
            </a:stretch>
          </p:blipFill>
          <p:spPr>
            <a:xfrm>
              <a:off x="0" y="-37"/>
              <a:ext cx="19251" cy="10837"/>
            </a:xfrm>
            <a:prstGeom prst="rect">
              <a:avLst/>
            </a:prstGeom>
          </p:spPr>
        </p:pic>
        <p:sp>
          <p:nvSpPr>
            <p:cNvPr id="9" name="矩形 8"/>
            <p:cNvSpPr/>
            <p:nvPr/>
          </p:nvSpPr>
          <p:spPr>
            <a:xfrm>
              <a:off x="0" y="141"/>
              <a:ext cx="19252" cy="9428"/>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汉仪仿宋简" panose="02010600000101010101" charset="-128"/>
                  <a:ea typeface="汉仪仿宋简" panose="02010600000101010101" charset="-128"/>
                </a:rPr>
                <a:t>◎新一代的教师需求不仅仅是马斯洛需求层次理论从底层开始的，而是从看重顶层，他们要实现自我价值。</a:t>
              </a:r>
            </a:p>
          </p:txBody>
        </p:sp>
      </p:grpSp>
      <p:sp>
        <p:nvSpPr>
          <p:cNvPr id="7" name="文本框 6"/>
          <p:cNvSpPr txBox="1"/>
          <p:nvPr/>
        </p:nvSpPr>
        <p:spPr>
          <a:xfrm>
            <a:off x="4453890" y="7620"/>
            <a:ext cx="3317240" cy="728980"/>
          </a:xfrm>
          <a:prstGeom prst="rect">
            <a:avLst/>
          </a:prstGeom>
          <a:noFill/>
        </p:spPr>
        <p:txBody>
          <a:bodyPr wrap="square" rtlCol="0" anchor="t">
            <a:noAutofit/>
          </a:bodyPr>
          <a:lstStyle/>
          <a:p>
            <a:pPr algn="ctr">
              <a:lnSpc>
                <a:spcPct val="130000"/>
              </a:lnSpc>
              <a:spcBef>
                <a:spcPts val="0"/>
              </a:spcBef>
              <a:spcAft>
                <a:spcPts val="0"/>
              </a:spcAft>
            </a:pPr>
            <a:r>
              <a:rPr lang="zh-CN" altLang="en-US" sz="4400" b="1">
                <a:solidFill>
                  <a:srgbClr val="7C6D48"/>
                </a:solidFill>
                <a:latin typeface="方正粗黑宋简体" panose="02000000000000000000" charset="-122"/>
                <a:ea typeface="方正粗黑宋简体" panose="02000000000000000000" charset="-122"/>
                <a:sym typeface="+mn-ea"/>
              </a:rPr>
              <a:t>探术</a:t>
            </a:r>
          </a:p>
        </p:txBody>
      </p:sp>
      <p:grpSp>
        <p:nvGrpSpPr>
          <p:cNvPr id="8" name="组合 7"/>
          <p:cNvGrpSpPr/>
          <p:nvPr/>
        </p:nvGrpSpPr>
        <p:grpSpPr>
          <a:xfrm>
            <a:off x="2338070" y="295910"/>
            <a:ext cx="7548880" cy="231140"/>
            <a:chOff x="3682" y="746"/>
            <a:chExt cx="11888" cy="364"/>
          </a:xfrm>
        </p:grpSpPr>
        <p:sp>
          <p:nvSpPr>
            <p:cNvPr id="10" name="菱形 9"/>
            <p:cNvSpPr/>
            <p:nvPr/>
          </p:nvSpPr>
          <p:spPr>
            <a:xfrm>
              <a:off x="6197" y="747"/>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菱形 10"/>
            <p:cNvSpPr/>
            <p:nvPr/>
          </p:nvSpPr>
          <p:spPr>
            <a:xfrm>
              <a:off x="6005" y="747"/>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a:stCxn id="11" idx="1"/>
            </p:cNvCxnSpPr>
            <p:nvPr/>
          </p:nvCxnSpPr>
          <p:spPr>
            <a:xfrm>
              <a:off x="3682" y="928"/>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sp>
          <p:nvSpPr>
            <p:cNvPr id="13" name="菱形 12"/>
            <p:cNvSpPr/>
            <p:nvPr/>
          </p:nvSpPr>
          <p:spPr>
            <a:xfrm>
              <a:off x="12671" y="746"/>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菱形 13"/>
            <p:cNvSpPr/>
            <p:nvPr/>
          </p:nvSpPr>
          <p:spPr>
            <a:xfrm>
              <a:off x="12884" y="746"/>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p:nvCxnSpPr>
          <p:spPr>
            <a:xfrm flipH="1">
              <a:off x="13247" y="927"/>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grpSp>
      <p:sp>
        <p:nvSpPr>
          <p:cNvPr id="17" name="文本框 16"/>
          <p:cNvSpPr txBox="1"/>
          <p:nvPr/>
        </p:nvSpPr>
        <p:spPr>
          <a:xfrm>
            <a:off x="1290320" y="6156960"/>
            <a:ext cx="10701655" cy="398780"/>
          </a:xfrm>
          <a:prstGeom prst="rect">
            <a:avLst/>
          </a:prstGeom>
          <a:noFill/>
        </p:spPr>
        <p:txBody>
          <a:bodyPr wrap="square" rtlCol="0">
            <a:spAutoFit/>
          </a:bodyPr>
          <a:lstStyle/>
          <a:p>
            <a:pPr algn="dist"/>
            <a:r>
              <a:rPr lang="zh-CN" altLang="en-US" sz="2000">
                <a:solidFill>
                  <a:schemeClr val="bg1"/>
                </a:solidFill>
                <a:latin typeface="汉仪南宫体简" panose="02010600000101010101" charset="-122"/>
                <a:ea typeface="汉仪南宫体简" panose="02010600000101010101" charset="-122"/>
              </a:rPr>
              <a:t>困</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境</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中</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修</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筑</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教</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育</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的</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家园</a:t>
            </a:r>
            <a:r>
              <a:rPr lang="en-US" altLang="zh-CN" sz="2000">
                <a:solidFill>
                  <a:schemeClr val="bg1"/>
                </a:solidFill>
                <a:latin typeface="汉仪南宫体简" panose="02010600000101010101" charset="-122"/>
                <a:ea typeface="汉仪南宫体简" panose="02010600000101010101" charset="-122"/>
              </a:rPr>
              <a:t>”</a:t>
            </a:r>
            <a:endParaRPr lang="zh-CN" altLang="en-US" sz="2000">
              <a:solidFill>
                <a:schemeClr val="bg1"/>
              </a:solidFill>
              <a:latin typeface="汉仪南宫体简" panose="02010600000101010101" charset="-122"/>
              <a:ea typeface="汉仪南宫体简" panose="02010600000101010101" charset="-122"/>
            </a:endParaRPr>
          </a:p>
        </p:txBody>
      </p:sp>
      <p:sp>
        <p:nvSpPr>
          <p:cNvPr id="20" name="矩形 19"/>
          <p:cNvSpPr/>
          <p:nvPr/>
        </p:nvSpPr>
        <p:spPr>
          <a:xfrm>
            <a:off x="1446382" y="2027726"/>
            <a:ext cx="5207617" cy="2399665"/>
          </a:xfrm>
          <a:prstGeom prst="rect">
            <a:avLst/>
          </a:prstGeom>
          <a:noFill/>
        </p:spPr>
        <p:txBody>
          <a:bodyPr vert="horz" wrap="square" rtlCol="0">
            <a:spAutoFit/>
          </a:bodyPr>
          <a:lstStyle/>
          <a:p>
            <a:pPr algn="just">
              <a:lnSpc>
                <a:spcPct val="150000"/>
              </a:lnSpc>
            </a:pPr>
            <a:r>
              <a:rPr lang="zh-CN" altLang="en-US" sz="2000">
                <a:solidFill>
                  <a:srgbClr val="7C6D48"/>
                </a:solidFill>
                <a:latin typeface="汉仪仿宋简" panose="02010600000101010101" charset="-128"/>
                <a:ea typeface="汉仪仿宋简" panose="02010600000101010101" charset="-128"/>
              </a:rPr>
              <a:t>苏霍姆林斯基语： 如果你想让教师的劳动能够给教师一些乐趣，使天天上课不至变成一种单调乏味的义务，那你就应当引导每一位教师走上从事一些研究的这条幸福的道路上来！</a:t>
            </a:r>
          </a:p>
        </p:txBody>
      </p:sp>
      <p:sp>
        <p:nvSpPr>
          <p:cNvPr id="23" name="矩形 22"/>
          <p:cNvSpPr/>
          <p:nvPr/>
        </p:nvSpPr>
        <p:spPr>
          <a:xfrm>
            <a:off x="969645" y="4612005"/>
            <a:ext cx="10141585" cy="13081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buSzTx/>
              <a:buFontTx/>
            </a:pPr>
            <a:r>
              <a:rPr lang="en-US" altLang="zh-CN" sz="1600">
                <a:solidFill>
                  <a:srgbClr val="7C6D48"/>
                </a:solidFill>
                <a:latin typeface="汉仪仿宋简" panose="02010600000101010101" charset="-128"/>
                <a:ea typeface="汉仪仿宋简" panose="02010600000101010101" charset="-128"/>
              </a:rPr>
              <a:t>    </a:t>
            </a:r>
            <a:r>
              <a:rPr lang="zh-CN" altLang="en-US" sz="1600">
                <a:solidFill>
                  <a:srgbClr val="7C6D48"/>
                </a:solidFill>
                <a:latin typeface="汉仪仿宋简" panose="02010600000101010101" charset="-128"/>
                <a:ea typeface="汉仪仿宋简" panose="02010600000101010101" charset="-128"/>
              </a:rPr>
              <a:t>教育学上有“跳一跳，摘桃子”的理论，同样适应于教师。我们给教师安排布置的任务，必须是教师经过努力可以完成的目标，切忌布置一些“大而空”的任务，让教师无法完成。久而久之，教师就会产生畏难情绪。相反，如果我们能够给予一些具体的指导，让教师可以捉摸，可以操作，他们就会越来越有信心。</a:t>
            </a:r>
          </a:p>
        </p:txBody>
      </p:sp>
      <p:sp>
        <p:nvSpPr>
          <p:cNvPr id="100" name="文本框 99"/>
          <p:cNvSpPr txBox="1"/>
          <p:nvPr/>
        </p:nvSpPr>
        <p:spPr>
          <a:xfrm>
            <a:off x="1575435" y="1290320"/>
            <a:ext cx="5080000" cy="737235"/>
          </a:xfrm>
          <a:prstGeom prst="rect">
            <a:avLst/>
          </a:prstGeom>
          <a:noFill/>
          <a:ln w="9525">
            <a:noFill/>
          </a:ln>
        </p:spPr>
        <p:txBody>
          <a:bodyPr>
            <a:spAutoFit/>
          </a:bodyPr>
          <a:lstStyle/>
          <a:p>
            <a:pPr algn="l">
              <a:lnSpc>
                <a:spcPct val="150000"/>
              </a:lnSpc>
              <a:buClrTx/>
              <a:buSzTx/>
              <a:buFontTx/>
            </a:pPr>
            <a:r>
              <a:rPr lang="zh-CN" altLang="en-US" sz="2800" b="1">
                <a:solidFill>
                  <a:srgbClr val="7C6D48"/>
                </a:solidFill>
                <a:latin typeface="汉仪仿宋简" panose="02010600000101010101" charset="-128"/>
                <a:ea typeface="汉仪仿宋简" panose="02010600000101010101" charset="-128"/>
                <a:cs typeface="汉仪秀英体简" panose="02010600000101010101" charset="-122"/>
              </a:rPr>
              <a:t>术之三：给予专业的指导</a:t>
            </a:r>
          </a:p>
        </p:txBody>
      </p:sp>
      <p:pic>
        <p:nvPicPr>
          <p:cNvPr id="28" name="图片 27" descr="微信图片_20221126103300"/>
          <p:cNvPicPr>
            <a:picLocks noChangeAspect="1"/>
          </p:cNvPicPr>
          <p:nvPr>
            <p:custDataLst>
              <p:tags r:id="rId2"/>
            </p:custDataLst>
          </p:nvPr>
        </p:nvPicPr>
        <p:blipFill>
          <a:blip r:embed="rId5"/>
          <a:srcRect l="6139" t="7067" r="13288" b="-774"/>
          <a:stretch>
            <a:fillRect/>
          </a:stretch>
        </p:blipFill>
        <p:spPr>
          <a:xfrm>
            <a:off x="7262495" y="1174115"/>
            <a:ext cx="3712210" cy="3262630"/>
          </a:xfrm>
          <a:prstGeom prst="ellipse">
            <a:avLst/>
          </a:prstGeom>
        </p:spPr>
      </p:pic>
      <p:pic>
        <p:nvPicPr>
          <p:cNvPr id="3" name="图片 2" descr="序号1">
            <a:hlinkClick r:id="rId6" action="ppaction://hlinkpres?slideindex=1&amp;slidetitle="/>
          </p:cNvPr>
          <p:cNvPicPr>
            <a:picLocks noChangeAspect="1"/>
          </p:cNvPicPr>
          <p:nvPr/>
        </p:nvPicPr>
        <p:blipFill>
          <a:blip r:embed="rId7"/>
          <a:stretch>
            <a:fillRect/>
          </a:stretch>
        </p:blipFill>
        <p:spPr>
          <a:xfrm>
            <a:off x="10843895" y="5487670"/>
            <a:ext cx="405130" cy="405130"/>
          </a:xfrm>
          <a:prstGeom prst="rect">
            <a:avLst/>
          </a:prstGeom>
        </p:spPr>
      </p:pic>
      <p:pic>
        <p:nvPicPr>
          <p:cNvPr id="5" name="图片 4" descr="序号2">
            <a:hlinkClick r:id="rId8" action="ppaction://hlinkfile"/>
          </p:cNvPr>
          <p:cNvPicPr>
            <a:picLocks noChangeAspect="1"/>
          </p:cNvPicPr>
          <p:nvPr/>
        </p:nvPicPr>
        <p:blipFill>
          <a:blip r:embed="rId9"/>
          <a:stretch>
            <a:fillRect/>
          </a:stretch>
        </p:blipFill>
        <p:spPr>
          <a:xfrm>
            <a:off x="11249025" y="5514975"/>
            <a:ext cx="405130" cy="405130"/>
          </a:xfrm>
          <a:prstGeom prst="rect">
            <a:avLst/>
          </a:prstGeom>
        </p:spPr>
      </p:pic>
      <p:sp>
        <p:nvSpPr>
          <p:cNvPr id="15" name="文本框 14"/>
          <p:cNvSpPr txBox="1"/>
          <p:nvPr/>
        </p:nvSpPr>
        <p:spPr>
          <a:xfrm>
            <a:off x="2500630" y="4107815"/>
            <a:ext cx="3460115" cy="368300"/>
          </a:xfrm>
          <a:prstGeom prst="rect">
            <a:avLst/>
          </a:prstGeom>
          <a:noFill/>
        </p:spPr>
        <p:txBody>
          <a:bodyPr wrap="square" rtlCol="0">
            <a:spAutoFit/>
          </a:bodyPr>
          <a:lstStyle/>
          <a:p>
            <a:r>
              <a:rPr lang="zh-CN" altLang="en-US">
                <a:hlinkClick r:id="rId10" action="ppaction://hlinkpres?slideindex=1&amp;slidetitle="/>
              </a:rPr>
              <a:t>如何撰写论文和教育教学案例</a:t>
            </a:r>
            <a:endParaRPr lang="zh-CN" altLang="en-US"/>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组合 3"/>
          <p:cNvGrpSpPr/>
          <p:nvPr/>
        </p:nvGrpSpPr>
        <p:grpSpPr>
          <a:xfrm>
            <a:off x="-33020" y="-211455"/>
            <a:ext cx="12225020" cy="7070090"/>
            <a:chOff x="-1" y="-37"/>
            <a:chExt cx="19252" cy="10836"/>
          </a:xfrm>
        </p:grpSpPr>
        <p:pic>
          <p:nvPicPr>
            <p:cNvPr id="6" name="图片 5" descr="b763cda1eb3f6d2eff02b2e0abb7d50"/>
            <p:cNvPicPr>
              <a:picLocks noChangeAspect="1"/>
            </p:cNvPicPr>
            <p:nvPr/>
          </p:nvPicPr>
          <p:blipFill>
            <a:blip r:embed="rId3"/>
            <a:srcRect r="3990" b="3917"/>
            <a:stretch>
              <a:fillRect/>
            </a:stretch>
          </p:blipFill>
          <p:spPr>
            <a:xfrm>
              <a:off x="0" y="-37"/>
              <a:ext cx="19251" cy="10837"/>
            </a:xfrm>
            <a:prstGeom prst="rect">
              <a:avLst/>
            </a:prstGeom>
          </p:spPr>
        </p:pic>
        <p:sp>
          <p:nvSpPr>
            <p:cNvPr id="9" name="矩形 8"/>
            <p:cNvSpPr/>
            <p:nvPr/>
          </p:nvSpPr>
          <p:spPr>
            <a:xfrm>
              <a:off x="-1" y="-36"/>
              <a:ext cx="19252" cy="9428"/>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汉仪仿宋简" panose="02010600000101010101" charset="-128"/>
                  <a:ea typeface="汉仪仿宋简" panose="02010600000101010101" charset="-128"/>
                </a:rPr>
                <a:t>◎新一代的教师需求不仅仅是马斯洛需求层次理论从底层开始的，而是从看重顶层，他们要实现自我价值。</a:t>
              </a:r>
            </a:p>
          </p:txBody>
        </p:sp>
      </p:grpSp>
      <p:sp>
        <p:nvSpPr>
          <p:cNvPr id="27" name="文本框 26"/>
          <p:cNvSpPr txBox="1"/>
          <p:nvPr/>
        </p:nvSpPr>
        <p:spPr>
          <a:xfrm>
            <a:off x="4453890" y="7620"/>
            <a:ext cx="3317240" cy="728980"/>
          </a:xfrm>
          <a:prstGeom prst="rect">
            <a:avLst/>
          </a:prstGeom>
          <a:noFill/>
        </p:spPr>
        <p:txBody>
          <a:bodyPr wrap="square" rtlCol="0" anchor="t">
            <a:noAutofit/>
          </a:bodyPr>
          <a:lstStyle/>
          <a:p>
            <a:pPr algn="ctr">
              <a:lnSpc>
                <a:spcPct val="130000"/>
              </a:lnSpc>
              <a:spcBef>
                <a:spcPts val="0"/>
              </a:spcBef>
              <a:spcAft>
                <a:spcPts val="0"/>
              </a:spcAft>
            </a:pPr>
            <a:r>
              <a:rPr lang="zh-CN" altLang="en-US" sz="4400" b="1">
                <a:solidFill>
                  <a:srgbClr val="7C6D48"/>
                </a:solidFill>
                <a:latin typeface="方正粗黑宋简体" panose="02000000000000000000" charset="-122"/>
                <a:ea typeface="方正粗黑宋简体" panose="02000000000000000000" charset="-122"/>
                <a:sym typeface="+mn-ea"/>
              </a:rPr>
              <a:t>探术</a:t>
            </a:r>
          </a:p>
        </p:txBody>
      </p:sp>
      <p:grpSp>
        <p:nvGrpSpPr>
          <p:cNvPr id="29" name="组合 28"/>
          <p:cNvGrpSpPr/>
          <p:nvPr/>
        </p:nvGrpSpPr>
        <p:grpSpPr>
          <a:xfrm>
            <a:off x="2338070" y="295910"/>
            <a:ext cx="7548880" cy="231140"/>
            <a:chOff x="3682" y="746"/>
            <a:chExt cx="11888" cy="364"/>
          </a:xfrm>
        </p:grpSpPr>
        <p:sp>
          <p:nvSpPr>
            <p:cNvPr id="30" name="菱形 29"/>
            <p:cNvSpPr/>
            <p:nvPr/>
          </p:nvSpPr>
          <p:spPr>
            <a:xfrm>
              <a:off x="6197" y="747"/>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菱形 30"/>
            <p:cNvSpPr/>
            <p:nvPr/>
          </p:nvSpPr>
          <p:spPr>
            <a:xfrm>
              <a:off x="6005" y="747"/>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2" name="直接连接符 31"/>
            <p:cNvCxnSpPr>
              <a:stCxn id="31" idx="1"/>
            </p:cNvCxnSpPr>
            <p:nvPr/>
          </p:nvCxnSpPr>
          <p:spPr>
            <a:xfrm>
              <a:off x="3682" y="928"/>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sp>
          <p:nvSpPr>
            <p:cNvPr id="33" name="菱形 32"/>
            <p:cNvSpPr/>
            <p:nvPr/>
          </p:nvSpPr>
          <p:spPr>
            <a:xfrm>
              <a:off x="12671" y="746"/>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菱形 33"/>
            <p:cNvSpPr/>
            <p:nvPr/>
          </p:nvSpPr>
          <p:spPr>
            <a:xfrm>
              <a:off x="12884" y="746"/>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 name="直接连接符 34"/>
            <p:cNvCxnSpPr/>
            <p:nvPr/>
          </p:nvCxnSpPr>
          <p:spPr>
            <a:xfrm flipH="1">
              <a:off x="13247" y="927"/>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grpSp>
      <p:sp>
        <p:nvSpPr>
          <p:cNvPr id="36" name="文本框 35"/>
          <p:cNvSpPr txBox="1"/>
          <p:nvPr/>
        </p:nvSpPr>
        <p:spPr>
          <a:xfrm>
            <a:off x="3349054" y="2349543"/>
            <a:ext cx="5938520" cy="2467610"/>
          </a:xfrm>
          <a:prstGeom prst="rect">
            <a:avLst/>
          </a:prstGeom>
          <a:noFill/>
        </p:spPr>
        <p:txBody>
          <a:bodyPr wrap="square" rtlCol="0">
            <a:noAutofit/>
          </a:bodyPr>
          <a:lstStyle/>
          <a:p>
            <a:pPr algn="l">
              <a:lnSpc>
                <a:spcPct val="120000"/>
              </a:lnSpc>
              <a:spcBef>
                <a:spcPts val="0"/>
              </a:spcBef>
              <a:spcAft>
                <a:spcPts val="0"/>
              </a:spcAft>
              <a:buClrTx/>
              <a:buSzTx/>
              <a:buFontTx/>
            </a:pPr>
            <a:r>
              <a:rPr lang="en-US" altLang="zh-CN" sz="2400" dirty="0">
                <a:solidFill>
                  <a:srgbClr val="7C6D48"/>
                </a:solidFill>
                <a:latin typeface="汉仪仿宋简" panose="02010600000101010101" charset="-128"/>
                <a:ea typeface="汉仪仿宋简" panose="02010600000101010101" charset="-128"/>
              </a:rPr>
              <a:t>    </a:t>
            </a:r>
            <a:r>
              <a:rPr lang="zh-CN" altLang="en-US" sz="2400" dirty="0">
                <a:solidFill>
                  <a:srgbClr val="7C6D48"/>
                </a:solidFill>
                <a:latin typeface="汉仪仿宋简" panose="02010600000101010101" charset="-128"/>
                <a:ea typeface="汉仪仿宋简" panose="02010600000101010101" charset="-128"/>
              </a:rPr>
              <a:t>能够用机制解决的问题，就不开会。能够用信息化手段解决的事，也不要开会，减轻形式主义的会议带来的负担。即使开会，也要开短会，开高效率的会。</a:t>
            </a:r>
          </a:p>
        </p:txBody>
      </p:sp>
      <p:sp>
        <p:nvSpPr>
          <p:cNvPr id="37" name="文本框 36"/>
          <p:cNvSpPr txBox="1"/>
          <p:nvPr/>
        </p:nvSpPr>
        <p:spPr>
          <a:xfrm>
            <a:off x="2740205" y="1358248"/>
            <a:ext cx="6216015" cy="521970"/>
          </a:xfrm>
          <a:prstGeom prst="rect">
            <a:avLst/>
          </a:prstGeom>
          <a:noFill/>
        </p:spPr>
        <p:txBody>
          <a:bodyPr wrap="square" rtlCol="0">
            <a:spAutoFit/>
          </a:bodyPr>
          <a:lstStyle/>
          <a:p>
            <a:pPr algn="dist">
              <a:buClrTx/>
              <a:buSzTx/>
              <a:buFontTx/>
            </a:pPr>
            <a:r>
              <a:rPr lang="zh-CN" altLang="en-US" sz="2800" b="1" dirty="0">
                <a:solidFill>
                  <a:srgbClr val="7C6D48"/>
                </a:solidFill>
                <a:latin typeface="汉仪仿宋简" panose="02010600000101010101" charset="-128"/>
                <a:ea typeface="汉仪仿宋简" panose="02010600000101010101" charset="-128"/>
                <a:cs typeface="汉仪秀英体简" panose="02010600000101010101" charset="-122"/>
              </a:rPr>
              <a:t>术之四：拒绝会海，为管理减负</a:t>
            </a:r>
          </a:p>
        </p:txBody>
      </p:sp>
      <p:cxnSp>
        <p:nvCxnSpPr>
          <p:cNvPr id="38" name="直接连接符 37"/>
          <p:cNvCxnSpPr/>
          <p:nvPr/>
        </p:nvCxnSpPr>
        <p:spPr>
          <a:xfrm>
            <a:off x="857885" y="4662038"/>
            <a:ext cx="1155700" cy="0"/>
          </a:xfrm>
          <a:prstGeom prst="line">
            <a:avLst/>
          </a:prstGeom>
          <a:ln w="28575">
            <a:solidFill>
              <a:srgbClr val="C5B38C"/>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1163320" y="6245225"/>
            <a:ext cx="10701655" cy="398780"/>
          </a:xfrm>
          <a:prstGeom prst="rect">
            <a:avLst/>
          </a:prstGeom>
          <a:noFill/>
        </p:spPr>
        <p:txBody>
          <a:bodyPr wrap="square" rtlCol="0">
            <a:spAutoFit/>
          </a:bodyPr>
          <a:lstStyle/>
          <a:p>
            <a:pPr algn="dist"/>
            <a:r>
              <a:rPr lang="zh-CN" altLang="en-US" sz="2000">
                <a:solidFill>
                  <a:schemeClr val="bg1"/>
                </a:solidFill>
                <a:latin typeface="汉仪南宫体简" panose="02010600000101010101" charset="-122"/>
                <a:ea typeface="汉仪南宫体简" panose="02010600000101010101" charset="-122"/>
              </a:rPr>
              <a:t>困</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境</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中</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修</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筑</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教</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育</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的</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家园</a:t>
            </a:r>
            <a:r>
              <a:rPr lang="en-US" altLang="zh-CN" sz="2000">
                <a:solidFill>
                  <a:schemeClr val="bg1"/>
                </a:solidFill>
                <a:latin typeface="汉仪南宫体简" panose="02010600000101010101" charset="-122"/>
                <a:ea typeface="汉仪南宫体简" panose="02010600000101010101" charset="-122"/>
              </a:rPr>
              <a:t>”</a:t>
            </a:r>
            <a:endParaRPr lang="zh-CN" altLang="en-US" sz="2000">
              <a:solidFill>
                <a:schemeClr val="bg1"/>
              </a:solidFill>
              <a:latin typeface="汉仪南宫体简" panose="02010600000101010101" charset="-122"/>
              <a:ea typeface="汉仪南宫体简" panose="02010600000101010101" charset="-122"/>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组合 3"/>
          <p:cNvGrpSpPr/>
          <p:nvPr/>
        </p:nvGrpSpPr>
        <p:grpSpPr>
          <a:xfrm>
            <a:off x="-33020" y="-211455"/>
            <a:ext cx="12225020" cy="7070090"/>
            <a:chOff x="-1" y="-37"/>
            <a:chExt cx="19252" cy="10836"/>
          </a:xfrm>
        </p:grpSpPr>
        <p:pic>
          <p:nvPicPr>
            <p:cNvPr id="6" name="图片 5" descr="b763cda1eb3f6d2eff02b2e0abb7d50"/>
            <p:cNvPicPr>
              <a:picLocks noChangeAspect="1"/>
            </p:cNvPicPr>
            <p:nvPr/>
          </p:nvPicPr>
          <p:blipFill>
            <a:blip r:embed="rId13"/>
            <a:srcRect r="3990" b="3917"/>
            <a:stretch>
              <a:fillRect/>
            </a:stretch>
          </p:blipFill>
          <p:spPr>
            <a:xfrm>
              <a:off x="0" y="-37"/>
              <a:ext cx="19251" cy="10837"/>
            </a:xfrm>
            <a:prstGeom prst="rect">
              <a:avLst/>
            </a:prstGeom>
          </p:spPr>
        </p:pic>
        <p:sp>
          <p:nvSpPr>
            <p:cNvPr id="9" name="矩形 8"/>
            <p:cNvSpPr/>
            <p:nvPr/>
          </p:nvSpPr>
          <p:spPr>
            <a:xfrm>
              <a:off x="-1" y="-36"/>
              <a:ext cx="19252" cy="9428"/>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汉仪仿宋简" panose="02010600000101010101" charset="-128"/>
                  <a:ea typeface="汉仪仿宋简" panose="02010600000101010101" charset="-128"/>
                </a:rPr>
                <a:t>◎新一代的教师需求不仅仅是马斯洛需求层次理论从底层开始的，而是从看重顶层，他们要实现自我价值。</a:t>
              </a:r>
            </a:p>
          </p:txBody>
        </p:sp>
      </p:grpSp>
      <p:sp>
        <p:nvSpPr>
          <p:cNvPr id="27" name="文本框 26"/>
          <p:cNvSpPr txBox="1"/>
          <p:nvPr/>
        </p:nvSpPr>
        <p:spPr>
          <a:xfrm>
            <a:off x="4453890" y="7620"/>
            <a:ext cx="3317240" cy="728980"/>
          </a:xfrm>
          <a:prstGeom prst="rect">
            <a:avLst/>
          </a:prstGeom>
          <a:noFill/>
        </p:spPr>
        <p:txBody>
          <a:bodyPr wrap="square" rtlCol="0" anchor="t">
            <a:noAutofit/>
          </a:bodyPr>
          <a:lstStyle/>
          <a:p>
            <a:pPr algn="ctr">
              <a:lnSpc>
                <a:spcPct val="130000"/>
              </a:lnSpc>
              <a:spcBef>
                <a:spcPts val="0"/>
              </a:spcBef>
              <a:spcAft>
                <a:spcPts val="0"/>
              </a:spcAft>
            </a:pPr>
            <a:r>
              <a:rPr lang="zh-CN" altLang="en-US" sz="4400" b="1">
                <a:solidFill>
                  <a:srgbClr val="7C6D48"/>
                </a:solidFill>
                <a:latin typeface="方正粗黑宋简体" panose="02000000000000000000" charset="-122"/>
                <a:ea typeface="方正粗黑宋简体" panose="02000000000000000000" charset="-122"/>
                <a:sym typeface="+mn-ea"/>
              </a:rPr>
              <a:t>探术</a:t>
            </a:r>
          </a:p>
        </p:txBody>
      </p:sp>
      <p:sp>
        <p:nvSpPr>
          <p:cNvPr id="7" name="文本框 6"/>
          <p:cNvSpPr txBox="1"/>
          <p:nvPr/>
        </p:nvSpPr>
        <p:spPr>
          <a:xfrm>
            <a:off x="1250950" y="4912995"/>
            <a:ext cx="9586595" cy="755650"/>
          </a:xfrm>
          <a:prstGeom prst="rect">
            <a:avLst/>
          </a:prstGeom>
          <a:noFill/>
        </p:spPr>
        <p:txBody>
          <a:bodyPr wrap="square" rtlCol="0" anchor="t">
            <a:spAutoFit/>
          </a:bodyPr>
          <a:lstStyle/>
          <a:p>
            <a:pPr algn="l">
              <a:lnSpc>
                <a:spcPct val="120000"/>
              </a:lnSpc>
              <a:spcBef>
                <a:spcPts val="0"/>
              </a:spcBef>
              <a:spcAft>
                <a:spcPts val="0"/>
              </a:spcAft>
              <a:buClrTx/>
              <a:buSzTx/>
              <a:buFontTx/>
            </a:pPr>
            <a:r>
              <a:rPr lang="zh-CN" altLang="en-US" sz="3600">
                <a:solidFill>
                  <a:srgbClr val="7C6D48"/>
                </a:solidFill>
                <a:latin typeface="汉仪仿宋简" panose="02010600000101010101" charset="-128"/>
                <a:ea typeface="汉仪仿宋简" panose="02010600000101010101" charset="-128"/>
              </a:rPr>
              <a:t>让勤政成为一种习惯，让谦逊成为一种能力</a:t>
            </a:r>
          </a:p>
        </p:txBody>
      </p:sp>
      <p:grpSp>
        <p:nvGrpSpPr>
          <p:cNvPr id="29" name="组合 28"/>
          <p:cNvGrpSpPr/>
          <p:nvPr/>
        </p:nvGrpSpPr>
        <p:grpSpPr>
          <a:xfrm>
            <a:off x="2338070" y="295910"/>
            <a:ext cx="7548880" cy="231140"/>
            <a:chOff x="3682" y="746"/>
            <a:chExt cx="11888" cy="364"/>
          </a:xfrm>
        </p:grpSpPr>
        <p:sp>
          <p:nvSpPr>
            <p:cNvPr id="30" name="菱形 29"/>
            <p:cNvSpPr/>
            <p:nvPr/>
          </p:nvSpPr>
          <p:spPr>
            <a:xfrm>
              <a:off x="6197" y="747"/>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菱形 30"/>
            <p:cNvSpPr/>
            <p:nvPr/>
          </p:nvSpPr>
          <p:spPr>
            <a:xfrm>
              <a:off x="6005" y="747"/>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2" name="直接连接符 31"/>
            <p:cNvCxnSpPr>
              <a:stCxn id="31" idx="1"/>
            </p:cNvCxnSpPr>
            <p:nvPr/>
          </p:nvCxnSpPr>
          <p:spPr>
            <a:xfrm>
              <a:off x="3682" y="928"/>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sp>
          <p:nvSpPr>
            <p:cNvPr id="33" name="菱形 32"/>
            <p:cNvSpPr/>
            <p:nvPr/>
          </p:nvSpPr>
          <p:spPr>
            <a:xfrm>
              <a:off x="12671" y="746"/>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菱形 33"/>
            <p:cNvSpPr/>
            <p:nvPr/>
          </p:nvSpPr>
          <p:spPr>
            <a:xfrm>
              <a:off x="12884" y="746"/>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 name="直接连接符 34"/>
            <p:cNvCxnSpPr/>
            <p:nvPr/>
          </p:nvCxnSpPr>
          <p:spPr>
            <a:xfrm flipH="1">
              <a:off x="13247" y="927"/>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grpSp>
      <p:grpSp>
        <p:nvGrpSpPr>
          <p:cNvPr id="65" name="组合 64"/>
          <p:cNvGrpSpPr/>
          <p:nvPr/>
        </p:nvGrpSpPr>
        <p:grpSpPr>
          <a:xfrm>
            <a:off x="1623695" y="2063750"/>
            <a:ext cx="1080770" cy="829945"/>
            <a:chOff x="972407" y="1508738"/>
            <a:chExt cx="1652100" cy="1297513"/>
          </a:xfrm>
        </p:grpSpPr>
        <p:sp>
          <p:nvSpPr>
            <p:cNvPr id="8" name="矩形 7"/>
            <p:cNvSpPr/>
            <p:nvPr/>
          </p:nvSpPr>
          <p:spPr>
            <a:xfrm>
              <a:off x="1187543" y="1601910"/>
              <a:ext cx="1221828" cy="1149740"/>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字酷堂清楷体" panose="02010601030101010101" pitchFamily="2" charset="-122"/>
                <a:ea typeface="字酷堂清楷体" panose="02010601030101010101" pitchFamily="2" charset="-122"/>
                <a:cs typeface="+mn-ea"/>
                <a:sym typeface="+mn-lt"/>
              </a:endParaRPr>
            </a:p>
          </p:txBody>
        </p:sp>
        <p:cxnSp>
          <p:nvCxnSpPr>
            <p:cNvPr id="10" name="直接连接符 9"/>
            <p:cNvCxnSpPr/>
            <p:nvPr/>
          </p:nvCxnSpPr>
          <p:spPr>
            <a:xfrm>
              <a:off x="1187543" y="1616473"/>
              <a:ext cx="1221828" cy="113517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1187543" y="1616473"/>
              <a:ext cx="1221828" cy="113517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直接连接符 11"/>
            <p:cNvCxnSpPr>
              <a:stCxn id="8" idx="1"/>
              <a:endCxn id="8" idx="3"/>
            </p:cNvCxnSpPr>
            <p:nvPr/>
          </p:nvCxnSpPr>
          <p:spPr>
            <a:xfrm>
              <a:off x="1187543" y="2176780"/>
              <a:ext cx="122182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a:stCxn id="8" idx="0"/>
              <a:endCxn id="8" idx="2"/>
            </p:cNvCxnSpPr>
            <p:nvPr/>
          </p:nvCxnSpPr>
          <p:spPr>
            <a:xfrm>
              <a:off x="1798457" y="1601910"/>
              <a:ext cx="0" cy="114974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972407" y="1508738"/>
              <a:ext cx="1652100" cy="1297513"/>
            </a:xfrm>
            <a:prstGeom prst="rect">
              <a:avLst/>
            </a:prstGeom>
            <a:noFill/>
          </p:spPr>
          <p:txBody>
            <a:bodyPr wrap="square" rtlCol="0">
              <a:spAutoFit/>
            </a:bodyPr>
            <a:lstStyle/>
            <a:p>
              <a:pPr algn="ctr"/>
              <a:r>
                <a:rPr lang="zh-CN" altLang="en-US" sz="4800" b="1" dirty="0">
                  <a:solidFill>
                    <a:srgbClr val="7C6D48"/>
                  </a:solidFill>
                  <a:latin typeface="字酷堂清楷体" panose="02010601030101010101" pitchFamily="2" charset="-122"/>
                  <a:ea typeface="字酷堂清楷体" panose="02010601030101010101" pitchFamily="2" charset="-122"/>
                  <a:cs typeface="+mn-ea"/>
                  <a:sym typeface="+mn-lt"/>
                </a:rPr>
                <a:t>道</a:t>
              </a:r>
            </a:p>
          </p:txBody>
        </p:sp>
      </p:grpSp>
      <p:grpSp>
        <p:nvGrpSpPr>
          <p:cNvPr id="66" name="组合 65"/>
          <p:cNvGrpSpPr/>
          <p:nvPr/>
        </p:nvGrpSpPr>
        <p:grpSpPr>
          <a:xfrm>
            <a:off x="3022600" y="2080260"/>
            <a:ext cx="1080770" cy="829945"/>
            <a:chOff x="972407" y="1542604"/>
            <a:chExt cx="1652100" cy="1297392"/>
          </a:xfrm>
        </p:grpSpPr>
        <p:sp>
          <p:nvSpPr>
            <p:cNvPr id="67" name="矩形 66"/>
            <p:cNvSpPr/>
            <p:nvPr/>
          </p:nvSpPr>
          <p:spPr>
            <a:xfrm>
              <a:off x="1187543" y="1601910"/>
              <a:ext cx="1221828" cy="1149740"/>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字酷堂清楷体" panose="02010601030101010101" pitchFamily="2" charset="-122"/>
                <a:ea typeface="字酷堂清楷体" panose="02010601030101010101" pitchFamily="2" charset="-122"/>
                <a:cs typeface="+mn-ea"/>
                <a:sym typeface="+mn-lt"/>
              </a:endParaRPr>
            </a:p>
          </p:txBody>
        </p:sp>
        <p:cxnSp>
          <p:nvCxnSpPr>
            <p:cNvPr id="68" name="直接连接符 67"/>
            <p:cNvCxnSpPr/>
            <p:nvPr/>
          </p:nvCxnSpPr>
          <p:spPr>
            <a:xfrm>
              <a:off x="1187543" y="1616473"/>
              <a:ext cx="1221828" cy="113517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flipV="1">
              <a:off x="1187543" y="1616473"/>
              <a:ext cx="1221828" cy="113517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直接连接符 69"/>
            <p:cNvCxnSpPr>
              <a:stCxn id="67" idx="1"/>
              <a:endCxn id="67" idx="3"/>
            </p:cNvCxnSpPr>
            <p:nvPr/>
          </p:nvCxnSpPr>
          <p:spPr>
            <a:xfrm>
              <a:off x="1187543" y="2176780"/>
              <a:ext cx="122182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直接连接符 70"/>
            <p:cNvCxnSpPr>
              <a:stCxn id="67" idx="0"/>
              <a:endCxn id="67" idx="2"/>
            </p:cNvCxnSpPr>
            <p:nvPr/>
          </p:nvCxnSpPr>
          <p:spPr>
            <a:xfrm>
              <a:off x="1798457" y="1601910"/>
              <a:ext cx="0" cy="114974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72" name="文本框 71"/>
            <p:cNvSpPr txBox="1"/>
            <p:nvPr/>
          </p:nvSpPr>
          <p:spPr>
            <a:xfrm>
              <a:off x="972407" y="1542604"/>
              <a:ext cx="1652100" cy="1297392"/>
            </a:xfrm>
            <a:prstGeom prst="rect">
              <a:avLst/>
            </a:prstGeom>
            <a:noFill/>
          </p:spPr>
          <p:txBody>
            <a:bodyPr wrap="square" rtlCol="0">
              <a:spAutoFit/>
            </a:bodyPr>
            <a:lstStyle/>
            <a:p>
              <a:pPr algn="ctr"/>
              <a:r>
                <a:rPr lang="zh-CN" altLang="en-US" sz="4800" b="1" dirty="0">
                  <a:solidFill>
                    <a:srgbClr val="7C6D48"/>
                  </a:solidFill>
                  <a:latin typeface="字酷堂清楷体" panose="02010601030101010101" pitchFamily="2" charset="-122"/>
                  <a:ea typeface="字酷堂清楷体" panose="02010601030101010101" pitchFamily="2" charset="-122"/>
                  <a:cs typeface="+mn-ea"/>
                  <a:sym typeface="+mn-lt"/>
                </a:rPr>
                <a:t>术</a:t>
              </a:r>
            </a:p>
          </p:txBody>
        </p:sp>
      </p:grpSp>
      <p:grpSp>
        <p:nvGrpSpPr>
          <p:cNvPr id="73" name="组合 72"/>
          <p:cNvGrpSpPr/>
          <p:nvPr/>
        </p:nvGrpSpPr>
        <p:grpSpPr>
          <a:xfrm>
            <a:off x="4420870" y="2072005"/>
            <a:ext cx="1080770" cy="829945"/>
            <a:chOff x="989340" y="1525671"/>
            <a:chExt cx="1652100" cy="1297453"/>
          </a:xfrm>
        </p:grpSpPr>
        <p:sp>
          <p:nvSpPr>
            <p:cNvPr id="74" name="矩形 73"/>
            <p:cNvSpPr/>
            <p:nvPr/>
          </p:nvSpPr>
          <p:spPr>
            <a:xfrm>
              <a:off x="1187543" y="1601910"/>
              <a:ext cx="1221828" cy="1149740"/>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字酷堂清楷体" panose="02010601030101010101" pitchFamily="2" charset="-122"/>
                <a:ea typeface="字酷堂清楷体" panose="02010601030101010101" pitchFamily="2" charset="-122"/>
                <a:cs typeface="+mn-ea"/>
                <a:sym typeface="+mn-lt"/>
              </a:endParaRPr>
            </a:p>
          </p:txBody>
        </p:sp>
        <p:cxnSp>
          <p:nvCxnSpPr>
            <p:cNvPr id="75" name="直接连接符 74"/>
            <p:cNvCxnSpPr/>
            <p:nvPr/>
          </p:nvCxnSpPr>
          <p:spPr>
            <a:xfrm>
              <a:off x="1187543" y="1616473"/>
              <a:ext cx="1221828" cy="113517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flipV="1">
              <a:off x="1187543" y="1616473"/>
              <a:ext cx="1221828" cy="113517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直接连接符 76"/>
            <p:cNvCxnSpPr>
              <a:stCxn id="74" idx="1"/>
              <a:endCxn id="74" idx="3"/>
            </p:cNvCxnSpPr>
            <p:nvPr/>
          </p:nvCxnSpPr>
          <p:spPr>
            <a:xfrm>
              <a:off x="1187543" y="2176780"/>
              <a:ext cx="122182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直接连接符 77"/>
            <p:cNvCxnSpPr>
              <a:stCxn id="74" idx="0"/>
              <a:endCxn id="74" idx="2"/>
            </p:cNvCxnSpPr>
            <p:nvPr/>
          </p:nvCxnSpPr>
          <p:spPr>
            <a:xfrm>
              <a:off x="1798457" y="1601910"/>
              <a:ext cx="0" cy="114974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79" name="文本框 78"/>
            <p:cNvSpPr txBox="1"/>
            <p:nvPr/>
          </p:nvSpPr>
          <p:spPr>
            <a:xfrm>
              <a:off x="989340" y="1525671"/>
              <a:ext cx="1652100" cy="1297453"/>
            </a:xfrm>
            <a:prstGeom prst="rect">
              <a:avLst/>
            </a:prstGeom>
            <a:noFill/>
          </p:spPr>
          <p:txBody>
            <a:bodyPr wrap="square" rtlCol="0">
              <a:spAutoFit/>
            </a:bodyPr>
            <a:lstStyle/>
            <a:p>
              <a:pPr algn="ctr"/>
              <a:r>
                <a:rPr lang="zh-CN" altLang="en-US" sz="4800" b="1" dirty="0">
                  <a:solidFill>
                    <a:srgbClr val="7C6D48"/>
                  </a:solidFill>
                  <a:latin typeface="字酷堂清楷体" panose="02010601030101010101" pitchFamily="2" charset="-122"/>
                  <a:ea typeface="字酷堂清楷体" panose="02010601030101010101" pitchFamily="2" charset="-122"/>
                  <a:cs typeface="+mn-ea"/>
                  <a:sym typeface="+mn-lt"/>
                </a:rPr>
                <a:t>杂</a:t>
              </a:r>
            </a:p>
          </p:txBody>
        </p:sp>
      </p:grpSp>
      <p:grpSp>
        <p:nvGrpSpPr>
          <p:cNvPr id="81" name="组合 80"/>
          <p:cNvGrpSpPr/>
          <p:nvPr/>
        </p:nvGrpSpPr>
        <p:grpSpPr>
          <a:xfrm>
            <a:off x="5819775" y="2072005"/>
            <a:ext cx="1080770" cy="829945"/>
            <a:chOff x="989340" y="1525671"/>
            <a:chExt cx="1652100" cy="1297453"/>
          </a:xfrm>
        </p:grpSpPr>
        <p:sp>
          <p:nvSpPr>
            <p:cNvPr id="82" name="矩形 81"/>
            <p:cNvSpPr/>
            <p:nvPr/>
          </p:nvSpPr>
          <p:spPr>
            <a:xfrm>
              <a:off x="1187543" y="1601910"/>
              <a:ext cx="1221828" cy="1149740"/>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字酷堂清楷体" panose="02010601030101010101" pitchFamily="2" charset="-122"/>
                <a:ea typeface="字酷堂清楷体" panose="02010601030101010101" pitchFamily="2" charset="-122"/>
                <a:cs typeface="+mn-ea"/>
                <a:sym typeface="+mn-lt"/>
              </a:endParaRPr>
            </a:p>
          </p:txBody>
        </p:sp>
        <p:cxnSp>
          <p:nvCxnSpPr>
            <p:cNvPr id="83" name="直接连接符 82"/>
            <p:cNvCxnSpPr/>
            <p:nvPr/>
          </p:nvCxnSpPr>
          <p:spPr>
            <a:xfrm>
              <a:off x="1187543" y="1616473"/>
              <a:ext cx="1221828" cy="113517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flipV="1">
              <a:off x="1187543" y="1616473"/>
              <a:ext cx="1221828" cy="113517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直接连接符 84"/>
            <p:cNvCxnSpPr>
              <a:stCxn id="82" idx="1"/>
              <a:endCxn id="82" idx="3"/>
            </p:cNvCxnSpPr>
            <p:nvPr/>
          </p:nvCxnSpPr>
          <p:spPr>
            <a:xfrm>
              <a:off x="1187543" y="2176780"/>
              <a:ext cx="122182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直接连接符 85"/>
            <p:cNvCxnSpPr>
              <a:stCxn id="82" idx="0"/>
              <a:endCxn id="82" idx="2"/>
            </p:cNvCxnSpPr>
            <p:nvPr/>
          </p:nvCxnSpPr>
          <p:spPr>
            <a:xfrm>
              <a:off x="1798457" y="1601910"/>
              <a:ext cx="0" cy="114974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87" name="文本框 86"/>
            <p:cNvSpPr txBox="1"/>
            <p:nvPr/>
          </p:nvSpPr>
          <p:spPr>
            <a:xfrm>
              <a:off x="989340" y="1525671"/>
              <a:ext cx="1652100" cy="1297453"/>
            </a:xfrm>
            <a:prstGeom prst="rect">
              <a:avLst/>
            </a:prstGeom>
            <a:noFill/>
          </p:spPr>
          <p:txBody>
            <a:bodyPr wrap="square" rtlCol="0">
              <a:spAutoFit/>
            </a:bodyPr>
            <a:lstStyle/>
            <a:p>
              <a:pPr algn="ctr"/>
              <a:r>
                <a:rPr lang="zh-CN" altLang="en-US" sz="4800" b="1" dirty="0">
                  <a:solidFill>
                    <a:srgbClr val="7C6D48"/>
                  </a:solidFill>
                  <a:latin typeface="字酷堂清楷体" panose="02010601030101010101" pitchFamily="2" charset="-122"/>
                  <a:ea typeface="字酷堂清楷体" panose="02010601030101010101" pitchFamily="2" charset="-122"/>
                  <a:cs typeface="+mn-ea"/>
                  <a:sym typeface="+mn-lt"/>
                </a:rPr>
                <a:t>糅</a:t>
              </a:r>
            </a:p>
          </p:txBody>
        </p:sp>
      </p:grpSp>
      <p:grpSp>
        <p:nvGrpSpPr>
          <p:cNvPr id="15" name="组合 14"/>
          <p:cNvGrpSpPr/>
          <p:nvPr/>
        </p:nvGrpSpPr>
        <p:grpSpPr>
          <a:xfrm>
            <a:off x="1673225" y="3281045"/>
            <a:ext cx="1080770" cy="829945"/>
            <a:chOff x="972407" y="1508738"/>
            <a:chExt cx="1652100" cy="1297513"/>
          </a:xfrm>
        </p:grpSpPr>
        <p:sp>
          <p:nvSpPr>
            <p:cNvPr id="16" name="矩形 15"/>
            <p:cNvSpPr/>
            <p:nvPr/>
          </p:nvSpPr>
          <p:spPr>
            <a:xfrm>
              <a:off x="1187543" y="1601910"/>
              <a:ext cx="1221828" cy="1149740"/>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字酷堂清楷体" panose="02010601030101010101" pitchFamily="2" charset="-122"/>
                <a:ea typeface="字酷堂清楷体" panose="02010601030101010101" pitchFamily="2" charset="-122"/>
                <a:cs typeface="+mn-ea"/>
                <a:sym typeface="+mn-lt"/>
              </a:endParaRPr>
            </a:p>
          </p:txBody>
        </p:sp>
        <p:cxnSp>
          <p:nvCxnSpPr>
            <p:cNvPr id="17" name="直接连接符 16"/>
            <p:cNvCxnSpPr/>
            <p:nvPr/>
          </p:nvCxnSpPr>
          <p:spPr>
            <a:xfrm>
              <a:off x="1187543" y="1616473"/>
              <a:ext cx="1221828" cy="113517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1187543" y="1616473"/>
              <a:ext cx="1221828" cy="113517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直接连接符 18"/>
            <p:cNvCxnSpPr>
              <a:stCxn id="16" idx="1"/>
              <a:endCxn id="16" idx="3"/>
            </p:cNvCxnSpPr>
            <p:nvPr/>
          </p:nvCxnSpPr>
          <p:spPr>
            <a:xfrm>
              <a:off x="1187543" y="2176780"/>
              <a:ext cx="122182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a:stCxn id="16" idx="0"/>
              <a:endCxn id="16" idx="2"/>
            </p:cNvCxnSpPr>
            <p:nvPr/>
          </p:nvCxnSpPr>
          <p:spPr>
            <a:xfrm>
              <a:off x="1798457" y="1601910"/>
              <a:ext cx="0" cy="114974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972407" y="1508738"/>
              <a:ext cx="1652100" cy="1297513"/>
            </a:xfrm>
            <a:prstGeom prst="rect">
              <a:avLst/>
            </a:prstGeom>
            <a:noFill/>
          </p:spPr>
          <p:txBody>
            <a:bodyPr wrap="square" rtlCol="0">
              <a:spAutoFit/>
            </a:bodyPr>
            <a:lstStyle/>
            <a:p>
              <a:pPr algn="ctr"/>
              <a:r>
                <a:rPr lang="zh-CN" altLang="en-US" sz="4800" b="1" dirty="0">
                  <a:solidFill>
                    <a:srgbClr val="7C6D48"/>
                  </a:solidFill>
                  <a:latin typeface="字酷堂清楷体" panose="02010601030101010101" pitchFamily="2" charset="-122"/>
                  <a:ea typeface="字酷堂清楷体" panose="02010601030101010101" pitchFamily="2" charset="-122"/>
                  <a:cs typeface="+mn-ea"/>
                  <a:sym typeface="+mn-lt"/>
                </a:rPr>
                <a:t>个</a:t>
              </a:r>
            </a:p>
          </p:txBody>
        </p:sp>
      </p:grpSp>
      <p:grpSp>
        <p:nvGrpSpPr>
          <p:cNvPr id="23" name="组合 22"/>
          <p:cNvGrpSpPr/>
          <p:nvPr/>
        </p:nvGrpSpPr>
        <p:grpSpPr>
          <a:xfrm>
            <a:off x="3072130" y="3297555"/>
            <a:ext cx="1080770" cy="829945"/>
            <a:chOff x="972407" y="1542604"/>
            <a:chExt cx="1652100" cy="1297392"/>
          </a:xfrm>
        </p:grpSpPr>
        <p:sp>
          <p:nvSpPr>
            <p:cNvPr id="24" name="矩形 23"/>
            <p:cNvSpPr/>
            <p:nvPr/>
          </p:nvSpPr>
          <p:spPr>
            <a:xfrm>
              <a:off x="1187543" y="1601910"/>
              <a:ext cx="1221828" cy="1149740"/>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字酷堂清楷体" panose="02010601030101010101" pitchFamily="2" charset="-122"/>
                <a:ea typeface="字酷堂清楷体" panose="02010601030101010101" pitchFamily="2" charset="-122"/>
                <a:cs typeface="+mn-ea"/>
                <a:sym typeface="+mn-lt"/>
              </a:endParaRPr>
            </a:p>
          </p:txBody>
        </p:sp>
        <p:cxnSp>
          <p:nvCxnSpPr>
            <p:cNvPr id="25" name="直接连接符 24"/>
            <p:cNvCxnSpPr/>
            <p:nvPr/>
          </p:nvCxnSpPr>
          <p:spPr>
            <a:xfrm>
              <a:off x="1187543" y="1616473"/>
              <a:ext cx="1221828" cy="113517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1187543" y="1616473"/>
              <a:ext cx="1221828" cy="113517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8"/>
            <p:cNvCxnSpPr>
              <a:stCxn id="24" idx="1"/>
              <a:endCxn id="24" idx="3"/>
            </p:cNvCxnSpPr>
            <p:nvPr/>
          </p:nvCxnSpPr>
          <p:spPr>
            <a:xfrm>
              <a:off x="1187543" y="2176780"/>
              <a:ext cx="122182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9"/>
            <p:cNvCxnSpPr>
              <a:stCxn id="24" idx="0"/>
              <a:endCxn id="24" idx="2"/>
            </p:cNvCxnSpPr>
            <p:nvPr/>
          </p:nvCxnSpPr>
          <p:spPr>
            <a:xfrm>
              <a:off x="1798457" y="1601910"/>
              <a:ext cx="0" cy="114974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972407" y="1542604"/>
              <a:ext cx="1652100" cy="1297392"/>
            </a:xfrm>
            <a:prstGeom prst="rect">
              <a:avLst/>
            </a:prstGeom>
            <a:noFill/>
          </p:spPr>
          <p:txBody>
            <a:bodyPr wrap="square" rtlCol="0">
              <a:spAutoFit/>
            </a:bodyPr>
            <a:lstStyle/>
            <a:p>
              <a:pPr algn="ctr"/>
              <a:r>
                <a:rPr lang="zh-CN" altLang="en-US" sz="4800" b="1" dirty="0">
                  <a:solidFill>
                    <a:srgbClr val="7C6D48"/>
                  </a:solidFill>
                  <a:latin typeface="字酷堂清楷体" panose="02010601030101010101" pitchFamily="2" charset="-122"/>
                  <a:ea typeface="字酷堂清楷体" panose="02010601030101010101" pitchFamily="2" charset="-122"/>
                  <a:cs typeface="+mn-ea"/>
                  <a:sym typeface="+mn-lt"/>
                </a:rPr>
                <a:t>人</a:t>
              </a:r>
            </a:p>
          </p:txBody>
        </p:sp>
      </p:grpSp>
      <p:grpSp>
        <p:nvGrpSpPr>
          <p:cNvPr id="42" name="组合 41"/>
          <p:cNvGrpSpPr/>
          <p:nvPr/>
        </p:nvGrpSpPr>
        <p:grpSpPr>
          <a:xfrm>
            <a:off x="4470400" y="3289300"/>
            <a:ext cx="1080770" cy="829945"/>
            <a:chOff x="989340" y="1525671"/>
            <a:chExt cx="1652100" cy="1297453"/>
          </a:xfrm>
        </p:grpSpPr>
        <p:sp>
          <p:nvSpPr>
            <p:cNvPr id="43" name="矩形 42"/>
            <p:cNvSpPr/>
            <p:nvPr/>
          </p:nvSpPr>
          <p:spPr>
            <a:xfrm>
              <a:off x="1187543" y="1601910"/>
              <a:ext cx="1221828" cy="1149740"/>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字酷堂清楷体" panose="02010601030101010101" pitchFamily="2" charset="-122"/>
                <a:ea typeface="字酷堂清楷体" panose="02010601030101010101" pitchFamily="2" charset="-122"/>
                <a:cs typeface="+mn-ea"/>
                <a:sym typeface="+mn-lt"/>
              </a:endParaRPr>
            </a:p>
          </p:txBody>
        </p:sp>
        <p:cxnSp>
          <p:nvCxnSpPr>
            <p:cNvPr id="44" name="直接连接符 43"/>
            <p:cNvCxnSpPr/>
            <p:nvPr/>
          </p:nvCxnSpPr>
          <p:spPr>
            <a:xfrm>
              <a:off x="1187543" y="1616473"/>
              <a:ext cx="1221828" cy="113517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1187543" y="1616473"/>
              <a:ext cx="1221828" cy="113517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直接连接符 45"/>
            <p:cNvCxnSpPr>
              <a:stCxn id="43" idx="1"/>
              <a:endCxn id="43" idx="3"/>
            </p:cNvCxnSpPr>
            <p:nvPr/>
          </p:nvCxnSpPr>
          <p:spPr>
            <a:xfrm>
              <a:off x="1187543" y="2176780"/>
              <a:ext cx="122182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直接连接符 46"/>
            <p:cNvCxnSpPr>
              <a:stCxn id="43" idx="0"/>
              <a:endCxn id="43" idx="2"/>
            </p:cNvCxnSpPr>
            <p:nvPr/>
          </p:nvCxnSpPr>
          <p:spPr>
            <a:xfrm>
              <a:off x="1798457" y="1601910"/>
              <a:ext cx="0" cy="114974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文本框 47"/>
            <p:cNvSpPr txBox="1"/>
            <p:nvPr/>
          </p:nvSpPr>
          <p:spPr>
            <a:xfrm>
              <a:off x="989340" y="1525671"/>
              <a:ext cx="1652100" cy="1297453"/>
            </a:xfrm>
            <a:prstGeom prst="rect">
              <a:avLst/>
            </a:prstGeom>
            <a:noFill/>
          </p:spPr>
          <p:txBody>
            <a:bodyPr wrap="square" rtlCol="0">
              <a:spAutoFit/>
            </a:bodyPr>
            <a:lstStyle/>
            <a:p>
              <a:pPr algn="ctr"/>
              <a:r>
                <a:rPr lang="zh-CN" altLang="en-US" sz="4800" b="1" dirty="0">
                  <a:solidFill>
                    <a:srgbClr val="7C6D48"/>
                  </a:solidFill>
                  <a:latin typeface="字酷堂清楷体" panose="02010601030101010101" pitchFamily="2" charset="-122"/>
                  <a:ea typeface="字酷堂清楷体" panose="02010601030101010101" pitchFamily="2" charset="-122"/>
                  <a:cs typeface="+mn-ea"/>
                  <a:sym typeface="+mn-lt"/>
                </a:rPr>
                <a:t>修</a:t>
              </a:r>
            </a:p>
          </p:txBody>
        </p:sp>
      </p:grpSp>
      <p:grpSp>
        <p:nvGrpSpPr>
          <p:cNvPr id="49" name="组合 48"/>
          <p:cNvGrpSpPr/>
          <p:nvPr/>
        </p:nvGrpSpPr>
        <p:grpSpPr>
          <a:xfrm>
            <a:off x="5869305" y="3289300"/>
            <a:ext cx="1080770" cy="829945"/>
            <a:chOff x="989340" y="1525671"/>
            <a:chExt cx="1652100" cy="1297453"/>
          </a:xfrm>
        </p:grpSpPr>
        <p:sp>
          <p:nvSpPr>
            <p:cNvPr id="50" name="矩形 49"/>
            <p:cNvSpPr/>
            <p:nvPr/>
          </p:nvSpPr>
          <p:spPr>
            <a:xfrm>
              <a:off x="1187543" y="1601910"/>
              <a:ext cx="1221828" cy="1149740"/>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字酷堂清楷体" panose="02010601030101010101" pitchFamily="2" charset="-122"/>
                <a:ea typeface="字酷堂清楷体" panose="02010601030101010101" pitchFamily="2" charset="-122"/>
                <a:cs typeface="+mn-ea"/>
                <a:sym typeface="+mn-lt"/>
              </a:endParaRPr>
            </a:p>
          </p:txBody>
        </p:sp>
        <p:cxnSp>
          <p:nvCxnSpPr>
            <p:cNvPr id="51" name="直接连接符 50"/>
            <p:cNvCxnSpPr/>
            <p:nvPr/>
          </p:nvCxnSpPr>
          <p:spPr>
            <a:xfrm>
              <a:off x="1187543" y="1616473"/>
              <a:ext cx="1221828" cy="113517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V="1">
              <a:off x="1187543" y="1616473"/>
              <a:ext cx="1221828" cy="113517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直接连接符 52"/>
            <p:cNvCxnSpPr>
              <a:stCxn id="50" idx="1"/>
              <a:endCxn id="50" idx="3"/>
            </p:cNvCxnSpPr>
            <p:nvPr/>
          </p:nvCxnSpPr>
          <p:spPr>
            <a:xfrm>
              <a:off x="1187543" y="2176780"/>
              <a:ext cx="122182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直接连接符 53"/>
            <p:cNvCxnSpPr>
              <a:stCxn id="50" idx="0"/>
              <a:endCxn id="50" idx="2"/>
            </p:cNvCxnSpPr>
            <p:nvPr/>
          </p:nvCxnSpPr>
          <p:spPr>
            <a:xfrm>
              <a:off x="1798457" y="1601910"/>
              <a:ext cx="0" cy="114974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989340" y="1525671"/>
              <a:ext cx="1652100" cy="1297453"/>
            </a:xfrm>
            <a:prstGeom prst="rect">
              <a:avLst/>
            </a:prstGeom>
            <a:noFill/>
          </p:spPr>
          <p:txBody>
            <a:bodyPr wrap="square" rtlCol="0">
              <a:spAutoFit/>
            </a:bodyPr>
            <a:lstStyle/>
            <a:p>
              <a:pPr algn="ctr">
                <a:buClrTx/>
                <a:buSzTx/>
                <a:buFontTx/>
              </a:pPr>
              <a:r>
                <a:rPr lang="zh-CN" altLang="en-US" sz="4800" b="1" dirty="0">
                  <a:solidFill>
                    <a:srgbClr val="7C6D48"/>
                  </a:solidFill>
                  <a:latin typeface="字酷堂清楷体" panose="02010601030101010101" pitchFamily="2" charset="-122"/>
                  <a:ea typeface="字酷堂清楷体" panose="02010601030101010101" pitchFamily="2" charset="-122"/>
                  <a:cs typeface="+mn-ea"/>
                  <a:sym typeface="+mn-lt"/>
                </a:rPr>
                <a:t>为</a:t>
              </a:r>
            </a:p>
          </p:txBody>
        </p:sp>
      </p:grpSp>
      <p:grpSp>
        <p:nvGrpSpPr>
          <p:cNvPr id="264" name="组合 263"/>
          <p:cNvGrpSpPr/>
          <p:nvPr>
            <p:custDataLst>
              <p:tags r:id="rId2"/>
            </p:custDataLst>
          </p:nvPr>
        </p:nvGrpSpPr>
        <p:grpSpPr>
          <a:xfrm>
            <a:off x="7249795" y="1282700"/>
            <a:ext cx="4274820" cy="3630295"/>
            <a:chOff x="7152218" y="2601135"/>
            <a:chExt cx="1520259" cy="1329570"/>
          </a:xfrm>
        </p:grpSpPr>
        <p:sp>
          <p:nvSpPr>
            <p:cNvPr id="265" name="Freeform 5"/>
            <p:cNvSpPr/>
            <p:nvPr>
              <p:custDataLst>
                <p:tags r:id="rId3"/>
              </p:custDataLst>
            </p:nvPr>
          </p:nvSpPr>
          <p:spPr bwMode="auto">
            <a:xfrm>
              <a:off x="7277303" y="2601135"/>
              <a:ext cx="1309452" cy="1300705"/>
            </a:xfrm>
            <a:custGeom>
              <a:avLst/>
              <a:gdLst>
                <a:gd name="T0" fmla="*/ 74 w 629"/>
                <a:gd name="T1" fmla="*/ 255 h 624"/>
                <a:gd name="T2" fmla="*/ 103 w 629"/>
                <a:gd name="T3" fmla="*/ 210 h 624"/>
                <a:gd name="T4" fmla="*/ 105 w 629"/>
                <a:gd name="T5" fmla="*/ 126 h 624"/>
                <a:gd name="T6" fmla="*/ 142 w 629"/>
                <a:gd name="T7" fmla="*/ 101 h 624"/>
                <a:gd name="T8" fmla="*/ 191 w 629"/>
                <a:gd name="T9" fmla="*/ 61 h 624"/>
                <a:gd name="T10" fmla="*/ 194 w 629"/>
                <a:gd name="T11" fmla="*/ 30 h 624"/>
                <a:gd name="T12" fmla="*/ 215 w 629"/>
                <a:gd name="T13" fmla="*/ 27 h 624"/>
                <a:gd name="T14" fmla="*/ 241 w 629"/>
                <a:gd name="T15" fmla="*/ 55 h 624"/>
                <a:gd name="T16" fmla="*/ 267 w 629"/>
                <a:gd name="T17" fmla="*/ 61 h 624"/>
                <a:gd name="T18" fmla="*/ 341 w 629"/>
                <a:gd name="T19" fmla="*/ 38 h 624"/>
                <a:gd name="T20" fmla="*/ 427 w 629"/>
                <a:gd name="T21" fmla="*/ 72 h 624"/>
                <a:gd name="T22" fmla="*/ 490 w 629"/>
                <a:gd name="T23" fmla="*/ 45 h 624"/>
                <a:gd name="T24" fmla="*/ 514 w 629"/>
                <a:gd name="T25" fmla="*/ 17 h 624"/>
                <a:gd name="T26" fmla="*/ 571 w 629"/>
                <a:gd name="T27" fmla="*/ 61 h 624"/>
                <a:gd name="T28" fmla="*/ 534 w 629"/>
                <a:gd name="T29" fmla="*/ 109 h 624"/>
                <a:gd name="T30" fmla="*/ 547 w 629"/>
                <a:gd name="T31" fmla="*/ 174 h 624"/>
                <a:gd name="T32" fmla="*/ 608 w 629"/>
                <a:gd name="T33" fmla="*/ 190 h 624"/>
                <a:gd name="T34" fmla="*/ 608 w 629"/>
                <a:gd name="T35" fmla="*/ 221 h 624"/>
                <a:gd name="T36" fmla="*/ 580 w 629"/>
                <a:gd name="T37" fmla="*/ 227 h 624"/>
                <a:gd name="T38" fmla="*/ 609 w 629"/>
                <a:gd name="T39" fmla="*/ 349 h 624"/>
                <a:gd name="T40" fmla="*/ 565 w 629"/>
                <a:gd name="T41" fmla="*/ 429 h 624"/>
                <a:gd name="T42" fmla="*/ 586 w 629"/>
                <a:gd name="T43" fmla="*/ 494 h 624"/>
                <a:gd name="T44" fmla="*/ 541 w 629"/>
                <a:gd name="T45" fmla="*/ 551 h 624"/>
                <a:gd name="T46" fmla="*/ 418 w 629"/>
                <a:gd name="T47" fmla="*/ 560 h 624"/>
                <a:gd name="T48" fmla="*/ 353 w 629"/>
                <a:gd name="T49" fmla="*/ 604 h 624"/>
                <a:gd name="T50" fmla="*/ 263 w 629"/>
                <a:gd name="T51" fmla="*/ 573 h 624"/>
                <a:gd name="T52" fmla="*/ 193 w 629"/>
                <a:gd name="T53" fmla="*/ 604 h 624"/>
                <a:gd name="T54" fmla="*/ 122 w 629"/>
                <a:gd name="T55" fmla="*/ 605 h 624"/>
                <a:gd name="T56" fmla="*/ 120 w 629"/>
                <a:gd name="T57" fmla="*/ 488 h 624"/>
                <a:gd name="T58" fmla="*/ 35 w 629"/>
                <a:gd name="T59" fmla="*/ 445 h 624"/>
                <a:gd name="T60" fmla="*/ 43 w 629"/>
                <a:gd name="T61" fmla="*/ 406 h 624"/>
                <a:gd name="T62" fmla="*/ 33 w 629"/>
                <a:gd name="T63" fmla="*/ 288 h 624"/>
                <a:gd name="T64" fmla="*/ 74 w 629"/>
                <a:gd name="T65" fmla="*/ 255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9" h="624">
                  <a:moveTo>
                    <a:pt x="74" y="255"/>
                  </a:moveTo>
                  <a:cubicBezTo>
                    <a:pt x="87" y="242"/>
                    <a:pt x="99" y="226"/>
                    <a:pt x="103" y="210"/>
                  </a:cubicBezTo>
                  <a:cubicBezTo>
                    <a:pt x="109" y="182"/>
                    <a:pt x="90" y="152"/>
                    <a:pt x="105" y="126"/>
                  </a:cubicBezTo>
                  <a:cubicBezTo>
                    <a:pt x="112" y="112"/>
                    <a:pt x="128" y="106"/>
                    <a:pt x="142" y="101"/>
                  </a:cubicBezTo>
                  <a:cubicBezTo>
                    <a:pt x="165" y="94"/>
                    <a:pt x="186" y="87"/>
                    <a:pt x="191" y="61"/>
                  </a:cubicBezTo>
                  <a:cubicBezTo>
                    <a:pt x="192" y="50"/>
                    <a:pt x="187" y="38"/>
                    <a:pt x="194" y="30"/>
                  </a:cubicBezTo>
                  <a:cubicBezTo>
                    <a:pt x="198" y="24"/>
                    <a:pt x="208" y="23"/>
                    <a:pt x="215" y="27"/>
                  </a:cubicBezTo>
                  <a:cubicBezTo>
                    <a:pt x="227" y="33"/>
                    <a:pt x="230" y="48"/>
                    <a:pt x="241" y="55"/>
                  </a:cubicBezTo>
                  <a:cubicBezTo>
                    <a:pt x="248" y="60"/>
                    <a:pt x="258" y="61"/>
                    <a:pt x="267" y="61"/>
                  </a:cubicBezTo>
                  <a:cubicBezTo>
                    <a:pt x="295" y="63"/>
                    <a:pt x="315" y="45"/>
                    <a:pt x="341" y="38"/>
                  </a:cubicBezTo>
                  <a:cubicBezTo>
                    <a:pt x="394" y="25"/>
                    <a:pt x="393" y="70"/>
                    <a:pt x="427" y="72"/>
                  </a:cubicBezTo>
                  <a:cubicBezTo>
                    <a:pt x="447" y="73"/>
                    <a:pt x="478" y="60"/>
                    <a:pt x="490" y="45"/>
                  </a:cubicBezTo>
                  <a:cubicBezTo>
                    <a:pt x="497" y="35"/>
                    <a:pt x="503" y="23"/>
                    <a:pt x="514" y="17"/>
                  </a:cubicBezTo>
                  <a:cubicBezTo>
                    <a:pt x="541" y="0"/>
                    <a:pt x="578" y="25"/>
                    <a:pt x="571" y="61"/>
                  </a:cubicBezTo>
                  <a:cubicBezTo>
                    <a:pt x="567" y="86"/>
                    <a:pt x="542" y="89"/>
                    <a:pt x="534" y="109"/>
                  </a:cubicBezTo>
                  <a:cubicBezTo>
                    <a:pt x="526" y="130"/>
                    <a:pt x="531" y="158"/>
                    <a:pt x="547" y="174"/>
                  </a:cubicBezTo>
                  <a:cubicBezTo>
                    <a:pt x="570" y="198"/>
                    <a:pt x="597" y="188"/>
                    <a:pt x="608" y="190"/>
                  </a:cubicBezTo>
                  <a:cubicBezTo>
                    <a:pt x="629" y="192"/>
                    <a:pt x="629" y="215"/>
                    <a:pt x="608" y="221"/>
                  </a:cubicBezTo>
                  <a:cubicBezTo>
                    <a:pt x="599" y="224"/>
                    <a:pt x="589" y="223"/>
                    <a:pt x="580" y="227"/>
                  </a:cubicBezTo>
                  <a:cubicBezTo>
                    <a:pt x="530" y="250"/>
                    <a:pt x="609" y="302"/>
                    <a:pt x="609" y="349"/>
                  </a:cubicBezTo>
                  <a:cubicBezTo>
                    <a:pt x="608" y="381"/>
                    <a:pt x="578" y="402"/>
                    <a:pt x="565" y="429"/>
                  </a:cubicBezTo>
                  <a:cubicBezTo>
                    <a:pt x="550" y="460"/>
                    <a:pt x="567" y="473"/>
                    <a:pt x="586" y="494"/>
                  </a:cubicBezTo>
                  <a:cubicBezTo>
                    <a:pt x="629" y="539"/>
                    <a:pt x="591" y="583"/>
                    <a:pt x="541" y="551"/>
                  </a:cubicBezTo>
                  <a:cubicBezTo>
                    <a:pt x="507" y="529"/>
                    <a:pt x="479" y="490"/>
                    <a:pt x="418" y="560"/>
                  </a:cubicBezTo>
                  <a:cubicBezTo>
                    <a:pt x="400" y="580"/>
                    <a:pt x="380" y="603"/>
                    <a:pt x="353" y="604"/>
                  </a:cubicBezTo>
                  <a:cubicBezTo>
                    <a:pt x="321" y="605"/>
                    <a:pt x="295" y="574"/>
                    <a:pt x="263" y="573"/>
                  </a:cubicBezTo>
                  <a:cubicBezTo>
                    <a:pt x="238" y="572"/>
                    <a:pt x="216" y="591"/>
                    <a:pt x="193" y="604"/>
                  </a:cubicBezTo>
                  <a:cubicBezTo>
                    <a:pt x="171" y="617"/>
                    <a:pt x="139" y="624"/>
                    <a:pt x="122" y="605"/>
                  </a:cubicBezTo>
                  <a:cubicBezTo>
                    <a:pt x="92" y="572"/>
                    <a:pt x="139" y="524"/>
                    <a:pt x="120" y="488"/>
                  </a:cubicBezTo>
                  <a:cubicBezTo>
                    <a:pt x="103" y="457"/>
                    <a:pt x="49" y="477"/>
                    <a:pt x="35" y="445"/>
                  </a:cubicBezTo>
                  <a:cubicBezTo>
                    <a:pt x="29" y="432"/>
                    <a:pt x="37" y="419"/>
                    <a:pt x="43" y="406"/>
                  </a:cubicBezTo>
                  <a:cubicBezTo>
                    <a:pt x="65" y="365"/>
                    <a:pt x="0" y="325"/>
                    <a:pt x="33" y="288"/>
                  </a:cubicBezTo>
                  <a:cubicBezTo>
                    <a:pt x="44" y="275"/>
                    <a:pt x="57" y="271"/>
                    <a:pt x="74" y="255"/>
                  </a:cubicBezTo>
                  <a:close/>
                </a:path>
              </a:pathLst>
            </a:custGeom>
            <a:blipFill dpi="0" rotWithShape="0">
              <a:blip r:embed="rId14"/>
              <a:srcRect/>
              <a:stretch>
                <a:fillRect l="-10000" t="-20000" r="-7000" b="-22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6"/>
            <p:cNvSpPr/>
            <p:nvPr>
              <p:custDataLst>
                <p:tags r:id="rId4"/>
              </p:custDataLst>
            </p:nvPr>
          </p:nvSpPr>
          <p:spPr bwMode="auto">
            <a:xfrm>
              <a:off x="8201879" y="3740891"/>
              <a:ext cx="132957" cy="104966"/>
            </a:xfrm>
            <a:custGeom>
              <a:avLst/>
              <a:gdLst>
                <a:gd name="T0" fmla="*/ 1 w 64"/>
                <a:gd name="T1" fmla="*/ 29 h 50"/>
                <a:gd name="T2" fmla="*/ 2 w 64"/>
                <a:gd name="T3" fmla="*/ 42 h 50"/>
                <a:gd name="T4" fmla="*/ 28 w 64"/>
                <a:gd name="T5" fmla="*/ 48 h 50"/>
                <a:gd name="T6" fmla="*/ 49 w 64"/>
                <a:gd name="T7" fmla="*/ 43 h 50"/>
                <a:gd name="T8" fmla="*/ 63 w 64"/>
                <a:gd name="T9" fmla="*/ 26 h 50"/>
                <a:gd name="T10" fmla="*/ 51 w 64"/>
                <a:gd name="T11" fmla="*/ 4 h 50"/>
                <a:gd name="T12" fmla="*/ 25 w 64"/>
                <a:gd name="T13" fmla="*/ 3 h 50"/>
                <a:gd name="T14" fmla="*/ 1 w 64"/>
                <a:gd name="T15" fmla="*/ 29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50">
                  <a:moveTo>
                    <a:pt x="1" y="29"/>
                  </a:moveTo>
                  <a:cubicBezTo>
                    <a:pt x="0" y="33"/>
                    <a:pt x="0" y="38"/>
                    <a:pt x="2" y="42"/>
                  </a:cubicBezTo>
                  <a:cubicBezTo>
                    <a:pt x="7" y="50"/>
                    <a:pt x="19" y="50"/>
                    <a:pt x="28" y="48"/>
                  </a:cubicBezTo>
                  <a:cubicBezTo>
                    <a:pt x="35" y="47"/>
                    <a:pt x="43" y="46"/>
                    <a:pt x="49" y="43"/>
                  </a:cubicBezTo>
                  <a:cubicBezTo>
                    <a:pt x="56" y="39"/>
                    <a:pt x="62" y="33"/>
                    <a:pt x="63" y="26"/>
                  </a:cubicBezTo>
                  <a:cubicBezTo>
                    <a:pt x="64" y="17"/>
                    <a:pt x="59" y="8"/>
                    <a:pt x="51" y="4"/>
                  </a:cubicBezTo>
                  <a:cubicBezTo>
                    <a:pt x="43" y="0"/>
                    <a:pt x="33" y="0"/>
                    <a:pt x="25" y="3"/>
                  </a:cubicBezTo>
                  <a:cubicBezTo>
                    <a:pt x="13" y="7"/>
                    <a:pt x="3" y="17"/>
                    <a:pt x="1" y="29"/>
                  </a:cubicBezTo>
                  <a:close/>
                </a:path>
              </a:pathLst>
            </a:custGeom>
            <a:blipFill dpi="0" rotWithShape="0">
              <a:blip r:embed="rId14"/>
              <a:srcRect/>
              <a:stretch>
                <a:fillRect l="-789000" t="-1332000" r="-254000" b="-327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7"/>
            <p:cNvSpPr/>
            <p:nvPr>
              <p:custDataLst>
                <p:tags r:id="rId5"/>
              </p:custDataLst>
            </p:nvPr>
          </p:nvSpPr>
          <p:spPr bwMode="auto">
            <a:xfrm>
              <a:off x="7487235" y="2605509"/>
              <a:ext cx="160074" cy="158324"/>
            </a:xfrm>
            <a:custGeom>
              <a:avLst/>
              <a:gdLst>
                <a:gd name="T0" fmla="*/ 40 w 77"/>
                <a:gd name="T1" fmla="*/ 1 h 76"/>
                <a:gd name="T2" fmla="*/ 4 w 77"/>
                <a:gd name="T3" fmla="*/ 26 h 76"/>
                <a:gd name="T4" fmla="*/ 22 w 77"/>
                <a:gd name="T5" fmla="*/ 66 h 76"/>
                <a:gd name="T6" fmla="*/ 71 w 77"/>
                <a:gd name="T7" fmla="*/ 45 h 76"/>
                <a:gd name="T8" fmla="*/ 40 w 77"/>
                <a:gd name="T9" fmla="*/ 1 h 76"/>
              </a:gdLst>
              <a:ahLst/>
              <a:cxnLst>
                <a:cxn ang="0">
                  <a:pos x="T0" y="T1"/>
                </a:cxn>
                <a:cxn ang="0">
                  <a:pos x="T2" y="T3"/>
                </a:cxn>
                <a:cxn ang="0">
                  <a:pos x="T4" y="T5"/>
                </a:cxn>
                <a:cxn ang="0">
                  <a:pos x="T6" y="T7"/>
                </a:cxn>
                <a:cxn ang="0">
                  <a:pos x="T8" y="T9"/>
                </a:cxn>
              </a:cxnLst>
              <a:rect l="0" t="0" r="r" b="b"/>
              <a:pathLst>
                <a:path w="77" h="76">
                  <a:moveTo>
                    <a:pt x="40" y="1"/>
                  </a:moveTo>
                  <a:cubicBezTo>
                    <a:pt x="24" y="0"/>
                    <a:pt x="8" y="11"/>
                    <a:pt x="4" y="26"/>
                  </a:cubicBezTo>
                  <a:cubicBezTo>
                    <a:pt x="0" y="41"/>
                    <a:pt x="8" y="59"/>
                    <a:pt x="22" y="66"/>
                  </a:cubicBezTo>
                  <a:cubicBezTo>
                    <a:pt x="40" y="76"/>
                    <a:pt x="65" y="64"/>
                    <a:pt x="71" y="45"/>
                  </a:cubicBezTo>
                  <a:cubicBezTo>
                    <a:pt x="77" y="25"/>
                    <a:pt x="60" y="2"/>
                    <a:pt x="40" y="1"/>
                  </a:cubicBezTo>
                  <a:close/>
                </a:path>
              </a:pathLst>
            </a:custGeom>
            <a:blipFill dpi="0" rotWithShape="0">
              <a:blip r:embed="rId14"/>
              <a:srcRect/>
              <a:stretch>
                <a:fillRect l="-209000" t="-166000" r="-640000" b="-900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8"/>
            <p:cNvSpPr/>
            <p:nvPr>
              <p:custDataLst>
                <p:tags r:id="rId6"/>
              </p:custDataLst>
            </p:nvPr>
          </p:nvSpPr>
          <p:spPr bwMode="auto">
            <a:xfrm>
              <a:off x="7374396" y="2655367"/>
              <a:ext cx="70852" cy="76975"/>
            </a:xfrm>
            <a:custGeom>
              <a:avLst/>
              <a:gdLst>
                <a:gd name="T0" fmla="*/ 33 w 34"/>
                <a:gd name="T1" fmla="*/ 20 h 37"/>
                <a:gd name="T2" fmla="*/ 27 w 34"/>
                <a:gd name="T3" fmla="*/ 5 h 37"/>
                <a:gd name="T4" fmla="*/ 5 w 34"/>
                <a:gd name="T5" fmla="*/ 8 h 37"/>
                <a:gd name="T6" fmla="*/ 7 w 34"/>
                <a:gd name="T7" fmla="*/ 29 h 37"/>
                <a:gd name="T8" fmla="*/ 33 w 34"/>
                <a:gd name="T9" fmla="*/ 20 h 37"/>
              </a:gdLst>
              <a:ahLst/>
              <a:cxnLst>
                <a:cxn ang="0">
                  <a:pos x="T0" y="T1"/>
                </a:cxn>
                <a:cxn ang="0">
                  <a:pos x="T2" y="T3"/>
                </a:cxn>
                <a:cxn ang="0">
                  <a:pos x="T4" y="T5"/>
                </a:cxn>
                <a:cxn ang="0">
                  <a:pos x="T6" y="T7"/>
                </a:cxn>
                <a:cxn ang="0">
                  <a:pos x="T8" y="T9"/>
                </a:cxn>
              </a:cxnLst>
              <a:rect l="0" t="0" r="r" b="b"/>
              <a:pathLst>
                <a:path w="34" h="37">
                  <a:moveTo>
                    <a:pt x="33" y="20"/>
                  </a:moveTo>
                  <a:cubicBezTo>
                    <a:pt x="34" y="14"/>
                    <a:pt x="31" y="8"/>
                    <a:pt x="27" y="5"/>
                  </a:cubicBezTo>
                  <a:cubicBezTo>
                    <a:pt x="21" y="0"/>
                    <a:pt x="11" y="1"/>
                    <a:pt x="5" y="8"/>
                  </a:cubicBezTo>
                  <a:cubicBezTo>
                    <a:pt x="0" y="14"/>
                    <a:pt x="1" y="24"/>
                    <a:pt x="7" y="29"/>
                  </a:cubicBezTo>
                  <a:cubicBezTo>
                    <a:pt x="15" y="37"/>
                    <a:pt x="32" y="31"/>
                    <a:pt x="33" y="20"/>
                  </a:cubicBezTo>
                  <a:close/>
                </a:path>
              </a:pathLst>
            </a:custGeom>
            <a:blipFill dpi="0" rotWithShape="0">
              <a:blip r:embed="rId14"/>
              <a:srcRect/>
              <a:stretch>
                <a:fillRect l="-314000" t="-406000" r="-1732000" b="-1892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9"/>
            <p:cNvSpPr/>
            <p:nvPr>
              <p:custDataLst>
                <p:tags r:id="rId7"/>
              </p:custDataLst>
            </p:nvPr>
          </p:nvSpPr>
          <p:spPr bwMode="auto">
            <a:xfrm>
              <a:off x="7243189" y="3662167"/>
              <a:ext cx="171445" cy="168821"/>
            </a:xfrm>
            <a:custGeom>
              <a:avLst/>
              <a:gdLst>
                <a:gd name="T0" fmla="*/ 17 w 82"/>
                <a:gd name="T1" fmla="*/ 69 h 81"/>
                <a:gd name="T2" fmla="*/ 60 w 82"/>
                <a:gd name="T3" fmla="*/ 74 h 81"/>
                <a:gd name="T4" fmla="*/ 80 w 82"/>
                <a:gd name="T5" fmla="*/ 34 h 81"/>
                <a:gd name="T6" fmla="*/ 56 w 82"/>
                <a:gd name="T7" fmla="*/ 5 h 81"/>
                <a:gd name="T8" fmla="*/ 18 w 82"/>
                <a:gd name="T9" fmla="*/ 11 h 81"/>
                <a:gd name="T10" fmla="*/ 17 w 82"/>
                <a:gd name="T11" fmla="*/ 69 h 81"/>
              </a:gdLst>
              <a:ahLst/>
              <a:cxnLst>
                <a:cxn ang="0">
                  <a:pos x="T0" y="T1"/>
                </a:cxn>
                <a:cxn ang="0">
                  <a:pos x="T2" y="T3"/>
                </a:cxn>
                <a:cxn ang="0">
                  <a:pos x="T4" y="T5"/>
                </a:cxn>
                <a:cxn ang="0">
                  <a:pos x="T6" y="T7"/>
                </a:cxn>
                <a:cxn ang="0">
                  <a:pos x="T8" y="T9"/>
                </a:cxn>
                <a:cxn ang="0">
                  <a:pos x="T10" y="T11"/>
                </a:cxn>
              </a:cxnLst>
              <a:rect l="0" t="0" r="r" b="b"/>
              <a:pathLst>
                <a:path w="82" h="81">
                  <a:moveTo>
                    <a:pt x="17" y="69"/>
                  </a:moveTo>
                  <a:cubicBezTo>
                    <a:pt x="29" y="79"/>
                    <a:pt x="47" y="81"/>
                    <a:pt x="60" y="74"/>
                  </a:cubicBezTo>
                  <a:cubicBezTo>
                    <a:pt x="74" y="66"/>
                    <a:pt x="82" y="50"/>
                    <a:pt x="80" y="34"/>
                  </a:cubicBezTo>
                  <a:cubicBezTo>
                    <a:pt x="77" y="21"/>
                    <a:pt x="68" y="10"/>
                    <a:pt x="56" y="5"/>
                  </a:cubicBezTo>
                  <a:cubicBezTo>
                    <a:pt x="43" y="0"/>
                    <a:pt x="28" y="2"/>
                    <a:pt x="18" y="11"/>
                  </a:cubicBezTo>
                  <a:cubicBezTo>
                    <a:pt x="1" y="25"/>
                    <a:pt x="0" y="55"/>
                    <a:pt x="17" y="69"/>
                  </a:cubicBezTo>
                  <a:close/>
                </a:path>
              </a:pathLst>
            </a:custGeom>
            <a:blipFill dpi="0" rotWithShape="0">
              <a:blip r:embed="rId14"/>
              <a:srcRect/>
              <a:stretch>
                <a:fillRect l="-53000" t="-781000" r="-734000" b="-212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0"/>
            <p:cNvSpPr/>
            <p:nvPr>
              <p:custDataLst>
                <p:tags r:id="rId8"/>
              </p:custDataLst>
            </p:nvPr>
          </p:nvSpPr>
          <p:spPr bwMode="auto">
            <a:xfrm>
              <a:off x="7368274" y="3870349"/>
              <a:ext cx="62980" cy="60356"/>
            </a:xfrm>
            <a:custGeom>
              <a:avLst/>
              <a:gdLst>
                <a:gd name="T0" fmla="*/ 19 w 30"/>
                <a:gd name="T1" fmla="*/ 27 h 29"/>
                <a:gd name="T2" fmla="*/ 28 w 30"/>
                <a:gd name="T3" fmla="*/ 10 h 29"/>
                <a:gd name="T4" fmla="*/ 15 w 30"/>
                <a:gd name="T5" fmla="*/ 0 h 29"/>
                <a:gd name="T6" fmla="*/ 2 w 30"/>
                <a:gd name="T7" fmla="*/ 11 h 29"/>
                <a:gd name="T8" fmla="*/ 19 w 30"/>
                <a:gd name="T9" fmla="*/ 27 h 29"/>
              </a:gdLst>
              <a:ahLst/>
              <a:cxnLst>
                <a:cxn ang="0">
                  <a:pos x="T0" y="T1"/>
                </a:cxn>
                <a:cxn ang="0">
                  <a:pos x="T2" y="T3"/>
                </a:cxn>
                <a:cxn ang="0">
                  <a:pos x="T4" y="T5"/>
                </a:cxn>
                <a:cxn ang="0">
                  <a:pos x="T6" y="T7"/>
                </a:cxn>
                <a:cxn ang="0">
                  <a:pos x="T8" y="T9"/>
                </a:cxn>
              </a:cxnLst>
              <a:rect l="0" t="0" r="r" b="b"/>
              <a:pathLst>
                <a:path w="30" h="29">
                  <a:moveTo>
                    <a:pt x="19" y="27"/>
                  </a:moveTo>
                  <a:cubicBezTo>
                    <a:pt x="26" y="25"/>
                    <a:pt x="30" y="17"/>
                    <a:pt x="28" y="10"/>
                  </a:cubicBezTo>
                  <a:cubicBezTo>
                    <a:pt x="27" y="4"/>
                    <a:pt x="21" y="0"/>
                    <a:pt x="15" y="0"/>
                  </a:cubicBezTo>
                  <a:cubicBezTo>
                    <a:pt x="9" y="1"/>
                    <a:pt x="4" y="5"/>
                    <a:pt x="2" y="11"/>
                  </a:cubicBezTo>
                  <a:cubicBezTo>
                    <a:pt x="0" y="20"/>
                    <a:pt x="10" y="29"/>
                    <a:pt x="19" y="27"/>
                  </a:cubicBezTo>
                  <a:close/>
                </a:path>
              </a:pathLst>
            </a:custGeom>
            <a:blipFill dpi="0" rotWithShape="0">
              <a:blip r:embed="rId14"/>
              <a:srcRect/>
              <a:stretch>
                <a:fillRect l="-343000" t="-2531000" r="-1971000" b="-428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1"/>
            <p:cNvSpPr/>
            <p:nvPr>
              <p:custDataLst>
                <p:tags r:id="rId9"/>
              </p:custDataLst>
            </p:nvPr>
          </p:nvSpPr>
          <p:spPr bwMode="auto">
            <a:xfrm>
              <a:off x="7152218" y="3188945"/>
              <a:ext cx="118087" cy="118962"/>
            </a:xfrm>
            <a:custGeom>
              <a:avLst/>
              <a:gdLst>
                <a:gd name="T0" fmla="*/ 3 w 57"/>
                <a:gd name="T1" fmla="*/ 24 h 57"/>
                <a:gd name="T2" fmla="*/ 32 w 57"/>
                <a:gd name="T3" fmla="*/ 56 h 57"/>
                <a:gd name="T4" fmla="*/ 57 w 57"/>
                <a:gd name="T5" fmla="*/ 29 h 57"/>
                <a:gd name="T6" fmla="*/ 32 w 57"/>
                <a:gd name="T7" fmla="*/ 1 h 57"/>
                <a:gd name="T8" fmla="*/ 3 w 57"/>
                <a:gd name="T9" fmla="*/ 24 h 57"/>
              </a:gdLst>
              <a:ahLst/>
              <a:cxnLst>
                <a:cxn ang="0">
                  <a:pos x="T0" y="T1"/>
                </a:cxn>
                <a:cxn ang="0">
                  <a:pos x="T2" y="T3"/>
                </a:cxn>
                <a:cxn ang="0">
                  <a:pos x="T4" y="T5"/>
                </a:cxn>
                <a:cxn ang="0">
                  <a:pos x="T6" y="T7"/>
                </a:cxn>
                <a:cxn ang="0">
                  <a:pos x="T8" y="T9"/>
                </a:cxn>
              </a:cxnLst>
              <a:rect l="0" t="0" r="r" b="b"/>
              <a:pathLst>
                <a:path w="57" h="57">
                  <a:moveTo>
                    <a:pt x="3" y="24"/>
                  </a:moveTo>
                  <a:cubicBezTo>
                    <a:pt x="0" y="40"/>
                    <a:pt x="15" y="57"/>
                    <a:pt x="32" y="56"/>
                  </a:cubicBezTo>
                  <a:cubicBezTo>
                    <a:pt x="45" y="55"/>
                    <a:pt x="57" y="43"/>
                    <a:pt x="57" y="29"/>
                  </a:cubicBezTo>
                  <a:cubicBezTo>
                    <a:pt x="57" y="16"/>
                    <a:pt x="46" y="3"/>
                    <a:pt x="32" y="1"/>
                  </a:cubicBezTo>
                  <a:cubicBezTo>
                    <a:pt x="19" y="0"/>
                    <a:pt x="5" y="10"/>
                    <a:pt x="3" y="24"/>
                  </a:cubicBezTo>
                  <a:close/>
                </a:path>
              </a:pathLst>
            </a:custGeom>
            <a:blipFill dpi="0" rotWithShape="0">
              <a:blip r:embed="rId14"/>
              <a:srcRect/>
              <a:stretch>
                <a:fillRect t="-711000" r="-1187000" b="-741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2"/>
            <p:cNvSpPr/>
            <p:nvPr>
              <p:custDataLst>
                <p:tags r:id="rId10"/>
              </p:custDataLst>
            </p:nvPr>
          </p:nvSpPr>
          <p:spPr bwMode="auto">
            <a:xfrm>
              <a:off x="8599875" y="2988635"/>
              <a:ext cx="72602" cy="75226"/>
            </a:xfrm>
            <a:custGeom>
              <a:avLst/>
              <a:gdLst>
                <a:gd name="T0" fmla="*/ 34 w 35"/>
                <a:gd name="T1" fmla="*/ 20 h 36"/>
                <a:gd name="T2" fmla="*/ 28 w 35"/>
                <a:gd name="T3" fmla="*/ 4 h 36"/>
                <a:gd name="T4" fmla="*/ 10 w 35"/>
                <a:gd name="T5" fmla="*/ 3 h 36"/>
                <a:gd name="T6" fmla="*/ 9 w 35"/>
                <a:gd name="T7" fmla="*/ 30 h 36"/>
                <a:gd name="T8" fmla="*/ 34 w 35"/>
                <a:gd name="T9" fmla="*/ 20 h 36"/>
              </a:gdLst>
              <a:ahLst/>
              <a:cxnLst>
                <a:cxn ang="0">
                  <a:pos x="T0" y="T1"/>
                </a:cxn>
                <a:cxn ang="0">
                  <a:pos x="T2" y="T3"/>
                </a:cxn>
                <a:cxn ang="0">
                  <a:pos x="T4" y="T5"/>
                </a:cxn>
                <a:cxn ang="0">
                  <a:pos x="T6" y="T7"/>
                </a:cxn>
                <a:cxn ang="0">
                  <a:pos x="T8" y="T9"/>
                </a:cxn>
              </a:cxnLst>
              <a:rect l="0" t="0" r="r" b="b"/>
              <a:pathLst>
                <a:path w="35" h="36">
                  <a:moveTo>
                    <a:pt x="34" y="20"/>
                  </a:moveTo>
                  <a:cubicBezTo>
                    <a:pt x="35" y="14"/>
                    <a:pt x="33" y="7"/>
                    <a:pt x="28" y="4"/>
                  </a:cubicBezTo>
                  <a:cubicBezTo>
                    <a:pt x="23" y="0"/>
                    <a:pt x="16" y="0"/>
                    <a:pt x="10" y="3"/>
                  </a:cubicBezTo>
                  <a:cubicBezTo>
                    <a:pt x="1" y="8"/>
                    <a:pt x="0" y="24"/>
                    <a:pt x="9" y="30"/>
                  </a:cubicBezTo>
                  <a:cubicBezTo>
                    <a:pt x="18" y="36"/>
                    <a:pt x="32" y="30"/>
                    <a:pt x="34" y="20"/>
                  </a:cubicBezTo>
                  <a:close/>
                </a:path>
              </a:pathLst>
            </a:custGeom>
            <a:blipFill dpi="0" rotWithShape="0">
              <a:blip r:embed="rId14"/>
              <a:srcRect/>
              <a:stretch>
                <a:fillRect l="-1994000" t="-858000" b="-1495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3"/>
            <p:cNvSpPr/>
            <p:nvPr>
              <p:custDataLst>
                <p:tags r:id="rId11"/>
              </p:custDataLst>
            </p:nvPr>
          </p:nvSpPr>
          <p:spPr bwMode="auto">
            <a:xfrm>
              <a:off x="8474790" y="2805819"/>
              <a:ext cx="126834" cy="149577"/>
            </a:xfrm>
            <a:custGeom>
              <a:avLst/>
              <a:gdLst>
                <a:gd name="T0" fmla="*/ 53 w 61"/>
                <a:gd name="T1" fmla="*/ 15 h 72"/>
                <a:gd name="T2" fmla="*/ 14 w 61"/>
                <a:gd name="T3" fmla="*/ 12 h 72"/>
                <a:gd name="T4" fmla="*/ 18 w 61"/>
                <a:gd name="T5" fmla="*/ 64 h 72"/>
                <a:gd name="T6" fmla="*/ 54 w 61"/>
                <a:gd name="T7" fmla="*/ 54 h 72"/>
                <a:gd name="T8" fmla="*/ 53 w 61"/>
                <a:gd name="T9" fmla="*/ 15 h 72"/>
              </a:gdLst>
              <a:ahLst/>
              <a:cxnLst>
                <a:cxn ang="0">
                  <a:pos x="T0" y="T1"/>
                </a:cxn>
                <a:cxn ang="0">
                  <a:pos x="T2" y="T3"/>
                </a:cxn>
                <a:cxn ang="0">
                  <a:pos x="T4" y="T5"/>
                </a:cxn>
                <a:cxn ang="0">
                  <a:pos x="T6" y="T7"/>
                </a:cxn>
                <a:cxn ang="0">
                  <a:pos x="T8" y="T9"/>
                </a:cxn>
              </a:cxnLst>
              <a:rect l="0" t="0" r="r" b="b"/>
              <a:pathLst>
                <a:path w="61" h="72">
                  <a:moveTo>
                    <a:pt x="53" y="15"/>
                  </a:moveTo>
                  <a:cubicBezTo>
                    <a:pt x="44" y="0"/>
                    <a:pt x="26" y="2"/>
                    <a:pt x="14" y="12"/>
                  </a:cubicBezTo>
                  <a:cubicBezTo>
                    <a:pt x="0" y="25"/>
                    <a:pt x="1" y="53"/>
                    <a:pt x="18" y="64"/>
                  </a:cubicBezTo>
                  <a:cubicBezTo>
                    <a:pt x="29" y="72"/>
                    <a:pt x="47" y="66"/>
                    <a:pt x="54" y="54"/>
                  </a:cubicBezTo>
                  <a:cubicBezTo>
                    <a:pt x="61" y="43"/>
                    <a:pt x="60" y="27"/>
                    <a:pt x="53" y="15"/>
                  </a:cubicBezTo>
                  <a:close/>
                </a:path>
              </a:pathLst>
            </a:custGeom>
            <a:blipFill dpi="0" rotWithShape="0">
              <a:blip r:embed="rId14"/>
              <a:srcRect/>
              <a:stretch>
                <a:fillRect l="-1043000" t="-309000" r="-56000" b="-825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 name="文本框 4"/>
          <p:cNvSpPr txBox="1"/>
          <p:nvPr/>
        </p:nvSpPr>
        <p:spPr>
          <a:xfrm>
            <a:off x="1163320" y="6245225"/>
            <a:ext cx="10701655" cy="398780"/>
          </a:xfrm>
          <a:prstGeom prst="rect">
            <a:avLst/>
          </a:prstGeom>
          <a:noFill/>
        </p:spPr>
        <p:txBody>
          <a:bodyPr wrap="square" rtlCol="0">
            <a:spAutoFit/>
          </a:bodyPr>
          <a:lstStyle/>
          <a:p>
            <a:pPr algn="dist"/>
            <a:r>
              <a:rPr lang="zh-CN" altLang="en-US" sz="2000">
                <a:solidFill>
                  <a:schemeClr val="bg1"/>
                </a:solidFill>
                <a:latin typeface="汉仪南宫体简" panose="02010600000101010101" charset="-122"/>
                <a:ea typeface="汉仪南宫体简" panose="02010600000101010101" charset="-122"/>
              </a:rPr>
              <a:t>困</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境</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中</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修</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筑</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教</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育</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的</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家园</a:t>
            </a:r>
            <a:r>
              <a:rPr lang="en-US" altLang="zh-CN" sz="2000">
                <a:solidFill>
                  <a:schemeClr val="bg1"/>
                </a:solidFill>
                <a:latin typeface="汉仪南宫体简" panose="02010600000101010101" charset="-122"/>
                <a:ea typeface="汉仪南宫体简" panose="02010600000101010101" charset="-122"/>
              </a:rPr>
              <a:t>”</a:t>
            </a:r>
            <a:endParaRPr lang="zh-CN" altLang="en-US" sz="2000">
              <a:solidFill>
                <a:schemeClr val="bg1"/>
              </a:solidFill>
              <a:latin typeface="汉仪南宫体简" panose="02010600000101010101" charset="-122"/>
              <a:ea typeface="汉仪南宫体简" panose="02010600000101010101" charset="-122"/>
            </a:endParaRPr>
          </a:p>
        </p:txBody>
      </p:sp>
      <p:sp>
        <p:nvSpPr>
          <p:cNvPr id="2" name="文本框 1"/>
          <p:cNvSpPr txBox="1"/>
          <p:nvPr/>
        </p:nvSpPr>
        <p:spPr>
          <a:xfrm>
            <a:off x="254000" y="2853690"/>
            <a:ext cx="1559560" cy="460375"/>
          </a:xfrm>
          <a:prstGeom prst="rect">
            <a:avLst/>
          </a:prstGeom>
          <a:noFill/>
        </p:spPr>
        <p:txBody>
          <a:bodyPr wrap="square" rtlCol="0">
            <a:spAutoFit/>
          </a:bodyPr>
          <a:lstStyle/>
          <a:p>
            <a:r>
              <a:rPr lang="zh-CN" altLang="en-US" sz="2400">
                <a:latin typeface="汉仪黑方简" panose="00020600040101010101" charset="-122"/>
                <a:ea typeface="汉仪黑方简" panose="00020600040101010101" charset="-122"/>
              </a:rPr>
              <a:t>归根溯源</a:t>
            </a:r>
          </a:p>
        </p:txBody>
      </p:sp>
      <p:sp>
        <p:nvSpPr>
          <p:cNvPr id="3" name="文本框 2"/>
          <p:cNvSpPr txBox="1"/>
          <p:nvPr/>
        </p:nvSpPr>
        <p:spPr>
          <a:xfrm>
            <a:off x="176530" y="1550035"/>
            <a:ext cx="1447165" cy="460375"/>
          </a:xfrm>
          <a:prstGeom prst="rect">
            <a:avLst/>
          </a:prstGeom>
          <a:noFill/>
        </p:spPr>
        <p:txBody>
          <a:bodyPr wrap="square" rtlCol="0">
            <a:spAutoFit/>
          </a:bodyPr>
          <a:lstStyle/>
          <a:p>
            <a:r>
              <a:rPr lang="zh-CN" altLang="en-US" sz="2400">
                <a:latin typeface="汉仪黑方简" panose="00020600040101010101" charset="-122"/>
                <a:ea typeface="汉仪黑方简" panose="00020600040101010101" charset="-122"/>
              </a:rPr>
              <a:t>最高境界</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组合 3"/>
          <p:cNvGrpSpPr/>
          <p:nvPr/>
        </p:nvGrpSpPr>
        <p:grpSpPr>
          <a:xfrm>
            <a:off x="-33020" y="-211455"/>
            <a:ext cx="12225020" cy="7070090"/>
            <a:chOff x="-1" y="-37"/>
            <a:chExt cx="19252" cy="10836"/>
          </a:xfrm>
        </p:grpSpPr>
        <p:pic>
          <p:nvPicPr>
            <p:cNvPr id="6" name="图片 5" descr="b763cda1eb3f6d2eff02b2e0abb7d50"/>
            <p:cNvPicPr>
              <a:picLocks noChangeAspect="1"/>
            </p:cNvPicPr>
            <p:nvPr/>
          </p:nvPicPr>
          <p:blipFill>
            <a:blip r:embed="rId3"/>
            <a:srcRect r="3990" b="3917"/>
            <a:stretch>
              <a:fillRect/>
            </a:stretch>
          </p:blipFill>
          <p:spPr>
            <a:xfrm>
              <a:off x="0" y="-37"/>
              <a:ext cx="19251" cy="10837"/>
            </a:xfrm>
            <a:prstGeom prst="rect">
              <a:avLst/>
            </a:prstGeom>
          </p:spPr>
        </p:pic>
        <p:sp>
          <p:nvSpPr>
            <p:cNvPr id="9" name="矩形 8"/>
            <p:cNvSpPr/>
            <p:nvPr/>
          </p:nvSpPr>
          <p:spPr>
            <a:xfrm>
              <a:off x="-1" y="-36"/>
              <a:ext cx="19252" cy="9428"/>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汉仪仿宋简" panose="02010600000101010101" charset="-128"/>
                  <a:ea typeface="汉仪仿宋简" panose="02010600000101010101" charset="-128"/>
                </a:rPr>
                <a:t>◎新一代的教师需求不仅仅是马斯洛需求层次理论从底层开始的，而是从看重顶层，他们要实现自我价值。</a:t>
              </a:r>
            </a:p>
          </p:txBody>
        </p:sp>
      </p:grpSp>
      <p:sp>
        <p:nvSpPr>
          <p:cNvPr id="100" name="文本框 99"/>
          <p:cNvSpPr txBox="1"/>
          <p:nvPr/>
        </p:nvSpPr>
        <p:spPr>
          <a:xfrm>
            <a:off x="448211" y="1426845"/>
            <a:ext cx="10381976" cy="4818380"/>
          </a:xfrm>
          <a:prstGeom prst="rect">
            <a:avLst/>
          </a:prstGeom>
          <a:noFill/>
          <a:ln w="9525">
            <a:noFill/>
          </a:ln>
        </p:spPr>
        <p:txBody>
          <a:bodyPr wrap="square">
            <a:noAutofit/>
          </a:bodyPr>
          <a:lstStyle/>
          <a:p>
            <a:pPr indent="457200" algn="l">
              <a:lnSpc>
                <a:spcPct val="150000"/>
              </a:lnSpc>
              <a:buClrTx/>
              <a:buSzTx/>
              <a:buFontTx/>
            </a:pPr>
            <a:r>
              <a:rPr lang="zh-CN" altLang="en-US" sz="2400" b="1" dirty="0">
                <a:solidFill>
                  <a:srgbClr val="7C6D48"/>
                </a:solidFill>
                <a:latin typeface="汉仪仿宋简" panose="02010600000101010101" charset="-128"/>
                <a:ea typeface="汉仪仿宋简" panose="02010600000101010101" charset="-128"/>
              </a:rPr>
              <a:t>作为校长，格局是非常重要的因素。格局是一个人的视野和眼界，心胸与气度。格局小的人，只顾自己个人的利益，终日只为自己的利益而奔忙；格局大的人，考虑的是学校的利益，为了学校的利益，宁愿牺牲个人的利益。校长应该是后者：要胸怀大志，不与教师争利；要放弃权威，尊重教师人格；要调动资源，为教师发展搭建平台；既要眼光高远，也要兼顾细节。学校在品质教育的路上才会走得更远。</a:t>
            </a:r>
          </a:p>
        </p:txBody>
      </p:sp>
      <p:sp>
        <p:nvSpPr>
          <p:cNvPr id="3" name="文本框 2"/>
          <p:cNvSpPr txBox="1"/>
          <p:nvPr/>
        </p:nvSpPr>
        <p:spPr>
          <a:xfrm>
            <a:off x="4630105" y="259812"/>
            <a:ext cx="4064000" cy="1014730"/>
          </a:xfrm>
          <a:prstGeom prst="rect">
            <a:avLst/>
          </a:prstGeom>
          <a:noFill/>
        </p:spPr>
        <p:txBody>
          <a:bodyPr wrap="square" rtlCol="0">
            <a:spAutoFit/>
          </a:bodyPr>
          <a:lstStyle/>
          <a:p>
            <a:r>
              <a:rPr lang="zh-CN" altLang="en-US" sz="6000" b="1" dirty="0">
                <a:solidFill>
                  <a:srgbClr val="7C6D48"/>
                </a:solidFill>
                <a:latin typeface="华文新魏" panose="02010800040101010101" charset="-122"/>
                <a:ea typeface="华文新魏" panose="02010800040101010101" charset="-122"/>
              </a:rPr>
              <a:t>结束语</a:t>
            </a:r>
          </a:p>
        </p:txBody>
      </p:sp>
      <p:sp>
        <p:nvSpPr>
          <p:cNvPr id="2" name="文本框 1"/>
          <p:cNvSpPr txBox="1"/>
          <p:nvPr/>
        </p:nvSpPr>
        <p:spPr>
          <a:xfrm>
            <a:off x="1163320" y="6245225"/>
            <a:ext cx="10701655" cy="398780"/>
          </a:xfrm>
          <a:prstGeom prst="rect">
            <a:avLst/>
          </a:prstGeom>
          <a:noFill/>
        </p:spPr>
        <p:txBody>
          <a:bodyPr wrap="square" rtlCol="0">
            <a:spAutoFit/>
          </a:bodyPr>
          <a:lstStyle/>
          <a:p>
            <a:pPr algn="dist"/>
            <a:r>
              <a:rPr lang="zh-CN" altLang="en-US" sz="2000">
                <a:solidFill>
                  <a:schemeClr val="bg1"/>
                </a:solidFill>
                <a:latin typeface="汉仪南宫体简" panose="02010600000101010101" charset="-122"/>
                <a:ea typeface="汉仪南宫体简" panose="02010600000101010101" charset="-122"/>
              </a:rPr>
              <a:t>困</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境</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中</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修</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筑</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教</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育</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的</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家园</a:t>
            </a:r>
            <a:r>
              <a:rPr lang="en-US" altLang="zh-CN" sz="2000">
                <a:solidFill>
                  <a:schemeClr val="bg1"/>
                </a:solidFill>
                <a:latin typeface="汉仪南宫体简" panose="02010600000101010101" charset="-122"/>
                <a:ea typeface="汉仪南宫体简" panose="02010600000101010101" charset="-122"/>
              </a:rPr>
              <a:t>”</a:t>
            </a:r>
            <a:endParaRPr lang="zh-CN" altLang="en-US" sz="2000">
              <a:solidFill>
                <a:schemeClr val="bg1"/>
              </a:solidFill>
              <a:latin typeface="汉仪南宫体简" panose="02010600000101010101" charset="-122"/>
              <a:ea typeface="汉仪南宫体简" panose="02010600000101010101" charset="-122"/>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文本框 5"/>
          <p:cNvSpPr txBox="1"/>
          <p:nvPr/>
        </p:nvSpPr>
        <p:spPr>
          <a:xfrm>
            <a:off x="2569845" y="1853565"/>
            <a:ext cx="7051675" cy="1322070"/>
          </a:xfrm>
          <a:prstGeom prst="rect">
            <a:avLst/>
          </a:prstGeom>
          <a:noFill/>
        </p:spPr>
        <p:txBody>
          <a:bodyPr wrap="square" rtlCol="0">
            <a:spAutoFit/>
          </a:bodyPr>
          <a:lstStyle/>
          <a:p>
            <a:pPr algn="ctr"/>
            <a:r>
              <a:rPr lang="zh-CN" altLang="en-US" sz="8000">
                <a:solidFill>
                  <a:srgbClr val="7C6D48"/>
                </a:solidFill>
                <a:latin typeface="汉仪南宫体简" panose="02010600000101010101" charset="-122"/>
                <a:ea typeface="汉仪南宫体简" panose="02010600000101010101" charset="-122"/>
              </a:rPr>
              <a:t>谢谢</a:t>
            </a:r>
            <a:r>
              <a:rPr lang="en-US" altLang="zh-CN" sz="6000">
                <a:solidFill>
                  <a:srgbClr val="7C6D48"/>
                </a:solidFill>
                <a:latin typeface="汉仪南宫体简" panose="02010600000101010101" charset="-122"/>
                <a:ea typeface="汉仪南宫体简" panose="02010600000101010101" charset="-122"/>
              </a:rPr>
              <a:t> </a:t>
            </a:r>
            <a:endParaRPr lang="zh-CN" altLang="en-US" sz="6000">
              <a:solidFill>
                <a:srgbClr val="7C6D48"/>
              </a:solidFill>
              <a:latin typeface="汉仪南宫体简" panose="02010600000101010101" charset="-122"/>
              <a:ea typeface="汉仪南宫体简" panose="02010600000101010101" charset="-122"/>
            </a:endParaRPr>
          </a:p>
        </p:txBody>
      </p:sp>
      <p:sp>
        <p:nvSpPr>
          <p:cNvPr id="3" name="文本框 2"/>
          <p:cNvSpPr txBox="1"/>
          <p:nvPr/>
        </p:nvSpPr>
        <p:spPr>
          <a:xfrm>
            <a:off x="2549525" y="1533525"/>
            <a:ext cx="6607810" cy="645160"/>
          </a:xfrm>
          <a:prstGeom prst="rect">
            <a:avLst/>
          </a:prstGeom>
          <a:noFill/>
        </p:spPr>
        <p:txBody>
          <a:bodyPr wrap="square" rtlCol="0" anchor="t">
            <a:spAutoFit/>
          </a:bodyPr>
          <a:lstStyle/>
          <a:p>
            <a:pPr lvl="1" algn="ctr"/>
            <a:r>
              <a:rPr lang="en-US" altLang="zh-CN" sz="3600" b="1">
                <a:solidFill>
                  <a:srgbClr val="757363"/>
                </a:solidFill>
                <a:latin typeface="汉仪仿宋简" panose="02010600000101010101" charset="-128"/>
                <a:ea typeface="汉仪仿宋简" panose="02010600000101010101" charset="-128"/>
              </a:rPr>
              <a:t>THANKS</a:t>
            </a:r>
          </a:p>
        </p:txBody>
      </p:sp>
      <p:grpSp>
        <p:nvGrpSpPr>
          <p:cNvPr id="14" name="组合 13"/>
          <p:cNvGrpSpPr/>
          <p:nvPr/>
        </p:nvGrpSpPr>
        <p:grpSpPr>
          <a:xfrm>
            <a:off x="95250" y="-76835"/>
            <a:ext cx="12096115" cy="6570345"/>
            <a:chOff x="150" y="-121"/>
            <a:chExt cx="19049" cy="10347"/>
          </a:xfrm>
        </p:grpSpPr>
        <p:pic>
          <p:nvPicPr>
            <p:cNvPr id="4" name="图片 3" descr="VCG211394111637-01"/>
            <p:cNvPicPr>
              <a:picLocks noChangeAspect="1"/>
            </p:cNvPicPr>
            <p:nvPr/>
          </p:nvPicPr>
          <p:blipFill>
            <a:blip r:embed="rId4"/>
            <a:srcRect l="12502" t="9078" r="13981" b="8582"/>
            <a:stretch>
              <a:fillRect/>
            </a:stretch>
          </p:blipFill>
          <p:spPr>
            <a:xfrm>
              <a:off x="13175" y="5291"/>
              <a:ext cx="5874" cy="4935"/>
            </a:xfrm>
            <a:prstGeom prst="rect">
              <a:avLst/>
            </a:prstGeom>
          </p:spPr>
        </p:pic>
        <p:pic>
          <p:nvPicPr>
            <p:cNvPr id="5" name="图片 4" descr="270bc9297e5cb925f3668bf2ddae988"/>
            <p:cNvPicPr>
              <a:picLocks noChangeAspect="1"/>
            </p:cNvPicPr>
            <p:nvPr/>
          </p:nvPicPr>
          <p:blipFill>
            <a:blip r:embed="rId5">
              <a:clrChange>
                <a:clrFrom>
                  <a:srgbClr val="FEFFFE">
                    <a:alpha val="100000"/>
                  </a:srgbClr>
                </a:clrFrom>
                <a:clrTo>
                  <a:srgbClr val="FEFFFE">
                    <a:alpha val="100000"/>
                    <a:alpha val="0"/>
                  </a:srgbClr>
                </a:clrTo>
              </a:clrChange>
            </a:blip>
            <a:srcRect l="28422" t="9565" r="196" b="53667"/>
            <a:stretch>
              <a:fillRect/>
            </a:stretch>
          </p:blipFill>
          <p:spPr>
            <a:xfrm>
              <a:off x="13463" y="-121"/>
              <a:ext cx="5737" cy="4176"/>
            </a:xfrm>
            <a:prstGeom prst="rect">
              <a:avLst/>
            </a:prstGeom>
          </p:spPr>
        </p:pic>
        <p:pic>
          <p:nvPicPr>
            <p:cNvPr id="11" name="图片 10" descr="templates\picture_hover\&amp;pky98195809727&amp;"/>
            <p:cNvPicPr>
              <a:picLocks noChangeAspect="1"/>
            </p:cNvPicPr>
            <p:nvPr/>
          </p:nvPicPr>
          <p:blipFill>
            <a:blip r:embed="rId6">
              <a:clrChange>
                <a:clrFrom>
                  <a:srgbClr val="FFFFFF">
                    <a:alpha val="100000"/>
                  </a:srgbClr>
                </a:clrFrom>
                <a:clrTo>
                  <a:srgbClr val="FFFFFF">
                    <a:alpha val="100000"/>
                    <a:alpha val="0"/>
                  </a:srgbClr>
                </a:clrTo>
              </a:clrChange>
            </a:blip>
            <a:srcRect t="52972" r="5885" b="6991"/>
            <a:stretch>
              <a:fillRect/>
            </a:stretch>
          </p:blipFill>
          <p:spPr>
            <a:xfrm flipH="1">
              <a:off x="150" y="5902"/>
              <a:ext cx="7228" cy="4324"/>
            </a:xfrm>
            <a:prstGeom prst="rect">
              <a:avLst/>
            </a:prstGeom>
          </p:spPr>
        </p:pic>
      </p:grpSp>
      <p:sp>
        <p:nvSpPr>
          <p:cNvPr id="13" name="文本框 12"/>
          <p:cNvSpPr txBox="1"/>
          <p:nvPr/>
        </p:nvSpPr>
        <p:spPr>
          <a:xfrm>
            <a:off x="2926080" y="3489325"/>
            <a:ext cx="6607810" cy="521970"/>
          </a:xfrm>
          <a:prstGeom prst="rect">
            <a:avLst/>
          </a:prstGeom>
          <a:noFill/>
        </p:spPr>
        <p:txBody>
          <a:bodyPr wrap="square" rtlCol="0" anchor="t">
            <a:spAutoFit/>
          </a:bodyPr>
          <a:lstStyle/>
          <a:p>
            <a:pPr algn="dist"/>
            <a:r>
              <a:rPr lang="zh-CN" altLang="en-US" sz="2800">
                <a:solidFill>
                  <a:srgbClr val="757363"/>
                </a:solidFill>
                <a:latin typeface="汉仪南宫体简" panose="02010600000101010101" charset="-122"/>
                <a:ea typeface="汉仪南宫体简" panose="02010600000101010101" charset="-122"/>
              </a:rPr>
              <a:t>学校管理的“道与术”</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文本框 5"/>
          <p:cNvSpPr txBox="1"/>
          <p:nvPr/>
        </p:nvSpPr>
        <p:spPr>
          <a:xfrm>
            <a:off x="9732010" y="1976755"/>
            <a:ext cx="1031875" cy="1938020"/>
          </a:xfrm>
          <a:prstGeom prst="rect">
            <a:avLst/>
          </a:prstGeom>
          <a:noFill/>
        </p:spPr>
        <p:txBody>
          <a:bodyPr wrap="square" rtlCol="0">
            <a:spAutoFit/>
          </a:bodyPr>
          <a:lstStyle/>
          <a:p>
            <a:r>
              <a:rPr lang="zh-CN" altLang="en-US" sz="6000">
                <a:solidFill>
                  <a:srgbClr val="7C6D48"/>
                </a:solidFill>
                <a:latin typeface="汉仪南宫体简" panose="02010600000101010101" charset="-122"/>
                <a:ea typeface="汉仪南宫体简" panose="02010600000101010101" charset="-122"/>
              </a:rPr>
              <a:t>目</a:t>
            </a:r>
          </a:p>
          <a:p>
            <a:r>
              <a:rPr lang="zh-CN" altLang="en-US" sz="6000">
                <a:solidFill>
                  <a:srgbClr val="7C6D48"/>
                </a:solidFill>
                <a:latin typeface="汉仪南宫体简" panose="02010600000101010101" charset="-122"/>
                <a:ea typeface="汉仪南宫体简" panose="02010600000101010101" charset="-122"/>
              </a:rPr>
              <a:t>录</a:t>
            </a:r>
          </a:p>
        </p:txBody>
      </p:sp>
      <p:sp>
        <p:nvSpPr>
          <p:cNvPr id="41" name="文本框 40"/>
          <p:cNvSpPr txBox="1"/>
          <p:nvPr/>
        </p:nvSpPr>
        <p:spPr>
          <a:xfrm>
            <a:off x="9306560" y="3938905"/>
            <a:ext cx="1882775" cy="460375"/>
          </a:xfrm>
          <a:prstGeom prst="rect">
            <a:avLst/>
          </a:prstGeom>
          <a:noFill/>
        </p:spPr>
        <p:txBody>
          <a:bodyPr wrap="square" rtlCol="0">
            <a:spAutoFit/>
          </a:bodyPr>
          <a:lstStyle/>
          <a:p>
            <a:pPr algn="ctr"/>
            <a:r>
              <a:rPr lang="en-US" altLang="zh-CN" sz="2400">
                <a:solidFill>
                  <a:srgbClr val="7C6D48"/>
                </a:solidFill>
                <a:latin typeface="汉仪南宫体简" panose="02010600000101010101" charset="-122"/>
                <a:ea typeface="汉仪南宫体简" panose="02010600000101010101" charset="-122"/>
              </a:rPr>
              <a:t>CONTENTS</a:t>
            </a:r>
          </a:p>
        </p:txBody>
      </p:sp>
      <p:pic>
        <p:nvPicPr>
          <p:cNvPr id="5" name="图片 4" descr="270bc9297e5cb925f3668bf2ddae988"/>
          <p:cNvPicPr>
            <a:picLocks noChangeAspect="1"/>
          </p:cNvPicPr>
          <p:nvPr/>
        </p:nvPicPr>
        <p:blipFill>
          <a:blip r:embed="rId4">
            <a:clrChange>
              <a:clrFrom>
                <a:srgbClr val="FEFFFE">
                  <a:alpha val="100000"/>
                </a:srgbClr>
              </a:clrFrom>
              <a:clrTo>
                <a:srgbClr val="FEFFFE">
                  <a:alpha val="100000"/>
                  <a:alpha val="0"/>
                </a:srgbClr>
              </a:clrTo>
            </a:clrChange>
          </a:blip>
          <a:srcRect l="28422" t="9565" r="196" b="53667"/>
          <a:stretch>
            <a:fillRect/>
          </a:stretch>
        </p:blipFill>
        <p:spPr>
          <a:xfrm>
            <a:off x="9553575" y="0"/>
            <a:ext cx="2647315" cy="1927225"/>
          </a:xfrm>
          <a:prstGeom prst="rect">
            <a:avLst/>
          </a:prstGeom>
        </p:spPr>
      </p:pic>
      <p:sp>
        <p:nvSpPr>
          <p:cNvPr id="9" name="文本框 8"/>
          <p:cNvSpPr txBox="1"/>
          <p:nvPr/>
        </p:nvSpPr>
        <p:spPr>
          <a:xfrm>
            <a:off x="3013075" y="1753870"/>
            <a:ext cx="736600" cy="1109345"/>
          </a:xfrm>
          <a:prstGeom prst="rect">
            <a:avLst/>
          </a:prstGeom>
          <a:noFill/>
        </p:spPr>
        <p:txBody>
          <a:bodyPr vert="eaVert" wrap="square" rtlCol="0">
            <a:spAutoFit/>
          </a:bodyPr>
          <a:lstStyle/>
          <a:p>
            <a:pPr algn="l"/>
            <a:r>
              <a:rPr lang="zh-CN" altLang="en-US" sz="3600" b="1">
                <a:solidFill>
                  <a:srgbClr val="840B0B"/>
                </a:solidFill>
                <a:latin typeface="汉仪落花诗W" panose="00020600040101010101" charset="-122"/>
                <a:ea typeface="汉仪落花诗W" panose="00020600040101010101" charset="-122"/>
              </a:rPr>
              <a:t>壹章</a:t>
            </a:r>
          </a:p>
        </p:txBody>
      </p:sp>
      <p:cxnSp>
        <p:nvCxnSpPr>
          <p:cNvPr id="10" name="直接连接符 9"/>
          <p:cNvCxnSpPr/>
          <p:nvPr/>
        </p:nvCxnSpPr>
        <p:spPr>
          <a:xfrm>
            <a:off x="3191193" y="2993390"/>
            <a:ext cx="38036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3013075" y="3247390"/>
            <a:ext cx="736600" cy="3030220"/>
          </a:xfrm>
          <a:prstGeom prst="rect">
            <a:avLst/>
          </a:prstGeom>
          <a:noFill/>
        </p:spPr>
        <p:txBody>
          <a:bodyPr vert="eaVert" wrap="square" rtlCol="0">
            <a:spAutoFit/>
          </a:bodyPr>
          <a:lstStyle/>
          <a:p>
            <a:pPr algn="l"/>
            <a:r>
              <a:rPr lang="zh-CN" altLang="en-US" sz="3600" b="1">
                <a:solidFill>
                  <a:srgbClr val="7C6D48"/>
                </a:solidFill>
                <a:latin typeface="汉仪落花诗W" panose="00020600040101010101" charset="-122"/>
                <a:ea typeface="汉仪落花诗W" panose="00020600040101010101" charset="-122"/>
              </a:rPr>
              <a:t>处境</a:t>
            </a:r>
          </a:p>
        </p:txBody>
      </p:sp>
      <p:sp>
        <p:nvSpPr>
          <p:cNvPr id="12" name="文本框 11"/>
          <p:cNvSpPr txBox="1"/>
          <p:nvPr/>
        </p:nvSpPr>
        <p:spPr>
          <a:xfrm>
            <a:off x="4632326" y="1753870"/>
            <a:ext cx="736600" cy="1109345"/>
          </a:xfrm>
          <a:prstGeom prst="rect">
            <a:avLst/>
          </a:prstGeom>
          <a:noFill/>
        </p:spPr>
        <p:txBody>
          <a:bodyPr vert="eaVert" wrap="square" rtlCol="0">
            <a:spAutoFit/>
          </a:bodyPr>
          <a:lstStyle/>
          <a:p>
            <a:pPr algn="l"/>
            <a:r>
              <a:rPr lang="zh-CN" altLang="en-US" sz="3600" b="1">
                <a:solidFill>
                  <a:srgbClr val="840B0B"/>
                </a:solidFill>
                <a:latin typeface="汉仪落花诗W" panose="00020600040101010101" charset="-122"/>
                <a:ea typeface="汉仪落花诗W" panose="00020600040101010101" charset="-122"/>
              </a:rPr>
              <a:t>贰章</a:t>
            </a:r>
          </a:p>
        </p:txBody>
      </p:sp>
      <p:cxnSp>
        <p:nvCxnSpPr>
          <p:cNvPr id="13" name="直接连接符 12"/>
          <p:cNvCxnSpPr/>
          <p:nvPr/>
        </p:nvCxnSpPr>
        <p:spPr>
          <a:xfrm>
            <a:off x="4810443" y="2993390"/>
            <a:ext cx="38036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4632326" y="3247390"/>
            <a:ext cx="736600" cy="3030220"/>
          </a:xfrm>
          <a:prstGeom prst="rect">
            <a:avLst/>
          </a:prstGeom>
          <a:noFill/>
        </p:spPr>
        <p:txBody>
          <a:bodyPr vert="eaVert" wrap="square" rtlCol="0">
            <a:spAutoFit/>
          </a:bodyPr>
          <a:lstStyle/>
          <a:p>
            <a:pPr algn="l"/>
            <a:r>
              <a:rPr lang="zh-CN" altLang="en-US" sz="3600" b="1">
                <a:solidFill>
                  <a:srgbClr val="7C6D48"/>
                </a:solidFill>
                <a:latin typeface="汉仪落花诗W" panose="00020600040101010101" charset="-122"/>
                <a:ea typeface="汉仪落花诗W" panose="00020600040101010101" charset="-122"/>
              </a:rPr>
              <a:t>悟道</a:t>
            </a:r>
          </a:p>
        </p:txBody>
      </p:sp>
      <p:sp>
        <p:nvSpPr>
          <p:cNvPr id="16" name="文本框 15"/>
          <p:cNvSpPr txBox="1"/>
          <p:nvPr/>
        </p:nvSpPr>
        <p:spPr>
          <a:xfrm>
            <a:off x="6249036" y="1753870"/>
            <a:ext cx="736600" cy="1109345"/>
          </a:xfrm>
          <a:prstGeom prst="rect">
            <a:avLst/>
          </a:prstGeom>
          <a:noFill/>
        </p:spPr>
        <p:txBody>
          <a:bodyPr vert="eaVert" wrap="square" rtlCol="0">
            <a:spAutoFit/>
          </a:bodyPr>
          <a:lstStyle/>
          <a:p>
            <a:pPr algn="l"/>
            <a:r>
              <a:rPr lang="zh-CN" altLang="en-US" sz="3600" b="1">
                <a:solidFill>
                  <a:srgbClr val="840B0B"/>
                </a:solidFill>
                <a:latin typeface="汉仪落花诗W" panose="00020600040101010101" charset="-122"/>
                <a:ea typeface="汉仪落花诗W" panose="00020600040101010101" charset="-122"/>
              </a:rPr>
              <a:t>叁章</a:t>
            </a:r>
          </a:p>
        </p:txBody>
      </p:sp>
      <p:cxnSp>
        <p:nvCxnSpPr>
          <p:cNvPr id="17" name="直接连接符 16"/>
          <p:cNvCxnSpPr/>
          <p:nvPr/>
        </p:nvCxnSpPr>
        <p:spPr>
          <a:xfrm>
            <a:off x="6427153" y="2993390"/>
            <a:ext cx="38036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6249036" y="3247390"/>
            <a:ext cx="736600" cy="3030220"/>
          </a:xfrm>
          <a:prstGeom prst="rect">
            <a:avLst/>
          </a:prstGeom>
          <a:noFill/>
        </p:spPr>
        <p:txBody>
          <a:bodyPr vert="eaVert" wrap="square" rtlCol="0">
            <a:spAutoFit/>
          </a:bodyPr>
          <a:lstStyle/>
          <a:p>
            <a:pPr algn="l"/>
            <a:r>
              <a:rPr lang="zh-CN" altLang="en-US" sz="3600" b="1">
                <a:solidFill>
                  <a:srgbClr val="7C6D48"/>
                </a:solidFill>
                <a:latin typeface="汉仪落花诗W" panose="00020600040101010101" charset="-122"/>
                <a:ea typeface="汉仪落花诗W" panose="00020600040101010101" charset="-122"/>
              </a:rPr>
              <a:t>探术</a:t>
            </a:r>
          </a:p>
        </p:txBody>
      </p:sp>
      <p:grpSp>
        <p:nvGrpSpPr>
          <p:cNvPr id="27" name="组合 26"/>
          <p:cNvGrpSpPr/>
          <p:nvPr/>
        </p:nvGrpSpPr>
        <p:grpSpPr>
          <a:xfrm>
            <a:off x="2900045" y="1557655"/>
            <a:ext cx="912495" cy="3018790"/>
            <a:chOff x="2773" y="1768"/>
            <a:chExt cx="1517" cy="7433"/>
          </a:xfrm>
        </p:grpSpPr>
        <p:sp>
          <p:nvSpPr>
            <p:cNvPr id="28" name="矩形 27"/>
            <p:cNvSpPr/>
            <p:nvPr/>
          </p:nvSpPr>
          <p:spPr>
            <a:xfrm>
              <a:off x="2773" y="1768"/>
              <a:ext cx="1513" cy="7433"/>
            </a:xfrm>
            <a:prstGeom prst="rect">
              <a:avLst/>
            </a:prstGeom>
            <a:noFill/>
            <a:ln>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L 形 28"/>
            <p:cNvSpPr/>
            <p:nvPr/>
          </p:nvSpPr>
          <p:spPr>
            <a:xfrm flipV="1">
              <a:off x="2773" y="1768"/>
              <a:ext cx="340" cy="332"/>
            </a:xfrm>
            <a:prstGeom prst="corner">
              <a:avLst>
                <a:gd name="adj1" fmla="val 27699"/>
                <a:gd name="adj2" fmla="val 28484"/>
              </a:avLst>
            </a:prstGeom>
            <a:noFill/>
            <a:ln>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L 形 29"/>
            <p:cNvSpPr/>
            <p:nvPr/>
          </p:nvSpPr>
          <p:spPr>
            <a:xfrm flipH="1" flipV="1">
              <a:off x="3950" y="1768"/>
              <a:ext cx="340" cy="332"/>
            </a:xfrm>
            <a:prstGeom prst="corner">
              <a:avLst>
                <a:gd name="adj1" fmla="val 27699"/>
                <a:gd name="adj2" fmla="val 28484"/>
              </a:avLst>
            </a:prstGeom>
            <a:noFill/>
            <a:ln>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L 形 30"/>
            <p:cNvSpPr/>
            <p:nvPr/>
          </p:nvSpPr>
          <p:spPr>
            <a:xfrm>
              <a:off x="2773" y="8869"/>
              <a:ext cx="340" cy="332"/>
            </a:xfrm>
            <a:prstGeom prst="corner">
              <a:avLst>
                <a:gd name="adj1" fmla="val 27699"/>
                <a:gd name="adj2" fmla="val 28484"/>
              </a:avLst>
            </a:prstGeom>
            <a:noFill/>
            <a:ln>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L 形 31"/>
            <p:cNvSpPr/>
            <p:nvPr/>
          </p:nvSpPr>
          <p:spPr>
            <a:xfrm flipH="1">
              <a:off x="3950" y="8869"/>
              <a:ext cx="340" cy="332"/>
            </a:xfrm>
            <a:prstGeom prst="corner">
              <a:avLst>
                <a:gd name="adj1" fmla="val 27699"/>
                <a:gd name="adj2" fmla="val 28484"/>
              </a:avLst>
            </a:prstGeom>
            <a:noFill/>
            <a:ln>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33" name="组合 32"/>
          <p:cNvGrpSpPr/>
          <p:nvPr/>
        </p:nvGrpSpPr>
        <p:grpSpPr>
          <a:xfrm>
            <a:off x="4519295" y="1557655"/>
            <a:ext cx="1042035" cy="3018790"/>
            <a:chOff x="2773" y="1768"/>
            <a:chExt cx="1517" cy="7433"/>
          </a:xfrm>
        </p:grpSpPr>
        <p:sp>
          <p:nvSpPr>
            <p:cNvPr id="34" name="矩形 33"/>
            <p:cNvSpPr/>
            <p:nvPr/>
          </p:nvSpPr>
          <p:spPr>
            <a:xfrm>
              <a:off x="2773" y="1768"/>
              <a:ext cx="1513" cy="7433"/>
            </a:xfrm>
            <a:prstGeom prst="rect">
              <a:avLst/>
            </a:prstGeom>
            <a:noFill/>
            <a:ln>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L 形 34"/>
            <p:cNvSpPr/>
            <p:nvPr/>
          </p:nvSpPr>
          <p:spPr>
            <a:xfrm flipV="1">
              <a:off x="2773" y="1768"/>
              <a:ext cx="340" cy="332"/>
            </a:xfrm>
            <a:prstGeom prst="corner">
              <a:avLst>
                <a:gd name="adj1" fmla="val 27699"/>
                <a:gd name="adj2" fmla="val 28484"/>
              </a:avLst>
            </a:prstGeom>
            <a:noFill/>
            <a:ln>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 name="L 形 35"/>
            <p:cNvSpPr/>
            <p:nvPr/>
          </p:nvSpPr>
          <p:spPr>
            <a:xfrm flipH="1" flipV="1">
              <a:off x="3950" y="1768"/>
              <a:ext cx="340" cy="332"/>
            </a:xfrm>
            <a:prstGeom prst="corner">
              <a:avLst>
                <a:gd name="adj1" fmla="val 27699"/>
                <a:gd name="adj2" fmla="val 28484"/>
              </a:avLst>
            </a:prstGeom>
            <a:noFill/>
            <a:ln>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L 形 36"/>
            <p:cNvSpPr/>
            <p:nvPr/>
          </p:nvSpPr>
          <p:spPr>
            <a:xfrm>
              <a:off x="2773" y="8869"/>
              <a:ext cx="340" cy="332"/>
            </a:xfrm>
            <a:prstGeom prst="corner">
              <a:avLst>
                <a:gd name="adj1" fmla="val 27699"/>
                <a:gd name="adj2" fmla="val 28484"/>
              </a:avLst>
            </a:prstGeom>
            <a:noFill/>
            <a:ln>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 name="L 形 37"/>
            <p:cNvSpPr/>
            <p:nvPr/>
          </p:nvSpPr>
          <p:spPr>
            <a:xfrm flipH="1">
              <a:off x="3950" y="8869"/>
              <a:ext cx="340" cy="332"/>
            </a:xfrm>
            <a:prstGeom prst="corner">
              <a:avLst>
                <a:gd name="adj1" fmla="val 27699"/>
                <a:gd name="adj2" fmla="val 28484"/>
              </a:avLst>
            </a:prstGeom>
            <a:noFill/>
            <a:ln>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39" name="组合 38"/>
          <p:cNvGrpSpPr/>
          <p:nvPr/>
        </p:nvGrpSpPr>
        <p:grpSpPr>
          <a:xfrm>
            <a:off x="6136005" y="1557655"/>
            <a:ext cx="846455" cy="3018790"/>
            <a:chOff x="2773" y="1768"/>
            <a:chExt cx="1517" cy="7433"/>
          </a:xfrm>
        </p:grpSpPr>
        <p:sp>
          <p:nvSpPr>
            <p:cNvPr id="40" name="矩形 39"/>
            <p:cNvSpPr/>
            <p:nvPr/>
          </p:nvSpPr>
          <p:spPr>
            <a:xfrm>
              <a:off x="2773" y="1768"/>
              <a:ext cx="1513" cy="7433"/>
            </a:xfrm>
            <a:prstGeom prst="rect">
              <a:avLst/>
            </a:prstGeom>
            <a:noFill/>
            <a:ln>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L 形 41"/>
            <p:cNvSpPr/>
            <p:nvPr/>
          </p:nvSpPr>
          <p:spPr>
            <a:xfrm flipV="1">
              <a:off x="2773" y="1768"/>
              <a:ext cx="340" cy="332"/>
            </a:xfrm>
            <a:prstGeom prst="corner">
              <a:avLst>
                <a:gd name="adj1" fmla="val 27699"/>
                <a:gd name="adj2" fmla="val 28484"/>
              </a:avLst>
            </a:prstGeom>
            <a:noFill/>
            <a:ln>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3" name="L 形 42"/>
            <p:cNvSpPr/>
            <p:nvPr/>
          </p:nvSpPr>
          <p:spPr>
            <a:xfrm flipH="1" flipV="1">
              <a:off x="3950" y="1768"/>
              <a:ext cx="340" cy="332"/>
            </a:xfrm>
            <a:prstGeom prst="corner">
              <a:avLst>
                <a:gd name="adj1" fmla="val 27699"/>
                <a:gd name="adj2" fmla="val 28484"/>
              </a:avLst>
            </a:prstGeom>
            <a:noFill/>
            <a:ln>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L 形 43"/>
            <p:cNvSpPr/>
            <p:nvPr/>
          </p:nvSpPr>
          <p:spPr>
            <a:xfrm>
              <a:off x="2773" y="8869"/>
              <a:ext cx="340" cy="332"/>
            </a:xfrm>
            <a:prstGeom prst="corner">
              <a:avLst>
                <a:gd name="adj1" fmla="val 27699"/>
                <a:gd name="adj2" fmla="val 28484"/>
              </a:avLst>
            </a:prstGeom>
            <a:noFill/>
            <a:ln>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L 形 44"/>
            <p:cNvSpPr/>
            <p:nvPr/>
          </p:nvSpPr>
          <p:spPr>
            <a:xfrm flipH="1">
              <a:off x="3950" y="8869"/>
              <a:ext cx="340" cy="332"/>
            </a:xfrm>
            <a:prstGeom prst="corner">
              <a:avLst>
                <a:gd name="adj1" fmla="val 27699"/>
                <a:gd name="adj2" fmla="val 28484"/>
              </a:avLst>
            </a:prstGeom>
            <a:noFill/>
            <a:ln>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270bc9297e5cb925f3668bf2ddae988"/>
          <p:cNvPicPr>
            <a:picLocks noChangeAspect="1"/>
          </p:cNvPicPr>
          <p:nvPr/>
        </p:nvPicPr>
        <p:blipFill>
          <a:blip r:embed="rId4">
            <a:clrChange>
              <a:clrFrom>
                <a:srgbClr val="FEFFFE">
                  <a:alpha val="100000"/>
                </a:srgbClr>
              </a:clrFrom>
              <a:clrTo>
                <a:srgbClr val="FEFFFE">
                  <a:alpha val="100000"/>
                  <a:alpha val="0"/>
                </a:srgbClr>
              </a:clrTo>
            </a:clrChange>
          </a:blip>
          <a:srcRect l="28422" t="9565" r="196" b="53667"/>
          <a:stretch>
            <a:fillRect/>
          </a:stretch>
        </p:blipFill>
        <p:spPr>
          <a:xfrm>
            <a:off x="9553575" y="0"/>
            <a:ext cx="2647315" cy="1927225"/>
          </a:xfrm>
          <a:prstGeom prst="rect">
            <a:avLst/>
          </a:prstGeom>
        </p:spPr>
      </p:pic>
      <p:grpSp>
        <p:nvGrpSpPr>
          <p:cNvPr id="20" name="组合 19"/>
          <p:cNvGrpSpPr/>
          <p:nvPr/>
        </p:nvGrpSpPr>
        <p:grpSpPr>
          <a:xfrm>
            <a:off x="4796154" y="1242060"/>
            <a:ext cx="2597785" cy="941705"/>
            <a:chOff x="7554" y="2542"/>
            <a:chExt cx="4091" cy="1483"/>
          </a:xfrm>
        </p:grpSpPr>
        <p:sp>
          <p:nvSpPr>
            <p:cNvPr id="21" name="矩形 20"/>
            <p:cNvSpPr/>
            <p:nvPr/>
          </p:nvSpPr>
          <p:spPr>
            <a:xfrm>
              <a:off x="7790" y="2754"/>
              <a:ext cx="3620" cy="1059"/>
            </a:xfrm>
            <a:prstGeom prst="rect">
              <a:avLst/>
            </a:prstGeom>
            <a:noFill/>
            <a:ln>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L 形 21"/>
            <p:cNvSpPr/>
            <p:nvPr/>
          </p:nvSpPr>
          <p:spPr>
            <a:xfrm flipV="1">
              <a:off x="7554" y="2542"/>
              <a:ext cx="340" cy="332"/>
            </a:xfrm>
            <a:prstGeom prst="corner">
              <a:avLst>
                <a:gd name="adj1" fmla="val 27699"/>
                <a:gd name="adj2" fmla="val 28484"/>
              </a:avLst>
            </a:prstGeom>
            <a:noFill/>
            <a:ln>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L 形 22"/>
            <p:cNvSpPr/>
            <p:nvPr/>
          </p:nvSpPr>
          <p:spPr>
            <a:xfrm flipH="1" flipV="1">
              <a:off x="11305" y="2542"/>
              <a:ext cx="340" cy="332"/>
            </a:xfrm>
            <a:prstGeom prst="corner">
              <a:avLst>
                <a:gd name="adj1" fmla="val 27699"/>
                <a:gd name="adj2" fmla="val 28484"/>
              </a:avLst>
            </a:prstGeom>
            <a:noFill/>
            <a:ln>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L 形 11"/>
            <p:cNvSpPr/>
            <p:nvPr/>
          </p:nvSpPr>
          <p:spPr>
            <a:xfrm>
              <a:off x="7554" y="3693"/>
              <a:ext cx="340" cy="332"/>
            </a:xfrm>
            <a:prstGeom prst="corner">
              <a:avLst>
                <a:gd name="adj1" fmla="val 27699"/>
                <a:gd name="adj2" fmla="val 28484"/>
              </a:avLst>
            </a:prstGeom>
            <a:noFill/>
            <a:ln>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L 形 12"/>
            <p:cNvSpPr/>
            <p:nvPr/>
          </p:nvSpPr>
          <p:spPr>
            <a:xfrm flipH="1">
              <a:off x="11305" y="3693"/>
              <a:ext cx="340" cy="332"/>
            </a:xfrm>
            <a:prstGeom prst="corner">
              <a:avLst>
                <a:gd name="adj1" fmla="val 27699"/>
                <a:gd name="adj2" fmla="val 28484"/>
              </a:avLst>
            </a:prstGeom>
            <a:noFill/>
            <a:ln>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4" name="文本框 13"/>
          <p:cNvSpPr txBox="1"/>
          <p:nvPr/>
        </p:nvSpPr>
        <p:spPr>
          <a:xfrm>
            <a:off x="5264784" y="1357444"/>
            <a:ext cx="1654175" cy="730885"/>
          </a:xfrm>
          <a:prstGeom prst="rect">
            <a:avLst/>
          </a:prstGeom>
          <a:noFill/>
        </p:spPr>
        <p:txBody>
          <a:bodyPr wrap="square" rtlCol="0" anchor="t">
            <a:spAutoFit/>
          </a:bodyPr>
          <a:lstStyle/>
          <a:p>
            <a:pPr algn="dist">
              <a:lnSpc>
                <a:spcPct val="130000"/>
              </a:lnSpc>
              <a:spcBef>
                <a:spcPts val="0"/>
              </a:spcBef>
              <a:spcAft>
                <a:spcPts val="0"/>
              </a:spcAft>
            </a:pPr>
            <a:r>
              <a:rPr lang="zh-CN" altLang="en-US" sz="3200" b="1" dirty="0">
                <a:solidFill>
                  <a:srgbClr val="7C6D48"/>
                </a:solidFill>
                <a:latin typeface="汉仪南宫体简" panose="02010600000101010101" charset="-122"/>
                <a:ea typeface="汉仪南宫体简" panose="02010600000101010101" charset="-122"/>
                <a:cs typeface="汉仪落花诗W" panose="00020600040101010101" charset="-122"/>
                <a:sym typeface="+mn-ea"/>
              </a:rPr>
              <a:t>第壹章</a:t>
            </a:r>
          </a:p>
        </p:txBody>
      </p:sp>
      <p:sp>
        <p:nvSpPr>
          <p:cNvPr id="18" name="文本框 17"/>
          <p:cNvSpPr txBox="1"/>
          <p:nvPr/>
        </p:nvSpPr>
        <p:spPr>
          <a:xfrm>
            <a:off x="3556633" y="2707961"/>
            <a:ext cx="5070475" cy="1003935"/>
          </a:xfrm>
          <a:prstGeom prst="rect">
            <a:avLst/>
          </a:prstGeom>
          <a:noFill/>
        </p:spPr>
        <p:txBody>
          <a:bodyPr wrap="square" rtlCol="0" anchor="t">
            <a:noAutofit/>
          </a:bodyPr>
          <a:lstStyle/>
          <a:p>
            <a:pPr algn="ctr">
              <a:lnSpc>
                <a:spcPct val="130000"/>
              </a:lnSpc>
              <a:spcBef>
                <a:spcPts val="0"/>
              </a:spcBef>
              <a:spcAft>
                <a:spcPts val="0"/>
              </a:spcAft>
            </a:pPr>
            <a:r>
              <a:rPr lang="zh-CN" altLang="en-US" sz="7200" b="1" dirty="0">
                <a:solidFill>
                  <a:srgbClr val="7C6D48"/>
                </a:solidFill>
                <a:latin typeface="汉仪落花诗W" panose="00020600040101010101" charset="-122"/>
                <a:ea typeface="汉仪落花诗W" panose="00020600040101010101" charset="-122"/>
                <a:sym typeface="+mn-ea"/>
              </a:rPr>
              <a:t>处境</a:t>
            </a:r>
          </a:p>
        </p:txBody>
      </p:sp>
      <p:sp>
        <p:nvSpPr>
          <p:cNvPr id="19" name="文本框 18"/>
          <p:cNvSpPr txBox="1"/>
          <p:nvPr/>
        </p:nvSpPr>
        <p:spPr>
          <a:xfrm>
            <a:off x="1163320" y="6105525"/>
            <a:ext cx="10701655" cy="398780"/>
          </a:xfrm>
          <a:prstGeom prst="rect">
            <a:avLst/>
          </a:prstGeom>
          <a:noFill/>
        </p:spPr>
        <p:txBody>
          <a:bodyPr wrap="square" rtlCol="0">
            <a:spAutoFit/>
          </a:bodyPr>
          <a:lstStyle/>
          <a:p>
            <a:pPr algn="dist"/>
            <a:r>
              <a:rPr lang="zh-CN" altLang="en-US" sz="2000">
                <a:solidFill>
                  <a:schemeClr val="bg1"/>
                </a:solidFill>
                <a:latin typeface="汉仪南宫体简" panose="02010600000101010101" charset="-122"/>
                <a:ea typeface="汉仪南宫体简" panose="02010600000101010101" charset="-122"/>
              </a:rPr>
              <a:t>困</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境</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中</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修</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筑</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教</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育</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的</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家园</a:t>
            </a:r>
            <a:r>
              <a:rPr lang="en-US" altLang="zh-CN" sz="2000">
                <a:solidFill>
                  <a:schemeClr val="bg1"/>
                </a:solidFill>
                <a:latin typeface="汉仪南宫体简" panose="02010600000101010101" charset="-122"/>
                <a:ea typeface="汉仪南宫体简" panose="02010600000101010101" charset="-122"/>
              </a:rPr>
              <a:t>”</a:t>
            </a:r>
            <a:endParaRPr lang="zh-CN" altLang="en-US" sz="2000">
              <a:solidFill>
                <a:schemeClr val="bg1"/>
              </a:solidFill>
              <a:latin typeface="汉仪南宫体简" panose="02010600000101010101" charset="-122"/>
              <a:ea typeface="汉仪南宫体简" panose="02010600000101010101" charset="-122"/>
            </a:endParaRPr>
          </a:p>
        </p:txBody>
      </p:sp>
      <p:sp>
        <p:nvSpPr>
          <p:cNvPr id="27" name="文本框 26"/>
          <p:cNvSpPr txBox="1"/>
          <p:nvPr/>
        </p:nvSpPr>
        <p:spPr>
          <a:xfrm>
            <a:off x="5267960" y="4669790"/>
            <a:ext cx="1654175" cy="491490"/>
          </a:xfrm>
          <a:prstGeom prst="rect">
            <a:avLst/>
          </a:prstGeom>
          <a:noFill/>
        </p:spPr>
        <p:txBody>
          <a:bodyPr wrap="square" rtlCol="0" anchor="t">
            <a:spAutoFit/>
          </a:bodyPr>
          <a:lstStyle/>
          <a:p>
            <a:pPr algn="dist">
              <a:lnSpc>
                <a:spcPct val="130000"/>
              </a:lnSpc>
              <a:spcBef>
                <a:spcPts val="0"/>
              </a:spcBef>
              <a:spcAft>
                <a:spcPts val="0"/>
              </a:spcAft>
            </a:pPr>
            <a:r>
              <a:rPr lang="en-US" altLang="zh-CN" sz="2000" b="1">
                <a:solidFill>
                  <a:srgbClr val="7C6D48">
                    <a:alpha val="21000"/>
                  </a:srgbClr>
                </a:solidFill>
                <a:latin typeface="汉仪南宫体简" panose="02010600000101010101" charset="-122"/>
                <a:ea typeface="汉仪南宫体简" panose="02010600000101010101" charset="-122"/>
                <a:cs typeface="汉仪落花诗W" panose="00020600040101010101" charset="-122"/>
                <a:sym typeface="+mn-ea"/>
              </a:rPr>
              <a:t>PART ONE</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组合 2"/>
          <p:cNvGrpSpPr/>
          <p:nvPr/>
        </p:nvGrpSpPr>
        <p:grpSpPr>
          <a:xfrm>
            <a:off x="-635" y="0"/>
            <a:ext cx="12225020" cy="6880860"/>
            <a:chOff x="-1" y="-37"/>
            <a:chExt cx="19252" cy="10836"/>
          </a:xfrm>
        </p:grpSpPr>
        <p:pic>
          <p:nvPicPr>
            <p:cNvPr id="2" name="图片 1" descr="b763cda1eb3f6d2eff02b2e0abb7d50"/>
            <p:cNvPicPr>
              <a:picLocks noChangeAspect="1"/>
            </p:cNvPicPr>
            <p:nvPr/>
          </p:nvPicPr>
          <p:blipFill>
            <a:blip r:embed="rId3"/>
            <a:srcRect r="3990" b="3917"/>
            <a:stretch>
              <a:fillRect/>
            </a:stretch>
          </p:blipFill>
          <p:spPr>
            <a:xfrm>
              <a:off x="0" y="-37"/>
              <a:ext cx="19251" cy="10837"/>
            </a:xfrm>
            <a:prstGeom prst="rect">
              <a:avLst/>
            </a:prstGeom>
          </p:spPr>
        </p:pic>
        <p:sp>
          <p:nvSpPr>
            <p:cNvPr id="4" name="矩形 3"/>
            <p:cNvSpPr/>
            <p:nvPr/>
          </p:nvSpPr>
          <p:spPr>
            <a:xfrm>
              <a:off x="-1" y="-36"/>
              <a:ext cx="19252" cy="9428"/>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2994025" y="441960"/>
            <a:ext cx="6284595" cy="353695"/>
            <a:chOff x="3682" y="746"/>
            <a:chExt cx="11888" cy="364"/>
          </a:xfrm>
        </p:grpSpPr>
        <p:sp>
          <p:nvSpPr>
            <p:cNvPr id="7" name="菱形 6"/>
            <p:cNvSpPr/>
            <p:nvPr/>
          </p:nvSpPr>
          <p:spPr>
            <a:xfrm>
              <a:off x="6197" y="747"/>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nvSpPr>
          <p:spPr>
            <a:xfrm>
              <a:off x="6005" y="747"/>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p:cNvCxnSpPr>
              <a:stCxn id="9" idx="1"/>
            </p:cNvCxnSpPr>
            <p:nvPr/>
          </p:nvCxnSpPr>
          <p:spPr>
            <a:xfrm>
              <a:off x="3682" y="928"/>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sp>
          <p:nvSpPr>
            <p:cNvPr id="11" name="菱形 10"/>
            <p:cNvSpPr/>
            <p:nvPr/>
          </p:nvSpPr>
          <p:spPr>
            <a:xfrm>
              <a:off x="12671" y="746"/>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菱形 11"/>
            <p:cNvSpPr/>
            <p:nvPr/>
          </p:nvSpPr>
          <p:spPr>
            <a:xfrm>
              <a:off x="12884" y="746"/>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p:cNvCxnSpPr/>
            <p:nvPr/>
          </p:nvCxnSpPr>
          <p:spPr>
            <a:xfrm flipH="1">
              <a:off x="13247" y="927"/>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grpSp>
      <p:sp>
        <p:nvSpPr>
          <p:cNvPr id="25" name="文本框 24"/>
          <p:cNvSpPr txBox="1"/>
          <p:nvPr/>
        </p:nvSpPr>
        <p:spPr>
          <a:xfrm>
            <a:off x="4509770" y="361950"/>
            <a:ext cx="3317240" cy="728980"/>
          </a:xfrm>
          <a:prstGeom prst="rect">
            <a:avLst/>
          </a:prstGeom>
          <a:noFill/>
        </p:spPr>
        <p:txBody>
          <a:bodyPr wrap="square" rtlCol="0" anchor="t">
            <a:noAutofit/>
          </a:bodyPr>
          <a:lstStyle/>
          <a:p>
            <a:pPr algn="ctr">
              <a:lnSpc>
                <a:spcPct val="130000"/>
              </a:lnSpc>
              <a:spcBef>
                <a:spcPts val="0"/>
              </a:spcBef>
              <a:spcAft>
                <a:spcPts val="0"/>
              </a:spcAft>
            </a:pPr>
            <a:r>
              <a:rPr lang="zh-CN" altLang="en-US" sz="4400" b="1">
                <a:solidFill>
                  <a:srgbClr val="7C6D48"/>
                </a:solidFill>
                <a:latin typeface="方正粗黑宋简体" panose="02000000000000000000" charset="-122"/>
                <a:ea typeface="方正粗黑宋简体" panose="02000000000000000000" charset="-122"/>
                <a:sym typeface="+mn-ea"/>
              </a:rPr>
              <a:t>处境</a:t>
            </a:r>
          </a:p>
        </p:txBody>
      </p:sp>
      <p:sp>
        <p:nvSpPr>
          <p:cNvPr id="100" name="文本框 99"/>
          <p:cNvSpPr txBox="1"/>
          <p:nvPr/>
        </p:nvSpPr>
        <p:spPr>
          <a:xfrm>
            <a:off x="1003300" y="1814830"/>
            <a:ext cx="10186035" cy="3861435"/>
          </a:xfrm>
          <a:prstGeom prst="rect">
            <a:avLst/>
          </a:prstGeom>
          <a:noFill/>
          <a:ln w="9525">
            <a:noFill/>
          </a:ln>
        </p:spPr>
        <p:txBody>
          <a:bodyPr>
            <a:noAutofit/>
          </a:bodyPr>
          <a:lstStyle/>
          <a:p>
            <a:pPr indent="406400">
              <a:lnSpc>
                <a:spcPct val="150000"/>
              </a:lnSpc>
            </a:pPr>
            <a:r>
              <a:rPr lang="en-US" sz="2400" b="0">
                <a:solidFill>
                  <a:srgbClr val="7C6D48"/>
                </a:solidFill>
                <a:latin typeface="汉仪仿宋简" panose="02010600000101010101" charset="-128"/>
                <a:ea typeface="汉仪仿宋简" panose="02010600000101010101" charset="-128"/>
                <a:cs typeface="汉仪秀英体简" panose="02010600000101010101" charset="-122"/>
              </a:rPr>
              <a:t> </a:t>
            </a:r>
            <a:r>
              <a:rPr sz="2400" b="0">
                <a:solidFill>
                  <a:srgbClr val="7C6D48"/>
                </a:solidFill>
                <a:latin typeface="汉仪仿宋简" panose="02010600000101010101" charset="-128"/>
                <a:ea typeface="汉仪仿宋简" panose="02010600000101010101" charset="-128"/>
                <a:cs typeface="汉仪秀英体简" panose="02010600000101010101" charset="-122"/>
              </a:rPr>
              <a:t>二十大报告中指出：进入新时代，我国社会主要矛盾已经转化为人民日益增长的美好生活需要和不平衡不充分的发展之间的矛盾。</a:t>
            </a:r>
          </a:p>
          <a:p>
            <a:pPr indent="406400">
              <a:lnSpc>
                <a:spcPct val="150000"/>
              </a:lnSpc>
            </a:pPr>
            <a:r>
              <a:rPr lang="en-US" sz="2400" b="0">
                <a:solidFill>
                  <a:srgbClr val="7C6D48"/>
                </a:solidFill>
                <a:latin typeface="汉仪仿宋简" panose="02010600000101010101" charset="-128"/>
                <a:ea typeface="汉仪仿宋简" panose="02010600000101010101" charset="-128"/>
                <a:cs typeface="汉仪秀英体简" panose="02010600000101010101" charset="-122"/>
              </a:rPr>
              <a:t> </a:t>
            </a:r>
            <a:r>
              <a:rPr sz="2400" b="0">
                <a:solidFill>
                  <a:srgbClr val="7C6D48"/>
                </a:solidFill>
                <a:latin typeface="汉仪仿宋简" panose="02010600000101010101" charset="-128"/>
                <a:ea typeface="汉仪仿宋简" panose="02010600000101010101" charset="-128"/>
                <a:cs typeface="汉仪秀英体简" panose="02010600000101010101" charset="-122"/>
              </a:rPr>
              <a:t>在教育上，体现在人民群众对优质教育不断增长的需求与教育资源短缺、分布不均衡</a:t>
            </a:r>
            <a:r>
              <a:rPr lang="zh-CN" sz="2400" b="0">
                <a:solidFill>
                  <a:srgbClr val="7C6D48"/>
                </a:solidFill>
                <a:latin typeface="汉仪仿宋简" panose="02010600000101010101" charset="-128"/>
                <a:ea typeface="宋体" panose="02010600030101010101" pitchFamily="2" charset="-122"/>
                <a:cs typeface="汉仪秀英体简" panose="02010600000101010101" charset="-122"/>
              </a:rPr>
              <a:t>、</a:t>
            </a:r>
            <a:r>
              <a:rPr sz="2400" b="0">
                <a:solidFill>
                  <a:srgbClr val="7C6D48"/>
                </a:solidFill>
                <a:latin typeface="汉仪仿宋简" panose="02010600000101010101" charset="-128"/>
                <a:ea typeface="汉仪仿宋简" panose="02010600000101010101" charset="-128"/>
                <a:cs typeface="汉仪秀英体简" panose="02010600000101010101" charset="-122"/>
              </a:rPr>
              <a:t>政策不配套、不落地之间的矛盾。</a:t>
            </a:r>
          </a:p>
        </p:txBody>
      </p:sp>
      <p:sp>
        <p:nvSpPr>
          <p:cNvPr id="5" name="文本框 4"/>
          <p:cNvSpPr txBox="1"/>
          <p:nvPr/>
        </p:nvSpPr>
        <p:spPr>
          <a:xfrm>
            <a:off x="1163320" y="6245225"/>
            <a:ext cx="10701655" cy="398780"/>
          </a:xfrm>
          <a:prstGeom prst="rect">
            <a:avLst/>
          </a:prstGeom>
          <a:noFill/>
        </p:spPr>
        <p:txBody>
          <a:bodyPr wrap="square" rtlCol="0">
            <a:spAutoFit/>
          </a:bodyPr>
          <a:lstStyle/>
          <a:p>
            <a:pPr algn="dist"/>
            <a:r>
              <a:rPr lang="zh-CN" altLang="en-US" sz="2000">
                <a:solidFill>
                  <a:schemeClr val="bg1"/>
                </a:solidFill>
                <a:latin typeface="汉仪南宫体简" panose="02010600000101010101" charset="-122"/>
                <a:ea typeface="汉仪南宫体简" panose="02010600000101010101" charset="-122"/>
              </a:rPr>
              <a:t>困</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境</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中</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修</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筑</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教</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育</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的</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家园</a:t>
            </a:r>
            <a:r>
              <a:rPr lang="en-US" altLang="zh-CN" sz="2000">
                <a:solidFill>
                  <a:schemeClr val="bg1"/>
                </a:solidFill>
                <a:latin typeface="汉仪南宫体简" panose="02010600000101010101" charset="-122"/>
                <a:ea typeface="汉仪南宫体简" panose="02010600000101010101" charset="-122"/>
              </a:rPr>
              <a:t>”</a:t>
            </a:r>
            <a:endParaRPr lang="zh-CN" altLang="en-US" sz="2000">
              <a:solidFill>
                <a:schemeClr val="bg1"/>
              </a:solidFill>
              <a:latin typeface="汉仪南宫体简" panose="02010600000101010101" charset="-122"/>
              <a:ea typeface="汉仪南宫体简" panose="02010600000101010101" charset="-122"/>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组合 2"/>
          <p:cNvGrpSpPr/>
          <p:nvPr/>
        </p:nvGrpSpPr>
        <p:grpSpPr>
          <a:xfrm>
            <a:off x="-78105" y="-50165"/>
            <a:ext cx="12225020" cy="6880860"/>
            <a:chOff x="-1" y="-37"/>
            <a:chExt cx="19252" cy="10836"/>
          </a:xfrm>
        </p:grpSpPr>
        <p:pic>
          <p:nvPicPr>
            <p:cNvPr id="2" name="图片 1" descr="b763cda1eb3f6d2eff02b2e0abb7d50"/>
            <p:cNvPicPr>
              <a:picLocks noChangeAspect="1"/>
            </p:cNvPicPr>
            <p:nvPr/>
          </p:nvPicPr>
          <p:blipFill>
            <a:blip r:embed="rId3"/>
            <a:srcRect r="3990" b="3917"/>
            <a:stretch>
              <a:fillRect/>
            </a:stretch>
          </p:blipFill>
          <p:spPr>
            <a:xfrm>
              <a:off x="0" y="-37"/>
              <a:ext cx="19251" cy="10837"/>
            </a:xfrm>
            <a:prstGeom prst="rect">
              <a:avLst/>
            </a:prstGeom>
          </p:spPr>
        </p:pic>
        <p:sp>
          <p:nvSpPr>
            <p:cNvPr id="4" name="矩形 3"/>
            <p:cNvSpPr/>
            <p:nvPr/>
          </p:nvSpPr>
          <p:spPr>
            <a:xfrm>
              <a:off x="-1" y="-36"/>
              <a:ext cx="19252" cy="9428"/>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圆角矩形 31"/>
          <p:cNvSpPr/>
          <p:nvPr/>
        </p:nvSpPr>
        <p:spPr>
          <a:xfrm>
            <a:off x="1843405" y="1800225"/>
            <a:ext cx="8383270" cy="4048760"/>
          </a:xfrm>
          <a:prstGeom prst="roundRect">
            <a:avLst>
              <a:gd name="adj" fmla="val 10260"/>
            </a:avLst>
          </a:prstGeom>
          <a:solidFill>
            <a:schemeClr val="bg1"/>
          </a:solidFill>
          <a:ln w="28575" cmpd="sng">
            <a:solidFill>
              <a:srgbClr val="C5B38C"/>
            </a:solidFill>
            <a:prstDash val="solid"/>
          </a:ln>
          <a:effectLst>
            <a:outerShdw blurRad="50800" dist="38100" dir="2700000" algn="tl" rotWithShape="0">
              <a:srgbClr val="7C6D4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spcBef>
                <a:spcPts val="0"/>
              </a:spcBef>
              <a:spcAft>
                <a:spcPts val="0"/>
              </a:spcAft>
            </a:pPr>
            <a:endParaRPr lang="zh-CN" altLang="en-US" sz="1600">
              <a:solidFill>
                <a:srgbClr val="7C6D48"/>
              </a:solidFill>
              <a:latin typeface="汉仪仿宋简" panose="02010600000101010101" charset="-128"/>
              <a:ea typeface="汉仪仿宋简" panose="02010600000101010101" charset="-128"/>
              <a:sym typeface="+mn-ea"/>
            </a:endParaRPr>
          </a:p>
        </p:txBody>
      </p:sp>
      <p:sp>
        <p:nvSpPr>
          <p:cNvPr id="8" name="文本框 7"/>
          <p:cNvSpPr txBox="1"/>
          <p:nvPr/>
        </p:nvSpPr>
        <p:spPr>
          <a:xfrm>
            <a:off x="2533015" y="2183130"/>
            <a:ext cx="6745605" cy="841375"/>
          </a:xfrm>
          <a:prstGeom prst="rect">
            <a:avLst/>
          </a:prstGeom>
          <a:noFill/>
        </p:spPr>
        <p:txBody>
          <a:bodyPr wrap="square" rtlCol="0">
            <a:noAutofit/>
          </a:bodyPr>
          <a:lstStyle/>
          <a:p>
            <a:pPr>
              <a:lnSpc>
                <a:spcPct val="130000"/>
              </a:lnSpc>
              <a:spcBef>
                <a:spcPts val="0"/>
              </a:spcBef>
              <a:spcAft>
                <a:spcPts val="0"/>
              </a:spcAft>
            </a:pPr>
            <a:r>
              <a:rPr lang="zh-CN" altLang="en-US" sz="2400">
                <a:solidFill>
                  <a:srgbClr val="7C6D48"/>
                </a:solidFill>
                <a:latin typeface="汉仪仿宋简" panose="02010600000101010101" charset="-128"/>
                <a:ea typeface="汉仪仿宋简" panose="02010600000101010101" charset="-128"/>
                <a:sym typeface="+mn-ea"/>
              </a:rPr>
              <a:t>◎行政干预太多，管得太细，不放手，更不放权</a:t>
            </a:r>
            <a:r>
              <a:rPr lang="zh-CN" altLang="en-US" sz="1600">
                <a:solidFill>
                  <a:srgbClr val="7C6D48"/>
                </a:solidFill>
                <a:latin typeface="汉仪仿宋简" panose="02010600000101010101" charset="-128"/>
                <a:ea typeface="汉仪仿宋简" panose="02010600000101010101" charset="-128"/>
                <a:sym typeface="+mn-ea"/>
              </a:rPr>
              <a:t>。</a:t>
            </a:r>
          </a:p>
          <a:p>
            <a:pPr>
              <a:lnSpc>
                <a:spcPct val="130000"/>
              </a:lnSpc>
              <a:spcBef>
                <a:spcPts val="0"/>
              </a:spcBef>
              <a:spcAft>
                <a:spcPts val="0"/>
              </a:spcAft>
            </a:pPr>
            <a:endParaRPr lang="zh-CN" altLang="en-US" sz="1600">
              <a:solidFill>
                <a:srgbClr val="7C6D48"/>
              </a:solidFill>
              <a:latin typeface="汉仪仿宋简" panose="02010600000101010101" charset="-128"/>
              <a:ea typeface="汉仪仿宋简" panose="02010600000101010101" charset="-128"/>
              <a:sym typeface="+mn-ea"/>
            </a:endParaRPr>
          </a:p>
        </p:txBody>
      </p:sp>
      <p:sp>
        <p:nvSpPr>
          <p:cNvPr id="100" name="文本框 99"/>
          <p:cNvSpPr txBox="1"/>
          <p:nvPr/>
        </p:nvSpPr>
        <p:spPr>
          <a:xfrm>
            <a:off x="3275330" y="1002665"/>
            <a:ext cx="5641975" cy="797560"/>
          </a:xfrm>
          <a:prstGeom prst="rect">
            <a:avLst/>
          </a:prstGeom>
          <a:noFill/>
          <a:ln w="9525">
            <a:noFill/>
          </a:ln>
        </p:spPr>
        <p:txBody>
          <a:bodyPr>
            <a:noAutofit/>
          </a:bodyPr>
          <a:lstStyle/>
          <a:p>
            <a:pPr indent="406400">
              <a:lnSpc>
                <a:spcPct val="150000"/>
              </a:lnSpc>
            </a:pPr>
            <a:r>
              <a:rPr lang="zh-CN" altLang="en-US" sz="2800" b="1">
                <a:solidFill>
                  <a:srgbClr val="7C6D48"/>
                </a:solidFill>
                <a:latin typeface="汉仪仿宋简" panose="02010600000101010101" charset="-128"/>
                <a:ea typeface="汉仪仿宋简" panose="02010600000101010101" charset="-128"/>
                <a:sym typeface="+mn-ea"/>
              </a:rPr>
              <a:t>我们都时常面临着以下问题</a:t>
            </a:r>
          </a:p>
        </p:txBody>
      </p:sp>
      <p:sp>
        <p:nvSpPr>
          <p:cNvPr id="15" name="文本框 14"/>
          <p:cNvSpPr txBox="1"/>
          <p:nvPr/>
        </p:nvSpPr>
        <p:spPr>
          <a:xfrm>
            <a:off x="2533015" y="3119755"/>
            <a:ext cx="7767955" cy="1198880"/>
          </a:xfrm>
          <a:prstGeom prst="rect">
            <a:avLst/>
          </a:prstGeom>
          <a:noFill/>
        </p:spPr>
        <p:txBody>
          <a:bodyPr wrap="square" rtlCol="0">
            <a:spAutoFit/>
          </a:bodyPr>
          <a:lstStyle/>
          <a:p>
            <a:r>
              <a:rPr lang="zh-CN" altLang="en-US" sz="2400">
                <a:solidFill>
                  <a:srgbClr val="7C6D48"/>
                </a:solidFill>
                <a:latin typeface="汉仪仿宋简" panose="02010600000101010101" charset="-128"/>
                <a:ea typeface="汉仪仿宋简" panose="02010600000101010101" charset="-128"/>
                <a:sym typeface="+mn-ea"/>
              </a:rPr>
              <a:t>◎</a:t>
            </a:r>
            <a:r>
              <a:rPr lang="zh-CN" altLang="en-US" sz="2400">
                <a:solidFill>
                  <a:srgbClr val="7C6D48"/>
                </a:solidFill>
                <a:latin typeface="汉仪仿宋简" panose="02010600000101010101" charset="-128"/>
                <a:ea typeface="汉仪仿宋简" panose="02010600000101010101" charset="-128"/>
                <a:sym typeface="+mn-ea"/>
                <a:hlinkClick r:id="rId4" action="ppaction://hlinkfile"/>
              </a:rPr>
              <a:t>形式主义“入侵”校园</a:t>
            </a:r>
            <a:r>
              <a:rPr lang="zh-CN" altLang="en-US" sz="2400">
                <a:solidFill>
                  <a:srgbClr val="7C6D48"/>
                </a:solidFill>
                <a:latin typeface="汉仪仿宋简" panose="02010600000101010101" charset="-128"/>
                <a:ea typeface="汉仪仿宋简" panose="02010600000101010101" charset="-128"/>
                <a:sym typeface="+mn-ea"/>
              </a:rPr>
              <a:t>，评比检查和非教学任务等严重干扰办学！学校和教师非教育教学负担太重。</a:t>
            </a:r>
          </a:p>
          <a:p>
            <a:endParaRPr lang="zh-CN" altLang="en-US" sz="2400">
              <a:solidFill>
                <a:srgbClr val="7C6D48"/>
              </a:solidFill>
              <a:latin typeface="汉仪仿宋简" panose="02010600000101010101" charset="-128"/>
              <a:ea typeface="汉仪仿宋简" panose="02010600000101010101" charset="-128"/>
              <a:sym typeface="+mn-ea"/>
              <a:hlinkClick r:id="rId5" action="ppaction://hlinkfile"/>
            </a:endParaRPr>
          </a:p>
        </p:txBody>
      </p:sp>
      <p:sp>
        <p:nvSpPr>
          <p:cNvPr id="17" name="文本框 16"/>
          <p:cNvSpPr txBox="1"/>
          <p:nvPr/>
        </p:nvSpPr>
        <p:spPr>
          <a:xfrm>
            <a:off x="2533015" y="4413885"/>
            <a:ext cx="7504430" cy="829945"/>
          </a:xfrm>
          <a:prstGeom prst="rect">
            <a:avLst/>
          </a:prstGeom>
          <a:noFill/>
        </p:spPr>
        <p:txBody>
          <a:bodyPr wrap="square" rtlCol="0">
            <a:spAutoFit/>
          </a:bodyPr>
          <a:lstStyle/>
          <a:p>
            <a:r>
              <a:rPr lang="zh-CN" altLang="en-US" sz="2400">
                <a:solidFill>
                  <a:srgbClr val="7C6D48"/>
                </a:solidFill>
                <a:latin typeface="汉仪仿宋简" panose="02010600000101010101" charset="-128"/>
                <a:ea typeface="汉仪仿宋简" panose="02010600000101010101" charset="-128"/>
              </a:rPr>
              <a:t>◎若干政策无法落地，</a:t>
            </a:r>
            <a:r>
              <a:rPr lang="zh-CN" altLang="en-US" sz="2400">
                <a:solidFill>
                  <a:srgbClr val="7C6D48"/>
                </a:solidFill>
                <a:latin typeface="汉仪仿宋简" panose="02010600000101010101" charset="-128"/>
                <a:ea typeface="汉仪仿宋简" panose="02010600000101010101" charset="-128"/>
                <a:hlinkClick r:id="rId6" action="ppaction://hlinkfile"/>
              </a:rPr>
              <a:t>“激活办学活力”文件</a:t>
            </a:r>
            <a:r>
              <a:rPr lang="zh-CN" altLang="en-US" sz="2400">
                <a:solidFill>
                  <a:srgbClr val="7C6D48"/>
                </a:solidFill>
                <a:latin typeface="汉仪仿宋简" panose="02010600000101010101" charset="-128"/>
                <a:ea typeface="汉仪仿宋简" panose="02010600000101010101" charset="-128"/>
              </a:rPr>
              <a:t>几乎无人问津。</a:t>
            </a:r>
          </a:p>
        </p:txBody>
      </p:sp>
      <p:grpSp>
        <p:nvGrpSpPr>
          <p:cNvPr id="16" name="组合 15"/>
          <p:cNvGrpSpPr/>
          <p:nvPr/>
        </p:nvGrpSpPr>
        <p:grpSpPr>
          <a:xfrm>
            <a:off x="2994025" y="441960"/>
            <a:ext cx="6284595" cy="353695"/>
            <a:chOff x="3682" y="746"/>
            <a:chExt cx="11888" cy="364"/>
          </a:xfrm>
        </p:grpSpPr>
        <p:sp>
          <p:nvSpPr>
            <p:cNvPr id="18" name="菱形 17"/>
            <p:cNvSpPr/>
            <p:nvPr/>
          </p:nvSpPr>
          <p:spPr>
            <a:xfrm>
              <a:off x="6197" y="747"/>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菱形 19"/>
            <p:cNvSpPr/>
            <p:nvPr/>
          </p:nvSpPr>
          <p:spPr>
            <a:xfrm>
              <a:off x="6005" y="747"/>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20" idx="1"/>
            </p:cNvCxnSpPr>
            <p:nvPr/>
          </p:nvCxnSpPr>
          <p:spPr>
            <a:xfrm>
              <a:off x="3682" y="928"/>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sp>
          <p:nvSpPr>
            <p:cNvPr id="22" name="菱形 21"/>
            <p:cNvSpPr/>
            <p:nvPr/>
          </p:nvSpPr>
          <p:spPr>
            <a:xfrm>
              <a:off x="12671" y="746"/>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菱形 22"/>
            <p:cNvSpPr/>
            <p:nvPr/>
          </p:nvSpPr>
          <p:spPr>
            <a:xfrm>
              <a:off x="12884" y="746"/>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连接符 23"/>
            <p:cNvCxnSpPr/>
            <p:nvPr/>
          </p:nvCxnSpPr>
          <p:spPr>
            <a:xfrm flipH="1">
              <a:off x="13247" y="927"/>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grpSp>
      <p:sp>
        <p:nvSpPr>
          <p:cNvPr id="26" name="文本框 25"/>
          <p:cNvSpPr txBox="1"/>
          <p:nvPr/>
        </p:nvSpPr>
        <p:spPr>
          <a:xfrm>
            <a:off x="4466590" y="64770"/>
            <a:ext cx="3317240" cy="728980"/>
          </a:xfrm>
          <a:prstGeom prst="rect">
            <a:avLst/>
          </a:prstGeom>
          <a:noFill/>
        </p:spPr>
        <p:txBody>
          <a:bodyPr wrap="square" rtlCol="0" anchor="t">
            <a:noAutofit/>
          </a:bodyPr>
          <a:lstStyle/>
          <a:p>
            <a:pPr algn="ctr">
              <a:lnSpc>
                <a:spcPct val="130000"/>
              </a:lnSpc>
              <a:spcBef>
                <a:spcPts val="0"/>
              </a:spcBef>
              <a:spcAft>
                <a:spcPts val="0"/>
              </a:spcAft>
            </a:pPr>
            <a:r>
              <a:rPr lang="zh-CN" altLang="en-US" sz="4400" b="1">
                <a:solidFill>
                  <a:srgbClr val="7C6D48"/>
                </a:solidFill>
                <a:latin typeface="方正粗黑宋简体" panose="02000000000000000000" charset="-122"/>
                <a:ea typeface="方正粗黑宋简体" panose="02000000000000000000" charset="-122"/>
                <a:sym typeface="+mn-ea"/>
              </a:rPr>
              <a:t>处境</a:t>
            </a:r>
          </a:p>
        </p:txBody>
      </p:sp>
      <p:sp>
        <p:nvSpPr>
          <p:cNvPr id="7" name="文本框 6"/>
          <p:cNvSpPr txBox="1"/>
          <p:nvPr/>
        </p:nvSpPr>
        <p:spPr>
          <a:xfrm>
            <a:off x="1163320" y="6245225"/>
            <a:ext cx="10701655" cy="398780"/>
          </a:xfrm>
          <a:prstGeom prst="rect">
            <a:avLst/>
          </a:prstGeom>
          <a:noFill/>
        </p:spPr>
        <p:txBody>
          <a:bodyPr wrap="square" rtlCol="0">
            <a:spAutoFit/>
          </a:bodyPr>
          <a:lstStyle/>
          <a:p>
            <a:pPr algn="dist"/>
            <a:r>
              <a:rPr lang="zh-CN" altLang="en-US" sz="2000">
                <a:solidFill>
                  <a:schemeClr val="bg1"/>
                </a:solidFill>
                <a:latin typeface="汉仪南宫体简" panose="02010600000101010101" charset="-122"/>
                <a:ea typeface="汉仪南宫体简" panose="02010600000101010101" charset="-122"/>
              </a:rPr>
              <a:t>困</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境</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中</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修</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筑</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教</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育</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的</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家园</a:t>
            </a:r>
            <a:r>
              <a:rPr lang="en-US" altLang="zh-CN" sz="2000">
                <a:solidFill>
                  <a:schemeClr val="bg1"/>
                </a:solidFill>
                <a:latin typeface="汉仪南宫体简" panose="02010600000101010101" charset="-122"/>
                <a:ea typeface="汉仪南宫体简" panose="02010600000101010101" charset="-122"/>
              </a:rPr>
              <a:t>”</a:t>
            </a:r>
            <a:endParaRPr lang="zh-CN" altLang="en-US" sz="2000">
              <a:solidFill>
                <a:schemeClr val="bg1"/>
              </a:solidFill>
              <a:latin typeface="汉仪南宫体简" panose="02010600000101010101" charset="-122"/>
              <a:ea typeface="汉仪南宫体简" panose="02010600000101010101" charset="-122"/>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组合 2"/>
          <p:cNvGrpSpPr/>
          <p:nvPr/>
        </p:nvGrpSpPr>
        <p:grpSpPr>
          <a:xfrm>
            <a:off x="-129540" y="-50165"/>
            <a:ext cx="12225020" cy="6880860"/>
            <a:chOff x="-1" y="-37"/>
            <a:chExt cx="19252" cy="10836"/>
          </a:xfrm>
        </p:grpSpPr>
        <p:pic>
          <p:nvPicPr>
            <p:cNvPr id="2" name="图片 1" descr="b763cda1eb3f6d2eff02b2e0abb7d50"/>
            <p:cNvPicPr>
              <a:picLocks noChangeAspect="1"/>
            </p:cNvPicPr>
            <p:nvPr/>
          </p:nvPicPr>
          <p:blipFill>
            <a:blip r:embed="rId3"/>
            <a:srcRect r="3990" b="3917"/>
            <a:stretch>
              <a:fillRect/>
            </a:stretch>
          </p:blipFill>
          <p:spPr>
            <a:xfrm>
              <a:off x="0" y="-37"/>
              <a:ext cx="19251" cy="10837"/>
            </a:xfrm>
            <a:prstGeom prst="rect">
              <a:avLst/>
            </a:prstGeom>
          </p:spPr>
        </p:pic>
        <p:sp>
          <p:nvSpPr>
            <p:cNvPr id="4" name="矩形 3"/>
            <p:cNvSpPr/>
            <p:nvPr/>
          </p:nvSpPr>
          <p:spPr>
            <a:xfrm>
              <a:off x="-1" y="-36"/>
              <a:ext cx="19252" cy="9428"/>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圆角矩形 31"/>
          <p:cNvSpPr/>
          <p:nvPr/>
        </p:nvSpPr>
        <p:spPr>
          <a:xfrm>
            <a:off x="1959610" y="1791335"/>
            <a:ext cx="8383270" cy="4048760"/>
          </a:xfrm>
          <a:prstGeom prst="roundRect">
            <a:avLst>
              <a:gd name="adj" fmla="val 10260"/>
            </a:avLst>
          </a:prstGeom>
          <a:solidFill>
            <a:schemeClr val="bg1"/>
          </a:solidFill>
          <a:ln w="28575" cmpd="sng">
            <a:solidFill>
              <a:srgbClr val="C5B38C"/>
            </a:solidFill>
            <a:prstDash val="solid"/>
          </a:ln>
          <a:effectLst>
            <a:outerShdw blurRad="50800" dist="38100" dir="2700000" algn="tl" rotWithShape="0">
              <a:srgbClr val="7C6D4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spcBef>
                <a:spcPts val="0"/>
              </a:spcBef>
              <a:spcAft>
                <a:spcPts val="0"/>
              </a:spcAft>
            </a:pPr>
            <a:endParaRPr lang="zh-CN" altLang="en-US" sz="1600">
              <a:solidFill>
                <a:srgbClr val="7C6D48"/>
              </a:solidFill>
              <a:latin typeface="汉仪仿宋简" panose="02010600000101010101" charset="-128"/>
              <a:ea typeface="汉仪仿宋简" panose="02010600000101010101" charset="-128"/>
              <a:sym typeface="+mn-ea"/>
            </a:endParaRPr>
          </a:p>
        </p:txBody>
      </p:sp>
      <p:sp>
        <p:nvSpPr>
          <p:cNvPr id="8" name="文本框 7"/>
          <p:cNvSpPr txBox="1"/>
          <p:nvPr/>
        </p:nvSpPr>
        <p:spPr>
          <a:xfrm>
            <a:off x="2416810" y="2087880"/>
            <a:ext cx="7614920" cy="841375"/>
          </a:xfrm>
          <a:prstGeom prst="rect">
            <a:avLst/>
          </a:prstGeom>
          <a:noFill/>
        </p:spPr>
        <p:txBody>
          <a:bodyPr wrap="square" rtlCol="0">
            <a:noAutofit/>
          </a:bodyPr>
          <a:lstStyle/>
          <a:p>
            <a:pPr>
              <a:lnSpc>
                <a:spcPct val="130000"/>
              </a:lnSpc>
              <a:spcBef>
                <a:spcPts val="0"/>
              </a:spcBef>
              <a:spcAft>
                <a:spcPts val="0"/>
              </a:spcAft>
            </a:pPr>
            <a:r>
              <a:rPr lang="zh-CN" altLang="en-US" sz="2400">
                <a:solidFill>
                  <a:srgbClr val="7C6D48"/>
                </a:solidFill>
                <a:latin typeface="汉仪仿宋简" panose="02010600000101010101" charset="-128"/>
                <a:ea typeface="汉仪仿宋简" panose="02010600000101010101" charset="-128"/>
                <a:sym typeface="+mn-ea"/>
              </a:rPr>
              <a:t>◎行政评价、社会评价的传统性和片面性，绑架着学校办学意志。</a:t>
            </a:r>
          </a:p>
        </p:txBody>
      </p:sp>
      <p:sp>
        <p:nvSpPr>
          <p:cNvPr id="100" name="文本框 99"/>
          <p:cNvSpPr txBox="1"/>
          <p:nvPr/>
        </p:nvSpPr>
        <p:spPr>
          <a:xfrm>
            <a:off x="3304540" y="955040"/>
            <a:ext cx="5641975" cy="797560"/>
          </a:xfrm>
          <a:prstGeom prst="rect">
            <a:avLst/>
          </a:prstGeom>
          <a:noFill/>
          <a:ln w="9525">
            <a:noFill/>
          </a:ln>
        </p:spPr>
        <p:txBody>
          <a:bodyPr>
            <a:noAutofit/>
          </a:bodyPr>
          <a:lstStyle/>
          <a:p>
            <a:pPr indent="406400">
              <a:lnSpc>
                <a:spcPct val="150000"/>
              </a:lnSpc>
            </a:pPr>
            <a:r>
              <a:rPr lang="zh-CN" altLang="en-US" sz="2800" b="1">
                <a:solidFill>
                  <a:srgbClr val="7C6D48"/>
                </a:solidFill>
                <a:latin typeface="汉仪仿宋简" panose="02010600000101010101" charset="-128"/>
                <a:ea typeface="汉仪仿宋简" panose="02010600000101010101" charset="-128"/>
                <a:sym typeface="+mn-ea"/>
              </a:rPr>
              <a:t>我们都时常面临着以下问题</a:t>
            </a:r>
          </a:p>
        </p:txBody>
      </p:sp>
      <p:sp>
        <p:nvSpPr>
          <p:cNvPr id="18" name="文本框 17"/>
          <p:cNvSpPr txBox="1"/>
          <p:nvPr/>
        </p:nvSpPr>
        <p:spPr>
          <a:xfrm>
            <a:off x="2417445" y="3208655"/>
            <a:ext cx="7466965" cy="1050290"/>
          </a:xfrm>
          <a:prstGeom prst="rect">
            <a:avLst/>
          </a:prstGeom>
          <a:noFill/>
        </p:spPr>
        <p:txBody>
          <a:bodyPr wrap="square" rtlCol="0">
            <a:spAutoFit/>
          </a:bodyPr>
          <a:lstStyle/>
          <a:p>
            <a:pPr algn="l">
              <a:lnSpc>
                <a:spcPct val="130000"/>
              </a:lnSpc>
              <a:spcBef>
                <a:spcPts val="0"/>
              </a:spcBef>
              <a:spcAft>
                <a:spcPts val="0"/>
              </a:spcAft>
              <a:buClrTx/>
              <a:buSzTx/>
              <a:buFontTx/>
            </a:pPr>
            <a:r>
              <a:rPr lang="zh-CN" altLang="en-US" sz="2400">
                <a:solidFill>
                  <a:srgbClr val="7C6D48"/>
                </a:solidFill>
                <a:latin typeface="汉仪仿宋简" panose="02010600000101010101" charset="-128"/>
                <a:ea typeface="汉仪仿宋简" panose="02010600000101010101" charset="-128"/>
              </a:rPr>
              <a:t>◎轰轰烈烈的改革此起彼伏，但是“高大上”的所谓“名校经验“几乎无法复制，比如北京十一学校。</a:t>
            </a:r>
          </a:p>
        </p:txBody>
      </p:sp>
      <p:sp>
        <p:nvSpPr>
          <p:cNvPr id="19" name="文本框 18"/>
          <p:cNvSpPr txBox="1"/>
          <p:nvPr/>
        </p:nvSpPr>
        <p:spPr>
          <a:xfrm>
            <a:off x="2392680" y="4407535"/>
            <a:ext cx="7466330" cy="1529715"/>
          </a:xfrm>
          <a:prstGeom prst="rect">
            <a:avLst/>
          </a:prstGeom>
          <a:noFill/>
        </p:spPr>
        <p:txBody>
          <a:bodyPr wrap="square" rtlCol="0">
            <a:spAutoFit/>
          </a:bodyPr>
          <a:lstStyle/>
          <a:p>
            <a:pPr algn="l">
              <a:lnSpc>
                <a:spcPct val="130000"/>
              </a:lnSpc>
              <a:spcBef>
                <a:spcPts val="0"/>
              </a:spcBef>
              <a:spcAft>
                <a:spcPts val="0"/>
              </a:spcAft>
              <a:buClrTx/>
              <a:buSzTx/>
              <a:buFontTx/>
            </a:pPr>
            <a:r>
              <a:rPr lang="zh-CN" altLang="en-US" sz="2400">
                <a:solidFill>
                  <a:srgbClr val="7C6D48"/>
                </a:solidFill>
                <a:latin typeface="汉仪仿宋简" panose="02010600000101010101" charset="-128"/>
                <a:ea typeface="汉仪仿宋简" panose="02010600000101010101" charset="-128"/>
              </a:rPr>
              <a:t>◎无法实施合理的奖励，无法补偿教师和管理团队长期过多的额外劳动。</a:t>
            </a:r>
          </a:p>
          <a:p>
            <a:pPr algn="l">
              <a:lnSpc>
                <a:spcPct val="130000"/>
              </a:lnSpc>
              <a:spcBef>
                <a:spcPts val="0"/>
              </a:spcBef>
              <a:spcAft>
                <a:spcPts val="0"/>
              </a:spcAft>
              <a:buClrTx/>
              <a:buSzTx/>
              <a:buFontTx/>
            </a:pPr>
            <a:r>
              <a:rPr lang="zh-CN" altLang="en-US" sz="2400">
                <a:solidFill>
                  <a:srgbClr val="7C6D48"/>
                </a:solidFill>
                <a:latin typeface="汉仪仿宋简" panose="02010600000101010101" charset="-128"/>
                <a:ea typeface="汉仪仿宋简" panose="02010600000101010101" charset="-128"/>
              </a:rPr>
              <a:t>......</a:t>
            </a:r>
          </a:p>
        </p:txBody>
      </p:sp>
      <p:grpSp>
        <p:nvGrpSpPr>
          <p:cNvPr id="21" name="组合 20"/>
          <p:cNvGrpSpPr/>
          <p:nvPr/>
        </p:nvGrpSpPr>
        <p:grpSpPr>
          <a:xfrm>
            <a:off x="2994025" y="441960"/>
            <a:ext cx="6284595" cy="353695"/>
            <a:chOff x="3682" y="746"/>
            <a:chExt cx="11888" cy="364"/>
          </a:xfrm>
        </p:grpSpPr>
        <p:sp>
          <p:nvSpPr>
            <p:cNvPr id="22" name="菱形 21"/>
            <p:cNvSpPr/>
            <p:nvPr/>
          </p:nvSpPr>
          <p:spPr>
            <a:xfrm>
              <a:off x="6197" y="747"/>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菱形 22"/>
            <p:cNvSpPr/>
            <p:nvPr/>
          </p:nvSpPr>
          <p:spPr>
            <a:xfrm>
              <a:off x="6005" y="747"/>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连接符 23"/>
            <p:cNvCxnSpPr>
              <a:stCxn id="23" idx="1"/>
            </p:cNvCxnSpPr>
            <p:nvPr/>
          </p:nvCxnSpPr>
          <p:spPr>
            <a:xfrm>
              <a:off x="3682" y="928"/>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sp>
          <p:nvSpPr>
            <p:cNvPr id="26" name="菱形 25"/>
            <p:cNvSpPr/>
            <p:nvPr/>
          </p:nvSpPr>
          <p:spPr>
            <a:xfrm>
              <a:off x="12671" y="746"/>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菱形 26"/>
            <p:cNvSpPr/>
            <p:nvPr/>
          </p:nvSpPr>
          <p:spPr>
            <a:xfrm>
              <a:off x="12884" y="746"/>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连接符 27"/>
            <p:cNvCxnSpPr/>
            <p:nvPr/>
          </p:nvCxnSpPr>
          <p:spPr>
            <a:xfrm flipH="1">
              <a:off x="13247" y="927"/>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grpSp>
      <p:sp>
        <p:nvSpPr>
          <p:cNvPr id="29" name="文本框 28"/>
          <p:cNvSpPr txBox="1"/>
          <p:nvPr/>
        </p:nvSpPr>
        <p:spPr>
          <a:xfrm>
            <a:off x="4466590" y="64770"/>
            <a:ext cx="3317240" cy="728980"/>
          </a:xfrm>
          <a:prstGeom prst="rect">
            <a:avLst/>
          </a:prstGeom>
          <a:noFill/>
        </p:spPr>
        <p:txBody>
          <a:bodyPr wrap="square" rtlCol="0" anchor="t">
            <a:noAutofit/>
          </a:bodyPr>
          <a:lstStyle/>
          <a:p>
            <a:pPr algn="ctr">
              <a:lnSpc>
                <a:spcPct val="130000"/>
              </a:lnSpc>
              <a:spcBef>
                <a:spcPts val="0"/>
              </a:spcBef>
              <a:spcAft>
                <a:spcPts val="0"/>
              </a:spcAft>
            </a:pPr>
            <a:r>
              <a:rPr lang="zh-CN" altLang="en-US" sz="4400" b="1">
                <a:solidFill>
                  <a:srgbClr val="7C6D48"/>
                </a:solidFill>
                <a:latin typeface="方正粗黑宋简体" panose="02000000000000000000" charset="-122"/>
                <a:ea typeface="方正粗黑宋简体" panose="02000000000000000000" charset="-122"/>
                <a:sym typeface="+mn-ea"/>
              </a:rPr>
              <a:t>处境</a:t>
            </a:r>
          </a:p>
        </p:txBody>
      </p:sp>
      <p:sp>
        <p:nvSpPr>
          <p:cNvPr id="5" name="文本框 4"/>
          <p:cNvSpPr txBox="1"/>
          <p:nvPr/>
        </p:nvSpPr>
        <p:spPr>
          <a:xfrm>
            <a:off x="1163320" y="6245225"/>
            <a:ext cx="10701655" cy="398780"/>
          </a:xfrm>
          <a:prstGeom prst="rect">
            <a:avLst/>
          </a:prstGeom>
          <a:noFill/>
        </p:spPr>
        <p:txBody>
          <a:bodyPr wrap="square" rtlCol="0">
            <a:spAutoFit/>
          </a:bodyPr>
          <a:lstStyle/>
          <a:p>
            <a:pPr algn="dist"/>
            <a:r>
              <a:rPr lang="zh-CN" altLang="en-US" sz="2000">
                <a:solidFill>
                  <a:schemeClr val="bg1"/>
                </a:solidFill>
                <a:latin typeface="汉仪南宫体简" panose="02010600000101010101" charset="-122"/>
                <a:ea typeface="汉仪南宫体简" panose="02010600000101010101" charset="-122"/>
              </a:rPr>
              <a:t>困</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境</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中</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修</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筑</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教</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育</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的</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家园</a:t>
            </a:r>
            <a:r>
              <a:rPr lang="en-US" altLang="zh-CN" sz="2000">
                <a:solidFill>
                  <a:schemeClr val="bg1"/>
                </a:solidFill>
                <a:latin typeface="汉仪南宫体简" panose="02010600000101010101" charset="-122"/>
                <a:ea typeface="汉仪南宫体简" panose="02010600000101010101" charset="-122"/>
              </a:rPr>
              <a:t>”</a:t>
            </a:r>
            <a:endParaRPr lang="zh-CN" altLang="en-US" sz="2000">
              <a:solidFill>
                <a:schemeClr val="bg1"/>
              </a:solidFill>
              <a:latin typeface="汉仪南宫体简" panose="02010600000101010101" charset="-122"/>
              <a:ea typeface="汉仪南宫体简" panose="02010600000101010101" charset="-122"/>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270bc9297e5cb925f3668bf2ddae988"/>
          <p:cNvPicPr>
            <a:picLocks noChangeAspect="1"/>
          </p:cNvPicPr>
          <p:nvPr/>
        </p:nvPicPr>
        <p:blipFill>
          <a:blip r:embed="rId4">
            <a:clrChange>
              <a:clrFrom>
                <a:srgbClr val="FEFFFE">
                  <a:alpha val="100000"/>
                </a:srgbClr>
              </a:clrFrom>
              <a:clrTo>
                <a:srgbClr val="FEFFFE">
                  <a:alpha val="100000"/>
                  <a:alpha val="0"/>
                </a:srgbClr>
              </a:clrTo>
            </a:clrChange>
          </a:blip>
          <a:srcRect l="28422" t="9565" r="196" b="53667"/>
          <a:stretch>
            <a:fillRect/>
          </a:stretch>
        </p:blipFill>
        <p:spPr>
          <a:xfrm>
            <a:off x="9553575" y="0"/>
            <a:ext cx="2647315" cy="1927225"/>
          </a:xfrm>
          <a:prstGeom prst="rect">
            <a:avLst/>
          </a:prstGeom>
        </p:spPr>
      </p:pic>
      <p:grpSp>
        <p:nvGrpSpPr>
          <p:cNvPr id="20" name="组合 19"/>
          <p:cNvGrpSpPr/>
          <p:nvPr/>
        </p:nvGrpSpPr>
        <p:grpSpPr>
          <a:xfrm>
            <a:off x="6708140" y="1117600"/>
            <a:ext cx="2597785" cy="941705"/>
            <a:chOff x="7554" y="2542"/>
            <a:chExt cx="4091" cy="1483"/>
          </a:xfrm>
        </p:grpSpPr>
        <p:sp>
          <p:nvSpPr>
            <p:cNvPr id="21" name="矩形 20"/>
            <p:cNvSpPr/>
            <p:nvPr/>
          </p:nvSpPr>
          <p:spPr>
            <a:xfrm>
              <a:off x="7790" y="2754"/>
              <a:ext cx="3620" cy="1059"/>
            </a:xfrm>
            <a:prstGeom prst="rect">
              <a:avLst/>
            </a:prstGeom>
            <a:noFill/>
            <a:ln>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L 形 21"/>
            <p:cNvSpPr/>
            <p:nvPr/>
          </p:nvSpPr>
          <p:spPr>
            <a:xfrm flipV="1">
              <a:off x="7554" y="2542"/>
              <a:ext cx="340" cy="332"/>
            </a:xfrm>
            <a:prstGeom prst="corner">
              <a:avLst>
                <a:gd name="adj1" fmla="val 27699"/>
                <a:gd name="adj2" fmla="val 28484"/>
              </a:avLst>
            </a:prstGeom>
            <a:noFill/>
            <a:ln>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L 形 22"/>
            <p:cNvSpPr/>
            <p:nvPr/>
          </p:nvSpPr>
          <p:spPr>
            <a:xfrm flipH="1" flipV="1">
              <a:off x="11305" y="2542"/>
              <a:ext cx="340" cy="332"/>
            </a:xfrm>
            <a:prstGeom prst="corner">
              <a:avLst>
                <a:gd name="adj1" fmla="val 27699"/>
                <a:gd name="adj2" fmla="val 28484"/>
              </a:avLst>
            </a:prstGeom>
            <a:noFill/>
            <a:ln>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L 形 11"/>
            <p:cNvSpPr/>
            <p:nvPr/>
          </p:nvSpPr>
          <p:spPr>
            <a:xfrm>
              <a:off x="7554" y="3693"/>
              <a:ext cx="340" cy="332"/>
            </a:xfrm>
            <a:prstGeom prst="corner">
              <a:avLst>
                <a:gd name="adj1" fmla="val 27699"/>
                <a:gd name="adj2" fmla="val 28484"/>
              </a:avLst>
            </a:prstGeom>
            <a:noFill/>
            <a:ln>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L 形 12"/>
            <p:cNvSpPr/>
            <p:nvPr/>
          </p:nvSpPr>
          <p:spPr>
            <a:xfrm flipH="1">
              <a:off x="11305" y="3693"/>
              <a:ext cx="340" cy="332"/>
            </a:xfrm>
            <a:prstGeom prst="corner">
              <a:avLst>
                <a:gd name="adj1" fmla="val 27699"/>
                <a:gd name="adj2" fmla="val 28484"/>
              </a:avLst>
            </a:prstGeom>
            <a:noFill/>
            <a:ln>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4" name="文本框 13"/>
          <p:cNvSpPr txBox="1"/>
          <p:nvPr/>
        </p:nvSpPr>
        <p:spPr>
          <a:xfrm>
            <a:off x="7179945" y="1252220"/>
            <a:ext cx="1654175" cy="730885"/>
          </a:xfrm>
          <a:prstGeom prst="rect">
            <a:avLst/>
          </a:prstGeom>
          <a:noFill/>
        </p:spPr>
        <p:txBody>
          <a:bodyPr wrap="square" rtlCol="0" anchor="t">
            <a:spAutoFit/>
          </a:bodyPr>
          <a:lstStyle/>
          <a:p>
            <a:pPr algn="dist">
              <a:lnSpc>
                <a:spcPct val="130000"/>
              </a:lnSpc>
              <a:spcBef>
                <a:spcPts val="0"/>
              </a:spcBef>
              <a:spcAft>
                <a:spcPts val="0"/>
              </a:spcAft>
            </a:pPr>
            <a:r>
              <a:rPr lang="zh-CN" altLang="en-US" sz="3200" b="1">
                <a:solidFill>
                  <a:srgbClr val="7C6D48"/>
                </a:solidFill>
                <a:latin typeface="汉仪南宫体简" panose="02010600000101010101" charset="-122"/>
                <a:ea typeface="汉仪南宫体简" panose="02010600000101010101" charset="-122"/>
                <a:cs typeface="汉仪落花诗W" panose="00020600040101010101" charset="-122"/>
                <a:sym typeface="+mn-ea"/>
              </a:rPr>
              <a:t>第贰章</a:t>
            </a:r>
          </a:p>
        </p:txBody>
      </p:sp>
      <p:sp>
        <p:nvSpPr>
          <p:cNvPr id="18" name="文本框 17"/>
          <p:cNvSpPr txBox="1"/>
          <p:nvPr/>
        </p:nvSpPr>
        <p:spPr>
          <a:xfrm>
            <a:off x="6197600" y="2514600"/>
            <a:ext cx="3949065" cy="1003935"/>
          </a:xfrm>
          <a:prstGeom prst="rect">
            <a:avLst/>
          </a:prstGeom>
          <a:noFill/>
        </p:spPr>
        <p:txBody>
          <a:bodyPr wrap="square" rtlCol="0" anchor="t">
            <a:noAutofit/>
          </a:bodyPr>
          <a:lstStyle/>
          <a:p>
            <a:pPr algn="ctr">
              <a:lnSpc>
                <a:spcPct val="130000"/>
              </a:lnSpc>
              <a:spcBef>
                <a:spcPts val="0"/>
              </a:spcBef>
              <a:spcAft>
                <a:spcPts val="0"/>
              </a:spcAft>
            </a:pPr>
            <a:r>
              <a:rPr lang="zh-CN" altLang="en-US" sz="7200" b="1">
                <a:solidFill>
                  <a:srgbClr val="7C6D48"/>
                </a:solidFill>
                <a:latin typeface="汉仪落花诗W" panose="00020600040101010101" charset="-122"/>
                <a:ea typeface="汉仪落花诗W" panose="00020600040101010101" charset="-122"/>
                <a:sym typeface="+mn-ea"/>
              </a:rPr>
              <a:t>悟道</a:t>
            </a:r>
          </a:p>
        </p:txBody>
      </p:sp>
      <p:sp>
        <p:nvSpPr>
          <p:cNvPr id="19" name="文本框 18"/>
          <p:cNvSpPr txBox="1"/>
          <p:nvPr/>
        </p:nvSpPr>
        <p:spPr>
          <a:xfrm>
            <a:off x="1163320" y="6105525"/>
            <a:ext cx="10701655" cy="398780"/>
          </a:xfrm>
          <a:prstGeom prst="rect">
            <a:avLst/>
          </a:prstGeom>
          <a:noFill/>
        </p:spPr>
        <p:txBody>
          <a:bodyPr wrap="square" rtlCol="0">
            <a:spAutoFit/>
          </a:bodyPr>
          <a:lstStyle/>
          <a:p>
            <a:pPr algn="dist"/>
            <a:r>
              <a:rPr lang="zh-CN" altLang="en-US" sz="2000">
                <a:solidFill>
                  <a:schemeClr val="bg1"/>
                </a:solidFill>
                <a:latin typeface="汉仪南宫体简" panose="02010600000101010101" charset="-122"/>
                <a:ea typeface="汉仪南宫体简" panose="02010600000101010101" charset="-122"/>
              </a:rPr>
              <a:t>困</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境</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中</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修</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筑</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教</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育</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的</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家园</a:t>
            </a:r>
            <a:r>
              <a:rPr lang="en-US" altLang="zh-CN" sz="2000">
                <a:solidFill>
                  <a:schemeClr val="bg1"/>
                </a:solidFill>
                <a:latin typeface="汉仪南宫体简" panose="02010600000101010101" charset="-122"/>
                <a:ea typeface="汉仪南宫体简" panose="02010600000101010101" charset="-122"/>
              </a:rPr>
              <a:t>”</a:t>
            </a:r>
            <a:endParaRPr lang="zh-CN" altLang="en-US" sz="2000">
              <a:solidFill>
                <a:schemeClr val="bg1"/>
              </a:solidFill>
              <a:latin typeface="汉仪南宫体简" panose="02010600000101010101" charset="-122"/>
              <a:ea typeface="汉仪南宫体简" panose="02010600000101010101" charset="-122"/>
            </a:endParaRPr>
          </a:p>
        </p:txBody>
      </p:sp>
      <p:sp>
        <p:nvSpPr>
          <p:cNvPr id="27" name="文本框 26"/>
          <p:cNvSpPr txBox="1"/>
          <p:nvPr/>
        </p:nvSpPr>
        <p:spPr>
          <a:xfrm>
            <a:off x="5269865" y="3863975"/>
            <a:ext cx="1654175" cy="491490"/>
          </a:xfrm>
          <a:prstGeom prst="rect">
            <a:avLst/>
          </a:prstGeom>
          <a:noFill/>
        </p:spPr>
        <p:txBody>
          <a:bodyPr wrap="square" rtlCol="0" anchor="t">
            <a:spAutoFit/>
          </a:bodyPr>
          <a:lstStyle/>
          <a:p>
            <a:pPr algn="dist">
              <a:lnSpc>
                <a:spcPct val="130000"/>
              </a:lnSpc>
              <a:spcBef>
                <a:spcPts val="0"/>
              </a:spcBef>
              <a:spcAft>
                <a:spcPts val="0"/>
              </a:spcAft>
            </a:pPr>
            <a:r>
              <a:rPr lang="en-US" altLang="zh-CN" sz="2000" b="1">
                <a:solidFill>
                  <a:srgbClr val="7C6D48">
                    <a:alpha val="21000"/>
                  </a:srgbClr>
                </a:solidFill>
                <a:latin typeface="汉仪南宫体简" panose="02010600000101010101" charset="-122"/>
                <a:ea typeface="汉仪南宫体简" panose="02010600000101010101" charset="-122"/>
                <a:cs typeface="汉仪落花诗W" panose="00020600040101010101" charset="-122"/>
                <a:sym typeface="+mn-ea"/>
              </a:rPr>
              <a:t>PART TWO</a:t>
            </a:r>
          </a:p>
        </p:txBody>
      </p:sp>
      <p:pic>
        <p:nvPicPr>
          <p:cNvPr id="2" name="图片 1" descr="微信图片_20221128092627"/>
          <p:cNvPicPr>
            <a:picLocks noChangeAspect="1"/>
          </p:cNvPicPr>
          <p:nvPr/>
        </p:nvPicPr>
        <p:blipFill>
          <a:blip r:embed="rId5"/>
          <a:stretch>
            <a:fillRect/>
          </a:stretch>
        </p:blipFill>
        <p:spPr>
          <a:xfrm>
            <a:off x="905510" y="982980"/>
            <a:ext cx="4944110" cy="4364990"/>
          </a:xfrm>
          <a:prstGeom prst="ellipse">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组合 2"/>
          <p:cNvGrpSpPr/>
          <p:nvPr/>
        </p:nvGrpSpPr>
        <p:grpSpPr>
          <a:xfrm>
            <a:off x="-635" y="-23495"/>
            <a:ext cx="12225020" cy="6880860"/>
            <a:chOff x="-1" y="-37"/>
            <a:chExt cx="19252" cy="10836"/>
          </a:xfrm>
        </p:grpSpPr>
        <p:pic>
          <p:nvPicPr>
            <p:cNvPr id="2" name="图片 1" descr="b763cda1eb3f6d2eff02b2e0abb7d50"/>
            <p:cNvPicPr>
              <a:picLocks noChangeAspect="1"/>
            </p:cNvPicPr>
            <p:nvPr/>
          </p:nvPicPr>
          <p:blipFill>
            <a:blip r:embed="rId3"/>
            <a:srcRect r="3990" b="3917"/>
            <a:stretch>
              <a:fillRect/>
            </a:stretch>
          </p:blipFill>
          <p:spPr>
            <a:xfrm>
              <a:off x="0" y="-37"/>
              <a:ext cx="19251" cy="10837"/>
            </a:xfrm>
            <a:prstGeom prst="rect">
              <a:avLst/>
            </a:prstGeom>
          </p:spPr>
        </p:pic>
        <p:sp>
          <p:nvSpPr>
            <p:cNvPr id="4" name="矩形 3"/>
            <p:cNvSpPr/>
            <p:nvPr/>
          </p:nvSpPr>
          <p:spPr>
            <a:xfrm>
              <a:off x="-1" y="-36"/>
              <a:ext cx="19252" cy="9428"/>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仿宋简" panose="02010600000101010101" charset="-128"/>
                <a:ea typeface="汉仪仿宋简" panose="02010600000101010101" charset="-128"/>
              </a:endParaRPr>
            </a:p>
          </p:txBody>
        </p:sp>
      </p:grpSp>
      <p:sp>
        <p:nvSpPr>
          <p:cNvPr id="25" name="文本框 24"/>
          <p:cNvSpPr txBox="1"/>
          <p:nvPr/>
        </p:nvSpPr>
        <p:spPr>
          <a:xfrm>
            <a:off x="4453890" y="77470"/>
            <a:ext cx="3317240" cy="728980"/>
          </a:xfrm>
          <a:prstGeom prst="rect">
            <a:avLst/>
          </a:prstGeom>
          <a:noFill/>
        </p:spPr>
        <p:txBody>
          <a:bodyPr wrap="square" rtlCol="0" anchor="t">
            <a:noAutofit/>
          </a:bodyPr>
          <a:lstStyle/>
          <a:p>
            <a:pPr algn="ctr">
              <a:lnSpc>
                <a:spcPct val="130000"/>
              </a:lnSpc>
              <a:spcBef>
                <a:spcPts val="0"/>
              </a:spcBef>
              <a:spcAft>
                <a:spcPts val="0"/>
              </a:spcAft>
            </a:pPr>
            <a:r>
              <a:rPr lang="zh-CN" altLang="en-US" sz="4400" b="1">
                <a:solidFill>
                  <a:srgbClr val="7C6D48"/>
                </a:solidFill>
                <a:latin typeface="方正粗黑宋简体" panose="02000000000000000000" charset="-122"/>
                <a:ea typeface="方正粗黑宋简体" panose="02000000000000000000" charset="-122"/>
                <a:sym typeface="+mn-ea"/>
              </a:rPr>
              <a:t>悟道</a:t>
            </a:r>
          </a:p>
        </p:txBody>
      </p:sp>
      <p:sp>
        <p:nvSpPr>
          <p:cNvPr id="61" name="右大括号 60"/>
          <p:cNvSpPr/>
          <p:nvPr/>
        </p:nvSpPr>
        <p:spPr>
          <a:xfrm flipH="1">
            <a:off x="5059680" y="1871980"/>
            <a:ext cx="386080" cy="3748405"/>
          </a:xfrm>
          <a:prstGeom prst="rightBrace">
            <a:avLst/>
          </a:prstGeom>
          <a:ln w="15875">
            <a:solidFill>
              <a:srgbClr val="A28952">
                <a:alpha val="2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汉仪仿宋简" panose="02010600000101010101" charset="-128"/>
              <a:ea typeface="汉仪仿宋简" panose="02010600000101010101" charset="-128"/>
            </a:endParaRPr>
          </a:p>
        </p:txBody>
      </p:sp>
      <p:grpSp>
        <p:nvGrpSpPr>
          <p:cNvPr id="14" name="组合 13"/>
          <p:cNvGrpSpPr/>
          <p:nvPr/>
        </p:nvGrpSpPr>
        <p:grpSpPr>
          <a:xfrm>
            <a:off x="2338070" y="365760"/>
            <a:ext cx="7548880" cy="231140"/>
            <a:chOff x="3682" y="746"/>
            <a:chExt cx="11888" cy="364"/>
          </a:xfrm>
        </p:grpSpPr>
        <p:sp>
          <p:nvSpPr>
            <p:cNvPr id="5" name="菱形 4"/>
            <p:cNvSpPr/>
            <p:nvPr/>
          </p:nvSpPr>
          <p:spPr>
            <a:xfrm>
              <a:off x="6197" y="747"/>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nvSpPr>
          <p:spPr>
            <a:xfrm>
              <a:off x="6005" y="747"/>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p:cNvCxnSpPr>
              <a:stCxn id="9" idx="1"/>
            </p:cNvCxnSpPr>
            <p:nvPr/>
          </p:nvCxnSpPr>
          <p:spPr>
            <a:xfrm>
              <a:off x="3682" y="928"/>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sp>
          <p:nvSpPr>
            <p:cNvPr id="11" name="菱形 10"/>
            <p:cNvSpPr/>
            <p:nvPr/>
          </p:nvSpPr>
          <p:spPr>
            <a:xfrm>
              <a:off x="12671" y="746"/>
              <a:ext cx="363" cy="363"/>
            </a:xfrm>
            <a:prstGeom prst="diamond">
              <a:avLst/>
            </a:prstGeom>
            <a:solidFill>
              <a:srgbClr val="C5B38C"/>
            </a:solidFill>
            <a:ln>
              <a:solidFill>
                <a:srgbClr val="C5B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菱形 11"/>
            <p:cNvSpPr/>
            <p:nvPr/>
          </p:nvSpPr>
          <p:spPr>
            <a:xfrm>
              <a:off x="12884" y="746"/>
              <a:ext cx="363" cy="363"/>
            </a:xfrm>
            <a:prstGeom prst="diamond">
              <a:avLst/>
            </a:prstGeom>
            <a:solidFill>
              <a:srgbClr val="A28952"/>
            </a:solidFill>
            <a:ln>
              <a:solidFill>
                <a:srgbClr val="A28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p:cNvCxnSpPr/>
            <p:nvPr/>
          </p:nvCxnSpPr>
          <p:spPr>
            <a:xfrm flipH="1">
              <a:off x="13247" y="927"/>
              <a:ext cx="2323" cy="0"/>
            </a:xfrm>
            <a:prstGeom prst="line">
              <a:avLst/>
            </a:prstGeom>
            <a:ln w="22225" cmpd="sng">
              <a:gradFill>
                <a:gsLst>
                  <a:gs pos="19000">
                    <a:srgbClr val="E1D8C4">
                      <a:alpha val="19000"/>
                    </a:srgbClr>
                  </a:gs>
                  <a:gs pos="74000">
                    <a:srgbClr val="A28952">
                      <a:alpha val="62000"/>
                    </a:srgbClr>
                  </a:gs>
                  <a:gs pos="100000">
                    <a:srgbClr val="7C6D48"/>
                  </a:gs>
                </a:gsLst>
                <a:path path="circle">
                  <a:fillToRect r="100000" b="100000"/>
                </a:path>
                <a:tileRect l="-100000" t="-100000"/>
              </a:gradFill>
              <a:prstDash val="solid"/>
            </a:ln>
          </p:spPr>
          <p:style>
            <a:lnRef idx="1">
              <a:schemeClr val="accent1"/>
            </a:lnRef>
            <a:fillRef idx="0">
              <a:schemeClr val="accent1"/>
            </a:fillRef>
            <a:effectRef idx="0">
              <a:schemeClr val="accent1"/>
            </a:effectRef>
            <a:fontRef idx="minor">
              <a:schemeClr val="tx1"/>
            </a:fontRef>
          </p:style>
        </p:cxnSp>
      </p:grpSp>
      <p:sp>
        <p:nvSpPr>
          <p:cNvPr id="100" name="文本框 99"/>
          <p:cNvSpPr txBox="1"/>
          <p:nvPr/>
        </p:nvSpPr>
        <p:spPr>
          <a:xfrm>
            <a:off x="5396230" y="1932305"/>
            <a:ext cx="6467475" cy="3688080"/>
          </a:xfrm>
          <a:prstGeom prst="rect">
            <a:avLst/>
          </a:prstGeom>
          <a:noFill/>
          <a:ln w="9525">
            <a:noFill/>
          </a:ln>
        </p:spPr>
        <p:txBody>
          <a:bodyPr>
            <a:noAutofit/>
          </a:bodyPr>
          <a:lstStyle/>
          <a:p>
            <a:pPr indent="0"/>
            <a:r>
              <a:rPr lang="zh-CN" altLang="en-US" sz="2400">
                <a:solidFill>
                  <a:srgbClr val="7C6D48"/>
                </a:solidFill>
                <a:latin typeface="方正粗黑宋简体" panose="02000000000000000000" charset="-122"/>
                <a:ea typeface="方正粗黑宋简体" panose="02000000000000000000" charset="-122"/>
              </a:rPr>
              <a:t>《南辕北辙》</a:t>
            </a:r>
            <a:r>
              <a:rPr lang="zh-CN" altLang="en-US" sz="2400">
                <a:solidFill>
                  <a:srgbClr val="7C6D48"/>
                </a:solidFill>
                <a:latin typeface="汉仪仿宋简" panose="02010600000101010101" charset="-128"/>
                <a:ea typeface="汉仪仿宋简" panose="02010600000101010101" charset="-128"/>
              </a:rPr>
              <a:t>的启示：我们要办什么样的学校？</a:t>
            </a:r>
          </a:p>
          <a:p>
            <a:pPr indent="0"/>
            <a:endParaRPr lang="zh-CN" altLang="en-US" sz="2400">
              <a:solidFill>
                <a:srgbClr val="7C6D48"/>
              </a:solidFill>
              <a:latin typeface="汉仪仿宋简" panose="02010600000101010101" charset="-128"/>
              <a:ea typeface="汉仪仿宋简" panose="02010600000101010101" charset="-128"/>
            </a:endParaRPr>
          </a:p>
          <a:p>
            <a:pPr indent="0"/>
            <a:r>
              <a:rPr lang="en-US" altLang="zh-CN" sz="2400">
                <a:solidFill>
                  <a:srgbClr val="7C6D48"/>
                </a:solidFill>
                <a:latin typeface="汉仪仿宋简" panose="02010600000101010101" charset="-128"/>
                <a:ea typeface="汉仪仿宋简" panose="02010600000101010101" charset="-128"/>
              </a:rPr>
              <a:t>  </a:t>
            </a:r>
            <a:r>
              <a:rPr lang="zh-CN" altLang="en-US" sz="2400">
                <a:solidFill>
                  <a:srgbClr val="7C6D48"/>
                </a:solidFill>
                <a:latin typeface="汉仪仿宋简" panose="02010600000101010101" charset="-128"/>
                <a:ea typeface="汉仪仿宋简" panose="02010600000101010101" charset="-128"/>
              </a:rPr>
              <a:t>西汉·刘向《战国策·魏策四》：今者臣来，见人于大行 ，方北面而持其驾，告臣曰：“我欲之楚。”臣曰：“君之楚，将奚为北面?”曰：“吾马良。”臣曰：“马虽良，此非楚之路也。”曰：“吾用多。”臣曰：“用虽多，此非楚之路也。”曰：“吾御者善。”</a:t>
            </a:r>
            <a:r>
              <a:rPr lang="zh-CN" altLang="en-US" sz="2400" b="1">
                <a:solidFill>
                  <a:srgbClr val="7C6D48"/>
                </a:solidFill>
                <a:latin typeface="汉仪颜楷简" panose="00020600040101010101" charset="-122"/>
                <a:ea typeface="汉仪颜楷简" panose="00020600040101010101" charset="-122"/>
                <a:cs typeface="汉仪颜楷简" panose="00020600040101010101" charset="-122"/>
                <a:sym typeface="汉仪黑方简" panose="00020600040101010101" charset="-122"/>
              </a:rPr>
              <a:t>此数者愈善，而离楚愈远耳。</a:t>
            </a:r>
          </a:p>
          <a:p>
            <a:pPr indent="0"/>
            <a:r>
              <a:rPr lang="en-US">
                <a:latin typeface="汉仪颜楷简" panose="00020600040101010101" charset="-122"/>
                <a:ea typeface="汉仪颜楷简" panose="00020600040101010101" charset="-122"/>
                <a:cs typeface="汉仪颜楷简" panose="00020600040101010101" charset="-122"/>
                <a:sym typeface="方正全福体" panose="02000500000000000000" charset="-122"/>
              </a:rPr>
              <a:t>	</a:t>
            </a:r>
            <a:r>
              <a:rPr lang="en-US">
                <a:solidFill>
                  <a:srgbClr val="FF0000"/>
                </a:solidFill>
                <a:latin typeface="汉仪颜楷简" panose="00020600040101010101" charset="-122"/>
                <a:ea typeface="汉仪颜楷简" panose="00020600040101010101" charset="-122"/>
                <a:cs typeface="汉仪颜楷简" panose="00020600040101010101" charset="-122"/>
                <a:sym typeface="方正全福体" panose="02000500000000000000" charset="-122"/>
              </a:rPr>
              <a:t> </a:t>
            </a:r>
            <a:endParaRPr lang="en-US" altLang="en-US">
              <a:solidFill>
                <a:srgbClr val="FF0000"/>
              </a:solidFill>
              <a:latin typeface="汉仪颜楷简" panose="00020600040101010101" charset="-122"/>
              <a:ea typeface="汉仪颜楷简" panose="00020600040101010101" charset="-122"/>
              <a:cs typeface="汉仪颜楷简" panose="00020600040101010101" charset="-122"/>
              <a:sym typeface="方正全福体" panose="02000500000000000000" charset="-122"/>
            </a:endParaRPr>
          </a:p>
        </p:txBody>
      </p:sp>
      <p:pic>
        <p:nvPicPr>
          <p:cNvPr id="15" name="图片 14" descr="微信图片_20221126102903"/>
          <p:cNvPicPr>
            <a:picLocks noChangeAspect="1"/>
          </p:cNvPicPr>
          <p:nvPr/>
        </p:nvPicPr>
        <p:blipFill>
          <a:blip r:embed="rId4"/>
          <a:stretch>
            <a:fillRect/>
          </a:stretch>
        </p:blipFill>
        <p:spPr>
          <a:xfrm>
            <a:off x="972185" y="2426335"/>
            <a:ext cx="3943350" cy="2959100"/>
          </a:xfrm>
          <a:prstGeom prst="roundRect">
            <a:avLst/>
          </a:prstGeom>
        </p:spPr>
      </p:pic>
      <p:sp>
        <p:nvSpPr>
          <p:cNvPr id="17" name="圆角矩形 16"/>
          <p:cNvSpPr/>
          <p:nvPr/>
        </p:nvSpPr>
        <p:spPr>
          <a:xfrm>
            <a:off x="697230" y="1758315"/>
            <a:ext cx="4683760" cy="471170"/>
          </a:xfrm>
          <a:prstGeom prst="roundRect">
            <a:avLst>
              <a:gd name="adj" fmla="val 50000"/>
            </a:avLst>
          </a:prstGeom>
          <a:solidFill>
            <a:schemeClr val="bg1"/>
          </a:solidFill>
          <a:ln w="22225">
            <a:solidFill>
              <a:srgbClr val="A289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50800" dist="38100" dir="2700000" algn="tl" rotWithShape="0">
                  <a:prstClr val="black">
                    <a:alpha val="40000"/>
                  </a:prstClr>
                </a:outerShdw>
              </a:effectLst>
              <a:latin typeface="汉仪仿宋简" panose="02010600000101010101" charset="-128"/>
              <a:ea typeface="汉仪仿宋简" panose="02010600000101010101" charset="-128"/>
            </a:endParaRPr>
          </a:p>
        </p:txBody>
      </p:sp>
      <p:sp>
        <p:nvSpPr>
          <p:cNvPr id="20" name="文本框 19"/>
          <p:cNvSpPr txBox="1"/>
          <p:nvPr/>
        </p:nvSpPr>
        <p:spPr>
          <a:xfrm>
            <a:off x="912495" y="1630045"/>
            <a:ext cx="4110355" cy="650875"/>
          </a:xfrm>
          <a:prstGeom prst="rect">
            <a:avLst/>
          </a:prstGeom>
          <a:noFill/>
          <a:extLst>
            <a:ext uri="{909E8E84-426E-40DD-AFC4-6F175D3DCCD1}">
              <a14:hiddenFill xmlns:a14="http://schemas.microsoft.com/office/drawing/2010/main">
                <a:solidFill>
                  <a:srgbClr val="E69735"/>
                </a:solidFill>
              </a14:hiddenFill>
            </a:ext>
          </a:extLst>
        </p:spPr>
        <p:txBody>
          <a:bodyPr wrap="square" rtlCol="0" anchor="t">
            <a:spAutoFit/>
          </a:bodyPr>
          <a:lstStyle/>
          <a:p>
            <a:pPr algn="ctr">
              <a:lnSpc>
                <a:spcPct val="130000"/>
              </a:lnSpc>
              <a:spcBef>
                <a:spcPts val="0"/>
              </a:spcBef>
              <a:spcAft>
                <a:spcPts val="0"/>
              </a:spcAft>
            </a:pPr>
            <a:r>
              <a:rPr lang="zh-CN" altLang="en-US" sz="2800" b="1">
                <a:solidFill>
                  <a:srgbClr val="7C6D48"/>
                </a:solidFill>
                <a:latin typeface="汉仪仿宋简" panose="02010600000101010101" charset="-128"/>
                <a:ea typeface="汉仪仿宋简" panose="02010600000101010101" charset="-128"/>
                <a:cs typeface="汉仪秀英体简" panose="02010600000101010101" charset="-122"/>
                <a:sym typeface="+mn-ea"/>
              </a:rPr>
              <a:t>道之一：明确教育的方向</a:t>
            </a:r>
          </a:p>
        </p:txBody>
      </p:sp>
      <p:sp>
        <p:nvSpPr>
          <p:cNvPr id="6" name="文本框 5"/>
          <p:cNvSpPr txBox="1"/>
          <p:nvPr/>
        </p:nvSpPr>
        <p:spPr>
          <a:xfrm>
            <a:off x="1163320" y="6245225"/>
            <a:ext cx="10701655" cy="398780"/>
          </a:xfrm>
          <a:prstGeom prst="rect">
            <a:avLst/>
          </a:prstGeom>
          <a:noFill/>
        </p:spPr>
        <p:txBody>
          <a:bodyPr wrap="square" rtlCol="0">
            <a:spAutoFit/>
          </a:bodyPr>
          <a:lstStyle/>
          <a:p>
            <a:pPr algn="dist"/>
            <a:r>
              <a:rPr lang="zh-CN" altLang="en-US" sz="2000">
                <a:solidFill>
                  <a:schemeClr val="bg1"/>
                </a:solidFill>
                <a:latin typeface="汉仪南宫体简" panose="02010600000101010101" charset="-122"/>
                <a:ea typeface="汉仪南宫体简" panose="02010600000101010101" charset="-122"/>
              </a:rPr>
              <a:t>困</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境</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中</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修</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筑</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教</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育</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的</a:t>
            </a:r>
            <a:r>
              <a:rPr lang="en-US" altLang="zh-CN" sz="2000">
                <a:solidFill>
                  <a:schemeClr val="bg1"/>
                </a:solidFill>
                <a:latin typeface="汉仪南宫体简" panose="02010600000101010101" charset="-122"/>
                <a:ea typeface="汉仪南宫体简" panose="02010600000101010101" charset="-122"/>
              </a:rPr>
              <a:t>/“</a:t>
            </a:r>
            <a:r>
              <a:rPr lang="zh-CN" altLang="en-US" sz="2000">
                <a:solidFill>
                  <a:schemeClr val="bg1"/>
                </a:solidFill>
                <a:latin typeface="汉仪南宫体简" panose="02010600000101010101" charset="-122"/>
                <a:ea typeface="汉仪南宫体简" panose="02010600000101010101" charset="-122"/>
              </a:rPr>
              <a:t>家园</a:t>
            </a:r>
            <a:r>
              <a:rPr lang="en-US" altLang="zh-CN" sz="2000">
                <a:solidFill>
                  <a:schemeClr val="bg1"/>
                </a:solidFill>
                <a:latin typeface="汉仪南宫体简" panose="02010600000101010101" charset="-122"/>
                <a:ea typeface="汉仪南宫体简" panose="02010600000101010101" charset="-122"/>
              </a:rPr>
              <a:t>”</a:t>
            </a:r>
            <a:endParaRPr lang="zh-CN" altLang="en-US" sz="2000">
              <a:solidFill>
                <a:schemeClr val="bg1"/>
              </a:solidFill>
              <a:latin typeface="汉仪南宫体简" panose="02010600000101010101" charset="-122"/>
              <a:ea typeface="汉仪南宫体简" panose="02010600000101010101" charset="-122"/>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MMONDATA" val="eyJjb3VudCI6NjcsImhkaWQiOiI1YzdmM2UyODUwMWY3NTQwMDM3NDA1Zjk3Yzc4N2YzZCIsInVzZXJDb3VudCI6MzF9"/>
  <p:tag name="KSO_WPP_MARK_KEY" val="12d3f72e-e5c9-4a51-8b00-bc53654dfe07"/>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PICTUREFILLRANGE" val="f591c06b-11cd-4fe9-834f-a448524dbbb7"/>
  <p:tag name="KSO_WM_UNIT_DIAGRAM_MODELTYPE" val="creativeCrop"/>
  <p:tag name="KSO_WM_UNIT_VALUE" val="153*130"/>
  <p:tag name="KSO_WM_UNIT_HIGHLIGHT" val="0"/>
  <p:tag name="KSO_WM_UNIT_COMPATIBLE" val="0"/>
  <p:tag name="KSO_WM_UNIT_DIAGRAM_ISNUMVISUAL" val="0"/>
  <p:tag name="KSO_WM_UNIT_DIAGRAM_ISREFERUNIT" val="0"/>
  <p:tag name="KSO_WM_DIAGRAM_GROUP_CODE" val="1630411038"/>
  <p:tag name="KSO_WM_UNIT_TYPE" val="ζ_h_d"/>
  <p:tag name="KSO_WM_UNIT_INDEX" val="1_1_8"/>
  <p:tag name="KSO_WM_UNIT_ID" val="crop20201177_1*ζ_h_d*1_1_8"/>
  <p:tag name="KSO_WM_TEMPLATE_CATEGORY" val="crop"/>
  <p:tag name="KSO_WM_TEMPLATE_INDEX" val="20201177"/>
  <p:tag name="KSO_WM_UNIT_LAYERLEVEL" val="1_1_1"/>
  <p:tag name="KSO_WM_TAG_VERSION" val="1.0"/>
  <p:tag name="KSO_WM_BEAUTIFY_FLAG" val="#wm#"/>
  <p:tag name="KSO_WM_BLIP_RECT_LEFT" val="-1043"/>
  <p:tag name="KSO_WM_BLIP_RECT_RIGHT" val="-56"/>
  <p:tag name="KSO_WM_BLIP_RECT_TOP" val="-309"/>
  <p:tag name="KSO_WM_BLIP_RECT_BOTTOM" val="-825"/>
  <p:tag name="KSO_WM_CREATIVE_CROP_ORG_WIDTH" val="243.5"/>
  <p:tag name="KSO_WM_CREATIVE_CROP_ORG_HEIGHT" val="295.65"/>
  <p:tag name="KSO_WM_CREATIVE_CROP_HEIGHT" val="212.957"/>
  <p:tag name="KSO_WM_CREATIVE_CROP_WIDTH" val="243.5"/>
  <p:tag name="KSO_WM_CREATIVE_CROP_VERSION" val="1"/>
  <p:tag name="KSO_WM_CREATIVE_CROP_TEMPLATE_ID" val="3251879"/>
</p:tagLst>
</file>

<file path=ppt/tags/tag101.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2.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60,&quot;width&quot;:6210}"/>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1.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2.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3.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4.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5.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6.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7.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38,&quot;width&quot;:5846}"/>
</p:tagLst>
</file>

<file path=ppt/tags/tag89.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ζ2ζ3ζ4ζ5ζ6ζ7ζ8ζ9-1"/>
  <p:tag name="KSO_WM_UNIT_TYPE" val="i"/>
  <p:tag name="KSO_WM_UNIT_INDEX" val="1"/>
  <p:tag name="KSO_WM_UNIT_ID" val="crop20201177_1*i*1"/>
  <p:tag name="KSO_WM_TEMPLATE_CATEGORY" val="crop"/>
  <p:tag name="KSO_WM_TEMPLATE_INDEX" val="20201177"/>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PICTUREFILLRANGE" val="f591c06b-11cd-4fe9-834f-a448524dbbb7"/>
  <p:tag name="KSO_WM_UNIT_DIAGRAM_MODELTYPE" val="creativeCrop"/>
  <p:tag name="KSO_WM_UNIT_VALUE" val="1333*1342"/>
  <p:tag name="KSO_WM_UNIT_HIGHLIGHT" val="0"/>
  <p:tag name="KSO_WM_UNIT_COMPATIBLE" val="0"/>
  <p:tag name="KSO_WM_UNIT_DIAGRAM_ISNUMVISUAL" val="0"/>
  <p:tag name="KSO_WM_UNIT_DIAGRAM_ISREFERUNIT" val="0"/>
  <p:tag name="KSO_WM_DIAGRAM_GROUP_CODE" val="1630411038"/>
  <p:tag name="KSO_WM_UNIT_TYPE" val="ζ_h_d"/>
  <p:tag name="KSO_WM_UNIT_INDEX" val="1_1_9"/>
  <p:tag name="KSO_WM_UNIT_ID" val="crop20201177_1*ζ_h_d*1_1_9"/>
  <p:tag name="KSO_WM_TEMPLATE_CATEGORY" val="crop"/>
  <p:tag name="KSO_WM_TEMPLATE_INDEX" val="20201177"/>
  <p:tag name="KSO_WM_UNIT_LAYERLEVEL" val="1_1_1"/>
  <p:tag name="KSO_WM_TAG_VERSION" val="1.0"/>
  <p:tag name="KSO_WM_BEAUTIFY_FLAG" val="#wm#"/>
  <p:tag name="KSO_WM_BLIP_RECT_LEFT" val="-10"/>
  <p:tag name="KSO_WM_BLIP_RECT_RIGHT" val="-7"/>
  <p:tag name="KSO_WM_BLIP_RECT_TOP" val="-20"/>
  <p:tag name="KSO_WM_BLIP_RECT_BOTTOM" val="-22"/>
  <p:tag name="KSO_WM_CREATIVE_CROP_ORG_WIDTH" val="243.5"/>
  <p:tag name="KSO_WM_CREATIVE_CROP_ORG_HEIGHT" val="295.65"/>
  <p:tag name="KSO_WM_CREATIVE_CROP_HEIGHT" val="212.957"/>
  <p:tag name="KSO_WM_CREATIVE_CROP_WIDTH" val="243.5"/>
  <p:tag name="KSO_WM_CREATIVE_CROP_VERSION" val="1"/>
  <p:tag name="KSO_WM_CREATIVE_CROP_TEMPLATE_ID" val="3251879"/>
</p:tagLst>
</file>

<file path=ppt/tags/tag93.xml><?xml version="1.0" encoding="utf-8"?>
<p:tagLst xmlns:a="http://schemas.openxmlformats.org/drawingml/2006/main" xmlns:r="http://schemas.openxmlformats.org/officeDocument/2006/relationships" xmlns:p="http://schemas.openxmlformats.org/presentationml/2006/main">
  <p:tag name="PICTUREFILLRANGE" val="f591c06b-11cd-4fe9-834f-a448524dbbb7"/>
  <p:tag name="KSO_WM_UNIT_DIAGRAM_MODELTYPE" val="creativeCrop"/>
  <p:tag name="KSO_WM_UNIT_VALUE" val="108*136"/>
  <p:tag name="KSO_WM_UNIT_HIGHLIGHT" val="0"/>
  <p:tag name="KSO_WM_UNIT_COMPATIBLE" val="0"/>
  <p:tag name="KSO_WM_UNIT_DIAGRAM_ISNUMVISUAL" val="0"/>
  <p:tag name="KSO_WM_UNIT_DIAGRAM_ISREFERUNIT" val="0"/>
  <p:tag name="KSO_WM_DIAGRAM_GROUP_CODE" val="1630411038"/>
  <p:tag name="KSO_WM_UNIT_TYPE" val="ζ_h_d"/>
  <p:tag name="KSO_WM_UNIT_INDEX" val="1_1_1"/>
  <p:tag name="KSO_WM_UNIT_ID" val="crop20201177_1*ζ_h_d*1_1_1"/>
  <p:tag name="KSO_WM_TEMPLATE_CATEGORY" val="crop"/>
  <p:tag name="KSO_WM_TEMPLATE_INDEX" val="20201177"/>
  <p:tag name="KSO_WM_UNIT_LAYERLEVEL" val="1_1_1"/>
  <p:tag name="KSO_WM_TAG_VERSION" val="1.0"/>
  <p:tag name="KSO_WM_BEAUTIFY_FLAG" val="#wm#"/>
  <p:tag name="KSO_WM_BLIP_RECT_LEFT" val="-789"/>
  <p:tag name="KSO_WM_BLIP_RECT_RIGHT" val="-254"/>
  <p:tag name="KSO_WM_BLIP_RECT_TOP" val="-1332"/>
  <p:tag name="KSO_WM_BLIP_RECT_BOTTOM" val="-327"/>
  <p:tag name="KSO_WM_CREATIVE_CROP_ORG_WIDTH" val="243.5"/>
  <p:tag name="KSO_WM_CREATIVE_CROP_ORG_HEIGHT" val="295.65"/>
  <p:tag name="KSO_WM_CREATIVE_CROP_HEIGHT" val="212.957"/>
  <p:tag name="KSO_WM_CREATIVE_CROP_WIDTH" val="243.5"/>
  <p:tag name="KSO_WM_CREATIVE_CROP_VERSION" val="1"/>
  <p:tag name="KSO_WM_CREATIVE_CROP_TEMPLATE_ID" val="3251879"/>
</p:tagLst>
</file>

<file path=ppt/tags/tag94.xml><?xml version="1.0" encoding="utf-8"?>
<p:tagLst xmlns:a="http://schemas.openxmlformats.org/drawingml/2006/main" xmlns:r="http://schemas.openxmlformats.org/officeDocument/2006/relationships" xmlns:p="http://schemas.openxmlformats.org/presentationml/2006/main">
  <p:tag name="PICTUREFILLRANGE" val="f591c06b-11cd-4fe9-834f-a448524dbbb7"/>
  <p:tag name="KSO_WM_UNIT_DIAGRAM_MODELTYPE" val="creativeCrop"/>
  <p:tag name="KSO_WM_UNIT_VALUE" val="162*164"/>
  <p:tag name="KSO_WM_UNIT_HIGHLIGHT" val="0"/>
  <p:tag name="KSO_WM_UNIT_COMPATIBLE" val="0"/>
  <p:tag name="KSO_WM_UNIT_DIAGRAM_ISNUMVISUAL" val="0"/>
  <p:tag name="KSO_WM_UNIT_DIAGRAM_ISREFERUNIT" val="0"/>
  <p:tag name="KSO_WM_DIAGRAM_GROUP_CODE" val="1630411038"/>
  <p:tag name="KSO_WM_UNIT_TYPE" val="ζ_h_d"/>
  <p:tag name="KSO_WM_UNIT_INDEX" val="1_1_2"/>
  <p:tag name="KSO_WM_UNIT_ID" val="crop20201177_1*ζ_h_d*1_1_2"/>
  <p:tag name="KSO_WM_TEMPLATE_CATEGORY" val="crop"/>
  <p:tag name="KSO_WM_TEMPLATE_INDEX" val="20201177"/>
  <p:tag name="KSO_WM_UNIT_LAYERLEVEL" val="1_1_1"/>
  <p:tag name="KSO_WM_TAG_VERSION" val="1.0"/>
  <p:tag name="KSO_WM_BEAUTIFY_FLAG" val="#wm#"/>
  <p:tag name="KSO_WM_BLIP_RECT_LEFT" val="-209"/>
  <p:tag name="KSO_WM_BLIP_RECT_RIGHT" val="-640"/>
  <p:tag name="KSO_WM_BLIP_RECT_TOP" val="-166"/>
  <p:tag name="KSO_WM_BLIP_RECT_BOTTOM" val="-900"/>
  <p:tag name="KSO_WM_CREATIVE_CROP_ORG_WIDTH" val="243.5"/>
  <p:tag name="KSO_WM_CREATIVE_CROP_ORG_HEIGHT" val="295.65"/>
  <p:tag name="KSO_WM_CREATIVE_CROP_HEIGHT" val="212.957"/>
  <p:tag name="KSO_WM_CREATIVE_CROP_WIDTH" val="243.5"/>
  <p:tag name="KSO_WM_CREATIVE_CROP_VERSION" val="1"/>
  <p:tag name="KSO_WM_CREATIVE_CROP_TEMPLATE_ID" val="3251879"/>
</p:tagLst>
</file>

<file path=ppt/tags/tag95.xml><?xml version="1.0" encoding="utf-8"?>
<p:tagLst xmlns:a="http://schemas.openxmlformats.org/drawingml/2006/main" xmlns:r="http://schemas.openxmlformats.org/officeDocument/2006/relationships" xmlns:p="http://schemas.openxmlformats.org/presentationml/2006/main">
  <p:tag name="PICTUREFILLRANGE" val="f591c06b-11cd-4fe9-834f-a448524dbbb7"/>
  <p:tag name="KSO_WM_UNIT_DIAGRAM_MODELTYPE" val="creativeCrop"/>
  <p:tag name="KSO_WM_UNIT_VALUE" val="79*73"/>
  <p:tag name="KSO_WM_UNIT_HIGHLIGHT" val="0"/>
  <p:tag name="KSO_WM_UNIT_COMPATIBLE" val="0"/>
  <p:tag name="KSO_WM_UNIT_DIAGRAM_ISNUMVISUAL" val="0"/>
  <p:tag name="KSO_WM_UNIT_DIAGRAM_ISREFERUNIT" val="0"/>
  <p:tag name="KSO_WM_DIAGRAM_GROUP_CODE" val="1630411038"/>
  <p:tag name="KSO_WM_UNIT_TYPE" val="ζ_h_d"/>
  <p:tag name="KSO_WM_UNIT_INDEX" val="1_1_3"/>
  <p:tag name="KSO_WM_UNIT_ID" val="crop20201177_1*ζ_h_d*1_1_3"/>
  <p:tag name="KSO_WM_TEMPLATE_CATEGORY" val="crop"/>
  <p:tag name="KSO_WM_TEMPLATE_INDEX" val="20201177"/>
  <p:tag name="KSO_WM_UNIT_LAYERLEVEL" val="1_1_1"/>
  <p:tag name="KSO_WM_TAG_VERSION" val="1.0"/>
  <p:tag name="KSO_WM_BEAUTIFY_FLAG" val="#wm#"/>
  <p:tag name="KSO_WM_BLIP_RECT_LEFT" val="-314"/>
  <p:tag name="KSO_WM_BLIP_RECT_RIGHT" val="-1732"/>
  <p:tag name="KSO_WM_BLIP_RECT_TOP" val="-406"/>
  <p:tag name="KSO_WM_BLIP_RECT_BOTTOM" val="-1892"/>
  <p:tag name="KSO_WM_CREATIVE_CROP_ORG_WIDTH" val="243.5"/>
  <p:tag name="KSO_WM_CREATIVE_CROP_ORG_HEIGHT" val="295.65"/>
  <p:tag name="KSO_WM_CREATIVE_CROP_HEIGHT" val="212.957"/>
  <p:tag name="KSO_WM_CREATIVE_CROP_WIDTH" val="243.5"/>
  <p:tag name="KSO_WM_CREATIVE_CROP_VERSION" val="1"/>
  <p:tag name="KSO_WM_CREATIVE_CROP_TEMPLATE_ID" val="3251879"/>
</p:tagLst>
</file>

<file path=ppt/tags/tag96.xml><?xml version="1.0" encoding="utf-8"?>
<p:tagLst xmlns:a="http://schemas.openxmlformats.org/drawingml/2006/main" xmlns:r="http://schemas.openxmlformats.org/officeDocument/2006/relationships" xmlns:p="http://schemas.openxmlformats.org/presentationml/2006/main">
  <p:tag name="PICTUREFILLRANGE" val="f591c06b-11cd-4fe9-834f-a448524dbbb7"/>
  <p:tag name="KSO_WM_UNIT_DIAGRAM_MODELTYPE" val="creativeCrop"/>
  <p:tag name="KSO_WM_UNIT_VALUE" val="173*176"/>
  <p:tag name="KSO_WM_UNIT_HIGHLIGHT" val="0"/>
  <p:tag name="KSO_WM_UNIT_COMPATIBLE" val="0"/>
  <p:tag name="KSO_WM_UNIT_DIAGRAM_ISNUMVISUAL" val="0"/>
  <p:tag name="KSO_WM_UNIT_DIAGRAM_ISREFERUNIT" val="0"/>
  <p:tag name="KSO_WM_DIAGRAM_GROUP_CODE" val="1630411038"/>
  <p:tag name="KSO_WM_UNIT_TYPE" val="ζ_h_d"/>
  <p:tag name="KSO_WM_UNIT_INDEX" val="1_1_4"/>
  <p:tag name="KSO_WM_UNIT_ID" val="crop20201177_1*ζ_h_d*1_1_4"/>
  <p:tag name="KSO_WM_TEMPLATE_CATEGORY" val="crop"/>
  <p:tag name="KSO_WM_TEMPLATE_INDEX" val="20201177"/>
  <p:tag name="KSO_WM_UNIT_LAYERLEVEL" val="1_1_1"/>
  <p:tag name="KSO_WM_TAG_VERSION" val="1.0"/>
  <p:tag name="KSO_WM_BEAUTIFY_FLAG" val="#wm#"/>
  <p:tag name="KSO_WM_BLIP_RECT_LEFT" val="-53"/>
  <p:tag name="KSO_WM_BLIP_RECT_RIGHT" val="-734"/>
  <p:tag name="KSO_WM_BLIP_RECT_TOP" val="-781"/>
  <p:tag name="KSO_WM_BLIP_RECT_BOTTOM" val="-212"/>
  <p:tag name="KSO_WM_CREATIVE_CROP_ORG_WIDTH" val="243.5"/>
  <p:tag name="KSO_WM_CREATIVE_CROP_ORG_HEIGHT" val="295.65"/>
  <p:tag name="KSO_WM_CREATIVE_CROP_HEIGHT" val="212.957"/>
  <p:tag name="KSO_WM_CREATIVE_CROP_WIDTH" val="243.5"/>
  <p:tag name="KSO_WM_CREATIVE_CROP_VERSION" val="1"/>
  <p:tag name="KSO_WM_CREATIVE_CROP_TEMPLATE_ID" val="3251879"/>
</p:tagLst>
</file>

<file path=ppt/tags/tag97.xml><?xml version="1.0" encoding="utf-8"?>
<p:tagLst xmlns:a="http://schemas.openxmlformats.org/drawingml/2006/main" xmlns:r="http://schemas.openxmlformats.org/officeDocument/2006/relationships" xmlns:p="http://schemas.openxmlformats.org/presentationml/2006/main">
  <p:tag name="PICTUREFILLRANGE" val="f591c06b-11cd-4fe9-834f-a448524dbbb7"/>
  <p:tag name="KSO_WM_UNIT_DIAGRAM_MODELTYPE" val="creativeCrop"/>
  <p:tag name="KSO_WM_UNIT_VALUE" val="62*65"/>
  <p:tag name="KSO_WM_UNIT_HIGHLIGHT" val="0"/>
  <p:tag name="KSO_WM_UNIT_COMPATIBLE" val="0"/>
  <p:tag name="KSO_WM_UNIT_DIAGRAM_ISNUMVISUAL" val="0"/>
  <p:tag name="KSO_WM_UNIT_DIAGRAM_ISREFERUNIT" val="0"/>
  <p:tag name="KSO_WM_DIAGRAM_GROUP_CODE" val="1630411038"/>
  <p:tag name="KSO_WM_UNIT_TYPE" val="ζ_h_d"/>
  <p:tag name="KSO_WM_UNIT_INDEX" val="1_1_5"/>
  <p:tag name="KSO_WM_UNIT_ID" val="crop20201177_1*ζ_h_d*1_1_5"/>
  <p:tag name="KSO_WM_TEMPLATE_CATEGORY" val="crop"/>
  <p:tag name="KSO_WM_TEMPLATE_INDEX" val="20201177"/>
  <p:tag name="KSO_WM_UNIT_LAYERLEVEL" val="1_1_1"/>
  <p:tag name="KSO_WM_TAG_VERSION" val="1.0"/>
  <p:tag name="KSO_WM_BEAUTIFY_FLAG" val="#wm#"/>
  <p:tag name="KSO_WM_BLIP_RECT_LEFT" val="-343"/>
  <p:tag name="KSO_WM_BLIP_RECT_RIGHT" val="-1971"/>
  <p:tag name="KSO_WM_BLIP_RECT_TOP" val="-2531"/>
  <p:tag name="KSO_WM_BLIP_RECT_BOTTOM" val="-428"/>
  <p:tag name="KSO_WM_CREATIVE_CROP_ORG_WIDTH" val="243.5"/>
  <p:tag name="KSO_WM_CREATIVE_CROP_ORG_HEIGHT" val="295.65"/>
  <p:tag name="KSO_WM_CREATIVE_CROP_HEIGHT" val="212.957"/>
  <p:tag name="KSO_WM_CREATIVE_CROP_WIDTH" val="243.5"/>
  <p:tag name="KSO_WM_CREATIVE_CROP_VERSION" val="1"/>
  <p:tag name="KSO_WM_CREATIVE_CROP_TEMPLATE_ID" val="3251879"/>
</p:tagLst>
</file>

<file path=ppt/tags/tag98.xml><?xml version="1.0" encoding="utf-8"?>
<p:tagLst xmlns:a="http://schemas.openxmlformats.org/drawingml/2006/main" xmlns:r="http://schemas.openxmlformats.org/officeDocument/2006/relationships" xmlns:p="http://schemas.openxmlformats.org/presentationml/2006/main">
  <p:tag name="PICTUREFILLRANGE" val="f591c06b-11cd-4fe9-834f-a448524dbbb7"/>
  <p:tag name="KSO_WM_UNIT_DIAGRAM_MODELTYPE" val="creativeCrop"/>
  <p:tag name="KSO_WM_UNIT_VALUE" val="122*121"/>
  <p:tag name="KSO_WM_UNIT_HIGHLIGHT" val="0"/>
  <p:tag name="KSO_WM_UNIT_COMPATIBLE" val="0"/>
  <p:tag name="KSO_WM_UNIT_DIAGRAM_ISNUMVISUAL" val="0"/>
  <p:tag name="KSO_WM_UNIT_DIAGRAM_ISREFERUNIT" val="0"/>
  <p:tag name="KSO_WM_DIAGRAM_GROUP_CODE" val="1630411038"/>
  <p:tag name="KSO_WM_UNIT_TYPE" val="ζ_h_d"/>
  <p:tag name="KSO_WM_UNIT_INDEX" val="1_1_6"/>
  <p:tag name="KSO_WM_UNIT_ID" val="crop20201177_1*ζ_h_d*1_1_6"/>
  <p:tag name="KSO_WM_TEMPLATE_CATEGORY" val="crop"/>
  <p:tag name="KSO_WM_TEMPLATE_INDEX" val="20201177"/>
  <p:tag name="KSO_WM_UNIT_LAYERLEVEL" val="1_1_1"/>
  <p:tag name="KSO_WM_TAG_VERSION" val="1.0"/>
  <p:tag name="KSO_WM_BEAUTIFY_FLAG" val="#wm#"/>
  <p:tag name="KSO_WM_BLIP_RECT_LEFT" val="0"/>
  <p:tag name="KSO_WM_BLIP_RECT_RIGHT" val="-1187"/>
  <p:tag name="KSO_WM_BLIP_RECT_TOP" val="-711"/>
  <p:tag name="KSO_WM_BLIP_RECT_BOTTOM" val="-741"/>
  <p:tag name="KSO_WM_CREATIVE_CROP_ORG_WIDTH" val="243.5"/>
  <p:tag name="KSO_WM_CREATIVE_CROP_ORG_HEIGHT" val="295.65"/>
  <p:tag name="KSO_WM_CREATIVE_CROP_HEIGHT" val="212.957"/>
  <p:tag name="KSO_WM_CREATIVE_CROP_WIDTH" val="243.5"/>
  <p:tag name="KSO_WM_CREATIVE_CROP_VERSION" val="1"/>
  <p:tag name="KSO_WM_CREATIVE_CROP_TEMPLATE_ID" val="3251879"/>
</p:tagLst>
</file>

<file path=ppt/tags/tag99.xml><?xml version="1.0" encoding="utf-8"?>
<p:tagLst xmlns:a="http://schemas.openxmlformats.org/drawingml/2006/main" xmlns:r="http://schemas.openxmlformats.org/officeDocument/2006/relationships" xmlns:p="http://schemas.openxmlformats.org/presentationml/2006/main">
  <p:tag name="PICTUREFILLRANGE" val="f591c06b-11cd-4fe9-834f-a448524dbbb7"/>
  <p:tag name="KSO_WM_UNIT_DIAGRAM_MODELTYPE" val="creativeCrop"/>
  <p:tag name="KSO_WM_UNIT_VALUE" val="77*74"/>
  <p:tag name="KSO_WM_UNIT_HIGHLIGHT" val="0"/>
  <p:tag name="KSO_WM_UNIT_COMPATIBLE" val="0"/>
  <p:tag name="KSO_WM_UNIT_DIAGRAM_ISNUMVISUAL" val="0"/>
  <p:tag name="KSO_WM_UNIT_DIAGRAM_ISREFERUNIT" val="0"/>
  <p:tag name="KSO_WM_DIAGRAM_GROUP_CODE" val="1630411038"/>
  <p:tag name="KSO_WM_UNIT_TYPE" val="ζ_h_d"/>
  <p:tag name="KSO_WM_UNIT_INDEX" val="1_1_7"/>
  <p:tag name="KSO_WM_UNIT_ID" val="crop20201177_1*ζ_h_d*1_1_7"/>
  <p:tag name="KSO_WM_TEMPLATE_CATEGORY" val="crop"/>
  <p:tag name="KSO_WM_TEMPLATE_INDEX" val="20201177"/>
  <p:tag name="KSO_WM_UNIT_LAYERLEVEL" val="1_1_1"/>
  <p:tag name="KSO_WM_TAG_VERSION" val="1.0"/>
  <p:tag name="KSO_WM_BEAUTIFY_FLAG" val="#wm#"/>
  <p:tag name="KSO_WM_BLIP_RECT_LEFT" val="-1994"/>
  <p:tag name="KSO_WM_BLIP_RECT_RIGHT" val="0"/>
  <p:tag name="KSO_WM_BLIP_RECT_TOP" val="-858"/>
  <p:tag name="KSO_WM_BLIP_RECT_BOTTOM" val="-1495"/>
  <p:tag name="KSO_WM_CREATIVE_CROP_ORG_WIDTH" val="243.5"/>
  <p:tag name="KSO_WM_CREATIVE_CROP_ORG_HEIGHT" val="295.65"/>
  <p:tag name="KSO_WM_CREATIVE_CROP_HEIGHT" val="212.957"/>
  <p:tag name="KSO_WM_CREATIVE_CROP_WIDTH" val="243.5"/>
  <p:tag name="KSO_WM_CREATIVE_CROP_VERSION" val="1"/>
  <p:tag name="KSO_WM_CREATIVE_CROP_TEMPLATE_ID" val="3251879"/>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2872</Words>
  <Application>Microsoft Office PowerPoint</Application>
  <PresentationFormat>宽屏</PresentationFormat>
  <Paragraphs>169</Paragraphs>
  <Slides>27</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27</vt:i4>
      </vt:variant>
    </vt:vector>
  </HeadingPairs>
  <TitlesOfParts>
    <vt:vector size="43" baseType="lpstr">
      <vt:lpstr>黑体</vt:lpstr>
      <vt:lpstr>汉仪落花诗W</vt:lpstr>
      <vt:lpstr>汉仪颜楷简</vt:lpstr>
      <vt:lpstr>汉仪青云W</vt:lpstr>
      <vt:lpstr>汉仪仿宋简</vt:lpstr>
      <vt:lpstr>华文新魏</vt:lpstr>
      <vt:lpstr>汉仪黑方简</vt:lpstr>
      <vt:lpstr>方正粗黑宋简体</vt:lpstr>
      <vt:lpstr>Wingdings</vt:lpstr>
      <vt:lpstr>Arial</vt:lpstr>
      <vt:lpstr>华文宋体</vt:lpstr>
      <vt:lpstr>汉仪南宫体简</vt:lpstr>
      <vt:lpstr>Calibri</vt:lpstr>
      <vt:lpstr>字酷堂清楷体</vt:lpstr>
      <vt:lpstr>仿宋</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270</cp:revision>
  <dcterms:created xsi:type="dcterms:W3CDTF">2019-06-19T02:08:00Z</dcterms:created>
  <dcterms:modified xsi:type="dcterms:W3CDTF">2023-07-17T00:47:10Z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3476A83788D142EE934482F1198188AE</vt:lpwstr>
  </property>
  <property fmtid="{D5CDD505-2E9C-101B-9397-08002B2CF9AE}" pid="4" name="KSOTemplateUUID">
    <vt:lpwstr>v1.0_mb_mi6JmPwhBjXRkGlk8p6qPw==</vt:lpwstr>
  </property>
</Properties>
</file>