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0"/>
  </p:notesMasterIdLst>
  <p:sldIdLst>
    <p:sldId id="980" r:id="rId2"/>
    <p:sldId id="259" r:id="rId3"/>
    <p:sldId id="257" r:id="rId4"/>
    <p:sldId id="376" r:id="rId5"/>
    <p:sldId id="348" r:id="rId6"/>
    <p:sldId id="347" r:id="rId7"/>
    <p:sldId id="280" r:id="rId8"/>
    <p:sldId id="271" r:id="rId9"/>
    <p:sldId id="260" r:id="rId10"/>
    <p:sldId id="272" r:id="rId11"/>
    <p:sldId id="282" r:id="rId12"/>
    <p:sldId id="277" r:id="rId13"/>
    <p:sldId id="281" r:id="rId14"/>
    <p:sldId id="346" r:id="rId15"/>
    <p:sldId id="375" r:id="rId16"/>
    <p:sldId id="328" r:id="rId17"/>
    <p:sldId id="262" r:id="rId18"/>
    <p:sldId id="288" r:id="rId19"/>
    <p:sldId id="294" r:id="rId20"/>
    <p:sldId id="374" r:id="rId21"/>
    <p:sldId id="301" r:id="rId22"/>
    <p:sldId id="299" r:id="rId23"/>
    <p:sldId id="373" r:id="rId24"/>
    <p:sldId id="329" r:id="rId25"/>
    <p:sldId id="349" r:id="rId26"/>
    <p:sldId id="290" r:id="rId27"/>
    <p:sldId id="370" r:id="rId28"/>
    <p:sldId id="261" r:id="rId29"/>
    <p:sldId id="843" r:id="rId30"/>
    <p:sldId id="275" r:id="rId31"/>
    <p:sldId id="276" r:id="rId32"/>
    <p:sldId id="957" r:id="rId33"/>
    <p:sldId id="958" r:id="rId34"/>
    <p:sldId id="981" r:id="rId35"/>
    <p:sldId id="982" r:id="rId36"/>
    <p:sldId id="983" r:id="rId37"/>
    <p:sldId id="984" r:id="rId38"/>
    <p:sldId id="985" r:id="rId39"/>
    <p:sldId id="986" r:id="rId40"/>
    <p:sldId id="987" r:id="rId41"/>
    <p:sldId id="988" r:id="rId42"/>
    <p:sldId id="989" r:id="rId43"/>
    <p:sldId id="990" r:id="rId44"/>
    <p:sldId id="991" r:id="rId45"/>
    <p:sldId id="992" r:id="rId46"/>
    <p:sldId id="993" r:id="rId47"/>
    <p:sldId id="994" r:id="rId48"/>
    <p:sldId id="995" r:id="rId49"/>
    <p:sldId id="996" r:id="rId50"/>
    <p:sldId id="997" r:id="rId51"/>
    <p:sldId id="998" r:id="rId52"/>
    <p:sldId id="999" r:id="rId53"/>
    <p:sldId id="1000" r:id="rId54"/>
    <p:sldId id="1001" r:id="rId55"/>
    <p:sldId id="1002" r:id="rId56"/>
    <p:sldId id="1003" r:id="rId57"/>
    <p:sldId id="1004" r:id="rId58"/>
    <p:sldId id="1005" r:id="rId59"/>
  </p:sldIdLst>
  <p:sldSz cx="12192000" cy="6858000"/>
  <p:notesSz cx="6858000" cy="994727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2" name="as" initials="a" lastIdx="2" clrIdx="0"/>
  <p:cmAuthor id="3" name="CHINESE-BC06F90" initials="C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25A4"/>
    <a:srgbClr val="B7B7B7"/>
    <a:srgbClr val="2C1D86"/>
    <a:srgbClr val="0945A5"/>
    <a:srgbClr val="F0E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43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2021/5/23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787128"/>
            <a:ext cx="5486400" cy="39167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fontAlgn="auto">
              <a:lnSpc>
                <a:spcPct val="150000"/>
              </a:lnSpc>
            </a:pPr>
            <a:endParaRPr lang="zh-CN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>
              <a:sym typeface="+mn-ea"/>
            </a:endParaRPr>
          </a:p>
          <a:p>
            <a:endParaRPr lang="en-US" altLang="zh-C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让我们心怀感恩，温暖前行。                    </a:t>
            </a:r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 </a:t>
            </a:r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幻灯片图像占位符 1">
            <a:extLst>
              <a:ext uri="{FF2B5EF4-FFF2-40B4-BE49-F238E27FC236}">
                <a16:creationId xmlns:a16="http://schemas.microsoft.com/office/drawing/2014/main" id="{BDF1135B-86A0-4F13-80A6-548261208B1B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/>
      </p:sp>
      <p:sp>
        <p:nvSpPr>
          <p:cNvPr id="22531" name="文本占位符 2">
            <a:extLst>
              <a:ext uri="{FF2B5EF4-FFF2-40B4-BE49-F238E27FC236}">
                <a16:creationId xmlns:a16="http://schemas.microsoft.com/office/drawing/2014/main" id="{1EBB7C8A-E170-4473-94A3-14F04CA304B6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1">
            <a:extLst>
              <a:ext uri="{FF2B5EF4-FFF2-40B4-BE49-F238E27FC236}">
                <a16:creationId xmlns:a16="http://schemas.microsoft.com/office/drawing/2014/main" id="{9BDB4557-63B1-4FDF-BEB9-615D73AEA1EC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/>
      </p:sp>
      <p:sp>
        <p:nvSpPr>
          <p:cNvPr id="25603" name="文本占位符 2">
            <a:extLst>
              <a:ext uri="{FF2B5EF4-FFF2-40B4-BE49-F238E27FC236}">
                <a16:creationId xmlns:a16="http://schemas.microsoft.com/office/drawing/2014/main" id="{78C0026C-9D85-407F-843D-537A46452A1A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幻灯片图像占位符 1">
            <a:extLst>
              <a:ext uri="{FF2B5EF4-FFF2-40B4-BE49-F238E27FC236}">
                <a16:creationId xmlns:a16="http://schemas.microsoft.com/office/drawing/2014/main" id="{4F874149-B61F-4824-8C12-A949D9402FC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/>
      </p:sp>
      <p:sp>
        <p:nvSpPr>
          <p:cNvPr id="29699" name="文本占位符 2">
            <a:extLst>
              <a:ext uri="{FF2B5EF4-FFF2-40B4-BE49-F238E27FC236}">
                <a16:creationId xmlns:a16="http://schemas.microsoft.com/office/drawing/2014/main" id="{6C88AD98-621F-4E9E-9F08-65BD42B7C1B9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zh-CN" altLang="en-US">
                <a:ea typeface="宋体" panose="02010600030101010101" pitchFamily="2" charset="-122"/>
                <a:sym typeface="+mn-ea"/>
              </a:rPr>
              <a:t>让我们心怀感恩，温暖前行。                    </a:t>
            </a:r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2021/5/23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2021/5/23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2021/5/23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2021/5/23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2021/5/23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2021/5/23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file:///E:\&#35838;&#20214;\&#20248;&#31168;&#35838;&#20214;&#20316;&#21697;\&#32452;&#20869;&#25945;&#30740;&#35838;\PPT\01&#27896;&#24030;&#20013;&#32771;.ppt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file:///E:\&#35838;&#20214;\&#20248;&#31168;&#35838;&#20214;&#20316;&#21697;\&#32452;&#20869;&#25945;&#30740;&#35838;\PPT\02&#22522;&#26412;&#25216;&#33021;.pp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593305-D268-4DDF-B925-D962A2F213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DA615AE-7EDF-48CF-9441-F69FDD7AC1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A47709B-806C-4907-A733-46D569B04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86" y="83073"/>
            <a:ext cx="11896627" cy="669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53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20" y="298450"/>
            <a:ext cx="4318635" cy="3994785"/>
          </a:xfrm>
          <a:prstGeom prst="rect">
            <a:avLst/>
          </a:prstGeom>
          <a:effectLst>
            <a:softEdge rad="4191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5605" y="532765"/>
            <a:ext cx="4813935" cy="3526155"/>
          </a:xfrm>
          <a:prstGeom prst="rect">
            <a:avLst/>
          </a:prstGeom>
          <a:effectLst>
            <a:softEdge rad="177800"/>
          </a:effectLst>
        </p:spPr>
      </p:pic>
      <p:sp>
        <p:nvSpPr>
          <p:cNvPr id="4" name="右箭头 3"/>
          <p:cNvSpPr/>
          <p:nvPr/>
        </p:nvSpPr>
        <p:spPr>
          <a:xfrm>
            <a:off x="4465955" y="2273300"/>
            <a:ext cx="845185" cy="513715"/>
          </a:xfrm>
          <a:prstGeom prst="right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47320" y="4364256"/>
            <a:ext cx="11710670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         老人关爱孩子----女老板关爱路人</a:t>
            </a:r>
            <a:r>
              <a:rPr lang="en-US" altLang="zh-CN" sz="3200" dirty="0"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endParaRPr lang="zh-CN" altLang="en-US" sz="3200" dirty="0"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   请同学们大胆设想:女老板的关爱之举会有怎样的后续发展?</a:t>
            </a:r>
          </a:p>
        </p:txBody>
      </p:sp>
      <p:sp>
        <p:nvSpPr>
          <p:cNvPr id="7" name="右箭头 6"/>
          <p:cNvSpPr/>
          <p:nvPr/>
        </p:nvSpPr>
        <p:spPr>
          <a:xfrm>
            <a:off x="10671810" y="2273300"/>
            <a:ext cx="845185" cy="513715"/>
          </a:xfrm>
          <a:prstGeom prst="rightArrow">
            <a:avLst/>
          </a:prstGeom>
          <a:gradFill>
            <a:gsLst>
              <a:gs pos="0">
                <a:srgbClr val="FE4444"/>
              </a:gs>
              <a:gs pos="100000">
                <a:srgbClr val="832B2B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1854835" y="188595"/>
          <a:ext cx="8183880" cy="4265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1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19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16000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rgbClr val="FF0000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rgbClr val="FF0000"/>
                          </a:solidFill>
                        </a:rPr>
                        <a:t>爱的微账单</a:t>
                      </a: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21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收益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400"/>
                        <a:t>支出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2800"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1530"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280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2400"/>
                        <a:t>备注感受：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2400" dirty="0"/>
                        <a:t>备注感受：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2404745" y="4453890"/>
            <a:ext cx="978725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成长过程中得到过哪些人什么方式的关爱（收益）？</a:t>
            </a:r>
          </a:p>
          <a:p>
            <a:endParaRPr lang="zh-CN" altLang="en-US" sz="2400" dirty="0"/>
          </a:p>
          <a:p>
            <a:r>
              <a:rPr lang="zh-CN" altLang="en-US" sz="2400" dirty="0"/>
              <a:t>又曾经用什么方式关爱过哪些人（支出）？</a:t>
            </a:r>
          </a:p>
          <a:p>
            <a:endParaRPr lang="zh-CN" altLang="en-US" sz="2400" dirty="0"/>
          </a:p>
          <a:p>
            <a:r>
              <a:rPr lang="zh-CN" altLang="en-US" sz="2400" dirty="0"/>
              <a:t>对影响最深刻的一次收益或支出，回忆并备注感受。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195580" y="4993591"/>
            <a:ext cx="11674635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32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从《暖冬》和爱的微账单中你体会到了关爱具有怎样的作用?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5580" y="728980"/>
            <a:ext cx="4573905" cy="2738120"/>
          </a:xfrm>
          <a:prstGeom prst="rect">
            <a:avLst/>
          </a:prstGeom>
          <a:effectLst>
            <a:softEdge rad="139700"/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1835" y="824230"/>
            <a:ext cx="4002405" cy="2547620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325" y="280670"/>
            <a:ext cx="3939540" cy="3634740"/>
          </a:xfrm>
          <a:prstGeom prst="rect">
            <a:avLst/>
          </a:prstGeom>
          <a:effectLst>
            <a:softEdge rad="1651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1005" y="2985770"/>
            <a:ext cx="22948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关爱他人</a:t>
            </a:r>
          </a:p>
        </p:txBody>
      </p:sp>
      <p:sp>
        <p:nvSpPr>
          <p:cNvPr id="4" name="左大括号 3"/>
          <p:cNvSpPr/>
          <p:nvPr/>
        </p:nvSpPr>
        <p:spPr>
          <a:xfrm>
            <a:off x="2432685" y="1684020"/>
            <a:ext cx="511175" cy="3249930"/>
          </a:xfrm>
          <a:prstGeom prst="leftBrace">
            <a:avLst/>
          </a:prstGeom>
          <a:noFill/>
          <a:ln w="28575" cmpd="sng">
            <a:solidFill>
              <a:schemeClr val="tx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n w="28575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31688" y="1028219"/>
            <a:ext cx="32296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关爱他人是</a:t>
            </a:r>
            <a:endParaRPr lang="en-US" altLang="zh-CN" sz="36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一种幸福</a:t>
            </a:r>
          </a:p>
        </p:txBody>
      </p:sp>
      <p:sp>
        <p:nvSpPr>
          <p:cNvPr id="7" name="左大括号 6"/>
          <p:cNvSpPr/>
          <p:nvPr/>
        </p:nvSpPr>
        <p:spPr>
          <a:xfrm>
            <a:off x="5257025" y="943837"/>
            <a:ext cx="392430" cy="1633855"/>
          </a:xfrm>
          <a:prstGeom prst="leftBrace">
            <a:avLst/>
          </a:prstGeom>
          <a:ln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649818" y="382672"/>
            <a:ext cx="5237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1C25A4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含义：关心爱护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566773" y="2046789"/>
            <a:ext cx="32296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为什么</a:t>
            </a:r>
          </a:p>
        </p:txBody>
      </p:sp>
      <p:sp>
        <p:nvSpPr>
          <p:cNvPr id="16" name="左大括号 15"/>
          <p:cNvSpPr/>
          <p:nvPr/>
        </p:nvSpPr>
        <p:spPr>
          <a:xfrm>
            <a:off x="7110590" y="1480898"/>
            <a:ext cx="392430" cy="177609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499380" y="1169707"/>
            <a:ext cx="454172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1C25A4"/>
                </a:solidFill>
                <a:latin typeface="楷体" panose="02010609060101010101" charset="-122"/>
                <a:ea typeface="楷体" panose="02010609060101010101" charset="-122"/>
              </a:rPr>
              <a:t>维系友好关系</a:t>
            </a:r>
            <a:endParaRPr lang="zh-CN" altLang="en-US" sz="36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499070" y="1932388"/>
            <a:ext cx="46926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1C25A4"/>
                </a:solidFill>
                <a:latin typeface="楷体" panose="02010609060101010101" charset="-122"/>
                <a:ea typeface="楷体" panose="02010609060101010101" charset="-122"/>
              </a:rPr>
              <a:t>社会和谐稳定</a:t>
            </a:r>
            <a:endParaRPr lang="zh-CN" altLang="en-US" sz="36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503191" y="2691990"/>
            <a:ext cx="45417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1C25A4"/>
                </a:solidFill>
                <a:latin typeface="楷体" panose="02010609060101010101" charset="-122"/>
                <a:ea typeface="楷体" panose="02010609060101010101" charset="-122"/>
              </a:rPr>
              <a:t>收获幸福</a:t>
            </a:r>
            <a:endParaRPr lang="zh-CN" altLang="en-US" sz="36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5110" y="144780"/>
            <a:ext cx="28911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4400" b="1" dirty="0">
                <a:solidFill>
                  <a:srgbClr val="1C25A4"/>
                </a:solidFill>
                <a:latin typeface="楷体" panose="02010609060101010101" charset="-122"/>
                <a:ea typeface="楷体" panose="02010609060101010101" charset="-122"/>
              </a:rPr>
              <a:t>知识收获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>
        <p:newsflash/>
      </p:transition>
    </mc:Choice>
    <mc:Fallback xmlns="">
      <p:transition>
        <p:newsflash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3824605" y="2764155"/>
            <a:ext cx="3800475" cy="878205"/>
          </a:xfrm>
          <a:prstGeom prst="roundRect">
            <a:avLst/>
          </a:prstGeom>
          <a:solidFill>
            <a:srgbClr val="FF99FF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3145155" y="1541145"/>
            <a:ext cx="4114165" cy="878205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484" name="文本框 5"/>
          <p:cNvSpPr txBox="1"/>
          <p:nvPr/>
        </p:nvSpPr>
        <p:spPr>
          <a:xfrm>
            <a:off x="4182110" y="1541145"/>
            <a:ext cx="260921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400" b="1" dirty="0">
                <a:solidFill>
                  <a:srgbClr val="1C25A4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爱的暖冬</a:t>
            </a:r>
            <a:endParaRPr lang="zh-CN" altLang="en-US" sz="4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0486" name="文本框 7"/>
          <p:cNvSpPr txBox="1"/>
          <p:nvPr/>
        </p:nvSpPr>
        <p:spPr>
          <a:xfrm>
            <a:off x="4699000" y="2874010"/>
            <a:ext cx="292608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400" b="1" dirty="0">
                <a:solidFill>
                  <a:srgbClr val="1C25A4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爱的传递</a:t>
            </a:r>
            <a:endParaRPr lang="zh-CN" altLang="en-US" sz="44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20487" name="文本框 3"/>
          <p:cNvSpPr txBox="1"/>
          <p:nvPr/>
        </p:nvSpPr>
        <p:spPr>
          <a:xfrm>
            <a:off x="376767" y="300567"/>
            <a:ext cx="3225800" cy="82994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探究环节</a:t>
            </a:r>
          </a:p>
        </p:txBody>
      </p:sp>
      <p:sp>
        <p:nvSpPr>
          <p:cNvPr id="6" name="椭圆 5"/>
          <p:cNvSpPr/>
          <p:nvPr/>
        </p:nvSpPr>
        <p:spPr>
          <a:xfrm>
            <a:off x="2364317" y="1492251"/>
            <a:ext cx="1240367" cy="92710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2942167" y="2713567"/>
            <a:ext cx="1240367" cy="929217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435" y="4176395"/>
            <a:ext cx="3510280" cy="2488565"/>
          </a:xfrm>
          <a:prstGeom prst="rect">
            <a:avLst/>
          </a:prstGeom>
          <a:effectLst>
            <a:softEdge rad="342900"/>
          </a:effectLst>
        </p:spPr>
      </p:pic>
    </p:spTree>
  </p:cSld>
  <p:clrMapOvr>
    <a:masterClrMapping/>
  </p:clrMapOvr>
  <p:transition spd="slow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QQ图片202010280837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30" y="-21590"/>
            <a:ext cx="5727700" cy="6901815"/>
          </a:xfrm>
          <a:prstGeom prst="rect">
            <a:avLst/>
          </a:prstGeom>
          <a:effectLst>
            <a:softEdge rad="444500"/>
          </a:effectLst>
        </p:spPr>
      </p:pic>
      <p:pic>
        <p:nvPicPr>
          <p:cNvPr id="5" name="图片 4" descr="QQ图片202010280835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0910" y="365125"/>
            <a:ext cx="6181090" cy="6181090"/>
          </a:xfrm>
          <a:prstGeom prst="rect">
            <a:avLst/>
          </a:prstGeom>
          <a:effectLst>
            <a:softEdge rad="4191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4D9E5A0-C41A-45D8-BE24-901F2EA38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52" y="970339"/>
            <a:ext cx="6478479" cy="4318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A604D94-B710-4762-A4F9-144B0071BD4D}"/>
              </a:ext>
            </a:extLst>
          </p:cNvPr>
          <p:cNvSpPr txBox="1"/>
          <p:nvPr/>
        </p:nvSpPr>
        <p:spPr>
          <a:xfrm>
            <a:off x="2225336" y="5518329"/>
            <a:ext cx="34978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爱心压岁钱捐赠活动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4175017-E66E-4BD7-841D-877D3F66D792}"/>
              </a:ext>
            </a:extLst>
          </p:cNvPr>
          <p:cNvSpPr txBox="1"/>
          <p:nvPr/>
        </p:nvSpPr>
        <p:spPr>
          <a:xfrm>
            <a:off x="7512728" y="2130171"/>
            <a:ext cx="4421820" cy="2242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你献出一份情，我捧出一颗心</a:t>
            </a:r>
            <a:br>
              <a:rPr lang="zh-CN" altLang="en-US" sz="24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</a:br>
            <a:r>
              <a:rPr lang="zh-CN" altLang="en-US" sz="24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你添一把柴，我加一把火</a:t>
            </a:r>
            <a:br>
              <a:rPr lang="zh-CN" altLang="en-US" sz="24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</a:br>
            <a:r>
              <a:rPr lang="zh-CN" altLang="en-US" sz="24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阳光、雨露、雪中炭</a:t>
            </a:r>
            <a:br>
              <a:rPr lang="zh-CN" altLang="en-US" sz="24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</a:br>
            <a:r>
              <a:rPr lang="zh-CN" altLang="en-US" sz="24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真爱、慈善、人间情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414D758-664B-4A49-8CBB-42726C574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62"/>
            <a:ext cx="12221227" cy="684163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036912" y="1788160"/>
            <a:ext cx="1034097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我们的身边有哪些人还需要我们给予关爱？</a:t>
            </a:r>
          </a:p>
          <a:p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   我们可以用怎样的行动去关爱他们？</a:t>
            </a:r>
          </a:p>
          <a:p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   在关爱他人的过程中，需要注意些什么？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1074420" y="1071245"/>
          <a:ext cx="10043160" cy="5398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52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9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04925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4400" b="1">
                          <a:solidFill>
                            <a:srgbClr val="F0EE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关爱</a:t>
                      </a:r>
                      <a:r>
                        <a:rPr lang="zh-CN" sz="4400" b="1" u="sng">
                          <a:solidFill>
                            <a:srgbClr val="F0EE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            </a:t>
                      </a:r>
                      <a:r>
                        <a:rPr lang="en-US" sz="4400" b="1">
                          <a:solidFill>
                            <a:srgbClr val="F0EE00"/>
                          </a:solidFill>
                          <a:latin typeface="楷体" panose="02010609060101010101" charset="-122"/>
                        </a:rPr>
                        <a:t>的行动</a:t>
                      </a:r>
                      <a:endParaRPr lang="en-US" altLang="en-US" sz="4400" b="1">
                        <a:solidFill>
                          <a:srgbClr val="F0EE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743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4400" b="1">
                          <a:solidFill>
                            <a:srgbClr val="F0EE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关爱对象</a:t>
                      </a:r>
                      <a:endParaRPr lang="zh-CN" altLang="en-US" sz="4400" b="1">
                        <a:solidFill>
                          <a:srgbClr val="F0EE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1600" b="1">
                        <a:solidFill>
                          <a:srgbClr val="F0EE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965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4400" b="1">
                          <a:solidFill>
                            <a:srgbClr val="F0EE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现状和需求</a:t>
                      </a:r>
                      <a:endParaRPr lang="zh-CN" altLang="en-US" sz="4400" b="1">
                        <a:solidFill>
                          <a:srgbClr val="F0EE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1600" b="1">
                        <a:solidFill>
                          <a:srgbClr val="F0EE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806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4400" b="1">
                          <a:solidFill>
                            <a:srgbClr val="F0EE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具体行动</a:t>
                      </a:r>
                      <a:endParaRPr lang="zh-CN" altLang="en-US" sz="4400" b="1">
                        <a:solidFill>
                          <a:srgbClr val="F0EE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1600" b="1">
                        <a:solidFill>
                          <a:srgbClr val="F0EE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806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4400" b="1">
                          <a:solidFill>
                            <a:srgbClr val="F0EE00"/>
                          </a:solidFill>
                          <a:latin typeface="Arial" panose="020B0604020202020204" pitchFamily="34" charset="0"/>
                          <a:ea typeface="楷体" panose="02010609060101010101" charset="-122"/>
                        </a:rPr>
                        <a:t>注意事项</a:t>
                      </a:r>
                      <a:endParaRPr lang="zh-CN" altLang="en-US" sz="4400" b="1">
                        <a:solidFill>
                          <a:srgbClr val="F0EE00"/>
                        </a:solidFill>
                        <a:latin typeface="Arial" panose="020B0604020202020204" pitchFamily="34" charset="0"/>
                        <a:ea typeface="楷体" panose="02010609060101010101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1600" b="1">
                        <a:solidFill>
                          <a:srgbClr val="F0EE00"/>
                        </a:solidFill>
                        <a:latin typeface="楷体" panose="02010609060101010101" charset="-122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310515" y="127000"/>
            <a:ext cx="27990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1C25A4"/>
                </a:solidFill>
                <a:latin typeface="楷体" panose="02010609060101010101" charset="-122"/>
                <a:ea typeface="楷体" panose="02010609060101010101" charset="-122"/>
              </a:rPr>
              <a:t>爱的传递</a:t>
            </a:r>
          </a:p>
        </p:txBody>
      </p:sp>
      <p:pic>
        <p:nvPicPr>
          <p:cNvPr id="4" name="Super Lucky-落日晚霞温暖钢琴纯音乐vlog背景音乐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72875" y="623887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5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8000"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1005" y="2985770"/>
            <a:ext cx="22948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关爱他人</a:t>
            </a:r>
          </a:p>
        </p:txBody>
      </p:sp>
      <p:sp>
        <p:nvSpPr>
          <p:cNvPr id="4" name="左大括号 3"/>
          <p:cNvSpPr/>
          <p:nvPr/>
        </p:nvSpPr>
        <p:spPr>
          <a:xfrm>
            <a:off x="2432685" y="1684020"/>
            <a:ext cx="511175" cy="3249930"/>
          </a:xfrm>
          <a:prstGeom prst="leftBrace">
            <a:avLst/>
          </a:prstGeom>
          <a:noFill/>
          <a:ln w="28575" cmpd="sng">
            <a:solidFill>
              <a:schemeClr val="tx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n w="28575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31688" y="1028219"/>
            <a:ext cx="32296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关爱他人是</a:t>
            </a:r>
            <a:endParaRPr lang="en-US" altLang="zh-CN" sz="36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一种幸福</a:t>
            </a:r>
          </a:p>
        </p:txBody>
      </p:sp>
      <p:sp>
        <p:nvSpPr>
          <p:cNvPr id="7" name="左大括号 6"/>
          <p:cNvSpPr/>
          <p:nvPr/>
        </p:nvSpPr>
        <p:spPr>
          <a:xfrm>
            <a:off x="5257025" y="943837"/>
            <a:ext cx="392430" cy="1633855"/>
          </a:xfrm>
          <a:prstGeom prst="leftBrace">
            <a:avLst/>
          </a:prstGeom>
          <a:ln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634578" y="524277"/>
            <a:ext cx="5237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600" b="1" dirty="0">
                <a:solidFill>
                  <a:srgbClr val="1C25A4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含义：关心爱护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634083" y="2227129"/>
            <a:ext cx="32296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为什么</a:t>
            </a:r>
          </a:p>
        </p:txBody>
      </p:sp>
      <p:sp>
        <p:nvSpPr>
          <p:cNvPr id="16" name="左大括号 15"/>
          <p:cNvSpPr/>
          <p:nvPr/>
        </p:nvSpPr>
        <p:spPr>
          <a:xfrm>
            <a:off x="7052805" y="1661238"/>
            <a:ext cx="392430" cy="177609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445405" y="1437677"/>
            <a:ext cx="4541723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1C25A4"/>
                </a:solidFill>
                <a:latin typeface="楷体" panose="02010609060101010101" charset="-122"/>
                <a:ea typeface="楷体" panose="02010609060101010101" charset="-122"/>
              </a:rPr>
              <a:t>维系友好关系</a:t>
            </a:r>
            <a:endParaRPr lang="zh-CN" altLang="en-US" sz="36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445095" y="2226393"/>
            <a:ext cx="46926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1C25A4"/>
                </a:solidFill>
                <a:latin typeface="楷体" panose="02010609060101010101" charset="-122"/>
                <a:ea typeface="楷体" panose="02010609060101010101" charset="-122"/>
              </a:rPr>
              <a:t>社会和谐稳定</a:t>
            </a:r>
            <a:endParaRPr lang="zh-CN" altLang="en-US" sz="36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445406" y="2986630"/>
            <a:ext cx="454172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600" b="1" dirty="0">
                <a:solidFill>
                  <a:srgbClr val="1C25A4"/>
                </a:solidFill>
                <a:latin typeface="楷体" panose="02010609060101010101" charset="-122"/>
                <a:ea typeface="楷体" panose="02010609060101010101" charset="-122"/>
              </a:rPr>
              <a:t>收获幸福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725420" y="4486275"/>
            <a:ext cx="20955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zh-CN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如何</a:t>
            </a:r>
          </a:p>
          <a:p>
            <a:r>
              <a:rPr lang="zh-CN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关爱他人</a:t>
            </a:r>
          </a:p>
        </p:txBody>
      </p:sp>
      <p:sp>
        <p:nvSpPr>
          <p:cNvPr id="10" name="左大括号 9"/>
          <p:cNvSpPr/>
          <p:nvPr/>
        </p:nvSpPr>
        <p:spPr>
          <a:xfrm>
            <a:off x="4821060" y="4092701"/>
            <a:ext cx="218607" cy="1986407"/>
          </a:xfrm>
          <a:prstGeom prst="leftBrac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ysClr val="windowText" lastClr="000000"/>
          </a:lnRef>
          <a:fillRef idx="0">
            <a:sysClr val="windowText" lastClr="000000"/>
          </a:fillRef>
          <a:effectRef idx="0">
            <a:sysClr val="windowText" lastClr="000000"/>
          </a:effectRef>
          <a:fontRef idx="minor">
            <a:sysClr val="windowText" lastClr="000000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963795" y="3841115"/>
            <a:ext cx="20193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黑体" panose="02010609060101010101" charset="-122"/>
              </a:rPr>
              <a:t>心怀善意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963795" y="4763135"/>
            <a:ext cx="253936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黑体" panose="02010609060101010101" charset="-122"/>
              </a:rPr>
              <a:t>尽己所能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959985" y="5685208"/>
            <a:ext cx="201930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黑体" panose="02010609060101010101" charset="-122"/>
              </a:rPr>
              <a:t>讲究策略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0" y="175487"/>
            <a:ext cx="26803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4400" b="1" dirty="0">
                <a:solidFill>
                  <a:srgbClr val="1C25A4"/>
                </a:solidFill>
                <a:latin typeface="楷体" panose="02010609060101010101" charset="-122"/>
                <a:ea typeface="楷体" panose="02010609060101010101" charset="-122"/>
              </a:rPr>
              <a:t>知识收获</a:t>
            </a:r>
            <a:endParaRPr lang="zh-CN" altLang="en-US" sz="3600" b="1" dirty="0">
              <a:solidFill>
                <a:srgbClr val="1C25A4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8C748D25-0B6E-49DD-837F-F2097A686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848" y="4265172"/>
            <a:ext cx="3510280" cy="2488565"/>
          </a:xfrm>
          <a:prstGeom prst="rect">
            <a:avLst/>
          </a:prstGeom>
          <a:effectLst>
            <a:softEdge rad="3429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>
        <p:newsflash/>
      </p:transition>
    </mc:Choice>
    <mc:Fallback xmlns="">
      <p:transition>
        <p:newsflash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IMG_20200322_19043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2340" y="0"/>
            <a:ext cx="9168130" cy="6564630"/>
          </a:xfrm>
          <a:prstGeom prst="rect">
            <a:avLst/>
          </a:prstGeom>
          <a:effectLst>
            <a:softEdge rad="3429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mmexport16034511963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301625"/>
            <a:ext cx="5659120" cy="4244975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4" name="图片 3" descr="mmexport16034511602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420" y="2291080"/>
            <a:ext cx="6418580" cy="4279900"/>
          </a:xfrm>
          <a:prstGeom prst="rect">
            <a:avLst/>
          </a:prstGeom>
          <a:effectLst>
            <a:softEdge rad="1397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0670"/>
            <a:ext cx="6130290" cy="5307330"/>
          </a:xfrm>
          <a:prstGeom prst="rect">
            <a:avLst/>
          </a:prstGeom>
        </p:spPr>
      </p:pic>
      <p:pic>
        <p:nvPicPr>
          <p:cNvPr id="2" name="图片 1" descr="mmexport16034510305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900" y="0"/>
            <a:ext cx="6968490" cy="4646295"/>
          </a:xfrm>
          <a:prstGeom prst="rect">
            <a:avLst/>
          </a:prstGeom>
          <a:effectLst>
            <a:softEdge rad="2286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图片 1" descr="IMG_20190429_1607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3610" y="0"/>
            <a:ext cx="4730750" cy="6967220"/>
          </a:xfrm>
          <a:prstGeom prst="rect">
            <a:avLst/>
          </a:prstGeom>
          <a:noFill/>
          <a:ln w="9525">
            <a:noFill/>
          </a:ln>
          <a:effectLst>
            <a:softEdge rad="2667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2885" y="711200"/>
            <a:ext cx="7393940" cy="5545455"/>
          </a:xfrm>
          <a:prstGeom prst="rect">
            <a:avLst/>
          </a:prstGeom>
          <a:effectLst>
            <a:softEdge rad="4064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852A864-9C2E-4160-BDFB-53EEC2173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62"/>
            <a:ext cx="12221227" cy="684163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415366" y="2607236"/>
            <a:ext cx="68243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还有</a:t>
            </a:r>
            <a:r>
              <a:rPr lang="en-US" altLang="zh-CN" sz="48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······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/>
        </p:nvSpPr>
        <p:spPr>
          <a:xfrm>
            <a:off x="5383530" y="4011295"/>
            <a:ext cx="4448810" cy="876300"/>
          </a:xfrm>
          <a:prstGeom prst="roundRect">
            <a:avLst/>
          </a:prstGeom>
          <a:solidFill>
            <a:srgbClr val="FFCC6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4767580" y="2764155"/>
            <a:ext cx="4293870" cy="878205"/>
          </a:xfrm>
          <a:prstGeom prst="roundRect">
            <a:avLst/>
          </a:prstGeom>
          <a:solidFill>
            <a:srgbClr val="FF99FF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4088130" y="1541145"/>
            <a:ext cx="4114165" cy="878205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484" name="文本框 5"/>
          <p:cNvSpPr txBox="1"/>
          <p:nvPr/>
        </p:nvSpPr>
        <p:spPr>
          <a:xfrm>
            <a:off x="5125085" y="1651000"/>
            <a:ext cx="260921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400" b="1" dirty="0">
                <a:solidFill>
                  <a:srgbClr val="1C25A4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爱的暖冬</a:t>
            </a:r>
            <a:endParaRPr lang="zh-CN" altLang="en-US" sz="4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0485" name="文本框 6"/>
          <p:cNvSpPr txBox="1"/>
          <p:nvPr/>
        </p:nvSpPr>
        <p:spPr>
          <a:xfrm>
            <a:off x="6053455" y="4065270"/>
            <a:ext cx="251460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400" b="1" dirty="0">
                <a:solidFill>
                  <a:srgbClr val="1C25A4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爱的感恩</a:t>
            </a:r>
            <a:endParaRPr lang="zh-CN" altLang="en-US" sz="44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0486" name="文本框 7"/>
          <p:cNvSpPr txBox="1"/>
          <p:nvPr/>
        </p:nvSpPr>
        <p:spPr>
          <a:xfrm>
            <a:off x="5641975" y="2874010"/>
            <a:ext cx="292608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400" b="1" dirty="0">
                <a:solidFill>
                  <a:srgbClr val="1C25A4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爱的传递</a:t>
            </a:r>
            <a:endParaRPr lang="zh-CN" altLang="en-US" sz="4400" b="1" dirty="0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20487" name="文本框 3"/>
          <p:cNvSpPr txBox="1"/>
          <p:nvPr/>
        </p:nvSpPr>
        <p:spPr>
          <a:xfrm>
            <a:off x="324062" y="143087"/>
            <a:ext cx="3225800" cy="82994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探究环节</a:t>
            </a:r>
          </a:p>
        </p:txBody>
      </p:sp>
      <p:sp>
        <p:nvSpPr>
          <p:cNvPr id="6" name="椭圆 5"/>
          <p:cNvSpPr/>
          <p:nvPr/>
        </p:nvSpPr>
        <p:spPr>
          <a:xfrm>
            <a:off x="3307292" y="1492251"/>
            <a:ext cx="1240367" cy="92710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3885142" y="2713567"/>
            <a:ext cx="1240367" cy="929217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4401608" y="3960284"/>
            <a:ext cx="1240367" cy="92710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50" y="4210050"/>
            <a:ext cx="3510280" cy="2488565"/>
          </a:xfrm>
          <a:prstGeom prst="rect">
            <a:avLst/>
          </a:prstGeom>
          <a:effectLst>
            <a:softEdge rad="342900"/>
          </a:effectLst>
        </p:spPr>
      </p:pic>
    </p:spTree>
  </p:cSld>
  <p:clrMapOvr>
    <a:masterClrMapping/>
  </p:clrMapOvr>
  <p:transition spd="slow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09748E1-A3CE-44AB-B2EB-00FE90E721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84"/>
          <a:stretch/>
        </p:blipFill>
        <p:spPr>
          <a:xfrm>
            <a:off x="2641519" y="2279486"/>
            <a:ext cx="6908962" cy="438674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57530" y="0"/>
            <a:ext cx="27724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1C25A4"/>
                </a:solidFill>
                <a:latin typeface="楷体" panose="02010609060101010101" charset="-122"/>
                <a:ea typeface="楷体" panose="02010609060101010101" charset="-122"/>
              </a:rPr>
              <a:t>爱的感恩</a:t>
            </a:r>
            <a:endParaRPr lang="zh-CN" altLang="en-US" sz="3200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1086522" y="984145"/>
            <a:ext cx="103165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  评选你心中的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关爱之星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，请同学们为他们填写和颁发奖状。</a:t>
            </a:r>
          </a:p>
          <a:p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43FD6B1-F2D7-4A47-981F-3704F7EE4762}"/>
              </a:ext>
            </a:extLst>
          </p:cNvPr>
          <p:cNvSpPr txBox="1"/>
          <p:nvPr/>
        </p:nvSpPr>
        <p:spPr>
          <a:xfrm>
            <a:off x="3329940" y="4023033"/>
            <a:ext cx="5437867" cy="1390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____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同学：</a:t>
            </a:r>
            <a:endParaRPr lang="en-US" altLang="zh-CN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      在学校乐于助人，表现优异，被评为：</a:t>
            </a:r>
            <a:endParaRPr lang="en-US" altLang="zh-CN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“关爱之星”</a:t>
            </a:r>
          </a:p>
        </p:txBody>
      </p:sp>
      <p:pic>
        <p:nvPicPr>
          <p:cNvPr id="5" name="赵海洋 - 夜色钢琴曲—秋的思念">
            <a:hlinkClick r:id="" action="ppaction://media"/>
            <a:extLst>
              <a:ext uri="{FF2B5EF4-FFF2-40B4-BE49-F238E27FC236}">
                <a16:creationId xmlns:a16="http://schemas.microsoft.com/office/drawing/2014/main" id="{D02B1EFA-46B2-4A59-B84A-DE6A9C0F4A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5351" y="653015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15" y="1170940"/>
            <a:ext cx="4936490" cy="4516120"/>
          </a:xfrm>
          <a:prstGeom prst="rect">
            <a:avLst/>
          </a:prstGeom>
          <a:effectLst>
            <a:softEdge rad="342900"/>
          </a:effectLst>
        </p:spPr>
      </p:pic>
      <p:sp>
        <p:nvSpPr>
          <p:cNvPr id="3" name="文本框 2"/>
          <p:cNvSpPr txBox="1"/>
          <p:nvPr/>
        </p:nvSpPr>
        <p:spPr>
          <a:xfrm>
            <a:off x="5513705" y="2136775"/>
            <a:ext cx="6294120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懂得感恩，获寻幸福源泉。</a:t>
            </a:r>
          </a:p>
          <a:p>
            <a:pPr fontAlgn="auto">
              <a:lnSpc>
                <a:spcPct val="150000"/>
              </a:lnSpc>
            </a:pP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传递关爱，方能幸福长久。</a:t>
            </a:r>
          </a:p>
          <a:p>
            <a:pPr fontAlgn="auto">
              <a:lnSpc>
                <a:spcPct val="150000"/>
              </a:lnSpc>
            </a:pP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关爱他人，年年都是暖冬。</a:t>
            </a:r>
            <a:endParaRPr lang="en-US" altLang="zh-CN" sz="3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9883D70-E94B-4326-9DCD-FAAB6C000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63"/>
            <a:ext cx="12288584" cy="6936645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3B7E0B2-13B0-4BB7-A0FC-6EA013BA786F}"/>
              </a:ext>
            </a:extLst>
          </p:cNvPr>
          <p:cNvSpPr/>
          <p:nvPr/>
        </p:nvSpPr>
        <p:spPr>
          <a:xfrm>
            <a:off x="3412098" y="1268413"/>
            <a:ext cx="5130800" cy="9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tabLst>
                <a:tab pos="2637155" algn="ctr"/>
                <a:tab pos="5274310" algn="r"/>
              </a:tabLst>
              <a:defRPr/>
            </a:pPr>
            <a:r>
              <a:rPr lang="zh-CN" altLang="zh-CN" sz="3600" b="1" kern="100" dirty="0"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第三单元</a:t>
            </a:r>
            <a:r>
              <a:rPr lang="en-US" altLang="zh-CN" sz="3600" b="1" kern="100" dirty="0"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   </a:t>
            </a:r>
            <a:r>
              <a:rPr lang="zh-CN" altLang="zh-CN" sz="3600" b="1" kern="100" dirty="0"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勇担社会责任</a:t>
            </a:r>
            <a:endParaRPr lang="zh-CN" altLang="zh-CN" sz="3600" kern="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95DD963-D80E-4C06-8429-6C2CCC9BB549}"/>
              </a:ext>
            </a:extLst>
          </p:cNvPr>
          <p:cNvSpPr/>
          <p:nvPr/>
        </p:nvSpPr>
        <p:spPr>
          <a:xfrm>
            <a:off x="3737535" y="2219325"/>
            <a:ext cx="4229100" cy="83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tabLst>
                <a:tab pos="2637155" algn="ctr"/>
                <a:tab pos="5274310" algn="r"/>
              </a:tabLst>
              <a:defRPr/>
            </a:pPr>
            <a:r>
              <a:rPr lang="zh-CN" altLang="zh-CN" sz="2000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zh-CN" sz="3200" b="1" kern="100" dirty="0"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第七课 </a:t>
            </a:r>
            <a:r>
              <a:rPr lang="en-US" altLang="zh-CN" sz="3200" b="1" kern="100" dirty="0"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zh-CN" sz="3200" b="1" kern="100" dirty="0"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积极奉献社会</a:t>
            </a:r>
            <a:endParaRPr lang="zh-CN" altLang="zh-CN" sz="3200" kern="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33FF009-50C2-4C63-B105-2CFDFDB74C5A}"/>
              </a:ext>
            </a:extLst>
          </p:cNvPr>
          <p:cNvSpPr/>
          <p:nvPr/>
        </p:nvSpPr>
        <p:spPr>
          <a:xfrm>
            <a:off x="3511124" y="3173413"/>
            <a:ext cx="4931157" cy="9103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  <a:tabLst>
                <a:tab pos="2637155" algn="ctr"/>
                <a:tab pos="5274310" algn="r"/>
              </a:tabLst>
              <a:defRPr/>
            </a:pPr>
            <a:r>
              <a:rPr lang="zh-CN" altLang="zh-CN" sz="4000" b="1" kern="100" dirty="0">
                <a:solidFill>
                  <a:srgbClr val="FF0000"/>
                </a:solidFill>
                <a:latin typeface="Calibri" panose="020F050202020403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第一框 《关爱他人》</a:t>
            </a:r>
            <a:endParaRPr lang="zh-CN" altLang="zh-CN" sz="4000" kern="100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357B2ED5-B764-4937-A3AF-9E4F4C8E3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63"/>
            <a:ext cx="12288584" cy="6936645"/>
          </a:xfrm>
          <a:prstGeom prst="rect">
            <a:avLst/>
          </a:prstGeom>
        </p:spPr>
      </p:pic>
      <p:grpSp>
        <p:nvGrpSpPr>
          <p:cNvPr id="5122" name="组合 5121">
            <a:extLst>
              <a:ext uri="{FF2B5EF4-FFF2-40B4-BE49-F238E27FC236}">
                <a16:creationId xmlns:a16="http://schemas.microsoft.com/office/drawing/2014/main" id="{7AD476DC-125C-4C30-8F97-9A8CF98DB385}"/>
              </a:ext>
            </a:extLst>
          </p:cNvPr>
          <p:cNvGrpSpPr>
            <a:grpSpLocks/>
          </p:cNvGrpSpPr>
          <p:nvPr/>
        </p:nvGrpSpPr>
        <p:grpSpPr bwMode="auto">
          <a:xfrm>
            <a:off x="6153150" y="1196975"/>
            <a:ext cx="3897313" cy="673100"/>
            <a:chOff x="0" y="0"/>
            <a:chExt cx="2455" cy="424"/>
          </a:xfrm>
        </p:grpSpPr>
        <p:sp>
          <p:nvSpPr>
            <p:cNvPr id="5174" name="矩形 5122">
              <a:extLst>
                <a:ext uri="{FF2B5EF4-FFF2-40B4-BE49-F238E27FC236}">
                  <a16:creationId xmlns:a16="http://schemas.microsoft.com/office/drawing/2014/main" id="{5456C3E8-8700-41C8-B15A-A6AE45C8FA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" y="0"/>
              <a:ext cx="2222" cy="408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24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175" name="Line 3">
              <a:hlinkClick r:id="rId3" action="ppaction://hlinkpres?slideindex=1&amp;slidetitle="/>
              <a:extLst>
                <a:ext uri="{FF2B5EF4-FFF2-40B4-BE49-F238E27FC236}">
                  <a16:creationId xmlns:a16="http://schemas.microsoft.com/office/drawing/2014/main" id="{27740C0B-270C-4FE1-984B-58A5EB1052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" y="397"/>
              <a:ext cx="2267" cy="9"/>
            </a:xfrm>
            <a:prstGeom prst="line">
              <a:avLst/>
            </a:prstGeom>
            <a:noFill/>
            <a:ln w="38100" cap="rnd">
              <a:solidFill>
                <a:schemeClr val="accent2"/>
              </a:solidFill>
              <a:prstDash val="sysDot"/>
              <a:round/>
              <a:headEnd/>
              <a:tailEnd type="diamond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76" name="Rectangle 4">
              <a:extLst>
                <a:ext uri="{FF2B5EF4-FFF2-40B4-BE49-F238E27FC236}">
                  <a16:creationId xmlns:a16="http://schemas.microsoft.com/office/drawing/2014/main" id="{60482A44-FFD7-47DC-B5EC-9CF85C5935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360000">
              <a:off x="13" y="33"/>
              <a:ext cx="302" cy="328"/>
            </a:xfrm>
            <a:prstGeom prst="rect">
              <a:avLst/>
            </a:prstGeom>
            <a:solidFill>
              <a:srgbClr val="0000FF"/>
            </a:soli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3399"/>
              </a:extrusionClr>
              <a:contourClr>
                <a:srgbClr val="0000FF"/>
              </a:contourClr>
            </a:sp3d>
          </p:spPr>
          <p:txBody>
            <a:bodyPr rot="10800000" vert="eaVert" wrap="none" anchor="ctr">
              <a:flatTx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177" name="Text Box 5">
              <a:extLst>
                <a:ext uri="{FF2B5EF4-FFF2-40B4-BE49-F238E27FC236}">
                  <a16:creationId xmlns:a16="http://schemas.microsoft.com/office/drawing/2014/main" id="{62E43B53-F8B4-4DC3-9B26-FCCB923807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2" y="17"/>
              <a:ext cx="1526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dist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3600">
                  <a:latin typeface="Arial" panose="020B0604020202020204" pitchFamily="34" charset="0"/>
                  <a:ea typeface="华文中宋" panose="02010600040101010101" pitchFamily="2" charset="-122"/>
                </a:rPr>
                <a:t>教材分析</a:t>
              </a:r>
            </a:p>
          </p:txBody>
        </p:sp>
        <p:sp>
          <p:nvSpPr>
            <p:cNvPr id="5178" name="Text Box 6">
              <a:extLst>
                <a:ext uri="{FF2B5EF4-FFF2-40B4-BE49-F238E27FC236}">
                  <a16:creationId xmlns:a16="http://schemas.microsoft.com/office/drawing/2014/main" id="{30510971-A8A3-4635-AC00-5EC3A2C4D6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" y="54"/>
              <a:ext cx="2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2400" b="1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1</a:t>
              </a:r>
            </a:p>
          </p:txBody>
        </p:sp>
      </p:grpSp>
      <p:grpSp>
        <p:nvGrpSpPr>
          <p:cNvPr id="5123" name="组合 5127">
            <a:extLst>
              <a:ext uri="{FF2B5EF4-FFF2-40B4-BE49-F238E27FC236}">
                <a16:creationId xmlns:a16="http://schemas.microsoft.com/office/drawing/2014/main" id="{9DE5DBC7-E44E-468F-8C16-5B4A175C2B18}"/>
              </a:ext>
            </a:extLst>
          </p:cNvPr>
          <p:cNvGrpSpPr>
            <a:grpSpLocks/>
          </p:cNvGrpSpPr>
          <p:nvPr/>
        </p:nvGrpSpPr>
        <p:grpSpPr bwMode="auto">
          <a:xfrm>
            <a:off x="6151563" y="2057400"/>
            <a:ext cx="3895725" cy="669925"/>
            <a:chOff x="0" y="0"/>
            <a:chExt cx="2454" cy="422"/>
          </a:xfrm>
        </p:grpSpPr>
        <p:sp>
          <p:nvSpPr>
            <p:cNvPr id="5169" name="矩形 5128">
              <a:extLst>
                <a:ext uri="{FF2B5EF4-FFF2-40B4-BE49-F238E27FC236}">
                  <a16:creationId xmlns:a16="http://schemas.microsoft.com/office/drawing/2014/main" id="{E725B856-5841-4B0B-B48D-4E19781C76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" y="0"/>
              <a:ext cx="2221" cy="409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24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170" name="Line 8">
              <a:extLst>
                <a:ext uri="{FF2B5EF4-FFF2-40B4-BE49-F238E27FC236}">
                  <a16:creationId xmlns:a16="http://schemas.microsoft.com/office/drawing/2014/main" id="{EA49D8EC-D828-43FF-AEE6-0131F791C8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" y="399"/>
              <a:ext cx="2267" cy="9"/>
            </a:xfrm>
            <a:prstGeom prst="line">
              <a:avLst/>
            </a:prstGeom>
            <a:noFill/>
            <a:ln w="38100" cap="rnd">
              <a:solidFill>
                <a:srgbClr val="FF0000"/>
              </a:solidFill>
              <a:prstDash val="sysDot"/>
              <a:round/>
              <a:headEnd/>
              <a:tailEnd type="diamond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71" name="Rectangle 9">
              <a:extLst>
                <a:ext uri="{FF2B5EF4-FFF2-40B4-BE49-F238E27FC236}">
                  <a16:creationId xmlns:a16="http://schemas.microsoft.com/office/drawing/2014/main" id="{6B61BFD3-84F4-48A2-A8BC-346D35277B8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360000">
              <a:off x="13" y="35"/>
              <a:ext cx="302" cy="328"/>
            </a:xfrm>
            <a:prstGeom prst="rect">
              <a:avLst/>
            </a:prstGeom>
            <a:solidFill>
              <a:srgbClr val="FF0066"/>
            </a:soli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  <a:contourClr>
                <a:srgbClr val="FF0066"/>
              </a:contourClr>
            </a:sp3d>
          </p:spPr>
          <p:txBody>
            <a:bodyPr rot="10800000" vert="eaVert" wrap="none" anchor="ctr">
              <a:flatTx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172" name="Text Box 10">
              <a:hlinkClick r:id="rId4" action="ppaction://hlinkpres?slideindex=1&amp;slidetitle="/>
              <a:extLst>
                <a:ext uri="{FF2B5EF4-FFF2-40B4-BE49-F238E27FC236}">
                  <a16:creationId xmlns:a16="http://schemas.microsoft.com/office/drawing/2014/main" id="{D411F4D1-0328-4113-9E25-1727B9A348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2" y="18"/>
              <a:ext cx="1525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dist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3600">
                  <a:latin typeface="Arial" panose="020B0604020202020204" pitchFamily="34" charset="0"/>
                  <a:ea typeface="华文中宋" panose="02010600040101010101" pitchFamily="2" charset="-122"/>
                </a:rPr>
                <a:t>学情分析</a:t>
              </a:r>
            </a:p>
          </p:txBody>
        </p:sp>
        <p:sp>
          <p:nvSpPr>
            <p:cNvPr id="5173" name="Text Box 11">
              <a:extLst>
                <a:ext uri="{FF2B5EF4-FFF2-40B4-BE49-F238E27FC236}">
                  <a16:creationId xmlns:a16="http://schemas.microsoft.com/office/drawing/2014/main" id="{2984579D-8164-45E3-AC53-7617E33DB5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" y="55"/>
              <a:ext cx="224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2400" b="1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2</a:t>
              </a:r>
            </a:p>
          </p:txBody>
        </p:sp>
      </p:grpSp>
      <p:grpSp>
        <p:nvGrpSpPr>
          <p:cNvPr id="5124" name="组合 5133">
            <a:extLst>
              <a:ext uri="{FF2B5EF4-FFF2-40B4-BE49-F238E27FC236}">
                <a16:creationId xmlns:a16="http://schemas.microsoft.com/office/drawing/2014/main" id="{3B3C5E18-B49E-48A5-A0C4-7FCD0997A1B2}"/>
              </a:ext>
            </a:extLst>
          </p:cNvPr>
          <p:cNvGrpSpPr>
            <a:grpSpLocks/>
          </p:cNvGrpSpPr>
          <p:nvPr/>
        </p:nvGrpSpPr>
        <p:grpSpPr bwMode="auto">
          <a:xfrm>
            <a:off x="6151563" y="3784600"/>
            <a:ext cx="3895725" cy="649288"/>
            <a:chOff x="0" y="0"/>
            <a:chExt cx="2454" cy="409"/>
          </a:xfrm>
        </p:grpSpPr>
        <p:sp>
          <p:nvSpPr>
            <p:cNvPr id="5164" name="矩形 5134">
              <a:extLst>
                <a:ext uri="{FF2B5EF4-FFF2-40B4-BE49-F238E27FC236}">
                  <a16:creationId xmlns:a16="http://schemas.microsoft.com/office/drawing/2014/main" id="{3FFABF0C-4F58-4351-88A2-EB3E1BF01E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" y="1"/>
              <a:ext cx="2221" cy="408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24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165" name="Line 13">
              <a:hlinkClick r:id="rId3" action="ppaction://hlinkpres?slideindex=1&amp;slidetitle="/>
              <a:extLst>
                <a:ext uri="{FF2B5EF4-FFF2-40B4-BE49-F238E27FC236}">
                  <a16:creationId xmlns:a16="http://schemas.microsoft.com/office/drawing/2014/main" id="{1C20A9C0-2B95-4CBD-980B-FB2B04587E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" y="380"/>
              <a:ext cx="2267" cy="9"/>
            </a:xfrm>
            <a:prstGeom prst="line">
              <a:avLst/>
            </a:prstGeom>
            <a:noFill/>
            <a:ln w="38100" cap="rnd">
              <a:solidFill>
                <a:srgbClr val="FF6600"/>
              </a:solidFill>
              <a:prstDash val="sysDot"/>
              <a:round/>
              <a:headEnd/>
              <a:tailEnd type="diamond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66" name="Rectangle 14">
              <a:extLst>
                <a:ext uri="{FF2B5EF4-FFF2-40B4-BE49-F238E27FC236}">
                  <a16:creationId xmlns:a16="http://schemas.microsoft.com/office/drawing/2014/main" id="{C14FD0B4-770D-400C-8826-EDCAF1A0B1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360000">
              <a:off x="13" y="16"/>
              <a:ext cx="302" cy="328"/>
            </a:xfrm>
            <a:prstGeom prst="rect">
              <a:avLst/>
            </a:prstGeom>
            <a:solidFill>
              <a:srgbClr val="FF6600"/>
            </a:soli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FF33"/>
              </a:extrusionClr>
              <a:contourClr>
                <a:srgbClr val="FF6600"/>
              </a:contourClr>
            </a:sp3d>
          </p:spPr>
          <p:txBody>
            <a:bodyPr rot="10800000" vert="eaVert" wrap="none" anchor="ctr">
              <a:flatTx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167" name="Text Box 15">
              <a:extLst>
                <a:ext uri="{FF2B5EF4-FFF2-40B4-BE49-F238E27FC236}">
                  <a16:creationId xmlns:a16="http://schemas.microsoft.com/office/drawing/2014/main" id="{EAC7E6AA-81D7-4E6B-B0F1-28BF87C000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4" y="0"/>
              <a:ext cx="157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dist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3600">
                  <a:latin typeface="Arial" panose="020B0604020202020204" pitchFamily="34" charset="0"/>
                  <a:ea typeface="华文中宋" panose="02010600040101010101" pitchFamily="2" charset="-122"/>
                </a:rPr>
                <a:t>学法与教法</a:t>
              </a:r>
            </a:p>
          </p:txBody>
        </p:sp>
        <p:sp>
          <p:nvSpPr>
            <p:cNvPr id="5168" name="Text Box 16">
              <a:extLst>
                <a:ext uri="{FF2B5EF4-FFF2-40B4-BE49-F238E27FC236}">
                  <a16:creationId xmlns:a16="http://schemas.microsoft.com/office/drawing/2014/main" id="{93F9E3FC-A184-4E6E-BD11-3B07DF62A3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" y="37"/>
              <a:ext cx="2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2400" b="1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4</a:t>
              </a:r>
            </a:p>
          </p:txBody>
        </p:sp>
      </p:grpSp>
      <p:grpSp>
        <p:nvGrpSpPr>
          <p:cNvPr id="5125" name="组合 5139">
            <a:extLst>
              <a:ext uri="{FF2B5EF4-FFF2-40B4-BE49-F238E27FC236}">
                <a16:creationId xmlns:a16="http://schemas.microsoft.com/office/drawing/2014/main" id="{75C34A92-8750-499F-B5AB-21B8DC748F39}"/>
              </a:ext>
            </a:extLst>
          </p:cNvPr>
          <p:cNvGrpSpPr>
            <a:grpSpLocks/>
          </p:cNvGrpSpPr>
          <p:nvPr/>
        </p:nvGrpSpPr>
        <p:grpSpPr bwMode="auto">
          <a:xfrm>
            <a:off x="6151563" y="4649788"/>
            <a:ext cx="3895725" cy="647700"/>
            <a:chOff x="0" y="0"/>
            <a:chExt cx="2454" cy="408"/>
          </a:xfrm>
        </p:grpSpPr>
        <p:sp>
          <p:nvSpPr>
            <p:cNvPr id="5159" name="矩形 5140">
              <a:extLst>
                <a:ext uri="{FF2B5EF4-FFF2-40B4-BE49-F238E27FC236}">
                  <a16:creationId xmlns:a16="http://schemas.microsoft.com/office/drawing/2014/main" id="{B402B3A4-D145-4FB1-A785-D4C96A7F38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" y="0"/>
              <a:ext cx="2221" cy="408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24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160" name="Line 18">
              <a:extLst>
                <a:ext uri="{FF2B5EF4-FFF2-40B4-BE49-F238E27FC236}">
                  <a16:creationId xmlns:a16="http://schemas.microsoft.com/office/drawing/2014/main" id="{B8CECD5C-9499-4D46-AEC8-610002090D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" y="380"/>
              <a:ext cx="2267" cy="8"/>
            </a:xfrm>
            <a:prstGeom prst="line">
              <a:avLst/>
            </a:prstGeom>
            <a:noFill/>
            <a:ln w="38100" cap="rnd">
              <a:solidFill>
                <a:srgbClr val="800080"/>
              </a:solidFill>
              <a:prstDash val="sysDot"/>
              <a:round/>
              <a:headEnd/>
              <a:tailEnd type="diamond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" name="Rectangle 19">
              <a:extLst>
                <a:ext uri="{FF2B5EF4-FFF2-40B4-BE49-F238E27FC236}">
                  <a16:creationId xmlns:a16="http://schemas.microsoft.com/office/drawing/2014/main" id="{930D78B3-D856-4700-8ED7-0836F4F291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360000">
              <a:off x="13" y="16"/>
              <a:ext cx="302" cy="328"/>
            </a:xfrm>
            <a:prstGeom prst="rect">
              <a:avLst/>
            </a:prstGeom>
            <a:solidFill>
              <a:srgbClr val="800080"/>
            </a:soli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FF66"/>
              </a:extrusionClr>
              <a:contourClr>
                <a:srgbClr val="800080"/>
              </a:contourClr>
            </a:sp3d>
          </p:spPr>
          <p:txBody>
            <a:bodyPr rot="10800000" vert="eaVert" wrap="none" anchor="ctr">
              <a:flatTx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162" name="Text Box 20">
              <a:hlinkClick r:id="rId4" action="ppaction://hlinkpres?slideindex=1&amp;slidetitle="/>
              <a:extLst>
                <a:ext uri="{FF2B5EF4-FFF2-40B4-BE49-F238E27FC236}">
                  <a16:creationId xmlns:a16="http://schemas.microsoft.com/office/drawing/2014/main" id="{C17D6073-12BC-48BE-B067-5AE9EA7449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2" y="0"/>
              <a:ext cx="1525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dist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3600">
                  <a:latin typeface="Arial" panose="020B0604020202020204" pitchFamily="34" charset="0"/>
                  <a:ea typeface="华文中宋" panose="02010600040101010101" pitchFamily="2" charset="-122"/>
                </a:rPr>
                <a:t>教学设计</a:t>
              </a:r>
            </a:p>
          </p:txBody>
        </p:sp>
        <p:sp>
          <p:nvSpPr>
            <p:cNvPr id="5163" name="Text Box 21">
              <a:extLst>
                <a:ext uri="{FF2B5EF4-FFF2-40B4-BE49-F238E27FC236}">
                  <a16:creationId xmlns:a16="http://schemas.microsoft.com/office/drawing/2014/main" id="{99AABEDA-7DC7-4DDC-8D87-C7AB20A1F8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" y="37"/>
              <a:ext cx="22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2400" b="1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5</a:t>
              </a:r>
            </a:p>
          </p:txBody>
        </p:sp>
      </p:grpSp>
      <p:grpSp>
        <p:nvGrpSpPr>
          <p:cNvPr id="5126" name="组合 5145">
            <a:extLst>
              <a:ext uri="{FF2B5EF4-FFF2-40B4-BE49-F238E27FC236}">
                <a16:creationId xmlns:a16="http://schemas.microsoft.com/office/drawing/2014/main" id="{C791C358-9EDC-44BA-8421-A91E0F56BB1C}"/>
              </a:ext>
            </a:extLst>
          </p:cNvPr>
          <p:cNvGrpSpPr>
            <a:grpSpLocks/>
          </p:cNvGrpSpPr>
          <p:nvPr/>
        </p:nvGrpSpPr>
        <p:grpSpPr bwMode="auto">
          <a:xfrm>
            <a:off x="6161088" y="2922588"/>
            <a:ext cx="3895725" cy="647700"/>
            <a:chOff x="0" y="0"/>
            <a:chExt cx="2454" cy="408"/>
          </a:xfrm>
        </p:grpSpPr>
        <p:sp>
          <p:nvSpPr>
            <p:cNvPr id="5154" name="矩形 5146">
              <a:extLst>
                <a:ext uri="{FF2B5EF4-FFF2-40B4-BE49-F238E27FC236}">
                  <a16:creationId xmlns:a16="http://schemas.microsoft.com/office/drawing/2014/main" id="{CEB67EE7-8C05-4750-9CBA-FD097FF4CA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" y="0"/>
              <a:ext cx="2221" cy="408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24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155" name="Line 25">
              <a:hlinkClick r:id="rId3" action="ppaction://hlinkpres?slideindex=1&amp;slidetitle="/>
              <a:extLst>
                <a:ext uri="{FF2B5EF4-FFF2-40B4-BE49-F238E27FC236}">
                  <a16:creationId xmlns:a16="http://schemas.microsoft.com/office/drawing/2014/main" id="{3F532EE6-D551-414B-B66D-7AFC82B888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" y="380"/>
              <a:ext cx="2267" cy="8"/>
            </a:xfrm>
            <a:prstGeom prst="line">
              <a:avLst/>
            </a:prstGeom>
            <a:noFill/>
            <a:ln w="38100" cap="rnd">
              <a:solidFill>
                <a:srgbClr val="993366"/>
              </a:solidFill>
              <a:prstDash val="sysDot"/>
              <a:round/>
              <a:headEnd/>
              <a:tailEnd type="diamond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56" name="Rectangle 26">
              <a:extLst>
                <a:ext uri="{FF2B5EF4-FFF2-40B4-BE49-F238E27FC236}">
                  <a16:creationId xmlns:a16="http://schemas.microsoft.com/office/drawing/2014/main" id="{12B8754D-9EE8-430F-ABD4-43945442D19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360000">
              <a:off x="13" y="16"/>
              <a:ext cx="302" cy="328"/>
            </a:xfrm>
            <a:prstGeom prst="rect">
              <a:avLst/>
            </a:prstGeom>
            <a:solidFill>
              <a:srgbClr val="993366"/>
            </a:soli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3333FF"/>
              </a:extrusionClr>
              <a:contourClr>
                <a:srgbClr val="993366"/>
              </a:contourClr>
            </a:sp3d>
          </p:spPr>
          <p:txBody>
            <a:bodyPr rot="10800000" vert="eaVert" wrap="none" anchor="ctr">
              <a:flatTx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157" name="Text Box 27">
              <a:extLst>
                <a:ext uri="{FF2B5EF4-FFF2-40B4-BE49-F238E27FC236}">
                  <a16:creationId xmlns:a16="http://schemas.microsoft.com/office/drawing/2014/main" id="{2D95301F-0AB8-422B-BC53-F71B363DC2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2" y="0"/>
              <a:ext cx="1525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dist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3600">
                  <a:latin typeface="Arial" panose="020B0604020202020204" pitchFamily="34" charset="0"/>
                  <a:ea typeface="华文中宋" panose="02010600040101010101" pitchFamily="2" charset="-122"/>
                </a:rPr>
                <a:t>教学目标</a:t>
              </a:r>
            </a:p>
          </p:txBody>
        </p:sp>
        <p:sp>
          <p:nvSpPr>
            <p:cNvPr id="5158" name="Text Box 28">
              <a:extLst>
                <a:ext uri="{FF2B5EF4-FFF2-40B4-BE49-F238E27FC236}">
                  <a16:creationId xmlns:a16="http://schemas.microsoft.com/office/drawing/2014/main" id="{7BD9E277-E457-4D68-97A6-6D6F4645E6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" y="37"/>
              <a:ext cx="22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2400" b="1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3</a:t>
              </a:r>
            </a:p>
          </p:txBody>
        </p:sp>
      </p:grpSp>
      <p:grpSp>
        <p:nvGrpSpPr>
          <p:cNvPr id="5127" name="组合 5151">
            <a:extLst>
              <a:ext uri="{FF2B5EF4-FFF2-40B4-BE49-F238E27FC236}">
                <a16:creationId xmlns:a16="http://schemas.microsoft.com/office/drawing/2014/main" id="{E6B000C9-F3DA-491C-B12C-E3BA998ACFBA}"/>
              </a:ext>
            </a:extLst>
          </p:cNvPr>
          <p:cNvGrpSpPr>
            <a:grpSpLocks/>
          </p:cNvGrpSpPr>
          <p:nvPr/>
        </p:nvGrpSpPr>
        <p:grpSpPr bwMode="auto">
          <a:xfrm>
            <a:off x="6151563" y="5513388"/>
            <a:ext cx="3895725" cy="652462"/>
            <a:chOff x="0" y="0"/>
            <a:chExt cx="2454" cy="411"/>
          </a:xfrm>
        </p:grpSpPr>
        <p:sp>
          <p:nvSpPr>
            <p:cNvPr id="5149" name="矩形 5152">
              <a:extLst>
                <a:ext uri="{FF2B5EF4-FFF2-40B4-BE49-F238E27FC236}">
                  <a16:creationId xmlns:a16="http://schemas.microsoft.com/office/drawing/2014/main" id="{080D486F-72DC-4841-9158-1984DF7429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" y="0"/>
              <a:ext cx="2221" cy="408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24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150" name="Line 30">
              <a:extLst>
                <a:ext uri="{FF2B5EF4-FFF2-40B4-BE49-F238E27FC236}">
                  <a16:creationId xmlns:a16="http://schemas.microsoft.com/office/drawing/2014/main" id="{1169C08C-57B2-4969-93C0-8B79A4A0ED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6" y="384"/>
              <a:ext cx="2267" cy="9"/>
            </a:xfrm>
            <a:prstGeom prst="line">
              <a:avLst/>
            </a:prstGeom>
            <a:noFill/>
            <a:ln w="38100" cap="rnd">
              <a:solidFill>
                <a:srgbClr val="808000"/>
              </a:solidFill>
              <a:prstDash val="sysDot"/>
              <a:round/>
              <a:headEnd/>
              <a:tailEnd type="diamond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51" name="Rectangle 31">
              <a:extLst>
                <a:ext uri="{FF2B5EF4-FFF2-40B4-BE49-F238E27FC236}">
                  <a16:creationId xmlns:a16="http://schemas.microsoft.com/office/drawing/2014/main" id="{ED2A2225-8A6C-4C05-B25E-F1D8D204C1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360000">
              <a:off x="13" y="20"/>
              <a:ext cx="302" cy="328"/>
            </a:xfrm>
            <a:prstGeom prst="rect">
              <a:avLst/>
            </a:prstGeom>
            <a:solidFill>
              <a:srgbClr val="808000"/>
            </a:solidFill>
            <a:ln w="9525">
              <a:miter lim="800000"/>
              <a:headEnd/>
              <a:tailEnd/>
            </a:ln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6600"/>
              </a:extrusionClr>
              <a:contourClr>
                <a:srgbClr val="808000"/>
              </a:contourClr>
            </a:sp3d>
          </p:spPr>
          <p:txBody>
            <a:bodyPr rot="10800000" vert="eaVert" wrap="none" anchor="ctr">
              <a:flatTx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8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152" name="Text Box 32">
              <a:hlinkClick r:id="rId4" action="ppaction://hlinkpres?slideindex=1&amp;slidetitle="/>
              <a:extLst>
                <a:ext uri="{FF2B5EF4-FFF2-40B4-BE49-F238E27FC236}">
                  <a16:creationId xmlns:a16="http://schemas.microsoft.com/office/drawing/2014/main" id="{4290A80C-87D1-4F8F-8276-F5ACDE91E8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2" y="4"/>
              <a:ext cx="1525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dist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3600">
                  <a:latin typeface="Arial" panose="020B0604020202020204" pitchFamily="34" charset="0"/>
                  <a:ea typeface="华文中宋" panose="02010600040101010101" pitchFamily="2" charset="-122"/>
                </a:rPr>
                <a:t>教学反思</a:t>
              </a:r>
            </a:p>
          </p:txBody>
        </p:sp>
        <p:sp>
          <p:nvSpPr>
            <p:cNvPr id="5153" name="Text Box 33">
              <a:extLst>
                <a:ext uri="{FF2B5EF4-FFF2-40B4-BE49-F238E27FC236}">
                  <a16:creationId xmlns:a16="http://schemas.microsoft.com/office/drawing/2014/main" id="{6EFC97C2-C238-4543-8D60-8CBDB2BD6D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" y="41"/>
              <a:ext cx="22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400" b="1">
                  <a:solidFill>
                    <a:schemeClr val="bg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6</a:t>
              </a:r>
              <a:endParaRPr lang="en-US" altLang="zh-CN" sz="2400" b="1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5128" name="组合 5157">
            <a:extLst>
              <a:ext uri="{FF2B5EF4-FFF2-40B4-BE49-F238E27FC236}">
                <a16:creationId xmlns:a16="http://schemas.microsoft.com/office/drawing/2014/main" id="{4A822742-FCEC-413A-9A4B-4C0BB2351C48}"/>
              </a:ext>
            </a:extLst>
          </p:cNvPr>
          <p:cNvGrpSpPr>
            <a:grpSpLocks/>
          </p:cNvGrpSpPr>
          <p:nvPr/>
        </p:nvGrpSpPr>
        <p:grpSpPr bwMode="auto">
          <a:xfrm>
            <a:off x="1631950" y="981075"/>
            <a:ext cx="2951163" cy="3748088"/>
            <a:chOff x="0" y="0"/>
            <a:chExt cx="1200" cy="1248"/>
          </a:xfrm>
        </p:grpSpPr>
        <p:sp>
          <p:nvSpPr>
            <p:cNvPr id="5131" name="椭圆 5158">
              <a:extLst>
                <a:ext uri="{FF2B5EF4-FFF2-40B4-BE49-F238E27FC236}">
                  <a16:creationId xmlns:a16="http://schemas.microsoft.com/office/drawing/2014/main" id="{D67D9CFF-110A-4D3E-8554-B05F6F564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00" cy="1248"/>
            </a:xfrm>
            <a:prstGeom prst="ellipse">
              <a:avLst/>
            </a:prstGeom>
            <a:gradFill rotWithShape="1">
              <a:gsLst>
                <a:gs pos="0">
                  <a:srgbClr val="B2B2B2"/>
                </a:gs>
                <a:gs pos="100000">
                  <a:srgbClr val="FFFFF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24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132" name="椭圆 5159">
              <a:extLst>
                <a:ext uri="{FF2B5EF4-FFF2-40B4-BE49-F238E27FC236}">
                  <a16:creationId xmlns:a16="http://schemas.microsoft.com/office/drawing/2014/main" id="{6E7B9520-590B-4318-9EB5-82B85A18B3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" y="57"/>
              <a:ext cx="1097" cy="1140"/>
            </a:xfrm>
            <a:prstGeom prst="ellipse">
              <a:avLst/>
            </a:prstGeom>
            <a:gradFill rotWithShape="1">
              <a:gsLst>
                <a:gs pos="0">
                  <a:srgbClr val="DDDDDD"/>
                </a:gs>
                <a:gs pos="50000">
                  <a:srgbClr val="F6F6F6"/>
                </a:gs>
                <a:gs pos="100000">
                  <a:srgbClr val="DDDDDD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24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5133" name="图片 5160" descr="circuler_1">
              <a:extLst>
                <a:ext uri="{FF2B5EF4-FFF2-40B4-BE49-F238E27FC236}">
                  <a16:creationId xmlns:a16="http://schemas.microsoft.com/office/drawing/2014/main" id="{78155220-D5BE-4CB6-B858-D8805FEBCE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" y="98"/>
              <a:ext cx="1024" cy="1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61" name="椭圆 5161">
              <a:extLst>
                <a:ext uri="{FF2B5EF4-FFF2-40B4-BE49-F238E27FC236}">
                  <a16:creationId xmlns:a16="http://schemas.microsoft.com/office/drawing/2014/main" id="{B1923589-FA3F-4E58-9BA6-91BCCE3CFA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" y="98"/>
              <a:ext cx="1017" cy="1052"/>
            </a:xfrm>
            <a:prstGeom prst="ellipse">
              <a:avLst/>
            </a:prstGeom>
            <a:gradFill rotWithShape="1">
              <a:gsLst>
                <a:gs pos="0">
                  <a:srgbClr val="284336">
                    <a:alpha val="89999"/>
                  </a:srgbClr>
                </a:gs>
                <a:gs pos="50000">
                  <a:srgbClr val="99FFCC">
                    <a:alpha val="45000"/>
                  </a:srgbClr>
                </a:gs>
                <a:gs pos="100000">
                  <a:srgbClr val="284336">
                    <a:alpha val="89999"/>
                  </a:srgb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>
                <a:ea typeface="宋体" panose="02010600030101010101" pitchFamily="2" charset="-122"/>
              </a:endParaRPr>
            </a:p>
          </p:txBody>
        </p:sp>
        <p:sp>
          <p:nvSpPr>
            <p:cNvPr id="5137" name="未知">
              <a:extLst>
                <a:ext uri="{FF2B5EF4-FFF2-40B4-BE49-F238E27FC236}">
                  <a16:creationId xmlns:a16="http://schemas.microsoft.com/office/drawing/2014/main" id="{19120B0E-0E8D-4435-8EE3-8278FA02DD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" y="119"/>
              <a:ext cx="799" cy="366"/>
            </a:xfrm>
            <a:custGeom>
              <a:avLst/>
              <a:gdLst>
                <a:gd name="T0" fmla="*/ 1 w 1321"/>
                <a:gd name="T1" fmla="*/ 1 h 712"/>
                <a:gd name="T2" fmla="*/ 1 w 1321"/>
                <a:gd name="T3" fmla="*/ 1 h 712"/>
                <a:gd name="T4" fmla="*/ 1 w 1321"/>
                <a:gd name="T5" fmla="*/ 1 h 712"/>
                <a:gd name="T6" fmla="*/ 1 w 1321"/>
                <a:gd name="T7" fmla="*/ 1 h 712"/>
                <a:gd name="T8" fmla="*/ 1 w 1321"/>
                <a:gd name="T9" fmla="*/ 1 h 712"/>
                <a:gd name="T10" fmla="*/ 1 w 1321"/>
                <a:gd name="T11" fmla="*/ 1 h 712"/>
                <a:gd name="T12" fmla="*/ 1 w 1321"/>
                <a:gd name="T13" fmla="*/ 1 h 712"/>
                <a:gd name="T14" fmla="*/ 1 w 1321"/>
                <a:gd name="T15" fmla="*/ 1 h 712"/>
                <a:gd name="T16" fmla="*/ 1 w 1321"/>
                <a:gd name="T17" fmla="*/ 1 h 712"/>
                <a:gd name="T18" fmla="*/ 1 w 1321"/>
                <a:gd name="T19" fmla="*/ 1 h 712"/>
                <a:gd name="T20" fmla="*/ 1 w 1321"/>
                <a:gd name="T21" fmla="*/ 1 h 712"/>
                <a:gd name="T22" fmla="*/ 1 w 1321"/>
                <a:gd name="T23" fmla="*/ 1 h 712"/>
                <a:gd name="T24" fmla="*/ 1 w 1321"/>
                <a:gd name="T25" fmla="*/ 1 h 712"/>
                <a:gd name="T26" fmla="*/ 1 w 1321"/>
                <a:gd name="T27" fmla="*/ 1 h 712"/>
                <a:gd name="T28" fmla="*/ 1 w 1321"/>
                <a:gd name="T29" fmla="*/ 1 h 712"/>
                <a:gd name="T30" fmla="*/ 1 w 1321"/>
                <a:gd name="T31" fmla="*/ 1 h 712"/>
                <a:gd name="T32" fmla="*/ 1 w 1321"/>
                <a:gd name="T33" fmla="*/ 1 h 712"/>
                <a:gd name="T34" fmla="*/ 1 w 1321"/>
                <a:gd name="T35" fmla="*/ 1 h 712"/>
                <a:gd name="T36" fmla="*/ 1 w 1321"/>
                <a:gd name="T37" fmla="*/ 1 h 712"/>
                <a:gd name="T38" fmla="*/ 1 w 1321"/>
                <a:gd name="T39" fmla="*/ 1 h 712"/>
                <a:gd name="T40" fmla="*/ 1 w 1321"/>
                <a:gd name="T41" fmla="*/ 1 h 712"/>
                <a:gd name="T42" fmla="*/ 1 w 1321"/>
                <a:gd name="T43" fmla="*/ 1 h 712"/>
                <a:gd name="T44" fmla="*/ 1 w 1321"/>
                <a:gd name="T45" fmla="*/ 1 h 712"/>
                <a:gd name="T46" fmla="*/ 1 w 1321"/>
                <a:gd name="T47" fmla="*/ 1 h 712"/>
                <a:gd name="T48" fmla="*/ 1 w 1321"/>
                <a:gd name="T49" fmla="*/ 1 h 712"/>
                <a:gd name="T50" fmla="*/ 1 w 1321"/>
                <a:gd name="T51" fmla="*/ 1 h 712"/>
                <a:gd name="T52" fmla="*/ 1 w 1321"/>
                <a:gd name="T53" fmla="*/ 1 h 712"/>
                <a:gd name="T54" fmla="*/ 1 w 1321"/>
                <a:gd name="T55" fmla="*/ 1 h 712"/>
                <a:gd name="T56" fmla="*/ 0 w 1321"/>
                <a:gd name="T57" fmla="*/ 1 h 712"/>
                <a:gd name="T58" fmla="*/ 0 w 1321"/>
                <a:gd name="T59" fmla="*/ 1 h 712"/>
                <a:gd name="T60" fmla="*/ 1 w 1321"/>
                <a:gd name="T61" fmla="*/ 1 h 712"/>
                <a:gd name="T62" fmla="*/ 1 w 1321"/>
                <a:gd name="T63" fmla="*/ 1 h 712"/>
                <a:gd name="T64" fmla="*/ 1 w 1321"/>
                <a:gd name="T65" fmla="*/ 1 h 712"/>
                <a:gd name="T66" fmla="*/ 1 w 1321"/>
                <a:gd name="T67" fmla="*/ 1 h 712"/>
                <a:gd name="T68" fmla="*/ 1 w 1321"/>
                <a:gd name="T69" fmla="*/ 1 h 712"/>
                <a:gd name="T70" fmla="*/ 1 w 1321"/>
                <a:gd name="T71" fmla="*/ 1 h 712"/>
                <a:gd name="T72" fmla="*/ 1 w 1321"/>
                <a:gd name="T73" fmla="*/ 1 h 712"/>
                <a:gd name="T74" fmla="*/ 1 w 1321"/>
                <a:gd name="T75" fmla="*/ 1 h 712"/>
                <a:gd name="T76" fmla="*/ 1 w 1321"/>
                <a:gd name="T77" fmla="*/ 1 h 712"/>
                <a:gd name="T78" fmla="*/ 1 w 1321"/>
                <a:gd name="T79" fmla="*/ 1 h 712"/>
                <a:gd name="T80" fmla="*/ 1 w 1321"/>
                <a:gd name="T81" fmla="*/ 1 h 712"/>
                <a:gd name="T82" fmla="*/ 1 w 1321"/>
                <a:gd name="T83" fmla="*/ 0 h 712"/>
                <a:gd name="T84" fmla="*/ 1 w 1321"/>
                <a:gd name="T85" fmla="*/ 0 h 712"/>
                <a:gd name="T86" fmla="*/ 1 w 1321"/>
                <a:gd name="T87" fmla="*/ 1 h 712"/>
                <a:gd name="T88" fmla="*/ 1 w 1321"/>
                <a:gd name="T89" fmla="*/ 1 h 712"/>
                <a:gd name="T90" fmla="*/ 1 w 1321"/>
                <a:gd name="T91" fmla="*/ 1 h 712"/>
                <a:gd name="T92" fmla="*/ 1 w 1321"/>
                <a:gd name="T93" fmla="*/ 1 h 712"/>
                <a:gd name="T94" fmla="*/ 1 w 1321"/>
                <a:gd name="T95" fmla="*/ 1 h 712"/>
                <a:gd name="T96" fmla="*/ 1 w 1321"/>
                <a:gd name="T97" fmla="*/ 1 h 712"/>
                <a:gd name="T98" fmla="*/ 1 w 1321"/>
                <a:gd name="T99" fmla="*/ 1 h 712"/>
                <a:gd name="T100" fmla="*/ 1 w 1321"/>
                <a:gd name="T101" fmla="*/ 1 h 712"/>
                <a:gd name="T102" fmla="*/ 1 w 1321"/>
                <a:gd name="T103" fmla="*/ 1 h 712"/>
                <a:gd name="T104" fmla="*/ 1 w 1321"/>
                <a:gd name="T105" fmla="*/ 1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99FFCC">
                    <a:alpha val="17998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5138" name="组合 5163">
              <a:extLst>
                <a:ext uri="{FF2B5EF4-FFF2-40B4-BE49-F238E27FC236}">
                  <a16:creationId xmlns:a16="http://schemas.microsoft.com/office/drawing/2014/main" id="{193056CD-9172-42A0-B52E-025920369A94}"/>
                </a:ext>
              </a:extLst>
            </p:cNvPr>
            <p:cNvGrpSpPr>
              <a:grpSpLocks/>
            </p:cNvGrpSpPr>
            <p:nvPr/>
          </p:nvGrpSpPr>
          <p:grpSpPr bwMode="auto">
            <a:xfrm rot="-1297425" flipH="1" flipV="1">
              <a:off x="168" y="919"/>
              <a:ext cx="888" cy="223"/>
              <a:chOff x="0" y="0"/>
              <a:chExt cx="893" cy="246"/>
            </a:xfrm>
          </p:grpSpPr>
          <p:grpSp>
            <p:nvGrpSpPr>
              <p:cNvPr id="5139" name="组合 5164">
                <a:extLst>
                  <a:ext uri="{FF2B5EF4-FFF2-40B4-BE49-F238E27FC236}">
                    <a16:creationId xmlns:a16="http://schemas.microsoft.com/office/drawing/2014/main" id="{0148BDD7-CC7F-4E96-8E6F-E2C5CEA241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743" cy="185"/>
                <a:chOff x="0" y="0"/>
                <a:chExt cx="1118" cy="279"/>
              </a:xfrm>
            </p:grpSpPr>
            <p:sp>
              <p:nvSpPr>
                <p:cNvPr id="5145" name="新月形 5165">
                  <a:extLst>
                    <a:ext uri="{FF2B5EF4-FFF2-40B4-BE49-F238E27FC236}">
                      <a16:creationId xmlns:a16="http://schemas.microsoft.com/office/drawing/2014/main" id="{1DB70537-20C0-45C6-A90C-D3D9F35406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263130">
                  <a:off x="255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zh-CN" altLang="en-US" sz="24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146" name="新月形 5166">
                  <a:extLst>
                    <a:ext uri="{FF2B5EF4-FFF2-40B4-BE49-F238E27FC236}">
                      <a16:creationId xmlns:a16="http://schemas.microsoft.com/office/drawing/2014/main" id="{6B68EA3F-6E57-4E3A-B305-C12EC812E8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6078281">
                  <a:off x="391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zh-CN" altLang="en-US" sz="24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147" name="新月形 5167">
                  <a:extLst>
                    <a:ext uri="{FF2B5EF4-FFF2-40B4-BE49-F238E27FC236}">
                      <a16:creationId xmlns:a16="http://schemas.microsoft.com/office/drawing/2014/main" id="{13DFF3E4-D08F-420E-AA0C-C7A8084958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6373927">
                  <a:off x="467" y="-27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zh-CN" altLang="en-US" sz="24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148" name="新月形 5168">
                  <a:extLst>
                    <a:ext uri="{FF2B5EF4-FFF2-40B4-BE49-F238E27FC236}">
                      <a16:creationId xmlns:a16="http://schemas.microsoft.com/office/drawing/2014/main" id="{493534B4-C5D6-462B-A591-229371D904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6906312">
                  <a:off x="557" y="-24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zh-CN" altLang="en-US" sz="24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5140" name="组合 5169">
                <a:extLst>
                  <a:ext uri="{FF2B5EF4-FFF2-40B4-BE49-F238E27FC236}">
                    <a16:creationId xmlns:a16="http://schemas.microsoft.com/office/drawing/2014/main" id="{F6AEB9A2-EEE0-4E56-8520-716166A14C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353540">
                <a:off x="150" y="60"/>
                <a:ext cx="743" cy="186"/>
                <a:chOff x="0" y="0"/>
                <a:chExt cx="1118" cy="279"/>
              </a:xfrm>
            </p:grpSpPr>
            <p:sp>
              <p:nvSpPr>
                <p:cNvPr id="5141" name="新月形 5170">
                  <a:extLst>
                    <a:ext uri="{FF2B5EF4-FFF2-40B4-BE49-F238E27FC236}">
                      <a16:creationId xmlns:a16="http://schemas.microsoft.com/office/drawing/2014/main" id="{DFF5D891-A941-4F15-8357-FC270F21AC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5263130">
                  <a:off x="255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zh-CN" altLang="en-US" sz="24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142" name="新月形 5171">
                  <a:extLst>
                    <a:ext uri="{FF2B5EF4-FFF2-40B4-BE49-F238E27FC236}">
                      <a16:creationId xmlns:a16="http://schemas.microsoft.com/office/drawing/2014/main" id="{E1EF0D0E-A632-42E7-95BD-2397FEC4B0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6078281">
                  <a:off x="391" y="-29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zh-CN" altLang="en-US" sz="24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143" name="新月形 5172">
                  <a:extLst>
                    <a:ext uri="{FF2B5EF4-FFF2-40B4-BE49-F238E27FC236}">
                      <a16:creationId xmlns:a16="http://schemas.microsoft.com/office/drawing/2014/main" id="{39653F78-8C67-4A0C-87BF-AAFEE301E0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6373927">
                  <a:off x="467" y="-27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zh-CN" altLang="en-US" sz="24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5144" name="新月形 5173">
                  <a:extLst>
                    <a:ext uri="{FF2B5EF4-FFF2-40B4-BE49-F238E27FC236}">
                      <a16:creationId xmlns:a16="http://schemas.microsoft.com/office/drawing/2014/main" id="{F1A33FBE-7EA5-4549-A478-0862E4E3BB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6906312">
                  <a:off x="557" y="-242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3922"/>
                  </a:srgb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lnSpc>
                      <a:spcPct val="90000"/>
                    </a:lnSpc>
                    <a:spcBef>
                      <a:spcPts val="5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•"/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lnSpc>
                      <a:spcPct val="100000"/>
                    </a:lnSpc>
                    <a:spcBef>
                      <a:spcPct val="0"/>
                    </a:spcBef>
                    <a:buFont typeface="Arial" panose="020B0604020202020204" pitchFamily="34" charset="0"/>
                    <a:buNone/>
                  </a:pPr>
                  <a:endParaRPr lang="zh-CN" altLang="en-US" sz="240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</p:grpSp>
        </p:grpSp>
      </p:grpSp>
      <p:sp>
        <p:nvSpPr>
          <p:cNvPr id="5129" name="文本框 5174">
            <a:extLst>
              <a:ext uri="{FF2B5EF4-FFF2-40B4-BE49-F238E27FC236}">
                <a16:creationId xmlns:a16="http://schemas.microsoft.com/office/drawing/2014/main" id="{C6DCE8D3-D2FB-40A5-9D58-CB30D582F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4300" y="1397000"/>
            <a:ext cx="985838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4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4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4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4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程</a:t>
            </a:r>
          </a:p>
        </p:txBody>
      </p:sp>
      <p:pic>
        <p:nvPicPr>
          <p:cNvPr id="5130" name="图片 2" descr="http://86g5.com/bbs/attachments/month_1004/10040922276c9edcce0c049945.png">
            <a:extLst>
              <a:ext uri="{FF2B5EF4-FFF2-40B4-BE49-F238E27FC236}">
                <a16:creationId xmlns:a16="http://schemas.microsoft.com/office/drawing/2014/main" id="{9679331A-017C-4F0F-911B-A0D78DF6B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13" y="4652963"/>
            <a:ext cx="19780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4072196-F4EE-41DE-8E63-03E1F674C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362"/>
            <a:ext cx="12221227" cy="6841638"/>
          </a:xfrm>
          <a:prstGeom prst="rect">
            <a:avLst/>
          </a:prstGeom>
        </p:spPr>
      </p:pic>
      <p:sp>
        <p:nvSpPr>
          <p:cNvPr id="12289" name="文本框 3"/>
          <p:cNvSpPr txBox="1"/>
          <p:nvPr/>
        </p:nvSpPr>
        <p:spPr>
          <a:xfrm>
            <a:off x="3975740" y="3931085"/>
            <a:ext cx="6239143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4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7.1 </a:t>
            </a:r>
            <a:r>
              <a:rPr lang="zh-CN" altLang="en-US" sz="4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关爱他人</a:t>
            </a:r>
            <a:endParaRPr lang="zh-CN" altLang="zh-CN" sz="4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2792776" y="1607068"/>
            <a:ext cx="8396139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defTabSz="1007745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zh-CN" altLang="en-US" sz="529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第七课 积极奉献社会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C0993B8-EA4B-4E07-844C-27FD49C38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63"/>
            <a:ext cx="12288584" cy="6936645"/>
          </a:xfrm>
          <a:prstGeom prst="rect">
            <a:avLst/>
          </a:prstGeom>
        </p:spPr>
      </p:pic>
      <p:sp>
        <p:nvSpPr>
          <p:cNvPr id="6146" name="Rectangle 4">
            <a:extLst>
              <a:ext uri="{FF2B5EF4-FFF2-40B4-BE49-F238E27FC236}">
                <a16:creationId xmlns:a16="http://schemas.microsoft.com/office/drawing/2014/main" id="{9EECA885-4776-430C-8B20-14EAC84D4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0" y="1773238"/>
            <a:ext cx="993457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atinLnBrk="1">
              <a:buFont typeface="Arial" panose="020B0604020202020204" pitchFamily="34" charset="0"/>
              <a:buNone/>
            </a:pPr>
            <a:r>
              <a:rPr lang="en-US" altLang="zh-CN"/>
              <a:t>         </a:t>
            </a:r>
            <a:r>
              <a:rPr lang="zh-CN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关爱他人是部编版《道德与法治》第三单元第七课第一框题的内容，在了解社会生活和社会规则基础上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本单元将进步引导学生明确会责任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并积极主动和奉献社会。通过对前两个单元的学习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学生们已经学过重他人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以礼待人等社会生话中的道德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树立了责任意识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从而为本课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关爱他人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的学习打下基础，也为下一框题“服务社会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做铺垫。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147" name="文本框 6149">
            <a:extLst>
              <a:ext uri="{FF2B5EF4-FFF2-40B4-BE49-F238E27FC236}">
                <a16:creationId xmlns:a16="http://schemas.microsoft.com/office/drawing/2014/main" id="{4D8E5248-7C64-4B2A-A9E0-C095B4345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5063" y="-100013"/>
            <a:ext cx="774700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800" b="1">
                <a:solidFill>
                  <a:srgbClr val="FFFF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1. 教材分析——</a:t>
            </a:r>
            <a:r>
              <a:rPr lang="zh-CN" altLang="en-US" sz="4800" b="1">
                <a:solidFill>
                  <a:schemeClr val="bg1"/>
                </a:solidFill>
                <a:latin typeface="华文中宋" panose="02010600040101010101" pitchFamily="2" charset="-122"/>
                <a:ea typeface="楷体" panose="02010609060101010101" pitchFamily="49" charset="-122"/>
              </a:rPr>
              <a:t>地位和作用</a:t>
            </a:r>
          </a:p>
        </p:txBody>
      </p:sp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708E5D6-2C9F-478E-847F-B3A2E27AF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63"/>
            <a:ext cx="12288584" cy="6936645"/>
          </a:xfrm>
          <a:prstGeom prst="rect">
            <a:avLst/>
          </a:prstGeom>
        </p:spPr>
      </p:pic>
      <p:sp>
        <p:nvSpPr>
          <p:cNvPr id="7170" name="Rectangle 4">
            <a:extLst>
              <a:ext uri="{FF2B5EF4-FFF2-40B4-BE49-F238E27FC236}">
                <a16:creationId xmlns:a16="http://schemas.microsoft.com/office/drawing/2014/main" id="{AD51F565-EDF4-4DAC-9155-133B288D1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225" y="1573213"/>
            <a:ext cx="10801350" cy="408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atinLnBrk="1">
              <a:buFont typeface="Arial" panose="020B0604020202020204" pitchFamily="34" charset="0"/>
              <a:buNone/>
            </a:pPr>
            <a:r>
              <a:rPr lang="en-US" altLang="zh-CN" sz="3200"/>
              <a:t>          </a:t>
            </a:r>
            <a:r>
              <a:rPr lang="zh-CN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八年级学生已经具有一定的知识储备、生活阅历和辩证分析问题的能力，对关爱他人有不同程度的认识和理解。大多数同学基本认同关爱他人的正向意义，在现实生活中能够主动关爱他人、积极服务社会。但是，有的学生受家庭环境的影响，养成了以自我为中心的习惯，把得到他人的关爱当成理所当然的事情，在自己陷入困境时渴望得到他人的关爱，但是，当看到他人身处困境时却以“这又不关我的事”为借口一走了之。本课就是让学生感知关爱，增强关爱他人的意识和能力。</a:t>
            </a:r>
          </a:p>
        </p:txBody>
      </p:sp>
      <p:sp>
        <p:nvSpPr>
          <p:cNvPr id="7171" name="文本框 7173">
            <a:extLst>
              <a:ext uri="{FF2B5EF4-FFF2-40B4-BE49-F238E27FC236}">
                <a16:creationId xmlns:a16="http://schemas.microsoft.com/office/drawing/2014/main" id="{07AC9BFE-E6DA-49EF-AF16-10FCB12B6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4675" y="-100013"/>
            <a:ext cx="342265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800" b="1">
                <a:solidFill>
                  <a:srgbClr val="FFFF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2. 学情分析</a:t>
            </a:r>
          </a:p>
        </p:txBody>
      </p:sp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F646D922-A1DC-439C-9738-2EA73E75D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63"/>
            <a:ext cx="12288584" cy="6936645"/>
          </a:xfrm>
          <a:prstGeom prst="rect">
            <a:avLst/>
          </a:prstGeom>
        </p:spPr>
      </p:pic>
      <p:sp>
        <p:nvSpPr>
          <p:cNvPr id="8194" name="Rectangle 9">
            <a:extLst>
              <a:ext uri="{FF2B5EF4-FFF2-40B4-BE49-F238E27FC236}">
                <a16:creationId xmlns:a16="http://schemas.microsoft.com/office/drawing/2014/main" id="{05BF03AA-9EDB-4B5D-86AE-DA0759C04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375" y="908050"/>
            <a:ext cx="59817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     学    习    目     标</a:t>
            </a:r>
          </a:p>
        </p:txBody>
      </p:sp>
      <p:sp>
        <p:nvSpPr>
          <p:cNvPr id="8195" name="文本框 9224">
            <a:extLst>
              <a:ext uri="{FF2B5EF4-FFF2-40B4-BE49-F238E27FC236}">
                <a16:creationId xmlns:a16="http://schemas.microsoft.com/office/drawing/2014/main" id="{F7313B76-D979-4B60-B4E7-6F756BA44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5" y="-100013"/>
            <a:ext cx="3422650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800" b="1">
                <a:solidFill>
                  <a:srgbClr val="FFFF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3. 教学目标</a:t>
            </a:r>
          </a:p>
        </p:txBody>
      </p:sp>
      <p:sp>
        <p:nvSpPr>
          <p:cNvPr id="8196" name="矩形 1">
            <a:extLst>
              <a:ext uri="{FF2B5EF4-FFF2-40B4-BE49-F238E27FC236}">
                <a16:creationId xmlns:a16="http://schemas.microsoft.com/office/drawing/2014/main" id="{04EE6500-9FF8-467B-9517-FD1516FEE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8325" y="1262063"/>
            <a:ext cx="9437688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感受关爱的力量，增强关爱他人的意识，以爱他人的情感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以真诚的态度、积极的行动</a:t>
            </a:r>
            <a:r>
              <a:rPr lang="en-US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zh-CN" sz="3200" b="1">
                <a:latin typeface="楷体" panose="02010609060101010101" pitchFamily="49" charset="-122"/>
                <a:ea typeface="楷体" panose="02010609060101010101" pitchFamily="49" charset="-122"/>
              </a:rPr>
              <a:t>关心他人，爱护他人。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197" name="矩形 2">
            <a:extLst>
              <a:ext uri="{FF2B5EF4-FFF2-40B4-BE49-F238E27FC236}">
                <a16:creationId xmlns:a16="http://schemas.microsoft.com/office/drawing/2014/main" id="{EB1B8296-7CBA-44C2-8F33-1B201A629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7038" y="3285811"/>
            <a:ext cx="93265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运用全面的、发展的观点分析关爱他人的意义，提高辩证思维能力。</a:t>
            </a:r>
          </a:p>
        </p:txBody>
      </p:sp>
      <p:sp>
        <p:nvSpPr>
          <p:cNvPr id="8198" name="矩形 3">
            <a:extLst>
              <a:ext uri="{FF2B5EF4-FFF2-40B4-BE49-F238E27FC236}">
                <a16:creationId xmlns:a16="http://schemas.microsoft.com/office/drawing/2014/main" id="{04088FFF-0BFE-4560-B62C-2753E9176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7038" y="4717973"/>
            <a:ext cx="972026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知道关爱传递着美好情感，了解关爱对他人、社会和个人的意义。懂得关爱要尽己所能，掌握关爱他人的策略和注意事项。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5E54F08-2C83-44DD-B854-BFEEDCFBBECB}"/>
              </a:ext>
            </a:extLst>
          </p:cNvPr>
          <p:cNvSpPr/>
          <p:nvPr/>
        </p:nvSpPr>
        <p:spPr>
          <a:xfrm>
            <a:off x="-30163" y="1262063"/>
            <a:ext cx="2379663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情  感</a:t>
            </a:r>
            <a:endParaRPr lang="en-US" altLang="zh-CN" sz="32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  <a:p>
            <a:pPr algn="ctr">
              <a:defRPr/>
            </a:pPr>
            <a:r>
              <a:rPr lang="zh-CN" altLang="en-US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态   度</a:t>
            </a:r>
            <a:endParaRPr lang="en-US" altLang="zh-CN" sz="32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  <a:p>
            <a:pPr algn="ctr">
              <a:defRPr/>
            </a:pPr>
            <a:r>
              <a:rPr lang="zh-CN" altLang="en-US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价值观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76D5953-7D62-4863-8C3D-EE3608FBC6E4}"/>
              </a:ext>
            </a:extLst>
          </p:cNvPr>
          <p:cNvSpPr/>
          <p:nvPr/>
        </p:nvSpPr>
        <p:spPr>
          <a:xfrm>
            <a:off x="563563" y="3292475"/>
            <a:ext cx="1192212" cy="10763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能  力</a:t>
            </a:r>
            <a:endParaRPr lang="en-US" altLang="zh-CN" sz="32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  <a:p>
            <a:pPr algn="ctr">
              <a:defRPr/>
            </a:pPr>
            <a:r>
              <a:rPr lang="zh-CN" altLang="en-US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目  标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9574F45-ABF6-4C0C-B717-47105B877346}"/>
              </a:ext>
            </a:extLst>
          </p:cNvPr>
          <p:cNvSpPr/>
          <p:nvPr/>
        </p:nvSpPr>
        <p:spPr>
          <a:xfrm>
            <a:off x="531813" y="5045075"/>
            <a:ext cx="1190625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知  识</a:t>
            </a:r>
            <a:endParaRPr lang="en-US" altLang="zh-CN" sz="32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  <a:p>
            <a:pPr algn="ctr">
              <a:defRPr/>
            </a:pPr>
            <a:r>
              <a:rPr lang="zh-CN" altLang="en-US" sz="3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目  标</a:t>
            </a:r>
          </a:p>
        </p:txBody>
      </p:sp>
    </p:spTree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4A8A73E-691D-45AC-9A99-5129D9E8C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63"/>
            <a:ext cx="12288584" cy="6936645"/>
          </a:xfrm>
          <a:prstGeom prst="rect">
            <a:avLst/>
          </a:prstGeom>
        </p:spPr>
      </p:pic>
      <p:sp>
        <p:nvSpPr>
          <p:cNvPr id="9218" name="Rectangle 9">
            <a:extLst>
              <a:ext uri="{FF2B5EF4-FFF2-40B4-BE49-F238E27FC236}">
                <a16:creationId xmlns:a16="http://schemas.microsoft.com/office/drawing/2014/main" id="{F1688F13-5BCF-4C71-9769-2FA2F46BB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375" y="908050"/>
            <a:ext cx="5976938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学     习     重      难    点</a:t>
            </a:r>
          </a:p>
        </p:txBody>
      </p:sp>
      <p:grpSp>
        <p:nvGrpSpPr>
          <p:cNvPr id="9219" name="Group 4">
            <a:extLst>
              <a:ext uri="{FF2B5EF4-FFF2-40B4-BE49-F238E27FC236}">
                <a16:creationId xmlns:a16="http://schemas.microsoft.com/office/drawing/2014/main" id="{FCB62A2D-ED2E-401B-9594-775FCAAFC587}"/>
              </a:ext>
            </a:extLst>
          </p:cNvPr>
          <p:cNvGrpSpPr>
            <a:grpSpLocks/>
          </p:cNvGrpSpPr>
          <p:nvPr/>
        </p:nvGrpSpPr>
        <p:grpSpPr bwMode="auto">
          <a:xfrm>
            <a:off x="2717800" y="2071688"/>
            <a:ext cx="7219950" cy="4221162"/>
            <a:chOff x="-2368338" y="0"/>
            <a:chExt cx="4226278" cy="4535868"/>
          </a:xfrm>
        </p:grpSpPr>
        <p:sp>
          <p:nvSpPr>
            <p:cNvPr id="9227" name="AutoShape 33">
              <a:extLst>
                <a:ext uri="{FF2B5EF4-FFF2-40B4-BE49-F238E27FC236}">
                  <a16:creationId xmlns:a16="http://schemas.microsoft.com/office/drawing/2014/main" id="{C960CEEA-C157-4953-8B60-78C4A0110A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-1338964" y="1338964"/>
              <a:ext cx="4535868" cy="1857940"/>
            </a:xfrm>
            <a:prstGeom prst="roundRect">
              <a:avLst>
                <a:gd name="adj" fmla="val 13292"/>
              </a:avLst>
            </a:prstGeom>
            <a:noFill/>
            <a:ln w="57150" cmpd="dbl">
              <a:solidFill>
                <a:srgbClr val="C00000">
                  <a:alpha val="7294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2400">
                <a:solidFill>
                  <a:srgbClr val="B70002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2" name="Rectangle 26">
              <a:extLst>
                <a:ext uri="{FF2B5EF4-FFF2-40B4-BE49-F238E27FC236}">
                  <a16:creationId xmlns:a16="http://schemas.microsoft.com/office/drawing/2014/main" id="{1A2D28C3-DC50-43C3-8AC7-8AF29475B7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368338" y="1519916"/>
              <a:ext cx="1548148" cy="2734486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buFont typeface="Arial" panose="020B0604020202020204" pitchFamily="34" charset="0"/>
                <a:buNone/>
                <a:defRPr/>
              </a:pPr>
              <a:r>
                <a:rPr lang="zh-CN" altLang="zh-CN" sz="2800" b="1" dirty="0"/>
                <a:t>关爱他人的作用</a:t>
              </a:r>
              <a:endPara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华文行楷" panose="02010800040101010101" pitchFamily="2" charset="-122"/>
              </a:endParaRPr>
            </a:p>
          </p:txBody>
        </p:sp>
      </p:grpSp>
      <p:grpSp>
        <p:nvGrpSpPr>
          <p:cNvPr id="9220" name="Group 12">
            <a:extLst>
              <a:ext uri="{FF2B5EF4-FFF2-40B4-BE49-F238E27FC236}">
                <a16:creationId xmlns:a16="http://schemas.microsoft.com/office/drawing/2014/main" id="{F2F5AB1B-4FA5-4BD1-913E-A215002D64EA}"/>
              </a:ext>
            </a:extLst>
          </p:cNvPr>
          <p:cNvGrpSpPr>
            <a:grpSpLocks/>
          </p:cNvGrpSpPr>
          <p:nvPr/>
        </p:nvGrpSpPr>
        <p:grpSpPr bwMode="auto">
          <a:xfrm>
            <a:off x="2279650" y="2033588"/>
            <a:ext cx="7705725" cy="4224337"/>
            <a:chOff x="703" y="992"/>
            <a:chExt cx="4416" cy="2755"/>
          </a:xfrm>
        </p:grpSpPr>
        <p:sp>
          <p:nvSpPr>
            <p:cNvPr id="9224" name="AutoShape 33">
              <a:extLst>
                <a:ext uri="{FF2B5EF4-FFF2-40B4-BE49-F238E27FC236}">
                  <a16:creationId xmlns:a16="http://schemas.microsoft.com/office/drawing/2014/main" id="{7752FDB5-0288-4820-A52F-E6122C8C7FE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24" y="1471"/>
              <a:ext cx="2755" cy="1797"/>
            </a:xfrm>
            <a:prstGeom prst="roundRect">
              <a:avLst>
                <a:gd name="adj" fmla="val 13292"/>
              </a:avLst>
            </a:prstGeom>
            <a:noFill/>
            <a:ln w="57150" cmpd="dbl">
              <a:solidFill>
                <a:srgbClr val="C00000">
                  <a:alpha val="72940"/>
                </a:srgb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2400">
                <a:solidFill>
                  <a:srgbClr val="B70002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" name="Rectangle 26">
              <a:extLst>
                <a:ext uri="{FF2B5EF4-FFF2-40B4-BE49-F238E27FC236}">
                  <a16:creationId xmlns:a16="http://schemas.microsoft.com/office/drawing/2014/main" id="{23F50539-F2B7-476D-A657-3C5C29D5CC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1" y="1837"/>
              <a:ext cx="1728" cy="1419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buFont typeface="Arial" panose="020B0604020202020204" pitchFamily="34" charset="0"/>
                <a:buNone/>
                <a:defRPr/>
              </a:pPr>
              <a:r>
                <a:rPr lang="zh-CN" altLang="zh-CN" sz="2800" b="1" dirty="0"/>
                <a:t>如何关爱他人</a:t>
              </a:r>
              <a:endPara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华文行楷" panose="02010800040101010101" pitchFamily="2" charset="-122"/>
                <a:ea typeface="华文行楷" panose="02010800040101010101" pitchFamily="2" charset="-122"/>
                <a:sym typeface="华文行楷" panose="02010800040101010101" pitchFamily="2" charset="-122"/>
              </a:endParaRPr>
            </a:p>
          </p:txBody>
        </p:sp>
        <p:sp>
          <p:nvSpPr>
            <p:cNvPr id="9226" name="Text Box 10">
              <a:extLst>
                <a:ext uri="{FF2B5EF4-FFF2-40B4-BE49-F238E27FC236}">
                  <a16:creationId xmlns:a16="http://schemas.microsoft.com/office/drawing/2014/main" id="{247AB831-1AD6-41FE-A997-D93C3E70D9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6" y="1156"/>
              <a:ext cx="842" cy="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4000" b="1">
                  <a:solidFill>
                    <a:srgbClr val="FF0000"/>
                  </a:solidFill>
                  <a:latin typeface="隶书" panose="02010509060101010101" pitchFamily="49" charset="-122"/>
                  <a:ea typeface="隶书" panose="02010509060101010101" pitchFamily="49" charset="-122"/>
                </a:rPr>
                <a:t>重点</a:t>
              </a:r>
            </a:p>
          </p:txBody>
        </p:sp>
      </p:grpSp>
      <p:sp>
        <p:nvSpPr>
          <p:cNvPr id="9221" name="Text Box 10">
            <a:extLst>
              <a:ext uri="{FF2B5EF4-FFF2-40B4-BE49-F238E27FC236}">
                <a16:creationId xmlns:a16="http://schemas.microsoft.com/office/drawing/2014/main" id="{23B7D031-3944-483D-9C46-4992DAAC7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0313" y="2217738"/>
            <a:ext cx="1338262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FF0000"/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难点</a:t>
            </a:r>
          </a:p>
        </p:txBody>
      </p:sp>
      <p:pic>
        <p:nvPicPr>
          <p:cNvPr id="9222" name="图片 11">
            <a:extLst>
              <a:ext uri="{FF2B5EF4-FFF2-40B4-BE49-F238E27FC236}">
                <a16:creationId xmlns:a16="http://schemas.microsoft.com/office/drawing/2014/main" id="{53C1F0E3-58D3-4693-A184-2C2AB6DD6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5" y="908050"/>
            <a:ext cx="1625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图片 12">
            <a:extLst>
              <a:ext uri="{FF2B5EF4-FFF2-40B4-BE49-F238E27FC236}">
                <a16:creationId xmlns:a16="http://schemas.microsoft.com/office/drawing/2014/main" id="{0416A746-8EF3-4CAC-81AC-58473EE84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313" y="1139825"/>
            <a:ext cx="16256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F1E940F-115E-45FB-A4A0-0775D7961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63"/>
            <a:ext cx="12288584" cy="6936645"/>
          </a:xfrm>
          <a:prstGeom prst="rect">
            <a:avLst/>
          </a:prstGeom>
        </p:spPr>
      </p:pic>
      <p:sp>
        <p:nvSpPr>
          <p:cNvPr id="10242" name="Rectangle 4">
            <a:extLst>
              <a:ext uri="{FF2B5EF4-FFF2-40B4-BE49-F238E27FC236}">
                <a16:creationId xmlns:a16="http://schemas.microsoft.com/office/drawing/2014/main" id="{417A9104-AAF4-4C9C-A798-905C40CB2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550" y="2852738"/>
            <a:ext cx="8280400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10000"/>
              </a:spcBef>
              <a:buFont typeface="Arial" panose="020B0604020202020204" pitchFamily="34" charset="0"/>
              <a:buNone/>
            </a:pPr>
            <a:endParaRPr lang="zh-CN" altLang="en-US" sz="3200" b="1">
              <a:solidFill>
                <a:srgbClr val="FF0000"/>
              </a:solidFill>
              <a:latin typeface="Alba Matter" pitchFamily="2" charset="0"/>
              <a:ea typeface="宋体" panose="02010600030101010101" pitchFamily="2" charset="-122"/>
            </a:endParaRPr>
          </a:p>
          <a:p>
            <a:pPr eaLnBrk="1" hangingPunct="1">
              <a:lnSpc>
                <a:spcPct val="100000"/>
              </a:lnSpc>
              <a:spcBef>
                <a:spcPct val="1000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■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学法</a:t>
            </a:r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 pitchFamily="34" charset="0"/>
              </a:rPr>
              <a:t>:</a:t>
            </a:r>
          </a:p>
          <a:p>
            <a:pPr eaLnBrk="1" hangingPunct="1">
              <a:lnSpc>
                <a:spcPct val="100000"/>
              </a:lnSpc>
              <a:spcBef>
                <a:spcPct val="10000"/>
              </a:spcBef>
              <a:buFont typeface="Arial" panose="020B0604020202020204" pitchFamily="34" charset="0"/>
              <a:buNone/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    自主学习、合作学习、探究学习</a:t>
            </a:r>
            <a:endParaRPr lang="en-US" altLang="zh-CN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00000"/>
              </a:lnSpc>
              <a:spcBef>
                <a:spcPct val="1000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rgbClr val="FF0000"/>
                </a:solidFill>
                <a:latin typeface="Alba Matter" pitchFamily="2" charset="0"/>
                <a:ea typeface="宋体" panose="02010600030101010101" pitchFamily="2" charset="-122"/>
              </a:rPr>
              <a:t>■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教法</a:t>
            </a:r>
            <a:r>
              <a:rPr lang="en-US" altLang="zh-CN" sz="3600" b="1"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endParaRPr lang="en-US" altLang="zh-CN" sz="32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00000"/>
              </a:lnSpc>
              <a:spcBef>
                <a:spcPct val="10000"/>
              </a:spcBef>
              <a:buFont typeface="Arial" panose="020B0604020202020204" pitchFamily="34" charset="0"/>
              <a:buNone/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    创设情境、活动体验、问题驱动</a:t>
            </a:r>
            <a:endParaRPr lang="en-US" altLang="zh-CN" sz="32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50000"/>
              </a:lnSpc>
              <a:spcBef>
                <a:spcPct val="10000"/>
              </a:spcBef>
              <a:buFont typeface="Arial" panose="020B0604020202020204" pitchFamily="34" charset="0"/>
              <a:buNone/>
            </a:pP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243" name="文本框 10247">
            <a:extLst>
              <a:ext uri="{FF2B5EF4-FFF2-40B4-BE49-F238E27FC236}">
                <a16:creationId xmlns:a16="http://schemas.microsoft.com/office/drawing/2014/main" id="{0E0A88E0-988C-4622-91AA-7785E1AE1D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1228725"/>
            <a:ext cx="892810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本课遵循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以生为本，以学定教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的理念；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主要采用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“体验探究式”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教学。</a:t>
            </a:r>
          </a:p>
        </p:txBody>
      </p:sp>
      <p:sp>
        <p:nvSpPr>
          <p:cNvPr id="10244" name="文本框 10248">
            <a:extLst>
              <a:ext uri="{FF2B5EF4-FFF2-40B4-BE49-F238E27FC236}">
                <a16:creationId xmlns:a16="http://schemas.microsoft.com/office/drawing/2014/main" id="{24BA8304-039E-4998-BBF0-DC34B3E11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8" y="-100013"/>
            <a:ext cx="4038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800" b="1">
                <a:solidFill>
                  <a:srgbClr val="FFFF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4. 学法与教法</a:t>
            </a:r>
          </a:p>
        </p:txBody>
      </p: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E284B7B-1F8F-4D48-9301-7CD54276BA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63"/>
            <a:ext cx="12288584" cy="6936645"/>
          </a:xfrm>
          <a:prstGeom prst="rect">
            <a:avLst/>
          </a:prstGeom>
        </p:spPr>
      </p:pic>
      <p:sp>
        <p:nvSpPr>
          <p:cNvPr id="11266" name="Rectangle 4">
            <a:extLst>
              <a:ext uri="{FF2B5EF4-FFF2-40B4-BE49-F238E27FC236}">
                <a16:creationId xmlns:a16="http://schemas.microsoft.com/office/drawing/2014/main" id="{37E3F8CD-39CF-478A-AAA0-B90F4C79A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8925" y="2084388"/>
            <a:ext cx="9650413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   以教材为媒介，以活动为载体，以问题驱动为方式，以情感体验为手段，通过师生互动、生生互动，让学生“学会、会学”成为课堂的主人，让活动成为课堂的中心。</a:t>
            </a:r>
          </a:p>
        </p:txBody>
      </p:sp>
      <p:sp>
        <p:nvSpPr>
          <p:cNvPr id="11267" name="Text Box 6">
            <a:extLst>
              <a:ext uri="{FF2B5EF4-FFF2-40B4-BE49-F238E27FC236}">
                <a16:creationId xmlns:a16="http://schemas.microsoft.com/office/drawing/2014/main" id="{35E5FF5A-B3D8-4CBE-A96A-008BBD54C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0013" y="44450"/>
            <a:ext cx="59690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FF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5. 教学设计——</a:t>
            </a:r>
            <a:r>
              <a:rPr lang="zh-CN" altLang="en-US" sz="4000" b="1">
                <a:solidFill>
                  <a:schemeClr val="bg1"/>
                </a:solidFill>
                <a:latin typeface="华文中宋" panose="02010600040101010101" pitchFamily="2" charset="-122"/>
                <a:ea typeface="楷体" panose="02010609060101010101" pitchFamily="49" charset="-122"/>
                <a:sym typeface="Arial" panose="020B0604020202020204" pitchFamily="34" charset="0"/>
              </a:rPr>
              <a:t>设计理念</a:t>
            </a:r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D1A9BA98-68F6-4377-B5B0-316D375C6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63"/>
            <a:ext cx="12288584" cy="6936645"/>
          </a:xfrm>
          <a:prstGeom prst="rect">
            <a:avLst/>
          </a:prstGeom>
        </p:spPr>
      </p:pic>
      <p:grpSp>
        <p:nvGrpSpPr>
          <p:cNvPr id="12290" name="组合 12316">
            <a:extLst>
              <a:ext uri="{FF2B5EF4-FFF2-40B4-BE49-F238E27FC236}">
                <a16:creationId xmlns:a16="http://schemas.microsoft.com/office/drawing/2014/main" id="{836FA813-A19A-471B-94F0-47EE263D0AEF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4235450"/>
            <a:ext cx="6975475" cy="2451100"/>
            <a:chOff x="5" y="-28"/>
            <a:chExt cx="3872" cy="930"/>
          </a:xfrm>
        </p:grpSpPr>
        <p:sp>
          <p:nvSpPr>
            <p:cNvPr id="12312" name="AutoShape 21">
              <a:extLst>
                <a:ext uri="{FF2B5EF4-FFF2-40B4-BE49-F238E27FC236}">
                  <a16:creationId xmlns:a16="http://schemas.microsoft.com/office/drawing/2014/main" id="{4CB491F2-C9AA-4037-8256-42E8FA6BAF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" y="12"/>
              <a:ext cx="3447" cy="306"/>
            </a:xfrm>
            <a:prstGeom prst="roundRect">
              <a:avLst>
                <a:gd name="adj" fmla="val 16667"/>
              </a:avLst>
            </a:prstGeom>
            <a:solidFill>
              <a:srgbClr val="E1C2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12313" name="组合 12318">
              <a:extLst>
                <a:ext uri="{FF2B5EF4-FFF2-40B4-BE49-F238E27FC236}">
                  <a16:creationId xmlns:a16="http://schemas.microsoft.com/office/drawing/2014/main" id="{B788F2FA-3724-4472-A842-73A8C89814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" y="-28"/>
              <a:ext cx="3872" cy="930"/>
              <a:chOff x="0" y="0"/>
              <a:chExt cx="5401851" cy="1476214"/>
            </a:xfrm>
          </p:grpSpPr>
          <p:pic>
            <p:nvPicPr>
              <p:cNvPr id="12314" name="AutoShape 3">
                <a:extLst>
                  <a:ext uri="{FF2B5EF4-FFF2-40B4-BE49-F238E27FC236}">
                    <a16:creationId xmlns:a16="http://schemas.microsoft.com/office/drawing/2014/main" id="{1474AE9B-529B-497B-822E-6758EB7AAA69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870704" cy="579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15" name="文本框 12320">
                <a:extLst>
                  <a:ext uri="{FF2B5EF4-FFF2-40B4-BE49-F238E27FC236}">
                    <a16:creationId xmlns:a16="http://schemas.microsoft.com/office/drawing/2014/main" id="{982763D5-F0FC-46A1-8BAF-D1D4FBC309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7858" y="1155287"/>
                <a:ext cx="4723993" cy="320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3200" b="1">
                  <a:solidFill>
                    <a:srgbClr val="0000CC"/>
                  </a:solidFill>
                  <a:latin typeface="Arial" panose="020B0604020202020204" pitchFamily="34" charset="0"/>
                  <a:ea typeface="华文行楷" panose="02010800040101010101" pitchFamily="2" charset="-122"/>
                  <a:sym typeface="宋体" panose="02010600030101010101" pitchFamily="2" charset="-122"/>
                </a:endParaRPr>
              </a:p>
            </p:txBody>
          </p:sp>
        </p:grpSp>
      </p:grpSp>
      <p:grpSp>
        <p:nvGrpSpPr>
          <p:cNvPr id="12291" name="组合 12321">
            <a:extLst>
              <a:ext uri="{FF2B5EF4-FFF2-40B4-BE49-F238E27FC236}">
                <a16:creationId xmlns:a16="http://schemas.microsoft.com/office/drawing/2014/main" id="{50402062-D025-423F-8A14-DBFBCCFAE09E}"/>
              </a:ext>
            </a:extLst>
          </p:cNvPr>
          <p:cNvGrpSpPr>
            <a:grpSpLocks/>
          </p:cNvGrpSpPr>
          <p:nvPr/>
        </p:nvGrpSpPr>
        <p:grpSpPr bwMode="auto">
          <a:xfrm>
            <a:off x="3749675" y="5292725"/>
            <a:ext cx="6627813" cy="1030288"/>
            <a:chOff x="14" y="-26"/>
            <a:chExt cx="4340" cy="365"/>
          </a:xfrm>
        </p:grpSpPr>
        <p:sp>
          <p:nvSpPr>
            <p:cNvPr id="12310" name="AutoShape 26">
              <a:extLst>
                <a:ext uri="{FF2B5EF4-FFF2-40B4-BE49-F238E27FC236}">
                  <a16:creationId xmlns:a16="http://schemas.microsoft.com/office/drawing/2014/main" id="{4D032C9A-095D-4972-BD0A-1EE726FF3F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" y="11"/>
              <a:ext cx="4117" cy="306"/>
            </a:xfrm>
            <a:prstGeom prst="roundRect">
              <a:avLst>
                <a:gd name="adj" fmla="val 16667"/>
              </a:avLst>
            </a:prstGeom>
            <a:solidFill>
              <a:srgbClr val="85B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12311" name="AutoShape 3">
              <a:extLst>
                <a:ext uri="{FF2B5EF4-FFF2-40B4-BE49-F238E27FC236}">
                  <a16:creationId xmlns:a16="http://schemas.microsoft.com/office/drawing/2014/main" id="{2A16768C-4D8A-435B-962D-7E69F37471F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" y="-26"/>
              <a:ext cx="4199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292" name="文本框 12295">
            <a:extLst>
              <a:ext uri="{FF2B5EF4-FFF2-40B4-BE49-F238E27FC236}">
                <a16:creationId xmlns:a16="http://schemas.microsoft.com/office/drawing/2014/main" id="{85DAD44B-0EFB-4B92-A267-7FF9B7654E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3" y="9525"/>
            <a:ext cx="5969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FF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5. 教学设计——</a:t>
            </a:r>
            <a:r>
              <a:rPr lang="zh-CN" altLang="en-US" sz="4000" b="1">
                <a:solidFill>
                  <a:schemeClr val="bg1"/>
                </a:solidFill>
                <a:latin typeface="华文中宋" panose="02010600040101010101" pitchFamily="2" charset="-122"/>
                <a:ea typeface="楷体" panose="02010609060101010101" pitchFamily="49" charset="-122"/>
                <a:sym typeface="Arial" panose="020B0604020202020204" pitchFamily="34" charset="0"/>
              </a:rPr>
              <a:t>教学流程</a:t>
            </a:r>
          </a:p>
        </p:txBody>
      </p:sp>
      <p:grpSp>
        <p:nvGrpSpPr>
          <p:cNvPr id="12293" name="组合 12316">
            <a:extLst>
              <a:ext uri="{FF2B5EF4-FFF2-40B4-BE49-F238E27FC236}">
                <a16:creationId xmlns:a16="http://schemas.microsoft.com/office/drawing/2014/main" id="{FCE91540-3BB4-42BF-BD85-B7F11B308678}"/>
              </a:ext>
            </a:extLst>
          </p:cNvPr>
          <p:cNvGrpSpPr>
            <a:grpSpLocks/>
          </p:cNvGrpSpPr>
          <p:nvPr/>
        </p:nvGrpSpPr>
        <p:grpSpPr bwMode="auto">
          <a:xfrm>
            <a:off x="2171700" y="2170113"/>
            <a:ext cx="6534150" cy="1052512"/>
            <a:chOff x="0" y="0"/>
            <a:chExt cx="3628" cy="342"/>
          </a:xfrm>
        </p:grpSpPr>
        <p:sp>
          <p:nvSpPr>
            <p:cNvPr id="12306" name="AutoShape 21">
              <a:extLst>
                <a:ext uri="{FF2B5EF4-FFF2-40B4-BE49-F238E27FC236}">
                  <a16:creationId xmlns:a16="http://schemas.microsoft.com/office/drawing/2014/main" id="{3E3AE0FC-29BD-4958-A993-FBB4B3C302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" y="12"/>
              <a:ext cx="3447" cy="306"/>
            </a:xfrm>
            <a:prstGeom prst="roundRect">
              <a:avLst>
                <a:gd name="adj" fmla="val 16667"/>
              </a:avLst>
            </a:prstGeom>
            <a:solidFill>
              <a:srgbClr val="E1C2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12307" name="组合 12318">
              <a:extLst>
                <a:ext uri="{FF2B5EF4-FFF2-40B4-BE49-F238E27FC236}">
                  <a16:creationId xmlns:a16="http://schemas.microsoft.com/office/drawing/2014/main" id="{11016F5F-3702-4F81-9598-1002373108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" y="-28"/>
              <a:ext cx="3492" cy="365"/>
              <a:chOff x="0" y="0"/>
              <a:chExt cx="4870704" cy="579120"/>
            </a:xfrm>
          </p:grpSpPr>
          <p:pic>
            <p:nvPicPr>
              <p:cNvPr id="12308" name="AutoShape 3">
                <a:extLst>
                  <a:ext uri="{FF2B5EF4-FFF2-40B4-BE49-F238E27FC236}">
                    <a16:creationId xmlns:a16="http://schemas.microsoft.com/office/drawing/2014/main" id="{9053262D-573D-4DBD-BF6E-95D38A5034B3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870704" cy="579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09" name="文本框 12320">
                <a:extLst>
                  <a:ext uri="{FF2B5EF4-FFF2-40B4-BE49-F238E27FC236}">
                    <a16:creationId xmlns:a16="http://schemas.microsoft.com/office/drawing/2014/main" id="{A1740B36-C84C-4667-B335-02C5DC8425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848" y="129131"/>
                <a:ext cx="4723993" cy="320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3200" b="1">
                    <a:solidFill>
                      <a:srgbClr val="0000CC"/>
                    </a:solidFill>
                    <a:latin typeface="Arial" panose="020B0604020202020204" pitchFamily="34" charset="0"/>
                    <a:ea typeface="华文行楷" panose="02010800040101010101" pitchFamily="2" charset="-122"/>
                  </a:rPr>
                  <a:t>流程二：</a:t>
                </a:r>
                <a:r>
                  <a:rPr lang="zh-CN" altLang="en-US" sz="3200" b="1">
                    <a:solidFill>
                      <a:srgbClr val="0000CC"/>
                    </a:solidFill>
                    <a:latin typeface="Arial" panose="020B0604020202020204" pitchFamily="34" charset="0"/>
                    <a:ea typeface="华文行楷" panose="02010800040101010101" pitchFamily="2" charset="-122"/>
                    <a:sym typeface="宋体" panose="02010600030101010101" pitchFamily="2" charset="-122"/>
                  </a:rPr>
                  <a:t>创设情境    导入新课</a:t>
                </a:r>
              </a:p>
            </p:txBody>
          </p:sp>
        </p:grpSp>
      </p:grpSp>
      <p:grpSp>
        <p:nvGrpSpPr>
          <p:cNvPr id="12294" name="组合 12321">
            <a:extLst>
              <a:ext uri="{FF2B5EF4-FFF2-40B4-BE49-F238E27FC236}">
                <a16:creationId xmlns:a16="http://schemas.microsoft.com/office/drawing/2014/main" id="{B4954D55-5651-4705-AFAF-B8AA78BFE618}"/>
              </a:ext>
            </a:extLst>
          </p:cNvPr>
          <p:cNvGrpSpPr>
            <a:grpSpLocks/>
          </p:cNvGrpSpPr>
          <p:nvPr/>
        </p:nvGrpSpPr>
        <p:grpSpPr bwMode="auto">
          <a:xfrm>
            <a:off x="2967038" y="3206750"/>
            <a:ext cx="6626225" cy="1028700"/>
            <a:chOff x="14" y="-26"/>
            <a:chExt cx="4340" cy="365"/>
          </a:xfrm>
        </p:grpSpPr>
        <p:sp>
          <p:nvSpPr>
            <p:cNvPr id="12302" name="AutoShape 26">
              <a:extLst>
                <a:ext uri="{FF2B5EF4-FFF2-40B4-BE49-F238E27FC236}">
                  <a16:creationId xmlns:a16="http://schemas.microsoft.com/office/drawing/2014/main" id="{5BEB9B95-1CBD-48D1-B806-CE14CEA0A0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" y="11"/>
              <a:ext cx="4117" cy="306"/>
            </a:xfrm>
            <a:prstGeom prst="roundRect">
              <a:avLst>
                <a:gd name="adj" fmla="val 16667"/>
              </a:avLst>
            </a:prstGeom>
            <a:solidFill>
              <a:srgbClr val="85B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12303" name="组合 12323">
              <a:extLst>
                <a:ext uri="{FF2B5EF4-FFF2-40B4-BE49-F238E27FC236}">
                  <a16:creationId xmlns:a16="http://schemas.microsoft.com/office/drawing/2014/main" id="{7DD0733F-7AD1-465B-8E8F-20C0C9877B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" y="-26"/>
              <a:ext cx="4263" cy="365"/>
              <a:chOff x="0" y="0"/>
              <a:chExt cx="5947508" cy="579120"/>
            </a:xfrm>
          </p:grpSpPr>
          <p:pic>
            <p:nvPicPr>
              <p:cNvPr id="12304" name="AutoShape 3">
                <a:extLst>
                  <a:ext uri="{FF2B5EF4-FFF2-40B4-BE49-F238E27FC236}">
                    <a16:creationId xmlns:a16="http://schemas.microsoft.com/office/drawing/2014/main" id="{C6916EDA-10F0-42F2-92D4-BF0C847C1952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858256" cy="579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05" name="文本框 12325">
                <a:extLst>
                  <a:ext uri="{FF2B5EF4-FFF2-40B4-BE49-F238E27FC236}">
                    <a16:creationId xmlns:a16="http://schemas.microsoft.com/office/drawing/2014/main" id="{676CFB39-52AA-42B6-9317-B14C692191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4408" y="140867"/>
                <a:ext cx="5693100" cy="3208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3200" b="1">
                    <a:solidFill>
                      <a:srgbClr val="0000CC"/>
                    </a:solidFill>
                    <a:latin typeface="Arial" panose="020B0604020202020204" pitchFamily="34" charset="0"/>
                    <a:ea typeface="华文行楷" panose="02010800040101010101" pitchFamily="2" charset="-122"/>
                  </a:rPr>
                  <a:t>流程三：自主学习    大胆质疑</a:t>
                </a:r>
                <a:endParaRPr lang="zh-CN" altLang="en-US" sz="3600" b="1">
                  <a:solidFill>
                    <a:srgbClr val="0000CC"/>
                  </a:solidFill>
                  <a:latin typeface="方正舒体" panose="02010601030101010101" pitchFamily="2" charset="-122"/>
                  <a:ea typeface="方正舒体" panose="02010601030101010101" pitchFamily="2" charset="-122"/>
                </a:endParaRPr>
              </a:p>
            </p:txBody>
          </p:sp>
        </p:grpSp>
      </p:grpSp>
      <p:grpSp>
        <p:nvGrpSpPr>
          <p:cNvPr id="12295" name="组合 12326">
            <a:extLst>
              <a:ext uri="{FF2B5EF4-FFF2-40B4-BE49-F238E27FC236}">
                <a16:creationId xmlns:a16="http://schemas.microsoft.com/office/drawing/2014/main" id="{878FE49C-9C9A-4F23-9394-BB8455F961AF}"/>
              </a:ext>
            </a:extLst>
          </p:cNvPr>
          <p:cNvGrpSpPr>
            <a:grpSpLocks/>
          </p:cNvGrpSpPr>
          <p:nvPr/>
        </p:nvGrpSpPr>
        <p:grpSpPr bwMode="auto">
          <a:xfrm>
            <a:off x="1711325" y="1089025"/>
            <a:ext cx="6399213" cy="1073150"/>
            <a:chOff x="0" y="0"/>
            <a:chExt cx="3354" cy="342"/>
          </a:xfrm>
        </p:grpSpPr>
        <p:sp>
          <p:nvSpPr>
            <p:cNvPr id="12298" name="AutoShape 9">
              <a:extLst>
                <a:ext uri="{FF2B5EF4-FFF2-40B4-BE49-F238E27FC236}">
                  <a16:creationId xmlns:a16="http://schemas.microsoft.com/office/drawing/2014/main" id="{A62E5849-EFB3-472F-82BC-317BAC074D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" y="12"/>
              <a:ext cx="3152" cy="306"/>
            </a:xfrm>
            <a:prstGeom prst="roundRect">
              <a:avLst>
                <a:gd name="adj" fmla="val 16667"/>
              </a:avLst>
            </a:prstGeom>
            <a:solidFill>
              <a:srgbClr val="85B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12299" name="组合 12328">
              <a:extLst>
                <a:ext uri="{FF2B5EF4-FFF2-40B4-BE49-F238E27FC236}">
                  <a16:creationId xmlns:a16="http://schemas.microsoft.com/office/drawing/2014/main" id="{5FBBB4D6-54AC-4F33-9524-1C8688BBA2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" y="-29"/>
              <a:ext cx="3203" cy="365"/>
              <a:chOff x="0" y="0"/>
              <a:chExt cx="4468368" cy="579120"/>
            </a:xfrm>
          </p:grpSpPr>
          <p:pic>
            <p:nvPicPr>
              <p:cNvPr id="12300" name="AutoShape 3">
                <a:extLst>
                  <a:ext uri="{FF2B5EF4-FFF2-40B4-BE49-F238E27FC236}">
                    <a16:creationId xmlns:a16="http://schemas.microsoft.com/office/drawing/2014/main" id="{4FE4EA3B-F978-4DD3-9FF3-1AD30E5071D3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468368" cy="579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01" name="文本框 12330">
                <a:extLst>
                  <a:ext uri="{FF2B5EF4-FFF2-40B4-BE49-F238E27FC236}">
                    <a16:creationId xmlns:a16="http://schemas.microsoft.com/office/drawing/2014/main" id="{21ECBCFB-D944-430C-BAA0-797A71B44C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534" y="253547"/>
                <a:ext cx="4303299" cy="3208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3200" b="1">
                    <a:solidFill>
                      <a:srgbClr val="0000CC"/>
                    </a:solidFill>
                    <a:latin typeface="Arial" panose="020B0604020202020204" pitchFamily="34" charset="0"/>
                    <a:ea typeface="华文行楷" panose="02010800040101010101" pitchFamily="2" charset="-122"/>
                  </a:rPr>
                  <a:t>流程一：渲染气氛   学法指导</a:t>
                </a:r>
              </a:p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3200" b="1">
                    <a:solidFill>
                      <a:srgbClr val="0000CC"/>
                    </a:solidFill>
                    <a:latin typeface="Arial" panose="020B0604020202020204" pitchFamily="34" charset="0"/>
                    <a:ea typeface="华文行楷" panose="02010800040101010101" pitchFamily="2" charset="-122"/>
                  </a:rPr>
                  <a:t> </a:t>
                </a:r>
              </a:p>
            </p:txBody>
          </p:sp>
        </p:grpSp>
      </p:grpSp>
      <p:sp>
        <p:nvSpPr>
          <p:cNvPr id="12296" name="文本框 12">
            <a:extLst>
              <a:ext uri="{FF2B5EF4-FFF2-40B4-BE49-F238E27FC236}">
                <a16:creationId xmlns:a16="http://schemas.microsoft.com/office/drawing/2014/main" id="{2DD404A1-78FF-44E7-9E10-A6CB21646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5763" y="5570538"/>
            <a:ext cx="5519737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 b="1">
                <a:solidFill>
                  <a:srgbClr val="0000CC"/>
                </a:solidFill>
                <a:latin typeface="Arial" panose="020B0604020202020204" pitchFamily="34" charset="0"/>
                <a:ea typeface="华文行楷" panose="02010800040101010101" pitchFamily="2" charset="-122"/>
              </a:rPr>
              <a:t>流程五：</a:t>
            </a:r>
            <a:r>
              <a:rPr lang="zh-CN" altLang="en-US" sz="3200" b="1">
                <a:solidFill>
                  <a:srgbClr val="0000CC"/>
                </a:solidFill>
                <a:latin typeface="Arial" panose="020B0604020202020204" pitchFamily="34" charset="0"/>
                <a:ea typeface="华文行楷" panose="02010800040101010101" pitchFamily="2" charset="-122"/>
                <a:sym typeface="宋体" panose="02010600030101010101" pitchFamily="2" charset="-122"/>
              </a:rPr>
              <a:t>畅谈收获    理性升华</a:t>
            </a:r>
            <a:endParaRPr lang="zh-CN" altLang="en-US" sz="3200" b="1">
              <a:solidFill>
                <a:srgbClr val="0000CC"/>
              </a:solidFill>
              <a:latin typeface="Arial" panose="020B0604020202020204" pitchFamily="34" charset="0"/>
              <a:ea typeface="华文行楷" panose="02010800040101010101" pitchFamily="2" charset="-122"/>
            </a:endParaRPr>
          </a:p>
        </p:txBody>
      </p:sp>
      <p:sp>
        <p:nvSpPr>
          <p:cNvPr id="12297" name="文本框 12325">
            <a:extLst>
              <a:ext uri="{FF2B5EF4-FFF2-40B4-BE49-F238E27FC236}">
                <a16:creationId xmlns:a16="http://schemas.microsoft.com/office/drawing/2014/main" id="{00A0D6F0-973C-43AC-A5A3-1C45E938C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4563" y="4459288"/>
            <a:ext cx="623093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 b="1">
                <a:solidFill>
                  <a:srgbClr val="0000CC"/>
                </a:solidFill>
                <a:latin typeface="Arial" panose="020B0604020202020204" pitchFamily="34" charset="0"/>
                <a:ea typeface="华文行楷" panose="02010800040101010101" pitchFamily="2" charset="-122"/>
              </a:rPr>
              <a:t>流程四：合作探究    思维碰撞</a:t>
            </a:r>
          </a:p>
        </p:txBody>
      </p:sp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C9FA880-552F-44C2-9A66-0AFA8263C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63"/>
            <a:ext cx="12288584" cy="6936645"/>
          </a:xfrm>
          <a:prstGeom prst="rect">
            <a:avLst/>
          </a:prstGeom>
        </p:spPr>
      </p:pic>
      <p:grpSp>
        <p:nvGrpSpPr>
          <p:cNvPr id="13314" name="组合 12326">
            <a:extLst>
              <a:ext uri="{FF2B5EF4-FFF2-40B4-BE49-F238E27FC236}">
                <a16:creationId xmlns:a16="http://schemas.microsoft.com/office/drawing/2014/main" id="{295E2A56-CC17-415B-B4FC-87AE3FA91442}"/>
              </a:ext>
            </a:extLst>
          </p:cNvPr>
          <p:cNvGrpSpPr>
            <a:grpSpLocks/>
          </p:cNvGrpSpPr>
          <p:nvPr/>
        </p:nvGrpSpPr>
        <p:grpSpPr bwMode="auto">
          <a:xfrm>
            <a:off x="1711325" y="1089025"/>
            <a:ext cx="6399213" cy="1073150"/>
            <a:chOff x="0" y="0"/>
            <a:chExt cx="3354" cy="342"/>
          </a:xfrm>
        </p:grpSpPr>
        <p:sp>
          <p:nvSpPr>
            <p:cNvPr id="13315" name="AutoShape 9">
              <a:extLst>
                <a:ext uri="{FF2B5EF4-FFF2-40B4-BE49-F238E27FC236}">
                  <a16:creationId xmlns:a16="http://schemas.microsoft.com/office/drawing/2014/main" id="{D54D494A-09D5-46FF-AFA2-B94489ECA3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" y="12"/>
              <a:ext cx="3152" cy="306"/>
            </a:xfrm>
            <a:prstGeom prst="roundRect">
              <a:avLst>
                <a:gd name="adj" fmla="val 16667"/>
              </a:avLst>
            </a:prstGeom>
            <a:solidFill>
              <a:srgbClr val="85B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13316" name="组合 12328">
              <a:extLst>
                <a:ext uri="{FF2B5EF4-FFF2-40B4-BE49-F238E27FC236}">
                  <a16:creationId xmlns:a16="http://schemas.microsoft.com/office/drawing/2014/main" id="{4A667122-7174-47BD-AB03-A100668A37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" y="-29"/>
              <a:ext cx="3203" cy="365"/>
              <a:chOff x="0" y="0"/>
              <a:chExt cx="4468368" cy="579120"/>
            </a:xfrm>
          </p:grpSpPr>
          <p:pic>
            <p:nvPicPr>
              <p:cNvPr id="13317" name="AutoShape 3">
                <a:extLst>
                  <a:ext uri="{FF2B5EF4-FFF2-40B4-BE49-F238E27FC236}">
                    <a16:creationId xmlns:a16="http://schemas.microsoft.com/office/drawing/2014/main" id="{2589E38F-7577-4161-BE12-E9D746D99781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468368" cy="579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318" name="文本框 12330">
                <a:extLst>
                  <a:ext uri="{FF2B5EF4-FFF2-40B4-BE49-F238E27FC236}">
                    <a16:creationId xmlns:a16="http://schemas.microsoft.com/office/drawing/2014/main" id="{9D336F2B-FBDB-4E23-BCDF-B3D3CC5279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534" y="258238"/>
                <a:ext cx="4303299" cy="3208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3200" b="1">
                    <a:solidFill>
                      <a:srgbClr val="FF0000"/>
                    </a:solidFill>
                    <a:latin typeface="Arial" panose="020B0604020202020204" pitchFamily="34" charset="0"/>
                    <a:ea typeface="华文行楷" panose="02010800040101010101" pitchFamily="2" charset="-122"/>
                  </a:rPr>
                  <a:t>流程一：渲染气氛   学法指导</a:t>
                </a:r>
              </a:p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3200" b="1">
                    <a:solidFill>
                      <a:srgbClr val="0000CC"/>
                    </a:solidFill>
                    <a:latin typeface="Arial" panose="020B0604020202020204" pitchFamily="34" charset="0"/>
                    <a:ea typeface="华文行楷" panose="02010800040101010101" pitchFamily="2" charset="-122"/>
                  </a:rPr>
                  <a:t> </a:t>
                </a:r>
              </a:p>
            </p:txBody>
          </p:sp>
        </p:grp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ABE1F8C-33CE-410D-860E-4816D07FD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63"/>
            <a:ext cx="12288584" cy="6936645"/>
          </a:xfrm>
          <a:prstGeom prst="rect">
            <a:avLst/>
          </a:prstGeom>
        </p:spPr>
      </p:pic>
      <p:sp>
        <p:nvSpPr>
          <p:cNvPr id="14339" name="文本框 12295">
            <a:extLst>
              <a:ext uri="{FF2B5EF4-FFF2-40B4-BE49-F238E27FC236}">
                <a16:creationId xmlns:a16="http://schemas.microsoft.com/office/drawing/2014/main" id="{2DF09566-809C-4211-AAFC-477B5D845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7013" y="-66675"/>
            <a:ext cx="71294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800" b="1">
                <a:solidFill>
                  <a:srgbClr val="FFFF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5. 教学设计——</a:t>
            </a:r>
            <a:r>
              <a:rPr lang="zh-CN" altLang="en-US" sz="4800" b="1">
                <a:solidFill>
                  <a:schemeClr val="bg1"/>
                </a:solidFill>
                <a:latin typeface="华文中宋" panose="02010600040101010101" pitchFamily="2" charset="-122"/>
                <a:ea typeface="楷体" panose="02010609060101010101" pitchFamily="49" charset="-122"/>
              </a:rPr>
              <a:t>课前准备</a:t>
            </a:r>
            <a:endParaRPr lang="zh-CN" altLang="en-US" sz="4800" b="1">
              <a:solidFill>
                <a:schemeClr val="bg1"/>
              </a:solidFill>
              <a:latin typeface="华文中宋" panose="02010600040101010101" pitchFamily="2" charset="-122"/>
              <a:ea typeface="楷体" panose="02010609060101010101" pitchFamily="49" charset="-122"/>
              <a:sym typeface="Arial" panose="020B06040202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8C59F59-3E02-45B3-9DFC-83F704A05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507" y="769249"/>
            <a:ext cx="8741790" cy="491725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6F73724-3852-4B8C-872E-E36490D3F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25" y="5516563"/>
            <a:ext cx="10621963" cy="64928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170" tIns="46990" rIns="90170" bIns="4699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【设计意图】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重视对学生的组织教学和学法指导。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CEBEE89-A448-40BA-B29D-2AD0DD5B1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63"/>
            <a:ext cx="12288584" cy="6936645"/>
          </a:xfrm>
          <a:prstGeom prst="rect">
            <a:avLst/>
          </a:prstGeom>
        </p:spPr>
      </p:pic>
      <p:sp>
        <p:nvSpPr>
          <p:cNvPr id="15362" name="文本框 12295">
            <a:extLst>
              <a:ext uri="{FF2B5EF4-FFF2-40B4-BE49-F238E27FC236}">
                <a16:creationId xmlns:a16="http://schemas.microsoft.com/office/drawing/2014/main" id="{C3BF1D5F-A95F-456E-9D27-28227309A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3" y="9525"/>
            <a:ext cx="5969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FF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5. 教学设计——</a:t>
            </a:r>
            <a:r>
              <a:rPr lang="zh-CN" altLang="en-US" sz="4000" b="1">
                <a:solidFill>
                  <a:schemeClr val="bg1"/>
                </a:solidFill>
                <a:latin typeface="华文中宋" panose="02010600040101010101" pitchFamily="2" charset="-122"/>
                <a:ea typeface="楷体" panose="02010609060101010101" pitchFamily="49" charset="-122"/>
                <a:sym typeface="Arial" panose="020B0604020202020204" pitchFamily="34" charset="0"/>
              </a:rPr>
              <a:t>教学流程</a:t>
            </a:r>
          </a:p>
        </p:txBody>
      </p:sp>
      <p:grpSp>
        <p:nvGrpSpPr>
          <p:cNvPr id="15363" name="组合 12316">
            <a:extLst>
              <a:ext uri="{FF2B5EF4-FFF2-40B4-BE49-F238E27FC236}">
                <a16:creationId xmlns:a16="http://schemas.microsoft.com/office/drawing/2014/main" id="{443B1B7B-F39F-4816-A269-1C46051D3E40}"/>
              </a:ext>
            </a:extLst>
          </p:cNvPr>
          <p:cNvGrpSpPr>
            <a:grpSpLocks/>
          </p:cNvGrpSpPr>
          <p:nvPr/>
        </p:nvGrpSpPr>
        <p:grpSpPr bwMode="auto">
          <a:xfrm>
            <a:off x="2171700" y="2170113"/>
            <a:ext cx="6534150" cy="1052512"/>
            <a:chOff x="0" y="0"/>
            <a:chExt cx="3628" cy="342"/>
          </a:xfrm>
        </p:grpSpPr>
        <p:sp>
          <p:nvSpPr>
            <p:cNvPr id="15369" name="AutoShape 21">
              <a:extLst>
                <a:ext uri="{FF2B5EF4-FFF2-40B4-BE49-F238E27FC236}">
                  <a16:creationId xmlns:a16="http://schemas.microsoft.com/office/drawing/2014/main" id="{97ACBE38-48B2-49F6-B35B-D1CDBCA54E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" y="12"/>
              <a:ext cx="3447" cy="306"/>
            </a:xfrm>
            <a:prstGeom prst="roundRect">
              <a:avLst>
                <a:gd name="adj" fmla="val 16667"/>
              </a:avLst>
            </a:prstGeom>
            <a:solidFill>
              <a:srgbClr val="E1C2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15370" name="组合 12318">
              <a:extLst>
                <a:ext uri="{FF2B5EF4-FFF2-40B4-BE49-F238E27FC236}">
                  <a16:creationId xmlns:a16="http://schemas.microsoft.com/office/drawing/2014/main" id="{54409CFD-8E7F-4DCF-8386-14B02FF2DA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" y="-28"/>
              <a:ext cx="3492" cy="365"/>
              <a:chOff x="0" y="0"/>
              <a:chExt cx="4870704" cy="579120"/>
            </a:xfrm>
          </p:grpSpPr>
          <p:pic>
            <p:nvPicPr>
              <p:cNvPr id="15371" name="AutoShape 3">
                <a:extLst>
                  <a:ext uri="{FF2B5EF4-FFF2-40B4-BE49-F238E27FC236}">
                    <a16:creationId xmlns:a16="http://schemas.microsoft.com/office/drawing/2014/main" id="{226B23A0-976E-42EA-A25D-07DBB0916767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870704" cy="579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72" name="文本框 12320">
                <a:extLst>
                  <a:ext uri="{FF2B5EF4-FFF2-40B4-BE49-F238E27FC236}">
                    <a16:creationId xmlns:a16="http://schemas.microsoft.com/office/drawing/2014/main" id="{D4D7D0E0-5BBE-42A0-BA92-34DE08C3E8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848" y="129131"/>
                <a:ext cx="4723993" cy="320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3200" b="1">
                    <a:solidFill>
                      <a:srgbClr val="FF0000"/>
                    </a:solidFill>
                    <a:latin typeface="Arial" panose="020B0604020202020204" pitchFamily="34" charset="0"/>
                    <a:ea typeface="华文行楷" panose="02010800040101010101" pitchFamily="2" charset="-122"/>
                  </a:rPr>
                  <a:t>流程二：</a:t>
                </a:r>
                <a:r>
                  <a:rPr lang="zh-CN" altLang="en-US" sz="3200" b="1">
                    <a:solidFill>
                      <a:srgbClr val="FF0000"/>
                    </a:solidFill>
                    <a:latin typeface="Arial" panose="020B0604020202020204" pitchFamily="34" charset="0"/>
                    <a:ea typeface="华文行楷" panose="02010800040101010101" pitchFamily="2" charset="-122"/>
                    <a:sym typeface="宋体" panose="02010600030101010101" pitchFamily="2" charset="-122"/>
                  </a:rPr>
                  <a:t>创设情境    导入新课</a:t>
                </a:r>
              </a:p>
            </p:txBody>
          </p:sp>
        </p:grpSp>
      </p:grpSp>
      <p:grpSp>
        <p:nvGrpSpPr>
          <p:cNvPr id="15364" name="组合 12326">
            <a:extLst>
              <a:ext uri="{FF2B5EF4-FFF2-40B4-BE49-F238E27FC236}">
                <a16:creationId xmlns:a16="http://schemas.microsoft.com/office/drawing/2014/main" id="{894FBF2A-BFD8-4AE0-B3D5-C99B2FE95E4D}"/>
              </a:ext>
            </a:extLst>
          </p:cNvPr>
          <p:cNvGrpSpPr>
            <a:grpSpLocks/>
          </p:cNvGrpSpPr>
          <p:nvPr/>
        </p:nvGrpSpPr>
        <p:grpSpPr bwMode="auto">
          <a:xfrm>
            <a:off x="1711325" y="1089025"/>
            <a:ext cx="6399213" cy="1073150"/>
            <a:chOff x="0" y="0"/>
            <a:chExt cx="3354" cy="342"/>
          </a:xfrm>
        </p:grpSpPr>
        <p:sp>
          <p:nvSpPr>
            <p:cNvPr id="15365" name="AutoShape 9">
              <a:extLst>
                <a:ext uri="{FF2B5EF4-FFF2-40B4-BE49-F238E27FC236}">
                  <a16:creationId xmlns:a16="http://schemas.microsoft.com/office/drawing/2014/main" id="{0B759496-AF07-4A01-8158-DFDA2ECDC2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" y="12"/>
              <a:ext cx="3152" cy="306"/>
            </a:xfrm>
            <a:prstGeom prst="roundRect">
              <a:avLst>
                <a:gd name="adj" fmla="val 16667"/>
              </a:avLst>
            </a:prstGeom>
            <a:solidFill>
              <a:srgbClr val="85B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15366" name="组合 12328">
              <a:extLst>
                <a:ext uri="{FF2B5EF4-FFF2-40B4-BE49-F238E27FC236}">
                  <a16:creationId xmlns:a16="http://schemas.microsoft.com/office/drawing/2014/main" id="{F58F0CAE-2444-4C76-89B9-083A6A20F1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" y="-29"/>
              <a:ext cx="3203" cy="365"/>
              <a:chOff x="0" y="0"/>
              <a:chExt cx="4468368" cy="579120"/>
            </a:xfrm>
          </p:grpSpPr>
          <p:pic>
            <p:nvPicPr>
              <p:cNvPr id="15367" name="AutoShape 3">
                <a:extLst>
                  <a:ext uri="{FF2B5EF4-FFF2-40B4-BE49-F238E27FC236}">
                    <a16:creationId xmlns:a16="http://schemas.microsoft.com/office/drawing/2014/main" id="{86CCFDAA-1BE9-433F-B8AF-F95F2C6BAAFA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468368" cy="579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68" name="文本框 12330">
                <a:extLst>
                  <a:ext uri="{FF2B5EF4-FFF2-40B4-BE49-F238E27FC236}">
                    <a16:creationId xmlns:a16="http://schemas.microsoft.com/office/drawing/2014/main" id="{7C7AF53B-AD25-4FF8-9B19-57D1245B90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493" y="228646"/>
                <a:ext cx="4303299" cy="3208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3200" b="1">
                    <a:solidFill>
                      <a:srgbClr val="0000CC"/>
                    </a:solidFill>
                    <a:latin typeface="Arial" panose="020B0604020202020204" pitchFamily="34" charset="0"/>
                    <a:ea typeface="华文行楷" panose="02010800040101010101" pitchFamily="2" charset="-122"/>
                  </a:rPr>
                  <a:t>流程一：渲染气氛   学法指导</a:t>
                </a:r>
              </a:p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3200" b="1">
                    <a:solidFill>
                      <a:srgbClr val="0000CC"/>
                    </a:solidFill>
                    <a:latin typeface="Arial" panose="020B0604020202020204" pitchFamily="34" charset="0"/>
                    <a:ea typeface="华文行楷" panose="02010800040101010101" pitchFamily="2" charset="-122"/>
                  </a:rPr>
                  <a:t> </a:t>
                </a:r>
              </a:p>
            </p:txBody>
          </p:sp>
        </p:grpSp>
      </p:grp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47D1AD5-985B-494D-8360-F09322515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62"/>
            <a:ext cx="12221227" cy="684163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B11159-44E9-4CC6-83C6-31D3C7546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" y="922468"/>
            <a:ext cx="12213199" cy="501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781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FB5E458-88F5-4573-8BFE-4B50B2074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63"/>
            <a:ext cx="12288584" cy="6936645"/>
          </a:xfrm>
          <a:prstGeom prst="rect">
            <a:avLst/>
          </a:prstGeom>
        </p:spPr>
      </p:pic>
      <p:sp>
        <p:nvSpPr>
          <p:cNvPr id="16386" name="文本框 12295">
            <a:extLst>
              <a:ext uri="{FF2B5EF4-FFF2-40B4-BE49-F238E27FC236}">
                <a16:creationId xmlns:a16="http://schemas.microsoft.com/office/drawing/2014/main" id="{E0843BE7-37CC-4229-A44C-92E7DC0779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7013" y="-66675"/>
            <a:ext cx="71294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800" b="1">
                <a:solidFill>
                  <a:srgbClr val="FFFF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5. 教学设计——</a:t>
            </a:r>
            <a:r>
              <a:rPr lang="zh-CN" altLang="en-US" sz="4800" b="1">
                <a:solidFill>
                  <a:schemeClr val="bg1"/>
                </a:solidFill>
                <a:latin typeface="华文中宋" panose="02010600040101010101" pitchFamily="2" charset="-122"/>
                <a:ea typeface="楷体" panose="02010609060101010101" pitchFamily="49" charset="-122"/>
              </a:rPr>
              <a:t>新课导入</a:t>
            </a:r>
            <a:endParaRPr lang="zh-CN" altLang="en-US" sz="4800" b="1">
              <a:solidFill>
                <a:schemeClr val="bg1"/>
              </a:solidFill>
              <a:latin typeface="华文中宋" panose="02010600040101010101" pitchFamily="2" charset="-122"/>
              <a:ea typeface="楷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7CA7005-3D58-4F0F-A9F8-BA41F40BF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88" y="5084763"/>
            <a:ext cx="11063287" cy="107978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170" tIns="46990" rIns="90170" bIns="4699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【设计意图】</a:t>
            </a:r>
            <a:r>
              <a:rPr lang="zh-CN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设情境，创造性地运用教材，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达到</a:t>
            </a:r>
            <a:r>
              <a:rPr lang="zh-CN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“激趣定向”的目的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引出</a:t>
            </a:r>
            <a:r>
              <a:rPr lang="zh-CN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课题“关爱他人”。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D370558-D0D1-4BA2-933D-38998D271530}"/>
              </a:ext>
            </a:extLst>
          </p:cNvPr>
          <p:cNvSpPr/>
          <p:nvPr/>
        </p:nvSpPr>
        <p:spPr>
          <a:xfrm>
            <a:off x="9120188" y="2774950"/>
            <a:ext cx="2041525" cy="83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zh-CN" b="1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播放公益短片</a:t>
            </a:r>
            <a:endParaRPr lang="en-US" altLang="zh-CN" b="1" kern="100" dirty="0"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zh-CN" altLang="zh-CN" kern="100" dirty="0"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《暖冬》</a:t>
            </a:r>
            <a:endParaRPr lang="zh-CN" altLang="en-US" dirty="0"/>
          </a:p>
        </p:txBody>
      </p:sp>
      <p:pic>
        <p:nvPicPr>
          <p:cNvPr id="16389" name="图片 2">
            <a:extLst>
              <a:ext uri="{FF2B5EF4-FFF2-40B4-BE49-F238E27FC236}">
                <a16:creationId xmlns:a16="http://schemas.microsoft.com/office/drawing/2014/main" id="{9E0CC2F8-18D5-40EA-B9EC-422D9574E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3" y="889000"/>
            <a:ext cx="6543675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36593B86-8794-471D-8B2B-69D974E41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63"/>
            <a:ext cx="12288584" cy="6936645"/>
          </a:xfrm>
          <a:prstGeom prst="rect">
            <a:avLst/>
          </a:prstGeom>
        </p:spPr>
      </p:pic>
      <p:sp>
        <p:nvSpPr>
          <p:cNvPr id="17410" name="文本框 12295">
            <a:extLst>
              <a:ext uri="{FF2B5EF4-FFF2-40B4-BE49-F238E27FC236}">
                <a16:creationId xmlns:a16="http://schemas.microsoft.com/office/drawing/2014/main" id="{4E9632BC-BDFB-4D6C-844C-3244CABB4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3" y="9525"/>
            <a:ext cx="5969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FF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5. 教学设计——</a:t>
            </a:r>
            <a:r>
              <a:rPr lang="zh-CN" altLang="en-US" sz="4000" b="1">
                <a:solidFill>
                  <a:schemeClr val="bg1"/>
                </a:solidFill>
                <a:latin typeface="华文中宋" panose="02010600040101010101" pitchFamily="2" charset="-122"/>
                <a:ea typeface="楷体" panose="02010609060101010101" pitchFamily="49" charset="-122"/>
                <a:sym typeface="Arial" panose="020B0604020202020204" pitchFamily="34" charset="0"/>
              </a:rPr>
              <a:t>教学流程</a:t>
            </a:r>
          </a:p>
        </p:txBody>
      </p:sp>
      <p:grpSp>
        <p:nvGrpSpPr>
          <p:cNvPr id="17411" name="组合 12316">
            <a:extLst>
              <a:ext uri="{FF2B5EF4-FFF2-40B4-BE49-F238E27FC236}">
                <a16:creationId xmlns:a16="http://schemas.microsoft.com/office/drawing/2014/main" id="{CA6EB386-7DC2-4631-90FE-0B955B492185}"/>
              </a:ext>
            </a:extLst>
          </p:cNvPr>
          <p:cNvGrpSpPr>
            <a:grpSpLocks/>
          </p:cNvGrpSpPr>
          <p:nvPr/>
        </p:nvGrpSpPr>
        <p:grpSpPr bwMode="auto">
          <a:xfrm>
            <a:off x="2171700" y="2170113"/>
            <a:ext cx="6534150" cy="1052512"/>
            <a:chOff x="0" y="0"/>
            <a:chExt cx="3628" cy="342"/>
          </a:xfrm>
        </p:grpSpPr>
        <p:sp>
          <p:nvSpPr>
            <p:cNvPr id="17422" name="AutoShape 21">
              <a:extLst>
                <a:ext uri="{FF2B5EF4-FFF2-40B4-BE49-F238E27FC236}">
                  <a16:creationId xmlns:a16="http://schemas.microsoft.com/office/drawing/2014/main" id="{E3BC2D9A-24D9-4A19-B1D9-19507A34BE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" y="12"/>
              <a:ext cx="3447" cy="306"/>
            </a:xfrm>
            <a:prstGeom prst="roundRect">
              <a:avLst>
                <a:gd name="adj" fmla="val 16667"/>
              </a:avLst>
            </a:prstGeom>
            <a:solidFill>
              <a:srgbClr val="E1C2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17423" name="组合 12318">
              <a:extLst>
                <a:ext uri="{FF2B5EF4-FFF2-40B4-BE49-F238E27FC236}">
                  <a16:creationId xmlns:a16="http://schemas.microsoft.com/office/drawing/2014/main" id="{40F5E259-898C-4401-9E57-CA2C224B58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" y="-28"/>
              <a:ext cx="3492" cy="365"/>
              <a:chOff x="0" y="0"/>
              <a:chExt cx="4870704" cy="579120"/>
            </a:xfrm>
          </p:grpSpPr>
          <p:pic>
            <p:nvPicPr>
              <p:cNvPr id="17424" name="AutoShape 3">
                <a:extLst>
                  <a:ext uri="{FF2B5EF4-FFF2-40B4-BE49-F238E27FC236}">
                    <a16:creationId xmlns:a16="http://schemas.microsoft.com/office/drawing/2014/main" id="{0F437E79-4712-41AC-9F03-2819E3305A0B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870704" cy="579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25" name="文本框 12320">
                <a:extLst>
                  <a:ext uri="{FF2B5EF4-FFF2-40B4-BE49-F238E27FC236}">
                    <a16:creationId xmlns:a16="http://schemas.microsoft.com/office/drawing/2014/main" id="{26002BD1-CB3C-423C-BA8D-FEE2770C78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848" y="129131"/>
                <a:ext cx="4723993" cy="320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3200" b="1">
                    <a:solidFill>
                      <a:srgbClr val="0000CC"/>
                    </a:solidFill>
                    <a:latin typeface="Arial" panose="020B0604020202020204" pitchFamily="34" charset="0"/>
                    <a:ea typeface="华文行楷" panose="02010800040101010101" pitchFamily="2" charset="-122"/>
                  </a:rPr>
                  <a:t>流程二：</a:t>
                </a:r>
                <a:r>
                  <a:rPr lang="zh-CN" altLang="en-US" sz="3200" b="1">
                    <a:solidFill>
                      <a:srgbClr val="0000CC"/>
                    </a:solidFill>
                    <a:latin typeface="Arial" panose="020B0604020202020204" pitchFamily="34" charset="0"/>
                    <a:ea typeface="华文行楷" panose="02010800040101010101" pitchFamily="2" charset="-122"/>
                    <a:sym typeface="宋体" panose="02010600030101010101" pitchFamily="2" charset="-122"/>
                  </a:rPr>
                  <a:t>创设情境    导入新课</a:t>
                </a:r>
              </a:p>
            </p:txBody>
          </p:sp>
        </p:grpSp>
      </p:grpSp>
      <p:grpSp>
        <p:nvGrpSpPr>
          <p:cNvPr id="17412" name="组合 12321">
            <a:extLst>
              <a:ext uri="{FF2B5EF4-FFF2-40B4-BE49-F238E27FC236}">
                <a16:creationId xmlns:a16="http://schemas.microsoft.com/office/drawing/2014/main" id="{DA1C811C-879D-4A4B-9F73-743C1E975C62}"/>
              </a:ext>
            </a:extLst>
          </p:cNvPr>
          <p:cNvGrpSpPr>
            <a:grpSpLocks/>
          </p:cNvGrpSpPr>
          <p:nvPr/>
        </p:nvGrpSpPr>
        <p:grpSpPr bwMode="auto">
          <a:xfrm>
            <a:off x="2967038" y="3206750"/>
            <a:ext cx="6626225" cy="1028700"/>
            <a:chOff x="14" y="-26"/>
            <a:chExt cx="4340" cy="365"/>
          </a:xfrm>
        </p:grpSpPr>
        <p:sp>
          <p:nvSpPr>
            <p:cNvPr id="17418" name="AutoShape 26">
              <a:extLst>
                <a:ext uri="{FF2B5EF4-FFF2-40B4-BE49-F238E27FC236}">
                  <a16:creationId xmlns:a16="http://schemas.microsoft.com/office/drawing/2014/main" id="{0CAE3641-0F5D-48CC-944B-21086CE56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" y="11"/>
              <a:ext cx="4117" cy="306"/>
            </a:xfrm>
            <a:prstGeom prst="roundRect">
              <a:avLst>
                <a:gd name="adj" fmla="val 16667"/>
              </a:avLst>
            </a:prstGeom>
            <a:solidFill>
              <a:srgbClr val="85B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17419" name="组合 12323">
              <a:extLst>
                <a:ext uri="{FF2B5EF4-FFF2-40B4-BE49-F238E27FC236}">
                  <a16:creationId xmlns:a16="http://schemas.microsoft.com/office/drawing/2014/main" id="{9EE3BE2F-4994-4DE5-9969-2A334D6B3E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" y="-26"/>
              <a:ext cx="4263" cy="365"/>
              <a:chOff x="0" y="0"/>
              <a:chExt cx="5947508" cy="579120"/>
            </a:xfrm>
          </p:grpSpPr>
          <p:pic>
            <p:nvPicPr>
              <p:cNvPr id="17420" name="AutoShape 3">
                <a:extLst>
                  <a:ext uri="{FF2B5EF4-FFF2-40B4-BE49-F238E27FC236}">
                    <a16:creationId xmlns:a16="http://schemas.microsoft.com/office/drawing/2014/main" id="{487962B9-AF55-41AF-A3EF-F70D51409E11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858256" cy="579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21" name="文本框 12325">
                <a:extLst>
                  <a:ext uri="{FF2B5EF4-FFF2-40B4-BE49-F238E27FC236}">
                    <a16:creationId xmlns:a16="http://schemas.microsoft.com/office/drawing/2014/main" id="{EACDD0E5-7DC6-4152-B75C-35175F2C51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4408" y="140867"/>
                <a:ext cx="5693100" cy="3208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3200" b="1">
                    <a:solidFill>
                      <a:srgbClr val="FF0000"/>
                    </a:solidFill>
                    <a:latin typeface="Arial" panose="020B0604020202020204" pitchFamily="34" charset="0"/>
                    <a:ea typeface="华文行楷" panose="02010800040101010101" pitchFamily="2" charset="-122"/>
                  </a:rPr>
                  <a:t>流程三：自主学习    大胆质疑</a:t>
                </a:r>
                <a:endParaRPr lang="zh-CN" altLang="en-US" sz="3600" b="1">
                  <a:solidFill>
                    <a:srgbClr val="FF0000"/>
                  </a:solidFill>
                  <a:latin typeface="方正舒体" panose="02010601030101010101" pitchFamily="2" charset="-122"/>
                  <a:ea typeface="方正舒体" panose="02010601030101010101" pitchFamily="2" charset="-122"/>
                </a:endParaRPr>
              </a:p>
            </p:txBody>
          </p:sp>
        </p:grpSp>
      </p:grpSp>
      <p:grpSp>
        <p:nvGrpSpPr>
          <p:cNvPr id="17413" name="组合 12326">
            <a:extLst>
              <a:ext uri="{FF2B5EF4-FFF2-40B4-BE49-F238E27FC236}">
                <a16:creationId xmlns:a16="http://schemas.microsoft.com/office/drawing/2014/main" id="{4DAB394C-4103-491D-8BF7-55E02B50B7E7}"/>
              </a:ext>
            </a:extLst>
          </p:cNvPr>
          <p:cNvGrpSpPr>
            <a:grpSpLocks/>
          </p:cNvGrpSpPr>
          <p:nvPr/>
        </p:nvGrpSpPr>
        <p:grpSpPr bwMode="auto">
          <a:xfrm>
            <a:off x="1711325" y="1089025"/>
            <a:ext cx="6399213" cy="1073150"/>
            <a:chOff x="0" y="0"/>
            <a:chExt cx="3354" cy="342"/>
          </a:xfrm>
        </p:grpSpPr>
        <p:sp>
          <p:nvSpPr>
            <p:cNvPr id="17414" name="AutoShape 9">
              <a:extLst>
                <a:ext uri="{FF2B5EF4-FFF2-40B4-BE49-F238E27FC236}">
                  <a16:creationId xmlns:a16="http://schemas.microsoft.com/office/drawing/2014/main" id="{E0BC200A-42E5-4009-B556-F46021A8D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" y="12"/>
              <a:ext cx="3152" cy="306"/>
            </a:xfrm>
            <a:prstGeom prst="roundRect">
              <a:avLst>
                <a:gd name="adj" fmla="val 16667"/>
              </a:avLst>
            </a:prstGeom>
            <a:solidFill>
              <a:srgbClr val="85B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17415" name="组合 12328">
              <a:extLst>
                <a:ext uri="{FF2B5EF4-FFF2-40B4-BE49-F238E27FC236}">
                  <a16:creationId xmlns:a16="http://schemas.microsoft.com/office/drawing/2014/main" id="{3AD11D5B-D4D9-4D3C-8E26-6019464AF7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" y="-29"/>
              <a:ext cx="3203" cy="365"/>
              <a:chOff x="0" y="0"/>
              <a:chExt cx="4468368" cy="579120"/>
            </a:xfrm>
          </p:grpSpPr>
          <p:pic>
            <p:nvPicPr>
              <p:cNvPr id="17416" name="AutoShape 3">
                <a:extLst>
                  <a:ext uri="{FF2B5EF4-FFF2-40B4-BE49-F238E27FC236}">
                    <a16:creationId xmlns:a16="http://schemas.microsoft.com/office/drawing/2014/main" id="{6828FE5B-2443-43DA-9BBE-2A28234A44CE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468368" cy="579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417" name="文本框 12330">
                <a:extLst>
                  <a:ext uri="{FF2B5EF4-FFF2-40B4-BE49-F238E27FC236}">
                    <a16:creationId xmlns:a16="http://schemas.microsoft.com/office/drawing/2014/main" id="{5803BE01-F4DD-470D-A998-9CFC9426A4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493" y="228646"/>
                <a:ext cx="4303299" cy="3208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3200" b="1">
                    <a:solidFill>
                      <a:srgbClr val="0000CC"/>
                    </a:solidFill>
                    <a:latin typeface="Arial" panose="020B0604020202020204" pitchFamily="34" charset="0"/>
                    <a:ea typeface="华文行楷" panose="02010800040101010101" pitchFamily="2" charset="-122"/>
                  </a:rPr>
                  <a:t>流程一：渲染气氛   学法指导</a:t>
                </a:r>
              </a:p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3200" b="1">
                    <a:solidFill>
                      <a:srgbClr val="0000CC"/>
                    </a:solidFill>
                    <a:latin typeface="Arial" panose="020B0604020202020204" pitchFamily="34" charset="0"/>
                    <a:ea typeface="华文行楷" panose="02010800040101010101" pitchFamily="2" charset="-122"/>
                  </a:rPr>
                  <a:t> </a:t>
                </a:r>
              </a:p>
            </p:txBody>
          </p:sp>
        </p:grpSp>
      </p:grpSp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FF12641-6BE6-4846-9782-AEDD15528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63"/>
            <a:ext cx="12288584" cy="6936645"/>
          </a:xfrm>
          <a:prstGeom prst="rect">
            <a:avLst/>
          </a:prstGeom>
        </p:spPr>
      </p:pic>
      <p:sp>
        <p:nvSpPr>
          <p:cNvPr id="18434" name="文本框 12295">
            <a:extLst>
              <a:ext uri="{FF2B5EF4-FFF2-40B4-BE49-F238E27FC236}">
                <a16:creationId xmlns:a16="http://schemas.microsoft.com/office/drawing/2014/main" id="{181BF1D5-B27F-4829-80A5-961DD6467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7013" y="-66675"/>
            <a:ext cx="71294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800" b="1">
                <a:solidFill>
                  <a:srgbClr val="FFFF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5. 教学设计——</a:t>
            </a:r>
            <a:r>
              <a:rPr lang="zh-CN" altLang="en-US" sz="4800" b="1">
                <a:solidFill>
                  <a:schemeClr val="bg1"/>
                </a:solidFill>
                <a:latin typeface="华文中宋" panose="02010600040101010101" pitchFamily="2" charset="-122"/>
                <a:ea typeface="楷体" panose="02010609060101010101" pitchFamily="49" charset="-122"/>
              </a:rPr>
              <a:t>自主学习</a:t>
            </a:r>
            <a:endParaRPr lang="zh-CN" altLang="en-US" sz="4800" b="1">
              <a:solidFill>
                <a:schemeClr val="bg1"/>
              </a:solidFill>
              <a:latin typeface="华文中宋" panose="02010600040101010101" pitchFamily="2" charset="-122"/>
              <a:ea typeface="楷体" panose="02010609060101010101" pitchFamily="49" charset="-122"/>
              <a:sym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7947D8E-FE19-477F-A2B6-2F3302196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25" y="5445125"/>
            <a:ext cx="11799888" cy="64928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170" tIns="46990" rIns="90170" bIns="4699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【设计意图】</a:t>
            </a: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培养学生自主学习能力和学科批判思维能力。</a:t>
            </a:r>
          </a:p>
        </p:txBody>
      </p:sp>
      <p:sp>
        <p:nvSpPr>
          <p:cNvPr id="18436" name="文本框 2">
            <a:extLst>
              <a:ext uri="{FF2B5EF4-FFF2-40B4-BE49-F238E27FC236}">
                <a16:creationId xmlns:a16="http://schemas.microsoft.com/office/drawing/2014/main" id="{3C8ADCB5-28AC-4FE2-B3FF-980AE49C1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847" y="1181194"/>
            <a:ext cx="18319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3200" b="1" dirty="0">
                <a:solidFill>
                  <a:srgbClr val="FF0000"/>
                </a:solidFill>
              </a:rPr>
              <a:t>自学环节</a:t>
            </a:r>
            <a:endParaRPr lang="en-US" altLang="zh-CN" sz="3200" b="1" dirty="0">
              <a:solidFill>
                <a:srgbClr val="FF0000"/>
              </a:solidFill>
            </a:endParaRPr>
          </a:p>
          <a:p>
            <a:endParaRPr lang="zh-CN" altLang="en-US" dirty="0"/>
          </a:p>
        </p:txBody>
      </p:sp>
      <p:sp>
        <p:nvSpPr>
          <p:cNvPr id="18437" name="文本框 4">
            <a:extLst>
              <a:ext uri="{FF2B5EF4-FFF2-40B4-BE49-F238E27FC236}">
                <a16:creationId xmlns:a16="http://schemas.microsoft.com/office/drawing/2014/main" id="{92DABFC1-4FFD-4E91-B58E-4EBF28E22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847" y="2011363"/>
            <a:ext cx="10422384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3200" b="1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请同学们带着问题自学</a:t>
            </a:r>
            <a:r>
              <a:rPr lang="en-US" altLang="zh-CN" sz="3200" b="1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P75-79</a:t>
            </a:r>
            <a:r>
              <a:rPr lang="zh-CN" altLang="en-US" sz="3200" b="1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，并提出你的疑惑</a:t>
            </a:r>
            <a:r>
              <a:rPr lang="en-US" altLang="zh-CN" sz="3200" b="1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</a:p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关爱的含义？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为什么要关爱他人？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怎样关爱他人？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73E436E0-5812-498B-902F-25C36B242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63"/>
            <a:ext cx="12288584" cy="6936645"/>
          </a:xfrm>
          <a:prstGeom prst="rect">
            <a:avLst/>
          </a:prstGeom>
        </p:spPr>
      </p:pic>
      <p:grpSp>
        <p:nvGrpSpPr>
          <p:cNvPr id="19458" name="组合 12316">
            <a:extLst>
              <a:ext uri="{FF2B5EF4-FFF2-40B4-BE49-F238E27FC236}">
                <a16:creationId xmlns:a16="http://schemas.microsoft.com/office/drawing/2014/main" id="{D3C5DD80-1A30-4DBA-91E5-8803928E1F15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4235450"/>
            <a:ext cx="6975475" cy="2451100"/>
            <a:chOff x="5" y="-28"/>
            <a:chExt cx="3872" cy="930"/>
          </a:xfrm>
        </p:grpSpPr>
        <p:sp>
          <p:nvSpPr>
            <p:cNvPr id="19476" name="AutoShape 21">
              <a:extLst>
                <a:ext uri="{FF2B5EF4-FFF2-40B4-BE49-F238E27FC236}">
                  <a16:creationId xmlns:a16="http://schemas.microsoft.com/office/drawing/2014/main" id="{9D66A782-07CF-4526-B924-D3B9AF0FB4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" y="12"/>
              <a:ext cx="3447" cy="306"/>
            </a:xfrm>
            <a:prstGeom prst="roundRect">
              <a:avLst>
                <a:gd name="adj" fmla="val 16667"/>
              </a:avLst>
            </a:prstGeom>
            <a:solidFill>
              <a:srgbClr val="E1C2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19477" name="组合 12318">
              <a:extLst>
                <a:ext uri="{FF2B5EF4-FFF2-40B4-BE49-F238E27FC236}">
                  <a16:creationId xmlns:a16="http://schemas.microsoft.com/office/drawing/2014/main" id="{A71CED9B-3AD2-43B6-BDF7-EC8AD2E9EA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" y="-28"/>
              <a:ext cx="3872" cy="930"/>
              <a:chOff x="0" y="0"/>
              <a:chExt cx="5401851" cy="1476214"/>
            </a:xfrm>
          </p:grpSpPr>
          <p:pic>
            <p:nvPicPr>
              <p:cNvPr id="19478" name="AutoShape 3">
                <a:extLst>
                  <a:ext uri="{FF2B5EF4-FFF2-40B4-BE49-F238E27FC236}">
                    <a16:creationId xmlns:a16="http://schemas.microsoft.com/office/drawing/2014/main" id="{24ACFC45-43B6-46BF-ACE6-16ED697C3EB8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870704" cy="579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479" name="文本框 12320">
                <a:extLst>
                  <a:ext uri="{FF2B5EF4-FFF2-40B4-BE49-F238E27FC236}">
                    <a16:creationId xmlns:a16="http://schemas.microsoft.com/office/drawing/2014/main" id="{FAAA4BFB-8E7B-44D1-B227-73ED07286C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7858" y="1155287"/>
                <a:ext cx="4723993" cy="320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3200" b="1">
                  <a:solidFill>
                    <a:srgbClr val="0000CC"/>
                  </a:solidFill>
                  <a:latin typeface="Arial" panose="020B0604020202020204" pitchFamily="34" charset="0"/>
                  <a:ea typeface="华文行楷" panose="02010800040101010101" pitchFamily="2" charset="-122"/>
                  <a:sym typeface="宋体" panose="02010600030101010101" pitchFamily="2" charset="-122"/>
                </a:endParaRPr>
              </a:p>
            </p:txBody>
          </p:sp>
        </p:grpSp>
      </p:grpSp>
      <p:sp>
        <p:nvSpPr>
          <p:cNvPr id="19459" name="文本框 12295">
            <a:extLst>
              <a:ext uri="{FF2B5EF4-FFF2-40B4-BE49-F238E27FC236}">
                <a16:creationId xmlns:a16="http://schemas.microsoft.com/office/drawing/2014/main" id="{7C3C2A4D-C2D8-4724-B21F-CDF4052FF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3" y="9525"/>
            <a:ext cx="59705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FF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5. 教学设计——</a:t>
            </a:r>
            <a:r>
              <a:rPr lang="zh-CN" altLang="en-US" sz="4000" b="1">
                <a:solidFill>
                  <a:schemeClr val="bg1"/>
                </a:solidFill>
                <a:latin typeface="华文中宋" panose="02010600040101010101" pitchFamily="2" charset="-122"/>
                <a:ea typeface="楷体" panose="02010609060101010101" pitchFamily="49" charset="-122"/>
                <a:sym typeface="Arial" panose="020B0604020202020204" pitchFamily="34" charset="0"/>
              </a:rPr>
              <a:t>探究环节</a:t>
            </a:r>
          </a:p>
        </p:txBody>
      </p:sp>
      <p:grpSp>
        <p:nvGrpSpPr>
          <p:cNvPr id="19460" name="组合 12316">
            <a:extLst>
              <a:ext uri="{FF2B5EF4-FFF2-40B4-BE49-F238E27FC236}">
                <a16:creationId xmlns:a16="http://schemas.microsoft.com/office/drawing/2014/main" id="{45C72B60-AD76-4929-B386-05398D0FDDC5}"/>
              </a:ext>
            </a:extLst>
          </p:cNvPr>
          <p:cNvGrpSpPr>
            <a:grpSpLocks/>
          </p:cNvGrpSpPr>
          <p:nvPr/>
        </p:nvGrpSpPr>
        <p:grpSpPr bwMode="auto">
          <a:xfrm>
            <a:off x="2171700" y="2170113"/>
            <a:ext cx="6534150" cy="1052512"/>
            <a:chOff x="0" y="0"/>
            <a:chExt cx="3628" cy="342"/>
          </a:xfrm>
        </p:grpSpPr>
        <p:sp>
          <p:nvSpPr>
            <p:cNvPr id="19472" name="AutoShape 21">
              <a:extLst>
                <a:ext uri="{FF2B5EF4-FFF2-40B4-BE49-F238E27FC236}">
                  <a16:creationId xmlns:a16="http://schemas.microsoft.com/office/drawing/2014/main" id="{1ADFB20F-CEF1-4D0F-BD6D-3AED5B4180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" y="12"/>
              <a:ext cx="3447" cy="306"/>
            </a:xfrm>
            <a:prstGeom prst="roundRect">
              <a:avLst>
                <a:gd name="adj" fmla="val 16667"/>
              </a:avLst>
            </a:prstGeom>
            <a:solidFill>
              <a:srgbClr val="E1C2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19473" name="组合 12318">
              <a:extLst>
                <a:ext uri="{FF2B5EF4-FFF2-40B4-BE49-F238E27FC236}">
                  <a16:creationId xmlns:a16="http://schemas.microsoft.com/office/drawing/2014/main" id="{4A18EB31-76D6-4159-A162-1D8FF5B4C4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" y="-28"/>
              <a:ext cx="3492" cy="365"/>
              <a:chOff x="0" y="0"/>
              <a:chExt cx="4870704" cy="579120"/>
            </a:xfrm>
          </p:grpSpPr>
          <p:pic>
            <p:nvPicPr>
              <p:cNvPr id="19474" name="AutoShape 3">
                <a:extLst>
                  <a:ext uri="{FF2B5EF4-FFF2-40B4-BE49-F238E27FC236}">
                    <a16:creationId xmlns:a16="http://schemas.microsoft.com/office/drawing/2014/main" id="{C29C675F-56CD-484A-9B75-9E57ED46E56D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870704" cy="579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475" name="文本框 12320">
                <a:extLst>
                  <a:ext uri="{FF2B5EF4-FFF2-40B4-BE49-F238E27FC236}">
                    <a16:creationId xmlns:a16="http://schemas.microsoft.com/office/drawing/2014/main" id="{4FC821AD-B652-46C9-9457-E695F4E9DF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848" y="129131"/>
                <a:ext cx="4723993" cy="320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3200" b="1">
                    <a:solidFill>
                      <a:srgbClr val="0000CC"/>
                    </a:solidFill>
                    <a:latin typeface="Arial" panose="020B0604020202020204" pitchFamily="34" charset="0"/>
                    <a:ea typeface="华文行楷" panose="02010800040101010101" pitchFamily="2" charset="-122"/>
                  </a:rPr>
                  <a:t>流程二：</a:t>
                </a:r>
                <a:r>
                  <a:rPr lang="zh-CN" altLang="en-US" sz="3200" b="1">
                    <a:solidFill>
                      <a:srgbClr val="0000CC"/>
                    </a:solidFill>
                    <a:latin typeface="Arial" panose="020B0604020202020204" pitchFamily="34" charset="0"/>
                    <a:ea typeface="华文行楷" panose="02010800040101010101" pitchFamily="2" charset="-122"/>
                    <a:sym typeface="宋体" panose="02010600030101010101" pitchFamily="2" charset="-122"/>
                  </a:rPr>
                  <a:t>创设情境    导入新课</a:t>
                </a:r>
              </a:p>
            </p:txBody>
          </p:sp>
        </p:grpSp>
      </p:grpSp>
      <p:grpSp>
        <p:nvGrpSpPr>
          <p:cNvPr id="19461" name="组合 12321">
            <a:extLst>
              <a:ext uri="{FF2B5EF4-FFF2-40B4-BE49-F238E27FC236}">
                <a16:creationId xmlns:a16="http://schemas.microsoft.com/office/drawing/2014/main" id="{A76E4B37-4F93-4328-92E8-0007F5723BB9}"/>
              </a:ext>
            </a:extLst>
          </p:cNvPr>
          <p:cNvGrpSpPr>
            <a:grpSpLocks/>
          </p:cNvGrpSpPr>
          <p:nvPr/>
        </p:nvGrpSpPr>
        <p:grpSpPr bwMode="auto">
          <a:xfrm>
            <a:off x="2967038" y="3206750"/>
            <a:ext cx="6626225" cy="1028700"/>
            <a:chOff x="14" y="-26"/>
            <a:chExt cx="4340" cy="365"/>
          </a:xfrm>
        </p:grpSpPr>
        <p:sp>
          <p:nvSpPr>
            <p:cNvPr id="19468" name="AutoShape 26">
              <a:extLst>
                <a:ext uri="{FF2B5EF4-FFF2-40B4-BE49-F238E27FC236}">
                  <a16:creationId xmlns:a16="http://schemas.microsoft.com/office/drawing/2014/main" id="{DDDDF165-8E4F-41BB-B4D6-C4C338FEE5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" y="11"/>
              <a:ext cx="4117" cy="306"/>
            </a:xfrm>
            <a:prstGeom prst="roundRect">
              <a:avLst>
                <a:gd name="adj" fmla="val 16667"/>
              </a:avLst>
            </a:prstGeom>
            <a:solidFill>
              <a:srgbClr val="85B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19469" name="组合 12323">
              <a:extLst>
                <a:ext uri="{FF2B5EF4-FFF2-40B4-BE49-F238E27FC236}">
                  <a16:creationId xmlns:a16="http://schemas.microsoft.com/office/drawing/2014/main" id="{81290197-0FCD-40B1-8AC0-6729D2C0E7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" y="-26"/>
              <a:ext cx="4263" cy="365"/>
              <a:chOff x="0" y="0"/>
              <a:chExt cx="5947508" cy="579120"/>
            </a:xfrm>
          </p:grpSpPr>
          <p:pic>
            <p:nvPicPr>
              <p:cNvPr id="19470" name="AutoShape 3">
                <a:extLst>
                  <a:ext uri="{FF2B5EF4-FFF2-40B4-BE49-F238E27FC236}">
                    <a16:creationId xmlns:a16="http://schemas.microsoft.com/office/drawing/2014/main" id="{D4F84FC5-2378-4088-9896-08063CE9781E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858256" cy="579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471" name="文本框 12325">
                <a:extLst>
                  <a:ext uri="{FF2B5EF4-FFF2-40B4-BE49-F238E27FC236}">
                    <a16:creationId xmlns:a16="http://schemas.microsoft.com/office/drawing/2014/main" id="{C1906942-D741-44D9-8C8F-5D4AC7283F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4408" y="140867"/>
                <a:ext cx="5693100" cy="3208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3200" b="1">
                    <a:solidFill>
                      <a:srgbClr val="0000CC"/>
                    </a:solidFill>
                    <a:latin typeface="Arial" panose="020B0604020202020204" pitchFamily="34" charset="0"/>
                    <a:ea typeface="华文行楷" panose="02010800040101010101" pitchFamily="2" charset="-122"/>
                  </a:rPr>
                  <a:t>流程三：自主学习    大胆质疑</a:t>
                </a:r>
                <a:endParaRPr lang="zh-CN" altLang="en-US" sz="3600" b="1">
                  <a:solidFill>
                    <a:srgbClr val="0000CC"/>
                  </a:solidFill>
                  <a:latin typeface="方正舒体" panose="02010601030101010101" pitchFamily="2" charset="-122"/>
                  <a:ea typeface="方正舒体" panose="02010601030101010101" pitchFamily="2" charset="-122"/>
                </a:endParaRPr>
              </a:p>
            </p:txBody>
          </p:sp>
        </p:grpSp>
      </p:grpSp>
      <p:grpSp>
        <p:nvGrpSpPr>
          <p:cNvPr id="19462" name="组合 12326">
            <a:extLst>
              <a:ext uri="{FF2B5EF4-FFF2-40B4-BE49-F238E27FC236}">
                <a16:creationId xmlns:a16="http://schemas.microsoft.com/office/drawing/2014/main" id="{C5CA87E1-C5CF-4369-96AE-F976F5D4CB73}"/>
              </a:ext>
            </a:extLst>
          </p:cNvPr>
          <p:cNvGrpSpPr>
            <a:grpSpLocks/>
          </p:cNvGrpSpPr>
          <p:nvPr/>
        </p:nvGrpSpPr>
        <p:grpSpPr bwMode="auto">
          <a:xfrm>
            <a:off x="1711325" y="1089025"/>
            <a:ext cx="6399213" cy="1073150"/>
            <a:chOff x="0" y="0"/>
            <a:chExt cx="3354" cy="342"/>
          </a:xfrm>
        </p:grpSpPr>
        <p:sp>
          <p:nvSpPr>
            <p:cNvPr id="19464" name="AutoShape 9">
              <a:extLst>
                <a:ext uri="{FF2B5EF4-FFF2-40B4-BE49-F238E27FC236}">
                  <a16:creationId xmlns:a16="http://schemas.microsoft.com/office/drawing/2014/main" id="{02D25093-57E2-4C04-AAAD-023EF02B92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" y="12"/>
              <a:ext cx="3152" cy="306"/>
            </a:xfrm>
            <a:prstGeom prst="roundRect">
              <a:avLst>
                <a:gd name="adj" fmla="val 16667"/>
              </a:avLst>
            </a:prstGeom>
            <a:solidFill>
              <a:srgbClr val="85B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19465" name="组合 12328">
              <a:extLst>
                <a:ext uri="{FF2B5EF4-FFF2-40B4-BE49-F238E27FC236}">
                  <a16:creationId xmlns:a16="http://schemas.microsoft.com/office/drawing/2014/main" id="{18134545-5CFB-4BF6-9FD2-E3DAE42494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" y="-29"/>
              <a:ext cx="3203" cy="365"/>
              <a:chOff x="0" y="0"/>
              <a:chExt cx="4468368" cy="579120"/>
            </a:xfrm>
          </p:grpSpPr>
          <p:pic>
            <p:nvPicPr>
              <p:cNvPr id="19466" name="AutoShape 3">
                <a:extLst>
                  <a:ext uri="{FF2B5EF4-FFF2-40B4-BE49-F238E27FC236}">
                    <a16:creationId xmlns:a16="http://schemas.microsoft.com/office/drawing/2014/main" id="{CB37D44B-E8F1-4243-B76B-76D13A88EE3F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468368" cy="579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467" name="文本框 12330">
                <a:extLst>
                  <a:ext uri="{FF2B5EF4-FFF2-40B4-BE49-F238E27FC236}">
                    <a16:creationId xmlns:a16="http://schemas.microsoft.com/office/drawing/2014/main" id="{ED0E7ED9-8E46-4884-B7D4-779DEB68E9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493" y="228646"/>
                <a:ext cx="4303299" cy="3208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3200" b="1">
                    <a:solidFill>
                      <a:srgbClr val="0000CC"/>
                    </a:solidFill>
                    <a:latin typeface="Arial" panose="020B0604020202020204" pitchFamily="34" charset="0"/>
                    <a:ea typeface="华文行楷" panose="02010800040101010101" pitchFamily="2" charset="-122"/>
                  </a:rPr>
                  <a:t>流程一：渲染气氛   学法指导</a:t>
                </a:r>
              </a:p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3200" b="1">
                    <a:solidFill>
                      <a:srgbClr val="0000CC"/>
                    </a:solidFill>
                    <a:latin typeface="Arial" panose="020B0604020202020204" pitchFamily="34" charset="0"/>
                    <a:ea typeface="华文行楷" panose="02010800040101010101" pitchFamily="2" charset="-122"/>
                  </a:rPr>
                  <a:t> </a:t>
                </a:r>
              </a:p>
            </p:txBody>
          </p:sp>
        </p:grpSp>
      </p:grpSp>
      <p:sp>
        <p:nvSpPr>
          <p:cNvPr id="19463" name="文本框 12325">
            <a:extLst>
              <a:ext uri="{FF2B5EF4-FFF2-40B4-BE49-F238E27FC236}">
                <a16:creationId xmlns:a16="http://schemas.microsoft.com/office/drawing/2014/main" id="{A8695BAE-BFE2-45D0-9492-F38ABF2B6D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4563" y="4459288"/>
            <a:ext cx="623093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  <a:ea typeface="华文行楷" panose="02010800040101010101" pitchFamily="2" charset="-122"/>
              </a:rPr>
              <a:t>流程四：合作探究    思维碰撞</a:t>
            </a:r>
          </a:p>
        </p:txBody>
      </p: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1369194-7A54-4BA4-9EEB-43B2F9C5B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63"/>
            <a:ext cx="12288584" cy="6936645"/>
          </a:xfrm>
          <a:prstGeom prst="rect">
            <a:avLst/>
          </a:prstGeom>
        </p:spPr>
      </p:pic>
      <p:sp>
        <p:nvSpPr>
          <p:cNvPr id="20482" name="文本框 12295">
            <a:extLst>
              <a:ext uri="{FF2B5EF4-FFF2-40B4-BE49-F238E27FC236}">
                <a16:creationId xmlns:a16="http://schemas.microsoft.com/office/drawing/2014/main" id="{385467A3-E498-468C-842B-B2FC19273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3" y="9525"/>
            <a:ext cx="59705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FF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5. 教学设计——</a:t>
            </a:r>
            <a:r>
              <a:rPr lang="zh-CN" altLang="en-US" sz="4000" b="1">
                <a:solidFill>
                  <a:schemeClr val="bg1"/>
                </a:solidFill>
                <a:latin typeface="华文中宋" panose="02010600040101010101" pitchFamily="2" charset="-122"/>
                <a:ea typeface="楷体" panose="02010609060101010101" pitchFamily="49" charset="-122"/>
                <a:sym typeface="Arial" panose="020B0604020202020204" pitchFamily="34" charset="0"/>
              </a:rPr>
              <a:t>探究环节</a:t>
            </a:r>
          </a:p>
        </p:txBody>
      </p:sp>
      <p:pic>
        <p:nvPicPr>
          <p:cNvPr id="20483" name="图片 1">
            <a:extLst>
              <a:ext uri="{FF2B5EF4-FFF2-40B4-BE49-F238E27FC236}">
                <a16:creationId xmlns:a16="http://schemas.microsoft.com/office/drawing/2014/main" id="{ABC6CC7D-2F87-47C8-B9DC-2EBB3F34C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219200"/>
            <a:ext cx="8424863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6EB28F1-2E03-4B8D-911E-4582C9D031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063"/>
            <a:ext cx="12288584" cy="6936645"/>
          </a:xfrm>
          <a:prstGeom prst="rect">
            <a:avLst/>
          </a:prstGeom>
        </p:spPr>
      </p:pic>
      <p:sp>
        <p:nvSpPr>
          <p:cNvPr id="5" name="圆角矩形 4">
            <a:extLst>
              <a:ext uri="{FF2B5EF4-FFF2-40B4-BE49-F238E27FC236}">
                <a16:creationId xmlns:a16="http://schemas.microsoft.com/office/drawing/2014/main" id="{0F849759-DA72-4007-BB70-B42571AEC687}"/>
              </a:ext>
            </a:extLst>
          </p:cNvPr>
          <p:cNvSpPr/>
          <p:nvPr/>
        </p:nvSpPr>
        <p:spPr>
          <a:xfrm>
            <a:off x="3602038" y="1595438"/>
            <a:ext cx="4114800" cy="877887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21507" name="文本框 5">
            <a:extLst>
              <a:ext uri="{FF2B5EF4-FFF2-40B4-BE49-F238E27FC236}">
                <a16:creationId xmlns:a16="http://schemas.microsoft.com/office/drawing/2014/main" id="{D8430CAA-1927-465A-BB72-CABF036A9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5650" y="1651000"/>
            <a:ext cx="26082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400" b="1">
                <a:solidFill>
                  <a:srgbClr val="1C25A4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爱的暖冬</a:t>
            </a:r>
            <a:endParaRPr lang="zh-CN" altLang="en-US" sz="44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D8301B0F-19B2-449C-8C21-8080D4489BF8}"/>
              </a:ext>
            </a:extLst>
          </p:cNvPr>
          <p:cNvSpPr/>
          <p:nvPr/>
        </p:nvSpPr>
        <p:spPr>
          <a:xfrm>
            <a:off x="2767013" y="1571625"/>
            <a:ext cx="1239837" cy="92710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2BB80EE-8738-4ABF-BB32-4D5935F61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435" y="4176395"/>
            <a:ext cx="3510280" cy="2488565"/>
          </a:xfrm>
          <a:prstGeom prst="rect">
            <a:avLst/>
          </a:prstGeom>
          <a:effectLst>
            <a:softEdge rad="342900"/>
          </a:effectLst>
        </p:spPr>
      </p:pic>
      <p:sp>
        <p:nvSpPr>
          <p:cNvPr id="21510" name="文本框 12295">
            <a:extLst>
              <a:ext uri="{FF2B5EF4-FFF2-40B4-BE49-F238E27FC236}">
                <a16:creationId xmlns:a16="http://schemas.microsoft.com/office/drawing/2014/main" id="{E3B741A9-588C-495B-987B-B06B7D26A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3" y="9525"/>
            <a:ext cx="59705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FF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5. 教学设计——</a:t>
            </a:r>
            <a:r>
              <a:rPr lang="zh-CN" altLang="en-US" sz="4000" b="1">
                <a:solidFill>
                  <a:schemeClr val="bg1"/>
                </a:solidFill>
                <a:latin typeface="华文中宋" panose="02010600040101010101" pitchFamily="2" charset="-122"/>
                <a:ea typeface="楷体" panose="02010609060101010101" pitchFamily="49" charset="-122"/>
                <a:sym typeface="Arial" panose="020B0604020202020204" pitchFamily="34" charset="0"/>
              </a:rPr>
              <a:t>探究环节</a:t>
            </a:r>
          </a:p>
        </p:txBody>
      </p:sp>
    </p:spTree>
  </p:cSld>
  <p:clrMapOvr>
    <a:masterClrMapping/>
  </p:clrMapOvr>
  <p:transition spd="slow">
    <p:pul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45C0673-D1A6-4C21-82E5-97C533AF4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63"/>
            <a:ext cx="12288584" cy="6936645"/>
          </a:xfrm>
          <a:prstGeom prst="rect">
            <a:avLst/>
          </a:prstGeom>
        </p:spPr>
      </p:pic>
      <p:sp>
        <p:nvSpPr>
          <p:cNvPr id="66577" name="文本框 66576">
            <a:extLst>
              <a:ext uri="{FF2B5EF4-FFF2-40B4-BE49-F238E27FC236}">
                <a16:creationId xmlns:a16="http://schemas.microsoft.com/office/drawing/2014/main" id="{ED9DB4DB-6A24-4BD2-BE73-AB474851F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9825" y="1120775"/>
            <a:ext cx="19018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20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外显的我</a:t>
            </a:r>
          </a:p>
        </p:txBody>
      </p:sp>
      <p:sp>
        <p:nvSpPr>
          <p:cNvPr id="23555" name="文本框 5">
            <a:extLst>
              <a:ext uri="{FF2B5EF4-FFF2-40B4-BE49-F238E27FC236}">
                <a16:creationId xmlns:a16="http://schemas.microsoft.com/office/drawing/2014/main" id="{A977FEC5-295E-4748-A941-5557FE253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9513" y="-19050"/>
            <a:ext cx="43005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zh-CN" sz="4000" b="1">
                <a:solidFill>
                  <a:schemeClr val="bg1"/>
                </a:solidFill>
              </a:rPr>
              <a:t>关爱他人的重要性</a:t>
            </a:r>
            <a:endParaRPr lang="zh-CN" altLang="en-US" sz="4000" b="1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23556" name="图片 1">
            <a:extLst>
              <a:ext uri="{FF2B5EF4-FFF2-40B4-BE49-F238E27FC236}">
                <a16:creationId xmlns:a16="http://schemas.microsoft.com/office/drawing/2014/main" id="{F8E0C11E-D5C7-4EDA-B443-574CAE839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054100"/>
            <a:ext cx="3744912" cy="40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图片 2">
            <a:extLst>
              <a:ext uri="{FF2B5EF4-FFF2-40B4-BE49-F238E27FC236}">
                <a16:creationId xmlns:a16="http://schemas.microsoft.com/office/drawing/2014/main" id="{0DE7D98C-4D2E-4F42-BD05-8D1D3A78C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841375"/>
            <a:ext cx="3568700" cy="402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图片 3">
            <a:extLst>
              <a:ext uri="{FF2B5EF4-FFF2-40B4-BE49-F238E27FC236}">
                <a16:creationId xmlns:a16="http://schemas.microsoft.com/office/drawing/2014/main" id="{3F614225-C508-4CD7-A89F-AABDB9BC1A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863" y="1363663"/>
            <a:ext cx="3921125" cy="353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矩形 4">
            <a:extLst>
              <a:ext uri="{FF2B5EF4-FFF2-40B4-BE49-F238E27FC236}">
                <a16:creationId xmlns:a16="http://schemas.microsoft.com/office/drawing/2014/main" id="{20C80019-359A-46E6-B897-90B6DA4AF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92" y="5324127"/>
            <a:ext cx="112522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【设计意图】</a:t>
            </a:r>
            <a:r>
              <a:rPr lang="zh-CN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所选案例“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贴近学生、贴近生活，贴近实际</a:t>
            </a:r>
            <a:r>
              <a:rPr lang="zh-CN" altLang="zh-CN" sz="2800" dirty="0">
                <a:latin typeface="楷体" panose="02010609060101010101" pitchFamily="49" charset="-122"/>
                <a:ea typeface="楷体" panose="02010609060101010101" pitchFamily="49" charset="-122"/>
              </a:rPr>
              <a:t>”，能引起情感共鸣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激发学生的想象力和创造力，感受关爱他人传递温暖。</a:t>
            </a:r>
            <a:endParaRPr lang="zh-CN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/>
            <a:endParaRPr lang="en-US" altLang="zh-CN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6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47D2A8A5-4DCA-47D6-ADA4-F47338928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063"/>
            <a:ext cx="12288584" cy="6936645"/>
          </a:xfrm>
          <a:prstGeom prst="rect">
            <a:avLst/>
          </a:prstGeom>
        </p:spPr>
      </p:pic>
      <p:sp>
        <p:nvSpPr>
          <p:cNvPr id="7" name="圆角矩形 6">
            <a:extLst>
              <a:ext uri="{FF2B5EF4-FFF2-40B4-BE49-F238E27FC236}">
                <a16:creationId xmlns:a16="http://schemas.microsoft.com/office/drawing/2014/main" id="{4EDD3EC2-396B-429F-B9C2-5BB048A26C9C}"/>
              </a:ext>
            </a:extLst>
          </p:cNvPr>
          <p:cNvSpPr/>
          <p:nvPr/>
        </p:nvSpPr>
        <p:spPr>
          <a:xfrm>
            <a:off x="3824288" y="2763838"/>
            <a:ext cx="3800475" cy="877887"/>
          </a:xfrm>
          <a:prstGeom prst="roundRect">
            <a:avLst/>
          </a:prstGeom>
          <a:solidFill>
            <a:srgbClr val="FF99FF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CB6A6D0B-AFE8-4AD3-9068-D1D92B65CDFF}"/>
              </a:ext>
            </a:extLst>
          </p:cNvPr>
          <p:cNvSpPr/>
          <p:nvPr/>
        </p:nvSpPr>
        <p:spPr>
          <a:xfrm>
            <a:off x="3144838" y="1541463"/>
            <a:ext cx="4114800" cy="877887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24580" name="文本框 5">
            <a:extLst>
              <a:ext uri="{FF2B5EF4-FFF2-40B4-BE49-F238E27FC236}">
                <a16:creationId xmlns:a16="http://schemas.microsoft.com/office/drawing/2014/main" id="{F3D3DA51-60F3-49CA-8C6F-9B9853D2E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1475" y="1541463"/>
            <a:ext cx="26098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400" b="1">
                <a:solidFill>
                  <a:srgbClr val="1C25A4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爱的暖冬</a:t>
            </a:r>
            <a:endParaRPr lang="zh-CN" altLang="en-US" sz="44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581" name="文本框 7">
            <a:extLst>
              <a:ext uri="{FF2B5EF4-FFF2-40B4-BE49-F238E27FC236}">
                <a16:creationId xmlns:a16="http://schemas.microsoft.com/office/drawing/2014/main" id="{04E2F570-D258-4F44-A9BB-B2ED1E6D9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0" y="2873375"/>
            <a:ext cx="29257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400" b="1">
                <a:solidFill>
                  <a:srgbClr val="1C25A4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爱的传递</a:t>
            </a:r>
            <a:endParaRPr lang="zh-CN" altLang="en-US" sz="44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75734F86-45D2-4A6A-A428-6BAA18913AE8}"/>
              </a:ext>
            </a:extLst>
          </p:cNvPr>
          <p:cNvSpPr/>
          <p:nvPr/>
        </p:nvSpPr>
        <p:spPr>
          <a:xfrm>
            <a:off x="2363788" y="1492250"/>
            <a:ext cx="1241425" cy="92710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BDFC21B8-DFA5-471A-9283-BDDD9B8E83B0}"/>
              </a:ext>
            </a:extLst>
          </p:cNvPr>
          <p:cNvSpPr/>
          <p:nvPr/>
        </p:nvSpPr>
        <p:spPr>
          <a:xfrm>
            <a:off x="2941638" y="2713038"/>
            <a:ext cx="1241425" cy="930275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55F99DE7-F694-4244-97D7-7A0A118F1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435" y="4176395"/>
            <a:ext cx="3510280" cy="2488565"/>
          </a:xfrm>
          <a:prstGeom prst="rect">
            <a:avLst/>
          </a:prstGeom>
          <a:effectLst>
            <a:softEdge rad="342900"/>
          </a:effectLst>
        </p:spPr>
      </p:pic>
      <p:sp>
        <p:nvSpPr>
          <p:cNvPr id="24585" name="文本框 12295">
            <a:extLst>
              <a:ext uri="{FF2B5EF4-FFF2-40B4-BE49-F238E27FC236}">
                <a16:creationId xmlns:a16="http://schemas.microsoft.com/office/drawing/2014/main" id="{37D76ECA-2D93-41FE-B8AB-0661D6666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3" y="9525"/>
            <a:ext cx="59705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FF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5. 教学设计——</a:t>
            </a:r>
            <a:r>
              <a:rPr lang="zh-CN" altLang="en-US" sz="4000" b="1">
                <a:solidFill>
                  <a:schemeClr val="bg1"/>
                </a:solidFill>
                <a:latin typeface="华文中宋" panose="02010600040101010101" pitchFamily="2" charset="-122"/>
                <a:ea typeface="楷体" panose="02010609060101010101" pitchFamily="49" charset="-122"/>
                <a:sym typeface="Arial" panose="020B0604020202020204" pitchFamily="34" charset="0"/>
              </a:rPr>
              <a:t>探究环节</a:t>
            </a:r>
          </a:p>
        </p:txBody>
      </p:sp>
    </p:spTree>
  </p:cSld>
  <p:clrMapOvr>
    <a:masterClrMapping/>
  </p:clrMapOvr>
  <p:transition spd="slow">
    <p:pull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C74C5BA-4191-4E6F-B483-2F7D3AE74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63"/>
            <a:ext cx="12288584" cy="6936645"/>
          </a:xfrm>
          <a:prstGeom prst="rect">
            <a:avLst/>
          </a:prstGeom>
        </p:spPr>
      </p:pic>
      <p:sp>
        <p:nvSpPr>
          <p:cNvPr id="26626" name="文本框 5">
            <a:extLst>
              <a:ext uri="{FF2B5EF4-FFF2-40B4-BE49-F238E27FC236}">
                <a16:creationId xmlns:a16="http://schemas.microsoft.com/office/drawing/2014/main" id="{766CEF62-AAC8-4540-B1EB-052918787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413" y="33338"/>
            <a:ext cx="31019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solidFill>
                  <a:srgbClr val="FFFF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r>
              <a:rPr lang="zh-CN" altLang="en-US" sz="36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如何关爱他人</a:t>
            </a:r>
          </a:p>
        </p:txBody>
      </p:sp>
      <p:sp>
        <p:nvSpPr>
          <p:cNvPr id="66569" name="文本框 66568">
            <a:extLst>
              <a:ext uri="{FF2B5EF4-FFF2-40B4-BE49-F238E27FC236}">
                <a16:creationId xmlns:a16="http://schemas.microsoft.com/office/drawing/2014/main" id="{5D0F7EAC-FEE4-4021-9F8C-BB5B3ADAC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3906838"/>
            <a:ext cx="11712575" cy="270986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【设计意图】</a:t>
            </a:r>
            <a:endParaRPr lang="en-US" altLang="zh-CN" sz="32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从什么是关爱他人；到为什么要关爱他人；再到学校、社会、国家在关爱他人上所做的努力，层层递进。让学生在懂得在关爱他人的过程中懂得用更温暖的方式去关爱他人。达到知行合一的目的，突破教学难点。</a:t>
            </a:r>
          </a:p>
        </p:txBody>
      </p:sp>
      <p:pic>
        <p:nvPicPr>
          <p:cNvPr id="26628" name="图片 1">
            <a:extLst>
              <a:ext uri="{FF2B5EF4-FFF2-40B4-BE49-F238E27FC236}">
                <a16:creationId xmlns:a16="http://schemas.microsoft.com/office/drawing/2014/main" id="{753EFF15-0E6B-49DD-B76E-817B588700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981075"/>
            <a:ext cx="392906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图片 2">
            <a:extLst>
              <a:ext uri="{FF2B5EF4-FFF2-40B4-BE49-F238E27FC236}">
                <a16:creationId xmlns:a16="http://schemas.microsoft.com/office/drawing/2014/main" id="{47B282EF-0F5F-477D-A3F6-DED627C3F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1000125"/>
            <a:ext cx="356393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图片 3">
            <a:extLst>
              <a:ext uri="{FF2B5EF4-FFF2-40B4-BE49-F238E27FC236}">
                <a16:creationId xmlns:a16="http://schemas.microsoft.com/office/drawing/2014/main" id="{CC28D82B-ED21-4EBC-BD1D-772A33F26B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563" y="882650"/>
            <a:ext cx="3643312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6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9" grpId="0" bldLvl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A90ADF69-54EA-4710-BF47-0CAB0CC6E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63"/>
            <a:ext cx="12288584" cy="6936645"/>
          </a:xfrm>
          <a:prstGeom prst="rect">
            <a:avLst/>
          </a:prstGeom>
        </p:spPr>
      </p:pic>
      <p:sp>
        <p:nvSpPr>
          <p:cNvPr id="27650" name="文本框 5">
            <a:extLst>
              <a:ext uri="{FF2B5EF4-FFF2-40B4-BE49-F238E27FC236}">
                <a16:creationId xmlns:a16="http://schemas.microsoft.com/office/drawing/2014/main" id="{07E92DAC-D98E-4184-B760-5F03FB77F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0238" y="0"/>
            <a:ext cx="34274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如何关爱他人</a:t>
            </a:r>
            <a:endParaRPr lang="en-US" altLang="zh-CN" sz="4400" b="1">
              <a:solidFill>
                <a:schemeClr val="bg1"/>
              </a:solidFill>
              <a:latin typeface="华文中宋" panose="02010600040101010101" pitchFamily="2" charset="-122"/>
              <a:ea typeface="华文中宋" panose="0201060004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66569" name="文本框 66568">
            <a:extLst>
              <a:ext uri="{FF2B5EF4-FFF2-40B4-BE49-F238E27FC236}">
                <a16:creationId xmlns:a16="http://schemas.microsoft.com/office/drawing/2014/main" id="{52F12CF4-8D87-4DCE-A613-395F42EAD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3" y="4652963"/>
            <a:ext cx="11522075" cy="10795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【设计意图】</a:t>
            </a:r>
            <a:endParaRPr lang="en-US" altLang="zh-CN" sz="3200" b="1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列举身边的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关爱他人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的实例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，引导、激励、帮助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学会关爱他人。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  <a:sym typeface="Arial" panose="020B0604020202020204" pitchFamily="34" charset="0"/>
            </a:endParaRPr>
          </a:p>
        </p:txBody>
      </p:sp>
      <p:pic>
        <p:nvPicPr>
          <p:cNvPr id="27652" name="图片 1">
            <a:extLst>
              <a:ext uri="{FF2B5EF4-FFF2-40B4-BE49-F238E27FC236}">
                <a16:creationId xmlns:a16="http://schemas.microsoft.com/office/drawing/2014/main" id="{998B9415-0676-415F-95D5-46EC65FC6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7913"/>
            <a:ext cx="5872163" cy="320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图片 2">
            <a:extLst>
              <a:ext uri="{FF2B5EF4-FFF2-40B4-BE49-F238E27FC236}">
                <a16:creationId xmlns:a16="http://schemas.microsoft.com/office/drawing/2014/main" id="{6E599324-36FB-4DC6-BA0E-6E19B081B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96975"/>
            <a:ext cx="557530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6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/>
        </p:nvSpPr>
        <p:spPr>
          <a:xfrm>
            <a:off x="5383530" y="4011295"/>
            <a:ext cx="3921125" cy="876300"/>
          </a:xfrm>
          <a:prstGeom prst="roundRect">
            <a:avLst/>
          </a:prstGeom>
          <a:solidFill>
            <a:srgbClr val="FFCC6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4941570" y="2738755"/>
            <a:ext cx="4089400" cy="878205"/>
          </a:xfrm>
          <a:prstGeom prst="roundRect">
            <a:avLst/>
          </a:prstGeom>
          <a:solidFill>
            <a:srgbClr val="FF99FF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4088130" y="1541145"/>
            <a:ext cx="4339590" cy="878205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484" name="文本框 5"/>
          <p:cNvSpPr txBox="1"/>
          <p:nvPr/>
        </p:nvSpPr>
        <p:spPr>
          <a:xfrm>
            <a:off x="5125085" y="1596390"/>
            <a:ext cx="260921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4400" b="1" dirty="0">
                <a:solidFill>
                  <a:srgbClr val="1C25A4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爱的暖冬</a:t>
            </a:r>
          </a:p>
        </p:txBody>
      </p:sp>
      <p:sp>
        <p:nvSpPr>
          <p:cNvPr id="20485" name="文本框 6"/>
          <p:cNvSpPr txBox="1"/>
          <p:nvPr/>
        </p:nvSpPr>
        <p:spPr>
          <a:xfrm>
            <a:off x="6087110" y="4065270"/>
            <a:ext cx="251460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4400" b="1" dirty="0">
                <a:solidFill>
                  <a:srgbClr val="1C25A4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爱的感恩</a:t>
            </a:r>
          </a:p>
        </p:txBody>
      </p:sp>
      <p:sp>
        <p:nvSpPr>
          <p:cNvPr id="20486" name="文本框 7"/>
          <p:cNvSpPr txBox="1"/>
          <p:nvPr/>
        </p:nvSpPr>
        <p:spPr>
          <a:xfrm>
            <a:off x="5793740" y="2848610"/>
            <a:ext cx="310007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400" b="1" dirty="0">
                <a:solidFill>
                  <a:srgbClr val="1C25A4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爱的传递</a:t>
            </a:r>
          </a:p>
        </p:txBody>
      </p:sp>
      <p:sp>
        <p:nvSpPr>
          <p:cNvPr id="20487" name="文本框 3"/>
          <p:cNvSpPr txBox="1"/>
          <p:nvPr/>
        </p:nvSpPr>
        <p:spPr>
          <a:xfrm>
            <a:off x="324062" y="143087"/>
            <a:ext cx="3225800" cy="82994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探究环节</a:t>
            </a:r>
          </a:p>
        </p:txBody>
      </p:sp>
      <p:sp>
        <p:nvSpPr>
          <p:cNvPr id="6" name="椭圆 5"/>
          <p:cNvSpPr/>
          <p:nvPr/>
        </p:nvSpPr>
        <p:spPr>
          <a:xfrm>
            <a:off x="3307292" y="1492251"/>
            <a:ext cx="1240367" cy="92710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3885142" y="2713567"/>
            <a:ext cx="1240367" cy="929217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4401608" y="3960284"/>
            <a:ext cx="1240367" cy="92710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40" y="4176395"/>
            <a:ext cx="3510280" cy="2488565"/>
          </a:xfrm>
          <a:prstGeom prst="rect">
            <a:avLst/>
          </a:prstGeom>
          <a:effectLst>
            <a:softEdge rad="342900"/>
          </a:effectLst>
        </p:spPr>
      </p:pic>
    </p:spTree>
  </p:cSld>
  <p:clrMapOvr>
    <a:masterClrMapping/>
  </p:clrMapOvr>
  <p:transition spd="slow">
    <p:pull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B3047BA5-9968-40E6-B3AA-41D5CA013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063"/>
            <a:ext cx="12288584" cy="6936645"/>
          </a:xfrm>
          <a:prstGeom prst="rect">
            <a:avLst/>
          </a:prstGeom>
        </p:spPr>
      </p:pic>
      <p:sp>
        <p:nvSpPr>
          <p:cNvPr id="9" name="圆角矩形 8">
            <a:extLst>
              <a:ext uri="{FF2B5EF4-FFF2-40B4-BE49-F238E27FC236}">
                <a16:creationId xmlns:a16="http://schemas.microsoft.com/office/drawing/2014/main" id="{3424D6EE-82F4-4927-85DC-CCA5ABC83A9B}"/>
              </a:ext>
            </a:extLst>
          </p:cNvPr>
          <p:cNvSpPr/>
          <p:nvPr/>
        </p:nvSpPr>
        <p:spPr>
          <a:xfrm>
            <a:off x="5383213" y="4011613"/>
            <a:ext cx="4449762" cy="876300"/>
          </a:xfrm>
          <a:prstGeom prst="roundRect">
            <a:avLst/>
          </a:prstGeom>
          <a:solidFill>
            <a:srgbClr val="FFCC66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7" name="圆角矩形 6">
            <a:extLst>
              <a:ext uri="{FF2B5EF4-FFF2-40B4-BE49-F238E27FC236}">
                <a16:creationId xmlns:a16="http://schemas.microsoft.com/office/drawing/2014/main" id="{E768548D-E46C-4752-B0B5-2E0CE3719A2F}"/>
              </a:ext>
            </a:extLst>
          </p:cNvPr>
          <p:cNvSpPr/>
          <p:nvPr/>
        </p:nvSpPr>
        <p:spPr>
          <a:xfrm>
            <a:off x="4767263" y="2763838"/>
            <a:ext cx="4294187" cy="877887"/>
          </a:xfrm>
          <a:prstGeom prst="roundRect">
            <a:avLst/>
          </a:prstGeom>
          <a:solidFill>
            <a:srgbClr val="FF99FF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1EFF8780-6122-4192-8558-9DC754C64EA5}"/>
              </a:ext>
            </a:extLst>
          </p:cNvPr>
          <p:cNvSpPr/>
          <p:nvPr/>
        </p:nvSpPr>
        <p:spPr>
          <a:xfrm>
            <a:off x="4087813" y="1541463"/>
            <a:ext cx="4114800" cy="877887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28677" name="文本框 5">
            <a:extLst>
              <a:ext uri="{FF2B5EF4-FFF2-40B4-BE49-F238E27FC236}">
                <a16:creationId xmlns:a16="http://schemas.microsoft.com/office/drawing/2014/main" id="{AE1B8F6A-2AD0-4ADD-A4B4-C1374239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4450" y="1651000"/>
            <a:ext cx="26098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400" b="1">
                <a:solidFill>
                  <a:srgbClr val="1C25A4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爱的暖冬</a:t>
            </a:r>
            <a:endParaRPr lang="zh-CN" altLang="en-US" sz="44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678" name="文本框 6">
            <a:extLst>
              <a:ext uri="{FF2B5EF4-FFF2-40B4-BE49-F238E27FC236}">
                <a16:creationId xmlns:a16="http://schemas.microsoft.com/office/drawing/2014/main" id="{3758C4B9-6853-4F68-BBE0-407598B792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3138" y="4065588"/>
            <a:ext cx="25146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400" b="1">
                <a:solidFill>
                  <a:srgbClr val="1C25A4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爱的感恩</a:t>
            </a:r>
            <a:endParaRPr lang="zh-CN" altLang="en-US" sz="4400" b="1">
              <a:ea typeface="宋体" panose="02010600030101010101" pitchFamily="2" charset="-122"/>
            </a:endParaRPr>
          </a:p>
        </p:txBody>
      </p:sp>
      <p:sp>
        <p:nvSpPr>
          <p:cNvPr id="28679" name="文本框 7">
            <a:extLst>
              <a:ext uri="{FF2B5EF4-FFF2-40B4-BE49-F238E27FC236}">
                <a16:creationId xmlns:a16="http://schemas.microsoft.com/office/drawing/2014/main" id="{0E0A1B65-DEC8-4580-A57E-A3B4C95A5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1975" y="2873375"/>
            <a:ext cx="29257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4400" b="1">
                <a:solidFill>
                  <a:srgbClr val="1C25A4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爱的传递</a:t>
            </a:r>
            <a:endParaRPr lang="zh-CN" altLang="en-US" sz="4400" b="1">
              <a:solidFill>
                <a:srgbClr val="0070C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9688D3AF-82CF-4B99-A6A2-F7AC4F728A29}"/>
              </a:ext>
            </a:extLst>
          </p:cNvPr>
          <p:cNvSpPr/>
          <p:nvPr/>
        </p:nvSpPr>
        <p:spPr>
          <a:xfrm>
            <a:off x="3306763" y="1492250"/>
            <a:ext cx="1241425" cy="92710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ECE6A06C-3CDF-4BC7-BF6B-C8945F576BF3}"/>
              </a:ext>
            </a:extLst>
          </p:cNvPr>
          <p:cNvSpPr/>
          <p:nvPr/>
        </p:nvSpPr>
        <p:spPr>
          <a:xfrm>
            <a:off x="3884613" y="2713038"/>
            <a:ext cx="1241425" cy="930275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1B7EB57F-4D58-4A84-A159-D7F933CE8D21}"/>
              </a:ext>
            </a:extLst>
          </p:cNvPr>
          <p:cNvSpPr/>
          <p:nvPr/>
        </p:nvSpPr>
        <p:spPr>
          <a:xfrm>
            <a:off x="4402138" y="3960813"/>
            <a:ext cx="1239837" cy="92710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endParaRPr lang="zh-CN" altLang="en-US" noProof="1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8A1A7AF-B5DE-4C17-97FE-C99B92739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50" y="4210050"/>
            <a:ext cx="3510280" cy="2488565"/>
          </a:xfrm>
          <a:prstGeom prst="rect">
            <a:avLst/>
          </a:prstGeom>
          <a:effectLst>
            <a:softEdge rad="342900"/>
          </a:effectLst>
        </p:spPr>
      </p:pic>
      <p:sp>
        <p:nvSpPr>
          <p:cNvPr id="28684" name="文本框 12295">
            <a:extLst>
              <a:ext uri="{FF2B5EF4-FFF2-40B4-BE49-F238E27FC236}">
                <a16:creationId xmlns:a16="http://schemas.microsoft.com/office/drawing/2014/main" id="{A11C4010-A2BA-4037-BE95-609AFFCD8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3" y="9525"/>
            <a:ext cx="59705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FF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5. 教学设计——</a:t>
            </a:r>
            <a:r>
              <a:rPr lang="zh-CN" altLang="en-US" sz="4000" b="1">
                <a:solidFill>
                  <a:schemeClr val="bg1"/>
                </a:solidFill>
                <a:latin typeface="华文中宋" panose="02010600040101010101" pitchFamily="2" charset="-122"/>
                <a:ea typeface="楷体" panose="02010609060101010101" pitchFamily="49" charset="-122"/>
                <a:sym typeface="Arial" panose="020B0604020202020204" pitchFamily="34" charset="0"/>
              </a:rPr>
              <a:t>探究环节</a:t>
            </a:r>
          </a:p>
        </p:txBody>
      </p:sp>
    </p:spTree>
  </p:cSld>
  <p:clrMapOvr>
    <a:masterClrMapping/>
  </p:clrMapOvr>
  <p:transition spd="slow">
    <p:pull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19DAB2F-5F72-4E19-BED4-DDEC9B963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63"/>
            <a:ext cx="12288584" cy="6936645"/>
          </a:xfrm>
          <a:prstGeom prst="rect">
            <a:avLst/>
          </a:prstGeom>
        </p:spPr>
      </p:pic>
      <p:sp>
        <p:nvSpPr>
          <p:cNvPr id="66569" name="文本框 66568">
            <a:extLst>
              <a:ext uri="{FF2B5EF4-FFF2-40B4-BE49-F238E27FC236}">
                <a16:creationId xmlns:a16="http://schemas.microsoft.com/office/drawing/2014/main" id="{FCC69193-C3C3-4C0B-8039-14554237B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5013325"/>
            <a:ext cx="11306175" cy="10795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170" tIns="46990" rIns="90170" bIns="4699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【设计意图】</a:t>
            </a:r>
            <a:r>
              <a:rPr lang="zh-CN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让学生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体会</a:t>
            </a:r>
            <a:r>
              <a:rPr lang="zh-CN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在成长中父母、老师、同学对我们的关爱。</a:t>
            </a: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懂得学会感恩、学会关爱他人</a:t>
            </a:r>
            <a:r>
              <a:rPr lang="zh-CN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0723" name="图片 1">
            <a:extLst>
              <a:ext uri="{FF2B5EF4-FFF2-40B4-BE49-F238E27FC236}">
                <a16:creationId xmlns:a16="http://schemas.microsoft.com/office/drawing/2014/main" id="{077CA98D-CA5F-426B-B161-16541E5B3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908050"/>
            <a:ext cx="8281988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6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9" grpId="0" bldLvl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0DA1A0FF-EEDB-4220-B582-882A10F13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63"/>
            <a:ext cx="12288584" cy="6936645"/>
          </a:xfrm>
          <a:prstGeom prst="rect">
            <a:avLst/>
          </a:prstGeom>
        </p:spPr>
      </p:pic>
      <p:grpSp>
        <p:nvGrpSpPr>
          <p:cNvPr id="31746" name="组合 12316">
            <a:extLst>
              <a:ext uri="{FF2B5EF4-FFF2-40B4-BE49-F238E27FC236}">
                <a16:creationId xmlns:a16="http://schemas.microsoft.com/office/drawing/2014/main" id="{33A90B82-A4E5-428C-8C3A-510A81D1B75C}"/>
              </a:ext>
            </a:extLst>
          </p:cNvPr>
          <p:cNvGrpSpPr>
            <a:grpSpLocks/>
          </p:cNvGrpSpPr>
          <p:nvPr/>
        </p:nvGrpSpPr>
        <p:grpSpPr bwMode="auto">
          <a:xfrm>
            <a:off x="3425825" y="4235450"/>
            <a:ext cx="6975475" cy="2451100"/>
            <a:chOff x="5" y="-28"/>
            <a:chExt cx="3872" cy="930"/>
          </a:xfrm>
        </p:grpSpPr>
        <p:sp>
          <p:nvSpPr>
            <p:cNvPr id="31768" name="AutoShape 21">
              <a:extLst>
                <a:ext uri="{FF2B5EF4-FFF2-40B4-BE49-F238E27FC236}">
                  <a16:creationId xmlns:a16="http://schemas.microsoft.com/office/drawing/2014/main" id="{C01F4C24-DDE7-47BF-B4B8-F11AAFC5C2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" y="12"/>
              <a:ext cx="3447" cy="306"/>
            </a:xfrm>
            <a:prstGeom prst="roundRect">
              <a:avLst>
                <a:gd name="adj" fmla="val 16667"/>
              </a:avLst>
            </a:prstGeom>
            <a:solidFill>
              <a:srgbClr val="E1C2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31769" name="组合 12318">
              <a:extLst>
                <a:ext uri="{FF2B5EF4-FFF2-40B4-BE49-F238E27FC236}">
                  <a16:creationId xmlns:a16="http://schemas.microsoft.com/office/drawing/2014/main" id="{5CB920D0-B5EE-42E6-BB36-6127855843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" y="-28"/>
              <a:ext cx="3872" cy="930"/>
              <a:chOff x="0" y="0"/>
              <a:chExt cx="5401851" cy="1476214"/>
            </a:xfrm>
          </p:grpSpPr>
          <p:pic>
            <p:nvPicPr>
              <p:cNvPr id="31770" name="AutoShape 3">
                <a:extLst>
                  <a:ext uri="{FF2B5EF4-FFF2-40B4-BE49-F238E27FC236}">
                    <a16:creationId xmlns:a16="http://schemas.microsoft.com/office/drawing/2014/main" id="{8D47E5DA-E255-44B1-9C4A-41E340746A65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870704" cy="579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771" name="文本框 12320">
                <a:extLst>
                  <a:ext uri="{FF2B5EF4-FFF2-40B4-BE49-F238E27FC236}">
                    <a16:creationId xmlns:a16="http://schemas.microsoft.com/office/drawing/2014/main" id="{9EC2317D-0AA5-442D-A4A4-8851E78F37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7858" y="1155287"/>
                <a:ext cx="4723993" cy="320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3200" b="1">
                  <a:solidFill>
                    <a:srgbClr val="0000CC"/>
                  </a:solidFill>
                  <a:latin typeface="Arial" panose="020B0604020202020204" pitchFamily="34" charset="0"/>
                  <a:ea typeface="华文行楷" panose="02010800040101010101" pitchFamily="2" charset="-122"/>
                  <a:sym typeface="宋体" panose="02010600030101010101" pitchFamily="2" charset="-122"/>
                </a:endParaRPr>
              </a:p>
            </p:txBody>
          </p:sp>
        </p:grpSp>
      </p:grpSp>
      <p:grpSp>
        <p:nvGrpSpPr>
          <p:cNvPr id="31747" name="组合 12321">
            <a:extLst>
              <a:ext uri="{FF2B5EF4-FFF2-40B4-BE49-F238E27FC236}">
                <a16:creationId xmlns:a16="http://schemas.microsoft.com/office/drawing/2014/main" id="{45FFFEE8-2D9E-4686-B03D-EE2655B2E1E2}"/>
              </a:ext>
            </a:extLst>
          </p:cNvPr>
          <p:cNvGrpSpPr>
            <a:grpSpLocks/>
          </p:cNvGrpSpPr>
          <p:nvPr/>
        </p:nvGrpSpPr>
        <p:grpSpPr bwMode="auto">
          <a:xfrm>
            <a:off x="3749675" y="5292725"/>
            <a:ext cx="6627813" cy="1030288"/>
            <a:chOff x="14" y="-26"/>
            <a:chExt cx="4340" cy="365"/>
          </a:xfrm>
        </p:grpSpPr>
        <p:sp>
          <p:nvSpPr>
            <p:cNvPr id="31766" name="AutoShape 26">
              <a:extLst>
                <a:ext uri="{FF2B5EF4-FFF2-40B4-BE49-F238E27FC236}">
                  <a16:creationId xmlns:a16="http://schemas.microsoft.com/office/drawing/2014/main" id="{2FB6CF1A-F18C-4A86-B8C7-17C9F45F28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" y="11"/>
              <a:ext cx="4117" cy="306"/>
            </a:xfrm>
            <a:prstGeom prst="roundRect">
              <a:avLst>
                <a:gd name="adj" fmla="val 16667"/>
              </a:avLst>
            </a:prstGeom>
            <a:solidFill>
              <a:srgbClr val="85B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31767" name="AutoShape 3">
              <a:extLst>
                <a:ext uri="{FF2B5EF4-FFF2-40B4-BE49-F238E27FC236}">
                  <a16:creationId xmlns:a16="http://schemas.microsoft.com/office/drawing/2014/main" id="{01B58117-1A1C-471E-9B63-83F09216569C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" y="-26"/>
              <a:ext cx="4199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48" name="文本框 12295">
            <a:extLst>
              <a:ext uri="{FF2B5EF4-FFF2-40B4-BE49-F238E27FC236}">
                <a16:creationId xmlns:a16="http://schemas.microsoft.com/office/drawing/2014/main" id="{756FE3C9-0E88-455B-A3FC-C3E2BE05B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3" y="9525"/>
            <a:ext cx="5969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FF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5. 教学设计——</a:t>
            </a:r>
            <a:r>
              <a:rPr lang="zh-CN" altLang="en-US" sz="4000" b="1">
                <a:solidFill>
                  <a:schemeClr val="bg1"/>
                </a:solidFill>
                <a:latin typeface="华文中宋" panose="02010600040101010101" pitchFamily="2" charset="-122"/>
                <a:ea typeface="楷体" panose="02010609060101010101" pitchFamily="49" charset="-122"/>
                <a:sym typeface="Arial" panose="020B0604020202020204" pitchFamily="34" charset="0"/>
              </a:rPr>
              <a:t>教学流程</a:t>
            </a:r>
          </a:p>
        </p:txBody>
      </p:sp>
      <p:grpSp>
        <p:nvGrpSpPr>
          <p:cNvPr id="31749" name="组合 12316">
            <a:extLst>
              <a:ext uri="{FF2B5EF4-FFF2-40B4-BE49-F238E27FC236}">
                <a16:creationId xmlns:a16="http://schemas.microsoft.com/office/drawing/2014/main" id="{C72728C6-1E77-4A81-BD7E-FFE756CF1FDF}"/>
              </a:ext>
            </a:extLst>
          </p:cNvPr>
          <p:cNvGrpSpPr>
            <a:grpSpLocks/>
          </p:cNvGrpSpPr>
          <p:nvPr/>
        </p:nvGrpSpPr>
        <p:grpSpPr bwMode="auto">
          <a:xfrm>
            <a:off x="2171700" y="2170113"/>
            <a:ext cx="6534150" cy="1052512"/>
            <a:chOff x="0" y="0"/>
            <a:chExt cx="3628" cy="342"/>
          </a:xfrm>
        </p:grpSpPr>
        <p:sp>
          <p:nvSpPr>
            <p:cNvPr id="31762" name="AutoShape 21">
              <a:extLst>
                <a:ext uri="{FF2B5EF4-FFF2-40B4-BE49-F238E27FC236}">
                  <a16:creationId xmlns:a16="http://schemas.microsoft.com/office/drawing/2014/main" id="{267EBA72-EB8F-4265-8477-C2EE864C42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" y="12"/>
              <a:ext cx="3447" cy="306"/>
            </a:xfrm>
            <a:prstGeom prst="roundRect">
              <a:avLst>
                <a:gd name="adj" fmla="val 16667"/>
              </a:avLst>
            </a:prstGeom>
            <a:solidFill>
              <a:srgbClr val="E1C2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31763" name="组合 12318">
              <a:extLst>
                <a:ext uri="{FF2B5EF4-FFF2-40B4-BE49-F238E27FC236}">
                  <a16:creationId xmlns:a16="http://schemas.microsoft.com/office/drawing/2014/main" id="{8C8E7E2E-E49B-4608-A0FA-EE356ACB59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" y="-28"/>
              <a:ext cx="3492" cy="365"/>
              <a:chOff x="0" y="0"/>
              <a:chExt cx="4870704" cy="579120"/>
            </a:xfrm>
          </p:grpSpPr>
          <p:pic>
            <p:nvPicPr>
              <p:cNvPr id="31764" name="AutoShape 3">
                <a:extLst>
                  <a:ext uri="{FF2B5EF4-FFF2-40B4-BE49-F238E27FC236}">
                    <a16:creationId xmlns:a16="http://schemas.microsoft.com/office/drawing/2014/main" id="{BE71A278-0730-4DBB-94A0-9D722E38C1D1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870704" cy="579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765" name="文本框 12320">
                <a:extLst>
                  <a:ext uri="{FF2B5EF4-FFF2-40B4-BE49-F238E27FC236}">
                    <a16:creationId xmlns:a16="http://schemas.microsoft.com/office/drawing/2014/main" id="{106FFD37-0BEF-432A-BF01-F34570E738E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848" y="129131"/>
                <a:ext cx="4723993" cy="3209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3200" b="1">
                    <a:solidFill>
                      <a:srgbClr val="0000CC"/>
                    </a:solidFill>
                    <a:latin typeface="Arial" panose="020B0604020202020204" pitchFamily="34" charset="0"/>
                    <a:ea typeface="华文行楷" panose="02010800040101010101" pitchFamily="2" charset="-122"/>
                  </a:rPr>
                  <a:t>流程二：</a:t>
                </a:r>
                <a:r>
                  <a:rPr lang="zh-CN" altLang="en-US" sz="3200" b="1">
                    <a:solidFill>
                      <a:srgbClr val="0000CC"/>
                    </a:solidFill>
                    <a:latin typeface="Arial" panose="020B0604020202020204" pitchFamily="34" charset="0"/>
                    <a:ea typeface="华文行楷" panose="02010800040101010101" pitchFamily="2" charset="-122"/>
                    <a:sym typeface="宋体" panose="02010600030101010101" pitchFamily="2" charset="-122"/>
                  </a:rPr>
                  <a:t>创设情境    导入新课</a:t>
                </a:r>
              </a:p>
            </p:txBody>
          </p:sp>
        </p:grpSp>
      </p:grpSp>
      <p:grpSp>
        <p:nvGrpSpPr>
          <p:cNvPr id="31750" name="组合 12321">
            <a:extLst>
              <a:ext uri="{FF2B5EF4-FFF2-40B4-BE49-F238E27FC236}">
                <a16:creationId xmlns:a16="http://schemas.microsoft.com/office/drawing/2014/main" id="{36A28DE5-ADF5-4124-A380-B4E253F6F13D}"/>
              </a:ext>
            </a:extLst>
          </p:cNvPr>
          <p:cNvGrpSpPr>
            <a:grpSpLocks/>
          </p:cNvGrpSpPr>
          <p:nvPr/>
        </p:nvGrpSpPr>
        <p:grpSpPr bwMode="auto">
          <a:xfrm>
            <a:off x="2967038" y="3206750"/>
            <a:ext cx="6626225" cy="1028700"/>
            <a:chOff x="14" y="-26"/>
            <a:chExt cx="4340" cy="365"/>
          </a:xfrm>
        </p:grpSpPr>
        <p:sp>
          <p:nvSpPr>
            <p:cNvPr id="31758" name="AutoShape 26">
              <a:extLst>
                <a:ext uri="{FF2B5EF4-FFF2-40B4-BE49-F238E27FC236}">
                  <a16:creationId xmlns:a16="http://schemas.microsoft.com/office/drawing/2014/main" id="{E7C6CE2E-E69A-4F20-A881-C12D96061A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" y="11"/>
              <a:ext cx="4117" cy="306"/>
            </a:xfrm>
            <a:prstGeom prst="roundRect">
              <a:avLst>
                <a:gd name="adj" fmla="val 16667"/>
              </a:avLst>
            </a:prstGeom>
            <a:solidFill>
              <a:srgbClr val="85B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31759" name="组合 12323">
              <a:extLst>
                <a:ext uri="{FF2B5EF4-FFF2-40B4-BE49-F238E27FC236}">
                  <a16:creationId xmlns:a16="http://schemas.microsoft.com/office/drawing/2014/main" id="{F5A18396-485E-4D9C-8EF5-5ABB4275E7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" y="-26"/>
              <a:ext cx="4263" cy="365"/>
              <a:chOff x="0" y="0"/>
              <a:chExt cx="5947508" cy="579120"/>
            </a:xfrm>
          </p:grpSpPr>
          <p:pic>
            <p:nvPicPr>
              <p:cNvPr id="31760" name="AutoShape 3">
                <a:extLst>
                  <a:ext uri="{FF2B5EF4-FFF2-40B4-BE49-F238E27FC236}">
                    <a16:creationId xmlns:a16="http://schemas.microsoft.com/office/drawing/2014/main" id="{2C96251C-D526-4C12-BA62-B8153F32E41B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858256" cy="579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761" name="文本框 12325">
                <a:extLst>
                  <a:ext uri="{FF2B5EF4-FFF2-40B4-BE49-F238E27FC236}">
                    <a16:creationId xmlns:a16="http://schemas.microsoft.com/office/drawing/2014/main" id="{03395C81-3E4F-4D74-AE21-7C0F85B8EF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4408" y="140867"/>
                <a:ext cx="5693100" cy="3208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3200" b="1">
                    <a:solidFill>
                      <a:srgbClr val="0000CC"/>
                    </a:solidFill>
                    <a:latin typeface="Arial" panose="020B0604020202020204" pitchFamily="34" charset="0"/>
                    <a:ea typeface="华文行楷" panose="02010800040101010101" pitchFamily="2" charset="-122"/>
                  </a:rPr>
                  <a:t>流程三：自主学习    大胆质疑</a:t>
                </a:r>
                <a:endParaRPr lang="zh-CN" altLang="en-US" sz="3600" b="1">
                  <a:solidFill>
                    <a:srgbClr val="0000CC"/>
                  </a:solidFill>
                  <a:latin typeface="方正舒体" panose="02010601030101010101" pitchFamily="2" charset="-122"/>
                  <a:ea typeface="方正舒体" panose="02010601030101010101" pitchFamily="2" charset="-122"/>
                </a:endParaRPr>
              </a:p>
            </p:txBody>
          </p:sp>
        </p:grpSp>
      </p:grpSp>
      <p:grpSp>
        <p:nvGrpSpPr>
          <p:cNvPr id="31751" name="组合 12326">
            <a:extLst>
              <a:ext uri="{FF2B5EF4-FFF2-40B4-BE49-F238E27FC236}">
                <a16:creationId xmlns:a16="http://schemas.microsoft.com/office/drawing/2014/main" id="{639DF5EB-06D7-47D3-97D3-CC416B998D65}"/>
              </a:ext>
            </a:extLst>
          </p:cNvPr>
          <p:cNvGrpSpPr>
            <a:grpSpLocks/>
          </p:cNvGrpSpPr>
          <p:nvPr/>
        </p:nvGrpSpPr>
        <p:grpSpPr bwMode="auto">
          <a:xfrm>
            <a:off x="1711325" y="1089025"/>
            <a:ext cx="6399213" cy="1073150"/>
            <a:chOff x="0" y="0"/>
            <a:chExt cx="3354" cy="342"/>
          </a:xfrm>
        </p:grpSpPr>
        <p:sp>
          <p:nvSpPr>
            <p:cNvPr id="31754" name="AutoShape 9">
              <a:extLst>
                <a:ext uri="{FF2B5EF4-FFF2-40B4-BE49-F238E27FC236}">
                  <a16:creationId xmlns:a16="http://schemas.microsoft.com/office/drawing/2014/main" id="{4D448E41-45F6-46FA-97B4-DD9BC6A810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" y="12"/>
              <a:ext cx="3152" cy="306"/>
            </a:xfrm>
            <a:prstGeom prst="roundRect">
              <a:avLst>
                <a:gd name="adj" fmla="val 16667"/>
              </a:avLst>
            </a:prstGeom>
            <a:solidFill>
              <a:srgbClr val="85B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zh-CN" altLang="en-US" sz="180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grpSp>
          <p:nvGrpSpPr>
            <p:cNvPr id="31755" name="组合 12328">
              <a:extLst>
                <a:ext uri="{FF2B5EF4-FFF2-40B4-BE49-F238E27FC236}">
                  <a16:creationId xmlns:a16="http://schemas.microsoft.com/office/drawing/2014/main" id="{3D7D996D-074E-4381-A252-5B8897B742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1" y="-29"/>
              <a:ext cx="3203" cy="365"/>
              <a:chOff x="0" y="0"/>
              <a:chExt cx="4468368" cy="579120"/>
            </a:xfrm>
          </p:grpSpPr>
          <p:pic>
            <p:nvPicPr>
              <p:cNvPr id="31756" name="AutoShape 3">
                <a:extLst>
                  <a:ext uri="{FF2B5EF4-FFF2-40B4-BE49-F238E27FC236}">
                    <a16:creationId xmlns:a16="http://schemas.microsoft.com/office/drawing/2014/main" id="{4FF3C9E6-58E8-4E34-A546-E9AF13660101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4468368" cy="579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757" name="文本框 12330">
                <a:extLst>
                  <a:ext uri="{FF2B5EF4-FFF2-40B4-BE49-F238E27FC236}">
                    <a16:creationId xmlns:a16="http://schemas.microsoft.com/office/drawing/2014/main" id="{1514D751-4A4D-4E6F-BF4A-9AEF270E73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534" y="253547"/>
                <a:ext cx="4303299" cy="3208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3200" b="1">
                    <a:solidFill>
                      <a:srgbClr val="0000CC"/>
                    </a:solidFill>
                    <a:latin typeface="Arial" panose="020B0604020202020204" pitchFamily="34" charset="0"/>
                    <a:ea typeface="华文行楷" panose="02010800040101010101" pitchFamily="2" charset="-122"/>
                  </a:rPr>
                  <a:t>流程一：渲染气氛   学法指导</a:t>
                </a:r>
              </a:p>
              <a:p>
                <a:pPr algn="ctr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lang="zh-CN" altLang="en-US" sz="3200" b="1">
                    <a:solidFill>
                      <a:srgbClr val="0000CC"/>
                    </a:solidFill>
                    <a:latin typeface="Arial" panose="020B0604020202020204" pitchFamily="34" charset="0"/>
                    <a:ea typeface="华文行楷" panose="02010800040101010101" pitchFamily="2" charset="-122"/>
                  </a:rPr>
                  <a:t> </a:t>
                </a:r>
              </a:p>
            </p:txBody>
          </p:sp>
        </p:grpSp>
      </p:grpSp>
      <p:sp>
        <p:nvSpPr>
          <p:cNvPr id="31752" name="文本框 12">
            <a:extLst>
              <a:ext uri="{FF2B5EF4-FFF2-40B4-BE49-F238E27FC236}">
                <a16:creationId xmlns:a16="http://schemas.microsoft.com/office/drawing/2014/main" id="{A4A8388D-04D7-4684-AFD2-CE2E3D31C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5763" y="5570538"/>
            <a:ext cx="5519737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  <a:ea typeface="华文行楷" panose="02010800040101010101" pitchFamily="2" charset="-122"/>
              </a:rPr>
              <a:t>流程五：</a:t>
            </a:r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  <a:ea typeface="华文行楷" panose="02010800040101010101" pitchFamily="2" charset="-122"/>
                <a:sym typeface="宋体" panose="02010600030101010101" pitchFamily="2" charset="-122"/>
              </a:rPr>
              <a:t>畅谈收获    理性升华</a:t>
            </a:r>
            <a:endParaRPr lang="zh-CN" altLang="en-US" sz="3200" b="1">
              <a:solidFill>
                <a:srgbClr val="FF0000"/>
              </a:solidFill>
              <a:latin typeface="Arial" panose="020B0604020202020204" pitchFamily="34" charset="0"/>
              <a:ea typeface="华文行楷" panose="02010800040101010101" pitchFamily="2" charset="-122"/>
            </a:endParaRPr>
          </a:p>
        </p:txBody>
      </p:sp>
      <p:sp>
        <p:nvSpPr>
          <p:cNvPr id="31753" name="文本框 12325">
            <a:extLst>
              <a:ext uri="{FF2B5EF4-FFF2-40B4-BE49-F238E27FC236}">
                <a16:creationId xmlns:a16="http://schemas.microsoft.com/office/drawing/2014/main" id="{2E86F948-80CE-4647-90AE-AE4179F51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4563" y="4459288"/>
            <a:ext cx="6230937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 b="1">
                <a:solidFill>
                  <a:srgbClr val="0000CC"/>
                </a:solidFill>
                <a:latin typeface="Arial" panose="020B0604020202020204" pitchFamily="34" charset="0"/>
                <a:ea typeface="华文行楷" panose="02010800040101010101" pitchFamily="2" charset="-122"/>
              </a:rPr>
              <a:t>流程四：合作探究    思维碰撞</a:t>
            </a:r>
          </a:p>
        </p:txBody>
      </p:sp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66EC00E-099D-45B4-9E7F-52636588E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63"/>
            <a:ext cx="12288584" cy="6936645"/>
          </a:xfrm>
          <a:prstGeom prst="rect">
            <a:avLst/>
          </a:prstGeom>
        </p:spPr>
      </p:pic>
      <p:sp>
        <p:nvSpPr>
          <p:cNvPr id="32770" name="Text Box 4">
            <a:extLst>
              <a:ext uri="{FF2B5EF4-FFF2-40B4-BE49-F238E27FC236}">
                <a16:creationId xmlns:a16="http://schemas.microsoft.com/office/drawing/2014/main" id="{A110B509-DA27-4E04-9D96-D1A5CE120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-100013"/>
            <a:ext cx="2646363" cy="83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8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  <a:sym typeface="Arial" panose="020B0604020202020204" pitchFamily="34" charset="0"/>
              </a:rPr>
              <a:t>畅谈收获</a:t>
            </a:r>
          </a:p>
        </p:txBody>
      </p:sp>
      <p:pic>
        <p:nvPicPr>
          <p:cNvPr id="32771" name="图片 1">
            <a:extLst>
              <a:ext uri="{FF2B5EF4-FFF2-40B4-BE49-F238E27FC236}">
                <a16:creationId xmlns:a16="http://schemas.microsoft.com/office/drawing/2014/main" id="{19135906-BAC2-4475-AF94-C4E425BB1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952500"/>
            <a:ext cx="7886700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9" name="文本框 51208">
            <a:extLst>
              <a:ext uri="{FF2B5EF4-FFF2-40B4-BE49-F238E27FC236}">
                <a16:creationId xmlns:a16="http://schemas.microsoft.com/office/drawing/2014/main" id="{1FF83DC4-2E36-48FB-B21A-AC686BD9A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5229225"/>
            <a:ext cx="10512425" cy="111283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【设计意图】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学生通过畅谈收获，形成知识结构，内化三维目标。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9" grpId="0" bldLvl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97D9F5C-0959-4D5F-9AAF-54FB4BBC1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63"/>
            <a:ext cx="12288584" cy="6936645"/>
          </a:xfrm>
          <a:prstGeom prst="rect">
            <a:avLst/>
          </a:prstGeom>
        </p:spPr>
      </p:pic>
      <p:sp>
        <p:nvSpPr>
          <p:cNvPr id="33794" name="文本框 43022">
            <a:extLst>
              <a:ext uri="{FF2B5EF4-FFF2-40B4-BE49-F238E27FC236}">
                <a16:creationId xmlns:a16="http://schemas.microsoft.com/office/drawing/2014/main" id="{DCE32427-50B1-4652-A842-E71EA8CCD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138" y="-100013"/>
            <a:ext cx="26463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8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板书设计</a:t>
            </a:r>
            <a:endParaRPr lang="zh-CN" altLang="en-US" sz="4800" b="1">
              <a:solidFill>
                <a:srgbClr val="FFFF00"/>
              </a:solidFill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33795" name="图片 6">
            <a:extLst>
              <a:ext uri="{FF2B5EF4-FFF2-40B4-BE49-F238E27FC236}">
                <a16:creationId xmlns:a16="http://schemas.microsoft.com/office/drawing/2014/main" id="{4A112504-0B73-4210-8BE1-E1F6455AF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1916113"/>
            <a:ext cx="936942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文本框 1">
            <a:extLst>
              <a:ext uri="{FF2B5EF4-FFF2-40B4-BE49-F238E27FC236}">
                <a16:creationId xmlns:a16="http://schemas.microsoft.com/office/drawing/2014/main" id="{9A1249D6-3A5B-4963-ACC8-9C276E19D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1125538"/>
            <a:ext cx="25209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zh-CN" altLang="en-US" sz="2800" b="1">
                <a:solidFill>
                  <a:srgbClr val="FF0000"/>
                </a:solidFill>
              </a:rPr>
              <a:t>知识收获：</a:t>
            </a:r>
          </a:p>
        </p:txBody>
      </p:sp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AA7D58-FBF0-4227-A1AB-CEC8AA2B6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63"/>
            <a:ext cx="12288584" cy="6936645"/>
          </a:xfrm>
          <a:prstGeom prst="rect">
            <a:avLst/>
          </a:prstGeom>
        </p:spPr>
      </p:pic>
      <p:sp>
        <p:nvSpPr>
          <p:cNvPr id="34818" name="文本框 43022">
            <a:extLst>
              <a:ext uri="{FF2B5EF4-FFF2-40B4-BE49-F238E27FC236}">
                <a16:creationId xmlns:a16="http://schemas.microsoft.com/office/drawing/2014/main" id="{76E27ADE-5919-4D2F-9616-F99E830A5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138" y="-100013"/>
            <a:ext cx="26463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800" b="1">
                <a:solidFill>
                  <a:schemeClr val="bg1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理性升华</a:t>
            </a:r>
            <a:endParaRPr lang="zh-CN" altLang="en-US" sz="4800" b="1">
              <a:solidFill>
                <a:srgbClr val="FFFF00"/>
              </a:solidFill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11DE630-7028-44FF-B9EC-8AD1C0ADB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13" y="4881563"/>
            <a:ext cx="11303000" cy="16541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lIns="90170" tIns="46990" rIns="90170" bIns="4699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【设计意图】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采用“情理交融”的方式 ，帮助学生内化于心，外化于行理性升华，明白关爱他人的重要性，传递爱，让社会更美好。</a:t>
            </a:r>
            <a:endParaRPr lang="en-US" altLang="zh-CN" sz="3200" b="1">
              <a:latin typeface="楷体" panose="02010609060101010101" pitchFamily="49" charset="-122"/>
              <a:ea typeface="楷体" panose="02010609060101010101" pitchFamily="49" charset="-122"/>
              <a:sym typeface="Arial" panose="020B0604020202020204" pitchFamily="34" charset="0"/>
            </a:endParaRPr>
          </a:p>
        </p:txBody>
      </p:sp>
      <p:pic>
        <p:nvPicPr>
          <p:cNvPr id="34820" name="图片 11">
            <a:extLst>
              <a:ext uri="{FF2B5EF4-FFF2-40B4-BE49-F238E27FC236}">
                <a16:creationId xmlns:a16="http://schemas.microsoft.com/office/drawing/2014/main" id="{7A446426-B4DD-49DB-9E23-ECBF6F34B1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1062038"/>
            <a:ext cx="892810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00E4E52-8783-4CC7-8B77-6BB792728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63"/>
            <a:ext cx="12288584" cy="6936645"/>
          </a:xfrm>
          <a:prstGeom prst="rect">
            <a:avLst/>
          </a:prstGeom>
        </p:spPr>
      </p:pic>
      <p:sp>
        <p:nvSpPr>
          <p:cNvPr id="35842" name="Text Box 2">
            <a:extLst>
              <a:ext uri="{FF2B5EF4-FFF2-40B4-BE49-F238E27FC236}">
                <a16:creationId xmlns:a16="http://schemas.microsoft.com/office/drawing/2014/main" id="{18A45CCE-D6AC-46D7-8576-DC0755A4C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513" y="6278563"/>
            <a:ext cx="4681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400" i="1">
                <a:solidFill>
                  <a:schemeClr val="bg1"/>
                </a:solidFill>
                <a:latin typeface="长城特粗宋体" pitchFamily="1" charset="-122"/>
                <a:ea typeface="长城特粗宋体" pitchFamily="1" charset="-122"/>
              </a:rPr>
              <a:t>泸县二中外国语实验学校 董萍</a:t>
            </a:r>
          </a:p>
        </p:txBody>
      </p:sp>
      <p:sp>
        <p:nvSpPr>
          <p:cNvPr id="35843" name="文本框 44038">
            <a:extLst>
              <a:ext uri="{FF2B5EF4-FFF2-40B4-BE49-F238E27FC236}">
                <a16:creationId xmlns:a16="http://schemas.microsoft.com/office/drawing/2014/main" id="{9EB94DE8-A46F-4E83-A2D8-1D3D4AFCD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1050" y="-100013"/>
            <a:ext cx="3225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800" b="1">
                <a:solidFill>
                  <a:srgbClr val="FFFF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6.</a:t>
            </a:r>
            <a:r>
              <a:rPr lang="zh-CN" altLang="en-US" sz="4800" b="1">
                <a:solidFill>
                  <a:srgbClr val="FFFF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教学反思</a:t>
            </a:r>
            <a:endParaRPr lang="zh-CN" altLang="en-US" sz="4800" b="1">
              <a:solidFill>
                <a:srgbClr val="FFFF00"/>
              </a:solidFill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CE173606-FC1D-4F42-B314-7C28B9F5A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1196975"/>
            <a:ext cx="1152207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亮点一：</a:t>
            </a:r>
            <a:endParaRPr lang="en-US" altLang="zh-CN" sz="32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以生为本，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指导学生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“会学”，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追求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深度学习，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让学生成为课堂的主人，让活动成为课堂的中心。</a:t>
            </a:r>
            <a:endParaRPr lang="en-US" altLang="zh-CN" sz="32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altLang="zh-CN" sz="32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7FD862-F7D0-4B20-BD9A-3A494BC59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300" y="3516313"/>
            <a:ext cx="11090275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亮点二：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以学定教，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采用基于学生实际的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“体验探究式教学”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，让学生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“学会”，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培养学科思维能力和正确的价值取向。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93417B5-17D4-443D-AB3B-E0FA6AD60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63"/>
            <a:ext cx="12288584" cy="6936645"/>
          </a:xfrm>
          <a:prstGeom prst="rect">
            <a:avLst/>
          </a:prstGeom>
        </p:spPr>
      </p:pic>
      <p:sp>
        <p:nvSpPr>
          <p:cNvPr id="36866" name="Text Box 2">
            <a:extLst>
              <a:ext uri="{FF2B5EF4-FFF2-40B4-BE49-F238E27FC236}">
                <a16:creationId xmlns:a16="http://schemas.microsoft.com/office/drawing/2014/main" id="{950B2D15-0B8F-47B9-BFAF-D549A7290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513" y="6278563"/>
            <a:ext cx="46815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400" i="1">
                <a:solidFill>
                  <a:schemeClr val="bg1"/>
                </a:solidFill>
                <a:latin typeface="长城特粗宋体" pitchFamily="1" charset="-122"/>
                <a:ea typeface="长城特粗宋体" pitchFamily="1" charset="-122"/>
              </a:rPr>
              <a:t>泸县二中外国语实验学校 董萍</a:t>
            </a:r>
          </a:p>
        </p:txBody>
      </p:sp>
      <p:sp>
        <p:nvSpPr>
          <p:cNvPr id="36867" name="文本框 45062">
            <a:extLst>
              <a:ext uri="{FF2B5EF4-FFF2-40B4-BE49-F238E27FC236}">
                <a16:creationId xmlns:a16="http://schemas.microsoft.com/office/drawing/2014/main" id="{B7AFDF85-0800-4C2F-B738-07FC85469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0725" y="0"/>
            <a:ext cx="3225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4800" b="1">
                <a:solidFill>
                  <a:srgbClr val="FFFF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6.</a:t>
            </a:r>
            <a:r>
              <a:rPr lang="zh-CN" altLang="en-US" sz="4800" b="1">
                <a:solidFill>
                  <a:srgbClr val="FFFF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教学反思</a:t>
            </a:r>
            <a:endParaRPr lang="zh-CN" altLang="en-US" sz="4800" b="1">
              <a:solidFill>
                <a:srgbClr val="FFFF00"/>
              </a:solidFill>
              <a:latin typeface="华文中宋" panose="02010600040101010101" pitchFamily="2" charset="-122"/>
              <a:ea typeface="华文中宋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36868" name="Rectangle 4">
            <a:extLst>
              <a:ext uri="{FF2B5EF4-FFF2-40B4-BE49-F238E27FC236}">
                <a16:creationId xmlns:a16="http://schemas.microsoft.com/office/drawing/2014/main" id="{F5773270-8572-42A2-B119-AE1359499D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2349500"/>
            <a:ext cx="11233150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  不足：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4000" b="1">
                <a:latin typeface="楷体" panose="02010609060101010101" pitchFamily="49" charset="-122"/>
                <a:ea typeface="楷体" panose="02010609060101010101" pitchFamily="49" charset="-122"/>
              </a:rPr>
              <a:t>对学情把握不够，教学智慧还需要进一步加强。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48BB85E-82D3-4DB5-BE7B-CFCD533EF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063"/>
            <a:ext cx="12288584" cy="6936645"/>
          </a:xfrm>
          <a:prstGeom prst="rect">
            <a:avLst/>
          </a:prstGeom>
        </p:spPr>
      </p:pic>
      <p:sp>
        <p:nvSpPr>
          <p:cNvPr id="37890" name="矩形 49153">
            <a:extLst>
              <a:ext uri="{FF2B5EF4-FFF2-40B4-BE49-F238E27FC236}">
                <a16:creationId xmlns:a16="http://schemas.microsoft.com/office/drawing/2014/main" id="{3F137E40-15A6-461B-A822-246E296B022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68575" y="2565400"/>
            <a:ext cx="7415213" cy="1439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prstShdw prst="shdw11">
                    <a:srgbClr val="C0C0C0">
                      <a:alpha val="76999"/>
                    </a:srgbClr>
                  </a:prst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恳请指导！</a:t>
            </a: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3602355" y="1595755"/>
            <a:ext cx="4114165" cy="878205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484" name="文本框 5"/>
          <p:cNvSpPr txBox="1"/>
          <p:nvPr/>
        </p:nvSpPr>
        <p:spPr>
          <a:xfrm>
            <a:off x="4565015" y="1651000"/>
            <a:ext cx="260921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400" b="1" dirty="0">
                <a:solidFill>
                  <a:srgbClr val="1C25A4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爱的暖冬</a:t>
            </a:r>
            <a:endParaRPr lang="zh-CN" altLang="en-US" sz="44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0487" name="文本框 3"/>
          <p:cNvSpPr txBox="1"/>
          <p:nvPr/>
        </p:nvSpPr>
        <p:spPr>
          <a:xfrm>
            <a:off x="376767" y="300567"/>
            <a:ext cx="3225800" cy="82994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探究环节</a:t>
            </a:r>
          </a:p>
        </p:txBody>
      </p:sp>
      <p:sp>
        <p:nvSpPr>
          <p:cNvPr id="6" name="椭圆 5"/>
          <p:cNvSpPr/>
          <p:nvPr/>
        </p:nvSpPr>
        <p:spPr>
          <a:xfrm>
            <a:off x="2766272" y="1571626"/>
            <a:ext cx="1240367" cy="927100"/>
          </a:xfrm>
          <a:prstGeom prst="ellipse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435" y="4176395"/>
            <a:ext cx="3510280" cy="2488565"/>
          </a:xfrm>
          <a:prstGeom prst="rect">
            <a:avLst/>
          </a:prstGeom>
          <a:effectLst>
            <a:softEdge rad="342900"/>
          </a:effectLst>
        </p:spPr>
      </p:pic>
    </p:spTree>
  </p:cSld>
  <p:clrMapOvr>
    <a:masterClrMapping/>
  </p:clrMapOvr>
  <p:transition spd="slow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1005" y="2985770"/>
            <a:ext cx="22948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关爱他人</a:t>
            </a:r>
          </a:p>
        </p:txBody>
      </p:sp>
      <p:sp>
        <p:nvSpPr>
          <p:cNvPr id="4" name="左大括号 3"/>
          <p:cNvSpPr/>
          <p:nvPr/>
        </p:nvSpPr>
        <p:spPr>
          <a:xfrm>
            <a:off x="2432685" y="1684020"/>
            <a:ext cx="511175" cy="3249930"/>
          </a:xfrm>
          <a:prstGeom prst="leftBrace">
            <a:avLst/>
          </a:prstGeom>
          <a:noFill/>
          <a:ln w="28575" cmpd="sng">
            <a:solidFill>
              <a:schemeClr val="tx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n w="28575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831688" y="1028219"/>
            <a:ext cx="32296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关爱他人是</a:t>
            </a:r>
            <a:endParaRPr lang="en-US" altLang="zh-CN" sz="36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36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一种幸福</a:t>
            </a:r>
          </a:p>
        </p:txBody>
      </p:sp>
      <p:sp>
        <p:nvSpPr>
          <p:cNvPr id="7" name="左大括号 6"/>
          <p:cNvSpPr/>
          <p:nvPr/>
        </p:nvSpPr>
        <p:spPr>
          <a:xfrm>
            <a:off x="5257025" y="943837"/>
            <a:ext cx="392430" cy="1633855"/>
          </a:xfrm>
          <a:prstGeom prst="leftBrace">
            <a:avLst/>
          </a:prstGeom>
          <a:ln cmpd="sng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649818" y="641752"/>
            <a:ext cx="52374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1C25A4"/>
                </a:solidFill>
                <a:latin typeface="楷体" panose="02010609060101010101" charset="-122"/>
                <a:ea typeface="楷体" panose="02010609060101010101" charset="-122"/>
              </a:rPr>
              <a:t>含义：关心爱护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0840" y="236855"/>
            <a:ext cx="23450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1C25A4"/>
                </a:solidFill>
                <a:latin typeface="楷体" panose="02010609060101010101" charset="-122"/>
                <a:ea typeface="楷体" panose="02010609060101010101" charset="-122"/>
              </a:rPr>
              <a:t>知识收获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>
        <p:newsflash/>
      </p:transition>
    </mc:Choice>
    <mc:Fallback xmlns="">
      <p:transition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760" y="517525"/>
            <a:ext cx="7505700" cy="4521200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4" name="文本框 3"/>
          <p:cNvSpPr txBox="1"/>
          <p:nvPr/>
        </p:nvSpPr>
        <p:spPr>
          <a:xfrm>
            <a:off x="1247140" y="5332095"/>
            <a:ext cx="9967595" cy="1353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1.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辛勤工作却得不到关爱的老人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,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他的心里会怎么想?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2.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sym typeface="+mn-ea"/>
              </a:rPr>
              <a:t>你有过类似的经历吗? </a:t>
            </a:r>
          </a:p>
          <a:p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36525" y="102870"/>
            <a:ext cx="26847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1C25A4"/>
                </a:solidFill>
                <a:latin typeface="楷体" panose="02010609060101010101" charset="-122"/>
                <a:ea typeface="楷体" panose="02010609060101010101" charset="-122"/>
              </a:rPr>
              <a:t>爱的暖冬</a:t>
            </a:r>
            <a:endParaRPr lang="zh-CN" altLang="en-US" sz="32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62405" y="5251450"/>
            <a:ext cx="1107186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是什么唤醒了“女老板”的关感爱之举?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925" y="535305"/>
            <a:ext cx="5761990" cy="4220210"/>
          </a:xfrm>
          <a:prstGeom prst="rect">
            <a:avLst/>
          </a:prstGeom>
          <a:effectLst>
            <a:softEdge rad="17780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" y="535305"/>
            <a:ext cx="5731510" cy="4129405"/>
          </a:xfrm>
          <a:prstGeom prst="rect">
            <a:avLst/>
          </a:prstGeom>
          <a:effectLst>
            <a:softEdge rad="228600"/>
          </a:effectLst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e32c78eb-f474-4953-b310-83211339470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7d2f9ad-2a73-481d-b3a2-081eb962d764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1621</Words>
  <Application>Microsoft Office PowerPoint</Application>
  <PresentationFormat>宽屏</PresentationFormat>
  <Paragraphs>224</Paragraphs>
  <Slides>58</Slides>
  <Notes>22</Notes>
  <HiddenSlides>0</HiddenSlides>
  <MMClips>3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58</vt:i4>
      </vt:variant>
    </vt:vector>
  </HeadingPairs>
  <TitlesOfParts>
    <vt:vector size="70" baseType="lpstr">
      <vt:lpstr>Alba Matter</vt:lpstr>
      <vt:lpstr>方正舒体</vt:lpstr>
      <vt:lpstr>华文行楷</vt:lpstr>
      <vt:lpstr>华文中宋</vt:lpstr>
      <vt:lpstr>楷体</vt:lpstr>
      <vt:lpstr>隶书</vt:lpstr>
      <vt:lpstr>宋体</vt:lpstr>
      <vt:lpstr>微软雅黑</vt:lpstr>
      <vt:lpstr>长城特粗宋体</vt:lpstr>
      <vt:lpstr>Arial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何 梦</cp:lastModifiedBy>
  <cp:revision>75</cp:revision>
  <cp:lastPrinted>2021-05-20T03:16:36Z</cp:lastPrinted>
  <dcterms:created xsi:type="dcterms:W3CDTF">2020-10-19T14:41:00Z</dcterms:created>
  <dcterms:modified xsi:type="dcterms:W3CDTF">2021-05-23T16:15:28Z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2456E4F80B184985BE4F6EB938BD11C5</vt:lpwstr>
  </property>
</Properties>
</file>