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779" r:id="rId3"/>
    <p:sldId id="974" r:id="rId4"/>
    <p:sldId id="898" r:id="rId5"/>
    <p:sldId id="782" r:id="rId6"/>
    <p:sldId id="833" r:id="rId7"/>
    <p:sldId id="836" r:id="rId8"/>
    <p:sldId id="837" r:id="rId9"/>
    <p:sldId id="839" r:id="rId10"/>
    <p:sldId id="908" r:id="rId11"/>
    <p:sldId id="834" r:id="rId12"/>
    <p:sldId id="931" r:id="rId13"/>
    <p:sldId id="870" r:id="rId14"/>
    <p:sldId id="955" r:id="rId15"/>
    <p:sldId id="959" r:id="rId16"/>
    <p:sldId id="956" r:id="rId17"/>
    <p:sldId id="957" r:id="rId18"/>
    <p:sldId id="899" r:id="rId19"/>
    <p:sldId id="900" r:id="rId20"/>
    <p:sldId id="902" r:id="rId21"/>
    <p:sldId id="904" r:id="rId22"/>
    <p:sldId id="907" r:id="rId23"/>
    <p:sldId id="972" r:id="rId24"/>
    <p:sldId id="77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CC"/>
    <a:srgbClr val="DD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96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" Target="../slides/slide23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4" r:link="rId15" cstate="print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4" r:link="rId15" cstate="print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tags" Target="../tags/tag37.xml"/><Relationship Id="rId7" Type="http://schemas.openxmlformats.org/officeDocument/2006/relationships/image" Target="../media/image9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41.xml"/><Relationship Id="rId7" Type="http://schemas.openxmlformats.org/officeDocument/2006/relationships/image" Target="../media/image8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9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21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20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19.png"/><Relationship Id="rId5" Type="http://schemas.openxmlformats.org/officeDocument/2006/relationships/tags" Target="../tags/tag49.xml"/><Relationship Id="rId15" Type="http://schemas.openxmlformats.org/officeDocument/2006/relationships/image" Target="../media/image23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48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AppData\Roaming\Seewo\EasiNote5\Data\17781027167\Courseware\262cb046-0b16-4614-9bbb-f9df760a694d\e18723749dfeb5a2ed0023892ba87322_S0707.145aqnnlsgb.uq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45417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440493" y="2129425"/>
            <a:ext cx="42125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政热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点专题复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</a:t>
            </a:r>
            <a:r>
              <a:rPr lang="zh-CN" altLang="en-US" sz="3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</a:t>
            </a:r>
            <a:endParaRPr lang="zh-CN" altLang="en-US" sz="3000" dirty="0"/>
          </a:p>
        </p:txBody>
      </p:sp>
      <p:sp>
        <p:nvSpPr>
          <p:cNvPr id="8" name="矩形 7"/>
          <p:cNvSpPr/>
          <p:nvPr/>
        </p:nvSpPr>
        <p:spPr>
          <a:xfrm>
            <a:off x="991696" y="2825202"/>
            <a:ext cx="5835015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推进生态文明建设</a:t>
            </a:r>
          </a:p>
        </p:txBody>
      </p:sp>
      <p:sp>
        <p:nvSpPr>
          <p:cNvPr id="9" name="矩形 8"/>
          <p:cNvSpPr/>
          <p:nvPr/>
        </p:nvSpPr>
        <p:spPr>
          <a:xfrm>
            <a:off x="979170" y="3244241"/>
            <a:ext cx="5860041" cy="1316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80000"/>
              </a:lnSpc>
            </a:pPr>
            <a:r>
              <a:rPr lang="zh-CN" altLang="en-US" sz="5000" b="1" noProof="1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助力中国式现代化</a:t>
            </a:r>
          </a:p>
        </p:txBody>
      </p:sp>
      <p:sp>
        <p:nvSpPr>
          <p:cNvPr id="11" name="矩形 10"/>
          <p:cNvSpPr/>
          <p:nvPr/>
        </p:nvSpPr>
        <p:spPr>
          <a:xfrm>
            <a:off x="1168400" y="4676140"/>
            <a:ext cx="5022850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b="1" dirty="0">
                <a:solidFill>
                  <a:srgbClr val="002060"/>
                </a:solidFill>
              </a:rPr>
              <a:t>泸县立</a:t>
            </a:r>
            <a:r>
              <a:rPr lang="zh-CN" altLang="en-US" sz="2500" b="1" dirty="0" smtClean="0">
                <a:solidFill>
                  <a:srgbClr val="002060"/>
                </a:solidFill>
              </a:rPr>
              <a:t>石中</a:t>
            </a:r>
            <a:r>
              <a:rPr lang="zh-CN" altLang="en-US" sz="2500" b="1" dirty="0">
                <a:solidFill>
                  <a:srgbClr val="002060"/>
                </a:solidFill>
              </a:rPr>
              <a:t>学     </a:t>
            </a:r>
            <a:r>
              <a:rPr lang="en-US" altLang="zh-CN" sz="2500" b="1" dirty="0">
                <a:solidFill>
                  <a:srgbClr val="002060"/>
                </a:solidFill>
              </a:rPr>
              <a:t>       </a:t>
            </a:r>
            <a:r>
              <a:rPr lang="zh-CN" altLang="en-US" sz="2500" b="1" dirty="0">
                <a:solidFill>
                  <a:srgbClr val="002060"/>
                </a:solidFill>
              </a:rPr>
              <a:t>陈小刚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b34a93f46052e936c4c6cfd20f504b816815205314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69240" y="998855"/>
            <a:ext cx="3402330" cy="4860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26205" y="799465"/>
            <a:ext cx="8265795" cy="927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）结合材料，运用所学知识，</a:t>
            </a: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分析我国生态环境保护发生历史性、转折性、全局性变化的原因。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25570" y="1931670"/>
            <a:ext cx="7965440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just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（1）坚持</a:t>
            </a:r>
            <a:r>
              <a:rPr lang="zh-CN" altLang="en-US" sz="2600" b="1" dirty="0" smtClean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党对生态文明建设的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全面领导。</a:t>
            </a:r>
          </a:p>
          <a:p>
            <a:pPr lvl="0" indent="0" algn="just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（2</a:t>
            </a:r>
            <a:r>
              <a:rPr lang="zh-CN" altLang="en-US" sz="2600" b="1" dirty="0" smtClean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）党和政府贯彻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创新、协调、绿色、开放、共享的新发展理念。</a:t>
            </a:r>
          </a:p>
          <a:p>
            <a:pPr lvl="0" indent="0" algn="just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（3</a:t>
            </a:r>
            <a:r>
              <a:rPr lang="zh-CN" altLang="en-US" sz="2600" b="1" dirty="0" smtClean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）我国坚持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节约资源和保护环境的基本国策。</a:t>
            </a:r>
          </a:p>
          <a:p>
            <a:pPr lvl="0" indent="0" algn="just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（4</a:t>
            </a:r>
            <a:r>
              <a:rPr lang="zh-CN" altLang="en-US" sz="2600" b="1" dirty="0" smtClean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）我国坚持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人与自然和谐共生。</a:t>
            </a:r>
          </a:p>
          <a:p>
            <a:pPr lvl="0" indent="0" algn="just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（5</a:t>
            </a:r>
            <a:r>
              <a:rPr lang="zh-CN" altLang="en-US" sz="2600" b="1" dirty="0" smtClean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）我国坚持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走绿色发展道路。</a:t>
            </a:r>
          </a:p>
          <a:p>
            <a:pPr lvl="0" indent="0" algn="just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（6）建设生态文明，严守生态保护红线、环境质量底线、资源利用上线。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26205" y="998855"/>
            <a:ext cx="84213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sz="2400" b="1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2400" b="1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）建设天蓝、地绿、水清的美丽家园</a:t>
            </a:r>
            <a:r>
              <a:rPr lang="en-US" sz="2400" b="1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2400" b="1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国家应该怎样做</a:t>
            </a:r>
            <a:r>
              <a:rPr lang="en-US" sz="2400" b="1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?</a:t>
            </a:r>
            <a:endParaRPr lang="en-US" altLang="en-US" sz="2400" b="1" dirty="0" smtClean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9920" y="1876425"/>
            <a:ext cx="4095750" cy="310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垃圾分类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</a:p>
          <a:p>
            <a:pPr indent="0" fontAlgn="auto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碳达峰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碳中和</a:t>
            </a:r>
          </a:p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长江十年禁渔令</a:t>
            </a:r>
          </a:p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黄河流域生态保护</a:t>
            </a:r>
          </a:p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通过《湿地保护法》</a:t>
            </a:r>
            <a:endParaRPr lang="zh-CN" altLang="en-US" sz="28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六边形 5"/>
          <p:cNvSpPr/>
          <p:nvPr>
            <p:custDataLst>
              <p:tags r:id="rId1"/>
            </p:custDataLst>
          </p:nvPr>
        </p:nvSpPr>
        <p:spPr>
          <a:xfrm>
            <a:off x="697230" y="1066800"/>
            <a:ext cx="2449195" cy="676275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000" b="1" dirty="0" smtClean="0">
                <a:solidFill>
                  <a:srgbClr val="FF0000"/>
                </a:solidFill>
              </a:rPr>
              <a:t>时政热点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02785" y="1876425"/>
            <a:ext cx="7172325" cy="310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快递绿色包装标准化</a:t>
            </a:r>
          </a:p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世界新能源汽车大会</a:t>
            </a:r>
          </a:p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《新时代中国绿色发展》白皮书</a:t>
            </a:r>
          </a:p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世界最大人工林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塞平坝建场60周年</a:t>
            </a:r>
          </a:p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联合国生物多样性峰会和气候雄心峰会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9920" y="5114925"/>
            <a:ext cx="1179195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8" algn="l" fontAlgn="auto">
              <a:lnSpc>
                <a:spcPct val="14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年4月22日世界地球日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珍爱地球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人与自然和谐共生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" y="925830"/>
            <a:ext cx="11290300" cy="25031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" y="3429635"/>
            <a:ext cx="11276330" cy="169164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64210" y="4988560"/>
            <a:ext cx="1052639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200" b="1" dirty="0"/>
              <a:t>(1)</a:t>
            </a:r>
            <a:r>
              <a:rPr lang="zh-CN" altLang="en-US" sz="2200" b="1" dirty="0" smtClean="0"/>
              <a:t>结合两</a:t>
            </a:r>
            <a:r>
              <a:rPr lang="zh-CN" altLang="en-US" sz="2200" b="1" dirty="0"/>
              <a:t>则材料，运用所学知识，谈谈推行垃圾分类的重要性。（6分）</a:t>
            </a:r>
          </a:p>
        </p:txBody>
      </p:sp>
      <p:sp>
        <p:nvSpPr>
          <p:cNvPr id="3" name="棱台 2">
            <a:hlinkClick r:id="rId8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497260" y="325328"/>
            <a:ext cx="1896566" cy="600086"/>
          </a:xfrm>
          <a:prstGeom prst="bevel">
            <a:avLst/>
          </a:prstGeom>
          <a:solidFill>
            <a:schemeClr val="accent1">
              <a:alpha val="26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微软雅黑" panose="020B0503020204020204" pitchFamily="34" charset="-122"/>
              </a:rPr>
              <a:t>评讲练习</a:t>
            </a:r>
          </a:p>
        </p:txBody>
      </p:sp>
      <p:sp>
        <p:nvSpPr>
          <p:cNvPr id="8" name="矩形 7"/>
          <p:cNvSpPr/>
          <p:nvPr/>
        </p:nvSpPr>
        <p:spPr>
          <a:xfrm>
            <a:off x="7490460" y="5029835"/>
            <a:ext cx="848360" cy="347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074670" y="5036820"/>
            <a:ext cx="1623695" cy="340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68362" y="1177607"/>
            <a:ext cx="1037018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b="1" dirty="0"/>
              <a:t>（</a:t>
            </a:r>
            <a:r>
              <a:rPr lang="en-US" altLang="zh-CN" sz="2200" b="1" dirty="0"/>
              <a:t>1</a:t>
            </a:r>
            <a:r>
              <a:rPr lang="zh-CN" altLang="en-US" sz="2200" b="1" dirty="0"/>
              <a:t>）结合以上两则材料，运用所学知识，谈谈推行垃圾分类的重要性。（6分）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43940" y="1602105"/>
            <a:ext cx="1001903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dirty="0"/>
              <a:t>1.</a:t>
            </a:r>
            <a:r>
              <a:rPr lang="zh-CN" altLang="en-US" sz="2400" b="1" dirty="0">
                <a:sym typeface="+mn-ea"/>
              </a:rPr>
              <a:t>有利于实现人与自然和谐共生。</a:t>
            </a:r>
            <a:endParaRPr lang="zh-CN" altLang="en-US" sz="2400" b="1" dirty="0"/>
          </a:p>
          <a:p>
            <a:pPr indent="0" fontAlgn="auto">
              <a:lnSpc>
                <a:spcPct val="150000"/>
              </a:lnSpc>
            </a:pPr>
            <a:r>
              <a:rPr lang="zh-CN" altLang="en-US" sz="2400" b="1" dirty="0"/>
              <a:t>2.有利于实现可持续发展，建设生态文明。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ym typeface="+mn-ea"/>
              </a:rPr>
              <a:t>3.</a:t>
            </a:r>
            <a:r>
              <a:rPr lang="zh-CN" altLang="en-US" sz="2400" b="1" dirty="0">
                <a:sym typeface="+mn-ea"/>
              </a:rPr>
              <a:t>有利于贯彻落实节约资源和保护环境的基本国策。</a:t>
            </a:r>
            <a:endParaRPr lang="zh-CN" altLang="en-US" sz="2400" b="1" dirty="0"/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/>
              <a:t>4</a:t>
            </a:r>
            <a:r>
              <a:rPr lang="zh-CN" altLang="en-US" sz="2400" b="1" dirty="0"/>
              <a:t>.有利于形成绿色发展方式和生活方式，走绿色发展道路。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/>
              <a:t>5.</a:t>
            </a:r>
            <a:r>
              <a:rPr lang="zh-CN" altLang="en-US" sz="2400" b="1" dirty="0"/>
              <a:t>有利于构建资源节约型、环境友好型社会，推动建设美丽中国</a:t>
            </a:r>
            <a:r>
              <a:rPr lang="zh-CN" sz="2400" b="1" dirty="0"/>
              <a:t>。</a:t>
            </a:r>
          </a:p>
          <a:p>
            <a:pPr indent="0" fontAlgn="auto">
              <a:lnSpc>
                <a:spcPct val="150000"/>
              </a:lnSpc>
            </a:pPr>
            <a:endParaRPr lang="zh-CN" alt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" y="925830"/>
            <a:ext cx="11290300" cy="25031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" y="3429635"/>
            <a:ext cx="11276330" cy="169164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64210" y="4988560"/>
            <a:ext cx="1052639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200" b="1" dirty="0">
                <a:solidFill>
                  <a:prstClr val="black"/>
                </a:solidFill>
              </a:rPr>
              <a:t>(1)</a:t>
            </a:r>
            <a:r>
              <a:rPr lang="zh-CN" altLang="en-US" sz="2200" b="1" dirty="0" smtClean="0">
                <a:solidFill>
                  <a:prstClr val="black"/>
                </a:solidFill>
              </a:rPr>
              <a:t>结合两</a:t>
            </a:r>
            <a:r>
              <a:rPr lang="zh-CN" altLang="en-US" sz="2200" b="1" dirty="0">
                <a:solidFill>
                  <a:prstClr val="black"/>
                </a:solidFill>
              </a:rPr>
              <a:t>则材料，运用所学知识，谈谈推行垃圾分类的重要性。（6分）</a:t>
            </a:r>
          </a:p>
        </p:txBody>
      </p:sp>
      <p:sp>
        <p:nvSpPr>
          <p:cNvPr id="3" name="棱台 2">
            <a:hlinkClick r:id="rId9" action="ppaction://hlinksldjump"/>
          </p:cNvPr>
          <p:cNvSpPr/>
          <p:nvPr>
            <p:custDataLst>
              <p:tags r:id="rId4"/>
            </p:custDataLst>
          </p:nvPr>
        </p:nvSpPr>
        <p:spPr>
          <a:xfrm>
            <a:off x="497260" y="325328"/>
            <a:ext cx="1896566" cy="600086"/>
          </a:xfrm>
          <a:prstGeom prst="bevel">
            <a:avLst/>
          </a:prstGeom>
          <a:solidFill>
            <a:schemeClr val="accent1">
              <a:alpha val="26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Arial" panose="020B0604020202020204"/>
                <a:sym typeface="微软雅黑" panose="020B0503020204020204" pitchFamily="34" charset="-122"/>
              </a:rPr>
              <a:t>评讲练习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64210" y="1904301"/>
            <a:ext cx="11029647" cy="494950"/>
            <a:chOff x="664210" y="1904301"/>
            <a:chExt cx="11029647" cy="49495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509857" y="1904301"/>
              <a:ext cx="5184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64210" y="2340528"/>
              <a:ext cx="7615724" cy="587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042670" y="5036820"/>
            <a:ext cx="1706880" cy="340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32180" y="680085"/>
            <a:ext cx="10342880" cy="1048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200" b="1" dirty="0">
                <a:solidFill>
                  <a:srgbClr val="FF0000"/>
                </a:solidFill>
              </a:rPr>
              <a:t>答案1：</a:t>
            </a:r>
            <a:r>
              <a:rPr lang="zh-CN" altLang="en-US" sz="2200" b="1" dirty="0"/>
              <a:t>普遍推行垃圾分类制度，关系1</a:t>
            </a:r>
            <a:r>
              <a:rPr lang="en-US" altLang="zh-CN" sz="2200" b="1" dirty="0"/>
              <a:t>4</a:t>
            </a:r>
            <a:r>
              <a:rPr lang="zh-CN" altLang="en-US" sz="2200" b="1" dirty="0"/>
              <a:t>亿多人生活环境改善，关系垃圾能不能减量化、资源化、无害化处理。（ </a:t>
            </a:r>
            <a:r>
              <a:rPr lang="zh-CN" altLang="en-US" sz="2200" b="1" dirty="0">
                <a:solidFill>
                  <a:srgbClr val="FF0000"/>
                </a:solidFill>
              </a:rPr>
              <a:t>1分</a:t>
            </a:r>
            <a:r>
              <a:rPr lang="zh-CN" altLang="en-US" sz="2200" b="1" dirty="0"/>
              <a:t> 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2180" y="1818640"/>
            <a:ext cx="10356215" cy="10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200" b="1" dirty="0">
                <a:solidFill>
                  <a:srgbClr val="FF0000"/>
                </a:solidFill>
              </a:rPr>
              <a:t>答案2：</a:t>
            </a:r>
            <a:r>
              <a:rPr lang="zh-CN" altLang="en-US" sz="2200" b="1" dirty="0"/>
              <a:t>推行垃圾分类有重要的作用，它可以改善人们的生活环境；有利于垃圾减量化、资源化、无害化处理。（ </a:t>
            </a:r>
            <a:r>
              <a:rPr lang="zh-CN" altLang="en-US" sz="2200" b="1" dirty="0">
                <a:solidFill>
                  <a:srgbClr val="FF0000"/>
                </a:solidFill>
              </a:rPr>
              <a:t>2分</a:t>
            </a:r>
            <a:r>
              <a:rPr lang="zh-CN" altLang="en-US" sz="2200" b="1" dirty="0"/>
              <a:t> 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32180" y="2931795"/>
            <a:ext cx="10706100" cy="2630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200" b="1" dirty="0">
                <a:solidFill>
                  <a:srgbClr val="FF0000"/>
                </a:solidFill>
              </a:rPr>
              <a:t>答案3：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200" b="1" dirty="0"/>
              <a:t>1.推行垃圾分类有可以改善人们的生活环境；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200" b="1" dirty="0"/>
              <a:t>2.推行垃圾分类有利于减少资源消耗和废物产生，实现减量化；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200" b="1" dirty="0"/>
              <a:t>3.推行垃圾分类有利于垃圾的循环利用，实现资源化；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200" b="1" dirty="0"/>
              <a:t>4.推行垃圾分类有利于垃圾无害化处理，减少对环境污染。(</a:t>
            </a:r>
            <a:r>
              <a:rPr lang="zh-CN" altLang="en-US" sz="2200" b="1" dirty="0">
                <a:solidFill>
                  <a:srgbClr val="FF0000"/>
                </a:solidFill>
              </a:rPr>
              <a:t> 3分</a:t>
            </a:r>
            <a:r>
              <a:rPr lang="zh-CN" altLang="en-US" sz="2200" b="1" dirty="0"/>
              <a:t> 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8360" y="1237297"/>
            <a:ext cx="97669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b="1"/>
              <a:t>结合以上两则材料，运用所学知识，谈谈推行垃圾分类的重要性。（6分）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8360" y="1767205"/>
            <a:ext cx="10915650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600" b="1" dirty="0"/>
              <a:t>1.</a:t>
            </a:r>
            <a:r>
              <a:rPr lang="zh-CN" altLang="en-US" sz="2600" b="1" dirty="0">
                <a:solidFill>
                  <a:srgbClr val="FF0000"/>
                </a:solidFill>
              </a:rPr>
              <a:t>可以改善人们的生活环境，</a:t>
            </a:r>
            <a:r>
              <a:rPr lang="zh-CN" altLang="en-US" sz="2600" b="1" dirty="0">
                <a:solidFill>
                  <a:srgbClr val="0000CC"/>
                </a:solidFill>
              </a:rPr>
              <a:t>实现人与自然和谐共生</a:t>
            </a:r>
            <a:r>
              <a:rPr lang="zh-CN" altLang="en-US" sz="2600" b="1" dirty="0"/>
              <a:t>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600" b="1" dirty="0"/>
              <a:t>2.</a:t>
            </a:r>
            <a:r>
              <a:rPr lang="zh-CN" altLang="en-US" sz="2600" b="1" dirty="0">
                <a:solidFill>
                  <a:srgbClr val="FF0000"/>
                </a:solidFill>
              </a:rPr>
              <a:t>有利于减少资源消耗和废物产生</a:t>
            </a:r>
            <a:r>
              <a:rPr lang="zh-CN" altLang="en-US" sz="2600" b="1" dirty="0"/>
              <a:t>，</a:t>
            </a:r>
            <a:r>
              <a:rPr lang="zh-CN" altLang="en-US" sz="2600" b="1" dirty="0">
                <a:solidFill>
                  <a:srgbClr val="0000CC"/>
                </a:solidFill>
              </a:rPr>
              <a:t>建设资源节约型、环境友好型社会</a:t>
            </a:r>
            <a:r>
              <a:rPr lang="zh-CN" altLang="en-US" sz="2600" b="1" dirty="0"/>
              <a:t>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600" b="1" dirty="0"/>
              <a:t>3.</a:t>
            </a:r>
            <a:r>
              <a:rPr lang="zh-CN" altLang="en-US" sz="2600" b="1" dirty="0">
                <a:solidFill>
                  <a:srgbClr val="FF0000"/>
                </a:solidFill>
              </a:rPr>
              <a:t>有利于垃圾的循环利用</a:t>
            </a:r>
            <a:r>
              <a:rPr lang="zh-CN" altLang="en-US" sz="2600" b="1" dirty="0"/>
              <a:t>，</a:t>
            </a:r>
            <a:r>
              <a:rPr lang="zh-CN" altLang="en-US" sz="2600" b="1" dirty="0">
                <a:solidFill>
                  <a:srgbClr val="0000CC"/>
                </a:solidFill>
              </a:rPr>
              <a:t>贯彻绿色发展理念，走绿色发展道路</a:t>
            </a:r>
            <a:r>
              <a:rPr lang="zh-CN" altLang="en-US" sz="2600" b="1" dirty="0"/>
              <a:t>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600" b="1" dirty="0"/>
              <a:t>4.</a:t>
            </a:r>
            <a:r>
              <a:rPr lang="zh-CN" altLang="en-US" sz="2600" b="1" dirty="0">
                <a:solidFill>
                  <a:srgbClr val="FF0000"/>
                </a:solidFill>
              </a:rPr>
              <a:t>有利于减少环境污染</a:t>
            </a:r>
            <a:r>
              <a:rPr lang="zh-CN" altLang="en-US" sz="2600" b="1" dirty="0"/>
              <a:t>，</a:t>
            </a:r>
            <a:r>
              <a:rPr lang="zh-CN" altLang="en-US" sz="2600" b="1" dirty="0">
                <a:solidFill>
                  <a:srgbClr val="0000CC"/>
                </a:solidFill>
              </a:rPr>
              <a:t>贯彻节约资源和保护环境的基本国策</a:t>
            </a:r>
            <a:r>
              <a:rPr lang="zh-CN" altLang="en-US" sz="2600" b="1" dirty="0" smtClean="0"/>
              <a:t>。</a:t>
            </a:r>
            <a:endParaRPr lang="en-US" altLang="zh-CN" sz="2600" b="1" dirty="0" smtClean="0"/>
          </a:p>
          <a:p>
            <a:pPr indent="0" fontAlgn="auto">
              <a:lnSpc>
                <a:spcPct val="150000"/>
              </a:lnSpc>
            </a:pPr>
            <a:endParaRPr lang="en-US" altLang="zh-CN" sz="2600" b="1" dirty="0" smtClean="0"/>
          </a:p>
          <a:p>
            <a:pPr indent="0" fontAlgn="auto">
              <a:lnSpc>
                <a:spcPct val="150000"/>
              </a:lnSpc>
            </a:pPr>
            <a:r>
              <a:rPr lang="zh-CN" altLang="en-US" sz="2600" b="1" dirty="0" smtClean="0"/>
              <a:t>评分标准：任意一点</a:t>
            </a:r>
            <a:r>
              <a:rPr lang="en-US" altLang="zh-CN" sz="2600" b="1" dirty="0" smtClean="0"/>
              <a:t>2</a:t>
            </a:r>
            <a:r>
              <a:rPr lang="zh-CN" altLang="en-US" sz="2600" b="1" dirty="0" smtClean="0"/>
              <a:t>分，材料归纳和教材观点各占一半分值。</a:t>
            </a:r>
            <a:endParaRPr lang="zh-CN" altLang="en-US" sz="2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8" y="430165"/>
            <a:ext cx="11455596" cy="26905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7" y="3234984"/>
            <a:ext cx="11301418" cy="27547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6" y="560597"/>
            <a:ext cx="10891939" cy="26439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1" y="408437"/>
            <a:ext cx="11039911" cy="25109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3" y="3089279"/>
            <a:ext cx="10184235" cy="26557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091690" y="1947545"/>
            <a:ext cx="1371600" cy="20650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vert="eaVert" wrap="none" rtlCol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7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目录</a:t>
            </a:r>
            <a:endParaRPr lang="zh-CN" altLang="en-US" sz="70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429760" y="2491740"/>
            <a:ext cx="4248150" cy="8604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时政热点链接</a:t>
            </a:r>
            <a:endParaRPr lang="zh-CN" altLang="en-US" sz="5000" b="1" dirty="0">
              <a:ln/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429760" y="4899025"/>
            <a:ext cx="4248150" cy="8604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课堂训练评讲</a:t>
            </a:r>
            <a:endParaRPr lang="zh-CN" altLang="en-US" sz="5000" b="1" dirty="0">
              <a:ln/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429760" y="1310640"/>
            <a:ext cx="4248150" cy="8604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基础知识梳理</a:t>
            </a:r>
          </a:p>
        </p:txBody>
      </p:sp>
      <p:sp>
        <p:nvSpPr>
          <p:cNvPr id="10" name="文本框 7"/>
          <p:cNvSpPr txBox="1"/>
          <p:nvPr>
            <p:custDataLst>
              <p:tags r:id="rId5"/>
            </p:custDataLst>
          </p:nvPr>
        </p:nvSpPr>
        <p:spPr>
          <a:xfrm>
            <a:off x="4429760" y="3618230"/>
            <a:ext cx="4248150" cy="8604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中考命题预设</a:t>
            </a:r>
            <a:endParaRPr lang="zh-CN" altLang="en-US" sz="5000" b="1" dirty="0">
              <a:ln/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8" y="535086"/>
            <a:ext cx="11399528" cy="22584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2" y="3239541"/>
            <a:ext cx="10637240" cy="24970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50" y="545856"/>
            <a:ext cx="9714452" cy="26694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61" y="3280097"/>
            <a:ext cx="9924177" cy="275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1015" y="1139825"/>
            <a:ext cx="1153731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</a:rPr>
              <a:t>一、审设问，弄清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问题题型。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  <a:sym typeface="+mn-ea"/>
              </a:rPr>
              <a:t>         1.是什么：说明 、反映 、体现 、观点 、启迪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  <a:sym typeface="+mn-ea"/>
              </a:rPr>
              <a:t>         2.为什么 ：原因 、意义 、理由 、必要性 、重要性 、影响 、危害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  <a:sym typeface="+mn-ea"/>
              </a:rPr>
              <a:t>         3.怎么做 ：对策 、措施 、方法 、建议 、行动 、打算 、启示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  <a:sym typeface="+mn-ea"/>
              </a:rPr>
              <a:t>         4.综合性：是什么 +为什么 +怎么做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  <a:sym typeface="+mn-ea"/>
              </a:rPr>
              <a:t>         5.开放型题型：举例子、倡议书、宣传标语、写标题等</a:t>
            </a:r>
            <a:endParaRPr lang="zh-CN" altLang="en-US" sz="2400" b="1" dirty="0">
              <a:latin typeface="+mn-ea"/>
              <a:cs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  <a:sym typeface="Wingdings" panose="05000000000000000000" charset="0"/>
              </a:rPr>
              <a:t>二、</a:t>
            </a:r>
            <a:r>
              <a:rPr lang="zh-CN" altLang="en-US" sz="2400" b="1" dirty="0">
                <a:latin typeface="+mn-ea"/>
                <a:cs typeface="+mn-ea"/>
              </a:rPr>
              <a:t>判断答案的要求：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材料语言 </a:t>
            </a:r>
            <a:r>
              <a:rPr lang="en-US" altLang="zh-CN" sz="2400" b="1" dirty="0">
                <a:latin typeface="+mn-ea"/>
                <a:cs typeface="+mn-ea"/>
                <a:sym typeface="+mn-ea"/>
              </a:rPr>
              <a:t>+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教材语言 </a:t>
            </a:r>
            <a:r>
              <a:rPr lang="en-US" altLang="zh-CN" sz="2400" b="1" dirty="0">
                <a:latin typeface="+mn-ea"/>
                <a:cs typeface="+mn-ea"/>
                <a:sym typeface="+mn-ea"/>
              </a:rPr>
              <a:t>+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时政语言</a:t>
            </a:r>
            <a:r>
              <a:rPr lang="zh-CN" altLang="en-US" sz="2400" b="1" dirty="0">
                <a:latin typeface="+mn-ea"/>
                <a:cs typeface="+mn-ea"/>
              </a:rPr>
              <a:t>。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</a:rPr>
              <a:t>三、答案要多写：</a:t>
            </a:r>
            <a:r>
              <a:rPr lang="zh-CN" altLang="en-US" sz="2400" b="1" dirty="0">
                <a:latin typeface="+mn-ea"/>
                <a:cs typeface="+mn-ea"/>
                <a:sym typeface="Wingdings" panose="05000000000000000000" charset="0"/>
              </a:rPr>
              <a:t></a:t>
            </a:r>
            <a:r>
              <a:rPr lang="zh-CN" altLang="en-US" sz="2400" b="1" dirty="0">
                <a:latin typeface="+mn-ea"/>
                <a:cs typeface="+mn-ea"/>
              </a:rPr>
              <a:t>语言表达要完整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；</a:t>
            </a:r>
            <a:r>
              <a:rPr lang="zh-CN" altLang="en-US" sz="2400" b="1" dirty="0">
                <a:latin typeface="+mn-ea"/>
                <a:cs typeface="+mn-ea"/>
                <a:sym typeface="Wingdings" panose="05000000000000000000" charset="0"/>
              </a:rPr>
              <a:t>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多层</a:t>
            </a:r>
            <a:r>
              <a:rPr lang="zh-CN" altLang="en-US" sz="2400" b="1" dirty="0" smtClean="0">
                <a:latin typeface="+mn-ea"/>
                <a:cs typeface="+mn-ea"/>
                <a:sym typeface="+mn-ea"/>
              </a:rPr>
              <a:t>次多维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度组织答案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+mn-ea"/>
                <a:cs typeface="+mn-ea"/>
                <a:sym typeface="+mn-ea"/>
              </a:rPr>
              <a:t>                           </a:t>
            </a:r>
            <a:r>
              <a:rPr lang="zh-CN" altLang="en-US" sz="2400" b="1" dirty="0">
                <a:latin typeface="+mn-ea"/>
                <a:cs typeface="+mn-ea"/>
                <a:sym typeface="Wingdings" panose="05000000000000000000" charset="0"/>
              </a:rPr>
              <a:t>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答案要符合题意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；</a:t>
            </a:r>
            <a:r>
              <a:rPr lang="zh-CN" altLang="en-US" sz="2400" b="1" dirty="0">
                <a:latin typeface="+mn-ea"/>
                <a:cs typeface="+mn-ea"/>
                <a:sym typeface="+mn-ea"/>
              </a:rPr>
              <a:t>④书写要工整⑤突出关键词</a:t>
            </a:r>
          </a:p>
        </p:txBody>
      </p:sp>
      <p:sp>
        <p:nvSpPr>
          <p:cNvPr id="4" name="棱台 3">
            <a:hlinkClick r:id="rId3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655320" y="328930"/>
            <a:ext cx="1901190" cy="810895"/>
          </a:xfrm>
          <a:prstGeom prst="bevel">
            <a:avLst/>
          </a:prstGeom>
          <a:solidFill>
            <a:schemeClr val="accent1">
              <a:alpha val="26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微软雅黑" panose="020B0503020204020204" pitchFamily="34" charset="-122"/>
              </a:rPr>
              <a:t>方法指导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95850" y="244475"/>
            <a:ext cx="5599430" cy="1476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审题摸清命题人的思路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3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答题考虑阅卷人的感受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/>
          <a:stretch>
            <a:fillRect/>
          </a:stretch>
        </p:blipFill>
        <p:spPr>
          <a:xfrm>
            <a:off x="49212" y="3382010"/>
            <a:ext cx="12192000" cy="347599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7800" y="1477644"/>
            <a:ext cx="10976400" cy="626400"/>
          </a:xfrm>
        </p:spPr>
        <p:txBody>
          <a:bodyPr lIns="91440" tIns="45720" rIns="91440" bIns="45720">
            <a:normAutofit fontScale="90000"/>
          </a:bodyPr>
          <a:lstStyle/>
          <a:p>
            <a:r>
              <a:rPr lang="zh-CN" altLang="en-US" sz="4890">
                <a:solidFill>
                  <a:srgbClr val="C00000"/>
                </a:solidFill>
                <a:latin typeface="微软雅黑" panose="020B0503020204020204" pitchFamily="34" charset="-122"/>
              </a:rPr>
              <a:t>祝大家中考顺利，金榜题名！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657225" y="2750218"/>
            <a:ext cx="10975975" cy="2369787"/>
          </a:xfrm>
        </p:spPr>
        <p:txBody>
          <a:bodyPr lIns="91440" tIns="45720" rIns="91440" bIns="45720">
            <a:noAutofit/>
          </a:bodyPr>
          <a:lstStyle/>
          <a:p>
            <a:pPr marL="0" indent="0">
              <a:buNone/>
            </a:pP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</a:rPr>
              <a:t>感谢大家的聆听和指导！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9" t="26067" b="31331"/>
          <a:stretch>
            <a:fillRect/>
          </a:stretch>
        </p:blipFill>
        <p:spPr>
          <a:xfrm>
            <a:off x="10877549" y="36143"/>
            <a:ext cx="1314451" cy="21380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24430" r="71425" b="30015"/>
          <a:stretch>
            <a:fillRect/>
          </a:stretch>
        </p:blipFill>
        <p:spPr>
          <a:xfrm>
            <a:off x="0" y="1"/>
            <a:ext cx="1314451" cy="2089661"/>
          </a:xfrm>
          <a:prstGeom prst="rect">
            <a:avLst/>
          </a:prstGeom>
        </p:spPr>
      </p:pic>
      <p:pic>
        <p:nvPicPr>
          <p:cNvPr id="10" name="Picture 2" descr="C:\Users\Administrator\Desktop\23副本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 t="36077" b="2519"/>
          <a:stretch>
            <a:fillRect/>
          </a:stretch>
        </p:blipFill>
        <p:spPr bwMode="auto">
          <a:xfrm>
            <a:off x="49212" y="4701396"/>
            <a:ext cx="7136921" cy="215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New picture"/>
          <p:cNvPicPr/>
          <p:nvPr>
            <p:custDataLst>
              <p:tags r:id="rId8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10934700" y="12065000"/>
            <a:ext cx="304800" cy="215900"/>
          </a:xfrm>
          <a:prstGeom prst="cub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7305" y="2518410"/>
            <a:ext cx="1765935" cy="101473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五位一体</a:t>
            </a:r>
          </a:p>
          <a:p>
            <a:r>
              <a:rPr lang="zh-CN" altLang="en-US" sz="3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总体布局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372994" y="293370"/>
            <a:ext cx="2990851" cy="5316220"/>
            <a:chOff x="2372994" y="293370"/>
            <a:chExt cx="2990851" cy="5316220"/>
          </a:xfrm>
        </p:grpSpPr>
        <p:sp>
          <p:nvSpPr>
            <p:cNvPr id="6" name="左大括号 5"/>
            <p:cNvSpPr/>
            <p:nvPr/>
          </p:nvSpPr>
          <p:spPr>
            <a:xfrm>
              <a:off x="2372994" y="494951"/>
              <a:ext cx="356235" cy="4930490"/>
            </a:xfrm>
            <a:prstGeom prst="leftBrace">
              <a:avLst>
                <a:gd name="adj1" fmla="val 8333"/>
                <a:gd name="adj2" fmla="val 50000"/>
              </a:avLst>
            </a:prstGeom>
            <a:ln w="444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879090" y="293370"/>
              <a:ext cx="1760855" cy="5530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经济建设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2823210" y="1396365"/>
              <a:ext cx="1816100" cy="553085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政治建设</a:t>
              </a: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2823210" y="2615565"/>
              <a:ext cx="1808480" cy="5530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文化建设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2827655" y="3834765"/>
              <a:ext cx="1859915" cy="55308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社会建设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2823210" y="5056505"/>
              <a:ext cx="2540635" cy="5530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生态文明建设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87570" y="302895"/>
            <a:ext cx="5312107" cy="5306695"/>
            <a:chOff x="4631055" y="302895"/>
            <a:chExt cx="5312107" cy="5306695"/>
          </a:xfrm>
        </p:grpSpPr>
        <p:cxnSp>
          <p:nvCxnSpPr>
            <p:cNvPr id="12" name="直接箭头连接符 11"/>
            <p:cNvCxnSpPr/>
            <p:nvPr/>
          </p:nvCxnSpPr>
          <p:spPr>
            <a:xfrm>
              <a:off x="4631055" y="626110"/>
              <a:ext cx="638175" cy="0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5269230" y="302895"/>
              <a:ext cx="43551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 smtClean="0"/>
                <a:t>第一单元《富强与创新》</a:t>
              </a:r>
              <a:endParaRPr lang="zh-CN" altLang="en-US" sz="3000" b="1" dirty="0"/>
            </a:p>
          </p:txBody>
        </p:sp>
        <p:cxnSp>
          <p:nvCxnSpPr>
            <p:cNvPr id="14" name="直接箭头连接符 13"/>
            <p:cNvCxnSpPr/>
            <p:nvPr>
              <p:custDataLst>
                <p:tags r:id="rId1"/>
              </p:custDataLst>
            </p:nvPr>
          </p:nvCxnSpPr>
          <p:spPr>
            <a:xfrm>
              <a:off x="4631055" y="1712277"/>
              <a:ext cx="638175" cy="7303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>
              <p:custDataLst>
                <p:tags r:id="rId2"/>
              </p:custDataLst>
            </p:nvPr>
          </p:nvSpPr>
          <p:spPr>
            <a:xfrm>
              <a:off x="5269230" y="1396365"/>
              <a:ext cx="4355150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/>
                <a:t>第二单元《民主与法治》</a:t>
              </a:r>
            </a:p>
          </p:txBody>
        </p:sp>
        <p:cxnSp>
          <p:nvCxnSpPr>
            <p:cNvPr id="16" name="直接箭头连接符 15"/>
            <p:cNvCxnSpPr/>
            <p:nvPr>
              <p:custDataLst>
                <p:tags r:id="rId3"/>
              </p:custDataLst>
            </p:nvPr>
          </p:nvCxnSpPr>
          <p:spPr>
            <a:xfrm>
              <a:off x="4631055" y="2915920"/>
              <a:ext cx="638175" cy="1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5269230" y="2592705"/>
              <a:ext cx="4153815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/>
                <a:t>第</a:t>
              </a:r>
              <a:r>
                <a:rPr lang="en-US" altLang="zh-CN" sz="3000" b="1" dirty="0"/>
                <a:t>5</a:t>
              </a:r>
              <a:r>
                <a:rPr lang="zh-CN" altLang="en-US" sz="3000" b="1" dirty="0"/>
                <a:t>课《守望精神家园》</a:t>
              </a:r>
            </a:p>
          </p:txBody>
        </p:sp>
        <p:cxnSp>
          <p:nvCxnSpPr>
            <p:cNvPr id="18" name="直接箭头连接符 17"/>
            <p:cNvCxnSpPr>
              <a:endCxn id="19" idx="1"/>
            </p:cNvCxnSpPr>
            <p:nvPr>
              <p:custDataLst>
                <p:tags r:id="rId5"/>
              </p:custDataLst>
            </p:nvPr>
          </p:nvCxnSpPr>
          <p:spPr>
            <a:xfrm flipV="1">
              <a:off x="4700043" y="4129088"/>
              <a:ext cx="569187" cy="7302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5269230" y="3852545"/>
              <a:ext cx="3767921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/>
                <a:t>第</a:t>
              </a:r>
              <a:r>
                <a:rPr lang="en-US" altLang="zh-CN" sz="3000" b="1"/>
                <a:t>7</a:t>
              </a:r>
              <a:r>
                <a:rPr lang="zh-CN" altLang="en-US" sz="3000" b="1"/>
                <a:t>课《中华一家亲》</a:t>
              </a:r>
            </a:p>
          </p:txBody>
        </p:sp>
        <p:cxnSp>
          <p:nvCxnSpPr>
            <p:cNvPr id="20" name="直接箭头连接符 19"/>
            <p:cNvCxnSpPr/>
            <p:nvPr>
              <p:custDataLst>
                <p:tags r:id="rId7"/>
              </p:custDataLst>
            </p:nvPr>
          </p:nvCxnSpPr>
          <p:spPr>
            <a:xfrm>
              <a:off x="5408930" y="5377180"/>
              <a:ext cx="477520" cy="0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5886450" y="5056505"/>
              <a:ext cx="4056712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/>
                <a:t>第</a:t>
              </a:r>
              <a:r>
                <a:rPr lang="en-US" altLang="zh-CN" sz="3000" b="1" dirty="0"/>
                <a:t>6</a:t>
              </a:r>
              <a:r>
                <a:rPr lang="zh-CN" altLang="en-US" sz="3000" b="1" dirty="0"/>
                <a:t>课《建设美丽中国》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98145" y="5697855"/>
            <a:ext cx="116624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+mn-ea"/>
                <a:cs typeface="+mn-ea"/>
              </a:rPr>
              <a:t>2050</a:t>
            </a:r>
            <a:r>
              <a:rPr lang="zh-CN" altLang="en-US" sz="3000" b="1" dirty="0">
                <a:latin typeface="+mn-ea"/>
                <a:cs typeface="+mn-ea"/>
              </a:rPr>
              <a:t>年把我国建设成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  <a:cs typeface="+mn-ea"/>
              </a:rPr>
              <a:t>富强</a:t>
            </a:r>
            <a:r>
              <a:rPr lang="zh-CN" altLang="en-US" sz="3000" b="1" dirty="0">
                <a:solidFill>
                  <a:schemeClr val="accent2"/>
                </a:solidFill>
                <a:latin typeface="+mn-ea"/>
                <a:cs typeface="+mn-ea"/>
              </a:rPr>
              <a:t>民主</a:t>
            </a:r>
            <a:r>
              <a:rPr lang="zh-CN" altLang="en-US" sz="3000" b="1" dirty="0">
                <a:solidFill>
                  <a:schemeClr val="accent5"/>
                </a:solidFill>
                <a:latin typeface="+mn-ea"/>
                <a:cs typeface="+mn-ea"/>
              </a:rPr>
              <a:t>文明</a:t>
            </a:r>
            <a:r>
              <a:rPr lang="zh-CN" altLang="en-US" sz="3000" b="1" dirty="0">
                <a:solidFill>
                  <a:srgbClr val="00B050"/>
                </a:solidFill>
                <a:latin typeface="+mn-ea"/>
                <a:cs typeface="+mn-ea"/>
              </a:rPr>
              <a:t>和谐</a:t>
            </a:r>
            <a:r>
              <a:rPr lang="zh-CN" altLang="en-US" sz="3000" b="1" dirty="0">
                <a:solidFill>
                  <a:srgbClr val="FF3399"/>
                </a:solidFill>
                <a:latin typeface="+mn-ea"/>
                <a:cs typeface="+mn-ea"/>
              </a:rPr>
              <a:t>美丽</a:t>
            </a:r>
            <a:r>
              <a:rPr lang="zh-CN" altLang="en-US" sz="3000" b="1" dirty="0">
                <a:latin typeface="+mn-ea"/>
                <a:cs typeface="+mn-ea"/>
              </a:rPr>
              <a:t>的社会主义</a:t>
            </a:r>
            <a:r>
              <a:rPr lang="zh-CN" altLang="en-US" sz="3000" b="1" dirty="0">
                <a:solidFill>
                  <a:srgbClr val="FF0000"/>
                </a:solidFill>
                <a:latin typeface="+mn-ea"/>
                <a:cs typeface="+mn-ea"/>
              </a:rPr>
              <a:t>现代化</a:t>
            </a:r>
            <a:r>
              <a:rPr lang="zh-CN" altLang="en-US" sz="3000" b="1" dirty="0">
                <a:latin typeface="+mn-ea"/>
                <a:cs typeface="+mn-ea"/>
              </a:rPr>
              <a:t>强国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81eff514e2701c4e01dcda4f4e2b3c616815205620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9815" y="233045"/>
            <a:ext cx="4699635" cy="6384290"/>
          </a:xfrm>
          <a:prstGeom prst="rect">
            <a:avLst/>
          </a:prstGeom>
        </p:spPr>
      </p:pic>
      <p:graphicFrame>
        <p:nvGraphicFramePr>
          <p:cNvPr id="9" name="对象 8"/>
          <p:cNvGraphicFramePr>
            <a:graphicFrameLocks/>
          </p:cNvGraphicFramePr>
          <p:nvPr/>
        </p:nvGraphicFramePr>
        <p:xfrm>
          <a:off x="210820" y="144780"/>
          <a:ext cx="4234815" cy="647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5152381" imgH="7516274" progId="Paint.Picture">
                  <p:embed/>
                </p:oleObj>
              </mc:Choice>
              <mc:Fallback>
                <p:oleObj r:id="rId4" imgW="5152381" imgH="7516274" progId="Paint.Picture">
                  <p:embed/>
                  <p:pic>
                    <p:nvPicPr>
                      <p:cNvPr id="0" name="图片 9" descr="image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" y="144780"/>
                        <a:ext cx="4234815" cy="64725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4445635" y="1167765"/>
            <a:ext cx="3068320" cy="3636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200" b="1"/>
              <a:t>   </a:t>
            </a:r>
            <a:r>
              <a:rPr lang="en-US" altLang="zh-CN" sz="2000" b="1"/>
              <a:t>    </a:t>
            </a:r>
            <a:r>
              <a:rPr lang="en-US" altLang="zh-CN" sz="2400" b="1"/>
              <a:t> </a:t>
            </a:r>
            <a:r>
              <a:rPr lang="zh-CN" altLang="en-US" sz="2400" b="1"/>
              <a:t>党的二十大报告指出，中国共产党的中心任务是：团结带领全国各族人民全面建成社会主义现代化强国、实现第二个百年奋斗目标，以</a:t>
            </a:r>
            <a:r>
              <a:rPr lang="zh-CN" altLang="en-US" sz="2400" b="1">
                <a:solidFill>
                  <a:srgbClr val="FF0000"/>
                </a:solidFill>
              </a:rPr>
              <a:t>中国式现代化</a:t>
            </a:r>
            <a:r>
              <a:rPr lang="zh-CN" altLang="en-US" sz="2400" b="1"/>
              <a:t>全面推进中华民族伟大复兴。</a:t>
            </a:r>
          </a:p>
        </p:txBody>
      </p:sp>
      <p:sp>
        <p:nvSpPr>
          <p:cNvPr id="12" name="棱台 11">
            <a:hlinkClick r:id="rId6" action="ppaction://hlinksldjump"/>
          </p:cNvPr>
          <p:cNvSpPr/>
          <p:nvPr/>
        </p:nvSpPr>
        <p:spPr>
          <a:xfrm>
            <a:off x="4793615" y="429895"/>
            <a:ext cx="2268220" cy="737870"/>
          </a:xfrm>
          <a:prstGeom prst="bevel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30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热点聚焦</a:t>
            </a:r>
            <a:endParaRPr lang="zh-CN" altLang="en-US" sz="3000" b="1" kern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588" y="366039"/>
            <a:ext cx="9386887" cy="59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棱台 2">
            <a:hlinkClick r:id="rId3" action="ppaction://hlinksldjump"/>
          </p:cNvPr>
          <p:cNvSpPr/>
          <p:nvPr/>
        </p:nvSpPr>
        <p:spPr>
          <a:xfrm>
            <a:off x="1453088" y="224738"/>
            <a:ext cx="1828527" cy="607535"/>
          </a:xfrm>
          <a:prstGeom prst="bevel">
            <a:avLst/>
          </a:prstGeom>
          <a:solidFill>
            <a:schemeClr val="accent1">
              <a:alpha val="26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微软雅黑" panose="020B0503020204020204" pitchFamily="34" charset="-122"/>
              </a:rPr>
              <a:t>知识建构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197916" y="2511634"/>
            <a:ext cx="8363824" cy="3159324"/>
            <a:chOff x="2367351" y="2511634"/>
            <a:chExt cx="8194388" cy="3142546"/>
          </a:xfrm>
        </p:grpSpPr>
        <p:sp>
          <p:nvSpPr>
            <p:cNvPr id="10" name="矩形 9"/>
            <p:cNvSpPr/>
            <p:nvPr/>
          </p:nvSpPr>
          <p:spPr>
            <a:xfrm>
              <a:off x="2367351" y="4144162"/>
              <a:ext cx="8194388" cy="1510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367351" y="2511634"/>
              <a:ext cx="568796" cy="1669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53088" y="2511634"/>
            <a:ext cx="9205388" cy="3815005"/>
            <a:chOff x="1453088" y="2511634"/>
            <a:chExt cx="9205388" cy="3815005"/>
          </a:xfrm>
        </p:grpSpPr>
        <p:sp>
          <p:nvSpPr>
            <p:cNvPr id="13" name="矩形 12"/>
            <p:cNvSpPr/>
            <p:nvPr/>
          </p:nvSpPr>
          <p:spPr>
            <a:xfrm>
              <a:off x="1453088" y="2511634"/>
              <a:ext cx="744828" cy="3536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139194" y="5670958"/>
              <a:ext cx="8519282" cy="6556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棱台 2">
            <a:hlinkClick r:id="rId2" action="ppaction://hlinksldjump"/>
          </p:cNvPr>
          <p:cNvSpPr/>
          <p:nvPr/>
        </p:nvSpPr>
        <p:spPr>
          <a:xfrm>
            <a:off x="493904" y="225285"/>
            <a:ext cx="1864984" cy="616227"/>
          </a:xfrm>
          <a:prstGeom prst="bevel">
            <a:avLst/>
          </a:prstGeom>
          <a:solidFill>
            <a:schemeClr val="accent1">
              <a:alpha val="26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微软雅黑" panose="020B0503020204020204" pitchFamily="34" charset="-122"/>
              </a:rPr>
              <a:t>每课金句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493903" y="923773"/>
            <a:ext cx="10966002" cy="482292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绿水青山就是金山银山。 </a:t>
            </a:r>
            <a:endParaRPr lang="en-US" alt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2.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生态兴则文明兴，生态衰则文明衰。 </a:t>
            </a:r>
            <a:endParaRPr lang="en-US" alt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3.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自然资源是人类赖以生存的物质基础。 </a:t>
            </a:r>
            <a:endParaRPr lang="en-US" alt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4.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当前我国生态环境总体有所改善，但生态环境形势仍不容乐观。 </a:t>
            </a:r>
            <a:endParaRPr lang="en-US" alt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5.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追求人与自然和谐共生，是人类面对生态危机作出的智慧选择。 </a:t>
            </a:r>
            <a:endParaRPr lang="en-US" alt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6.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我国是人口众多的国家，人口发展是关系中华民族发展的大事情。 </a:t>
            </a:r>
            <a:endParaRPr lang="en-US" alt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7.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建设生态文明就是造福人类，良好生态环境是最惠普的民生福祉。</a:t>
            </a:r>
            <a:endParaRPr lang="en-US" alt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 indent="0" algn="just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8.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人类开发和利用自然，不能凌驾于自然之上，必须遵循自然规律。</a:t>
            </a:r>
            <a:endParaRPr 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271145" y="958850"/>
            <a:ext cx="11811000" cy="460502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noAutofit/>
          </a:bodyPr>
          <a:lstStyle/>
          <a:p>
            <a:pPr lvl="0" indent="0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9.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面对人口问题，我国坚持计划生育基本国策，积极调整人口政策。</a:t>
            </a:r>
          </a:p>
          <a:p>
            <a:pPr lvl="0" indent="0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10.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坚持走绿色发展道路，要处理好经济发展与生态环境保护的关系。</a:t>
            </a:r>
          </a:p>
          <a:p>
            <a:pPr lvl="0" indent="0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11.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建设生态文明，必须严守生态保护红线、环境质量底线、资源利用上线。</a:t>
            </a:r>
          </a:p>
          <a:p>
            <a:pPr lvl="0" indent="0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12.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贯彻创新、协调、绿色、开放、共享的新发展理念，实现中华民族永续发展。</a:t>
            </a:r>
          </a:p>
          <a:p>
            <a:pPr lvl="0" indent="0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4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13.</a:t>
            </a:r>
            <a:r>
              <a:rPr lang="zh-CN" altLang="en-US" sz="24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建设生态文明，促进人与自然和谐共生，要坚持节约资源和保护环境的基本国策。</a:t>
            </a:r>
          </a:p>
          <a:p>
            <a:pPr lvl="0" indent="0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4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14.</a:t>
            </a:r>
            <a:r>
              <a:rPr lang="zh-CN" altLang="en-US" sz="24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走绿色、循环、低碳发展之路，要坚持节约优先、保护优先、自然恢复为主的方针。</a:t>
            </a:r>
          </a:p>
          <a:p>
            <a:pPr lvl="0" indent="0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15.</a:t>
            </a:r>
            <a:r>
              <a:rPr lang="zh-CN" altLang="en-US" sz="2600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坚持绿色发展，走生产发展、生活富裕、生态良好的文明发展道路，是我们的必然选择。</a:t>
            </a:r>
            <a:endParaRPr lang="zh-CN" sz="2600" b="1" dirty="0"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3" name="棱台 2">
            <a:hlinkClick r:id="rId2" action="ppaction://hlinksldjump"/>
          </p:cNvPr>
          <p:cNvSpPr/>
          <p:nvPr/>
        </p:nvSpPr>
        <p:spPr>
          <a:xfrm>
            <a:off x="397565" y="260558"/>
            <a:ext cx="1896566" cy="600086"/>
          </a:xfrm>
          <a:prstGeom prst="bevel">
            <a:avLst/>
          </a:prstGeom>
          <a:solidFill>
            <a:schemeClr val="accent1">
              <a:alpha val="26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微软雅黑" panose="020B0503020204020204" pitchFamily="34" charset="-122"/>
              </a:rPr>
              <a:t>每课金句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聚焦二十大·代表热议：建设人与自然和谐共生的现代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0143" y="242485"/>
            <a:ext cx="11041589" cy="59328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4175" y="600710"/>
            <a:ext cx="1146175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材料一：党的二十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报告指出，</a:t>
            </a:r>
            <a:r>
              <a:rPr lang="en-US" altLang="zh-CN" sz="2200" b="1" dirty="0" smtClean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我们坚持绿水青山就是金山银山的理念，坚持山水林田湖草沙一体化保护和系统治理，生态文明制度体系更加健全，生态环境保护发生</a:t>
            </a:r>
            <a:r>
              <a:rPr lang="zh-CN" altLang="en-US" sz="22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历史性、转折性、全局性变化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en-US" altLang="zh-CN" sz="2200" b="1" dirty="0" smtClean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”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材料二：习近平总书记强调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在全面建设社会主义现代化国家新征程上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全党全国要保持加强生态文明建设的战略定力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着力推动经济社会发展全面绿色转型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统筹污染治理、生态保护、应对气候变化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努力建设人与自然和谐共生的美丽中国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为共建清洁美丽世界作出更大贡献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!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希望全社会行动起来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做生态文明理念的积极传播者和模范践行者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身体力行、真抓实干</a:t>
            </a:r>
            <a:r>
              <a:rPr 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200" b="1" u="sng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为子孙后代留下天蓝、地绿、水清的美丽家园</a:t>
            </a:r>
            <a:r>
              <a:rPr lang="zh-CN" altLang="en-US" sz="2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99062" y="4856024"/>
            <a:ext cx="11820088" cy="47064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）结合材料，</a:t>
            </a:r>
            <a:r>
              <a:rPr lang="zh-CN" altLang="en-US" sz="23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运用</a:t>
            </a:r>
            <a:r>
              <a:rPr lang="zh-CN" altLang="en-US" sz="2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所学知识，</a:t>
            </a:r>
            <a:r>
              <a:rPr sz="2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分析我国生态环境保护发生历史性、转折性、全局性变化的原因。</a:t>
            </a:r>
            <a:endParaRPr lang="zh-CN" altLang="en-US" sz="23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棱台 22">
            <a:hlinkClick r:id="rId4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874765" y="128383"/>
            <a:ext cx="1849104" cy="580058"/>
          </a:xfrm>
          <a:prstGeom prst="bevel">
            <a:avLst/>
          </a:prstGeom>
          <a:solidFill>
            <a:schemeClr val="accent2">
              <a:lumMod val="40000"/>
              <a:lumOff val="60000"/>
              <a:alpha val="43000"/>
            </a:schemeClr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28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命题预设</a:t>
            </a:r>
            <a:endParaRPr lang="zh-CN" altLang="en-US" sz="2800" b="1" kern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Y1ZjViYjU3MDgyMzA1ZDBmNGRiYTIzMTIyYWM2ZDYifQ=="/>
  <p:tag name="KSO_WPP_MARK_KEY" val="d01c82d0-8990-41e6-b326-46d483d02cb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249_24"/>
  <p:tag name="KSO_WM_SLIDE_INDEX" val="24"/>
  <p:tag name="KSO_WM_SLIDE_ITEM_CNT" val="0"/>
  <p:tag name="KSO_WM_SLIDE_LAYOUT" val="a_d_f"/>
  <p:tag name="KSO_WM_SLIDE_LAYOUT_CNT" val="1_1_1"/>
  <p:tag name="KSO_WM_SLIDE_POSITION" val="47*61"/>
  <p:tag name="KSO_WM_SLIDE_SIZE" val="865*429"/>
  <p:tag name="KSO_WM_SLIDE_SUBTYPE" val="picTxt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18366"/>
  <p:tag name="KSO_WM_TEMPLATE_MASTER_TYPE" val="1"/>
  <p:tag name="KSO_WM_TEMPLATE_SUBCATEGORY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  <p:tag name="KSO_WM_BEAUTIFY_FLAG" val="#wm#"/>
  <p:tag name="KSO_WM_TAG_VERSION" val="1.0"/>
  <p:tag name="KSO_WM_TEMPLATE_CATEGORY" val="custom"/>
  <p:tag name="KSO_WM_TEMPLATE_INDEX" val="20205249"/>
  <p:tag name="KSO_WM_UNIT_COMPATIBLE" val="0"/>
  <p:tag name="KSO_WM_UNIT_DIAGRAM_ISNUMVISUAL" val="0"/>
  <p:tag name="KSO_WM_UNIT_DIAGRAM_ISREFERUNIT" val="0"/>
  <p:tag name="KSO_WM_UNIT_HIGHLIGHT" val="0"/>
  <p:tag name="KSO_WM_UNIT_ID" val="custom20205249_24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标题"/>
  <p:tag name="KSO_WM_UNIT_TYPE" val="a"/>
  <p:tag name="KSO_WM_UNIT_VALUE" val="3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  <p:tag name="KSO_WM_BEAUTIFY_FLAG" val="#wm#"/>
  <p:tag name="KSO_WM_TAG_VERSION" val="1.0"/>
  <p:tag name="KSO_WM_TEMPLATE_CATEGORY" val="custom"/>
  <p:tag name="KSO_WM_TEMPLATE_INDEX" val="20205249"/>
  <p:tag name="KSO_WM_UNIT_COMPATIBLE" val="0"/>
  <p:tag name="KSO_WM_UNIT_DIAGRAM_ISNUMVISUAL" val="0"/>
  <p:tag name="KSO_WM_UNIT_DIAGRAM_ISREFERUNIT" val="0"/>
  <p:tag name="KSO_WM_UNIT_HIGHLIGHT" val="0"/>
  <p:tag name="KSO_WM_UNIT_ID" val="custom20205249_24*f*1"/>
  <p:tag name="KSO_WM_UNIT_INDEX" val="1"/>
  <p:tag name="KSO_WM_UNIT_LAYERLEVEL" val="1"/>
  <p:tag name="KSO_WM_UNIT_NOCLEAR" val="0"/>
  <p:tag name="KSO_WM_UNIT_PRESET_TEXT" val="点击此处添加正文，文字是您思想的提炼，为了演示发布的良好效果，请言简意赅的阐述您的观点。"/>
  <p:tag name="KSO_WM_UNIT_SUBTYPE" val="a"/>
  <p:tag name="KSO_WM_UNIT_TYPE" val="f"/>
  <p:tag name="KSO_WM_UNIT_VALUE" val="10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1332</Words>
  <Application>Microsoft Office PowerPoint</Application>
  <PresentationFormat>自定义</PresentationFormat>
  <Paragraphs>105</Paragraphs>
  <Slides>23</Slides>
  <Notes>1</Notes>
  <HiddenSlides>0</HiddenSlides>
  <MMClips>1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6" baseType="lpstr">
      <vt:lpstr>Office 主题</vt:lpstr>
      <vt:lpstr>1_Office 主题</vt:lpstr>
      <vt:lpstr>Bitmap 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祝大家中考顺利，金榜题名！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rbm.xkw.com</dc:creator>
  <cp:lastModifiedBy>教学</cp:lastModifiedBy>
  <cp:revision>442</cp:revision>
  <cp:lastPrinted>2023-03-28T11:29:00Z</cp:lastPrinted>
  <dcterms:created xsi:type="dcterms:W3CDTF">2023-03-28T11:29:00Z</dcterms:created>
  <dcterms:modified xsi:type="dcterms:W3CDTF">2023-09-19T09:21:01Z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0706FB65F0064A6F8324A56F0A9FDED5_12</vt:lpwstr>
  </property>
  <property fmtid="{D5CDD505-2E9C-101B-9397-08002B2CF9AE}" pid="7" name="KSOProductBuildVer">
    <vt:lpwstr>2052-11.1.0.14036</vt:lpwstr>
  </property>
</Properties>
</file>