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359" r:id="rId5"/>
    <p:sldId id="271" r:id="rId6"/>
    <p:sldId id="290" r:id="rId7"/>
    <p:sldId id="267" r:id="rId8"/>
    <p:sldId id="289" r:id="rId9"/>
    <p:sldId id="298" r:id="rId10"/>
    <p:sldId id="291" r:id="rId11"/>
    <p:sldId id="299" r:id="rId12"/>
    <p:sldId id="300" r:id="rId13"/>
    <p:sldId id="322" r:id="rId14"/>
    <p:sldId id="321" r:id="rId15"/>
    <p:sldId id="323" r:id="rId16"/>
    <p:sldId id="324" r:id="rId17"/>
    <p:sldId id="404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38" r:id="rId26"/>
    <p:sldId id="326" r:id="rId27"/>
    <p:sldId id="327" r:id="rId28"/>
    <p:sldId id="264" r:id="rId29"/>
    <p:sldId id="310" r:id="rId30"/>
    <p:sldId id="311" r:id="rId31"/>
    <p:sldId id="312" r:id="rId32"/>
    <p:sldId id="269" r:id="rId33"/>
    <p:sldId id="270" r:id="rId34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499E"/>
    <a:srgbClr val="008751"/>
    <a:srgbClr val="086134"/>
    <a:srgbClr val="0B7A3A"/>
    <a:srgbClr val="107D3E"/>
    <a:srgbClr val="FFFFFF"/>
    <a:srgbClr val="2BBE69"/>
    <a:srgbClr val="2C9D43"/>
    <a:srgbClr val="D9D9D9"/>
    <a:srgbClr val="33AF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581" y="77"/>
      </p:cViewPr>
      <p:guideLst>
        <p:guide orient="horz" pos="2161"/>
        <p:guide pos="385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gs" Target="tags/tag108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9" Type="http://schemas.microsoft.com/office/2007/relationships/hdphoto" Target="../media/image6.wdp"/><Relationship Id="rId8" Type="http://schemas.openxmlformats.org/officeDocument/2006/relationships/image" Target="../media/image5.png"/><Relationship Id="rId7" Type="http://schemas.openxmlformats.org/officeDocument/2006/relationships/tags" Target="../tags/tag2.xml"/><Relationship Id="rId6" Type="http://schemas.microsoft.com/office/2007/relationships/hdphoto" Target="../media/image4.wdp"/><Relationship Id="rId5" Type="http://schemas.openxmlformats.org/officeDocument/2006/relationships/image" Target="../media/image3.png"/><Relationship Id="rId4" Type="http://schemas.openxmlformats.org/officeDocument/2006/relationships/tags" Target="../tags/tag1.xml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1" Type="http://schemas.openxmlformats.org/officeDocument/2006/relationships/image" Target="../media/image7.png"/><Relationship Id="rId10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305030" cy="6858000"/>
            <a:chOff x="0" y="0"/>
            <a:chExt cx="1230503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3" r="1361" b="1812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PA-图片 7" descr="pf01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9694380" y="1308825"/>
              <a:ext cx="2578735" cy="3773170"/>
            </a:xfrm>
            <a:prstGeom prst="rect">
              <a:avLst/>
            </a:prstGeom>
          </p:spPr>
        </p:pic>
        <p:pic>
          <p:nvPicPr>
            <p:cNvPr id="4" name="PA-图片 3" descr="pf201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5542" t="45298" r="3443" b="17168"/>
            <a:stretch>
              <a:fillRect/>
            </a:stretch>
          </p:blipFill>
          <p:spPr>
            <a:xfrm>
              <a:off x="0" y="3640455"/>
              <a:ext cx="12305030" cy="3217545"/>
            </a:xfrm>
            <a:prstGeom prst="rect">
              <a:avLst/>
            </a:prstGeom>
          </p:spPr>
        </p:pic>
        <p:pic>
          <p:nvPicPr>
            <p:cNvPr id="5" name="PA-图片 6" descr="pf1101g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 cstate="screen"/>
            <a:srcRect l="7068" t="29153" r="82797" b="45207"/>
            <a:stretch>
              <a:fillRect/>
            </a:stretch>
          </p:blipFill>
          <p:spPr>
            <a:xfrm>
              <a:off x="0" y="4107180"/>
              <a:ext cx="2045090" cy="266401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749300" y="657225"/>
            <a:ext cx="1655763" cy="468313"/>
          </a:xfrm>
          <a:prstGeom prst="roundRect">
            <a:avLst>
              <a:gd name="adj" fmla="val 26436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830580" y="546735"/>
            <a:ext cx="209359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>
              <a:defRPr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 dirty="0"/>
              <a:t>请你输入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25.xml"/><Relationship Id="rId12" Type="http://schemas.openxmlformats.org/officeDocument/2006/relationships/tags" Target="../tags/tag24.xml"/><Relationship Id="rId11" Type="http://schemas.openxmlformats.org/officeDocument/2006/relationships/tags" Target="../tags/tag23.xml"/><Relationship Id="rId10" Type="http://schemas.openxmlformats.org/officeDocument/2006/relationships/tags" Target="../tags/tag2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15690" y="550615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7.xml"/><Relationship Id="rId4" Type="http://schemas.openxmlformats.org/officeDocument/2006/relationships/image" Target="../media/image17.png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0.xml"/><Relationship Id="rId3" Type="http://schemas.openxmlformats.org/officeDocument/2006/relationships/image" Target="../media/image8.png"/><Relationship Id="rId2" Type="http://schemas.openxmlformats.org/officeDocument/2006/relationships/tags" Target="../tags/tag49.xml"/><Relationship Id="rId1" Type="http://schemas.openxmlformats.org/officeDocument/2006/relationships/tags" Target="../tags/tag48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54.xml"/><Relationship Id="rId5" Type="http://schemas.openxmlformats.org/officeDocument/2006/relationships/image" Target="../media/image19.jpeg"/><Relationship Id="rId4" Type="http://schemas.openxmlformats.org/officeDocument/2006/relationships/tags" Target="../tags/tag53.xml"/><Relationship Id="rId3" Type="http://schemas.openxmlformats.org/officeDocument/2006/relationships/image" Target="../media/image18.jpeg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58.xml"/><Relationship Id="rId5" Type="http://schemas.openxmlformats.org/officeDocument/2006/relationships/image" Target="../media/image21.png"/><Relationship Id="rId4" Type="http://schemas.openxmlformats.org/officeDocument/2006/relationships/tags" Target="../tags/tag57.xml"/><Relationship Id="rId3" Type="http://schemas.openxmlformats.org/officeDocument/2006/relationships/image" Target="../media/image20.jpeg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2.xml"/><Relationship Id="rId5" Type="http://schemas.openxmlformats.org/officeDocument/2006/relationships/image" Target="../media/image23.png"/><Relationship Id="rId4" Type="http://schemas.openxmlformats.org/officeDocument/2006/relationships/tags" Target="../tags/tag61.xml"/><Relationship Id="rId3" Type="http://schemas.openxmlformats.org/officeDocument/2006/relationships/image" Target="../media/image22.png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5.xml"/><Relationship Id="rId3" Type="http://schemas.openxmlformats.org/officeDocument/2006/relationships/image" Target="../media/image24.png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9.xml"/><Relationship Id="rId5" Type="http://schemas.openxmlformats.org/officeDocument/2006/relationships/image" Target="../media/image26.jpeg"/><Relationship Id="rId4" Type="http://schemas.openxmlformats.org/officeDocument/2006/relationships/tags" Target="../tags/tag68.xml"/><Relationship Id="rId3" Type="http://schemas.openxmlformats.org/officeDocument/2006/relationships/image" Target="../media/image25.png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image" Target="../media/image27.png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1.xml"/><Relationship Id="rId4" Type="http://schemas.openxmlformats.org/officeDocument/2006/relationships/image" Target="../media/image28.png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tags" Target="../tags/tag80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85.xml"/><Relationship Id="rId5" Type="http://schemas.openxmlformats.org/officeDocument/2006/relationships/image" Target="../media/image30.png"/><Relationship Id="rId4" Type="http://schemas.openxmlformats.org/officeDocument/2006/relationships/tags" Target="../tags/tag84.xml"/><Relationship Id="rId3" Type="http://schemas.openxmlformats.org/officeDocument/2006/relationships/image" Target="../media/image29.png"/><Relationship Id="rId2" Type="http://schemas.openxmlformats.org/officeDocument/2006/relationships/tags" Target="../tags/tag83.xml"/><Relationship Id="rId1" Type="http://schemas.openxmlformats.org/officeDocument/2006/relationships/tags" Target="../tags/tag82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8.xml"/><Relationship Id="rId3" Type="http://schemas.openxmlformats.org/officeDocument/2006/relationships/image" Target="../media/image31.png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2.xml"/><Relationship Id="rId1" Type="http://schemas.openxmlformats.org/officeDocument/2006/relationships/tags" Target="../tags/tag9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5.xml"/><Relationship Id="rId1" Type="http://schemas.openxmlformats.org/officeDocument/2006/relationships/tags" Target="../tags/tag9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7.xml"/><Relationship Id="rId1" Type="http://schemas.openxmlformats.org/officeDocument/2006/relationships/tags" Target="../tags/tag9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9.xml"/><Relationship Id="rId1" Type="http://schemas.openxmlformats.org/officeDocument/2006/relationships/tags" Target="../tags/tag9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1.xml"/><Relationship Id="rId1" Type="http://schemas.openxmlformats.org/officeDocument/2006/relationships/tags" Target="../tags/tag100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0.xml"/><Relationship Id="rId3" Type="http://schemas.openxmlformats.org/officeDocument/2006/relationships/image" Target="../media/image8.png"/><Relationship Id="rId2" Type="http://schemas.openxmlformats.org/officeDocument/2006/relationships/tags" Target="../tags/tag29.xml"/><Relationship Id="rId1" Type="http://schemas.openxmlformats.org/officeDocument/2006/relationships/tags" Target="../tags/tag2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3.xml"/><Relationship Id="rId1" Type="http://schemas.openxmlformats.org/officeDocument/2006/relationships/tags" Target="../tags/tag102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5.xml"/><Relationship Id="rId2" Type="http://schemas.openxmlformats.org/officeDocument/2006/relationships/image" Target="../media/image32.png"/><Relationship Id="rId1" Type="http://schemas.openxmlformats.org/officeDocument/2006/relationships/tags" Target="../tags/tag10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7.xml"/><Relationship Id="rId1" Type="http://schemas.openxmlformats.org/officeDocument/2006/relationships/tags" Target="../tags/tag106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2.xml"/><Relationship Id="rId4" Type="http://schemas.openxmlformats.org/officeDocument/2006/relationships/image" Target="../media/image9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tags" Target="../tags/tag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8.xml"/><Relationship Id="rId4" Type="http://schemas.openxmlformats.org/officeDocument/2006/relationships/image" Target="../media/image10.png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40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39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2.xml"/><Relationship Id="rId4" Type="http://schemas.openxmlformats.org/officeDocument/2006/relationships/image" Target="../media/image15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tags" Target="../tags/tag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3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925901" y="1354635"/>
            <a:ext cx="63401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8000" b="1" dirty="0" err="1" smtClean="0">
                <a:solidFill>
                  <a:srgbClr val="19499E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Normal" panose="020B0400000000000000" charset="-122"/>
              </a:rPr>
              <a:t>合理利用网络</a:t>
            </a:r>
            <a:endParaRPr lang="zh-CN" sz="8000" b="1" dirty="0">
              <a:solidFill>
                <a:srgbClr val="19499E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Normal" panose="020B04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67377" y="3674835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19499E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部编</a:t>
            </a:r>
            <a:r>
              <a:rPr lang="zh-CN" altLang="en-US" sz="2800" b="1" dirty="0" smtClean="0">
                <a:solidFill>
                  <a:srgbClr val="19499E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版八</a:t>
            </a:r>
            <a:r>
              <a:rPr lang="zh-CN" altLang="en-US" sz="2800" b="1" dirty="0" smtClean="0">
                <a:solidFill>
                  <a:srgbClr val="19499E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年级上册</a:t>
            </a:r>
            <a:endParaRPr lang="zh-CN" altLang="en-US" sz="2800" b="1" dirty="0">
              <a:solidFill>
                <a:srgbClr val="19499E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962775" y="529653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FF0000"/>
                </a:solidFill>
              </a:rPr>
              <a:t>泸县毗卢镇中峰学校</a:t>
            </a:r>
            <a:r>
              <a:rPr lang="en-US" altLang="zh-CN" sz="2400">
                <a:solidFill>
                  <a:srgbClr val="FF0000"/>
                </a:solidFill>
              </a:rPr>
              <a:t>  </a:t>
            </a:r>
            <a:r>
              <a:rPr lang="zh-CN" altLang="en-US" sz="2400">
                <a:solidFill>
                  <a:srgbClr val="FF0000"/>
                </a:solidFill>
              </a:rPr>
              <a:t>张良川</a:t>
            </a:r>
            <a:endParaRPr lang="zh-CN" altLang="en-US" sz="240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5177790" y="2286000"/>
            <a:ext cx="51295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400" b="1">
                <a:latin typeface="+mn-ea"/>
              </a:rPr>
              <a:t>看到这个图片，你会想到哪个词语？</a:t>
            </a:r>
            <a:endParaRPr lang="zh-CN" sz="2400" b="1">
              <a:latin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727710" y="4147185"/>
            <a:ext cx="1075055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latin typeface="+mn-ea"/>
              </a:rPr>
              <a:t>      </a:t>
            </a:r>
            <a:r>
              <a:rPr lang="zh-CN" sz="2400" b="1">
                <a:latin typeface="+mn-ea"/>
              </a:rPr>
              <a:t>网瘾为网络成瘾症的简称，是指上网者由于长时间地和习惯性地沉浸在网络时空当中，对互联网产生强烈的依赖，以至于达到了痴迷的程度而难以自我解脱的行为状态和心理状态。</a:t>
            </a:r>
            <a:endParaRPr lang="zh-CN" sz="2400" b="1"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83385" y="1560830"/>
            <a:ext cx="2605405" cy="20955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7810" y="1732915"/>
            <a:ext cx="870267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latin typeface="+mn-ea"/>
                <a:sym typeface="+mn-ea"/>
              </a:rPr>
              <a:t>      </a:t>
            </a:r>
            <a:r>
              <a:rPr lang="zh-CN" altLang="en-US" sz="2400" b="1">
                <a:latin typeface="+mn-ea"/>
                <a:sym typeface="+mn-ea"/>
              </a:rPr>
              <a:t>蓝皮书指出，看视频已成为未成年人最主要的网络使用。短视频的碎片化、互动性、丰富性等特征很好地迎合了未成年网民的娱乐诉求和网络社交需要，吸引了广大未成年人。</a:t>
            </a:r>
            <a:r>
              <a:rPr lang="zh-CN" altLang="en-US" sz="2400" b="1">
                <a:solidFill>
                  <a:srgbClr val="FF0000"/>
                </a:solidFill>
                <a:latin typeface="+mn-ea"/>
                <a:sym typeface="+mn-ea"/>
              </a:rPr>
              <a:t>但短视频内容参差不齐，很多内容追求噱头，缺乏深度，对没有辨别能力的未成年人是个巨大的挑战，其算法机制也较容易令未成年人沉迷其中，深刻影响青少年的人生价值观、道德价值观、审美价值观和交往价值观。</a:t>
            </a:r>
            <a:endParaRPr lang="zh-CN" altLang="en-US" sz="2400" b="1">
              <a:solidFill>
                <a:srgbClr val="FF0000"/>
              </a:solidFill>
              <a:latin typeface="+mn-ea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128125" y="1934845"/>
            <a:ext cx="1993265" cy="27279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5033645" y="669925"/>
            <a:ext cx="25990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sz="2400" b="1">
                <a:latin typeface="+mn-ea"/>
              </a:rPr>
              <a:t>时间都去哪了？</a:t>
            </a:r>
            <a:endParaRPr sz="2400" b="1">
              <a:latin typeface="+mn-ea"/>
            </a:endParaRPr>
          </a:p>
        </p:txBody>
      </p:sp>
      <p:sp>
        <p:nvSpPr>
          <p:cNvPr id="16" name="文本框 7"/>
          <p:cNvSpPr txBox="1"/>
          <p:nvPr/>
        </p:nvSpPr>
        <p:spPr>
          <a:xfrm>
            <a:off x="363855" y="5552440"/>
            <a:ext cx="1162812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sz="2400" b="1">
                <a:latin typeface="+mn-ea"/>
              </a:rPr>
              <a:t>       </a:t>
            </a:r>
            <a:r>
              <a:rPr sz="2400" b="1">
                <a:latin typeface="+mn-ea"/>
              </a:rPr>
              <a:t>注意浏览、寻找与学习和工作有关的信息，不应在无关信息面前停留，不应在无聊信息上浪费精力，更不能沉溺与网络，学会“信息节食”</a:t>
            </a:r>
            <a:endParaRPr sz="2400" b="1">
              <a:latin typeface="+mn-ea"/>
            </a:endParaRPr>
          </a:p>
        </p:txBody>
      </p:sp>
      <p:pic>
        <p:nvPicPr>
          <p:cNvPr id="3" name="图片 2" descr="21-1F62G40G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63492" y="1595050"/>
            <a:ext cx="5573486" cy="3957457"/>
          </a:xfrm>
          <a:prstGeom prst="rect">
            <a:avLst/>
          </a:prstGeom>
        </p:spPr>
      </p:pic>
      <p:pic>
        <p:nvPicPr>
          <p:cNvPr id="5" name="图片 4" descr="alss.0810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186666" y="1595051"/>
            <a:ext cx="5806172" cy="3957457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964565" y="1252220"/>
            <a:ext cx="8877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400" b="1">
                <a:latin typeface="+mn-ea"/>
              </a:rPr>
              <a:t>结合漫画，分享交流：你对网络信息的真实性有着怎样的看法？</a:t>
            </a:r>
            <a:endParaRPr lang="zh-CN" sz="2400" b="1">
              <a:latin typeface="+mn-ea"/>
            </a:endParaRPr>
          </a:p>
        </p:txBody>
      </p:sp>
      <p:pic>
        <p:nvPicPr>
          <p:cNvPr id="5" name="图片 4" descr="22222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300480" y="2432050"/>
            <a:ext cx="4559300" cy="33756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620510" y="2449830"/>
            <a:ext cx="3552825" cy="335788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03225" y="1356995"/>
            <a:ext cx="117887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latin typeface="+mn-ea"/>
              </a:rPr>
              <a:t>       </a:t>
            </a:r>
            <a:r>
              <a:rPr lang="zh-CN" sz="2400" b="1">
                <a:latin typeface="+mn-ea"/>
              </a:rPr>
              <a:t>学会辨析网络信息，让谣言止于智者，自觉抵制暴力、色情、恐怖等不良信息。</a:t>
            </a:r>
            <a:endParaRPr lang="zh-CN" sz="2400" b="1">
              <a:latin typeface="+mn-ea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730" y="2662555"/>
            <a:ext cx="4397375" cy="293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678295" y="2574925"/>
            <a:ext cx="3272155" cy="310705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29895" y="2153920"/>
            <a:ext cx="1146492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latin typeface="+mn-ea"/>
              </a:rPr>
              <a:t>       </a:t>
            </a:r>
            <a:r>
              <a:rPr sz="2400" b="1">
                <a:latin typeface="+mn-ea"/>
              </a:rPr>
              <a:t>教你几招：网警教你识别常见网络谣言 </a:t>
            </a:r>
            <a:endParaRPr sz="2400" b="1">
              <a:latin typeface="+mn-ea"/>
            </a:endParaRPr>
          </a:p>
          <a:p>
            <a:pPr>
              <a:lnSpc>
                <a:spcPct val="150000"/>
              </a:lnSpc>
            </a:pPr>
            <a:r>
              <a:rPr sz="2400" b="1">
                <a:latin typeface="+mn-ea"/>
              </a:rPr>
              <a:t>       1、要核实信息来源。2、要多做冷静分析。3、三是要增强责任感。为自己在网上所说的每一句话，传播的每一条消息负责。4、要有一定的科学、法律、社会常识，提高“免疫力”。5、对网上疯狂煽情、口水四溅，感叹号密集的，有“是某某人就顶”之类话的，要十分警惕其真实性。</a:t>
            </a:r>
            <a:endParaRPr sz="2400" b="1">
              <a:latin typeface="+mn-ea"/>
            </a:endParaRPr>
          </a:p>
        </p:txBody>
      </p:sp>
      <p:pic>
        <p:nvPicPr>
          <p:cNvPr id="3" name="图片 2" descr="QQ截图2018080717385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95370" y="562602"/>
            <a:ext cx="2223407" cy="1979394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29895" y="1524635"/>
            <a:ext cx="114649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latin typeface="+mn-ea"/>
              </a:rPr>
              <a:t> </a:t>
            </a:r>
            <a:r>
              <a:rPr sz="2400" b="1">
                <a:latin typeface="+mn-ea"/>
              </a:rPr>
              <a:t>恪守道德、遵守法律是网络生活的基本准则。每个人都应该对自己的网络言论负责。</a:t>
            </a:r>
            <a:endParaRPr sz="2400" b="1">
              <a:latin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325880" y="2607945"/>
            <a:ext cx="4624070" cy="3519170"/>
          </a:xfrm>
          <a:prstGeom prst="rect">
            <a:avLst/>
          </a:prstGeom>
        </p:spPr>
      </p:pic>
      <p:pic>
        <p:nvPicPr>
          <p:cNvPr id="5" name="图片 4" descr="u=4067292990,3898986249&amp;fm=15&amp;gp=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402705" y="2607945"/>
            <a:ext cx="4808220" cy="35915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6215" y="1540510"/>
            <a:ext cx="1199578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latin typeface="+mn-ea"/>
              </a:rPr>
              <a:t>   </a:t>
            </a:r>
            <a:r>
              <a:rPr lang="zh-CN" altLang="en-US" sz="2400" b="1">
                <a:solidFill>
                  <a:srgbClr val="FF0000"/>
                </a:solidFill>
                <a:latin typeface="+mn-ea"/>
              </a:rPr>
              <a:t>板块</a:t>
            </a:r>
            <a:r>
              <a:rPr lang="zh-CN" sz="2400" b="1">
                <a:solidFill>
                  <a:srgbClr val="FF0000"/>
                </a:solidFill>
                <a:latin typeface="+mn-ea"/>
              </a:rPr>
              <a:t>知识总结：</a:t>
            </a:r>
            <a:endParaRPr lang="zh-CN" sz="2400" b="1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sz="2400" b="1">
                <a:latin typeface="+mn-ea"/>
              </a:rPr>
              <a:t>   如何理性的参与网络生活？</a:t>
            </a:r>
            <a:endParaRPr lang="zh-CN" sz="2400" b="1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sz="2400" b="1">
                <a:latin typeface="+mn-ea"/>
              </a:rPr>
              <a:t>（1）提高媒介素养，积极利用互联网获取新知、促进沟通、完善自我。</a:t>
            </a:r>
            <a:endParaRPr lang="zh-CN" sz="2400" b="1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sz="2400" b="1">
                <a:latin typeface="+mn-ea"/>
              </a:rPr>
              <a:t>（2）注意浏览、寻找与学习和工作有关的信息，不应在无关信息面前停留，不应在无聊信息上浪费精力，更不能沉溺与网络，学会“信息节食”</a:t>
            </a:r>
            <a:endParaRPr lang="zh-CN" sz="2400" b="1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sz="2400" b="1">
                <a:latin typeface="+mn-ea"/>
              </a:rPr>
              <a:t>（3）学会辨析网络信息，让谣言止于智者，自觉抵制暴力、色情、恐怖等不良信息。</a:t>
            </a:r>
            <a:endParaRPr lang="zh-CN" sz="2400" b="1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sz="2400" b="1">
                <a:latin typeface="+mn-ea"/>
              </a:rPr>
              <a:t>（4）恪守道德、遵守法律是网络生活的基本准则。每个人都应该对自己的网络言论负责。</a:t>
            </a:r>
            <a:endParaRPr lang="zh-CN" sz="2400" b="1">
              <a:latin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93065" y="1577975"/>
            <a:ext cx="1139063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latin typeface="+mn-ea"/>
              </a:rPr>
              <a:t>      </a:t>
            </a:r>
            <a:r>
              <a:rPr sz="2400" b="1">
                <a:latin typeface="+mn-ea"/>
              </a:rPr>
              <a:t>知识拓展：</a:t>
            </a:r>
            <a:endParaRPr sz="2400" b="1">
              <a:latin typeface="+mn-ea"/>
            </a:endParaRPr>
          </a:p>
          <a:p>
            <a:pPr>
              <a:lnSpc>
                <a:spcPct val="150000"/>
              </a:lnSpc>
            </a:pPr>
            <a:r>
              <a:rPr sz="2400" b="1">
                <a:latin typeface="+mn-ea"/>
              </a:rPr>
              <a:t>    “正能量”指的是一种健康乐观、积极向上的动力和情感，是社会生活中积极向上的行为。当下，中国的正能量是指所有积极的、健康的、催人奋进的、给人力量的、充满希望的人和事，并贴上“正能量”标签。它已经上升成为一个充满象征意义的符号，与我们的情感深深相系，表达着我们的渴望，我们的期待。正能量可以引导人们有积极向上的三观（世界观，人生观，价值观）。</a:t>
            </a:r>
            <a:endParaRPr sz="2400" b="1">
              <a:latin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591560" y="724535"/>
            <a:ext cx="485457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800" b="1">
                <a:solidFill>
                  <a:srgbClr val="FF0000"/>
                </a:solidFill>
                <a:latin typeface="+mn-ea"/>
              </a:rPr>
              <a:t>板块二：传播网络正能量</a:t>
            </a:r>
            <a:endParaRPr lang="zh-CN" sz="2800" b="1">
              <a:solidFill>
                <a:srgbClr val="FF0000"/>
              </a:solidFill>
              <a:latin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770255" y="5318760"/>
            <a:ext cx="9359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latin typeface="+mn-ea"/>
              </a:rPr>
              <a:t> </a:t>
            </a:r>
            <a:r>
              <a:rPr sz="2400" b="1">
                <a:latin typeface="+mn-ea"/>
              </a:rPr>
              <a:t>我来分享：结合板块一的内容，列举网络世界的正能量与负能量。</a:t>
            </a:r>
            <a:endParaRPr sz="2400" b="1">
              <a:latin typeface="+mn-ea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604135" y="1101725"/>
            <a:ext cx="62052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latin typeface="+mn-ea"/>
              </a:rPr>
              <a:t>     </a:t>
            </a:r>
            <a:r>
              <a:rPr sz="2400" b="1">
                <a:latin typeface="+mn-ea"/>
              </a:rPr>
              <a:t>充分利用网络平台为社会发展建言献策。</a:t>
            </a:r>
            <a:endParaRPr sz="2400" b="1">
              <a:latin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61315" y="2476500"/>
            <a:ext cx="4968240" cy="260350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5544820" y="2476500"/>
            <a:ext cx="652843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latin typeface="+mn-ea"/>
              </a:rPr>
              <a:t>      </a:t>
            </a:r>
            <a:r>
              <a:rPr sz="2400" b="1">
                <a:latin typeface="+mn-ea"/>
              </a:rPr>
              <a:t>2014年3月起，中国政府网开设“我向总理说句话”常设板块，“一些好的意见建议将被直接送到总理的办公桌上”。这让中国网民的电脑桌与政府总理的办公桌的距离从未如此之近。</a:t>
            </a:r>
            <a:endParaRPr sz="2400" b="1">
              <a:latin typeface="+mn-ea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教学目标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721360" y="1950085"/>
            <a:ext cx="1097343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/>
              <a:t>素养目标：形成正确的参与网络生活和遵守网络规则的意识，养成利用网络合理表达诉求的习惯。</a:t>
            </a:r>
            <a:endParaRPr lang="zh-CN" altLang="en-US" sz="2400" b="1"/>
          </a:p>
          <a:p>
            <a:pPr>
              <a:lnSpc>
                <a:spcPct val="150000"/>
              </a:lnSpc>
            </a:pPr>
            <a:r>
              <a:rPr lang="zh-CN" altLang="en-US" sz="2400" b="1"/>
              <a:t>能力目标：主动锻炼分析问题的能力，学会正确使用网络，提高对网络信息的辨别能力，能够利用网络传播正能量。</a:t>
            </a:r>
            <a:endParaRPr lang="zh-CN" altLang="en-US" sz="2400" b="1"/>
          </a:p>
          <a:p>
            <a:pPr>
              <a:lnSpc>
                <a:spcPct val="150000"/>
              </a:lnSpc>
            </a:pPr>
            <a:r>
              <a:rPr lang="zh-CN" altLang="en-US" sz="2400" b="1"/>
              <a:t>知识目标：理解媒介素养和“信息节食”的内涵，了解网络规则，知道合理利用网络的具体要求。</a:t>
            </a:r>
            <a:endParaRPr lang="zh-CN" altLang="en-US" sz="2400" b="1"/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24175" y="524510"/>
            <a:ext cx="6794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400" b="1">
                <a:latin typeface="+mn-ea"/>
              </a:rPr>
              <a:t>湖南省政府报告采纳49条网民“金点子”</a:t>
            </a:r>
            <a:endParaRPr lang="zh-CN" sz="2400" b="1">
              <a:latin typeface="+mn-ea"/>
            </a:endParaRPr>
          </a:p>
        </p:txBody>
      </p:sp>
      <p:pic>
        <p:nvPicPr>
          <p:cNvPr id="5" name="湖南省政府报告采纳49条网民“金点子”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305" y="1317625"/>
            <a:ext cx="11591290" cy="531685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084580" y="1252220"/>
            <a:ext cx="96126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400" b="1">
                <a:latin typeface="+mn-ea"/>
              </a:rPr>
              <a:t>分享与交流：</a:t>
            </a:r>
            <a:endParaRPr lang="zh-CN" sz="2400" b="1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sz="2400" b="1">
                <a:latin typeface="+mn-ea"/>
              </a:rPr>
              <a:t>如何看待视频中提到的</a:t>
            </a:r>
            <a:r>
              <a:rPr lang="en-US" altLang="zh-CN" sz="2400" b="1">
                <a:latin typeface="+mn-ea"/>
              </a:rPr>
              <a:t>“</a:t>
            </a:r>
            <a:r>
              <a:rPr lang="zh-CN" altLang="en-US" sz="2400" b="1">
                <a:latin typeface="+mn-ea"/>
              </a:rPr>
              <a:t>金点子结成金豆子，成为发展的金钥匙？</a:t>
            </a:r>
            <a:endParaRPr lang="zh-CN" altLang="en-US" sz="2400" b="1"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24280" y="2820670"/>
            <a:ext cx="4122420" cy="25698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950585" y="2807335"/>
            <a:ext cx="4248150" cy="258318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03225" y="1252220"/>
            <a:ext cx="113080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latin typeface="+mn-ea"/>
              </a:rPr>
              <a:t>       </a:t>
            </a:r>
            <a:r>
              <a:rPr lang="zh-CN" sz="2400" b="1">
                <a:latin typeface="+mn-ea"/>
              </a:rPr>
              <a:t>践行社会主义核心价值观，不断提高网络媒介素养，共同培育积极健康、向上向善的网络文化，高扬主旋律。</a:t>
            </a:r>
            <a:endParaRPr lang="zh-CN" sz="2400" b="1">
              <a:latin typeface="+mn-ea"/>
            </a:endParaRPr>
          </a:p>
        </p:txBody>
      </p:sp>
      <p:pic>
        <p:nvPicPr>
          <p:cNvPr id="3" name="图片 2" descr="QQ截图2018080718122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0352" y="2729507"/>
            <a:ext cx="10118361" cy="37746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14300" y="1252220"/>
            <a:ext cx="11618595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400" b="1">
                <a:latin typeface="+mn-ea"/>
              </a:rPr>
              <a:t>知识拓展：传播负能量的危害</a:t>
            </a:r>
            <a:endParaRPr lang="zh-CN" sz="2400" b="1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sz="2400" b="1">
                <a:latin typeface="+mn-ea"/>
              </a:rPr>
              <a:t>一、</a:t>
            </a:r>
            <a:r>
              <a:rPr lang="zh-CN" sz="2400" b="1">
                <a:solidFill>
                  <a:srgbClr val="FF0000"/>
                </a:solidFill>
                <a:latin typeface="+mn-ea"/>
              </a:rPr>
              <a:t>对个人的危害</a:t>
            </a:r>
            <a:r>
              <a:rPr lang="zh-CN" sz="2400" b="1">
                <a:latin typeface="+mn-ea"/>
              </a:rPr>
              <a:t>：首先，传播负能量会导致情绪低落，消极情绪会影响人的心理健康，甚至会引起焦虑症、抑郁症等疾病。其次，传播负能量会破坏人际关系，使人们与自己的朋友、家人、同事等产生隔阂和矛盾。最后，传播负能量会影响工作效率，使个人的工作遭到影响，甚至会导致失业。</a:t>
            </a:r>
            <a:endParaRPr lang="zh-CN" sz="2400" b="1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sz="2400" b="1">
                <a:latin typeface="+mn-ea"/>
              </a:rPr>
              <a:t>二、</a:t>
            </a:r>
            <a:r>
              <a:rPr lang="zh-CN" sz="2400" b="1">
                <a:solidFill>
                  <a:srgbClr val="FF0000"/>
                </a:solidFill>
                <a:latin typeface="+mn-ea"/>
              </a:rPr>
              <a:t>对社会的危害</a:t>
            </a:r>
            <a:r>
              <a:rPr lang="zh-CN" sz="2400" b="1">
                <a:latin typeface="+mn-ea"/>
              </a:rPr>
              <a:t>：首先，传播负能量会破坏社会的和谐与稳定，使社会出现更多的矛盾和冲突。其次，传播负能量会影响社会的道德水平，使人们的道德观念和行为变得更加低劣。最后，传播负能量会影响社会的经济发展，使企业、组织等受到影响，从而影响整个社会的经济繁荣。</a:t>
            </a:r>
            <a:endParaRPr lang="zh-CN" sz="2400" b="1">
              <a:latin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329055" y="1998345"/>
            <a:ext cx="888809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latin typeface="+mn-ea"/>
              </a:rPr>
              <a:t>  </a:t>
            </a:r>
            <a:r>
              <a:rPr lang="zh-CN" altLang="en-US" sz="2400" b="1">
                <a:solidFill>
                  <a:srgbClr val="FF0000"/>
                </a:solidFill>
                <a:latin typeface="+mn-ea"/>
              </a:rPr>
              <a:t>板块</a:t>
            </a:r>
            <a:r>
              <a:rPr lang="zh-CN" sz="2400" b="1">
                <a:solidFill>
                  <a:srgbClr val="FF0000"/>
                </a:solidFill>
                <a:latin typeface="+mn-ea"/>
              </a:rPr>
              <a:t>知识总结：</a:t>
            </a:r>
            <a:endParaRPr lang="zh-CN" sz="2400" b="1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sz="2400" b="1">
                <a:latin typeface="+mn-ea"/>
              </a:rPr>
              <a:t>  传播网络正能量</a:t>
            </a:r>
            <a:endParaRPr lang="zh-CN" sz="2400" b="1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sz="2400" b="1">
                <a:latin typeface="+mn-ea"/>
              </a:rPr>
              <a:t>（1）充分利用网络平台为社会发展建言献策。</a:t>
            </a:r>
            <a:endParaRPr lang="zh-CN" sz="2400" b="1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sz="2400" b="1">
                <a:latin typeface="+mn-ea"/>
              </a:rPr>
              <a:t>（2）践行社会主义核心价值观，不断提高网络媒介素养，共同培育积极健康、向上向善的网络文化，高扬主旋律。</a:t>
            </a:r>
            <a:endParaRPr lang="zh-CN" sz="2400" b="1">
              <a:latin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635" y="1353820"/>
            <a:ext cx="1203134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400" b="1">
                <a:latin typeface="+mn-ea"/>
              </a:rPr>
              <a:t>本节知识汇总</a:t>
            </a:r>
            <a:endParaRPr lang="zh-CN" sz="2400" b="1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sz="2400" b="1">
                <a:latin typeface="+mn-ea"/>
              </a:rPr>
              <a:t>如何合理利用网络？（</a:t>
            </a:r>
            <a:r>
              <a:rPr lang="zh-CN" sz="2400" b="1">
                <a:solidFill>
                  <a:srgbClr val="FF0000"/>
                </a:solidFill>
                <a:latin typeface="+mn-ea"/>
              </a:rPr>
              <a:t>将本节课的两个板块汇总为一个大题</a:t>
            </a:r>
            <a:r>
              <a:rPr lang="zh-CN" sz="2400" b="1">
                <a:latin typeface="+mn-ea"/>
              </a:rPr>
              <a:t>）</a:t>
            </a:r>
            <a:endParaRPr lang="zh-CN" sz="2400" b="1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sz="2400" b="1">
                <a:latin typeface="+mn-ea"/>
              </a:rPr>
              <a:t>1 理性参与网络生活</a:t>
            </a:r>
            <a:endParaRPr lang="zh-CN" sz="2400" b="1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sz="2400" b="1">
                <a:latin typeface="+mn-ea"/>
              </a:rPr>
              <a:t>（1）提高媒介素养，积极利用互联网获取新知、促进沟通、完善自我。</a:t>
            </a:r>
            <a:endParaRPr lang="zh-CN" sz="2400" b="1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sz="2400" b="1">
                <a:latin typeface="+mn-ea"/>
              </a:rPr>
              <a:t>（2）注意浏览、寻找与学习和工作有关的信息，不应在无关信息面前停留，不应在无聊信息上浪费精力，更不能沉溺与网络，学会“信息节食”</a:t>
            </a:r>
            <a:endParaRPr lang="zh-CN" sz="2400" b="1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sz="2400" b="1">
                <a:latin typeface="+mn-ea"/>
              </a:rPr>
              <a:t>（3）学会辨析网络信息，让谣言止于智者，自觉抵制暴力、色情、恐怖等不良信息。</a:t>
            </a:r>
            <a:endParaRPr lang="zh-CN" sz="2400" b="1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sz="2400" b="1">
                <a:latin typeface="+mn-ea"/>
              </a:rPr>
              <a:t>（4）恪守道德、遵守法律是网络生活的基本准则。每个人都应该对自己的网络言论负责。</a:t>
            </a:r>
            <a:endParaRPr lang="zh-CN" sz="2400" b="1">
              <a:latin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8785" y="1991995"/>
            <a:ext cx="1150747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latin typeface="+mn-ea"/>
              </a:rPr>
              <a:t>  </a:t>
            </a:r>
            <a:r>
              <a:rPr sz="2400" b="1">
                <a:latin typeface="+mn-ea"/>
              </a:rPr>
              <a:t>2 传播网络正能量</a:t>
            </a:r>
            <a:endParaRPr sz="2400" b="1">
              <a:latin typeface="+mn-ea"/>
            </a:endParaRPr>
          </a:p>
          <a:p>
            <a:pPr>
              <a:lnSpc>
                <a:spcPct val="150000"/>
              </a:lnSpc>
            </a:pPr>
            <a:r>
              <a:rPr sz="2400" b="1">
                <a:latin typeface="+mn-ea"/>
              </a:rPr>
              <a:t>（1）充分利用网络平台为社会发展建言献策。</a:t>
            </a:r>
            <a:endParaRPr sz="2400" b="1">
              <a:latin typeface="+mn-ea"/>
            </a:endParaRPr>
          </a:p>
          <a:p>
            <a:pPr>
              <a:lnSpc>
                <a:spcPct val="150000"/>
              </a:lnSpc>
            </a:pPr>
            <a:r>
              <a:rPr sz="2400" b="1">
                <a:latin typeface="+mn-ea"/>
              </a:rPr>
              <a:t>（2）践行社会主义核心价值观，不断提高网络媒介素养，共同培育积极健康、向上向善的网络文化，高扬主旋律。</a:t>
            </a:r>
            <a:endParaRPr sz="2400" b="1">
              <a:latin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dirty="0"/>
              <a:t>课堂练习</a:t>
            </a:r>
            <a:endParaRPr lang="zh-CN" altLang="zh-CN" dirty="0"/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75005" y="1252220"/>
            <a:ext cx="11516995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latin typeface="+mn-ea"/>
              </a:rPr>
              <a:t>1 </a:t>
            </a:r>
            <a:r>
              <a:rPr lang="zh-CN" sz="2400" b="1">
                <a:latin typeface="+mn-ea"/>
              </a:rPr>
              <a:t>（2023•烟台）2022年11月30日，《2021年全国未成年人互联网使用情况研究报告》发布。报告显示，2021年我国未成年人互联网普及率达96.8%，近四成未成年网民在上网过程中遭遇过不良或消极负面信息，对未成年人世界观、人生观、价值观的影响不可小觑。对此，我们未成年人应该（　　）</a:t>
            </a:r>
            <a:endParaRPr lang="zh-CN" sz="2400" b="1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sz="2400" b="1">
                <a:latin typeface="+mn-ea"/>
              </a:rPr>
              <a:t>①恪守道德、遵守法律，制裁网络犯罪</a:t>
            </a:r>
            <a:endParaRPr lang="zh-CN" sz="2400" b="1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sz="2400" b="1">
                <a:latin typeface="+mn-ea"/>
              </a:rPr>
              <a:t>②抵制不良诱惑，远离网络世界</a:t>
            </a:r>
            <a:endParaRPr lang="zh-CN" sz="2400" b="1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sz="2400" b="1">
                <a:latin typeface="+mn-ea"/>
              </a:rPr>
              <a:t>③文明上网，传播网络正能量</a:t>
            </a:r>
            <a:endParaRPr lang="zh-CN" sz="2400" b="1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sz="2400" b="1">
                <a:latin typeface="+mn-ea"/>
              </a:rPr>
              <a:t>④学会“信息节食”，提高媒介素养</a:t>
            </a:r>
            <a:endParaRPr lang="zh-CN" sz="2400" b="1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sz="2400" b="1">
                <a:latin typeface="+mn-ea"/>
              </a:rPr>
              <a:t>A．①②	B．①④	C．②③	D．③④</a:t>
            </a:r>
            <a:endParaRPr lang="zh-CN" sz="2400" b="1">
              <a:latin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230110" y="2931795"/>
            <a:ext cx="531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FF0000"/>
                </a:solidFill>
                <a:latin typeface="+mn-ea"/>
              </a:rPr>
              <a:t>D</a:t>
            </a:r>
            <a:endParaRPr lang="en-US" sz="2400" b="1">
              <a:solidFill>
                <a:srgbClr val="FF0000"/>
              </a:solidFill>
              <a:latin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78435" y="1389380"/>
            <a:ext cx="1175258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latin typeface="+mn-ea"/>
              </a:rPr>
              <a:t>2 </a:t>
            </a:r>
            <a:r>
              <a:rPr lang="zh-CN" sz="2400" b="1">
                <a:latin typeface="+mn-ea"/>
              </a:rPr>
              <a:t>（2023•荆州）第六届“中国青年好网民”牛钰，是汶川大地震的幸存者，也是身残志坚的短视频博主，通过创作网络短视频，呼吁社会各界关爱残障群体，激励残障人士自立自强。她创作的作品曾被人民日报、央视新闻等媒体报道。这启示我们（　　）</a:t>
            </a:r>
            <a:endParaRPr lang="zh-CN" sz="2400" b="1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sz="2400" b="1">
                <a:latin typeface="+mn-ea"/>
              </a:rPr>
              <a:t>①生活难免有挫折，要发掘生命的力量</a:t>
            </a:r>
            <a:endParaRPr lang="zh-CN" sz="2400" b="1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sz="2400" b="1">
                <a:latin typeface="+mn-ea"/>
              </a:rPr>
              <a:t>②网络是把双刃剑，网络改变日常生活</a:t>
            </a:r>
            <a:endParaRPr lang="zh-CN" sz="2400" b="1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sz="2400" b="1">
                <a:latin typeface="+mn-ea"/>
              </a:rPr>
              <a:t>③合理利用网络，积极传播网络正能量</a:t>
            </a:r>
            <a:endParaRPr lang="zh-CN" sz="2400" b="1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sz="2400" b="1">
                <a:latin typeface="+mn-ea"/>
              </a:rPr>
              <a:t>④学会辨识网络信息，强化“信息节食”</a:t>
            </a:r>
            <a:endParaRPr lang="zh-CN" sz="2400" b="1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sz="2400" b="1">
                <a:latin typeface="+mn-ea"/>
              </a:rPr>
              <a:t>A．①②	B．①③	C．②④	D．③④</a:t>
            </a:r>
            <a:endParaRPr lang="zh-CN" sz="2400" b="1">
              <a:latin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dirty="0"/>
              <a:t>课堂练习</a:t>
            </a:r>
            <a:endParaRPr lang="zh-CN" altLang="zh-CN" dirty="0"/>
          </a:p>
        </p:txBody>
      </p:sp>
      <p:sp>
        <p:nvSpPr>
          <p:cNvPr id="4" name="文本框 3"/>
          <p:cNvSpPr txBox="1"/>
          <p:nvPr/>
        </p:nvSpPr>
        <p:spPr>
          <a:xfrm>
            <a:off x="11032490" y="2505710"/>
            <a:ext cx="531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FF0000"/>
                </a:solidFill>
                <a:latin typeface="+mn-ea"/>
              </a:rPr>
              <a:t>B</a:t>
            </a:r>
            <a:endParaRPr lang="en-US" sz="2400" b="1">
              <a:solidFill>
                <a:srgbClr val="FF0000"/>
              </a:solidFill>
              <a:latin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dirty="0"/>
              <a:t>课堂练习</a:t>
            </a:r>
            <a:endParaRPr lang="zh-CN" altLang="zh-CN" dirty="0"/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89915" y="1949450"/>
            <a:ext cx="1138555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latin typeface="+mn-ea"/>
              </a:rPr>
              <a:t>3  （2023•岳阳）【治理网络环境，建设法治中国】</a:t>
            </a:r>
            <a:endParaRPr lang="en-US" altLang="zh-CN" sz="2400" b="1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400" b="1">
                <a:latin typeface="+mn-ea"/>
              </a:rPr>
              <a:t> 某著名大学一女生指控一学弟对她进行性骚扰，并曝光学弟个人信息，扬言让学弟在其朋友圈“社死”。但监控显示，只是学弟的背包无意擦到了女生。事件发酵后，该女生的个人信息很快被暴露，谩骂、人肉搜索随之而来。“让该女生尝到被网曝的滋味”是谩骂声中最常见的说辞。</a:t>
            </a:r>
            <a:endParaRPr lang="en-US" altLang="zh-CN" sz="2400" b="1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400" b="1">
                <a:latin typeface="+mn-ea"/>
              </a:rPr>
              <a:t>请你运用法治知识，对网络上的“以暴制暴”现象加以评析</a:t>
            </a:r>
            <a:endParaRPr lang="en-US" altLang="zh-CN" sz="2400" b="1">
              <a:latin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新知导入</a:t>
            </a:r>
            <a:endParaRPr lang="zh-CN" altLang="en-US" dirty="0"/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21030" y="1950085"/>
            <a:ext cx="803148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       2022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11月22日发布的《青少年蓝皮书：中国未成年人互联网运用报告(2022)》对中国未成年人互联网运用的最新情况进行了汇总。蓝皮书指出，未成年人近半年内的上网率达99.9%，显著高于全国互联网普及率(73%)，网络已成为未成年人成长发展过程中不可分割的一部分。</a:t>
            </a:r>
            <a:endParaRPr lang="zh-CN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652510" y="1376045"/>
            <a:ext cx="3333750" cy="45624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dirty="0"/>
              <a:t>课堂练习</a:t>
            </a:r>
            <a:endParaRPr lang="zh-CN" altLang="zh-CN" dirty="0"/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89915" y="1823720"/>
            <a:ext cx="1138555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  <a:latin typeface="+mn-ea"/>
              </a:rPr>
              <a:t>参考答案</a:t>
            </a:r>
            <a:br>
              <a:rPr lang="zh-CN" altLang="en-US" sz="2400" b="1">
                <a:latin typeface="+mn-ea"/>
              </a:rPr>
            </a:br>
            <a:r>
              <a:rPr lang="en-US" altLang="zh-CN" sz="2400" b="1">
                <a:latin typeface="+mn-ea"/>
              </a:rPr>
              <a:t>网络上的“以暴制暴”现象既缺乏法治意识，也缺乏实事求是的客观冷静理性的精神，以及尊重宽容他人的意识，她应该为自己的行为承担相应的责任等。 </a:t>
            </a:r>
            <a:endParaRPr lang="zh-CN" sz="2400" b="1">
              <a:latin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课堂总结</a:t>
            </a:r>
            <a:endParaRPr lang="zh-CN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646" y="1460727"/>
            <a:ext cx="9791981" cy="437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3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作业布置</a:t>
            </a:r>
            <a:endParaRPr lang="zh-CN" altLang="en-US" dirty="0"/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51765" y="1396365"/>
            <a:ext cx="11823700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latin typeface="+mn-ea"/>
              </a:rPr>
              <a:t>      近年来，直播、短视频等网络平台蓬勃发展，催生新业态新模式，但也造成泥沙俱下。去年“清朗”系列专项行动共展开15项专项治理，累计清理违法和不良信息2200多万条，处置账号13.4亿个，封禁主播7200余名，下架应用程序、小程序2160余款，关闭网站3200余家。应当看到，良好的网络环境对各方都是有利的，且对未成年人的健康成长尤为重要，开展“清朗”系列专项行动，集中整治各类网络乱象，是网络生态治理的重要方式，也是营造良好社会氛围的重要举措。</a:t>
            </a:r>
            <a:endParaRPr lang="en-US" altLang="zh-CN" sz="2400" b="1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400" b="1">
                <a:latin typeface="+mn-ea"/>
              </a:rPr>
              <a:t>（1）根据材料，想一想，国家集中开展“清朗”系列专项行动有何现实意义？</a:t>
            </a:r>
            <a:endParaRPr lang="en-US" altLang="zh-CN" sz="2400" b="1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400" b="1">
                <a:latin typeface="+mn-ea"/>
              </a:rPr>
              <a:t>（2）根据材料，结合所学知识，为配合“清朗”系列专项行动，作为青少年的我们可以怎么做？</a:t>
            </a:r>
            <a:endParaRPr lang="en-US" altLang="zh-CN" sz="2400" b="1">
              <a:latin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新知导入</a:t>
            </a:r>
            <a:endParaRPr lang="zh-CN" altLang="en-US" dirty="0"/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157220" y="546735"/>
            <a:ext cx="58775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sz="2400" b="1">
                <a:latin typeface="+mn-ea"/>
              </a:rPr>
              <a:t>熊孩子连玩4款手机游戏，8天充值9万6</a:t>
            </a:r>
            <a:endParaRPr sz="2400" b="1">
              <a:latin typeface="+mn-ea"/>
            </a:endParaRPr>
          </a:p>
        </p:txBody>
      </p:sp>
      <p:pic>
        <p:nvPicPr>
          <p:cNvPr id="4" name="熊孩子连玩4款手机游戏，8天充值9万6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4040" y="1317625"/>
            <a:ext cx="11054080" cy="509460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新知导入</a:t>
            </a:r>
            <a:endParaRPr lang="zh-CN" altLang="en-US" dirty="0"/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953770" y="2098675"/>
            <a:ext cx="1028446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观看视频，分析问题：</a:t>
            </a:r>
            <a:endParaRPr lang="zh-CN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8天充值9万6</a:t>
            </a:r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，这个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熊孩子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的做法对家庭带来怎样的影响？</a:t>
            </a:r>
            <a:endParaRPr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猜猜看：沉迷于网络游戏对这个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熊孩子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的学习和成长会带来哪些影响？</a:t>
            </a:r>
            <a:endParaRPr lang="en-US" altLang="zh-CN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这个视频给了我们怎样的启示？</a:t>
            </a:r>
            <a:endParaRPr lang="zh-CN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591560" y="514985"/>
            <a:ext cx="485457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800" b="1">
                <a:solidFill>
                  <a:srgbClr val="FF0000"/>
                </a:solidFill>
                <a:latin typeface="+mn-ea"/>
              </a:rPr>
              <a:t>板块一：理性参与网络生活</a:t>
            </a:r>
            <a:endParaRPr lang="zh-CN" sz="2800" b="1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074795" y="2342515"/>
            <a:ext cx="711263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400" b="1">
                <a:latin typeface="+mn-ea"/>
              </a:rPr>
              <a:t>知识拓展：</a:t>
            </a:r>
            <a:endParaRPr lang="zh-CN" sz="2400" b="1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sz="2400" b="1">
                <a:latin typeface="+mn-ea"/>
              </a:rPr>
              <a:t>理性是指人在正常思维状态下时为了获得预期结果，有自信与勇气冷静地面对现状，并快速全面了解现实分析出多种可行性方案，再判断出最佳方案且对其有效执行的能力。</a:t>
            </a:r>
            <a:endParaRPr lang="zh-CN" sz="2400" b="1"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372235" y="2936240"/>
            <a:ext cx="2219325" cy="13525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099185" y="1663065"/>
            <a:ext cx="104127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400" b="1">
                <a:latin typeface="+mn-ea"/>
              </a:rPr>
              <a:t>探究与分享：</a:t>
            </a:r>
            <a:endParaRPr lang="zh-CN" sz="2400" b="1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sz="2400" b="1">
                <a:latin typeface="+mn-ea"/>
              </a:rPr>
              <a:t>青少年参与网络生活，你听说过哪些</a:t>
            </a:r>
            <a:r>
              <a:rPr lang="en-US" altLang="zh-CN" sz="2400" b="1">
                <a:latin typeface="+mn-ea"/>
              </a:rPr>
              <a:t>“</a:t>
            </a:r>
            <a:r>
              <a:rPr lang="zh-CN" altLang="en-US" sz="2400" b="1">
                <a:latin typeface="+mn-ea"/>
              </a:rPr>
              <a:t>不理性</a:t>
            </a:r>
            <a:r>
              <a:rPr lang="en-US" altLang="zh-CN" sz="2400" b="1">
                <a:latin typeface="+mn-ea"/>
              </a:rPr>
              <a:t>”</a:t>
            </a:r>
            <a:r>
              <a:rPr lang="zh-CN" altLang="en-US" sz="2400" b="1">
                <a:latin typeface="+mn-ea"/>
              </a:rPr>
              <a:t>的做法，说出来与大家分享</a:t>
            </a:r>
            <a:endParaRPr lang="zh-CN" altLang="en-US" sz="2400" b="1"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3437890"/>
            <a:ext cx="2773045" cy="21501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690" y="3437890"/>
            <a:ext cx="2943225" cy="20212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2220" y="3437890"/>
            <a:ext cx="2887345" cy="2288540"/>
          </a:xfrm>
          <a:prstGeom prst="rect">
            <a:avLst/>
          </a:prstGeom>
        </p:spPr>
      </p:pic>
      <p:pic>
        <p:nvPicPr>
          <p:cNvPr id="9" name="图片 8" descr="47F059CC97E1899B55C630B4656CD2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3870" y="3571240"/>
            <a:ext cx="2581275" cy="201739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086860" y="607060"/>
            <a:ext cx="3081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400" b="1">
                <a:latin typeface="+mn-ea"/>
              </a:rPr>
              <a:t>知识拓展：媒介素养</a:t>
            </a:r>
            <a:endParaRPr lang="zh-CN" sz="2400" b="1">
              <a:latin typeface="+mn-ea"/>
            </a:endParaRPr>
          </a:p>
        </p:txBody>
      </p:sp>
      <p:pic>
        <p:nvPicPr>
          <p:cNvPr id="5" name="媒介素养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630" y="1385570"/>
            <a:ext cx="11283315" cy="509460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830580" y="1998345"/>
            <a:ext cx="97516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400" b="1">
                <a:latin typeface="+mn-ea"/>
              </a:rPr>
              <a:t> </a:t>
            </a:r>
            <a:r>
              <a:rPr lang="en-US" altLang="zh-CN" sz="2400" b="1">
                <a:latin typeface="+mn-ea"/>
              </a:rPr>
              <a:t>    </a:t>
            </a:r>
            <a:r>
              <a:rPr lang="zh-CN" sz="2400" b="1">
                <a:latin typeface="+mn-ea"/>
              </a:rPr>
              <a:t> 提高媒介素养，积极利用互联网获取新知、促进沟通、完善自我。</a:t>
            </a:r>
            <a:endParaRPr lang="zh-CN" sz="2400" b="1">
              <a:latin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86835" y="3287395"/>
            <a:ext cx="77939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latin typeface="+mn-ea"/>
              </a:rPr>
              <a:t>“</a:t>
            </a:r>
            <a:r>
              <a:rPr lang="zh-CN" altLang="en-US" sz="2400" b="1">
                <a:solidFill>
                  <a:srgbClr val="FF0000"/>
                </a:solidFill>
                <a:latin typeface="+mn-ea"/>
              </a:rPr>
              <a:t>对负面信息的免疫能力</a:t>
            </a:r>
            <a:r>
              <a:rPr lang="zh-CN" altLang="en-US" sz="2400" b="1">
                <a:latin typeface="+mn-ea"/>
              </a:rPr>
              <a:t>，是衡量媒介素养的重要指标</a:t>
            </a:r>
            <a:r>
              <a:rPr lang="en-US" altLang="zh-CN" sz="2400" b="1">
                <a:latin typeface="+mn-ea"/>
              </a:rPr>
              <a:t>”</a:t>
            </a:r>
            <a:endParaRPr lang="en-US" altLang="zh-CN" sz="2400" b="1"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0580" y="3287395"/>
            <a:ext cx="2800350" cy="15627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013835" y="3662045"/>
            <a:ext cx="77939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latin typeface="+mn-ea"/>
              </a:rPr>
              <a:t>“</a:t>
            </a:r>
            <a:r>
              <a:rPr lang="zh-CN" altLang="en-US" sz="2400" b="1">
                <a:solidFill>
                  <a:srgbClr val="FF0000"/>
                </a:solidFill>
                <a:latin typeface="+mn-ea"/>
              </a:rPr>
              <a:t>对负面信息的免疫能力</a:t>
            </a:r>
            <a:r>
              <a:rPr lang="zh-CN" altLang="en-US" sz="2400" b="1">
                <a:latin typeface="+mn-ea"/>
              </a:rPr>
              <a:t>，是衡量媒介素养的重要指标</a:t>
            </a:r>
            <a:r>
              <a:rPr lang="en-US" altLang="zh-CN" sz="2400" b="1">
                <a:latin typeface="+mn-ea"/>
              </a:rPr>
              <a:t>”</a:t>
            </a:r>
            <a:endParaRPr lang="en-US" altLang="zh-CN" sz="2400" b="1">
              <a:latin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40835" y="4061460"/>
            <a:ext cx="77939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latin typeface="+mn-ea"/>
              </a:rPr>
              <a:t>“</a:t>
            </a:r>
            <a:r>
              <a:rPr lang="zh-CN" altLang="en-US" sz="2400" b="1">
                <a:solidFill>
                  <a:srgbClr val="FF0000"/>
                </a:solidFill>
                <a:latin typeface="+mn-ea"/>
              </a:rPr>
              <a:t>对负面信息的免疫能力</a:t>
            </a:r>
            <a:r>
              <a:rPr lang="zh-CN" altLang="en-US" sz="2400" b="1">
                <a:latin typeface="+mn-ea"/>
              </a:rPr>
              <a:t>，是衡量媒介素养的重要指标</a:t>
            </a:r>
            <a:r>
              <a:rPr lang="en-US" altLang="zh-CN" sz="2400" b="1">
                <a:latin typeface="+mn-ea"/>
              </a:rPr>
              <a:t>”</a:t>
            </a:r>
            <a:endParaRPr lang="en-US" altLang="zh-CN" sz="2400" b="1">
              <a:latin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PA" val="v5.2.10"/>
  <p:tag name="WHOLESPTYPE" val="Shape_Pictire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8.xml><?xml version="1.0" encoding="utf-8"?>
<p:tagLst xmlns:p="http://schemas.openxmlformats.org/presentationml/2006/main">
  <p:tag name="KSO_WPP_MARK_KEY" val="276c2fa6-620d-48a9-9330-3472bc997618"/>
  <p:tag name="COMMONDATA" val="eyJoZGlkIjoiMjExOGU1ODhmZGVkYjYwN2UyM2Q3ODY5ZDQ3ZTEwYzgifQ==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PA" val="v5.2.10"/>
  <p:tag name="WHOLESPTYPE" val="Shape_Pictire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PA" val="v5.2.10"/>
  <p:tag name="WHOLESPTYPE" val="Shape_Pictire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5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73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1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3704</Words>
  <Application>WPS 演示</Application>
  <PresentationFormat>宽屏</PresentationFormat>
  <Paragraphs>192</Paragraphs>
  <Slides>32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Wingdings</vt:lpstr>
      <vt:lpstr>思源黑体 CN Bold</vt:lpstr>
      <vt:lpstr>黑体</vt:lpstr>
      <vt:lpstr>思源黑体 CN Heavy</vt:lpstr>
      <vt:lpstr>思源黑体 CN Normal</vt:lpstr>
      <vt:lpstr>Arial Unicode MS</vt:lpstr>
      <vt:lpstr>Calibri</vt:lpstr>
      <vt:lpstr>1_Office 主题​​</vt:lpstr>
      <vt:lpstr>PowerPoint 演示文稿</vt:lpstr>
      <vt:lpstr>教学目标</vt:lpstr>
      <vt:lpstr>新知导入</vt:lpstr>
      <vt:lpstr>新知导入</vt:lpstr>
      <vt:lpstr>新知导入</vt:lpstr>
      <vt:lpstr>新知讲解</vt:lpstr>
      <vt:lpstr>新知讲解</vt:lpstr>
      <vt:lpstr>新知讲解</vt:lpstr>
      <vt:lpstr>新知讲解</vt:lpstr>
      <vt:lpstr>新知讲解</vt:lpstr>
      <vt:lpstr>新知讲解</vt:lpstr>
      <vt:lpstr>新知讲解</vt:lpstr>
      <vt:lpstr>新知讲解</vt:lpstr>
      <vt:lpstr>新知讲解</vt:lpstr>
      <vt:lpstr>新知讲解</vt:lpstr>
      <vt:lpstr>新知讲解</vt:lpstr>
      <vt:lpstr>新知讲解</vt:lpstr>
      <vt:lpstr>新知讲解</vt:lpstr>
      <vt:lpstr>新知讲解</vt:lpstr>
      <vt:lpstr>新知讲解</vt:lpstr>
      <vt:lpstr>新知讲解</vt:lpstr>
      <vt:lpstr>新知讲解</vt:lpstr>
      <vt:lpstr>新知讲解</vt:lpstr>
      <vt:lpstr>新知讲解</vt:lpstr>
      <vt:lpstr>新知讲解</vt:lpstr>
      <vt:lpstr>新知讲解</vt:lpstr>
      <vt:lpstr>课堂练习</vt:lpstr>
      <vt:lpstr>课堂练习</vt:lpstr>
      <vt:lpstr>课堂练习</vt:lpstr>
      <vt:lpstr>课堂练习</vt:lpstr>
      <vt:lpstr>课堂总结</vt:lpstr>
      <vt:lpstr>作业布置</vt:lpstr>
    </vt:vector>
  </TitlesOfParts>
  <Company>四川文轩教育科技有限公司</Company>
  <LinksUpToDate>false</LinksUpToDate>
  <SharedDoc>false</SharedDoc>
  <HyperlinksChanged>false</HyperlinksChanged>
  <AppVersion>14.0000</AppVersion>
  <Manager>四川文轩教育科技有限公司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合理利用网络</dc:title>
  <dc:creator>刘宝联</dc:creator>
  <cp:keywords>教育信息化</cp:keywords>
  <cp:lastModifiedBy>独家说爱</cp:lastModifiedBy>
  <cp:revision>242</cp:revision>
  <dcterms:created xsi:type="dcterms:W3CDTF">2019-06-19T02:08:00Z</dcterms:created>
  <dcterms:modified xsi:type="dcterms:W3CDTF">2023-09-19T11:41:36Z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42E011E22E5348EF88713F789B16BA04</vt:lpwstr>
  </property>
</Properties>
</file>