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22" r:id="rId3"/>
    <p:sldId id="320" r:id="rId4"/>
    <p:sldId id="285" r:id="rId5"/>
    <p:sldId id="286" r:id="rId6"/>
    <p:sldId id="288" r:id="rId7"/>
    <p:sldId id="301" r:id="rId8"/>
    <p:sldId id="291" r:id="rId9"/>
    <p:sldId id="293" r:id="rId10"/>
    <p:sldId id="294" r:id="rId11"/>
    <p:sldId id="314" r:id="rId12"/>
    <p:sldId id="313" r:id="rId13"/>
    <p:sldId id="295" r:id="rId14"/>
    <p:sldId id="298" r:id="rId15"/>
    <p:sldId id="296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平" initials="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4AD"/>
    <a:srgbClr val="014E6A"/>
    <a:srgbClr val="AE0203"/>
    <a:srgbClr val="711000"/>
    <a:srgbClr val="01431D"/>
    <a:srgbClr val="01621F"/>
    <a:srgbClr val="AF0000"/>
    <a:srgbClr val="DCE797"/>
    <a:srgbClr val="637067"/>
    <a:srgbClr val="89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9101" autoAdjust="0"/>
  </p:normalViewPr>
  <p:slideViewPr>
    <p:cSldViewPr snapToGrid="0">
      <p:cViewPr>
        <p:scale>
          <a:sx n="70" d="100"/>
          <a:sy n="70" d="100"/>
        </p:scale>
        <p:origin x="-564" y="-120"/>
      </p:cViewPr>
      <p:guideLst>
        <p:guide orient="horz" pos="3946"/>
        <p:guide orient="horz" pos="576"/>
        <p:guide pos="669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3T20:37:29.341" idx="1">
    <p:pos x="7610" y="1474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pPr/>
              <a:t>2023/9/20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588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pPr/>
              <a:t>2023/9/20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5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16:9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宽幅画面比例尺寸；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统一格式为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PPTX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>中文：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1. </a:t>
            </a:r>
            <a:r>
              <a:rPr lang="zh-CN" altLang="en-US" dirty="0" smtClean="0"/>
              <a:t>课名：微软雅黑</a:t>
            </a:r>
            <a:r>
              <a:rPr lang="en-US" altLang="zh-CN" dirty="0" smtClean="0"/>
              <a:t>48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sz="1200" b="0" dirty="0" smtClean="0"/>
              <a:t>（第一课时）</a:t>
            </a:r>
            <a:r>
              <a:rPr lang="zh-CN" altLang="en-US" dirty="0" smtClean="0"/>
              <a:t>：微软雅黑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3.</a:t>
            </a:r>
            <a:r>
              <a:rPr lang="zh-CN" altLang="en-US" dirty="0" smtClean="0"/>
              <a:t>学校名称：请填写全称；</a:t>
            </a:r>
            <a:endParaRPr lang="en-US" altLang="zh-CN" b="1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学科、年级、主讲人、学校：华文楷体</a:t>
            </a:r>
            <a:r>
              <a:rPr lang="en-US" altLang="zh-CN" dirty="0" smtClean="0"/>
              <a:t>28</a:t>
            </a:r>
            <a:r>
              <a:rPr lang="zh-CN" altLang="en-US" dirty="0" smtClean="0"/>
              <a:t>号字（具体根据文字量可适当调整）。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课名：字体以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为主，字号一般使用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Period</a:t>
            </a:r>
            <a:r>
              <a:rPr lang="en-US" altLang="zh-CN" baseline="0" dirty="0" smtClean="0"/>
              <a:t> 1</a:t>
            </a:r>
            <a:r>
              <a:rPr lang="zh-CN" altLang="en-US" dirty="0" smtClean="0"/>
              <a:t>）：字体使用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，字号为</a:t>
            </a:r>
            <a:r>
              <a:rPr lang="en-US" altLang="zh-CN" dirty="0" smtClean="0"/>
              <a:t>28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正文一般用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注意标点的规范（例如：中文省略号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……，可用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Shift+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数字键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打出中文省略号，英文省略号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请注意：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正文标题为：黑体，</a:t>
            </a:r>
            <a:r>
              <a:rPr lang="en-US" altLang="zh-CN" dirty="0" smtClean="0"/>
              <a:t>30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正文内容为：华文楷体，尽量不小于</a:t>
            </a:r>
            <a:r>
              <a:rPr lang="en-US" altLang="zh-CN" dirty="0" smtClean="0"/>
              <a:t>24</a:t>
            </a:r>
            <a:r>
              <a:rPr lang="zh-CN" altLang="en-US" dirty="0" smtClean="0"/>
              <a:t>号，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特殊辅助性文字不低于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dirty="0" smtClean="0"/>
              <a:t>根据文字量可适当调整。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内容文字一行一般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，单页文字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拍摄版本呈现内容务必与上传版本呈现的内容完全一致。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正文标题为：以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。字号为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正文内容为：以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。字号为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英文每行一般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不能超过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个单词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单页文字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请注意：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正文标题为：黑体，</a:t>
            </a:r>
            <a:r>
              <a:rPr lang="en-US" altLang="zh-CN" dirty="0" smtClean="0"/>
              <a:t>30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正文内容为：华文楷体，尽量不小于</a:t>
            </a:r>
            <a:r>
              <a:rPr lang="en-US" altLang="zh-CN" dirty="0" smtClean="0"/>
              <a:t>24</a:t>
            </a:r>
            <a:r>
              <a:rPr lang="zh-CN" altLang="en-US" dirty="0" smtClean="0"/>
              <a:t>号，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特殊辅助性文字不低于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dirty="0" smtClean="0"/>
              <a:t>根据文字量可适当调整。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内容文字一行一般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，单页文字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拍摄版本呈现内容务必与上传版本呈现的内容完全一致。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正文标题为：以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。字号为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正文内容为：以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。字号为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英文每行一般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不能超过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个单词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单页文字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请注意：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正文标题为：黑体，</a:t>
            </a:r>
            <a:r>
              <a:rPr lang="en-US" altLang="zh-CN" dirty="0" smtClean="0"/>
              <a:t>30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正文内容为：华文楷体，尽量不小于</a:t>
            </a:r>
            <a:r>
              <a:rPr lang="en-US" altLang="zh-CN" dirty="0" smtClean="0"/>
              <a:t>24</a:t>
            </a:r>
            <a:r>
              <a:rPr lang="zh-CN" altLang="en-US" dirty="0" smtClean="0"/>
              <a:t>号，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特殊辅助性文字不低于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dirty="0" smtClean="0"/>
              <a:t>根据文字量可适当调整。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内容文字一行一般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，单页文字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拍摄版本呈现内容务必与上传版本呈现的内容完全一致。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正文标题为：以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。字号为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正文内容为：以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。字号为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英文每行一般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不能超过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个单词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单页文字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一般不能超过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2023/9/20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标题 1"/>
          <p:cNvSpPr txBox="1"/>
          <p:nvPr userDrawn="1"/>
        </p:nvSpPr>
        <p:spPr>
          <a:xfrm>
            <a:off x="1162578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</a:rPr>
              <a:t>基础教育精品课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pPr/>
              <a:t>2023/9/20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1608;&#24179;&#31934;&#21697;&#35838;&#36164;&#26009;\&#32654;&#20029;&#20013;&#22269;.mp4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Administrator\Desktop\&#21608;&#24179;&#31934;&#21697;&#35838;&#36164;&#26009;\&#19981;&#21040;&#22235;&#20998;&#38047;,%20&#24102;&#20320;&#31359;&#36234;40&#24180;,%20&#23637;&#29616;&#31062;&#22269;40&#24180;&#25913;&#38761;&#24320;&#25918;&#30340;&#20255;&#22823;&#25104;&#23601;_&#39640;&#28165;.mp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056005" y="2044065"/>
            <a:ext cx="8169910" cy="1006475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我们的梦想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183005" y="3355975"/>
            <a:ext cx="9709785" cy="1409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年 </a:t>
            </a:r>
            <a:r>
              <a:rPr lang="en-US" altLang="zh-CN" sz="2800" dirty="0"/>
              <a:t> </a:t>
            </a:r>
            <a:r>
              <a:rPr lang="zh-CN" altLang="en-US" sz="2800" dirty="0" smtClean="0"/>
              <a:t>级：九年级         学 科：道德与法治（统编版）</a:t>
            </a:r>
            <a:endParaRPr lang="zh-CN" altLang="en-US" sz="2800" dirty="0"/>
          </a:p>
          <a:p>
            <a:r>
              <a:rPr lang="zh-CN" altLang="en-US" sz="2800" dirty="0" smtClean="0"/>
              <a:t>主讲人：周</a:t>
            </a:r>
            <a:r>
              <a:rPr lang="en-US" altLang="zh-CN" sz="2800" dirty="0" smtClean="0"/>
              <a:t>   </a:t>
            </a:r>
            <a:r>
              <a:rPr lang="zh-CN" altLang="en-US" sz="2800" smtClean="0"/>
              <a:t>平        学 </a:t>
            </a:r>
            <a:r>
              <a:rPr lang="zh-CN" altLang="en-US" sz="2800" dirty="0" smtClean="0"/>
              <a:t>校：泸县云龙镇上坪学校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415226" y="1636958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896330" y="126660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494405" y="1038860"/>
            <a:ext cx="6096000" cy="823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二、新时代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新征程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1930" y="2550160"/>
            <a:ext cx="5057775" cy="744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9380" y="2971800"/>
            <a:ext cx="2776855" cy="1790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中国特色社会主义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进入新时代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的意义（意味着）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2895600" y="2381885"/>
            <a:ext cx="520065" cy="2970530"/>
          </a:xfrm>
          <a:prstGeom prst="leftBrace">
            <a:avLst>
              <a:gd name="adj1" fmla="val 8333"/>
              <a:gd name="adj2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9455" y="2168525"/>
            <a:ext cx="6837045" cy="1210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对国内：意味着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中华民族迎来了从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站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起来、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富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起来到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强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起来的伟大飞跃。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42005" y="3378200"/>
            <a:ext cx="6497955" cy="1297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世界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：意味着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科学社会主义在世界上高高举起了中国特色社会主义伟大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旗帜</a:t>
            </a:r>
            <a:r>
              <a:rPr lang="zh-CN" altLang="en-US" dirty="0"/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15030" y="4944110"/>
            <a:ext cx="6424295" cy="1183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世界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：给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世界各国的发展和解决人类问题贡献了中国智慧和中国方案。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 bldLvl="0" animBg="1"/>
      <p:bldP spid="5" grpId="1" animBg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415226" y="1636958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896330" y="126660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494405" y="1038860"/>
            <a:ext cx="6096000" cy="823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二、新时代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新征程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0725" y="1736090"/>
            <a:ext cx="8401685" cy="11017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小组合作探究：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新时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代，新征程，实现中华民族伟大复兴仍任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重道远。在你看来，新时代还面临哪些挑战和困难？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94385" y="3125336"/>
            <a:ext cx="8349615" cy="78499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区域发展不平衡、城镇化水平不高、城乡发展不平衡不协调等现实挑战；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52487" y="4050030"/>
            <a:ext cx="8423275" cy="400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2.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我国社会的主要矛盾发生了变化。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5020" y="4653887"/>
            <a:ext cx="8348980" cy="92804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3.科技创新的现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状：创新能力不强、科技发展水平总体不高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5020" y="5704764"/>
            <a:ext cx="8348980" cy="3575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我国的人口、资源、环境问题非常突出；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18071" y="1446458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872200" y="99990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818890" y="963295"/>
            <a:ext cx="5771515" cy="4832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二、新时代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新征程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2680970" y="6152515"/>
            <a:ext cx="5080000" cy="3327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altLang="en-US"/>
              <a:t>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07795" y="1566545"/>
            <a:ext cx="7615555" cy="492760"/>
            <a:chOff x="210467" y="3318115"/>
            <a:chExt cx="7077624" cy="548973"/>
          </a:xfrm>
        </p:grpSpPr>
        <p:sp>
          <p:nvSpPr>
            <p:cNvPr id="19" name="圆角矩形 18"/>
            <p:cNvSpPr/>
            <p:nvPr/>
          </p:nvSpPr>
          <p:spPr>
            <a:xfrm>
              <a:off x="568686" y="3328726"/>
              <a:ext cx="6719405" cy="528457"/>
            </a:xfrm>
            <a:prstGeom prst="roundRect">
              <a:avLst/>
            </a:prstGeom>
            <a:solidFill>
              <a:srgbClr val="01431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3.</a:t>
              </a: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中国特色社会主义进入新时代的指导思想</a:t>
              </a:r>
              <a:endParaRPr lang="zh-CN" altLang="en-US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18614181">
              <a:off x="159056" y="3369526"/>
              <a:ext cx="548973" cy="446151"/>
            </a:xfrm>
            <a:prstGeom prst="rect">
              <a:avLst/>
            </a:prstGeom>
            <a:solidFill>
              <a:srgbClr val="01621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305560" y="2157095"/>
            <a:ext cx="6463665" cy="357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46646" y="1541660"/>
            <a:ext cx="5345430" cy="10160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816955" y="119167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494405" y="965200"/>
            <a:ext cx="6096000" cy="696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二、新时代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新征程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65" y="2569210"/>
            <a:ext cx="8650605" cy="369697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48969" y="1697990"/>
            <a:ext cx="10374631" cy="835025"/>
            <a:chOff x="1093615" y="2227953"/>
            <a:chExt cx="4696230" cy="835025"/>
          </a:xfrm>
        </p:grpSpPr>
        <p:grpSp>
          <p:nvGrpSpPr>
            <p:cNvPr id="18" name="组合 17"/>
            <p:cNvGrpSpPr/>
            <p:nvPr/>
          </p:nvGrpSpPr>
          <p:grpSpPr>
            <a:xfrm>
              <a:off x="1093615" y="2267253"/>
              <a:ext cx="3708003" cy="474345"/>
              <a:chOff x="1744523" y="1773772"/>
              <a:chExt cx="4131012" cy="528458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843475" y="1773772"/>
                <a:ext cx="4032060" cy="528458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8614181">
                <a:off x="1645842" y="1892338"/>
                <a:ext cx="488133" cy="290772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328743" y="2227953"/>
              <a:ext cx="4461102" cy="8350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4.</a:t>
              </a: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中国特色社会主义进入新时代的战略部署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318071" y="1666168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872200" y="119611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494405" y="1005840"/>
            <a:ext cx="6096000" cy="660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二、新时代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新征程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927225" y="1772285"/>
            <a:ext cx="9867265" cy="835025"/>
            <a:chOff x="1323282" y="2227953"/>
            <a:chExt cx="4466563" cy="835025"/>
          </a:xfrm>
        </p:grpSpPr>
        <p:grpSp>
          <p:nvGrpSpPr>
            <p:cNvPr id="18" name="组合 17"/>
            <p:cNvGrpSpPr/>
            <p:nvPr/>
          </p:nvGrpSpPr>
          <p:grpSpPr>
            <a:xfrm>
              <a:off x="1323282" y="2240653"/>
              <a:ext cx="3117917" cy="500629"/>
              <a:chOff x="2000390" y="1744137"/>
              <a:chExt cx="3473609" cy="55774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2027501" y="1773772"/>
                <a:ext cx="3446498" cy="528105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8614181">
                <a:off x="1901709" y="1842817"/>
                <a:ext cx="488133" cy="290772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617679" y="2227953"/>
              <a:ext cx="4172166" cy="8350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5.</a:t>
              </a: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伟大的建党精神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45615" y="2537460"/>
            <a:ext cx="6486525" cy="3637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在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新的伟大征程上，我们党将继续</a:t>
            </a:r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弘扬坚持真理、坚守理想，践行初心、担当使命，不怕牺牲、英勇斗争，对党忠诚、不负人民的伟大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建党精神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，团结带领全国各族人民，向着第二个百年奋斗目标、向着中华民族伟大复兴的中国梦奋勇前进。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流程图: 准备 27"/>
          <p:cNvSpPr/>
          <p:nvPr/>
        </p:nvSpPr>
        <p:spPr>
          <a:xfrm rot="20580000">
            <a:off x="5318125" y="4542790"/>
            <a:ext cx="3385185" cy="81343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锲而不舍、</a:t>
            </a:r>
          </a:p>
          <a:p>
            <a:pPr algn="ctr"/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奋勇向前</a:t>
            </a:r>
          </a:p>
        </p:txBody>
      </p:sp>
      <p:sp>
        <p:nvSpPr>
          <p:cNvPr id="27" name="流程图: 准备 26"/>
          <p:cNvSpPr/>
          <p:nvPr/>
        </p:nvSpPr>
        <p:spPr>
          <a:xfrm rot="1020000">
            <a:off x="2958465" y="4584065"/>
            <a:ext cx="3100705" cy="81153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凝心聚力、</a:t>
            </a:r>
          </a:p>
          <a:p>
            <a:pPr algn="ctr"/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坚韧不拔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94506" y="1421010"/>
            <a:ext cx="3187700" cy="19685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788765" y="96434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34440" y="883920"/>
            <a:ext cx="2430780" cy="913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课堂小结</a:t>
            </a:r>
          </a:p>
        </p:txBody>
      </p:sp>
      <p:sp>
        <p:nvSpPr>
          <p:cNvPr id="5" name="太阳形 4"/>
          <p:cNvSpPr/>
          <p:nvPr/>
        </p:nvSpPr>
        <p:spPr>
          <a:xfrm>
            <a:off x="4309745" y="2055495"/>
            <a:ext cx="2773045" cy="20929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53530" y="2077085"/>
            <a:ext cx="1082675" cy="527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内涵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09130" y="2809240"/>
            <a:ext cx="3130550" cy="57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两个百年奋斗目标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64020" y="3660140"/>
            <a:ext cx="2746375" cy="598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新的历史方位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78100" y="3660775"/>
            <a:ext cx="2469515" cy="425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新时代的意义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65450" y="2920365"/>
            <a:ext cx="2406015" cy="455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指导思想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42945" y="2125345"/>
            <a:ext cx="1805305" cy="347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战略部署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47615" y="1583055"/>
            <a:ext cx="2035175" cy="688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建党精神</a:t>
            </a:r>
          </a:p>
        </p:txBody>
      </p:sp>
      <p:sp>
        <p:nvSpPr>
          <p:cNvPr id="22" name="矩形 21"/>
          <p:cNvSpPr/>
          <p:nvPr/>
        </p:nvSpPr>
        <p:spPr>
          <a:xfrm>
            <a:off x="5394325" y="3600450"/>
            <a:ext cx="603885" cy="22288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92115" y="3971290"/>
            <a:ext cx="506095" cy="16675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怎样实现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94325" y="2611755"/>
            <a:ext cx="603885" cy="124587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09795" y="982980"/>
            <a:ext cx="4245610" cy="582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/>
              <a:t>我们的梦想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animBg="1"/>
      <p:bldP spid="27" grpId="0" bldLvl="0" animBg="1"/>
      <p:bldP spid="27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6" grpId="0"/>
      <p:bldP spid="16" grpId="1"/>
      <p:bldP spid="17" grpId="0"/>
      <p:bldP spid="17" grpId="1"/>
      <p:bldP spid="22" grpId="0" animBg="1"/>
      <p:bldP spid="22" grpId="1" animBg="1"/>
      <p:bldP spid="23" grpId="0"/>
      <p:bldP spid="23" grpId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美丽中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733266"/>
            <a:ext cx="737434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613" y="1023582"/>
            <a:ext cx="560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思考：歌词里的这个“梦”是指什么梦？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0065" y="1632585"/>
            <a:ext cx="10154285" cy="839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梦</a:t>
            </a:r>
            <a:r>
              <a:rPr lang="zh-CN" altLang="en-US" sz="3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五千年文明的承载，中国又一个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新时代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1792605" y="2239010"/>
            <a:ext cx="369570" cy="1329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0065" y="3824605"/>
            <a:ext cx="8066405" cy="1059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实现中华民族伟大复兴的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中国梦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89530" y="1091565"/>
            <a:ext cx="5307330" cy="614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一、民族复兴梦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5995" y="1855470"/>
            <a:ext cx="9377045" cy="2235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中国梦的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内涵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</a:p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实现中华民族伟大复兴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是近代以来中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华民族最伟大的梦想。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2355" y="3284855"/>
            <a:ext cx="7708900" cy="648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实现中国梦，就是要实现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国家富强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民族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振兴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人民幸福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21580" y="1227231"/>
            <a:ext cx="445481" cy="469613"/>
            <a:chOff x="2121873" y="1511588"/>
            <a:chExt cx="445481" cy="469613"/>
          </a:xfrm>
        </p:grpSpPr>
        <p:sp>
          <p:nvSpPr>
            <p:cNvPr id="8" name="矩形 7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2084901" y="1673153"/>
            <a:ext cx="5556738" cy="23447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75335" y="4349873"/>
            <a:ext cx="7804785" cy="781050"/>
            <a:chOff x="989977" y="1971241"/>
            <a:chExt cx="5445261" cy="1007758"/>
          </a:xfrm>
        </p:grpSpPr>
        <p:grpSp>
          <p:nvGrpSpPr>
            <p:cNvPr id="18" name="组合 17"/>
            <p:cNvGrpSpPr/>
            <p:nvPr/>
          </p:nvGrpSpPr>
          <p:grpSpPr>
            <a:xfrm>
              <a:off x="1013457" y="1971241"/>
              <a:ext cx="3270434" cy="730830"/>
              <a:chOff x="1655220" y="1443991"/>
              <a:chExt cx="3643526" cy="814201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852154" y="1443991"/>
                <a:ext cx="3446592" cy="814201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8614181">
                <a:off x="1644309" y="1710480"/>
                <a:ext cx="430831" cy="409010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89977" y="1977795"/>
              <a:ext cx="5445261" cy="10012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8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”</a:t>
              </a:r>
              <a:r>
                <a:rPr lang="zh-CN" altLang="en-US" sz="28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三步走</a:t>
              </a:r>
              <a:r>
                <a:rPr lang="en-US" altLang="zh-CN" sz="28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”</a:t>
              </a:r>
              <a:r>
                <a:rPr lang="zh-CN" altLang="en-US" sz="2800" dirty="0" smtClean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战略目标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3747" y="5190490"/>
            <a:ext cx="6628538" cy="524510"/>
            <a:chOff x="-302448" y="5618853"/>
            <a:chExt cx="5295569" cy="524510"/>
          </a:xfrm>
        </p:grpSpPr>
        <p:grpSp>
          <p:nvGrpSpPr>
            <p:cNvPr id="13" name="组合 12"/>
            <p:cNvGrpSpPr/>
            <p:nvPr/>
          </p:nvGrpSpPr>
          <p:grpSpPr>
            <a:xfrm>
              <a:off x="-302448" y="5618853"/>
              <a:ext cx="3846877" cy="501968"/>
              <a:chOff x="189197" y="5507715"/>
              <a:chExt cx="4285729" cy="559231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362572" y="5507715"/>
                <a:ext cx="4112354" cy="528457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 rot="18614181">
                <a:off x="236889" y="5613891"/>
                <a:ext cx="405363" cy="500747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16537" y="5622663"/>
              <a:ext cx="4876584" cy="5207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“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两个一百年</a:t>
              </a:r>
              <a:r>
                <a:rPr lang="en-US" altLang="zh-CN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”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战略目标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/>
          <p:cNvCxnSpPr/>
          <p:nvPr/>
        </p:nvCxnSpPr>
        <p:spPr>
          <a:xfrm>
            <a:off x="491319" y="3548418"/>
            <a:ext cx="8049905" cy="13647"/>
          </a:xfrm>
          <a:prstGeom prst="straightConnector1">
            <a:avLst/>
          </a:prstGeom>
          <a:ln w="603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95960" y="3684905"/>
            <a:ext cx="1187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1921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883410" y="3698240"/>
            <a:ext cx="1311910" cy="535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1949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831307" y="3712192"/>
            <a:ext cx="1105469" cy="704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182436" y="3698543"/>
            <a:ext cx="2006221" cy="532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世纪中叶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0" y="859809"/>
            <a:ext cx="6018662" cy="865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charset="0"/>
              </a:rPr>
              <a:t>“两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charset="0"/>
              </a:rPr>
              <a:t>个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charset="0"/>
              </a:rPr>
              <a:t>一百年”战略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charset="0"/>
              </a:rPr>
              <a:t>目标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487805" y="1859280"/>
            <a:ext cx="3234690" cy="701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到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建党一百年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全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面建成小康社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会。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" name="左大括号 50"/>
          <p:cNvSpPr/>
          <p:nvPr/>
        </p:nvSpPr>
        <p:spPr>
          <a:xfrm rot="5400000">
            <a:off x="2776855" y="1002665"/>
            <a:ext cx="696595" cy="4422140"/>
          </a:xfrm>
          <a:prstGeom prst="leftBrace">
            <a:avLst>
              <a:gd name="adj1" fmla="val 0"/>
              <a:gd name="adj2" fmla="val 60963"/>
            </a:avLst>
          </a:prstGeom>
          <a:ln w="444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694830" y="1686560"/>
            <a:ext cx="6588485" cy="1418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到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新中国成立一百年时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全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面建成社会主义现代化强国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左大括号 44"/>
          <p:cNvSpPr/>
          <p:nvPr/>
        </p:nvSpPr>
        <p:spPr>
          <a:xfrm rot="5400000">
            <a:off x="4344035" y="703580"/>
            <a:ext cx="958215" cy="4705350"/>
          </a:xfrm>
          <a:prstGeom prst="leftBrace">
            <a:avLst>
              <a:gd name="adj1" fmla="val 0"/>
              <a:gd name="adj2" fmla="val 1491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698543"/>
            <a:ext cx="116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/>
      <p:bldP spid="29" grpId="1"/>
      <p:bldP spid="33" grpId="0"/>
      <p:bldP spid="33" grpId="1"/>
      <p:bldP spid="35" grpId="0"/>
      <p:bldP spid="35" grpId="1"/>
      <p:bldP spid="46" grpId="0"/>
      <p:bldP spid="46" grpId="1"/>
      <p:bldP spid="50" grpId="0"/>
      <p:bldP spid="50" grpId="1"/>
      <p:bldP spid="51" grpId="0" bldLvl="0" animBg="1"/>
      <p:bldP spid="51" grpId="1" animBg="1"/>
      <p:bldP spid="52" grpId="0"/>
      <p:bldP spid="52" grpId="1"/>
      <p:bldP spid="45" grpId="0" bldLvl="0" animBg="1"/>
      <p:bldP spid="45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617791" y="145598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324320" y="987836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56990" y="915670"/>
            <a:ext cx="5215890" cy="517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一、民族复兴梦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79629" y="1584029"/>
            <a:ext cx="6104888" cy="2291080"/>
            <a:chOff x="1518473" y="-1203021"/>
            <a:chExt cx="4906246" cy="2291080"/>
          </a:xfrm>
        </p:grpSpPr>
        <p:grpSp>
          <p:nvGrpSpPr>
            <p:cNvPr id="18" name="组合 17"/>
            <p:cNvGrpSpPr/>
            <p:nvPr/>
          </p:nvGrpSpPr>
          <p:grpSpPr>
            <a:xfrm>
              <a:off x="1518473" y="-1203021"/>
              <a:ext cx="3250249" cy="560705"/>
              <a:chOff x="2217847" y="-2092383"/>
              <a:chExt cx="3621036" cy="62466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2392389" y="-2092383"/>
                <a:ext cx="3446494" cy="624669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2174181">
                <a:off x="2217847" y="-2078941"/>
                <a:ext cx="277448" cy="564536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863450" y="-1203021"/>
              <a:ext cx="4561269" cy="22910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为什么要实现中国梦</a:t>
              </a:r>
              <a:r>
                <a:rPr lang="en-US" altLang="zh-CN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?</a:t>
              </a:r>
              <a:endPara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 rot="10800000" flipV="1">
            <a:off x="507365" y="2249170"/>
            <a:ext cx="7474585" cy="1452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反映了中国人的美好夙愿，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揭示了中华民族的历史命运和当代中国的发展走向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指明了共同的奋斗目标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0050" y="3708400"/>
            <a:ext cx="7839075" cy="1068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体现了中华民族和中国人民的整体利益，是国家的梦，民族的梦，也是每个中国人的梦。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8975" y="5285740"/>
            <a:ext cx="10896600" cy="1160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实现伟大梦想，需要我们凝心聚力、坚韧不拔、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锲而不舍，奋力开启时代新征程。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10312" y="4650443"/>
            <a:ext cx="5154293" cy="635635"/>
            <a:chOff x="-4416272" y="-158129"/>
            <a:chExt cx="4299702" cy="635635"/>
          </a:xfrm>
        </p:grpSpPr>
        <p:grpSp>
          <p:nvGrpSpPr>
            <p:cNvPr id="10" name="组合 9"/>
            <p:cNvGrpSpPr/>
            <p:nvPr/>
          </p:nvGrpSpPr>
          <p:grpSpPr>
            <a:xfrm>
              <a:off x="-4416272" y="-158129"/>
              <a:ext cx="4299702" cy="635635"/>
              <a:chOff x="-4393934" y="-928292"/>
              <a:chExt cx="4790213" cy="708147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-4228105" y="-928292"/>
                <a:ext cx="4624384" cy="708147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 rot="17354181">
                <a:off x="-4572122" y="-716501"/>
                <a:ext cx="636695" cy="280319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-4086259" y="-33034"/>
              <a:ext cx="3385944" cy="4953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实现中国梦的要求</a:t>
              </a:r>
              <a:r>
                <a:rPr lang="en-US" altLang="zh-CN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?</a:t>
              </a:r>
              <a:endPara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不到四分钟, 带你穿越40年, 展现祖国40年改革开放的伟大成就_高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3774" y="1624084"/>
            <a:ext cx="7620000" cy="4626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024" y="1050879"/>
            <a:ext cx="461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思考：你从视频中看到了什么？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450151" y="1387403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884900" y="110785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79215" y="917575"/>
            <a:ext cx="5619750" cy="753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二、新时代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新征程</a:t>
            </a:r>
          </a:p>
        </p:txBody>
      </p:sp>
      <p:sp>
        <p:nvSpPr>
          <p:cNvPr id="5" name="右大括号 4"/>
          <p:cNvSpPr/>
          <p:nvPr/>
        </p:nvSpPr>
        <p:spPr>
          <a:xfrm flipV="1">
            <a:off x="4638040" y="1955800"/>
            <a:ext cx="777240" cy="1765935"/>
          </a:xfrm>
          <a:prstGeom prst="rightBrace">
            <a:avLst>
              <a:gd name="adj1" fmla="val 53183"/>
              <a:gd name="adj2" fmla="val 50000"/>
            </a:avLst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8470" y="2554605"/>
            <a:ext cx="2430145" cy="760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进入世界前列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43555" y="3868420"/>
            <a:ext cx="2038350" cy="57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国际地位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4638357" y="4156483"/>
            <a:ext cx="1167130" cy="1143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805170" y="3898265"/>
            <a:ext cx="3872865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前所未有的提升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84830" y="1673225"/>
            <a:ext cx="4072890" cy="617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经济实力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84195" y="2180590"/>
            <a:ext cx="4205605" cy="35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科技实力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83560" y="2661920"/>
            <a:ext cx="4276090" cy="501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国防实力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84195" y="3166110"/>
            <a:ext cx="4275455" cy="476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综合国力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52750" y="4559935"/>
            <a:ext cx="3926840" cy="1509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党的面貌、国家的面貌、人民的面貌、军队的面貌、中华民族的面貌。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6741160" y="5279481"/>
            <a:ext cx="714375" cy="34290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455535" y="4954270"/>
            <a:ext cx="4163695" cy="562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前所未有的变化</a:t>
            </a:r>
          </a:p>
        </p:txBody>
      </p:sp>
      <p:sp>
        <p:nvSpPr>
          <p:cNvPr id="30" name="左大括号 29"/>
          <p:cNvSpPr/>
          <p:nvPr/>
        </p:nvSpPr>
        <p:spPr>
          <a:xfrm>
            <a:off x="2413635" y="1964690"/>
            <a:ext cx="471170" cy="3552190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3520" y="2291080"/>
            <a:ext cx="2562225" cy="1652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、中国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</a:t>
            </a:r>
            <a:endParaRPr lang="en-US" altLang="zh-CN" sz="28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社会主义进入</a:t>
            </a:r>
            <a:endParaRPr lang="en-US" altLang="zh-CN" sz="28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新时代</a:t>
            </a:r>
          </a:p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我国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发展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新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的历史方位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9" grpId="0"/>
      <p:bldP spid="29" grpId="1"/>
      <p:bldP spid="30" grpId="0" bldLvl="0" animBg="1"/>
      <p:bldP spid="30" grpId="1" animBg="1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可选过程 15"/>
          <p:cNvSpPr/>
          <p:nvPr/>
        </p:nvSpPr>
        <p:spPr>
          <a:xfrm>
            <a:off x="3654425" y="4088130"/>
            <a:ext cx="1632585" cy="10585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3318071" y="1446458"/>
            <a:ext cx="5556738" cy="23447"/>
          </a:xfrm>
          <a:prstGeom prst="line">
            <a:avLst/>
          </a:prstGeom>
          <a:ln w="12700">
            <a:solidFill>
              <a:srgbClr val="01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872200" y="999901"/>
            <a:ext cx="445481" cy="469613"/>
            <a:chOff x="2121873" y="1511588"/>
            <a:chExt cx="445481" cy="469613"/>
          </a:xfrm>
        </p:grpSpPr>
        <p:sp>
          <p:nvSpPr>
            <p:cNvPr id="14" name="矩形 13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534770" y="920115"/>
            <a:ext cx="6055635" cy="526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二、新时代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新征程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0970" y="1927225"/>
            <a:ext cx="3321050" cy="4381500"/>
          </a:xfrm>
          <a:prstGeom prst="rect">
            <a:avLst/>
          </a:prstGeom>
        </p:spPr>
      </p:pic>
      <p:sp>
        <p:nvSpPr>
          <p:cNvPr id="8" name="椭圆形标注 7"/>
          <p:cNvSpPr/>
          <p:nvPr/>
        </p:nvSpPr>
        <p:spPr>
          <a:xfrm>
            <a:off x="5287010" y="1515745"/>
            <a:ext cx="3176270" cy="1602740"/>
          </a:xfrm>
          <a:prstGeom prst="wedgeEllipseCallout">
            <a:avLst>
              <a:gd name="adj1" fmla="val -42775"/>
              <a:gd name="adj2" fmla="val 61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新时代是实现中华民族伟大复兴的中国梦时代。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5850255" y="3164205"/>
            <a:ext cx="3890645" cy="1637665"/>
          </a:xfrm>
          <a:prstGeom prst="wedgeEllipseCallout">
            <a:avLst>
              <a:gd name="adj1" fmla="val -53936"/>
              <a:gd name="adj2" fmla="val 92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新时代是中国日益走近世界舞台中央，不断为人类作出重大贡献的时代。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0" y="1561465"/>
            <a:ext cx="3235325" cy="1722120"/>
          </a:xfrm>
          <a:prstGeom prst="wedgeEllipseCallout">
            <a:avLst>
              <a:gd name="adj1" fmla="val 55213"/>
              <a:gd name="adj2" fmla="val 25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新时代是人民创造美好生活，实现共同富裕的时代。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69215" y="3666490"/>
            <a:ext cx="2536190" cy="2021840"/>
          </a:xfrm>
          <a:prstGeom prst="wedgeEllipseCallout">
            <a:avLst>
              <a:gd name="adj1" fmla="val 67104"/>
              <a:gd name="adj2" fmla="val 9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新时代是全面建设社会主义现代化国家的新时代。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5267" y="5390866"/>
            <a:ext cx="3447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谈谈你对新时代的理解？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740655c-47a8-4c16-9563-fc287e5ee001"/>
  <p:tag name="COMMONDATA" val="eyJoZGlkIjoiZmMzYzA4ZjE5MTBhMTlmYWQ2NjY1MjVjMzJkMTU5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288,&quot;width&quot;:789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1348</Words>
  <Application>Microsoft Office PowerPoint</Application>
  <PresentationFormat>自定义</PresentationFormat>
  <Paragraphs>141</Paragraphs>
  <Slides>15</Slides>
  <Notes>15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我们的梦想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Administrator</cp:lastModifiedBy>
  <cp:revision>155</cp:revision>
  <dcterms:created xsi:type="dcterms:W3CDTF">2020-02-05T11:17:00Z</dcterms:created>
  <dcterms:modified xsi:type="dcterms:W3CDTF">2023-09-20T00:09:10Z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EADF48570BFA4F48993758E9F81958AC</vt:lpwstr>
  </property>
  <property fmtid="{D5CDD505-2E9C-101B-9397-08002B2CF9AE}" pid="3" name="KSOProductBuildVer">
    <vt:lpwstr>2052-11.1.0.12598</vt:lpwstr>
  </property>
</Properties>
</file>