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9" r:id="rId3"/>
    <p:sldId id="284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313" r:id="rId14"/>
    <p:sldId id="298" r:id="rId15"/>
    <p:sldId id="299" r:id="rId16"/>
    <p:sldId id="300" r:id="rId17"/>
    <p:sldId id="314" r:id="rId18"/>
    <p:sldId id="315" r:id="rId19"/>
    <p:sldId id="301" r:id="rId20"/>
    <p:sldId id="302" r:id="rId21"/>
    <p:sldId id="303" r:id="rId22"/>
    <p:sldId id="304" r:id="rId23"/>
    <p:sldId id="309" r:id="rId24"/>
    <p:sldId id="305" r:id="rId25"/>
    <p:sldId id="306" r:id="rId26"/>
    <p:sldId id="307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1" userDrawn="1">
          <p15:clr>
            <a:srgbClr val="A4A3A4"/>
          </p15:clr>
        </p15:guide>
        <p15:guide id="2" pos="684" userDrawn="1">
          <p15:clr>
            <a:srgbClr val="A4A3A4"/>
          </p15:clr>
        </p15:guide>
        <p15:guide id="3" pos="6993" userDrawn="1">
          <p15:clr>
            <a:srgbClr val="A4A3A4"/>
          </p15:clr>
        </p15:guide>
        <p15:guide id="4" orient="horz" pos="5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1784AD"/>
    <a:srgbClr val="014E6A"/>
    <a:srgbClr val="AE0203"/>
    <a:srgbClr val="711000"/>
    <a:srgbClr val="01431D"/>
    <a:srgbClr val="01621F"/>
    <a:srgbClr val="AF0000"/>
    <a:srgbClr val="DCE797"/>
    <a:srgbClr val="637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9101" autoAdjust="0"/>
  </p:normalViewPr>
  <p:slideViewPr>
    <p:cSldViewPr snapToGrid="0" showGuides="1">
      <p:cViewPr varScale="1">
        <p:scale>
          <a:sx n="65" d="100"/>
          <a:sy n="65" d="100"/>
        </p:scale>
        <p:origin x="1458" y="66"/>
      </p:cViewPr>
      <p:guideLst>
        <p:guide orient="horz" pos="3901"/>
        <p:guide pos="684"/>
        <p:guide pos="6993"/>
        <p:guide orient="horz" pos="5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28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页面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16:9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宽幅画面比例尺寸；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统一格式为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PPTX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 smtClean="0"/>
              <a:t>中文：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1. </a:t>
            </a:r>
            <a:r>
              <a:rPr lang="zh-CN" altLang="en-US" dirty="0" smtClean="0"/>
              <a:t>课名：微软雅黑</a:t>
            </a:r>
            <a:r>
              <a:rPr lang="en-US" altLang="zh-CN" dirty="0" smtClean="0"/>
              <a:t>48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sz="1200" b="0" dirty="0" smtClean="0"/>
              <a:t>（第一课时）</a:t>
            </a:r>
            <a:r>
              <a:rPr lang="zh-CN" altLang="en-US" dirty="0" smtClean="0"/>
              <a:t>：微软雅黑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3.</a:t>
            </a:r>
            <a:r>
              <a:rPr lang="zh-CN" altLang="en-US" dirty="0" smtClean="0"/>
              <a:t>学校名称：请填写全称；</a:t>
            </a:r>
            <a:endParaRPr lang="en-US" altLang="zh-CN" b="1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学科、年级、主讲人、学校：华文楷体</a:t>
            </a:r>
            <a:r>
              <a:rPr lang="en-US" altLang="zh-CN" dirty="0" smtClean="0"/>
              <a:t>28</a:t>
            </a:r>
            <a:r>
              <a:rPr lang="zh-CN" altLang="en-US" dirty="0" smtClean="0"/>
              <a:t>号字（具体根据文字量可适当调整）。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英文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课名：字体以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为主，字号一般使用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（</a:t>
            </a:r>
            <a:r>
              <a:rPr lang="en-US" altLang="zh-CN" dirty="0" smtClean="0"/>
              <a:t>Period</a:t>
            </a:r>
            <a:r>
              <a:rPr lang="en-US" altLang="zh-CN" baseline="0" dirty="0" smtClean="0"/>
              <a:t> 1</a:t>
            </a:r>
            <a:r>
              <a:rPr lang="zh-CN" altLang="en-US" dirty="0" smtClean="0"/>
              <a:t>）：字体使用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，字号为</a:t>
            </a:r>
            <a:r>
              <a:rPr lang="en-US" altLang="zh-CN" dirty="0" smtClean="0"/>
              <a:t>28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正文一般用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注意标点的规范（例如：中文省略号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……，可用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Shift+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数字键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打出中文省略号，英文省略号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标题 1"/>
          <p:cNvSpPr txBox="1"/>
          <p:nvPr userDrawn="1"/>
        </p:nvSpPr>
        <p:spPr>
          <a:xfrm>
            <a:off x="1162578" y="728664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</a:rPr>
              <a:t>基础教育</a:t>
            </a:r>
            <a:r>
              <a:rPr lang="zh-CN" altLang="en-US" sz="3200" dirty="0" smtClean="0">
                <a:solidFill>
                  <a:schemeClr val="bg1"/>
                </a:solidFill>
              </a:rPr>
              <a:t>精品</a:t>
            </a:r>
            <a:r>
              <a:rPr lang="zh-CN" altLang="en-US" sz="3200" dirty="0" smtClean="0">
                <a:solidFill>
                  <a:schemeClr val="bg1"/>
                </a:solidFill>
              </a:rPr>
              <a:t>课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800" b="1" i="0" u="none" strike="noStrike" kern="1200" cap="none" spc="150" normalizeH="0" baseline="0" noProof="1" dirty="0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800" b="1" i="0" u="none" strike="noStrike" kern="1200" cap="none" spc="150" normalizeH="0" baseline="0" noProof="1" dirty="0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800" b="1" i="0" u="none" strike="noStrike" kern="1200" cap="none" spc="150" normalizeH="0" baseline="0" noProof="1" dirty="0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800" b="1" i="0" u="none" strike="noStrike" kern="1200" cap="none" spc="150" normalizeH="0" baseline="0" noProof="1" dirty="0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800" b="1" i="0" u="none" strike="noStrike" kern="1200" cap="none" spc="150" normalizeH="0" baseline="0" noProof="1" dirty="0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6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055688" y="2044237"/>
            <a:ext cx="10080625" cy="1006475"/>
          </a:xfrm>
          <a:prstGeom prst="rect">
            <a:avLst/>
          </a:prstGeom>
        </p:spPr>
        <p:txBody>
          <a:bodyPr/>
          <a:lstStyle/>
          <a:p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青春萌动</a:t>
            </a:r>
            <a:endParaRPr lang="zh-CN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1365885" y="3429000"/>
            <a:ext cx="10220960" cy="994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年    级</a:t>
            </a:r>
            <a:r>
              <a:rPr lang="zh-CN" altLang="en-US" sz="2800" dirty="0" smtClean="0"/>
              <a:t>：七年级                     道德与法治（统编版）</a:t>
            </a:r>
            <a:endParaRPr lang="zh-CN" altLang="en-US" sz="2800" dirty="0"/>
          </a:p>
          <a:p>
            <a:r>
              <a:rPr lang="zh-CN" altLang="en-US" sz="2800" dirty="0" smtClean="0"/>
              <a:t>主讲人：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张存银                     学    校：泸县海潮镇高寨学校</a:t>
            </a:r>
            <a:endParaRPr lang="en-US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52090" y="367030"/>
            <a:ext cx="9281160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defRPr/>
            </a:pPr>
            <a:r>
              <a:rPr lang="zh-CN" altLang="en-US" sz="3600" b="1" noProof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4000" b="1" noProof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4000" b="1" strike="noStrike" noProof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4000" b="1" strike="noStrike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4000" b="1" strike="noStrike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与异性相处有什么重</a:t>
            </a:r>
            <a:r>
              <a:rPr lang="zh-CN" altLang="en-US" sz="4000" b="1" strike="noStrike" noProof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要意义</a:t>
            </a:r>
            <a:r>
              <a:rPr lang="en-US" sz="4000" b="1" strike="noStrike" noProof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en-US" sz="4000" b="1" strike="noStrike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4577" name="文本框 99"/>
          <p:cNvSpPr txBox="1"/>
          <p:nvPr/>
        </p:nvSpPr>
        <p:spPr>
          <a:xfrm>
            <a:off x="2752725" y="1236980"/>
            <a:ext cx="9280525" cy="448500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noAutofit/>
          </a:bodyPr>
          <a:lstStyle/>
          <a:p>
            <a:pPr marL="514350" indent="-514350" defTabSz="914400" eaLnBrk="0" fontAlgn="auto" hangingPunct="0">
              <a:lnSpc>
                <a:spcPts val="454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有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助于我们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了解异性的思维方式、情</a:t>
            </a:r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感特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征</a:t>
            </a:r>
            <a:r>
              <a:rPr lang="zh-CN" altLang="en-US" sz="36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 eaLnBrk="0" fontAlgn="auto" hangingPunct="0">
              <a:lnSpc>
                <a:spcPts val="454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②我们不仅仅是因为性别的吸引，更是因为能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从对方身上看到</a:t>
            </a:r>
            <a:r>
              <a:rPr lang="zh-CN" altLang="en-US" sz="36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某些优秀品质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，这些品质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吸引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着我们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 algn="r" defTabSz="914400" eaLnBrk="0" hangingPunct="0"/>
            <a:endParaRPr lang="zh-CN" altLang="zh-CN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Picture 2" descr="https://timgsa.baidu.com/timg?image&amp;quality=80&amp;size=b9999_10000&amp;sec=1506707487925&amp;di=ba123a4155a27b021bc3a14317220504&amp;imgtype=jpg&amp;src=http%3A%2F%2Fimg0.imgtn.bdimg.com%2Fit%2Fu%3D2444019625%2C1490048552%26fm%3D214%26gp%3D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237139"/>
            <a:ext cx="224205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3408045" y="4349750"/>
            <a:ext cx="8625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  <a:sym typeface="+mn-ea"/>
              </a:rPr>
              <a:t>       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  <a:sym typeface="+mn-ea"/>
              </a:rPr>
              <a:t>③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与异性交往是我们成长的一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个重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要方面，也是对我们的考验。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24577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imgsa.baidu.com/timg?image&amp;quality=80&amp;size=b9999_10000&amp;sec=1520177220452&amp;di=3909b10884cd14a44861e965ea195d8b&amp;imgtype=0&amp;src=http%3A%2F%2Feasyread.ph.126.net%2FpTLgaqDIgfQ5k7YUjwZlmA%3D%3D%2F879609302257782066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78295" y="273685"/>
            <a:ext cx="3242310" cy="3154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585" y="380365"/>
            <a:ext cx="3342005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6060" y="3392170"/>
            <a:ext cx="3493135" cy="2398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365" name="矩形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9870" y="172720"/>
            <a:ext cx="165354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探究与分享二：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图片 3" descr="t01ce3e0a5eefd43363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7904710" y="498386"/>
            <a:ext cx="3837593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40740" y="3429000"/>
            <a:ext cx="6771640" cy="10763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◇</a:t>
            </a:r>
            <a:r>
              <a:rPr lang="zh-CN" altLang="en-US" sz="32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如果校长来听取大家对校规的意见你有哪些建议？</a:t>
            </a:r>
            <a:endParaRPr lang="zh-CN" altLang="en-US" sz="32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1855" y="1202690"/>
            <a:ext cx="6771640" cy="1568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◇</a:t>
            </a:r>
            <a:r>
              <a:rPr lang="zh-CN" altLang="en-US" sz="32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学校制定这样的校规，表明校长和老师担心什么？他们的担心有哪些合理之处？</a:t>
            </a:r>
            <a:endParaRPr lang="zh-CN" altLang="en-US" sz="32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"/>
          <p:cNvGrpSpPr/>
          <p:nvPr/>
        </p:nvGrpSpPr>
        <p:grpSpPr>
          <a:xfrm>
            <a:off x="120015" y="1049655"/>
            <a:ext cx="7038975" cy="706755"/>
            <a:chOff x="541219" y="1741218"/>
            <a:chExt cx="6181441" cy="708017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541219" y="1997263"/>
              <a:ext cx="846098" cy="0"/>
            </a:xfrm>
            <a:prstGeom prst="line">
              <a:avLst/>
            </a:prstGeom>
            <a:ln w="19050">
              <a:solidFill>
                <a:srgbClr val="3E7F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2" name="文本框 10"/>
            <p:cNvSpPr txBox="1"/>
            <p:nvPr/>
          </p:nvSpPr>
          <p:spPr>
            <a:xfrm>
              <a:off x="1373666" y="1741218"/>
              <a:ext cx="5035319" cy="7080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怎样正确</a:t>
              </a:r>
              <a:r>
                <a:rPr lang="zh-CN" altLang="zh-CN" sz="4000" b="1" dirty="0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与异性相处</a:t>
              </a:r>
              <a:r>
                <a:rPr lang="zh-CN" altLang="en-US" sz="4000" b="1" dirty="0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？</a:t>
              </a:r>
              <a:endParaRPr lang="zh-CN" altLang="en-US" sz="4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5876561" y="1992492"/>
              <a:ext cx="846099" cy="0"/>
            </a:xfrm>
            <a:prstGeom prst="line">
              <a:avLst/>
            </a:prstGeom>
            <a:ln w="19050">
              <a:solidFill>
                <a:srgbClr val="3E7F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62" name="组合 13"/>
          <p:cNvGrpSpPr/>
          <p:nvPr/>
        </p:nvGrpSpPr>
        <p:grpSpPr>
          <a:xfrm>
            <a:off x="629863" y="2045335"/>
            <a:ext cx="11046460" cy="3838575"/>
            <a:chOff x="962380" y="2368600"/>
            <a:chExt cx="10977571" cy="3838978"/>
          </a:xfrm>
        </p:grpSpPr>
        <p:grpSp>
          <p:nvGrpSpPr>
            <p:cNvPr id="40963" name="组合 9"/>
            <p:cNvGrpSpPr/>
            <p:nvPr/>
          </p:nvGrpSpPr>
          <p:grpSpPr>
            <a:xfrm>
              <a:off x="962380" y="2368600"/>
              <a:ext cx="10280449" cy="3807448"/>
              <a:chOff x="962380" y="2179416"/>
              <a:chExt cx="10280449" cy="3807448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373543" y="2179416"/>
                <a:ext cx="9483731" cy="3065785"/>
              </a:xfrm>
              <a:prstGeom prst="rect">
                <a:avLst/>
              </a:prstGeom>
              <a:solidFill>
                <a:srgbClr val="F7EBE8"/>
              </a:solidFill>
              <a:ln w="85725">
                <a:solidFill>
                  <a:schemeClr val="accent1">
                    <a:lumMod val="60000"/>
                    <a:lumOff val="40000"/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962380" y="5302357"/>
                <a:ext cx="10280657" cy="684284"/>
              </a:xfrm>
              <a:prstGeom prst="rect">
                <a:avLst/>
              </a:prstGeom>
              <a:solidFill>
                <a:srgbClr val="FF64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40966" name="图片 1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242212" y="3741741"/>
              <a:ext cx="1697739" cy="246583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文本框 14"/>
          <p:cNvSpPr txBox="1"/>
          <p:nvPr/>
        </p:nvSpPr>
        <p:spPr>
          <a:xfrm>
            <a:off x="1247083" y="3095597"/>
            <a:ext cx="8784021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/>
              <a:t>        </a:t>
            </a:r>
            <a:r>
              <a:rPr lang="zh-CN" altLang="zh-CN" sz="3200" dirty="0" smtClean="0"/>
              <a:t>遵循自然适度的原则</a:t>
            </a:r>
            <a:r>
              <a:rPr lang="zh-CN" altLang="en-US" sz="3200" dirty="0" smtClean="0"/>
              <a:t>，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即内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心坦荡、言谈得当、举止得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体。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1340" y="487045"/>
            <a:ext cx="10852150" cy="905510"/>
          </a:xfrm>
        </p:spPr>
        <p:txBody>
          <a:bodyPr/>
          <a:lstStyle/>
          <a:p>
            <a:br>
              <a: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</a:br>
            <a:r>
              <a:rPr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            </a:t>
            </a:r>
            <a:r>
              <a:rPr sz="4000">
                <a:solidFill>
                  <a:srgbClr val="FF0000"/>
                </a:solidFill>
                <a:cs typeface="楷体" panose="02010609060101010101" charset="-122"/>
                <a:sym typeface="+mn-ea"/>
              </a:rPr>
              <a:t>    （二）异性情感</a:t>
            </a:r>
            <a:br>
              <a:rPr lang="zh-CN" altLang="en-US" sz="4000" kern="1200">
                <a:solidFill>
                  <a:srgbClr val="FF0000"/>
                </a:solidFill>
                <a:cs typeface="楷体" panose="02010609060101010101" charset="-122"/>
              </a:rPr>
            </a:br>
            <a:endParaRPr lang="zh-CN" altLang="en-US" sz="4000" kern="1200">
              <a:solidFill>
                <a:srgbClr val="FF0000"/>
              </a:solidFill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8435" y="1551305"/>
            <a:ext cx="5455285" cy="4953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3720" y="1551305"/>
            <a:ext cx="6557645" cy="5198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10210" y="1244600"/>
            <a:ext cx="11391900" cy="1652905"/>
          </a:xfrm>
          <a:prstGeom prst="rect">
            <a:avLst/>
          </a:prstGeom>
          <a:solidFill>
            <a:srgbClr val="CCFFFF">
              <a:alpha val="50980"/>
            </a:srgbClr>
          </a:solidFill>
          <a:ln w="31750" cap="rnd">
            <a:solidFill>
              <a:srgbClr val="000000"/>
            </a:solidFill>
            <a:prstDash val="sysDot"/>
            <a:miter lim="800000"/>
          </a:ln>
        </p:spPr>
        <p:txBody>
          <a:bodyPr wrap="square">
            <a:spAutoFit/>
          </a:bodyPr>
          <a:lstStyle/>
          <a:p>
            <a:pPr indent="0" fontAlgn="auto">
              <a:lnSpc>
                <a:spcPts val="4060"/>
              </a:lnSpc>
            </a:pPr>
            <a:r>
              <a:rPr lang="en-US" altLang="zh-CN" sz="3200" dirty="0">
                <a:solidFill>
                  <a:srgbClr val="000099"/>
                </a:solidFill>
              </a:rPr>
              <a:t>       </a:t>
            </a:r>
            <a:r>
              <a:rPr lang="zh-CN" altLang="en-US" sz="28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情景一：夏夏喜欢看青春偶像剧，剧中的男主角都非常帅气，故事也很浪漫。一天夏夏看到隔壁班的一个男生酷似电视剧里的偶像。夏夏很激动，幻想着……</a:t>
            </a:r>
            <a:endParaRPr lang="zh-CN" altLang="en-US" sz="28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5365" name="矩形 5"/>
          <p:cNvSpPr>
            <a:spLocks noChangeArrowheads="1"/>
          </p:cNvSpPr>
          <p:nvPr/>
        </p:nvSpPr>
        <p:spPr bwMode="auto">
          <a:xfrm>
            <a:off x="229870" y="172720"/>
            <a:ext cx="30276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探究与分享三：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10845" y="3067050"/>
            <a:ext cx="11391265" cy="2183765"/>
          </a:xfrm>
          <a:prstGeom prst="rect">
            <a:avLst/>
          </a:prstGeom>
          <a:solidFill>
            <a:srgbClr val="CCFFFF">
              <a:alpha val="50980"/>
            </a:srgbClr>
          </a:solidFill>
          <a:ln w="31750" cap="rnd">
            <a:solidFill>
              <a:srgbClr val="000000"/>
            </a:solidFill>
            <a:prstDash val="sysDot"/>
            <a:miter lim="800000"/>
          </a:ln>
        </p:spPr>
        <p:txBody>
          <a:bodyPr wrap="square">
            <a:spAutoFit/>
          </a:bodyPr>
          <a:lstStyle/>
          <a:p>
            <a:pPr indent="0" fontAlgn="auto">
              <a:lnSpc>
                <a:spcPts val="408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情景二：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雨薇的父母常年在外地工作，家里只有雨薇和奶奶。彬彬得知这一情况，经常放学后到雨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薇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家帮忙，久而久之，就有同学说彬彬在追求雨薇。彬彬也意识自己越来超真欢独立、能干、 孝顺、善解人意的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雨薇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了。他为难了，不知道自已以后该怎么办</a:t>
            </a:r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91635" y="295910"/>
            <a:ext cx="38080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（二）异性情感</a:t>
            </a:r>
            <a:endParaRPr lang="zh-CN" altLang="en-US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1000" y="507365"/>
            <a:ext cx="11610975" cy="64516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1</a:t>
            </a:r>
            <a:r>
              <a:rPr lang="zh-CN" altLang="en-US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、夏夏和彬彬的心情，你能理解吗</a:t>
            </a:r>
            <a:r>
              <a:rPr lang="zh-CN" altLang="zh-CN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zh-CN" altLang="zh-CN" sz="36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6540" y="3236595"/>
            <a:ext cx="11735435" cy="645160"/>
          </a:xfrm>
          <a:prstGeom prst="rect">
            <a:avLst/>
          </a:prstGeom>
          <a:solidFill>
            <a:schemeClr val="bg2">
              <a:lumMod val="65000"/>
              <a:alpha val="4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 2</a:t>
            </a:r>
            <a:r>
              <a:rPr lang="zh-CN" altLang="en-US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、如果你是彬彬，你有两全其美的办法吗？</a:t>
            </a:r>
            <a:endParaRPr lang="zh-CN" altLang="zh-CN" sz="36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81000" y="4120515"/>
            <a:ext cx="1173480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3738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b="1" dirty="0" smtClean="0">
                <a:solidFill>
                  <a:srgbClr val="3738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彬彬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对雨薇的情感，需要慎重对待，理智处理。我可以号召班里的同学帮助彬彬，摆脱困境，淡化朦胧的情感。</a:t>
            </a:r>
            <a:r>
              <a:rPr lang="zh-CN" altLang="en-US" sz="2800" b="1" dirty="0" smtClean="0">
                <a:solidFill>
                  <a:srgbClr val="3738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rgbClr val="3738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0" y="1152525"/>
            <a:ext cx="1161097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fontAlgn="base">
              <a:lnSpc>
                <a:spcPts val="45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charset="0"/>
              </a:rPr>
              <a:t>    </a:t>
            </a:r>
            <a:r>
              <a:rPr lang="zh-CN" altLang="en-US" sz="2800" b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charset="0"/>
              </a:rPr>
              <a:t>青春期，男生女生在与异性交往的过程中，会因为对异性的欣赏、对美好的向往而愉悦，也容易把这种欣赏和向往理解为爱情。其实，这并不是真正的爱情。</a:t>
            </a:r>
            <a:endParaRPr lang="zh-CN" altLang="en-US" sz="2800" b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文本框 2"/>
          <p:cNvSpPr txBox="1"/>
          <p:nvPr/>
        </p:nvSpPr>
        <p:spPr>
          <a:xfrm>
            <a:off x="951230" y="394335"/>
            <a:ext cx="90424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4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、怎样正确认识青春期的异性情感？</a:t>
            </a:r>
            <a:endParaRPr lang="en-US" altLang="zh-CN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338057"/>
            <a:ext cx="11801475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charset="0"/>
              </a:rPr>
              <a:t>    </a:t>
            </a:r>
            <a:r>
              <a:rPr lang="zh-CN" altLang="en-US" sz="3200" b="1" strike="noStrike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青春期，我们心中开始萌发一些对异性朦胧的情感。</a:t>
            </a:r>
            <a:r>
              <a:rPr lang="zh-CN" altLang="en-US" sz="3200" b="1" strike="noStrike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这是青春成长中的正常现象</a:t>
            </a:r>
            <a:r>
              <a:rPr lang="zh-CN" altLang="en-US" sz="3200" b="1" strike="noStrike" noProof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3200" b="1" strike="noStrike" noProof="1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182928" y="2713716"/>
            <a:ext cx="11801475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charset="0"/>
              </a:rPr>
              <a:t>   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charset="0"/>
              </a:rPr>
              <a:t>在与异性交往的过程中，我们会因为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charset="0"/>
              </a:rPr>
              <a:t>对异性的欣赏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charset="0"/>
              </a:rPr>
              <a:t>、对美好的向往而愉悦，也容易把这种欣赏和向往理解为爱情。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charset="0"/>
              </a:rPr>
              <a:t>其实，这并不是真正的爱情。</a:t>
            </a:r>
            <a:endParaRPr kumimoji="0" lang="zh-CN" altLang="en-US" sz="3200" b="1" i="0" u="none" strike="noStrike" kern="1200" cap="none" spc="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Wingdings" panose="0500000000000000000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Wingdings" panose="05000000000000000000" charset="0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221141" y="5573803"/>
            <a:ext cx="11801475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noProof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charset="0"/>
              </a:rPr>
              <a:t>   </a:t>
            </a:r>
            <a:r>
              <a:rPr lang="zh-CN" altLang="en-US" sz="3200" b="1" noProof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charset="0"/>
              </a:rPr>
              <a:t>面对生活中可能出现的朦胧的情感，</a:t>
            </a:r>
            <a:r>
              <a:rPr lang="zh-CN" altLang="en-US" sz="3200" b="1" noProof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charset="0"/>
              </a:rPr>
              <a:t>我们应该慎重对待，理智处理。</a:t>
            </a:r>
            <a:endParaRPr lang="zh-CN" altLang="en-US" sz="3200" b="1" noProof="1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7170" y="314325"/>
            <a:ext cx="11704955" cy="5616575"/>
          </a:xfrm>
          <a:prstGeom prst="rect">
            <a:avLst/>
          </a:prstGeom>
          <a:solidFill>
            <a:srgbClr val="FDE4B1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让我们一起说出我们心中的誓言，表明我们的立场：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1D41D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   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男孩女孩 携起手来 / 迎着朝阳追 踏着夕阳归 / 我们遨游在知识的大海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   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男孩女孩 理想满怀 / 年轻的懵懂 希望的田野 / 美好的未来把我们等待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   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男孩女孩 继往开来 / 祖国正春天 开放好年代 / 让我们同创 明天的辉煌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               </a:t>
            </a:r>
            <a:r>
              <a:rPr lang="en-US" altLang="zh-CN" sz="4000"/>
              <a:t> </a:t>
            </a:r>
            <a:r>
              <a:rPr lang="zh-CN" altLang="en-US" sz="4000"/>
              <a:t>板书设计</a:t>
            </a:r>
            <a:endParaRPr lang="zh-CN" altLang="en-US" sz="4000"/>
          </a:p>
        </p:txBody>
      </p:sp>
      <p:sp>
        <p:nvSpPr>
          <p:cNvPr id="77830" name="TextBox 3"/>
          <p:cNvSpPr txBox="1"/>
          <p:nvPr/>
        </p:nvSpPr>
        <p:spPr>
          <a:xfrm>
            <a:off x="1128395" y="3457743"/>
            <a:ext cx="2089785" cy="644949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  <a:latin typeface="方正卡通简体" charset="-122"/>
                <a:ea typeface="方正卡通简体" charset="-122"/>
              </a:rPr>
              <a:t>青春萌动</a:t>
            </a:r>
            <a:endParaRPr lang="zh-CN" altLang="en-US" sz="3600" dirty="0">
              <a:solidFill>
                <a:srgbClr val="FF0000"/>
              </a:solidFill>
              <a:latin typeface="方正卡通简体" charset="-122"/>
              <a:ea typeface="方正卡通简体" charset="-122"/>
            </a:endParaRPr>
          </a:p>
        </p:txBody>
      </p:sp>
      <p:grpSp>
        <p:nvGrpSpPr>
          <p:cNvPr id="77842" name="组合 39"/>
          <p:cNvGrpSpPr/>
          <p:nvPr/>
        </p:nvGrpSpPr>
        <p:grpSpPr>
          <a:xfrm>
            <a:off x="3830638" y="2169795"/>
            <a:ext cx="2160587" cy="2916238"/>
            <a:chOff x="4300" y="3939"/>
            <a:chExt cx="3402" cy="4593"/>
          </a:xfrm>
        </p:grpSpPr>
        <p:grpSp>
          <p:nvGrpSpPr>
            <p:cNvPr id="77843" name="组合 42"/>
            <p:cNvGrpSpPr/>
            <p:nvPr/>
          </p:nvGrpSpPr>
          <p:grpSpPr>
            <a:xfrm>
              <a:off x="4669" y="4124"/>
              <a:ext cx="3033" cy="4271"/>
              <a:chOff x="2045411" y="1797962"/>
              <a:chExt cx="1444424" cy="2035831"/>
            </a:xfrm>
          </p:grpSpPr>
          <p:sp>
            <p:nvSpPr>
              <p:cNvPr id="77844" name="TextBox 6"/>
              <p:cNvSpPr txBox="1"/>
              <p:nvPr/>
            </p:nvSpPr>
            <p:spPr>
              <a:xfrm>
                <a:off x="2110179" y="1797962"/>
                <a:ext cx="1379656" cy="4380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zh-CN" altLang="en-US" sz="3200" dirty="0">
                    <a:solidFill>
                      <a:srgbClr val="FF0000"/>
                    </a:solidFill>
                    <a:latin typeface="方正卡通简体" charset="-122"/>
                    <a:ea typeface="方正卡通简体" charset="-122"/>
                  </a:rPr>
                  <a:t>异性朋友</a:t>
                </a:r>
                <a:endParaRPr lang="zh-CN" altLang="en-US" sz="3200" dirty="0">
                  <a:solidFill>
                    <a:srgbClr val="FF0000"/>
                  </a:solidFill>
                  <a:latin typeface="方正卡通简体" charset="-122"/>
                  <a:ea typeface="方正卡通简体" charset="-122"/>
                </a:endParaRPr>
              </a:p>
            </p:txBody>
          </p:sp>
          <p:sp>
            <p:nvSpPr>
              <p:cNvPr id="77845" name="TextBox 7"/>
              <p:cNvSpPr txBox="1"/>
              <p:nvPr/>
            </p:nvSpPr>
            <p:spPr>
              <a:xfrm>
                <a:off x="2045411" y="3395710"/>
                <a:ext cx="1396801" cy="4380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zh-CN" altLang="en-US" sz="3200" dirty="0">
                    <a:solidFill>
                      <a:srgbClr val="FF0000"/>
                    </a:solidFill>
                    <a:latin typeface="方正卡通简体" charset="-122"/>
                    <a:ea typeface="方正卡通简体" charset="-122"/>
                  </a:rPr>
                  <a:t>异性情感</a:t>
                </a:r>
                <a:endParaRPr lang="zh-CN" altLang="en-US" sz="3200" dirty="0">
                  <a:solidFill>
                    <a:srgbClr val="FF0000"/>
                  </a:solidFill>
                  <a:latin typeface="方正卡通简体" charset="-122"/>
                  <a:ea typeface="方正卡通简体" charset="-122"/>
                </a:endParaRPr>
              </a:p>
            </p:txBody>
          </p:sp>
        </p:grpSp>
        <p:sp>
          <p:nvSpPr>
            <p:cNvPr id="46" name="任意多边形 45"/>
            <p:cNvSpPr/>
            <p:nvPr/>
          </p:nvSpPr>
          <p:spPr>
            <a:xfrm>
              <a:off x="4300" y="3939"/>
              <a:ext cx="505" cy="4593"/>
            </a:xfrm>
            <a:custGeom>
              <a:avLst/>
              <a:gdLst/>
              <a:ahLst/>
              <a:cxnLst/>
              <a:rect l="l" t="t" r="r" b="b"/>
              <a:pathLst>
                <a:path w="152698" h="565844">
                  <a:moveTo>
                    <a:pt x="152698" y="0"/>
                  </a:moveTo>
                  <a:lnTo>
                    <a:pt x="152698" y="43457"/>
                  </a:lnTo>
                  <a:cubicBezTo>
                    <a:pt x="118567" y="44251"/>
                    <a:pt x="101501" y="65087"/>
                    <a:pt x="101501" y="105965"/>
                  </a:cubicBezTo>
                  <a:lnTo>
                    <a:pt x="101501" y="197346"/>
                  </a:lnTo>
                  <a:cubicBezTo>
                    <a:pt x="101501" y="243185"/>
                    <a:pt x="85428" y="271363"/>
                    <a:pt x="53281" y="281880"/>
                  </a:cubicBezTo>
                  <a:lnTo>
                    <a:pt x="53281" y="283368"/>
                  </a:lnTo>
                  <a:cubicBezTo>
                    <a:pt x="85428" y="293092"/>
                    <a:pt x="101501" y="321071"/>
                    <a:pt x="101501" y="367307"/>
                  </a:cubicBezTo>
                  <a:lnTo>
                    <a:pt x="101501" y="457200"/>
                  </a:lnTo>
                  <a:cubicBezTo>
                    <a:pt x="101501" y="481806"/>
                    <a:pt x="105519" y="498921"/>
                    <a:pt x="113556" y="508545"/>
                  </a:cubicBezTo>
                  <a:cubicBezTo>
                    <a:pt x="121593" y="518170"/>
                    <a:pt x="134640" y="523081"/>
                    <a:pt x="152698" y="523279"/>
                  </a:cubicBezTo>
                  <a:lnTo>
                    <a:pt x="152698" y="565844"/>
                  </a:lnTo>
                  <a:cubicBezTo>
                    <a:pt x="84237" y="565249"/>
                    <a:pt x="50007" y="531316"/>
                    <a:pt x="50007" y="464046"/>
                  </a:cubicBezTo>
                  <a:lnTo>
                    <a:pt x="50007" y="369986"/>
                  </a:lnTo>
                  <a:cubicBezTo>
                    <a:pt x="50007" y="326925"/>
                    <a:pt x="33338" y="304502"/>
                    <a:pt x="0" y="302716"/>
                  </a:cubicBezTo>
                  <a:lnTo>
                    <a:pt x="0" y="263128"/>
                  </a:lnTo>
                  <a:cubicBezTo>
                    <a:pt x="33338" y="260945"/>
                    <a:pt x="50007" y="238125"/>
                    <a:pt x="50007" y="194667"/>
                  </a:cubicBezTo>
                  <a:lnTo>
                    <a:pt x="50007" y="102989"/>
                  </a:lnTo>
                  <a:cubicBezTo>
                    <a:pt x="50007" y="34925"/>
                    <a:pt x="84237" y="595"/>
                    <a:pt x="15269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3B42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卡通简体" charset="-122"/>
                <a:ea typeface="方正卡通简体" charset="-122"/>
                <a:cs typeface="+mn-cs"/>
              </a:endParaRPr>
            </a:p>
          </p:txBody>
        </p:sp>
      </p:grpSp>
      <p:grpSp>
        <p:nvGrpSpPr>
          <p:cNvPr id="4" name="组合 50"/>
          <p:cNvGrpSpPr/>
          <p:nvPr/>
        </p:nvGrpSpPr>
        <p:grpSpPr>
          <a:xfrm>
            <a:off x="5991225" y="1647825"/>
            <a:ext cx="4068763" cy="1951038"/>
            <a:chOff x="10478" y="2433"/>
            <a:chExt cx="6408" cy="3072"/>
          </a:xfrm>
        </p:grpSpPr>
        <p:sp>
          <p:nvSpPr>
            <p:cNvPr id="47" name="任意多边形 46"/>
            <p:cNvSpPr/>
            <p:nvPr/>
          </p:nvSpPr>
          <p:spPr>
            <a:xfrm>
              <a:off x="10478" y="2433"/>
              <a:ext cx="393" cy="2995"/>
            </a:xfrm>
            <a:custGeom>
              <a:avLst/>
              <a:gdLst/>
              <a:ahLst/>
              <a:cxnLst/>
              <a:rect l="l" t="t" r="r" b="b"/>
              <a:pathLst>
                <a:path w="152698" h="565844">
                  <a:moveTo>
                    <a:pt x="152698" y="0"/>
                  </a:moveTo>
                  <a:lnTo>
                    <a:pt x="152698" y="43457"/>
                  </a:lnTo>
                  <a:cubicBezTo>
                    <a:pt x="118567" y="44251"/>
                    <a:pt x="101501" y="65087"/>
                    <a:pt x="101501" y="105965"/>
                  </a:cubicBezTo>
                  <a:lnTo>
                    <a:pt x="101501" y="197346"/>
                  </a:lnTo>
                  <a:cubicBezTo>
                    <a:pt x="101501" y="243185"/>
                    <a:pt x="85428" y="271363"/>
                    <a:pt x="53281" y="281880"/>
                  </a:cubicBezTo>
                  <a:lnTo>
                    <a:pt x="53281" y="283368"/>
                  </a:lnTo>
                  <a:cubicBezTo>
                    <a:pt x="85428" y="293092"/>
                    <a:pt x="101501" y="321071"/>
                    <a:pt x="101501" y="367307"/>
                  </a:cubicBezTo>
                  <a:lnTo>
                    <a:pt x="101501" y="457200"/>
                  </a:lnTo>
                  <a:cubicBezTo>
                    <a:pt x="101501" y="481806"/>
                    <a:pt x="105519" y="498921"/>
                    <a:pt x="113556" y="508545"/>
                  </a:cubicBezTo>
                  <a:cubicBezTo>
                    <a:pt x="121593" y="518170"/>
                    <a:pt x="134640" y="523081"/>
                    <a:pt x="152698" y="523279"/>
                  </a:cubicBezTo>
                  <a:lnTo>
                    <a:pt x="152698" y="565844"/>
                  </a:lnTo>
                  <a:cubicBezTo>
                    <a:pt x="84237" y="565249"/>
                    <a:pt x="50007" y="531316"/>
                    <a:pt x="50007" y="464046"/>
                  </a:cubicBezTo>
                  <a:lnTo>
                    <a:pt x="50007" y="369986"/>
                  </a:lnTo>
                  <a:cubicBezTo>
                    <a:pt x="50007" y="326925"/>
                    <a:pt x="33338" y="304502"/>
                    <a:pt x="0" y="302716"/>
                  </a:cubicBezTo>
                  <a:lnTo>
                    <a:pt x="0" y="263128"/>
                  </a:lnTo>
                  <a:cubicBezTo>
                    <a:pt x="33338" y="260945"/>
                    <a:pt x="50007" y="238125"/>
                    <a:pt x="50007" y="194667"/>
                  </a:cubicBezTo>
                  <a:lnTo>
                    <a:pt x="50007" y="102989"/>
                  </a:lnTo>
                  <a:cubicBezTo>
                    <a:pt x="50007" y="34925"/>
                    <a:pt x="84237" y="595"/>
                    <a:pt x="15269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卡通简体" charset="-122"/>
                <a:ea typeface="方正卡通简体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0946" y="4683"/>
              <a:ext cx="4800" cy="8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珍惜异性间的友谊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0898" y="2433"/>
              <a:ext cx="5988" cy="8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青春萌动的含义及表现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963" y="3535"/>
              <a:ext cx="4303" cy="8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异性相处的意义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6" name="组合 51"/>
          <p:cNvGrpSpPr/>
          <p:nvPr/>
        </p:nvGrpSpPr>
        <p:grpSpPr>
          <a:xfrm>
            <a:off x="6010275" y="3760153"/>
            <a:ext cx="5181600" cy="2057400"/>
            <a:chOff x="10566" y="6426"/>
            <a:chExt cx="8158" cy="3239"/>
          </a:xfrm>
        </p:grpSpPr>
        <p:grpSp>
          <p:nvGrpSpPr>
            <p:cNvPr id="77837" name="组合 18"/>
            <p:cNvGrpSpPr/>
            <p:nvPr/>
          </p:nvGrpSpPr>
          <p:grpSpPr>
            <a:xfrm>
              <a:off x="10928" y="6433"/>
              <a:ext cx="7796" cy="3232"/>
              <a:chOff x="4338972" y="2897168"/>
              <a:chExt cx="3712407" cy="153580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338972" y="2897168"/>
                <a:ext cx="3696934" cy="3905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对异性朦胧的情感是正常现象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366348" y="3945978"/>
                <a:ext cx="2270055" cy="48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理智处理异性情感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354445" y="3457801"/>
                <a:ext cx="3696934" cy="3905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卡通简体" charset="-122"/>
                    <a:ea typeface="方正卡通简体" charset="-122"/>
                    <a:cs typeface="+mn-cs"/>
                  </a:rPr>
                  <a:t>异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性间的好感不是真正的爱情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50" name="任意多边形 49"/>
            <p:cNvSpPr/>
            <p:nvPr/>
          </p:nvSpPr>
          <p:spPr>
            <a:xfrm>
              <a:off x="10566" y="6426"/>
              <a:ext cx="392" cy="3174"/>
            </a:xfrm>
            <a:custGeom>
              <a:avLst/>
              <a:gdLst/>
              <a:ahLst/>
              <a:cxnLst/>
              <a:rect l="l" t="t" r="r" b="b"/>
              <a:pathLst>
                <a:path w="152698" h="565844">
                  <a:moveTo>
                    <a:pt x="152698" y="0"/>
                  </a:moveTo>
                  <a:lnTo>
                    <a:pt x="152698" y="43457"/>
                  </a:lnTo>
                  <a:cubicBezTo>
                    <a:pt x="118567" y="44251"/>
                    <a:pt x="101501" y="65087"/>
                    <a:pt x="101501" y="105965"/>
                  </a:cubicBezTo>
                  <a:lnTo>
                    <a:pt x="101501" y="197346"/>
                  </a:lnTo>
                  <a:cubicBezTo>
                    <a:pt x="101501" y="243185"/>
                    <a:pt x="85428" y="271363"/>
                    <a:pt x="53281" y="281880"/>
                  </a:cubicBezTo>
                  <a:lnTo>
                    <a:pt x="53281" y="283368"/>
                  </a:lnTo>
                  <a:cubicBezTo>
                    <a:pt x="85428" y="293092"/>
                    <a:pt x="101501" y="321071"/>
                    <a:pt x="101501" y="367307"/>
                  </a:cubicBezTo>
                  <a:lnTo>
                    <a:pt x="101501" y="457200"/>
                  </a:lnTo>
                  <a:cubicBezTo>
                    <a:pt x="101501" y="481806"/>
                    <a:pt x="105519" y="498921"/>
                    <a:pt x="113556" y="508545"/>
                  </a:cubicBezTo>
                  <a:cubicBezTo>
                    <a:pt x="121593" y="518170"/>
                    <a:pt x="134640" y="523081"/>
                    <a:pt x="152698" y="523279"/>
                  </a:cubicBezTo>
                  <a:lnTo>
                    <a:pt x="152698" y="565844"/>
                  </a:lnTo>
                  <a:cubicBezTo>
                    <a:pt x="84237" y="565249"/>
                    <a:pt x="50007" y="531316"/>
                    <a:pt x="50007" y="464046"/>
                  </a:cubicBezTo>
                  <a:lnTo>
                    <a:pt x="50007" y="369986"/>
                  </a:lnTo>
                  <a:cubicBezTo>
                    <a:pt x="50007" y="326925"/>
                    <a:pt x="33338" y="304502"/>
                    <a:pt x="0" y="302716"/>
                  </a:cubicBezTo>
                  <a:lnTo>
                    <a:pt x="0" y="263128"/>
                  </a:lnTo>
                  <a:cubicBezTo>
                    <a:pt x="33338" y="260945"/>
                    <a:pt x="50007" y="238125"/>
                    <a:pt x="50007" y="194667"/>
                  </a:cubicBezTo>
                  <a:lnTo>
                    <a:pt x="50007" y="102989"/>
                  </a:lnTo>
                  <a:cubicBezTo>
                    <a:pt x="50007" y="34925"/>
                    <a:pt x="84237" y="595"/>
                    <a:pt x="15269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方正卡通简体" charset="-122"/>
                <a:ea typeface="方正卡通简体" charset="-122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3"/>
          <p:cNvSpPr txBox="1">
            <a:spLocks noChangeArrowheads="1"/>
          </p:cNvSpPr>
          <p:nvPr/>
        </p:nvSpPr>
        <p:spPr bwMode="auto">
          <a:xfrm>
            <a:off x="4432301" y="320675"/>
            <a:ext cx="3062817" cy="70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60707"/>
                </a:solidFill>
                <a:latin typeface="微软雅黑" panose="020B0503020204020204" charset="-122"/>
                <a:ea typeface="微软雅黑" panose="020B0503020204020204" charset="-122"/>
              </a:rPr>
              <a:t>同桌的你</a:t>
            </a:r>
            <a:endParaRPr lang="zh-CN" altLang="en-US" sz="4000" b="1">
              <a:solidFill>
                <a:srgbClr val="06070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7217" y="1397001"/>
            <a:ext cx="3714749" cy="3539430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明天你是否会想起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昨天你写的日记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明天你是否还惦记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曾经最爱哭的你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老师们都已想不起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猜不出问题的你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我也是偶然翻相片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才想起同桌的你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67717" y="1905001"/>
            <a:ext cx="4019549" cy="3539430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你</a:t>
            </a: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从前总是很小心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问我借半块橡皮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你也</a:t>
            </a:r>
            <a:r>
              <a:rPr lang="zh-CN" altLang="en-US" sz="28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曾无意中说起</a:t>
            </a:r>
            <a:endParaRPr lang="zh-CN" altLang="en-US" sz="28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喜欢和我在一起</a:t>
            </a:r>
            <a:endParaRPr lang="zh-CN" altLang="en-US" sz="28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那时候天总是很蓝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日子总过得太慢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你总说毕业遥遥无期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转眼就各奔东西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53967" y="3151188"/>
            <a:ext cx="3488267" cy="1815882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谁遇到</a:t>
            </a:r>
            <a:r>
              <a:rPr lang="zh-CN" altLang="en-US" sz="28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多愁善感</a:t>
            </a: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的你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谁安慰爱哭的你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谁看了我给你写的信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谁把它丢在风里</a:t>
            </a:r>
            <a:endParaRPr lang="zh-CN" altLang="en-US" sz="2800" b="1" noProof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10246" name="文本框 8"/>
          <p:cNvSpPr txBox="1">
            <a:spLocks noChangeArrowheads="1"/>
          </p:cNvSpPr>
          <p:nvPr/>
        </p:nvSpPr>
        <p:spPr bwMode="auto">
          <a:xfrm>
            <a:off x="9254067" y="871538"/>
            <a:ext cx="2688167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词曲：高晓松</a:t>
            </a:r>
            <a:endParaRPr lang="zh-CN" altLang="en-US" sz="2400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演唱：老狼</a:t>
            </a:r>
            <a:endParaRPr lang="zh-CN" altLang="en-US" sz="2400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老狼 - 同桌的你">
            <a:hlinkClick r:id="" action="ppaction://media"/>
          </p:cNvPr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0167" y="5616576"/>
            <a:ext cx="825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1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15595"/>
            <a:ext cx="12192635" cy="6702425"/>
          </a:xfrm>
        </p:spPr>
        <p:txBody>
          <a:bodyPr/>
          <a:lstStyle/>
          <a:p>
            <a:pPr marL="0" indent="0">
              <a:lnSpc>
                <a:spcPts val="4320"/>
              </a:lnSpc>
              <a:buNone/>
            </a:pPr>
            <a:r>
              <a:rPr lang="en-US" altLang="zh-CN" sz="3600">
                <a:solidFill>
                  <a:schemeClr val="bg1"/>
                </a:solidFill>
              </a:rPr>
              <a:t>    1</a:t>
            </a:r>
            <a:r>
              <a:rPr sz="3600">
                <a:solidFill>
                  <a:schemeClr val="bg1"/>
                </a:solidFill>
              </a:rPr>
              <a:t>、</a:t>
            </a:r>
            <a:r>
              <a:rPr lang="zh-CN" altLang="en-US" sz="3600">
                <a:solidFill>
                  <a:schemeClr val="bg1"/>
                </a:solidFill>
              </a:rPr>
              <a:t>开学以来，七年级学生肖博看到女生就脸红，就有点不自然。相比以前，他更喜欢照镜子，更注意自己的衣着打扮了。对于肖博的这种变化，下列评价不妥的是（    ）</a:t>
            </a:r>
            <a:endParaRPr lang="zh-CN" altLang="en-US" sz="3600">
              <a:solidFill>
                <a:schemeClr val="bg1"/>
              </a:solidFill>
            </a:endParaRPr>
          </a:p>
          <a:p>
            <a:pPr marL="0" indent="0">
              <a:lnSpc>
                <a:spcPts val="4320"/>
              </a:lnSpc>
              <a:buNone/>
            </a:pPr>
            <a:r>
              <a:rPr lang="en-US" altLang="zh-CN" sz="3600">
                <a:solidFill>
                  <a:schemeClr val="bg1"/>
                </a:solidFill>
              </a:rPr>
              <a:t>    </a:t>
            </a:r>
            <a:r>
              <a:rPr lang="zh-CN" altLang="en-US" sz="3600">
                <a:solidFill>
                  <a:schemeClr val="bg1"/>
                </a:solidFill>
              </a:rPr>
              <a:t>A．对女生产生了异性情感，这是青春期心理萌动的表现</a:t>
            </a:r>
            <a:endParaRPr lang="zh-CN" altLang="en-US" sz="3600">
              <a:solidFill>
                <a:schemeClr val="bg1"/>
              </a:solidFill>
            </a:endParaRPr>
          </a:p>
          <a:p>
            <a:pPr marL="0" indent="0">
              <a:lnSpc>
                <a:spcPts val="4320"/>
              </a:lnSpc>
              <a:buNone/>
            </a:pPr>
            <a:r>
              <a:rPr lang="en-US" altLang="zh-CN" sz="3600">
                <a:solidFill>
                  <a:schemeClr val="bg1"/>
                </a:solidFill>
              </a:rPr>
              <a:t>    </a:t>
            </a:r>
            <a:r>
              <a:rPr lang="zh-CN" altLang="en-US" sz="3600">
                <a:solidFill>
                  <a:schemeClr val="bg1"/>
                </a:solidFill>
              </a:rPr>
              <a:t>B．在女生面前，产生了自我表现的欲望</a:t>
            </a:r>
            <a:endParaRPr lang="zh-CN" altLang="en-US" sz="3600">
              <a:solidFill>
                <a:schemeClr val="bg1"/>
              </a:solidFill>
            </a:endParaRPr>
          </a:p>
          <a:p>
            <a:pPr marL="0" indent="0">
              <a:lnSpc>
                <a:spcPts val="4320"/>
              </a:lnSpc>
              <a:buNone/>
            </a:pPr>
            <a:r>
              <a:rPr lang="en-US" altLang="zh-CN" sz="3600">
                <a:solidFill>
                  <a:schemeClr val="bg1"/>
                </a:solidFill>
              </a:rPr>
              <a:t>    </a:t>
            </a:r>
            <a:r>
              <a:rPr lang="zh-CN" altLang="en-US" sz="3600">
                <a:solidFill>
                  <a:schemeClr val="bg1"/>
                </a:solidFill>
              </a:rPr>
              <a:t>C．太在意自我形象了，太爱表现自己了 </a:t>
            </a:r>
            <a:endParaRPr lang="zh-CN" altLang="en-US" sz="3600">
              <a:solidFill>
                <a:schemeClr val="bg1"/>
              </a:solidFill>
            </a:endParaRPr>
          </a:p>
          <a:p>
            <a:pPr marL="0" indent="0">
              <a:lnSpc>
                <a:spcPts val="4320"/>
              </a:lnSpc>
              <a:buNone/>
            </a:pPr>
            <a:r>
              <a:rPr lang="en-US" altLang="zh-CN" sz="3600">
                <a:solidFill>
                  <a:schemeClr val="bg1"/>
                </a:solidFill>
              </a:rPr>
              <a:t>    </a:t>
            </a:r>
            <a:r>
              <a:rPr lang="zh-CN" altLang="en-US" sz="3600">
                <a:solidFill>
                  <a:schemeClr val="bg1"/>
                </a:solidFill>
              </a:rPr>
              <a:t>D．渴望得到异性的肯定与接纳</a:t>
            </a:r>
            <a:endParaRPr lang="zh-CN" altLang="en-US" sz="3600">
              <a:solidFill>
                <a:schemeClr val="bg1"/>
              </a:solidFill>
            </a:endParaRPr>
          </a:p>
          <a:p>
            <a:pPr marL="0" indent="0">
              <a:buNone/>
            </a:pPr>
            <a:endParaRPr sz="36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76040" y="1377315"/>
            <a:ext cx="321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C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8825" y="1899285"/>
            <a:ext cx="4133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B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6210"/>
            <a:ext cx="12192635" cy="6702425"/>
          </a:xfrm>
        </p:spPr>
        <p:txBody>
          <a:bodyPr/>
          <a:lstStyle/>
          <a:p>
            <a:pPr marL="0" indent="0">
              <a:buNone/>
            </a:pPr>
            <a:endParaRPr lang="zh-CN" altLang="en-US">
              <a:solidFill>
                <a:schemeClr val="bg1"/>
              </a:solidFill>
            </a:endParaRPr>
          </a:p>
          <a:p>
            <a:pPr marL="0" indent="0">
              <a:lnSpc>
                <a:spcPts val="4020"/>
              </a:lnSpc>
              <a:buNone/>
            </a:pPr>
            <a:r>
              <a:rPr lang="en-US" altLang="zh-CN" sz="3600">
                <a:solidFill>
                  <a:schemeClr val="bg1"/>
                </a:solidFill>
              </a:rPr>
              <a:t>    2</a:t>
            </a:r>
            <a:r>
              <a:rPr sz="3600">
                <a:solidFill>
                  <a:schemeClr val="bg1"/>
                </a:solidFill>
              </a:rPr>
              <a:t>、进入青春期后，我们开始悄悄地关注异性。比如，女生会聚在一起，对班里高大帅气的男生评头论足；男生偶尔也会在一起用调侃的方式谈论某些女生。这是（  ）</a:t>
            </a:r>
            <a:r>
              <a:rPr lang="en-US" altLang="zh-CN" sz="3600">
                <a:solidFill>
                  <a:schemeClr val="bg1"/>
                </a:solidFill>
              </a:rPr>
              <a:t>    </a:t>
            </a:r>
            <a:endParaRPr lang="en-US" altLang="zh-CN" sz="3600">
              <a:solidFill>
                <a:schemeClr val="bg1"/>
              </a:solidFill>
            </a:endParaRPr>
          </a:p>
          <a:p>
            <a:pPr marL="0" indent="0">
              <a:lnSpc>
                <a:spcPts val="4020"/>
              </a:lnSpc>
              <a:buNone/>
            </a:pPr>
            <a:r>
              <a:rPr lang="en-US" altLang="zh-CN" sz="3600">
                <a:solidFill>
                  <a:schemeClr val="bg1"/>
                </a:solidFill>
              </a:rPr>
              <a:t>   </a:t>
            </a:r>
            <a:r>
              <a:rPr sz="3600">
                <a:solidFill>
                  <a:schemeClr val="bg1"/>
                </a:solidFill>
              </a:rPr>
              <a:t>①青春期心理萌动的表现  </a:t>
            </a:r>
            <a:endParaRPr sz="3600">
              <a:solidFill>
                <a:schemeClr val="bg1"/>
              </a:solidFill>
            </a:endParaRPr>
          </a:p>
          <a:p>
            <a:pPr marL="0" indent="0">
              <a:lnSpc>
                <a:spcPts val="4020"/>
              </a:lnSpc>
              <a:buNone/>
            </a:pPr>
            <a:r>
              <a:rPr lang="en-US" altLang="zh-CN" sz="3600">
                <a:solidFill>
                  <a:schemeClr val="bg1"/>
                </a:solidFill>
              </a:rPr>
              <a:t>   </a:t>
            </a:r>
            <a:r>
              <a:rPr sz="3600">
                <a:solidFill>
                  <a:schemeClr val="bg1"/>
                </a:solidFill>
              </a:rPr>
              <a:t>②心理不健康的表现，应给予必要的心理治疗 </a:t>
            </a:r>
            <a:endParaRPr sz="3600">
              <a:solidFill>
                <a:schemeClr val="bg1"/>
              </a:solidFill>
            </a:endParaRPr>
          </a:p>
          <a:p>
            <a:pPr marL="0" indent="0">
              <a:lnSpc>
                <a:spcPts val="4020"/>
              </a:lnSpc>
              <a:buNone/>
            </a:pPr>
            <a:r>
              <a:rPr sz="3600">
                <a:solidFill>
                  <a:schemeClr val="bg1"/>
                </a:solidFill>
              </a:rPr>
              <a:t> </a:t>
            </a:r>
            <a:r>
              <a:rPr lang="en-US" altLang="zh-CN" sz="3600">
                <a:solidFill>
                  <a:schemeClr val="bg1"/>
                </a:solidFill>
              </a:rPr>
              <a:t>  </a:t>
            </a:r>
            <a:r>
              <a:rPr sz="3600">
                <a:solidFill>
                  <a:schemeClr val="bg1"/>
                </a:solidFill>
              </a:rPr>
              <a:t>③青春成长中的正常现象  </a:t>
            </a:r>
            <a:endParaRPr sz="3600">
              <a:solidFill>
                <a:schemeClr val="bg1"/>
              </a:solidFill>
            </a:endParaRPr>
          </a:p>
          <a:p>
            <a:pPr marL="0" indent="0">
              <a:lnSpc>
                <a:spcPts val="4020"/>
              </a:lnSpc>
              <a:buNone/>
            </a:pPr>
            <a:r>
              <a:rPr sz="3600">
                <a:solidFill>
                  <a:schemeClr val="bg1"/>
                </a:solidFill>
              </a:rPr>
              <a:t> </a:t>
            </a:r>
            <a:r>
              <a:rPr lang="en-US" altLang="zh-CN" sz="3600">
                <a:solidFill>
                  <a:schemeClr val="bg1"/>
                </a:solidFill>
              </a:rPr>
              <a:t>  </a:t>
            </a:r>
            <a:r>
              <a:rPr sz="3600">
                <a:solidFill>
                  <a:schemeClr val="bg1"/>
                </a:solidFill>
              </a:rPr>
              <a:t>④不与同学友好相处  </a:t>
            </a:r>
            <a:endParaRPr sz="3600">
              <a:solidFill>
                <a:schemeClr val="bg1"/>
              </a:solidFill>
            </a:endParaRPr>
          </a:p>
          <a:p>
            <a:pPr marL="0" indent="0">
              <a:lnSpc>
                <a:spcPts val="4020"/>
              </a:lnSpc>
              <a:buNone/>
            </a:pPr>
            <a:r>
              <a:rPr sz="3600">
                <a:solidFill>
                  <a:schemeClr val="bg1"/>
                </a:solidFill>
              </a:rPr>
              <a:t> </a:t>
            </a:r>
            <a:r>
              <a:rPr lang="en-US" altLang="zh-CN" sz="3600">
                <a:solidFill>
                  <a:schemeClr val="bg1"/>
                </a:solidFill>
              </a:rPr>
              <a:t>    </a:t>
            </a:r>
            <a:r>
              <a:rPr sz="3600">
                <a:solidFill>
                  <a:schemeClr val="bg1"/>
                </a:solidFill>
              </a:rPr>
              <a:t>A．①②   B．①③  C．①②④  D．②③④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76040" y="1377315"/>
            <a:ext cx="321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C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78845" y="1771015"/>
            <a:ext cx="4394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600" b="1">
                <a:solidFill>
                  <a:srgbClr val="FF0000"/>
                </a:solidFill>
                <a:sym typeface="+mn-ea"/>
              </a:rPr>
              <a:t>B</a:t>
            </a:r>
            <a:endParaRPr lang="zh-CN" altLang="en-US" sz="3600" b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600" y="635"/>
            <a:ext cx="11989435" cy="6858000"/>
          </a:xfrm>
        </p:spPr>
        <p:txBody>
          <a:bodyPr/>
          <a:lstStyle/>
          <a:p>
            <a:pPr marL="0" indent="0">
              <a:buNone/>
            </a:pPr>
          </a:p>
          <a:p>
            <a:pPr marL="0" indent="0">
              <a:lnSpc>
                <a:spcPts val="4540"/>
              </a:lnSpc>
              <a:buNone/>
            </a:pPr>
            <a:r>
              <a:rPr lang="en-US" altLang="zh-CN" sz="3200">
                <a:solidFill>
                  <a:schemeClr val="bg1"/>
                </a:solidFill>
              </a:rPr>
              <a:t>    3</a:t>
            </a:r>
            <a:r>
              <a:rPr sz="3200">
                <a:solidFill>
                  <a:schemeClr val="bg1"/>
                </a:solidFill>
              </a:rPr>
              <a:t>、</a:t>
            </a:r>
            <a:r>
              <a:rPr lang="zh-CN" altLang="en-US" sz="3200">
                <a:solidFill>
                  <a:schemeClr val="bg1"/>
                </a:solidFill>
              </a:rPr>
              <a:t>小花性格大大咧咧，很有男生缘，经常和某些男生勾肩搭背、打打闹闹。慢慢地，班里一些同学经常窃窃私语，认为小花与某些男生关系不正常。对此，小花觉得很委屈，不知道该怎么办。下列对小花的建议合理的有（   ）</a:t>
            </a:r>
            <a:endParaRPr lang="zh-CN" altLang="en-US" sz="3200">
              <a:solidFill>
                <a:schemeClr val="bg1"/>
              </a:solidFill>
            </a:endParaRPr>
          </a:p>
          <a:p>
            <a:pPr marL="0" indent="0">
              <a:lnSpc>
                <a:spcPts val="4540"/>
              </a:lnSpc>
              <a:buNone/>
            </a:pPr>
            <a:r>
              <a:rPr lang="zh-CN" altLang="en-US" sz="3200">
                <a:solidFill>
                  <a:schemeClr val="bg1"/>
                </a:solidFill>
              </a:rPr>
              <a:t>①保持沉默，不再与男生交往  ②对议论自己的同学给予警告  ③在与异性交往过程中，注意言谈得当、举止得体 ④向家长和老师求助</a:t>
            </a:r>
            <a:endParaRPr lang="zh-CN" altLang="en-US" sz="3200">
              <a:solidFill>
                <a:schemeClr val="bg1"/>
              </a:solidFill>
            </a:endParaRPr>
          </a:p>
          <a:p>
            <a:pPr marL="0" indent="0">
              <a:lnSpc>
                <a:spcPts val="4540"/>
              </a:lnSpc>
              <a:buNone/>
            </a:pPr>
            <a:r>
              <a:rPr lang="en-US" altLang="zh-CN" sz="3200">
                <a:solidFill>
                  <a:schemeClr val="bg1"/>
                </a:solidFill>
              </a:rPr>
              <a:t>     </a:t>
            </a:r>
            <a:r>
              <a:rPr lang="zh-CN" altLang="en-US" sz="3200">
                <a:solidFill>
                  <a:schemeClr val="bg1"/>
                </a:solidFill>
              </a:rPr>
              <a:t>A．①②    B．①④     C．②③     D．③④</a:t>
            </a:r>
            <a:endParaRPr lang="zh-CN" altLang="en-US" sz="3200">
              <a:solidFill>
                <a:schemeClr val="bg1"/>
              </a:solidFill>
            </a:endParaRPr>
          </a:p>
          <a:p>
            <a:pPr marL="0" indent="0">
              <a:lnSpc>
                <a:spcPts val="3840"/>
              </a:lnSpc>
              <a:buNone/>
            </a:pP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27035" y="2437765"/>
            <a:ext cx="386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D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438785"/>
            <a:ext cx="10852150" cy="5548630"/>
          </a:xfrm>
        </p:spPr>
        <p:txBody>
          <a:bodyPr/>
          <a:lstStyle/>
          <a:p>
            <a:pPr marL="0" indent="0">
              <a:lnSpc>
                <a:spcPts val="4520"/>
              </a:lnSpc>
              <a:buNone/>
            </a:pPr>
            <a:r>
              <a:rPr lang="en-US" altLang="zh-CN" sz="3600">
                <a:solidFill>
                  <a:schemeClr val="bg1"/>
                </a:solidFill>
              </a:rPr>
              <a:t>4</a:t>
            </a:r>
            <a:r>
              <a:rPr sz="3600">
                <a:solidFill>
                  <a:schemeClr val="bg1"/>
                </a:solidFill>
              </a:rPr>
              <a:t>、</a:t>
            </a:r>
            <a:r>
              <a:rPr lang="zh-CN" altLang="en-US" sz="3600">
                <a:solidFill>
                  <a:schemeClr val="bg1"/>
                </a:solidFill>
              </a:rPr>
              <a:t>女生小茜和男生小明互相帮助，关系很好，经常一同进出教室，于是有同学议论他俩“早恋”，小茜为此非常苦恼和困惑。以下关于异性交往问题的讨论，观点正确的是（    ）</a:t>
            </a:r>
            <a:endParaRPr lang="zh-CN" altLang="en-US" sz="3600">
              <a:solidFill>
                <a:schemeClr val="bg1"/>
              </a:solidFill>
            </a:endParaRPr>
          </a:p>
          <a:p>
            <a:pPr marL="0" indent="0">
              <a:lnSpc>
                <a:spcPts val="4520"/>
              </a:lnSpc>
              <a:buNone/>
            </a:pPr>
            <a:r>
              <a:rPr lang="zh-CN" altLang="en-US" sz="3600">
                <a:solidFill>
                  <a:schemeClr val="bg1"/>
                </a:solidFill>
              </a:rPr>
              <a:t>①男女生交往，要慎重对待，理智处理  ②男女生之间要少说话，保持一定的距离  ③异性同学之间建立纯真的友谊，有利于我们健康成长  ④早恋有坏处也有好处，不应提倡，也不必反对</a:t>
            </a:r>
            <a:endParaRPr lang="zh-CN" altLang="en-US" sz="3600">
              <a:solidFill>
                <a:schemeClr val="bg1"/>
              </a:solidFill>
            </a:endParaRPr>
          </a:p>
          <a:p>
            <a:pPr marL="0" indent="0">
              <a:lnSpc>
                <a:spcPts val="4520"/>
              </a:lnSpc>
              <a:buNone/>
            </a:pPr>
            <a:r>
              <a:rPr lang="en-US" altLang="zh-CN" sz="3600">
                <a:solidFill>
                  <a:schemeClr val="bg1"/>
                </a:solidFill>
              </a:rPr>
              <a:t>   </a:t>
            </a:r>
            <a:r>
              <a:rPr lang="zh-CN" altLang="en-US" sz="3600">
                <a:solidFill>
                  <a:schemeClr val="bg1"/>
                </a:solidFill>
              </a:rPr>
              <a:t>A．①③ </a:t>
            </a:r>
            <a:r>
              <a:rPr lang="en-US" altLang="zh-CN" sz="3600">
                <a:solidFill>
                  <a:schemeClr val="bg1"/>
                </a:solidFill>
              </a:rPr>
              <a:t> </a:t>
            </a:r>
            <a:r>
              <a:rPr lang="zh-CN" altLang="en-US" sz="3600">
                <a:solidFill>
                  <a:schemeClr val="bg1"/>
                </a:solidFill>
              </a:rPr>
              <a:t> B．②③ </a:t>
            </a:r>
            <a:r>
              <a:rPr lang="en-US" altLang="zh-CN" sz="3600">
                <a:solidFill>
                  <a:schemeClr val="bg1"/>
                </a:solidFill>
              </a:rPr>
              <a:t> </a:t>
            </a:r>
            <a:r>
              <a:rPr lang="zh-CN" altLang="en-US" sz="3600">
                <a:solidFill>
                  <a:schemeClr val="bg1"/>
                </a:solidFill>
              </a:rPr>
              <a:t> C．③④  </a:t>
            </a:r>
            <a:r>
              <a:rPr lang="en-US" altLang="zh-CN" sz="3600">
                <a:solidFill>
                  <a:schemeClr val="bg1"/>
                </a:solidFill>
              </a:rPr>
              <a:t> </a:t>
            </a:r>
            <a:r>
              <a:rPr lang="zh-CN" altLang="en-US" sz="3600">
                <a:solidFill>
                  <a:schemeClr val="bg1"/>
                </a:solidFill>
              </a:rPr>
              <a:t>D．①④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7770" y="2159635"/>
            <a:ext cx="4133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A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320" y="236855"/>
            <a:ext cx="12044680" cy="5580380"/>
          </a:xfrm>
        </p:spPr>
        <p:txBody>
          <a:bodyPr/>
          <a:lstStyle/>
          <a:p>
            <a:pPr marL="0" indent="0">
              <a:lnSpc>
                <a:spcPts val="3560"/>
              </a:lnSpc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情景一：有位女生在进行心理咨询时说：“我在小学时，看到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3560"/>
              </a:lnSpc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男生就厌烦，上中学后，我忽然变得想和男生说话了，有时看到男生过来，我就会不自觉地迎上去，喜笑颜开地和对方打招呼。在学习活动中有男生在场才觉得有劲，和男生一起做事，总想表现自己，以引起男生的注意。我这是怎么了？我到底应该怎样与男生交往？”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3560"/>
              </a:lnSpc>
              <a:buNone/>
            </a:pP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情景二：有位七年级男生在日记中写道：“我和一位女同学讨论学习问题，几个同学看到后说我们在谈恋爱，从此我们再也不敢和对方说话了。”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3560"/>
              </a:lnSpc>
              <a:buNone/>
            </a:pP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（1）情景一中的这位女生遇到了什么问题？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3560"/>
              </a:lnSpc>
              <a:buNone/>
            </a:pP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（2）为帮助情景一中的女生，我们应该告诉她什么？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3560"/>
              </a:lnSpc>
              <a:buNone/>
            </a:pP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（3）请你结合情景二，说说中学生应如何对待异性之间的友谊。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-163195" y="283210"/>
            <a:ext cx="11565890" cy="1811655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rgbClr val="0000FF"/>
                </a:solidFill>
                <a:cs typeface="楷体" panose="02010609060101010101" charset="-122"/>
                <a:sym typeface="+mn-ea"/>
              </a:rPr>
              <a:t>      </a:t>
            </a:r>
            <a:r>
              <a:rPr lang="zh-CN" altLang="en-US" dirty="0">
                <a:solidFill>
                  <a:srgbClr val="0000FF"/>
                </a:solidFill>
                <a:cs typeface="楷体" panose="02010609060101010101" charset="-122"/>
                <a:sym typeface="+mn-ea"/>
              </a:rPr>
              <a:t>第二课 青春的心弦</a:t>
            </a:r>
            <a:br>
              <a:rPr lang="zh-CN" altLang="en-US" b="1" dirty="0">
                <a:solidFill>
                  <a:srgbClr val="0000FF"/>
                </a:solidFill>
                <a:cs typeface="楷体" panose="02010609060101010101" charset="-122"/>
              </a:rPr>
            </a:br>
            <a:r>
              <a:rPr lang="en-US" altLang="zh-CN" b="1" dirty="0">
                <a:solidFill>
                  <a:srgbClr val="0000FF"/>
                </a:solidFill>
                <a:cs typeface="楷体" panose="02010609060101010101" charset="-122"/>
              </a:rPr>
              <a:t>      </a:t>
            </a:r>
            <a:br>
              <a:rPr lang="en-US" altLang="zh-CN" b="1" dirty="0">
                <a:solidFill>
                  <a:srgbClr val="0000FF"/>
                </a:solidFill>
                <a:cs typeface="楷体" panose="02010609060101010101" charset="-122"/>
              </a:rPr>
            </a:br>
            <a:r>
              <a:rPr lang="en-US" altLang="zh-CN" b="1" dirty="0">
                <a:solidFill>
                  <a:srgbClr val="0000FF"/>
                </a:solidFill>
                <a:cs typeface="楷体" panose="02010609060101010101" charset="-122"/>
              </a:rPr>
              <a:t>      </a:t>
            </a:r>
            <a:r>
              <a:rPr lang="zh-CN" altLang="en-US" dirty="0">
                <a:solidFill>
                  <a:srgbClr val="FF0000"/>
                </a:solidFill>
                <a:cs typeface="楷体" panose="02010609060101010101" charset="-122"/>
                <a:sym typeface="+mn-ea"/>
              </a:rPr>
              <a:t>第二框 青春萌动</a:t>
            </a:r>
            <a:br>
              <a:rPr lang="zh-CN" altLang="en-US" b="1" dirty="0">
                <a:solidFill>
                  <a:srgbClr val="FF0000"/>
                </a:solidFill>
                <a:cs typeface="楷体" panose="02010609060101010101" charset="-122"/>
              </a:rPr>
            </a:br>
            <a:endParaRPr lang="zh-CN" altLang="en-US" b="1" dirty="0">
              <a:solidFill>
                <a:srgbClr val="FF0000"/>
              </a:solidFill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5060"/>
            <a:ext cx="12192635" cy="44729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180" y="285115"/>
            <a:ext cx="11089640" cy="965200"/>
          </a:xfrm>
        </p:spPr>
        <p:txBody>
          <a:bodyPr/>
          <a:lstStyle/>
          <a:p>
            <a:r>
              <a:rPr lang="en-US" altLang="zh-CN" sz="4800"/>
              <a:t>          </a:t>
            </a:r>
            <a:r>
              <a:rPr lang="zh-CN" altLang="en-US" sz="4400"/>
              <a:t>一、异性朋友</a:t>
            </a:r>
            <a:endParaRPr lang="zh-CN" altLang="en-US" sz="440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69925" y="1710690"/>
            <a:ext cx="10852150" cy="3169285"/>
          </a:xfrm>
        </p:spPr>
        <p:txBody>
          <a:bodyPr/>
          <a:lstStyle/>
          <a:p>
            <a:pPr marL="0" indent="0">
              <a:buNone/>
            </a:pPr>
            <a:r>
              <a:rPr sz="3600" dirty="0" err="1">
                <a:solidFill>
                  <a:schemeClr val="bg1"/>
                </a:solidFill>
              </a:rPr>
              <a:t>运用你的经验</a:t>
            </a:r>
            <a:r>
              <a:rPr sz="3600" dirty="0">
                <a:solidFill>
                  <a:schemeClr val="bg1"/>
                </a:solidFill>
              </a:rPr>
              <a:t>：</a:t>
            </a:r>
            <a:endParaRPr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sz="4000" dirty="0"/>
              <a:t>现在大家在纸上写出你心目中理想异性的特点，看看这些特点主要集中在哪些方面。</a:t>
            </a:r>
            <a:endParaRPr sz="4000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329517" y="588963"/>
            <a:ext cx="5257800" cy="9144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华文中宋"/>
                <a:ea typeface="华文中宋"/>
                <a:cs typeface="华文中宋"/>
              </a:rPr>
              <a:t>最让女生欣赏的男生</a:t>
            </a:r>
            <a:endParaRPr lang="zh-CN" altLang="en-US" sz="3200" b="1">
              <a:solidFill>
                <a:srgbClr val="0000FF"/>
              </a:solidFill>
              <a:latin typeface="华文中宋"/>
              <a:ea typeface="华文中宋"/>
              <a:cs typeface="华文中宋"/>
            </a:endParaRPr>
          </a:p>
        </p:txBody>
      </p:sp>
      <p:pic>
        <p:nvPicPr>
          <p:cNvPr id="11267" name="Picture 4" descr="https://timgsa.baidu.com/timg?image&amp;quality=80&amp;size=b9999_10000&amp;sec=1517934789562&amp;di=965df815f28fc09383f8d608c567fdf7&amp;imgtype=0&amp;src=http%3A%2F%2F5b0988e595225.cdn.sohucs.com%2Fq_mini%2Cc_zoom%2Cw_640%2Fimages%2F20170823%2F06b0f42ff80b4d9e81270db2cda05c62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7917" y="1801813"/>
            <a:ext cx="2876549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"/>
          <p:cNvGrpSpPr/>
          <p:nvPr/>
        </p:nvGrpSpPr>
        <p:grpSpPr bwMode="auto">
          <a:xfrm>
            <a:off x="3232151" y="1785938"/>
            <a:ext cx="7548033" cy="4295775"/>
            <a:chOff x="2455101" y="1778697"/>
            <a:chExt cx="6388274" cy="4296426"/>
          </a:xfrm>
        </p:grpSpPr>
        <p:pic>
          <p:nvPicPr>
            <p:cNvPr id="11269" name="图片 44" descr="t017a7eaf1b0bf0e59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5101" y="1778697"/>
              <a:ext cx="6388274" cy="4296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矩形 7"/>
            <p:cNvSpPr>
              <a:spLocks noChangeArrowheads="1"/>
            </p:cNvSpPr>
            <p:nvPr/>
          </p:nvSpPr>
          <p:spPr bwMode="auto">
            <a:xfrm>
              <a:off x="3834602" y="2683173"/>
              <a:ext cx="4189955" cy="28623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400" b="1" dirty="0">
                  <a:latin typeface="华文中宋"/>
                  <a:ea typeface="华文中宋"/>
                  <a:cs typeface="华文中宋"/>
                </a:rPr>
                <a:t>大胆、勇敢、幽默、诙谐</a:t>
              </a:r>
              <a:endParaRPr lang="zh-CN" altLang="en-US" sz="2400" b="1" dirty="0">
                <a:latin typeface="华文中宋"/>
                <a:ea typeface="华文中宋"/>
                <a:cs typeface="华文中宋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400" b="1" dirty="0">
                  <a:latin typeface="华文中宋"/>
                  <a:ea typeface="华文中宋"/>
                  <a:cs typeface="华文中宋"/>
                </a:rPr>
                <a:t>思维敏捷、善于变通</a:t>
              </a:r>
              <a:endParaRPr lang="zh-CN" altLang="en-US" sz="2400" b="1" dirty="0">
                <a:latin typeface="华文中宋"/>
                <a:ea typeface="华文中宋"/>
                <a:cs typeface="华文中宋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400" b="1" dirty="0">
                  <a:latin typeface="华文中宋"/>
                  <a:ea typeface="华文中宋"/>
                  <a:cs typeface="华文中宋"/>
                </a:rPr>
                <a:t>好学，有主见</a:t>
              </a:r>
              <a:endParaRPr lang="zh-CN" altLang="en-US" sz="2400" b="1" dirty="0">
                <a:latin typeface="华文中宋"/>
                <a:ea typeface="华文中宋"/>
                <a:cs typeface="华文中宋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400" b="1" dirty="0">
                  <a:latin typeface="华文中宋"/>
                  <a:ea typeface="华文中宋"/>
                  <a:cs typeface="华文中宋"/>
                </a:rPr>
                <a:t>团结同学，重友情</a:t>
              </a:r>
              <a:endParaRPr lang="zh-CN" altLang="en-US" sz="2400" b="1" dirty="0">
                <a:latin typeface="华文中宋"/>
                <a:ea typeface="华文中宋"/>
                <a:cs typeface="华文中宋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400" b="1" dirty="0">
                  <a:latin typeface="华文中宋"/>
                  <a:ea typeface="华文中宋"/>
                  <a:cs typeface="华文中宋"/>
                </a:rPr>
                <a:t>集体荣誉感强，热心助人</a:t>
              </a:r>
              <a:endParaRPr lang="zh-CN" altLang="en-US" sz="2400" b="1" dirty="0">
                <a:latin typeface="华文中宋"/>
                <a:ea typeface="华文中宋"/>
                <a:cs typeface="华文中宋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400" b="1" dirty="0">
                  <a:latin typeface="华文中宋"/>
                  <a:ea typeface="华文中宋"/>
                  <a:cs typeface="华文中宋"/>
                </a:rPr>
                <a:t>有强烈的上进心</a:t>
              </a:r>
              <a:endParaRPr lang="zh-CN" altLang="en-US" sz="2400" b="1" dirty="0">
                <a:latin typeface="华文中宋"/>
                <a:ea typeface="华文中宋"/>
                <a:cs typeface="华文中宋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400" b="1" dirty="0">
                  <a:latin typeface="华文中宋"/>
                  <a:ea typeface="华文中宋"/>
                  <a:cs typeface="华文中宋"/>
                </a:rPr>
                <a:t>勇于承担责任，有魅力</a:t>
              </a:r>
              <a:endParaRPr lang="zh-CN" altLang="en-US" sz="2400" b="1" dirty="0">
                <a:latin typeface="华文中宋"/>
                <a:ea typeface="华文中宋"/>
                <a:cs typeface="华文中宋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3206" y="450376"/>
            <a:ext cx="285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运用你的经验：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790329" y="2022438"/>
            <a:ext cx="3203987" cy="436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组合 10"/>
          <p:cNvGrpSpPr/>
          <p:nvPr/>
        </p:nvGrpSpPr>
        <p:grpSpPr bwMode="auto">
          <a:xfrm>
            <a:off x="0" y="1608066"/>
            <a:ext cx="7369791" cy="4942859"/>
            <a:chOff x="0" y="2212466"/>
            <a:chExt cx="6388274" cy="4296426"/>
          </a:xfrm>
        </p:grpSpPr>
        <p:pic>
          <p:nvPicPr>
            <p:cNvPr id="9222" name="图片 44" descr="t017a7eaf1b0bf0e59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212466"/>
              <a:ext cx="6388274" cy="4296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矩形 6"/>
            <p:cNvSpPr>
              <a:spLocks noChangeArrowheads="1"/>
            </p:cNvSpPr>
            <p:nvPr/>
          </p:nvSpPr>
          <p:spPr bwMode="auto">
            <a:xfrm>
              <a:off x="1234112" y="3074265"/>
              <a:ext cx="4801419" cy="28892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endParaRPr lang="en-US" altLang="zh-CN" sz="2800" b="1" dirty="0" smtClean="0">
                <a:latin typeface="华文中宋"/>
                <a:ea typeface="华文中宋"/>
                <a:cs typeface="华文中宋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800" b="1" dirty="0" smtClean="0">
                  <a:latin typeface="华文中宋"/>
                  <a:ea typeface="华文中宋"/>
                  <a:cs typeface="华文中宋"/>
                </a:rPr>
                <a:t>经</a:t>
              </a:r>
              <a:r>
                <a:rPr lang="zh-CN" altLang="en-US" sz="2800" b="1" dirty="0">
                  <a:latin typeface="华文中宋"/>
                  <a:ea typeface="华文中宋"/>
                  <a:cs typeface="华文中宋"/>
                </a:rPr>
                <a:t>常脸上有微笑，温柔大方</a:t>
              </a:r>
              <a:endParaRPr lang="zh-CN" altLang="en-US" sz="2800" b="1" dirty="0">
                <a:latin typeface="华文中宋"/>
                <a:ea typeface="华文中宋"/>
                <a:cs typeface="华文中宋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800" b="1" dirty="0">
                  <a:latin typeface="华文中宋"/>
                  <a:ea typeface="华文中宋"/>
                  <a:cs typeface="华文中宋"/>
                </a:rPr>
                <a:t>活</a:t>
              </a:r>
              <a:r>
                <a:rPr lang="zh-CN" altLang="en-US" sz="2800" b="1" dirty="0" smtClean="0">
                  <a:latin typeface="华文中宋"/>
                  <a:ea typeface="华文中宋"/>
                  <a:cs typeface="华文中宋"/>
                </a:rPr>
                <a:t>泼、稳</a:t>
              </a:r>
              <a:r>
                <a:rPr lang="zh-CN" altLang="en-US" sz="2800" b="1" dirty="0">
                  <a:latin typeface="华文中宋"/>
                  <a:ea typeface="华文中宋"/>
                  <a:cs typeface="华文中宋"/>
                </a:rPr>
                <a:t>重而不呆板</a:t>
              </a:r>
              <a:endParaRPr lang="zh-CN" altLang="en-US" sz="2800" b="1" dirty="0">
                <a:latin typeface="华文中宋"/>
                <a:ea typeface="华文中宋"/>
                <a:cs typeface="华文中宋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800" b="1" dirty="0">
                  <a:latin typeface="华文中宋"/>
                  <a:ea typeface="华文中宋"/>
                  <a:cs typeface="华文中宋"/>
                </a:rPr>
                <a:t>说话斯文，笑起来甜甜的</a:t>
              </a:r>
              <a:endParaRPr lang="zh-CN" altLang="en-US" sz="2800" b="1" dirty="0">
                <a:latin typeface="华文中宋"/>
                <a:ea typeface="华文中宋"/>
                <a:cs typeface="华文中宋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800" b="1" dirty="0">
                  <a:latin typeface="华文中宋"/>
                  <a:ea typeface="华文中宋"/>
                  <a:cs typeface="华文中宋"/>
                </a:rPr>
                <a:t>善解人意，朴素善良，随和</a:t>
              </a:r>
              <a:endParaRPr lang="zh-CN" altLang="en-US" sz="2800" b="1" dirty="0">
                <a:latin typeface="华文中宋"/>
                <a:ea typeface="华文中宋"/>
                <a:cs typeface="华文中宋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800" b="1" dirty="0">
                  <a:latin typeface="华文中宋"/>
                  <a:ea typeface="华文中宋"/>
                  <a:cs typeface="华文中宋"/>
                </a:rPr>
                <a:t>能听取别人意见，自己又有主见</a:t>
              </a:r>
              <a:endParaRPr lang="zh-CN" altLang="en-US" sz="2800" b="1" dirty="0">
                <a:latin typeface="华文中宋"/>
                <a:ea typeface="华文中宋"/>
                <a:cs typeface="华文中宋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800" b="1" dirty="0">
                  <a:latin typeface="华文中宋"/>
                  <a:ea typeface="华文中宋"/>
                  <a:cs typeface="华文中宋"/>
                </a:rPr>
                <a:t>坦然，充满信</a:t>
              </a:r>
              <a:r>
                <a:rPr lang="zh-CN" altLang="en-US" sz="2800" b="1" dirty="0" smtClean="0">
                  <a:latin typeface="华文中宋"/>
                  <a:ea typeface="华文中宋"/>
                  <a:cs typeface="华文中宋"/>
                </a:rPr>
                <a:t>心</a:t>
              </a:r>
              <a:endParaRPr lang="zh-CN" altLang="en-US" sz="2800" b="1" dirty="0">
                <a:latin typeface="华文中宋"/>
                <a:ea typeface="华文中宋"/>
                <a:cs typeface="华文中宋"/>
              </a:endParaRPr>
            </a:p>
          </p:txBody>
        </p:sp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514195" y="773113"/>
            <a:ext cx="34163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华文中宋"/>
                <a:ea typeface="华文中宋"/>
                <a:cs typeface="华文中宋"/>
              </a:rPr>
              <a:t>最让男生欣赏的女生</a:t>
            </a:r>
            <a:endParaRPr lang="zh-CN" altLang="en-US" sz="2800" b="1" dirty="0">
              <a:solidFill>
                <a:srgbClr val="0000FF"/>
              </a:solidFill>
              <a:latin typeface="华文中宋"/>
              <a:ea typeface="华文中宋"/>
              <a:cs typeface="华文中宋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https://ss3.bdstatic.com/70cFv8Sh_Q1YnxGkpoWK1HF6hhy/it/u=3471986184,2396273125&amp;fm=23&amp;gp=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11491" y="3670618"/>
            <a:ext cx="406823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44712" y="1179513"/>
            <a:ext cx="10160000" cy="1986280"/>
          </a:xfrm>
          <a:prstGeom prst="rect">
            <a:avLst/>
          </a:prstGeom>
          <a:solidFill>
            <a:srgbClr val="CCFFFF">
              <a:alpha val="50980"/>
            </a:srgbClr>
          </a:solidFill>
          <a:ln w="31750" cap="rnd">
            <a:solidFill>
              <a:srgbClr val="00000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2400" dirty="0" smtClean="0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dirty="0" smtClean="0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</a:t>
            </a:r>
            <a:r>
              <a:rPr lang="zh-CN" altLang="en-US" sz="2800" dirty="0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一：小梅的苦恼：“以前我看到男生就烦，从这个学期开始，我忽然变得愿意和男生说话了，在各种活动中只有男生在场才觉得有劲儿，总想显示自己，引起男生注意。这是怎么了，我是坏女孩儿吗？我很害怕。”</a:t>
            </a:r>
            <a:endParaRPr lang="zh-CN" altLang="en-US" sz="2800" dirty="0">
              <a:solidFill>
                <a:srgbClr val="00009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65" name="矩形 5"/>
          <p:cNvSpPr>
            <a:spLocks noChangeArrowheads="1"/>
          </p:cNvSpPr>
          <p:nvPr/>
        </p:nvSpPr>
        <p:spPr bwMode="auto">
          <a:xfrm>
            <a:off x="229870" y="172720"/>
            <a:ext cx="30276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探究与分享一：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546860" y="3343275"/>
            <a:ext cx="6564630" cy="3408045"/>
          </a:xfrm>
          <a:prstGeom prst="rect">
            <a:avLst/>
          </a:prstGeom>
          <a:solidFill>
            <a:srgbClr val="CCFFFF">
              <a:alpha val="50980"/>
            </a:srgbClr>
          </a:solidFill>
          <a:ln w="31750" cap="rnd">
            <a:solidFill>
              <a:srgbClr val="000000"/>
            </a:solidFill>
            <a:prstDash val="sysDot"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情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二：一天，大海放学回家就把自己关在房间里，晚饭也不吃。妈妈和他沟通了好半天，大海才道出原委：因为自己脸上的一个小疤痕，前桌的女生笑话他是“刀疤”，而这个场合恰巧被他所欣赏的女生撞见，大海觉得自己很没面子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Picture 4" descr="https://timgsa.baidu.com/timg?image&amp;quality=80&amp;size=b9999_10000&amp;sec=1520064656351&amp;di=ef97b6fbb01a5290f6078aea747591d3&amp;imgtype=0&amp;src=http%3A%2F%2Fp.jianke.net%2Farticle%2F201511%2F20151121143130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4310" y="1250470"/>
            <a:ext cx="1587690" cy="191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timgsa.baidu.com/timg?image&amp;quality=80&amp;size=b9999_10000&amp;sec=1520077360727&amp;di=a470db723524530e2691ed14222735c8&amp;imgtype=0&amp;src=http%3A%2F%2Fwww.qqleju.com%2Fuploads%2Fallimg%2F151021%2F21-062909_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0862"/>
            <a:ext cx="1438985" cy="243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191635" y="295910"/>
            <a:ext cx="38080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（一）异性朋友</a:t>
            </a:r>
            <a:endParaRPr lang="zh-CN" altLang="en-US" sz="4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1440" y="287030"/>
            <a:ext cx="11176000" cy="64516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zh-CN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小梅和小海的苦恼有什么共同特点？</a:t>
            </a:r>
            <a:endParaRPr lang="zh-CN" altLang="zh-CN" sz="36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21" name="内容占位符 34818"/>
          <p:cNvSpPr>
            <a:spLocks noGrp="1" noChangeArrowheads="1"/>
          </p:cNvSpPr>
          <p:nvPr/>
        </p:nvSpPr>
        <p:spPr bwMode="auto">
          <a:xfrm>
            <a:off x="381569" y="999795"/>
            <a:ext cx="11413067" cy="23302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都是青春期心理萌动。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）步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入青春期，一股未有过的心潮悄然涌动，带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给我们一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种特殊的情感体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验。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）在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异性面前，我们有自我表现的欲望，更加在意自己的形象，渴望得到异性的肯定和接受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670" y="3397885"/>
            <a:ext cx="11470005" cy="645160"/>
          </a:xfrm>
          <a:prstGeom prst="rect">
            <a:avLst/>
          </a:prstGeom>
          <a:solidFill>
            <a:schemeClr val="bg2">
              <a:lumMod val="65000"/>
              <a:alpha val="4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、在成长过程中，你有过类似的苦恼吗</a:t>
            </a:r>
            <a:r>
              <a:rPr lang="zh-CN" altLang="zh-CN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zh-CN" altLang="zh-CN" sz="36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670" y="4042410"/>
            <a:ext cx="11783695" cy="645160"/>
          </a:xfrm>
          <a:prstGeom prst="rect">
            <a:avLst/>
          </a:prstGeom>
          <a:solidFill>
            <a:schemeClr val="bg2">
              <a:lumMod val="65000"/>
              <a:alpha val="4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、运用你的经验，你认为小梅和大海怎样才能摆脱苦恼？</a:t>
            </a:r>
            <a:endParaRPr lang="zh-CN" altLang="en-US" sz="36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53490" y="4688205"/>
            <a:ext cx="966851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3738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200" b="1" dirty="0" smtClean="0">
                <a:solidFill>
                  <a:srgbClr val="3738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视青春期心理萌动，主动和老师、家长沟通交流，认识和处理青春期情感问题。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221" grpId="0" bldLvl="0" animBg="1"/>
      <p:bldP spid="4" grpId="0" bldLvl="0" animBg="1"/>
      <p:bldP spid="6" grpId="0" bldLvl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(</a:t>
            </a:r>
            <a:r>
              <a:rPr lang="zh-CN" altLang="en-US" sz="4400" dirty="0" smtClean="0"/>
              <a:t>一</a:t>
            </a:r>
            <a:r>
              <a:rPr lang="zh-CN" altLang="en-US" sz="4400" dirty="0"/>
              <a:t>）异性朋友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6235" y="1296000"/>
            <a:ext cx="10852237" cy="50413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 smtClean="0">
                <a:solidFill>
                  <a:srgbClr val="FF0000"/>
                </a:solidFill>
                <a:cs typeface="楷体" panose="02010609060101010101" charset="-122"/>
                <a:sym typeface="+mn-ea"/>
              </a:rPr>
              <a:t>    </a:t>
            </a:r>
            <a:r>
              <a:rPr lang="en-US" altLang="zh-CN" sz="4400" dirty="0" smtClean="0">
                <a:solidFill>
                  <a:srgbClr val="FF0000"/>
                </a:solidFill>
                <a:cs typeface="楷体" panose="02010609060101010101" charset="-122"/>
                <a:sym typeface="+mn-ea"/>
              </a:rPr>
              <a:t>1.</a:t>
            </a:r>
            <a:r>
              <a:rPr lang="zh-CN" altLang="en-US" sz="4400" dirty="0" smtClean="0">
                <a:solidFill>
                  <a:srgbClr val="FF0000"/>
                </a:solidFill>
                <a:cs typeface="楷体" panose="02010609060101010101" charset="-122"/>
                <a:sym typeface="+mn-ea"/>
              </a:rPr>
              <a:t>什么是</a:t>
            </a:r>
            <a:r>
              <a:rPr sz="4400" dirty="0" err="1" smtClean="0">
                <a:solidFill>
                  <a:srgbClr val="FF0000"/>
                </a:solidFill>
                <a:cs typeface="楷体" panose="02010609060101010101" charset="-122"/>
                <a:sym typeface="+mn-ea"/>
              </a:rPr>
              <a:t>青春期心理萌动</a:t>
            </a:r>
            <a:r>
              <a:rPr sz="4400" dirty="0" smtClean="0">
                <a:solidFill>
                  <a:srgbClr val="FF0000"/>
                </a:solidFill>
                <a:cs typeface="楷体" panose="02010609060101010101" charset="-122"/>
                <a:sym typeface="+mn-ea"/>
              </a:rPr>
              <a:t>？</a:t>
            </a:r>
            <a:endParaRPr sz="4400" dirty="0">
              <a:solidFill>
                <a:srgbClr val="FF0000"/>
              </a:solidFill>
              <a:cs typeface="楷体" panose="02010609060101010101" charset="-122"/>
              <a:sym typeface="+mn-ea"/>
            </a:endParaRPr>
          </a:p>
          <a:p>
            <a:pPr marL="0" indent="0">
              <a:buNone/>
            </a:pPr>
            <a:endParaRPr sz="4400" dirty="0">
              <a:solidFill>
                <a:srgbClr val="FF0000"/>
              </a:solidFill>
              <a:cs typeface="楷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623532" y="2094078"/>
            <a:ext cx="11018007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defRPr/>
            </a:pPr>
            <a:r>
              <a:rPr lang="zh-CN" altLang="en-US" sz="3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步入青春期，一股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心潮悄然涌动</a:t>
            </a:r>
            <a:r>
              <a:rPr lang="zh-CN" altLang="en-US" sz="3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，带给我们一种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特殊的情感体验</a:t>
            </a:r>
            <a:r>
              <a:rPr lang="en-US" altLang="zh-CN" sz="3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3600" b="1" noProof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在异性面前，我们有</a:t>
            </a:r>
            <a:r>
              <a:rPr lang="zh-CN" altLang="en-US" sz="3600" b="1" noProof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自我表现的欲望</a:t>
            </a:r>
            <a:r>
              <a:rPr lang="zh-CN" altLang="en-US" sz="3600" b="1" noProof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，更加</a:t>
            </a:r>
            <a:r>
              <a:rPr lang="zh-CN" altLang="en-US" sz="3600" b="1" noProof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在意自己的形象</a:t>
            </a:r>
            <a:r>
              <a:rPr lang="zh-CN" altLang="en-US" sz="3600" b="1" noProof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3600" b="1" noProof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渴望得到异性的肯定和接受</a:t>
            </a:r>
            <a:r>
              <a:rPr lang="zh-CN" altLang="en-US" sz="3600" b="1" noProof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36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这是青春期的心理萌动。</a:t>
            </a:r>
            <a:endParaRPr lang="zh-CN" altLang="en-US" sz="3600" b="1" noProof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914400" eaLnBrk="0" fontAlgn="base" hangingPunct="0">
              <a:lnSpc>
                <a:spcPct val="150000"/>
              </a:lnSpc>
              <a:defRPr/>
            </a:pPr>
            <a:r>
              <a:rPr lang="zh-CN" altLang="en-US" sz="3600" b="1" strike="noStrike" noProof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3600" b="1" strike="noStrike" noProof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MH" val="20170212155751"/>
  <p:tag name="MH_LIBRARY" val="GRAPHIC"/>
  <p:tag name="MH_TYPE" val="Text"/>
  <p:tag name="MH_ORDER" val="1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PP_MARK_KEY" val="90bac647-56e3-46ad-a5e3-0f7432e0ac2e"/>
  <p:tag name="COMMONDATA" val="eyJoZGlkIjoiNDAwOGYzMTQ2NWQwNjYwMWI2NThjMDNkOTVmYTkwZT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3164</Words>
  <Application>WPS 演示</Application>
  <PresentationFormat>宽屏</PresentationFormat>
  <Paragraphs>201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黑体</vt:lpstr>
      <vt:lpstr>华文楷体</vt:lpstr>
      <vt:lpstr>微软雅黑</vt:lpstr>
      <vt:lpstr>楷体</vt:lpstr>
      <vt:lpstr>华文中宋</vt:lpstr>
      <vt:lpstr>Times New Roman</vt:lpstr>
      <vt:lpstr>Arial Unicode MS</vt:lpstr>
      <vt:lpstr>Calibri</vt:lpstr>
      <vt:lpstr>华文中宋</vt:lpstr>
      <vt:lpstr>Wingdings</vt:lpstr>
      <vt:lpstr>方正卡通简体</vt:lpstr>
      <vt:lpstr>Office 主题</vt:lpstr>
      <vt:lpstr>青春萌动</vt:lpstr>
      <vt:lpstr>PowerPoint 演示文稿</vt:lpstr>
      <vt:lpstr>      第二课 青春的心弦              第二框 青春萌动 </vt:lpstr>
      <vt:lpstr>          一、异性朋友</vt:lpstr>
      <vt:lpstr>PowerPoint 演示文稿</vt:lpstr>
      <vt:lpstr>PowerPoint 演示文稿</vt:lpstr>
      <vt:lpstr>PowerPoint 演示文稿</vt:lpstr>
      <vt:lpstr>PowerPoint 演示文稿</vt:lpstr>
      <vt:lpstr>(一）异性朋友</vt:lpstr>
      <vt:lpstr>PowerPoint 演示文稿</vt:lpstr>
      <vt:lpstr>PowerPoint 演示文稿</vt:lpstr>
      <vt:lpstr>PowerPoint 演示文稿</vt:lpstr>
      <vt:lpstr>PowerPoint 演示文稿</vt:lpstr>
      <vt:lpstr>                    （二）异性情感 </vt:lpstr>
      <vt:lpstr>PowerPoint 演示文稿</vt:lpstr>
      <vt:lpstr>PowerPoint 演示文稿</vt:lpstr>
      <vt:lpstr>PowerPoint 演示文稿</vt:lpstr>
      <vt:lpstr>PowerPoint 演示文稿</vt:lpstr>
      <vt:lpstr>                   板书设计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银虎</cp:lastModifiedBy>
  <cp:revision>134</cp:revision>
  <dcterms:created xsi:type="dcterms:W3CDTF">2020-02-05T11:17:00Z</dcterms:created>
  <dcterms:modified xsi:type="dcterms:W3CDTF">2023-09-12T02:40:41Z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3A3B1FFCBC9E4C0395587A0F9B8409EB_12</vt:lpwstr>
  </property>
  <property fmtid="{D5CDD505-2E9C-101B-9397-08002B2CF9AE}" pid="3" name="KSOProductBuildVer">
    <vt:lpwstr>2052-12.1.0.15374</vt:lpwstr>
  </property>
</Properties>
</file>