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3413" r:id="rId2"/>
    <p:sldId id="3416" r:id="rId3"/>
    <p:sldId id="260" r:id="rId4"/>
    <p:sldId id="3439" r:id="rId5"/>
    <p:sldId id="263" r:id="rId6"/>
    <p:sldId id="3414" r:id="rId7"/>
    <p:sldId id="3373" r:id="rId8"/>
    <p:sldId id="3397" r:id="rId9"/>
    <p:sldId id="3433" r:id="rId10"/>
    <p:sldId id="3415" r:id="rId11"/>
    <p:sldId id="3444" r:id="rId12"/>
    <p:sldId id="3447" r:id="rId13"/>
    <p:sldId id="3418" r:id="rId14"/>
    <p:sldId id="290" r:id="rId15"/>
    <p:sldId id="291" r:id="rId16"/>
    <p:sldId id="3446" r:id="rId17"/>
    <p:sldId id="3405" r:id="rId18"/>
    <p:sldId id="3407" r:id="rId19"/>
    <p:sldId id="292" r:id="rId20"/>
    <p:sldId id="3437" r:id="rId21"/>
    <p:sldId id="3435" r:id="rId22"/>
    <p:sldId id="3441" r:id="rId23"/>
    <p:sldId id="3449" r:id="rId24"/>
    <p:sldId id="3450" r:id="rId25"/>
    <p:sldId id="345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3">
          <p15:clr>
            <a:srgbClr val="A4A3A4"/>
          </p15:clr>
        </p15:guide>
        <p15:guide id="3" pos="393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908">
          <p15:clr>
            <a:srgbClr val="A4A3A4"/>
          </p15:clr>
        </p15:guide>
        <p15:guide id="6" orient="horz" pos="34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5226" autoAdjust="0"/>
  </p:normalViewPr>
  <p:slideViewPr>
    <p:cSldViewPr snapToGrid="0" showGuides="1">
      <p:cViewPr varScale="1">
        <p:scale>
          <a:sx n="73" d="100"/>
          <a:sy n="73" d="100"/>
        </p:scale>
        <p:origin x="432" y="66"/>
      </p:cViewPr>
      <p:guideLst>
        <p:guide orient="horz" pos="2160"/>
        <p:guide pos="3823"/>
        <p:guide pos="393"/>
        <p:guide pos="7287"/>
        <p:guide orient="horz" pos="908"/>
        <p:guide orient="horz" pos="34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heme" Target="../theme/theme2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3A5D-F252-4177-89F8-142C3385A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1B48-D5D2-4FE8-818E-AEA69BB1CE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B9A25A50-FF95-422E-B1B5-338505C326B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文本占位符 2"/>
          <p:cNvSpPr>
            <a:spLocks noGrp="1" noChangeArrowheads="1"/>
          </p:cNvSpPr>
          <p:nvPr>
            <p:ph type="body" idx="3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/>
              <a:t>设计意图：引导学生在现实生活中遇到问题时，能够及时拨打常用热线电话，掌握守护正义的方法与技能。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24411" y="327678"/>
            <a:ext cx="7389223" cy="5231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4341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434138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4341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E55FC-DAB4-4038-8DCA-7A79F4B9E2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C708-09C5-4FEB-8A94-530A28E3BE13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image" Target="../media/image1.jpe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45.xml"/><Relationship Id="rId7" Type="http://schemas.openxmlformats.org/officeDocument/2006/relationships/image" Target="../media/image12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5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8.xml"/><Relationship Id="rId7" Type="http://schemas.openxmlformats.org/officeDocument/2006/relationships/image" Target="../media/image16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image" Target="../media/image17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20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../media/image19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21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3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21" Type="http://schemas.openxmlformats.org/officeDocument/2006/relationships/image" Target="../media/image5.jpe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4.jpe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8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7.png"/><Relationship Id="rId10" Type="http://schemas.openxmlformats.org/officeDocument/2006/relationships/tags" Target="../tags/tag113.xml"/><Relationship Id="rId19" Type="http://schemas.openxmlformats.org/officeDocument/2006/relationships/image" Target="../media/image3.jpe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9.jpeg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video" Target="../media/media1.mp4"/><Relationship Id="rId5" Type="http://schemas.microsoft.com/office/2007/relationships/media" Target="../media/media1.mp4"/><Relationship Id="rId4" Type="http://schemas.openxmlformats.org/officeDocument/2006/relationships/tags" Target="../tags/tag1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7.xml"/><Relationship Id="rId11" Type="http://schemas.openxmlformats.org/officeDocument/2006/relationships/image" Target="../media/image11.png"/><Relationship Id="rId5" Type="http://schemas.openxmlformats.org/officeDocument/2006/relationships/tags" Target="../tags/tag136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35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16"/>
          <p:cNvGrpSpPr/>
          <p:nvPr>
            <p:custDataLst>
              <p:tags r:id="rId1"/>
            </p:custDataLst>
          </p:nvPr>
        </p:nvGrpSpPr>
        <p:grpSpPr>
          <a:xfrm>
            <a:off x="5039883" y="1124744"/>
            <a:ext cx="6072991" cy="523376"/>
            <a:chOff x="8399" y="2287"/>
            <a:chExt cx="9567" cy="823"/>
          </a:xfrm>
        </p:grpSpPr>
        <p:sp>
          <p:nvSpPr>
            <p:cNvPr id="1048619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10591" y="2287"/>
              <a:ext cx="7375" cy="8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食堂打饭被插队</a:t>
              </a:r>
            </a:p>
          </p:txBody>
        </p:sp>
        <p:sp>
          <p:nvSpPr>
            <p:cNvPr id="1048620" name=" 159"/>
            <p:cNvSpPr/>
            <p:nvPr>
              <p:custDataLst>
                <p:tags r:id="rId16"/>
              </p:custDataLst>
            </p:nvPr>
          </p:nvSpPr>
          <p:spPr>
            <a:xfrm>
              <a:off x="8399" y="2514"/>
              <a:ext cx="2192" cy="454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组合 13"/>
          <p:cNvGrpSpPr/>
          <p:nvPr>
            <p:custDataLst>
              <p:tags r:id="rId2"/>
            </p:custDataLst>
          </p:nvPr>
        </p:nvGrpSpPr>
        <p:grpSpPr>
          <a:xfrm>
            <a:off x="5039883" y="3262702"/>
            <a:ext cx="6969387" cy="523158"/>
            <a:chOff x="8022" y="4141"/>
            <a:chExt cx="10978" cy="823"/>
          </a:xfrm>
        </p:grpSpPr>
        <p:sp>
          <p:nvSpPr>
            <p:cNvPr id="1048621" name=" 159"/>
            <p:cNvSpPr/>
            <p:nvPr>
              <p:custDataLst>
                <p:tags r:id="rId13"/>
              </p:custDataLst>
            </p:nvPr>
          </p:nvSpPr>
          <p:spPr>
            <a:xfrm>
              <a:off x="8022" y="4384"/>
              <a:ext cx="2192" cy="455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22" name="文本框 3"/>
            <p:cNvSpPr txBox="1"/>
            <p:nvPr>
              <p:custDataLst>
                <p:tags r:id="rId14"/>
              </p:custDataLst>
            </p:nvPr>
          </p:nvSpPr>
          <p:spPr>
            <a:xfrm>
              <a:off x="10214" y="4141"/>
              <a:ext cx="8786" cy="8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妈妈给弟弟买的礼</a:t>
              </a:r>
              <a:r>
                <a:rPr lang="zh-CN" altLang="en-US" sz="2800" b="1" smtClean="0"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物比</a:t>
              </a:r>
              <a:r>
                <a:rPr lang="zh-CN" altLang="en-US" sz="2800" b="1"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我的贵</a:t>
              </a:r>
              <a:endParaRPr lang="zh-CN" altLang="en-US" sz="2800" b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7" name="组合 15"/>
          <p:cNvGrpSpPr/>
          <p:nvPr>
            <p:custDataLst>
              <p:tags r:id="rId3"/>
            </p:custDataLst>
          </p:nvPr>
        </p:nvGrpSpPr>
        <p:grpSpPr>
          <a:xfrm>
            <a:off x="5136140" y="1964247"/>
            <a:ext cx="5087824" cy="954152"/>
            <a:chOff x="8134" y="6458"/>
            <a:chExt cx="8963" cy="1503"/>
          </a:xfrm>
        </p:grpSpPr>
        <p:sp>
          <p:nvSpPr>
            <p:cNvPr id="1048623" name=" 159"/>
            <p:cNvSpPr/>
            <p:nvPr>
              <p:custDataLst>
                <p:tags r:id="rId11"/>
              </p:custDataLst>
            </p:nvPr>
          </p:nvSpPr>
          <p:spPr>
            <a:xfrm>
              <a:off x="8134" y="6983"/>
              <a:ext cx="2192" cy="453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24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0446" y="6458"/>
              <a:ext cx="6651" cy="150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有人通过作弊得高分，</a:t>
              </a:r>
            </a:p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还获得老师的表扬</a:t>
              </a:r>
              <a:r>
                <a:rPr lang="zh-CN" altLang="en-US" sz="2800" b="1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！</a:t>
              </a:r>
              <a:endParaRPr lang="zh-CN" altLang="en-US" sz="28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8" name="组合 14"/>
          <p:cNvGrpSpPr/>
          <p:nvPr>
            <p:custDataLst>
              <p:tags r:id="rId4"/>
            </p:custDataLst>
          </p:nvPr>
        </p:nvGrpSpPr>
        <p:grpSpPr>
          <a:xfrm>
            <a:off x="5163733" y="4014848"/>
            <a:ext cx="5060231" cy="954152"/>
            <a:chOff x="8284" y="8715"/>
            <a:chExt cx="8516" cy="1503"/>
          </a:xfrm>
        </p:grpSpPr>
        <p:sp>
          <p:nvSpPr>
            <p:cNvPr id="1048625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0446" y="8715"/>
              <a:ext cx="6354" cy="150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我生来记性比别人差，</a:t>
              </a:r>
            </a:p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老天不公平!</a:t>
              </a:r>
              <a:endPara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8626" name=" 159"/>
            <p:cNvSpPr/>
            <p:nvPr>
              <p:custDataLst>
                <p:tags r:id="rId10"/>
              </p:custDataLst>
            </p:nvPr>
          </p:nvSpPr>
          <p:spPr>
            <a:xfrm>
              <a:off x="8284" y="9448"/>
              <a:ext cx="2192" cy="455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48627" name="Text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6140" y="4782039"/>
            <a:ext cx="138719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5400" b="1"/>
              <a:t>……</a:t>
            </a:r>
            <a:endParaRPr lang="zh-CN" altLang="en-US" sz="5400" b="1"/>
          </a:p>
        </p:txBody>
      </p:sp>
      <p:pic>
        <p:nvPicPr>
          <p:cNvPr id="2097164" name="Picture 2" descr="http://p0.so.qhimgs1.com/bdr/_240_/t01ba8667784ef31f90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/>
          <a:srcRect l="11632" r="10462"/>
          <a:stretch>
            <a:fillRect/>
          </a:stretch>
        </p:blipFill>
        <p:spPr bwMode="auto">
          <a:xfrm>
            <a:off x="732737" y="1060625"/>
            <a:ext cx="4019115" cy="47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8" name="TextBox 16"/>
          <p:cNvSpPr txBox="1"/>
          <p:nvPr>
            <p:custDataLst>
              <p:tags r:id="rId7"/>
            </p:custDataLst>
          </p:nvPr>
        </p:nvSpPr>
        <p:spPr>
          <a:xfrm>
            <a:off x="117446" y="5876769"/>
            <a:ext cx="12192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上面的情形你遇到过吗？这说明了生活中还存在着什么现象？面对此类现象我们应该怎么做？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31801" y="192597"/>
            <a:ext cx="177917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3BC5E9"/>
                </a:solidFill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4"/>
          <p:cNvSpPr txBox="1"/>
          <p:nvPr>
            <p:custDataLst>
              <p:tags r:id="rId1"/>
            </p:custDataLst>
          </p:nvPr>
        </p:nvSpPr>
        <p:spPr>
          <a:xfrm>
            <a:off x="578486" y="167844"/>
            <a:ext cx="528404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、如何坚守公平？</a:t>
            </a:r>
          </a:p>
        </p:txBody>
      </p:sp>
      <p:sp>
        <p:nvSpPr>
          <p:cNvPr id="6" name="文本框 2"/>
          <p:cNvSpPr txBox="1"/>
          <p:nvPr>
            <p:custDataLst>
              <p:tags r:id="rId2"/>
            </p:custDataLst>
          </p:nvPr>
        </p:nvSpPr>
        <p:spPr>
          <a:xfrm>
            <a:off x="113229" y="764657"/>
            <a:ext cx="11606191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个人：（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）个人维护公平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①面对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利益冲突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，我们要站在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公平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的立场，学会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担当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，以公平之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心为人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处事。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②遇到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不公平的行为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时，我们要坚守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原则立场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，敢于对不公平说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，采用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合理合法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的方式和手段，谋求最大限度的公平。</a:t>
            </a:r>
            <a:endParaRPr lang="zh-CN" altLang="en-US" sz="28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80340" y="3874455"/>
            <a:ext cx="11341947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国家：（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）制度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保障公平</a:t>
            </a:r>
            <a:endParaRPr lang="zh-CN" alt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①对于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立法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而言，在规定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权利义务、分配社会资源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时，要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公平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地对待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每个人，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保障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每个人得到他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应得的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②对于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司法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而言，在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解决纠纷、化解矛盾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时，要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公平地对待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当事人，切实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维护其合法权益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09346" y="229933"/>
            <a:ext cx="2743645" cy="685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练一练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99700"/>
            <a:ext cx="11785452" cy="4615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在现实生活中，不公平的现象时有发生。当遇到或感到老师的不公平对待时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作为学生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你应该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(     )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维护公平，首先要及时对自己的不公平表示反对，要敢于表示异议　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②需要智慧，既维护自己的权利，又不激化矛盾　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③找老师评理，指出老师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偏心眼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　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以牙还牙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，冷落这位老师，不理他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①②　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．③④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．①④　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．②④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01515" y="1873123"/>
            <a:ext cx="55222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815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/>
          <p:nvPr>
            <p:custDataLst>
              <p:tags r:id="rId1"/>
            </p:custDataLst>
          </p:nvPr>
        </p:nvSpPr>
        <p:spPr>
          <a:xfrm>
            <a:off x="66887" y="0"/>
            <a:ext cx="11938847" cy="4699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68525" tIns="34262" rIns="68525" bIns="34262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2.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如图漫画中推进精准扶贫有利于（　　）</a:t>
            </a:r>
          </a:p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①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保障和改善民生， 维护最广大人民的根本利益</a:t>
            </a:r>
          </a:p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②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全体人民共享发展成果， 彻底消除城乡差别</a:t>
            </a:r>
          </a:p>
          <a:p>
            <a:pPr marL="0" marR="0" lvl="0" indent="0" algn="l" defTabSz="912495" rtl="0" eaLnBrk="0" fontAlgn="base" latinLnBrk="0" hangingPunct="0">
              <a:lnSpc>
                <a:spcPct val="90000"/>
              </a:lnSpc>
              <a:spcBef>
                <a:spcPts val="2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③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维护社会公平正义，构建社会主义和谐社会</a:t>
            </a:r>
          </a:p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④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促进经济持续健康发展，全面建成小康社会</a:t>
            </a:r>
            <a:endParaRPr kumimoji="0" lang="en-US" altLang="zh-CN" sz="4265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Wingdings" panose="05000000000000000000" pitchFamily="2" charset="2"/>
            </a:endParaRPr>
          </a:p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A.</a:t>
            </a: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①②③	 B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．①③④  </a:t>
            </a: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C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．①②④  </a:t>
            </a:r>
            <a:r>
              <a:rPr kumimoji="0" lang="zh-CN" altLang="zh-CN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D</a:t>
            </a:r>
            <a:r>
              <a:rPr kumimoji="0" lang="zh-CN" altLang="en-US" sz="4265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．②③④</a:t>
            </a:r>
            <a:endParaRPr lang="zh-CN" altLang="en-US" sz="4265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604" name="Text Box 4"/>
          <p:cNvSpPr/>
          <p:nvPr>
            <p:custDataLst>
              <p:tags r:id="rId2"/>
            </p:custDataLst>
          </p:nvPr>
        </p:nvSpPr>
        <p:spPr>
          <a:xfrm>
            <a:off x="9317276" y="-423"/>
            <a:ext cx="445295" cy="15443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25" tIns="34262" rIns="68525" bIns="34262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2495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Wingdings" panose="05000000000000000000" pitchFamily="2" charset="2"/>
              </a:rPr>
              <a:t>B</a:t>
            </a:r>
            <a:r>
              <a:rPr kumimoji="0" lang="zh-CN" altLang="en-US" sz="45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Wingdings" panose="05000000000000000000" pitchFamily="2" charset="2"/>
              </a:rPr>
              <a:t>　</a:t>
            </a:r>
            <a:endParaRPr lang="zh-CN" altLang="en-US" sz="1355">
              <a:solidFill>
                <a:srgbClr val="000000"/>
              </a:solidFill>
            </a:endParaRPr>
          </a:p>
        </p:txBody>
      </p:sp>
      <p:pic>
        <p:nvPicPr>
          <p:cNvPr id="25605" name="New picture" hidden="1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15500" y="9477375"/>
            <a:ext cx="247651" cy="285751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606" name="New picture"/>
          <p:cNvPicPr/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63125" y="9401175"/>
            <a:ext cx="228600" cy="161925"/>
          </a:xfrm>
          <a:prstGeom prst="cube">
            <a:avLst/>
          </a:prstGeom>
        </p:spPr>
      </p:pic>
      <p:pic>
        <p:nvPicPr>
          <p:cNvPr id="25603" name="Picture 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 r="694" b="1190"/>
          <a:stretch>
            <a:fillRect/>
          </a:stretch>
        </p:blipFill>
        <p:spPr>
          <a:xfrm>
            <a:off x="7146713" y="4433147"/>
            <a:ext cx="4859020" cy="23630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4413" y="209550"/>
            <a:ext cx="2945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二、守护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正义</a:t>
            </a: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79843" y="5099752"/>
            <a:ext cx="1135267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追求正义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是社会生活的一个</a:t>
            </a:r>
            <a:r>
              <a:rPr lang="zh-CN" altLang="en-US" sz="2800" b="1" u="sng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重要主题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zh-CN" altLang="en-US" sz="2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正义感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是公民的</a:t>
            </a:r>
            <a:r>
              <a:rPr lang="zh-CN" altLang="en-US" sz="2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基本德性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en-US" altLang="zh-CN" sz="2800" b="1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期盼正义、实现正义、维护正义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，是我们的</a:t>
            </a:r>
            <a:r>
              <a:rPr lang="zh-CN" altLang="en-US" sz="2800" b="1" u="sng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共同心声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b="1"/>
          </a:p>
        </p:txBody>
      </p:sp>
      <p:sp>
        <p:nvSpPr>
          <p:cNvPr id="12" name="Rectangle 1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3570" y="4141470"/>
            <a:ext cx="4586605" cy="499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/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守护正义的必要性</a:t>
            </a:r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2171620608782_.pic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16458" y="970280"/>
            <a:ext cx="3419951" cy="2647950"/>
          </a:xfrm>
          <a:prstGeom prst="rect">
            <a:avLst/>
          </a:prstGeom>
        </p:spPr>
      </p:pic>
      <p:sp>
        <p:nvSpPr>
          <p:cNvPr id="9" name="内容占位符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80035" y="1421130"/>
            <a:ext cx="5949315" cy="174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请你评析漫画中“抓小偷”的行为。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“抓小偷”的行为是一种</a:t>
            </a:r>
            <a:r>
              <a:rPr kumimoji="0" lang="zh-CN" altLang="en-US" sz="2800" b="1" i="0" u="sng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追求正义、守护正义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的行为。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162" y="835710"/>
            <a:ext cx="89788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019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某市曾经发生惊心动魄的一幕：一辆醉驾车辆冲岗拖行交警，三名互不相识的出租车司机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驾车迅速冲上去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，但他们很快意识到单向追截很危险。于是，三辆出租车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相互配合，形成默契，分别从前、左后将肇事轿车合力逼停，及时挽救了交警的生命。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在增援而的交警控制住肇事司机后，三名出租车司机却不留姓名，悄然消失在夜幕中。经过众多市民的努力，终于找到他们。该市警方及客运出租车管理处给他们送来“见义勇为、匡扶正义”的锦旗和奖金。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1"/>
          <p:cNvSpPr txBox="1"/>
          <p:nvPr>
            <p:custDataLst>
              <p:tags r:id="rId2"/>
            </p:custDataLst>
          </p:nvPr>
        </p:nvSpPr>
        <p:spPr>
          <a:xfrm>
            <a:off x="165161" y="5396975"/>
            <a:ext cx="1164653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①守护正义需要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勇气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智慧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面对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非正义行为，一方面要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敢于斗争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相信正义必定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战胜邪恶</a:t>
            </a: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；另一方面要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讲究策略</a:t>
            </a: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，寻找有效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的方法，做到见义“智”为。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65161" y="4806028"/>
            <a:ext cx="8475497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我们从三名司机的行为中学到了什么?</a:t>
            </a:r>
            <a:endParaRPr lang="zh-CN" altLang="en-US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2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4413" y="209550"/>
            <a:ext cx="2945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如何守护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正义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52" t="14357" r="2099" b="28313"/>
          <a:stretch>
            <a:fillRect/>
          </a:stretch>
        </p:blipFill>
        <p:spPr>
          <a:xfrm>
            <a:off x="9202967" y="1081495"/>
            <a:ext cx="2779547" cy="3142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00668" y="948806"/>
            <a:ext cx="11598275" cy="954527"/>
            <a:chOff x="897" y="1035"/>
            <a:chExt cx="12189" cy="1131"/>
          </a:xfrm>
        </p:grpSpPr>
        <p:sp>
          <p:nvSpPr>
            <p:cNvPr id="100" name="文本框 99"/>
            <p:cNvSpPr txBox="1"/>
            <p:nvPr>
              <p:custDataLst>
                <p:tags r:id="rId16"/>
              </p:custDataLst>
            </p:nvPr>
          </p:nvSpPr>
          <p:spPr>
            <a:xfrm>
              <a:off x="2280" y="1035"/>
              <a:ext cx="10806" cy="11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8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lang="zh-CN" altLang="en-US" sz="2800" b="1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当非正义行为在身边发生时，当看见别人身处险境需要帮助时，当自身遭遇困难时</a:t>
              </a:r>
              <a:r>
                <a:rPr lang="en-US" sz="2800" b="1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r>
                <a:rPr lang="zh-CN" altLang="en-US" sz="2800" b="1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要记得拨打电话来维护公平正义。</a:t>
              </a:r>
            </a:p>
          </p:txBody>
        </p:sp>
        <p:pic>
          <p:nvPicPr>
            <p:cNvPr id="28733" name="图片 3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7" y="1084"/>
              <a:ext cx="154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54163" y="2138363"/>
          <a:ext cx="8924925" cy="4120992"/>
        </p:xfrm>
        <a:graphic>
          <a:graphicData uri="http://schemas.openxmlformats.org/drawingml/2006/table">
            <a:tbl>
              <a:tblPr/>
              <a:tblGrid>
                <a:gridCol w="124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7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类型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号码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类型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号码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类型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号码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报警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法律咨询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环保投诉举报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火警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铁路客服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城市管理服务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急救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市民服务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食品药品投诉举报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交警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质量技术监督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消费者投诉举报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270" marR="6827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流程图: 可选过程 5"/>
          <p:cNvSpPr/>
          <p:nvPr>
            <p:custDataLst>
              <p:tags r:id="rId3"/>
            </p:custDataLst>
          </p:nvPr>
        </p:nvSpPr>
        <p:spPr>
          <a:xfrm>
            <a:off x="2906713" y="3059113"/>
            <a:ext cx="935037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5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110</a:t>
            </a:r>
          </a:p>
        </p:txBody>
      </p:sp>
      <p:sp>
        <p:nvSpPr>
          <p:cNvPr id="7" name="流程图: 可选过程 6"/>
          <p:cNvSpPr/>
          <p:nvPr>
            <p:custDataLst>
              <p:tags r:id="rId4"/>
            </p:custDataLst>
          </p:nvPr>
        </p:nvSpPr>
        <p:spPr>
          <a:xfrm>
            <a:off x="5767388" y="3097213"/>
            <a:ext cx="1081087" cy="541337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12348</a:t>
            </a:r>
          </a:p>
        </p:txBody>
      </p:sp>
      <p:sp>
        <p:nvSpPr>
          <p:cNvPr id="8" name="流程图: 可选过程 7"/>
          <p:cNvSpPr/>
          <p:nvPr>
            <p:custDataLst>
              <p:tags r:id="rId5"/>
            </p:custDataLst>
          </p:nvPr>
        </p:nvSpPr>
        <p:spPr>
          <a:xfrm>
            <a:off x="9188450" y="3059113"/>
            <a:ext cx="1081088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12369</a:t>
            </a:r>
          </a:p>
        </p:txBody>
      </p:sp>
      <p:sp>
        <p:nvSpPr>
          <p:cNvPr id="9" name="流程图: 可选过程 8"/>
          <p:cNvSpPr/>
          <p:nvPr>
            <p:custDataLst>
              <p:tags r:id="rId6"/>
            </p:custDataLst>
          </p:nvPr>
        </p:nvSpPr>
        <p:spPr>
          <a:xfrm>
            <a:off x="2932113" y="3914775"/>
            <a:ext cx="909637" cy="541338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5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119</a:t>
            </a:r>
          </a:p>
        </p:txBody>
      </p:sp>
      <p:sp>
        <p:nvSpPr>
          <p:cNvPr id="10" name="流程图: 可选过程 9"/>
          <p:cNvSpPr/>
          <p:nvPr>
            <p:custDataLst>
              <p:tags r:id="rId7"/>
            </p:custDataLst>
          </p:nvPr>
        </p:nvSpPr>
        <p:spPr>
          <a:xfrm>
            <a:off x="5767388" y="3906838"/>
            <a:ext cx="1081087" cy="541337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12306</a:t>
            </a:r>
          </a:p>
        </p:txBody>
      </p:sp>
      <p:sp>
        <p:nvSpPr>
          <p:cNvPr id="11" name="流程图: 可选过程 10"/>
          <p:cNvSpPr/>
          <p:nvPr>
            <p:custDataLst>
              <p:tags r:id="rId8"/>
            </p:custDataLst>
          </p:nvPr>
        </p:nvSpPr>
        <p:spPr>
          <a:xfrm>
            <a:off x="9188450" y="3868738"/>
            <a:ext cx="1081088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12319</a:t>
            </a:r>
          </a:p>
        </p:txBody>
      </p:sp>
      <p:sp>
        <p:nvSpPr>
          <p:cNvPr id="12" name="流程图: 可选过程 11"/>
          <p:cNvSpPr/>
          <p:nvPr>
            <p:custDataLst>
              <p:tags r:id="rId9"/>
            </p:custDataLst>
          </p:nvPr>
        </p:nvSpPr>
        <p:spPr>
          <a:xfrm>
            <a:off x="2906713" y="4716463"/>
            <a:ext cx="935037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5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120</a:t>
            </a:r>
          </a:p>
        </p:txBody>
      </p:sp>
      <p:sp>
        <p:nvSpPr>
          <p:cNvPr id="2" name="流程图: 可选过程 1"/>
          <p:cNvSpPr/>
          <p:nvPr>
            <p:custDataLst>
              <p:tags r:id="rId10"/>
            </p:custDataLst>
          </p:nvPr>
        </p:nvSpPr>
        <p:spPr>
          <a:xfrm>
            <a:off x="5767388" y="4716463"/>
            <a:ext cx="1082675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12345</a:t>
            </a:r>
          </a:p>
        </p:txBody>
      </p:sp>
      <p:sp>
        <p:nvSpPr>
          <p:cNvPr id="3" name="流程图: 可选过程 2"/>
          <p:cNvSpPr/>
          <p:nvPr>
            <p:custDataLst>
              <p:tags r:id="rId11"/>
            </p:custDataLst>
          </p:nvPr>
        </p:nvSpPr>
        <p:spPr>
          <a:xfrm>
            <a:off x="9188450" y="4725988"/>
            <a:ext cx="1082675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12331</a:t>
            </a:r>
          </a:p>
        </p:txBody>
      </p:sp>
      <p:sp>
        <p:nvSpPr>
          <p:cNvPr id="4" name="流程图: 可选过程 3"/>
          <p:cNvSpPr/>
          <p:nvPr>
            <p:custDataLst>
              <p:tags r:id="rId12"/>
            </p:custDataLst>
          </p:nvPr>
        </p:nvSpPr>
        <p:spPr>
          <a:xfrm>
            <a:off x="2930525" y="5541963"/>
            <a:ext cx="911225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5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122</a:t>
            </a:r>
          </a:p>
        </p:txBody>
      </p:sp>
      <p:sp>
        <p:nvSpPr>
          <p:cNvPr id="13" name="流程图: 可选过程 12"/>
          <p:cNvSpPr/>
          <p:nvPr>
            <p:custDataLst>
              <p:tags r:id="rId13"/>
            </p:custDataLst>
          </p:nvPr>
        </p:nvSpPr>
        <p:spPr>
          <a:xfrm>
            <a:off x="5767388" y="5537200"/>
            <a:ext cx="1081087" cy="541338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12365</a:t>
            </a:r>
          </a:p>
        </p:txBody>
      </p:sp>
      <p:sp>
        <p:nvSpPr>
          <p:cNvPr id="14" name="流程图: 可选过程 13"/>
          <p:cNvSpPr/>
          <p:nvPr>
            <p:custDataLst>
              <p:tags r:id="rId14"/>
            </p:custDataLst>
          </p:nvPr>
        </p:nvSpPr>
        <p:spPr>
          <a:xfrm>
            <a:off x="9199563" y="5537200"/>
            <a:ext cx="1081087" cy="542925"/>
          </a:xfrm>
          <a:prstGeom prst="flowChartAlternateProcess">
            <a:avLst/>
          </a:prstGeom>
          <a:solidFill>
            <a:srgbClr val="DB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99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12315</a:t>
            </a:r>
          </a:p>
        </p:txBody>
      </p: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158983" y="137924"/>
            <a:ext cx="97028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185" b="1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方法与技能·记一下常用电话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3" grpId="0" animBg="1"/>
      <p:bldP spid="4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/>
          <p:nvPr/>
        </p:nvSpPr>
        <p:spPr>
          <a:xfrm>
            <a:off x="609346" y="46510"/>
            <a:ext cx="10728618" cy="52622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当你在楼道遇到右图所示情景时</a:t>
            </a:r>
            <a:r>
              <a:rPr lang="zh-CN" altLang="en-US" sz="3200" dirty="0">
                <a:solidFill>
                  <a:srgbClr val="000000"/>
                </a:solidFill>
                <a:latin typeface="MingLiU_HKSCS" panose="02020500000000000000" charset="-120"/>
                <a:ea typeface="MingLiU_HKSCS" panose="02020500000000000000" charset="-120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你的正确做法有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      )</a:t>
            </a:r>
            <a:endParaRPr lang="en-US" altLang="zh-CN" sz="3200" dirty="0">
              <a:solidFill>
                <a:srgbClr val="000000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①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大声呼喊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ngLiU_HKSCS" panose="02020500000000000000" charset="-120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与之搏斗　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②冷静机智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ngLiU_HKSCS" panose="02020500000000000000" charset="-120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电话报警　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③轻脚离开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ngLiU_HKSCS" panose="02020500000000000000" charset="-120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逃之夭夭　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④讲究策略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ngLiU_HKSCS" panose="02020500000000000000" charset="-120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见义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智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为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zh-CN" altLang="en-US" sz="3200" dirty="0">
                <a:solidFill>
                  <a:srgbClr val="000000"/>
                </a:solidFill>
                <a:latin typeface="MingLiU_HKSCS" panose="02020500000000000000" charset="-120"/>
                <a:ea typeface="MingLiU_HKSCS" panose="02020500000000000000" charset="-120"/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①②　　　 　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．①③</a:t>
            </a:r>
          </a:p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zh-CN" altLang="en-US" sz="3200" dirty="0">
                <a:solidFill>
                  <a:srgbClr val="000000"/>
                </a:solidFill>
                <a:latin typeface="MingLiU_HKSCS" panose="02020500000000000000" charset="-120"/>
                <a:ea typeface="MingLiU_HKSCS" panose="02020500000000000000" charset="-120"/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②④              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．③④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9667022" y="407659"/>
            <a:ext cx="69503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5975" eaLnBrk="0" hangingPunc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9" descr="C:\Users\Administrator\Desktop\八下道德与法制\八下道德与法治（人教）原创教用 已导PDF 小翠\EE44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9740" y="1524635"/>
            <a:ext cx="4900930" cy="368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6"/>
          <p:cNvSpPr/>
          <p:nvPr>
            <p:custDataLst>
              <p:tags r:id="rId1"/>
            </p:custDataLst>
          </p:nvPr>
        </p:nvSpPr>
        <p:spPr>
          <a:xfrm>
            <a:off x="307059" y="3172438"/>
            <a:ext cx="7033308" cy="52322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图中的审判员需要回避吗？为什么？</a:t>
            </a: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059" y="5715977"/>
            <a:ext cx="11490325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司法机关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必须坚持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以事实为根据，以法律为准绳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，严格遵循诉讼程序，平等对待当事人，确保司法过程和结果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合法、公正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1752" name="Picture 3" descr="C:\Users\Administrator\Desktop\图片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9"/>
          <a:stretch>
            <a:fillRect/>
          </a:stretch>
        </p:blipFill>
        <p:spPr bwMode="auto">
          <a:xfrm>
            <a:off x="4839545" y="825500"/>
            <a:ext cx="3765448" cy="214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3" name="组合 6"/>
          <p:cNvGrpSpPr/>
          <p:nvPr>
            <p:custDataLst>
              <p:tags r:id="rId4"/>
            </p:custDataLst>
          </p:nvPr>
        </p:nvGrpSpPr>
        <p:grpSpPr>
          <a:xfrm>
            <a:off x="221823" y="1118891"/>
            <a:ext cx="3875601" cy="1084685"/>
            <a:chOff x="-1347976" y="902166"/>
            <a:chExt cx="3691470" cy="924533"/>
          </a:xfrm>
        </p:grpSpPr>
        <p:sp>
          <p:nvSpPr>
            <p:cNvPr id="14" name="圆角矩形标注 2"/>
            <p:cNvSpPr/>
            <p:nvPr>
              <p:custDataLst>
                <p:tags r:id="rId9"/>
              </p:custDataLst>
            </p:nvPr>
          </p:nvSpPr>
          <p:spPr bwMode="auto">
            <a:xfrm>
              <a:off x="-1347976" y="902166"/>
              <a:ext cx="3691470" cy="924533"/>
            </a:xfrm>
            <a:prstGeom prst="wedgeRoundRectCallout">
              <a:avLst>
                <a:gd name="adj1" fmla="val 69990"/>
                <a:gd name="adj2" fmla="val 44886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7" name="矩形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1231765" y="930949"/>
              <a:ext cx="3459045" cy="81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我申请审判员回避，因为他是被告的叔叔。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050" y="3812273"/>
            <a:ext cx="106473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根据《民事诉讼法》第45条规定了三种情况可作为回避事由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是本案当事人或者当事人诉讼代理人的近亲属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是与本案有利害关系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是与本案当事人有其他关系可能影响对案件的公正审理的。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5" y="4098460"/>
            <a:ext cx="92392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4413" y="209550"/>
            <a:ext cx="2945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如何守护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正义</a:t>
            </a:r>
          </a:p>
        </p:txBody>
      </p:sp>
      <p:sp>
        <p:nvSpPr>
          <p:cNvPr id="29" name="矩形 6"/>
          <p:cNvSpPr/>
          <p:nvPr>
            <p:custDataLst>
              <p:tags r:id="rId8"/>
            </p:custDataLst>
          </p:nvPr>
        </p:nvSpPr>
        <p:spPr>
          <a:xfrm>
            <a:off x="7703820" y="2952115"/>
            <a:ext cx="4093845" cy="9531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应该回避</a:t>
            </a:r>
            <a:r>
              <a:rPr lang="en-US" altLang="zh-CN" sz="28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8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审判员回避正是体现了司法的公正。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7" grpId="0"/>
      <p:bldP spid="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6"/>
          <p:cNvSpPr/>
          <p:nvPr>
            <p:custDataLst>
              <p:tags r:id="rId1"/>
            </p:custDataLst>
          </p:nvPr>
        </p:nvSpPr>
        <p:spPr>
          <a:xfrm>
            <a:off x="442898" y="4714082"/>
            <a:ext cx="894556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守护正义还需要如何做？</a:t>
            </a:r>
          </a:p>
        </p:txBody>
      </p:sp>
      <p:sp>
        <p:nvSpPr>
          <p:cNvPr id="33799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45872" y="1551978"/>
            <a:ext cx="837155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深化司法体制综合配套改革，全面落实司法责任制，努力让人民群众在每一个司法案件中感受到公平正义。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zh-CN" sz="32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                                    ——</a:t>
            </a:r>
            <a:r>
              <a:rPr lang="zh-CN" altLang="en-US" sz="32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习近平</a:t>
            </a:r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800" name="Picture 4" descr="http://p1.img.cctvpic.com/photoworkspace/contentimg/2018/03/17/201803171823534203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85" y="1318863"/>
            <a:ext cx="229711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037" y="5513198"/>
            <a:ext cx="11412538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推进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以司法公正为核心的司法改革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，司法机关独立行使司法权，努力让每一个群众每一个司法案件中感受到公平正义。</a:t>
            </a:r>
          </a:p>
        </p:txBody>
      </p:sp>
      <p:sp>
        <p:nvSpPr>
          <p:cNvPr id="15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74413" y="209550"/>
            <a:ext cx="2945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如何守护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392" y="1052674"/>
            <a:ext cx="11526806" cy="45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（1）个人守护正义：</a:t>
            </a:r>
            <a:endParaRPr lang="zh-CN" altLang="en-US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个人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守护正义需要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勇气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智慧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。面对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非正义行为，一方面要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敢于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斗争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，相信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正义必定战胜邪恶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另一方面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讲究策略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，寻找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有效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的方法，做到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见义“智”为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）司法维护正义：</a:t>
            </a:r>
            <a:endParaRPr lang="zh-CN" altLang="en-US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zh-CN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①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司法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机关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必须坚持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以事实为根据，以法律为准绳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，严格遵循诉讼程序，平等对待当事人，确保司法过程和结果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合法、公正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积极推进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以司法公正为核心的司法改革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，要求司法机关依法独立公正行使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司法权。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3" name="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113" y="198729"/>
            <a:ext cx="705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55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600" b="1" smtClean="0"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守护正义？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  <p:sp>
        <p:nvSpPr>
          <p:cNvPr id="3082" name="矩形 1"/>
          <p:cNvSpPr/>
          <p:nvPr>
            <p:custDataLst>
              <p:tags r:id="rId2"/>
            </p:custDataLst>
          </p:nvPr>
        </p:nvSpPr>
        <p:spPr>
          <a:xfrm>
            <a:off x="1216578" y="1998642"/>
            <a:ext cx="9758844" cy="150297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1000"/>
              </a:lnSpc>
            </a:pPr>
            <a:r>
              <a:rPr lang="en-US" altLang="zh-CN" sz="72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8.2</a:t>
            </a:r>
            <a:r>
              <a:rPr lang="zh-CN" altLang="zh-CN" sz="72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公平</a:t>
            </a:r>
            <a:r>
              <a:rPr lang="zh-CN" altLang="zh-CN" sz="7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正义的守护</a:t>
            </a:r>
            <a:endParaRPr lang="zh-CN" altLang="en-US" sz="7200" b="1">
              <a:ln cmpd="sng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 dir="u"/>
      </p:transition>
    </mc:Choice>
    <mc:Fallback xmlns="">
      <p:transition spd="slow" advClick="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6744" y="1639046"/>
            <a:ext cx="10696881" cy="4442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在德国，起初他们追杀共产主义者，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我没有说话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——因为我不是共产主义者； </a:t>
            </a: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接着他们追杀犹太人，我没有说话——因为我不是犹太人；</a:t>
            </a: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后来他们追杀工会成员，我没有说话——因为我不是工会成员；</a:t>
            </a: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最后他们奔我而来，却再也没有人站出来为我说话了。</a:t>
            </a:r>
          </a:p>
          <a:p>
            <a:pPr marR="0" algn="r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-----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马丁.尼莫拉的忏悔诗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334823" y="2183332"/>
            <a:ext cx="11509341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公平正义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是人类追求的</a:t>
            </a:r>
            <a:r>
              <a:rPr lang="zh-CN" altLang="en-US" sz="32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永恒目标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，是法治社会的</a:t>
            </a:r>
            <a:r>
              <a:rPr lang="zh-CN" altLang="en-US" sz="32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核心价值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实现公平正义，是国家、社会和全体公民的共同责任。让我们从点滴事情做起，携手共进，共建共享公平正义的美好社会。</a:t>
            </a:r>
          </a:p>
        </p:txBody>
      </p:sp>
      <p:sp>
        <p:nvSpPr>
          <p:cNvPr id="26627" name="矩形 3"/>
          <p:cNvSpPr/>
          <p:nvPr/>
        </p:nvSpPr>
        <p:spPr>
          <a:xfrm>
            <a:off x="334823" y="990029"/>
            <a:ext cx="709158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追求公平正义是共同的责任。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0"/>
          <p:cNvGrpSpPr/>
          <p:nvPr/>
        </p:nvGrpSpPr>
        <p:grpSpPr>
          <a:xfrm>
            <a:off x="147051" y="1580333"/>
            <a:ext cx="6817585" cy="4357459"/>
            <a:chOff x="2528" y="1955"/>
            <a:chExt cx="12974" cy="8963"/>
          </a:xfrm>
        </p:grpSpPr>
        <p:grpSp>
          <p:nvGrpSpPr>
            <p:cNvPr id="29714" name="组合 2"/>
            <p:cNvGrpSpPr/>
            <p:nvPr/>
          </p:nvGrpSpPr>
          <p:grpSpPr>
            <a:xfrm>
              <a:off x="2528" y="1955"/>
              <a:ext cx="12974" cy="8963"/>
              <a:chOff x="2528" y="1955"/>
              <a:chExt cx="12974" cy="896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452" y="1955"/>
                <a:ext cx="6017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            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维护公平</a:t>
                </a:r>
              </a:p>
            </p:txBody>
          </p:sp>
          <p:sp>
            <p:nvSpPr>
              <p:cNvPr id="29717" name="文本框 4"/>
              <p:cNvSpPr txBox="1"/>
              <p:nvPr/>
            </p:nvSpPr>
            <p:spPr>
              <a:xfrm>
                <a:off x="2528" y="2388"/>
                <a:ext cx="1285" cy="72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公平正义的守护</a:t>
                </a:r>
              </a:p>
            </p:txBody>
          </p:sp>
          <p:sp>
            <p:nvSpPr>
              <p:cNvPr id="6" name="左大括号 5"/>
              <p:cNvSpPr/>
              <p:nvPr/>
            </p:nvSpPr>
            <p:spPr>
              <a:xfrm>
                <a:off x="3558" y="3699"/>
                <a:ext cx="599" cy="4354"/>
              </a:xfrm>
              <a:prstGeom prst="leftBrace">
                <a:avLst>
                  <a:gd name="adj1" fmla="val 8333"/>
                  <a:gd name="adj2" fmla="val 49158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021" y="7414"/>
                <a:ext cx="3859" cy="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kern="1200" cap="none" spc="0" normalizeH="0" baseline="0" noProof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守护正义</a:t>
                </a:r>
              </a:p>
            </p:txBody>
          </p:sp>
          <p:sp>
            <p:nvSpPr>
              <p:cNvPr id="8" name="左大括号 7"/>
              <p:cNvSpPr/>
              <p:nvPr/>
            </p:nvSpPr>
            <p:spPr>
              <a:xfrm>
                <a:off x="7473" y="2791"/>
                <a:ext cx="437" cy="2248"/>
              </a:xfrm>
              <a:prstGeom prst="leftBrac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左大括号 8"/>
              <p:cNvSpPr/>
              <p:nvPr/>
            </p:nvSpPr>
            <p:spPr>
              <a:xfrm>
                <a:off x="7371" y="7040"/>
                <a:ext cx="402" cy="1960"/>
              </a:xfrm>
              <a:prstGeom prst="leftBrac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177" y="4117"/>
                <a:ext cx="6226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            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保障公平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693" y="6290"/>
                <a:ext cx="6031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            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守护正义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573" y="8088"/>
                <a:ext cx="6151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            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维护正义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157" y="3231"/>
                <a:ext cx="3859" cy="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kern="1200" cap="none" spc="0" normalizeH="0" baseline="0" noProof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坚守公平</a:t>
                </a:r>
              </a:p>
            </p:txBody>
          </p:sp>
          <p:sp>
            <p:nvSpPr>
              <p:cNvPr id="32" name="左大括号 31"/>
              <p:cNvSpPr/>
              <p:nvPr/>
            </p:nvSpPr>
            <p:spPr>
              <a:xfrm>
                <a:off x="12977" y="3699"/>
                <a:ext cx="493" cy="1870"/>
              </a:xfrm>
              <a:prstGeom prst="leftBrac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3470" y="3400"/>
                <a:ext cx="2031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立法</a:t>
                </a:r>
                <a:r>
                  <a:rPr kumimoji="0" lang="zh-CN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  <p:sp>
            <p:nvSpPr>
              <p:cNvPr id="29728" name="下箭头 35"/>
              <p:cNvSpPr/>
              <p:nvPr/>
            </p:nvSpPr>
            <p:spPr>
              <a:xfrm>
                <a:off x="8693" y="9161"/>
                <a:ext cx="377" cy="836"/>
              </a:xfrm>
              <a:prstGeom prst="downArrow">
                <a:avLst>
                  <a:gd name="adj1" fmla="val 50000"/>
                  <a:gd name="adj2" fmla="val 49996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7774" y="10918"/>
                <a:ext cx="221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" name="直接连接符 9"/>
              <p:cNvCxnSpPr/>
              <p:nvPr/>
            </p:nvCxnSpPr>
            <p:spPr>
              <a:xfrm flipV="1">
                <a:off x="13613" y="5393"/>
                <a:ext cx="1889" cy="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10212" y="9676"/>
              <a:ext cx="2567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防线</a:t>
              </a:r>
            </a:p>
          </p:txBody>
        </p:sp>
      </p:grpSp>
      <p:sp>
        <p:nvSpPr>
          <p:cNvPr id="29699" name="文本框 11"/>
          <p:cNvSpPr txBox="1"/>
          <p:nvPr/>
        </p:nvSpPr>
        <p:spPr>
          <a:xfrm>
            <a:off x="967972" y="245801"/>
            <a:ext cx="5996664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课堂小结</a:t>
            </a:r>
          </a:p>
        </p:txBody>
      </p:sp>
      <p:sp>
        <p:nvSpPr>
          <p:cNvPr id="41" name="矩形 40"/>
          <p:cNvSpPr/>
          <p:nvPr/>
        </p:nvSpPr>
        <p:spPr>
          <a:xfrm>
            <a:off x="3044481" y="5415722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最后</a:t>
            </a:r>
          </a:p>
        </p:txBody>
      </p:sp>
      <p:grpSp>
        <p:nvGrpSpPr>
          <p:cNvPr id="29701" name="组合 46"/>
          <p:cNvGrpSpPr/>
          <p:nvPr/>
        </p:nvGrpSpPr>
        <p:grpSpPr>
          <a:xfrm>
            <a:off x="3099732" y="3647984"/>
            <a:ext cx="897831" cy="1357382"/>
            <a:chOff x="4883" y="5744"/>
            <a:chExt cx="1415" cy="2140"/>
          </a:xfrm>
        </p:grpSpPr>
        <p:sp>
          <p:nvSpPr>
            <p:cNvPr id="42" name="矩形 41"/>
            <p:cNvSpPr/>
            <p:nvPr/>
          </p:nvSpPr>
          <p:spPr>
            <a:xfrm>
              <a:off x="4883" y="7061"/>
              <a:ext cx="1415" cy="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司法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4883" y="5744"/>
              <a:ext cx="1415" cy="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个人</a:t>
              </a:r>
            </a:p>
          </p:txBody>
        </p:sp>
      </p:grpSp>
      <p:grpSp>
        <p:nvGrpSpPr>
          <p:cNvPr id="29702" name="组合 45"/>
          <p:cNvGrpSpPr/>
          <p:nvPr/>
        </p:nvGrpSpPr>
        <p:grpSpPr>
          <a:xfrm>
            <a:off x="3099733" y="1464494"/>
            <a:ext cx="906399" cy="1585252"/>
            <a:chOff x="4883" y="2305"/>
            <a:chExt cx="1429" cy="2497"/>
          </a:xfrm>
        </p:grpSpPr>
        <p:sp>
          <p:nvSpPr>
            <p:cNvPr id="39" name="矩形 38"/>
            <p:cNvSpPr/>
            <p:nvPr/>
          </p:nvSpPr>
          <p:spPr>
            <a:xfrm>
              <a:off x="4883" y="2305"/>
              <a:ext cx="141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个人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896" y="3980"/>
              <a:ext cx="141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制度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6019010" y="2743486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司法</a:t>
            </a:r>
          </a:p>
        </p:txBody>
      </p:sp>
      <p:sp>
        <p:nvSpPr>
          <p:cNvPr id="38" name="左大括号 37"/>
          <p:cNvSpPr/>
          <p:nvPr/>
        </p:nvSpPr>
        <p:spPr>
          <a:xfrm>
            <a:off x="5861783" y="1374044"/>
            <a:ext cx="258655" cy="907672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5" name="TextBox 39"/>
          <p:cNvSpPr txBox="1"/>
          <p:nvPr/>
        </p:nvSpPr>
        <p:spPr>
          <a:xfrm>
            <a:off x="6049030" y="111221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公平的立场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49030" y="1934198"/>
            <a:ext cx="3757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合理合法的方式和手段</a:t>
            </a:r>
          </a:p>
        </p:txBody>
      </p:sp>
      <p:sp>
        <p:nvSpPr>
          <p:cNvPr id="49" name="左大括号 48"/>
          <p:cNvSpPr/>
          <p:nvPr/>
        </p:nvSpPr>
        <p:spPr>
          <a:xfrm>
            <a:off x="5990317" y="3498821"/>
            <a:ext cx="258655" cy="909259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8" name="矩形 49"/>
          <p:cNvSpPr/>
          <p:nvPr/>
        </p:nvSpPr>
        <p:spPr>
          <a:xfrm>
            <a:off x="6248971" y="3336963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敢于斗争</a:t>
            </a:r>
          </a:p>
        </p:txBody>
      </p:sp>
      <p:sp>
        <p:nvSpPr>
          <p:cNvPr id="29709" name="矩形 50"/>
          <p:cNvSpPr/>
          <p:nvPr/>
        </p:nvSpPr>
        <p:spPr>
          <a:xfrm>
            <a:off x="6204540" y="4270025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讲究策略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文本框 10">
            <a:extLst>
              <a:ext uri="{FF2B5EF4-FFF2-40B4-BE49-F238E27FC236}">
                <a16:creationId xmlns:a16="http://schemas.microsoft.com/office/drawing/2014/main" id="{507C4A12-1F38-4135-8E08-BEA70E249D7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063" y="1498600"/>
            <a:ext cx="109728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为保障公平正义,近年来党中央、国务院大力完善“民主权利保障制度、法律制度、司法体制机制、公共财政制度、收入分配制度、社会保障制度”。这是因为(    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A.公平是在比较中产生的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B.以公平为基础的合作对个人、对社会具有积极意义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C.正义的制度是生活中的绝对权威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D.我国相关制度保障公平,公平因制度而有保证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9A4469D-F722-4CCA-ABC3-8C475D2DD9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72750" y="3429000"/>
            <a:ext cx="6858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SimHei"/>
                <a:cs typeface="Arial"/>
              </a:rPr>
              <a:t>D</a:t>
            </a:r>
            <a:endParaRPr kumimoji="0" lang="zh-CN" altLang="en-US" sz="5400" b="0" i="0" u="none" strike="noStrike" kern="1200" cap="none" spc="0" normalizeH="0" baseline="0" noProof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SimHei"/>
              <a:cs typeface="Arial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B788CBC2-FCCC-4DE1-AB94-269FE3980A1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4158" y="291693"/>
            <a:ext cx="201417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本课小测</a:t>
            </a:r>
          </a:p>
        </p:txBody>
      </p:sp>
    </p:spTree>
    <p:extLst>
      <p:ext uri="{BB962C8B-B14F-4D97-AF65-F5344CB8AC3E}">
        <p14:creationId xmlns:p14="http://schemas.microsoft.com/office/powerpoint/2010/main" val="129771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666225B-E02D-484F-8B06-EEC57C0DE4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65680" y="1343342"/>
            <a:ext cx="6842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SimHei"/>
                <a:cs typeface="Arial"/>
              </a:rPr>
              <a:t>C</a:t>
            </a:r>
            <a:endParaRPr kumimoji="0" lang="zh-CN" altLang="en-US" sz="54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SimHei"/>
              <a:cs typeface="Arial"/>
            </a:endParaRPr>
          </a:p>
        </p:txBody>
      </p:sp>
      <p:sp>
        <p:nvSpPr>
          <p:cNvPr id="38919" name="文本框 10">
            <a:extLst>
              <a:ext uri="{FF2B5EF4-FFF2-40B4-BE49-F238E27FC236}">
                <a16:creationId xmlns:a16="http://schemas.microsoft.com/office/drawing/2014/main" id="{CE8D2240-B61A-4C6E-9F57-4D94F58C38B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1486" y="643890"/>
            <a:ext cx="1053319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在现实生活中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各种不公平现象时有发生。面对种种不公平现象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我们应当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　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①站在公平的立场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学会担当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以公平之心待人处事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②坚守原则立场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崇尚公平、主持公道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③认识公平是相对的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无论我们如何努力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都不可能做到公平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④用合理合法的方式和手段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谋求最大限度的公平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A.①②③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　　　　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B.①③④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　　　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C.①②④	             D.②③④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20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F631366-AE86-49E6-ACCE-E0705B5A3D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6753" y="378469"/>
            <a:ext cx="116781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3.</a:t>
            </a:r>
            <a:r>
              <a:rPr kumimoji="0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认真观察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下</a:t>
            </a:r>
            <a:r>
              <a:rPr kumimoji="0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面漫画</a:t>
            </a: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，你认为下列对漫画寓意的理解</a:t>
            </a: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错误</a:t>
            </a: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的是</a:t>
            </a:r>
            <a:r>
              <a:rPr kumimoji="0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A．司法机关在司法活动中坚持法律面前人人平等的社会主义法治原则</a:t>
            </a:r>
            <a:endParaRPr kumimoji="0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B．</a:t>
            </a:r>
            <a:r>
              <a:rPr kumimoji="0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司法机关在办案过程中严格遵循法律程序和法律规定</a:t>
            </a: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，维护公平正义</a:t>
            </a:r>
            <a:endParaRPr kumimoji="0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C．司法机关在司法活动中坚持以事实为根据，</a:t>
            </a:r>
            <a:r>
              <a:rPr kumimoji="0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以法律为准绳</a:t>
            </a: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，平等对待当事人</a:t>
            </a:r>
            <a:endParaRPr kumimoji="0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D．司法机关在司法活动中，</a:t>
            </a:r>
            <a:r>
              <a:rPr kumimoji="0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要服从上级机关或同级行政机关领导的决定</a:t>
            </a:r>
            <a:endParaRPr kumimoji="0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39939" name="Picture 64">
            <a:extLst>
              <a:ext uri="{FF2B5EF4-FFF2-40B4-BE49-F238E27FC236}">
                <a16:creationId xmlns:a16="http://schemas.microsoft.com/office/drawing/2014/main" id="{281D2D81-7B72-41A0-9424-7A5528A089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7715" y="4348786"/>
            <a:ext cx="4354286" cy="235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0A64F7-07E0-4E70-97C0-F4EAF709B4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20350" y="378469"/>
            <a:ext cx="6858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SimHei"/>
                <a:cs typeface="Arial"/>
              </a:rPr>
              <a:t>D</a:t>
            </a:r>
            <a:endParaRPr kumimoji="0" lang="zh-CN" altLang="en-US" sz="54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SimHei"/>
              <a:cs typeface="Arial"/>
            </a:endParaRPr>
          </a:p>
        </p:txBody>
      </p:sp>
      <p:pic>
        <p:nvPicPr>
          <p:cNvPr id="39945" name="New picture"/>
          <p:cNvPicPr/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61600" y="11811000"/>
            <a:ext cx="3175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67301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71462" y="165271"/>
            <a:ext cx="23193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>
            <p:custDataLst>
              <p:tags r:id="rId2"/>
            </p:custDataLst>
          </p:nvPr>
        </p:nvSpPr>
        <p:spPr>
          <a:xfrm>
            <a:off x="0" y="1031961"/>
            <a:ext cx="12145333" cy="47012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 fontAlgn="base">
              <a:lnSpc>
                <a:spcPts val="506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情感、态度与价值观目标：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在生活中追求公平、维护正义，培养强烈的社会正义感。</a:t>
            </a:r>
          </a:p>
          <a:p>
            <a:pPr lvl="0" fontAlgn="base">
              <a:lnSpc>
                <a:spcPts val="506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能力目标：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初步认识和理解社会生活中的公平正义，提高基本的道德判断能力和明辨是非能力。</a:t>
            </a:r>
            <a:endParaRPr lang="en-US" altLang="zh-CN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ts val="5065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明确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坚守公平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，需要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个人维护公平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，需要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国家用制度保障公平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；知道个人守护正义的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正确做法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，明确司法维护正义的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，理解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实现公平正义的重要意义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>
            <p:custDataLst>
              <p:tags r:id="rId3"/>
            </p:custDataLst>
          </p:nvPr>
        </p:nvSpPr>
        <p:spPr>
          <a:xfrm>
            <a:off x="595869" y="5685335"/>
            <a:ext cx="10561173" cy="1107992"/>
          </a:xfrm>
          <a:prstGeom prst="rect">
            <a:avLst/>
          </a:prstGeom>
          <a:solidFill>
            <a:srgbClr val="FFFF00"/>
          </a:solidFill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重点：坚守公平和守护正义的做法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难点：实现公平正义的重要意义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431800" y="546100"/>
            <a:ext cx="56102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自主学习，思考以下问题</a:t>
            </a:r>
          </a:p>
        </p:txBody>
      </p:sp>
      <p:sp>
        <p:nvSpPr>
          <p:cNvPr id="8196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9188" y="2844800"/>
            <a:ext cx="531971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为什么要坚守公平？</a:t>
            </a:r>
          </a:p>
        </p:txBody>
      </p:sp>
      <p:sp>
        <p:nvSpPr>
          <p:cNvPr id="8197" name="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9188" y="3829050"/>
            <a:ext cx="62499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如何坚守公平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矩形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9188" y="4686300"/>
            <a:ext cx="531971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为什么要守护正义？</a:t>
            </a:r>
          </a:p>
        </p:txBody>
      </p:sp>
      <p:sp>
        <p:nvSpPr>
          <p:cNvPr id="2" name="矩形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188" y="5641975"/>
            <a:ext cx="531971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怎样守护正义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1801" y="192597"/>
            <a:ext cx="2367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一、坚守公平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-2147482565" descr="IMG_25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" y="895394"/>
            <a:ext cx="3390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-2147482564" descr="IMG_25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00" y="3354431"/>
            <a:ext cx="33909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-2147482563" descr="IMG_25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737" r="1857" b="3835"/>
          <a:stretch>
            <a:fillRect/>
          </a:stretch>
        </p:blipFill>
        <p:spPr bwMode="auto">
          <a:xfrm>
            <a:off x="4602163" y="909681"/>
            <a:ext cx="3409950" cy="19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-2147482561" descr="IMG_25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163" y="3354431"/>
            <a:ext cx="33099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2799" y="2853480"/>
            <a:ext cx="363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私企员工和国企员工收入差距</a:t>
            </a: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62525" y="2854252"/>
            <a:ext cx="362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运用特权破坏机会公平</a:t>
            </a: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8988" y="5352220"/>
            <a:ext cx="363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正式工与临时工收入差距</a:t>
            </a: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33769" y="5381013"/>
            <a:ext cx="415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运动员服用兴奋剂破坏规则公平</a:t>
            </a:r>
          </a:p>
        </p:txBody>
      </p:sp>
      <p:pic>
        <p:nvPicPr>
          <p:cNvPr id="19" name="图片 1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1550" y="896981"/>
            <a:ext cx="2811463" cy="195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898" y="3354431"/>
            <a:ext cx="25019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869910" y="2854252"/>
            <a:ext cx="27212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不排队“加塞”</a:t>
            </a: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725898" y="5338806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高考各种竞赛加分</a:t>
            </a: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201758" y="5856973"/>
            <a:ext cx="1178052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如果面对不公平和非正义的事，都选择了视而不见，沉默不语，我们的社会变成什么样呢？</a:t>
            </a:r>
          </a:p>
        </p:txBody>
      </p:sp>
      <p:sp>
        <p:nvSpPr>
          <p:cNvPr id="24" name="文本框 1"/>
          <p:cNvSpPr txBox="1"/>
          <p:nvPr>
            <p:custDataLst>
              <p:tags r:id="rId15"/>
            </p:custDataLst>
          </p:nvPr>
        </p:nvSpPr>
        <p:spPr>
          <a:xfrm>
            <a:off x="61492" y="1717698"/>
            <a:ext cx="9067013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坚守公平的必要性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？（我们为什么要坚守公平？）</a:t>
            </a:r>
          </a:p>
        </p:txBody>
      </p:sp>
      <p:sp>
        <p:nvSpPr>
          <p:cNvPr id="25" name="矩形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492" y="2419423"/>
            <a:ext cx="1213050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①人们总是渴望公平的阳光普照，但公平的社会</a:t>
            </a:r>
            <a:r>
              <a:rPr kumimoji="0" lang="zh-CN" altLang="en-US" sz="2800" b="1" i="0" u="sng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不会自然而然地形成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26" name="矩形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187" y="3054277"/>
            <a:ext cx="1212881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②公平从美好的愿望转化为现实，离不开我们每个人的积极参与和不懈努力，需要我们在生活中</a:t>
            </a:r>
            <a:r>
              <a:rPr kumimoji="0" lang="zh-CN" altLang="en-US" sz="2800" b="1" i="0" u="sng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追求公平，捍卫公平。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7703" r="988" b="28400"/>
          <a:stretch>
            <a:fillRect/>
          </a:stretch>
        </p:blipFill>
        <p:spPr>
          <a:xfrm>
            <a:off x="1067758" y="938213"/>
            <a:ext cx="10178249" cy="4176178"/>
          </a:xfrm>
          <a:prstGeom prst="rect">
            <a:avLst/>
          </a:prstGeom>
        </p:spPr>
      </p:pic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1996427" y="2626403"/>
            <a:ext cx="2617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257957" y="3895291"/>
            <a:ext cx="4511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068394" y="4323845"/>
            <a:ext cx="57015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1068394" y="4735623"/>
            <a:ext cx="1302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3695" y="208756"/>
            <a:ext cx="27101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坚守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公平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  <p:sp>
        <p:nvSpPr>
          <p:cNvPr id="16" name="矩形 6"/>
          <p:cNvSpPr/>
          <p:nvPr>
            <p:custDataLst>
              <p:tags r:id="rId7"/>
            </p:custDataLst>
          </p:nvPr>
        </p:nvSpPr>
        <p:spPr>
          <a:xfrm>
            <a:off x="1068393" y="5227143"/>
            <a:ext cx="894556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</a:rPr>
              <a:t>“良心秤”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给我们维护公平带来什么启示？</a:t>
            </a: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473" y="5846259"/>
            <a:ext cx="11820088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“良心秤”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是江家姐弟以个人之力坚守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公平正义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表现。</a:t>
            </a:r>
            <a:endParaRPr lang="en-US" altLang="zh-CN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面对利益冲突，我们要站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在公平的立场，学会担当，以公平之心为人处世。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3695" y="208756"/>
            <a:ext cx="27101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坚守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公平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  <p:sp>
        <p:nvSpPr>
          <p:cNvPr id="16" name="矩形 6"/>
          <p:cNvSpPr/>
          <p:nvPr>
            <p:custDataLst>
              <p:tags r:id="rId2"/>
            </p:custDataLst>
          </p:nvPr>
        </p:nvSpPr>
        <p:spPr>
          <a:xfrm>
            <a:off x="419872" y="4444199"/>
            <a:ext cx="1029286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该案例启示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在生活中遇到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不公正待遇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时要怎么做？</a:t>
            </a:r>
          </a:p>
        </p:txBody>
      </p:sp>
      <p:sp>
        <p:nvSpPr>
          <p:cNvPr id="17415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68599" y="1441730"/>
            <a:ext cx="6908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在广东一家电器公司工作的女职工，因为休生育奖励假，被公司以旷工为由开除。双方闹上法院后，涉案公司被判违法，应向钟某支付产假、奖励假、哺乳假工资损失以及违法解除劳动关系赔偿金。</a:t>
            </a:r>
          </a:p>
        </p:txBody>
      </p:sp>
      <p:sp>
        <p:nvSpPr>
          <p:cNvPr id="15368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871" y="5243833"/>
            <a:ext cx="11299825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要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坚守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原则立场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，敢于对不公平说“不”，采用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合理合法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的方式和手段，谋求最大限度的公平，努力营造一个公平的环境。</a:t>
            </a:r>
          </a:p>
        </p:txBody>
      </p:sp>
      <p:pic>
        <p:nvPicPr>
          <p:cNvPr id="2" name="第十页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9872" y="1057348"/>
            <a:ext cx="4290805" cy="3015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6424" y="292719"/>
            <a:ext cx="27101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坚守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公平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  <p:sp>
        <p:nvSpPr>
          <p:cNvPr id="15" name="矩形 6"/>
          <p:cNvSpPr/>
          <p:nvPr>
            <p:custDataLst>
              <p:tags r:id="rId3"/>
            </p:custDataLst>
          </p:nvPr>
        </p:nvSpPr>
        <p:spPr>
          <a:xfrm>
            <a:off x="298449" y="5894617"/>
            <a:ext cx="8945563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从宪法的内容中我们获得哪些启示？</a:t>
            </a:r>
          </a:p>
        </p:txBody>
      </p:sp>
      <p:grpSp>
        <p:nvGrpSpPr>
          <p:cNvPr id="17" name="组合 10"/>
          <p:cNvGrpSpPr/>
          <p:nvPr>
            <p:custDataLst>
              <p:tags r:id="rId4"/>
            </p:custDataLst>
          </p:nvPr>
        </p:nvGrpSpPr>
        <p:grpSpPr>
          <a:xfrm>
            <a:off x="105097" y="1341757"/>
            <a:ext cx="11728450" cy="3785417"/>
            <a:chOff x="366" y="5389"/>
            <a:chExt cx="13909" cy="4490"/>
          </a:xfrm>
        </p:grpSpPr>
        <p:sp>
          <p:nvSpPr>
            <p:cNvPr id="18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2781" y="5389"/>
              <a:ext cx="11494" cy="449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《宪法》第三十三条</a:t>
              </a:r>
            </a:p>
            <a:p>
              <a:pPr fontAlgn="auto">
                <a:defRPr/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中华人民共和国公民在法律面前一律平等</a:t>
              </a:r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 国家尊重和保障人权。 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任何公民享有宪法和法律规定的权利，同时必须履行宪法和法律规定的义务。</a:t>
              </a:r>
            </a:p>
            <a:p>
              <a:pPr fontAlgn="auto">
                <a:defRPr/>
              </a:pPr>
              <a:r>
                <a:rPr lang="zh-CN" altLang="en-US" sz="2400" b="1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  第四十五条</a:t>
              </a:r>
            </a:p>
            <a:p>
              <a:pPr fontAlgn="auto">
                <a:defRPr/>
              </a:pPr>
              <a:r>
                <a:rPr lang="zh-CN" altLang="en-US" sz="2400" b="1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中华人民共和国公民在年老、疾病或者丧失劳动能力的情况下，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有从国家和社会获得物质帮助的权利</a:t>
              </a:r>
              <a:r>
                <a:rPr lang="zh-CN" altLang="en-US" sz="2400" b="1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。国家发展为公民享受这些权利所需要的社会保险、社会救济和医疗卫生事业。 国家和社会保障残废军人的生活，抚恤烈士家属，优待军人家属。 国家和社会帮助安排盲、聋、哑和其他有残疾的公民的劳动、生活和教育。</a:t>
              </a:r>
            </a:p>
          </p:txBody>
        </p:sp>
        <p:graphicFrame>
          <p:nvGraphicFramePr>
            <p:cNvPr id="19" name="对象 12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366" y="5974"/>
            <a:ext cx="2224" cy="3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r:id="rId10" imgW="5324475" imgH="7458075" progId="Paint.Picture">
                    <p:embed/>
                  </p:oleObj>
                </mc:Choice>
                <mc:Fallback>
                  <p:oleObj r:id="rId10" imgW="5324475" imgH="745807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6" y="5974"/>
                          <a:ext cx="2224" cy="3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矩形: 圆角 7"/>
          <p:cNvSpPr/>
          <p:nvPr>
            <p:custDataLst>
              <p:tags r:id="rId5"/>
            </p:custDataLst>
          </p:nvPr>
        </p:nvSpPr>
        <p:spPr>
          <a:xfrm>
            <a:off x="2738761" y="5127174"/>
            <a:ext cx="9094787" cy="5857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在分配社会资源时，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公平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地对待每个人，保障每个人得到他应得的</a:t>
            </a:r>
          </a:p>
        </p:txBody>
      </p:sp>
      <p:sp>
        <p:nvSpPr>
          <p:cNvPr id="21" name="矩形: 圆角 7"/>
          <p:cNvSpPr/>
          <p:nvPr>
            <p:custDataLst>
              <p:tags r:id="rId6"/>
            </p:custDataLst>
          </p:nvPr>
        </p:nvSpPr>
        <p:spPr>
          <a:xfrm>
            <a:off x="6222679" y="2539585"/>
            <a:ext cx="5257800" cy="5508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在规定权利义务时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公平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地对待每个人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/>
          <p:nvPr/>
        </p:nvSpPr>
        <p:spPr>
          <a:xfrm>
            <a:off x="387189" y="2584802"/>
            <a:ext cx="1244082" cy="2676525"/>
          </a:xfrm>
          <a:prstGeom prst="rect">
            <a:avLst/>
          </a:prstGeom>
          <a:gradFill rotWithShape="1">
            <a:gsLst>
              <a:gs pos="0">
                <a:srgbClr val="00FFFF">
                  <a:alpha val="84000"/>
                </a:srgbClr>
              </a:gs>
              <a:gs pos="100000">
                <a:srgbClr val="007676">
                  <a:alpha val="81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有中国特色的社会保障制度</a:t>
            </a:r>
          </a:p>
        </p:txBody>
      </p:sp>
      <p:sp>
        <p:nvSpPr>
          <p:cNvPr id="20485" name="Text Box 4"/>
          <p:cNvSpPr txBox="1"/>
          <p:nvPr/>
        </p:nvSpPr>
        <p:spPr>
          <a:xfrm>
            <a:off x="3922666" y="1950066"/>
            <a:ext cx="3840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</a:rPr>
              <a:t>下岗职工基本生活保障制度</a:t>
            </a:r>
          </a:p>
        </p:txBody>
      </p:sp>
      <p:sp>
        <p:nvSpPr>
          <p:cNvPr id="20486" name="Text Box 5"/>
          <p:cNvSpPr txBox="1"/>
          <p:nvPr/>
        </p:nvSpPr>
        <p:spPr>
          <a:xfrm>
            <a:off x="3940121" y="2562586"/>
            <a:ext cx="20116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失业保险制度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0487" name="Text Box 6"/>
          <p:cNvSpPr txBox="1"/>
          <p:nvPr/>
        </p:nvSpPr>
        <p:spPr>
          <a:xfrm>
            <a:off x="3860779" y="3190974"/>
            <a:ext cx="38404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</a:rPr>
              <a:t>城市居民最低生活保障制度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488" name="Text Box 7"/>
          <p:cNvSpPr txBox="1"/>
          <p:nvPr/>
        </p:nvSpPr>
        <p:spPr>
          <a:xfrm>
            <a:off x="3936948" y="3819362"/>
            <a:ext cx="20116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养老保险制度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0489" name="Text Box 8"/>
          <p:cNvSpPr txBox="1"/>
          <p:nvPr/>
        </p:nvSpPr>
        <p:spPr>
          <a:xfrm>
            <a:off x="3936948" y="4390624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</a:rPr>
              <a:t>医疗保险制度</a:t>
            </a:r>
          </a:p>
        </p:txBody>
      </p:sp>
      <p:sp>
        <p:nvSpPr>
          <p:cNvPr id="120844" name="AutoShape 12"/>
          <p:cNvSpPr/>
          <p:nvPr/>
        </p:nvSpPr>
        <p:spPr bwMode="auto">
          <a:xfrm>
            <a:off x="9494057" y="2172224"/>
            <a:ext cx="198355" cy="1177434"/>
          </a:xfrm>
          <a:prstGeom prst="rightBrace">
            <a:avLst>
              <a:gd name="adj1" fmla="val 65999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5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1" name="Text Box 13"/>
          <p:cNvSpPr txBox="1"/>
          <p:nvPr/>
        </p:nvSpPr>
        <p:spPr>
          <a:xfrm>
            <a:off x="9887593" y="2464202"/>
            <a:ext cx="171323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三道保障线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20846" name="AutoShape 14"/>
          <p:cNvSpPr/>
          <p:nvPr/>
        </p:nvSpPr>
        <p:spPr bwMode="auto">
          <a:xfrm>
            <a:off x="2715082" y="2172224"/>
            <a:ext cx="144403" cy="3130833"/>
          </a:xfrm>
          <a:prstGeom prst="leftBrace">
            <a:avLst>
              <a:gd name="adj1" fmla="val 2409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5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3" name="Text Box 11"/>
          <p:cNvSpPr txBox="1"/>
          <p:nvPr/>
        </p:nvSpPr>
        <p:spPr>
          <a:xfrm>
            <a:off x="7810421" y="5076139"/>
            <a:ext cx="20116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</a:rPr>
              <a:t>司法救济制度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494" name="Text Box 9"/>
          <p:cNvSpPr txBox="1"/>
          <p:nvPr/>
        </p:nvSpPr>
        <p:spPr>
          <a:xfrm>
            <a:off x="3925839" y="5076139"/>
            <a:ext cx="20116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法律援助制度</a:t>
            </a: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8" name="AutoShape 10"/>
          <p:cNvSpPr/>
          <p:nvPr/>
        </p:nvSpPr>
        <p:spPr bwMode="auto">
          <a:xfrm flipV="1">
            <a:off x="6720263" y="5303057"/>
            <a:ext cx="863240" cy="65061"/>
          </a:xfrm>
          <a:prstGeom prst="rightArrow">
            <a:avLst>
              <a:gd name="adj1" fmla="val 50000"/>
              <a:gd name="adj2" fmla="val 25185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8" name="文本框 1"/>
          <p:cNvSpPr txBox="1"/>
          <p:nvPr/>
        </p:nvSpPr>
        <p:spPr>
          <a:xfrm>
            <a:off x="660125" y="607601"/>
            <a:ext cx="104715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从法律这一具体的制度，举一反三，扩展到社会制度的方方面面，升华对制度正义性的理解。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120844" grpId="0" bldLvl="0" animBg="1"/>
      <p:bldP spid="20491" grpId="0"/>
      <p:bldP spid="20493" grpId="0"/>
      <p:bldP spid="20494" grpId="0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  <p:tag name="KSO_WM_UNIT_TABLE_BEAUTIFY" val="{15830504-1a67-4c6b-acda-65054c20cc33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BC5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Microsoft Office PowerPoint</Application>
  <PresentationFormat>宽屏</PresentationFormat>
  <Paragraphs>213</Paragraphs>
  <Slides>25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MingLiU_HKSCS</vt:lpstr>
      <vt:lpstr>SimHei</vt:lpstr>
      <vt:lpstr>SimHei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cp:lastPrinted>2021-05-08T15:50:00Z</cp:lastPrinted>
  <dcterms:created xsi:type="dcterms:W3CDTF">2021-05-08T15:50:00Z</dcterms:created>
  <dcterms:modified xsi:type="dcterms:W3CDTF">2023-09-18T13:01:46Z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E8C9E68A34AE425C8B311695B7E067E7</vt:lpwstr>
  </property>
  <property fmtid="{D5CDD505-2E9C-101B-9397-08002B2CF9AE}" pid="7" name="KSOProductBuildVer">
    <vt:lpwstr>2052-11.1.0.10495</vt:lpwstr>
  </property>
</Properties>
</file>