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917" r:id="rId2"/>
  </p:sldMasterIdLst>
  <p:notesMasterIdLst>
    <p:notesMasterId r:id="rId25"/>
  </p:notesMasterIdLst>
  <p:sldIdLst>
    <p:sldId id="256" r:id="rId3"/>
    <p:sldId id="354" r:id="rId4"/>
    <p:sldId id="350" r:id="rId5"/>
    <p:sldId id="356" r:id="rId6"/>
    <p:sldId id="262" r:id="rId7"/>
    <p:sldId id="367" r:id="rId8"/>
    <p:sldId id="364" r:id="rId9"/>
    <p:sldId id="355" r:id="rId10"/>
    <p:sldId id="260" r:id="rId11"/>
    <p:sldId id="291" r:id="rId12"/>
    <p:sldId id="261" r:id="rId13"/>
    <p:sldId id="319" r:id="rId14"/>
    <p:sldId id="324" r:id="rId15"/>
    <p:sldId id="329" r:id="rId16"/>
    <p:sldId id="331" r:id="rId17"/>
    <p:sldId id="325" r:id="rId18"/>
    <p:sldId id="349" r:id="rId19"/>
    <p:sldId id="337" r:id="rId20"/>
    <p:sldId id="348" r:id="rId21"/>
    <p:sldId id="368" r:id="rId22"/>
    <p:sldId id="345" r:id="rId23"/>
    <p:sldId id="370" r:id="rId24"/>
  </p:sldIdLst>
  <p:sldSz cx="9144000" cy="5143500" type="screen16x9"/>
  <p:notesSz cx="6858000" cy="9144000"/>
  <p:defaultTextStyle>
    <a:defPPr>
      <a:defRPr lang="zh-CN"/>
    </a:defPPr>
    <a:lvl1pPr marL="0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1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57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0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27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12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99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84" algn="l" defTabSz="9143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FF185-1178-4FA2-B2D8-7F9F97D2FA1A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B7CAC-B40A-45A5-B440-A60EABB20C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243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1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57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0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27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12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99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84" algn="l" defTabSz="914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B7CAC-B40A-45A5-B440-A60EABB20C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46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B7CAC-B40A-45A5-B440-A60EABB20C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23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55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822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88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90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15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33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31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78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8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4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91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71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0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1" indent="0">
              <a:buNone/>
              <a:defRPr sz="1800" b="1"/>
            </a:lvl3pPr>
            <a:lvl4pPr marL="1371557" indent="0">
              <a:buNone/>
              <a:defRPr sz="1600" b="1"/>
            </a:lvl4pPr>
            <a:lvl5pPr marL="1828740" indent="0">
              <a:buNone/>
              <a:defRPr sz="1600" b="1"/>
            </a:lvl5pPr>
            <a:lvl6pPr marL="2285927" indent="0">
              <a:buNone/>
              <a:defRPr sz="1600" b="1"/>
            </a:lvl6pPr>
            <a:lvl7pPr marL="2743112" indent="0">
              <a:buNone/>
              <a:defRPr sz="1600" b="1"/>
            </a:lvl7pPr>
            <a:lvl8pPr marL="3200299" indent="0">
              <a:buNone/>
              <a:defRPr sz="1600" b="1"/>
            </a:lvl8pPr>
            <a:lvl9pPr marL="365748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5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1" indent="0">
              <a:buNone/>
              <a:defRPr sz="1800" b="1"/>
            </a:lvl3pPr>
            <a:lvl4pPr marL="1371557" indent="0">
              <a:buNone/>
              <a:defRPr sz="1600" b="1"/>
            </a:lvl4pPr>
            <a:lvl5pPr marL="1828740" indent="0">
              <a:buNone/>
              <a:defRPr sz="1600" b="1"/>
            </a:lvl5pPr>
            <a:lvl6pPr marL="2285927" indent="0">
              <a:buNone/>
              <a:defRPr sz="1600" b="1"/>
            </a:lvl6pPr>
            <a:lvl7pPr marL="2743112" indent="0">
              <a:buNone/>
              <a:defRPr sz="1600" b="1"/>
            </a:lvl7pPr>
            <a:lvl8pPr marL="3200299" indent="0">
              <a:buNone/>
              <a:defRPr sz="1600" b="1"/>
            </a:lvl8pPr>
            <a:lvl9pPr marL="365748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5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4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3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42" y="1076342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1" indent="0">
              <a:buNone/>
              <a:defRPr sz="1000"/>
            </a:lvl3pPr>
            <a:lvl4pPr marL="1371557" indent="0">
              <a:buNone/>
              <a:defRPr sz="900"/>
            </a:lvl4pPr>
            <a:lvl5pPr marL="1828740" indent="0">
              <a:buNone/>
              <a:defRPr sz="900"/>
            </a:lvl5pPr>
            <a:lvl6pPr marL="2285927" indent="0">
              <a:buNone/>
              <a:defRPr sz="900"/>
            </a:lvl6pPr>
            <a:lvl7pPr marL="2743112" indent="0">
              <a:buNone/>
              <a:defRPr sz="900"/>
            </a:lvl7pPr>
            <a:lvl8pPr marL="3200299" indent="0">
              <a:buNone/>
              <a:defRPr sz="900"/>
            </a:lvl8pPr>
            <a:lvl9pPr marL="365748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1" indent="0">
              <a:buNone/>
              <a:defRPr sz="2400"/>
            </a:lvl3pPr>
            <a:lvl4pPr marL="1371557" indent="0">
              <a:buNone/>
              <a:defRPr sz="2000"/>
            </a:lvl4pPr>
            <a:lvl5pPr marL="1828740" indent="0">
              <a:buNone/>
              <a:defRPr sz="2000"/>
            </a:lvl5pPr>
            <a:lvl6pPr marL="2285927" indent="0">
              <a:buNone/>
              <a:defRPr sz="2000"/>
            </a:lvl6pPr>
            <a:lvl7pPr marL="2743112" indent="0">
              <a:buNone/>
              <a:defRPr sz="2000"/>
            </a:lvl7pPr>
            <a:lvl8pPr marL="3200299" indent="0">
              <a:buNone/>
              <a:defRPr sz="2000"/>
            </a:lvl8pPr>
            <a:lvl9pPr marL="3657484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3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1" indent="0">
              <a:buNone/>
              <a:defRPr sz="1000"/>
            </a:lvl3pPr>
            <a:lvl4pPr marL="1371557" indent="0">
              <a:buNone/>
              <a:defRPr sz="900"/>
            </a:lvl4pPr>
            <a:lvl5pPr marL="1828740" indent="0">
              <a:buNone/>
              <a:defRPr sz="900"/>
            </a:lvl5pPr>
            <a:lvl6pPr marL="2285927" indent="0">
              <a:buNone/>
              <a:defRPr sz="900"/>
            </a:lvl6pPr>
            <a:lvl7pPr marL="2743112" indent="0">
              <a:buNone/>
              <a:defRPr sz="900"/>
            </a:lvl7pPr>
            <a:lvl8pPr marL="3200299" indent="0">
              <a:buNone/>
              <a:defRPr sz="900"/>
            </a:lvl8pPr>
            <a:lvl9pPr marL="3657484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4A56-512F-4A02-9B16-4A2A7AD66701}" type="datetimeFigureOut">
              <a:rPr lang="zh-CN" altLang="en-US" smtClean="0"/>
              <a:t>2021/10/13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06DC4-6118-4DEC-914C-D6690DF3E83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3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4" indent="-285743" algn="l" defTabSz="91437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5" indent="-228594" algn="l" defTabSz="914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9" indent="-228594" algn="l" defTabSz="91437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4" indent="-228594" algn="l" defTabSz="91437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8" indent="-228594" algn="l" defTabSz="914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5" indent="-228594" algn="l" defTabSz="914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93" indent="-228594" algn="l" defTabSz="914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5" indent="-228594" algn="l" defTabSz="91437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1" algn="l" defTabSz="914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7" algn="l" defTabSz="914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0" algn="l" defTabSz="914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7" algn="l" defTabSz="914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2" algn="l" defTabSz="914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9" algn="l" defTabSz="914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4" algn="l" defTabSz="9143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B524A56-512F-4A02-9B16-4A2A7AD6670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2021/10/13 Wednesday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6706DC4-6118-4DEC-914C-D6690DF3E83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9532;&#22825;&#23431;&#12289;PEG&#23569;&#22899;&#32452;&#21512;%20-%20&#21451;&#35850;&#22320;&#20037;&#22825;&#38271;%20-%20&#24320;&#23398;&#31532;&#19968;&#35838;150904%20-%20&#21103;&#26412;%2000_01_36-00_03_01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4037" y="3003798"/>
            <a:ext cx="184727" cy="36933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矩形 35"/>
          <p:cNvSpPr>
            <a:spLocks noChangeArrowheads="1"/>
          </p:cNvSpPr>
          <p:nvPr/>
        </p:nvSpPr>
        <p:spPr bwMode="auto">
          <a:xfrm>
            <a:off x="1285357" y="1215489"/>
            <a:ext cx="6705678" cy="8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sz="4800" b="1" dirty="0">
                <a:solidFill>
                  <a:srgbClr val="3B3838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第四课  友谊与成长同行</a:t>
            </a:r>
          </a:p>
        </p:txBody>
      </p:sp>
      <p:sp>
        <p:nvSpPr>
          <p:cNvPr id="9" name="矩形 35"/>
          <p:cNvSpPr>
            <a:spLocks noChangeArrowheads="1"/>
          </p:cNvSpPr>
          <p:nvPr/>
        </p:nvSpPr>
        <p:spPr bwMode="auto">
          <a:xfrm>
            <a:off x="2367122" y="2283718"/>
            <a:ext cx="4532006" cy="584773"/>
          </a:xfrm>
          <a:prstGeom prst="rect">
            <a:avLst/>
          </a:prstGeom>
          <a:noFill/>
          <a:ln>
            <a:noFill/>
          </a:ln>
        </p:spPr>
        <p:txBody>
          <a:bodyPr wrap="none" lIns="91438" tIns="45719" rIns="91438" bIns="45719">
            <a:spAutoFit/>
          </a:bodyPr>
          <a:lstStyle/>
          <a:p>
            <a:pPr algn="ctr" eaLnBrk="1" hangingPunct="1"/>
            <a:r>
              <a:rPr lang="zh-CN" altLang="en-US" sz="3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第二框  深深浅浅话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友谊</a:t>
            </a:r>
            <a:endParaRPr lang="en-US" altLang="zh-CN" sz="3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0238" y="771551"/>
            <a:ext cx="5319081" cy="40010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>
              <a:defRPr/>
            </a:pPr>
            <a:r>
              <a:rPr lang="zh-CN" altLang="en-US" sz="2000" b="1" kern="0" dirty="0"/>
              <a:t>部编人教版七年级上册 第二单元   </a:t>
            </a:r>
            <a:r>
              <a:rPr lang="zh-CN" altLang="en-US" sz="2000" b="1" kern="0" dirty="0" smtClean="0"/>
              <a:t>友谊的</a:t>
            </a:r>
            <a:r>
              <a:rPr lang="zh-CN" altLang="en-US" sz="2000" b="1" kern="0" dirty="0"/>
              <a:t>天空</a:t>
            </a:r>
          </a:p>
        </p:txBody>
      </p:sp>
      <p:sp>
        <p:nvSpPr>
          <p:cNvPr id="10" name="副标题 2"/>
          <p:cNvSpPr txBox="1">
            <a:spLocks/>
          </p:cNvSpPr>
          <p:nvPr/>
        </p:nvSpPr>
        <p:spPr>
          <a:xfrm>
            <a:off x="410238" y="3183473"/>
            <a:ext cx="8410234" cy="994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/>
                </a:solidFill>
              </a:rPr>
              <a:t>年    级</a:t>
            </a:r>
            <a:r>
              <a:rPr lang="zh-CN" altLang="en-US" sz="2800" dirty="0" smtClean="0">
                <a:solidFill>
                  <a:schemeClr val="tx1"/>
                </a:solidFill>
              </a:rPr>
              <a:t>：七年级      学    </a:t>
            </a:r>
            <a:r>
              <a:rPr lang="zh-CN" altLang="en-US" sz="2800" dirty="0">
                <a:solidFill>
                  <a:schemeClr val="tx1"/>
                </a:solidFill>
              </a:rPr>
              <a:t>科</a:t>
            </a:r>
            <a:r>
              <a:rPr lang="zh-CN" altLang="en-US" sz="2800" dirty="0" smtClean="0">
                <a:solidFill>
                  <a:schemeClr val="tx1"/>
                </a:solidFill>
              </a:rPr>
              <a:t>：</a:t>
            </a:r>
            <a:r>
              <a:rPr lang="zh-CN" altLang="en-US" sz="2800" dirty="0">
                <a:solidFill>
                  <a:schemeClr val="tx1"/>
                </a:solidFill>
              </a:rPr>
              <a:t>道德与法治</a:t>
            </a:r>
            <a:r>
              <a:rPr lang="zh-CN" altLang="en-US" sz="2800" dirty="0" smtClean="0">
                <a:solidFill>
                  <a:schemeClr val="tx1"/>
                </a:solidFill>
              </a:rPr>
              <a:t>（统编版）</a:t>
            </a:r>
            <a:endParaRPr lang="zh-CN" altLang="en-US" sz="2800" dirty="0">
              <a:solidFill>
                <a:schemeClr val="tx1"/>
              </a:solidFill>
            </a:endParaRPr>
          </a:p>
          <a:p>
            <a:r>
              <a:rPr lang="zh-CN" altLang="en-US" sz="2800" dirty="0" smtClean="0">
                <a:solidFill>
                  <a:schemeClr val="tx1"/>
                </a:solidFill>
              </a:rPr>
              <a:t>主讲人：</a:t>
            </a:r>
            <a:r>
              <a:rPr lang="zh-CN" altLang="en-US" sz="2800" dirty="0">
                <a:solidFill>
                  <a:schemeClr val="tx1"/>
                </a:solidFill>
              </a:rPr>
              <a:t>刘良珍</a:t>
            </a:r>
            <a:r>
              <a:rPr lang="zh-CN" altLang="en-US" sz="2800" dirty="0" smtClean="0">
                <a:solidFill>
                  <a:schemeClr val="tx1"/>
                </a:solidFill>
              </a:rPr>
              <a:t>      学    校：</a:t>
            </a:r>
            <a:r>
              <a:rPr lang="zh-CN" altLang="en-US" sz="2800" dirty="0">
                <a:solidFill>
                  <a:schemeClr val="tx1"/>
                </a:solidFill>
              </a:rPr>
              <a:t>四川省泸县第一中学</a:t>
            </a:r>
            <a:endParaRPr lang="en-US" altLang="zh-CN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A9B44D5E-AD55-4026-B421-54ECCC708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71" y="1635646"/>
            <a:ext cx="5941559" cy="2369880"/>
          </a:xfrm>
          <a:prstGeom prst="rect">
            <a:avLst/>
          </a:prstGeom>
          <a:noFill/>
          <a:ln w="19050" cmpd="sng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3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noProof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原因：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</a:rPr>
              <a:t>自己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</a:rPr>
              <a:t>变了，对方变了，或者环境变了。有的友谊得到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</a:rPr>
              <a:t>保持，有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</a:rPr>
              <a:t>的友谊逐渐淡出。</a:t>
            </a:r>
          </a:p>
          <a:p>
            <a:pPr marL="0" marR="0" lvl="0" indent="0" defTabSz="9143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</a:rPr>
              <a:t>做法：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</a:rPr>
              <a:t>我们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itchFamily="2" charset="-122"/>
                <a:ea typeface="华文楷体" pitchFamily="2" charset="-122"/>
              </a:rPr>
              <a:t>要学会接受一点友谊的淡出，坦然接受新的友谊。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FFCAF5-383C-4800-883F-8A071D0F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62" y="699542"/>
            <a:ext cx="2520280" cy="404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B49B9567-2D6E-4412-8A1D-A2A003259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702976"/>
            <a:ext cx="5441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393"/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（一）友谊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不是一成不变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03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29458" y="79410"/>
            <a:ext cx="4157345" cy="393065"/>
          </a:xfrm>
        </p:spPr>
        <p:txBody>
          <a:bodyPr>
            <a:normAutofit fontScale="90000"/>
          </a:bodyPr>
          <a:lstStyle/>
          <a:p>
            <a:r>
              <a:rPr lang="en-US" altLang="zh-CN" sz="2400" dirty="0"/>
              <a:t> </a:t>
            </a:r>
            <a:endParaRPr lang="zh-CN" altLang="en-US" sz="2400" dirty="0"/>
          </a:p>
        </p:txBody>
      </p:sp>
      <p:pic>
        <p:nvPicPr>
          <p:cNvPr id="4" name="图片 3" descr="Img272110597"/>
          <p:cNvPicPr>
            <a:picLocks noChangeAspect="1"/>
          </p:cNvPicPr>
          <p:nvPr/>
        </p:nvPicPr>
        <p:blipFill>
          <a:blip r:embed="rId3"/>
          <a:srcRect r="253" b="21717"/>
          <a:stretch>
            <a:fillRect/>
          </a:stretch>
        </p:blipFill>
        <p:spPr>
          <a:xfrm>
            <a:off x="395574" y="699542"/>
            <a:ext cx="2515090" cy="37740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3421" y="4410311"/>
            <a:ext cx="327461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rgbClr val="0070C0"/>
                </a:solidFill>
                <a:latin typeface="华文隶书" pitchFamily="2" charset="-122"/>
                <a:ea typeface="华文隶书" pitchFamily="2" charset="-122"/>
              </a:rPr>
              <a:t>赛场</a:t>
            </a:r>
            <a:r>
              <a:rPr lang="zh-CN" altLang="en-US" sz="2000" b="1" dirty="0">
                <a:solidFill>
                  <a:srgbClr val="0070C0"/>
                </a:solidFill>
                <a:latin typeface="华文隶书" pitchFamily="2" charset="-122"/>
                <a:ea typeface="华文隶书" pitchFamily="2" charset="-122"/>
              </a:rPr>
              <a:t>上的对手生活中的知己</a:t>
            </a:r>
          </a:p>
        </p:txBody>
      </p:sp>
      <p:sp>
        <p:nvSpPr>
          <p:cNvPr id="6" name="矩形 5"/>
          <p:cNvSpPr/>
          <p:nvPr/>
        </p:nvSpPr>
        <p:spPr>
          <a:xfrm>
            <a:off x="2910664" y="1612403"/>
            <a:ext cx="5184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(1)</a:t>
            </a:r>
            <a:r>
              <a:rPr lang="zh-CN" altLang="en-US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林</a:t>
            </a:r>
            <a:r>
              <a:rPr lang="zh-CN" altLang="en-US" sz="2800" b="1" kern="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丹和李宗伟是什么关系</a:t>
            </a:r>
            <a:r>
              <a:rPr lang="zh-CN" altLang="en-US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？</a:t>
            </a:r>
            <a:endParaRPr lang="zh-CN" altLang="en-US" sz="2800" b="1" kern="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  <a:cs typeface="Arial" panose="020B0706020202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0664" y="2342743"/>
            <a:ext cx="62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(2)</a:t>
            </a:r>
            <a:r>
              <a:rPr lang="zh-CN" altLang="en-US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如果</a:t>
            </a:r>
            <a:r>
              <a:rPr lang="zh-CN" altLang="en-US" sz="2800" b="1" kern="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朋友赢，是否就意味着自己输？</a:t>
            </a:r>
          </a:p>
        </p:txBody>
      </p:sp>
      <p:sp>
        <p:nvSpPr>
          <p:cNvPr id="9" name="矩形 8"/>
          <p:cNvSpPr/>
          <p:nvPr/>
        </p:nvSpPr>
        <p:spPr>
          <a:xfrm>
            <a:off x="2952720" y="3105990"/>
            <a:ext cx="5944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(3)</a:t>
            </a:r>
            <a:r>
              <a:rPr lang="zh-CN" altLang="en-US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竞争</a:t>
            </a:r>
            <a:r>
              <a:rPr lang="zh-CN" altLang="en-US" sz="2800" b="1" kern="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会伤害友谊吗</a:t>
            </a:r>
            <a:r>
              <a:rPr lang="zh-CN" altLang="en-US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？说出你的理由。</a:t>
            </a:r>
            <a:endParaRPr lang="zh-CN" altLang="en-US" sz="2800" b="1" kern="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  <a:cs typeface="Arial" panose="020B0706020202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78262" y="625676"/>
            <a:ext cx="7725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CN" altLang="en-US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小组讨论：竞争</a:t>
            </a:r>
            <a:r>
              <a:rPr lang="zh-CN" altLang="en-US" sz="2800" b="1" kern="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会伤害友谊吗</a:t>
            </a:r>
            <a:r>
              <a:rPr lang="zh-CN" altLang="en-US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</a:rPr>
              <a:t>？说出你的理由。</a:t>
            </a:r>
            <a:endParaRPr lang="zh-CN" altLang="en-US" sz="2800" b="1" kern="0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  <a:cs typeface="Arial" panose="020B0706020202030204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03548" y="1222762"/>
            <a:ext cx="8136904" cy="3439368"/>
            <a:chOff x="467544" y="828973"/>
            <a:chExt cx="8136904" cy="3439368"/>
          </a:xfrm>
        </p:grpSpPr>
        <p:pic>
          <p:nvPicPr>
            <p:cNvPr id="8" name="Picture 7" descr="E:\罗梦\人七思上\图片\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932" y="828973"/>
              <a:ext cx="909204" cy="1654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E:\罗梦\人七思上\图片\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901520"/>
              <a:ext cx="936104" cy="1565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E:\罗梦\人七思上\图片\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178" y="2817344"/>
              <a:ext cx="1061822" cy="145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E:\罗梦\人七思上\图片\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9655" y="2856575"/>
              <a:ext cx="970497" cy="137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线形标注 2 11"/>
            <p:cNvSpPr/>
            <p:nvPr/>
          </p:nvSpPr>
          <p:spPr>
            <a:xfrm>
              <a:off x="467544" y="953603"/>
              <a:ext cx="3008287" cy="1289685"/>
            </a:xfrm>
            <a:prstGeom prst="borderCallout2">
              <a:avLst>
                <a:gd name="adj1" fmla="val 13215"/>
                <a:gd name="adj2" fmla="val 100164"/>
                <a:gd name="adj3" fmla="val 13625"/>
                <a:gd name="adj4" fmla="val 108288"/>
                <a:gd name="adj5" fmla="val 41828"/>
                <a:gd name="adj6" fmla="val 121039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49779" tIns="74889" rIns="149779" bIns="74889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rbel"/>
                  <a:ea typeface="华文楷体"/>
                  <a:cs typeface="+mn-cs"/>
                </a:rPr>
                <a:t>竞争会激励我们共同进步，对手让我们变得更加强大。友谊，在竞争中的到升华、深化。</a:t>
              </a:r>
            </a:p>
          </p:txBody>
        </p:sp>
        <p:sp>
          <p:nvSpPr>
            <p:cNvPr id="13" name="线形标注 2 12"/>
            <p:cNvSpPr/>
            <p:nvPr/>
          </p:nvSpPr>
          <p:spPr>
            <a:xfrm>
              <a:off x="533904" y="3003798"/>
              <a:ext cx="2720255" cy="1264543"/>
            </a:xfrm>
            <a:prstGeom prst="borderCallout2">
              <a:avLst>
                <a:gd name="adj1" fmla="val 77561"/>
                <a:gd name="adj2" fmla="val 100436"/>
                <a:gd name="adj3" fmla="val 77971"/>
                <a:gd name="adj4" fmla="val 109651"/>
                <a:gd name="adj5" fmla="val 17773"/>
                <a:gd name="adj6" fmla="val 119676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49779" tIns="74889" rIns="149779" bIns="74889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rbel"/>
                  <a:ea typeface="华文楷体"/>
                  <a:cs typeface="+mn-cs"/>
                </a:rPr>
                <a:t>真正的朋友，那是打也打不散的，他们会为对方着想，彼此体谅。</a:t>
              </a:r>
            </a:p>
          </p:txBody>
        </p:sp>
        <p:sp>
          <p:nvSpPr>
            <p:cNvPr id="14" name="线形标注 2 13"/>
            <p:cNvSpPr/>
            <p:nvPr/>
          </p:nvSpPr>
          <p:spPr>
            <a:xfrm>
              <a:off x="6095788" y="881056"/>
              <a:ext cx="2508660" cy="1197322"/>
            </a:xfrm>
            <a:prstGeom prst="borderCallout2">
              <a:avLst>
                <a:gd name="adj1" fmla="val 19229"/>
                <a:gd name="adj2" fmla="val -1400"/>
                <a:gd name="adj3" fmla="val 20240"/>
                <a:gd name="adj4" fmla="val -15268"/>
                <a:gd name="adj5" fmla="val 47388"/>
                <a:gd name="adj6" fmla="val -23289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49779" tIns="74889" rIns="149779" bIns="74889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rbel"/>
                  <a:ea typeface="华文楷体"/>
                  <a:cs typeface="+mn-cs"/>
                </a:rPr>
                <a:t>当你是一个失败者的时候，你会发现一些朋友离你远去了。</a:t>
              </a:r>
            </a:p>
          </p:txBody>
        </p:sp>
        <p:sp>
          <p:nvSpPr>
            <p:cNvPr id="15" name="线形标注 2 14"/>
            <p:cNvSpPr/>
            <p:nvPr/>
          </p:nvSpPr>
          <p:spPr>
            <a:xfrm>
              <a:off x="6516216" y="3179512"/>
              <a:ext cx="1924328" cy="648072"/>
            </a:xfrm>
            <a:prstGeom prst="borderCallout2">
              <a:avLst>
                <a:gd name="adj1" fmla="val 79967"/>
                <a:gd name="adj2" fmla="val -212"/>
                <a:gd name="adj3" fmla="val 79982"/>
                <a:gd name="adj4" fmla="val -13684"/>
                <a:gd name="adj5" fmla="val 17388"/>
                <a:gd name="adj6" fmla="val -41301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49779" tIns="74889" rIns="149779" bIns="74889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黑体" pitchFamily="2" charset="-122"/>
                  <a:ea typeface="黑体" pitchFamily="2" charset="-122"/>
                  <a:cs typeface="+mn-cs"/>
                </a:rPr>
                <a:t>……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689916" y="1750028"/>
            <a:ext cx="8072480" cy="2223621"/>
          </a:xfrm>
          <a:prstGeom prst="rect">
            <a:avLst/>
          </a:prstGeom>
          <a:solidFill>
            <a:schemeClr val="bg1"/>
          </a:solidFill>
        </p:spPr>
        <p:txBody>
          <a:bodyPr wrap="square" lIns="68516" tIns="34258" rIns="68516" bIns="34258">
            <a:spAutoFit/>
          </a:bodyPr>
          <a:lstStyle/>
          <a:p>
            <a:pPr>
              <a:defRPr/>
            </a:pPr>
            <a:r>
              <a:rPr lang="zh-CN" altLang="en-US" sz="2800" b="1" kern="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观点一：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如果我们认为竞争就是对手，就是敌人，就是</a:t>
            </a:r>
            <a:r>
              <a:rPr lang="zh-CN" altLang="en-US" sz="2800" b="1" kern="0" dirty="0" smtClean="0"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你死我活，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那么这样的竞争会伤害友谊。</a:t>
            </a:r>
            <a:endParaRPr lang="en-US" altLang="zh-CN" sz="2800" b="1" kern="0" dirty="0">
              <a:latin typeface="华文楷体" pitchFamily="2" charset="-122"/>
              <a:ea typeface="华文楷体" pitchFamily="2" charset="-122"/>
              <a:cs typeface="Arial" panose="020B0706020202030204"/>
              <a:sym typeface="+mn-ea"/>
            </a:endParaRPr>
          </a:p>
          <a:p>
            <a:pPr>
              <a:defRPr/>
            </a:pPr>
            <a:endParaRPr lang="en-US" altLang="zh-CN" sz="2800" b="1" kern="0" dirty="0" smtClean="0">
              <a:solidFill>
                <a:srgbClr val="FF0000"/>
              </a:solidFill>
              <a:latin typeface="华文楷体" pitchFamily="2" charset="-122"/>
              <a:ea typeface="华文楷体" pitchFamily="2" charset="-122"/>
              <a:cs typeface="Arial" panose="020B0706020202030204"/>
              <a:sym typeface="+mn-ea"/>
            </a:endParaRPr>
          </a:p>
          <a:p>
            <a:pPr>
              <a:defRPr/>
            </a:pPr>
            <a:r>
              <a:rPr lang="zh-CN" altLang="en-US" sz="2800" b="1" kern="0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观点</a:t>
            </a:r>
            <a:r>
              <a:rPr lang="zh-CN" altLang="en-US" sz="2800" b="1" kern="0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二：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如果我们认为在竞争</a:t>
            </a:r>
            <a:r>
              <a:rPr lang="zh-CN" altLang="en-US" sz="2800" b="1" kern="0" dirty="0" smtClean="0"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中可以学习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，取长补短，共同</a:t>
            </a:r>
            <a:r>
              <a:rPr lang="zh-CN" altLang="en-US" sz="2800" b="1" kern="0" dirty="0" smtClean="0"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进步，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+mn-ea"/>
              </a:rPr>
              <a:t>竞争就不会伤害友谊。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48044" y="2197258"/>
            <a:ext cx="8092408" cy="107721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square" lIns="91440" tIns="45720" rIns="91440" bIns="45720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544513"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defTabSz="914393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竞争本身不会伤害友谊</a:t>
            </a:r>
            <a:r>
              <a:rPr lang="zh-CN" altLang="en-US" sz="32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，关键</a:t>
            </a:r>
            <a:r>
              <a:rPr lang="zh-CN" altLang="en-US" sz="3200" b="1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是我们对待竞争的态度。</a:t>
            </a:r>
          </a:p>
        </p:txBody>
      </p:sp>
    </p:spTree>
    <p:extLst>
      <p:ext uri="{BB962C8B-B14F-4D97-AF65-F5344CB8AC3E}">
        <p14:creationId xmlns:p14="http://schemas.microsoft.com/office/powerpoint/2010/main" val="363627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http://www.pep.com.cn/sxpd/js/tbjx/tbjxycp/8s/201008/W020100827735120081684.jpg">
            <a:extLst>
              <a:ext uri="{FF2B5EF4-FFF2-40B4-BE49-F238E27FC236}">
                <a16:creationId xmlns:a16="http://schemas.microsoft.com/office/drawing/2014/main" xmlns="" id="{9F1C7018-BC3C-4456-9F37-44456562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54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40876"/>
            <a:ext cx="2206944" cy="39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>
            <a:extLst>
              <a:ext uri="{FF2B5EF4-FFF2-40B4-BE49-F238E27FC236}">
                <a16:creationId xmlns:a16="http://schemas.microsoft.com/office/drawing/2014/main" xmlns="" id="{9F0AEF3F-DA07-4918-8F61-5E6E2FA8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22" y="1635646"/>
            <a:ext cx="6144102" cy="224676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393"/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原因：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关键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是我们对待竞争的态度。</a:t>
            </a:r>
          </a:p>
          <a:p>
            <a:pPr defTabSz="914393"/>
            <a:endParaRPr lang="en-US" altLang="zh-CN" sz="2800" b="1" dirty="0" smtClean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defTabSz="914393"/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做法：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在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竞争中能坦然接受并欣赏朋友的成就，做到反省和激励，我们会收获很多。</a:t>
            </a:r>
          </a:p>
        </p:txBody>
      </p:sp>
      <p:sp>
        <p:nvSpPr>
          <p:cNvPr id="19459" name="矩形 3">
            <a:extLst>
              <a:ext uri="{FF2B5EF4-FFF2-40B4-BE49-F238E27FC236}">
                <a16:creationId xmlns:a16="http://schemas.microsoft.com/office/drawing/2014/main" xmlns="" id="{CF0F86F6-65CD-45D8-99F5-83C3032F0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728179"/>
            <a:ext cx="63367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393"/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（二）竞争并不必然伤害友谊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83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哥们义气尝苦果  回头浪子获新生[法治进行时]_标清">
            <a:hlinkClick r:id="" action="ppaction://media"/>
            <a:extLst>
              <a:ext uri="{FF2B5EF4-FFF2-40B4-BE49-F238E27FC236}">
                <a16:creationId xmlns:a16="http://schemas.microsoft.com/office/drawing/2014/main" xmlns="" id="{20FFECD3-8504-4938-9B69-4183FC9A0D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671057"/>
            <a:ext cx="7704856" cy="366319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31640" y="4314382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视频</a:t>
            </a:r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给我们什么启示？</a:t>
            </a:r>
          </a:p>
        </p:txBody>
      </p:sp>
    </p:spTree>
    <p:extLst>
      <p:ext uri="{BB962C8B-B14F-4D97-AF65-F5344CB8AC3E}">
        <p14:creationId xmlns:p14="http://schemas.microsoft.com/office/powerpoint/2010/main" val="32726822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30" y="627534"/>
            <a:ext cx="2955041" cy="40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3">
            <a:extLst>
              <a:ext uri="{FF2B5EF4-FFF2-40B4-BE49-F238E27FC236}">
                <a16:creationId xmlns:a16="http://schemas.microsoft.com/office/drawing/2014/main" xmlns="" id="{CF0F86F6-65CD-45D8-99F5-83C3032F0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821944"/>
            <a:ext cx="47163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393"/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）友谊不能没有原则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27E728-70B6-4E9F-9845-CECA1172F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87" y="1773761"/>
            <a:ext cx="5256584" cy="2246769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友谊需要信任和忠诚，这并不等于不加分辨地为朋友做任何事。</a:t>
            </a:r>
            <a:r>
              <a:rPr lang="zh-CN" altLang="en-US" sz="28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当朋友误入歧途，不予规劝甚至推泼助澜，反而会伤害朋友，伤害友谊。</a:t>
            </a:r>
            <a:endParaRPr lang="en-US" altLang="zh-CN" sz="2800" b="1" dirty="0">
              <a:solidFill>
                <a:srgbClr val="00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79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2944539" y="627534"/>
            <a:ext cx="3037462" cy="51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643" tIns="40822" rIns="81643" bIns="408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小川带给我的烦恼</a:t>
            </a:r>
          </a:p>
        </p:txBody>
      </p:sp>
      <p:sp>
        <p:nvSpPr>
          <p:cNvPr id="5" name="矩形 4"/>
          <p:cNvSpPr/>
          <p:nvPr/>
        </p:nvSpPr>
        <p:spPr>
          <a:xfrm>
            <a:off x="363659" y="1305480"/>
            <a:ext cx="906145" cy="296227"/>
          </a:xfrm>
          <a:prstGeom prst="rect">
            <a:avLst/>
          </a:prstGeom>
          <a:solidFill>
            <a:srgbClr val="FFFFA7"/>
          </a:solidFill>
          <a:ln w="25400" cap="flat" cmpd="sng" algn="ctr">
            <a:solidFill>
              <a:srgbClr val="00B0F0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81643" tIns="40822" rIns="81643" bIns="40822" anchor="ctr"/>
          <a:lstStyle/>
          <a:p>
            <a:pPr marL="0" marR="0" lvl="0" indent="0" algn="ctr" defTabSz="55824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场景一</a:t>
            </a:r>
          </a:p>
        </p:txBody>
      </p:sp>
      <p:pic>
        <p:nvPicPr>
          <p:cNvPr id="6" name="Picture 2" descr="C:\Documents and Settings\Administrator\桌面\1.p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3" y="1569117"/>
            <a:ext cx="3968246" cy="97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Administrator\桌面\2.p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0" y="1586172"/>
            <a:ext cx="4194150" cy="94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标注 7"/>
          <p:cNvSpPr/>
          <p:nvPr/>
        </p:nvSpPr>
        <p:spPr>
          <a:xfrm>
            <a:off x="1269804" y="1198100"/>
            <a:ext cx="2919992" cy="581561"/>
          </a:xfrm>
          <a:prstGeom prst="wedgeRoundRectCallout">
            <a:avLst>
              <a:gd name="adj1" fmla="val 21257"/>
              <a:gd name="adj2" fmla="val 5256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lIns="81643" tIns="40822" rIns="81643" bIns="40822" anchor="ctr"/>
          <a:lstStyle/>
          <a:p>
            <a:pPr marL="0" marR="0" lvl="0" indent="0" defTabSz="55824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华文楷体"/>
                <a:cs typeface="+mn-cs"/>
              </a:rPr>
              <a:t>考试的时候，小川让我给他递纸条。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5652146" y="1151832"/>
            <a:ext cx="3312342" cy="627829"/>
          </a:xfrm>
          <a:prstGeom prst="wedgeRoundRectCallout">
            <a:avLst>
              <a:gd name="adj1" fmla="val 29873"/>
              <a:gd name="adj2" fmla="val 50214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lIns="81643" tIns="40822" rIns="81643" bIns="40822" anchor="ctr"/>
          <a:lstStyle/>
          <a:p>
            <a:pPr marL="0" marR="0" lvl="0" indent="0" defTabSz="55824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华文楷体"/>
                <a:cs typeface="+mn-cs"/>
              </a:rPr>
              <a:t>小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华文楷体"/>
                <a:cs typeface="+mn-cs"/>
              </a:rPr>
              <a:t>川认为我是“他”的好朋友，不允许我与其他朋友交往。</a:t>
            </a:r>
          </a:p>
        </p:txBody>
      </p:sp>
      <p:sp>
        <p:nvSpPr>
          <p:cNvPr id="10" name="矩形 9"/>
          <p:cNvSpPr/>
          <p:nvPr/>
        </p:nvSpPr>
        <p:spPr>
          <a:xfrm>
            <a:off x="4514620" y="1245621"/>
            <a:ext cx="1154430" cy="242411"/>
          </a:xfrm>
          <a:prstGeom prst="rect">
            <a:avLst/>
          </a:prstGeom>
          <a:solidFill>
            <a:srgbClr val="FFFFA7"/>
          </a:solidFill>
          <a:ln w="25400" cap="flat" cmpd="sng" algn="ctr">
            <a:solidFill>
              <a:srgbClr val="00B0F0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81643" tIns="40822" rIns="81643" bIns="40822" anchor="ctr"/>
          <a:lstStyle/>
          <a:p>
            <a:pPr marL="0" marR="0" lvl="0" indent="0" algn="ctr" defTabSz="55824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场景二</a:t>
            </a:r>
          </a:p>
        </p:txBody>
      </p:sp>
      <p:pic>
        <p:nvPicPr>
          <p:cNvPr id="11" name="Picture 3" descr="C:\Documents and Settings\Administrator\桌面\4.png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50" y="2851952"/>
            <a:ext cx="417800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圆角矩形标注 11"/>
          <p:cNvSpPr/>
          <p:nvPr/>
        </p:nvSpPr>
        <p:spPr>
          <a:xfrm>
            <a:off x="5652148" y="2372616"/>
            <a:ext cx="3063557" cy="598839"/>
          </a:xfrm>
          <a:prstGeom prst="wedgeRoundRectCallout">
            <a:avLst>
              <a:gd name="adj1" fmla="val 18951"/>
              <a:gd name="adj2" fmla="val 5031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lIns="81643" tIns="40822" rIns="81643" bIns="40822" anchor="ctr"/>
          <a:lstStyle/>
          <a:p>
            <a:pPr marL="0" marR="0" lvl="0" indent="0" defTabSz="55824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华文楷体"/>
                <a:cs typeface="+mn-cs"/>
              </a:rPr>
              <a:t>小川和别人闹矛盾，约我一起去教训那人。</a:t>
            </a:r>
          </a:p>
        </p:txBody>
      </p:sp>
      <p:sp>
        <p:nvSpPr>
          <p:cNvPr id="13" name="矩形 12"/>
          <p:cNvSpPr/>
          <p:nvPr/>
        </p:nvSpPr>
        <p:spPr>
          <a:xfrm>
            <a:off x="4535466" y="2460581"/>
            <a:ext cx="1045845" cy="211455"/>
          </a:xfrm>
          <a:prstGeom prst="rect">
            <a:avLst/>
          </a:prstGeom>
          <a:solidFill>
            <a:srgbClr val="FFFFA7"/>
          </a:solidFill>
          <a:ln w="25400" cap="flat" cmpd="sng" algn="ctr">
            <a:solidFill>
              <a:srgbClr val="00B0F0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81643" tIns="40822" rIns="81643" bIns="40822" anchor="ctr"/>
          <a:lstStyle/>
          <a:p>
            <a:pPr marL="0" marR="0" lvl="0" indent="0" algn="ctr" defTabSz="55824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场景四</a:t>
            </a:r>
          </a:p>
        </p:txBody>
      </p:sp>
      <p:sp>
        <p:nvSpPr>
          <p:cNvPr id="14" name="矩形 13"/>
          <p:cNvSpPr/>
          <p:nvPr/>
        </p:nvSpPr>
        <p:spPr>
          <a:xfrm>
            <a:off x="324773" y="2581554"/>
            <a:ext cx="1061085" cy="211455"/>
          </a:xfrm>
          <a:prstGeom prst="rect">
            <a:avLst/>
          </a:prstGeom>
          <a:solidFill>
            <a:srgbClr val="FFFFA7"/>
          </a:solidFill>
          <a:ln w="25400" cap="flat" cmpd="sng" algn="ctr">
            <a:solidFill>
              <a:srgbClr val="00B0F0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lIns="81643" tIns="40822" rIns="81643" bIns="40822" anchor="ctr"/>
          <a:lstStyle/>
          <a:p>
            <a:pPr marL="0" marR="0" lvl="0" indent="0" algn="ctr" defTabSz="55824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场景三</a:t>
            </a:r>
          </a:p>
        </p:txBody>
      </p:sp>
      <p:sp>
        <p:nvSpPr>
          <p:cNvPr id="15" name="圆角矩形标注 14"/>
          <p:cNvSpPr/>
          <p:nvPr/>
        </p:nvSpPr>
        <p:spPr>
          <a:xfrm>
            <a:off x="1269804" y="2252942"/>
            <a:ext cx="3193466" cy="868678"/>
          </a:xfrm>
          <a:prstGeom prst="wedgeRoundRectCallout">
            <a:avLst>
              <a:gd name="adj1" fmla="val 22172"/>
              <a:gd name="adj2" fmla="val 50461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lIns="81643" tIns="40822" rIns="81643" bIns="40822" anchor="ctr"/>
          <a:lstStyle/>
          <a:p>
            <a:pPr marL="0" marR="0" lvl="0" indent="0" defTabSz="55824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华文楷体"/>
                <a:cs typeface="+mn-cs"/>
              </a:rPr>
              <a:t> </a:t>
            </a: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华文楷体"/>
                <a:cs typeface="+mn-cs"/>
              </a:rPr>
              <a:t>放学后小川去网吧打游戏，邀请我一起去，还说我的费用他包了。</a:t>
            </a:r>
          </a:p>
        </p:txBody>
      </p:sp>
      <p:pic>
        <p:nvPicPr>
          <p:cNvPr id="16" name="图片 16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1" y="3037752"/>
            <a:ext cx="3718278" cy="99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1763688" y="4038283"/>
            <a:ext cx="6296733" cy="54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824" tIns="27912" rIns="55824" bIns="27912">
            <a:spAutoFit/>
          </a:bodyPr>
          <a:lstStyle/>
          <a:p>
            <a:pPr defTabSz="558241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友谊的原则：不违背道德与法律</a:t>
            </a:r>
          </a:p>
        </p:txBody>
      </p:sp>
    </p:spTree>
    <p:extLst>
      <p:ext uri="{BB962C8B-B14F-4D97-AF65-F5344CB8AC3E}">
        <p14:creationId xmlns:p14="http://schemas.microsoft.com/office/powerpoint/2010/main" val="34301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F0F86F6-65CD-45D8-99F5-83C3032F0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12" y="1131587"/>
            <a:ext cx="69847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914393"/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）友谊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带来快乐，也带来困惑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1187624" y="2139702"/>
            <a:ext cx="6768752" cy="104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824" tIns="27912" rIns="55824" bIns="27912">
            <a:spAutoFit/>
          </a:bodyPr>
          <a:lstStyle/>
          <a:p>
            <a:pPr defTabSz="55824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      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友谊</a:t>
            </a:r>
            <a:r>
              <a:rPr lang="zh-CN" altLang="en-US" sz="3200" b="1" dirty="0">
                <a:latin typeface="华文楷体" pitchFamily="2" charset="-122"/>
                <a:ea typeface="华文楷体" pitchFamily="2" charset="-122"/>
              </a:rPr>
              <a:t>可以带来欢乐，让人向往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；</a:t>
            </a:r>
            <a:endParaRPr lang="en-US" altLang="zh-CN" sz="3200" b="1" dirty="0" smtClean="0">
              <a:latin typeface="华文楷体" pitchFamily="2" charset="-122"/>
              <a:ea typeface="华文楷体" pitchFamily="2" charset="-122"/>
            </a:endParaRPr>
          </a:p>
          <a:p>
            <a:pPr defTabSz="55824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      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有时</a:t>
            </a:r>
            <a:r>
              <a:rPr lang="zh-CN" altLang="en-US" sz="3200" b="1" dirty="0">
                <a:latin typeface="华文楷体" pitchFamily="2" charset="-122"/>
                <a:ea typeface="华文楷体" pitchFamily="2" charset="-122"/>
              </a:rPr>
              <a:t>也会带来困扰，增添烦恼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。</a:t>
            </a:r>
            <a:endParaRPr lang="en-US" altLang="zh-CN" sz="3200" b="1" dirty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56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/>
          <p:nvPr/>
        </p:nvSpPr>
        <p:spPr>
          <a:xfrm>
            <a:off x="1024753" y="1528391"/>
            <a:ext cx="6520018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朋友是肩膀，可以让你依靠着哭泣；</a:t>
            </a:r>
          </a:p>
        </p:txBody>
      </p:sp>
      <p:sp>
        <p:nvSpPr>
          <p:cNvPr id="14" name="矩形 20483"/>
          <p:cNvSpPr/>
          <p:nvPr/>
        </p:nvSpPr>
        <p:spPr>
          <a:xfrm>
            <a:off x="1979712" y="987574"/>
            <a:ext cx="46101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CC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【</a:t>
            </a:r>
            <a:r>
              <a:rPr lang="zh-CN" altLang="en-US" sz="2800" b="1" dirty="0">
                <a:solidFill>
                  <a:srgbClr val="CC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诗歌续写</a:t>
            </a:r>
            <a:r>
              <a:rPr lang="en-US" altLang="zh-CN" sz="2800" b="1" dirty="0">
                <a:solidFill>
                  <a:srgbClr val="CC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】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朋友是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lang="en-US" altLang="zh-CN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文本框 20485"/>
          <p:cNvSpPr txBox="1"/>
          <p:nvPr/>
        </p:nvSpPr>
        <p:spPr>
          <a:xfrm>
            <a:off x="1130575" y="2194377"/>
            <a:ext cx="6176962" cy="7386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朋友是巨浪，可以令你热情高涨；</a:t>
            </a:r>
          </a:p>
        </p:txBody>
      </p:sp>
      <p:sp>
        <p:nvSpPr>
          <p:cNvPr id="18" name="矩形 17"/>
          <p:cNvSpPr/>
          <p:nvPr/>
        </p:nvSpPr>
        <p:spPr>
          <a:xfrm>
            <a:off x="1201502" y="3503384"/>
            <a:ext cx="3978275" cy="7386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朋友是</a:t>
            </a:r>
            <a:r>
              <a:rPr lang="en-US" altLang="zh-CN" sz="28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……</a:t>
            </a:r>
          </a:p>
        </p:txBody>
      </p:sp>
      <p:pic>
        <p:nvPicPr>
          <p:cNvPr id="19" name="Picture 9" descr="20041215111158593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47" y="3637211"/>
            <a:ext cx="7924800" cy="1209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1148326" y="2898547"/>
            <a:ext cx="6676828" cy="73866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朋友是一双手，可以把你从绝望中</a:t>
            </a:r>
            <a:r>
              <a:rPr lang="zh-CN" altLang="en-US" sz="2800" b="1" dirty="0" smtClean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</a:rPr>
              <a:t>拉出；</a:t>
            </a:r>
            <a:endParaRPr lang="zh-CN" altLang="en-US" sz="28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31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8523" y="1579576"/>
            <a:ext cx="4623877" cy="51332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81643" tIns="40822" rIns="81643" bIns="40822">
            <a:spAutoFit/>
          </a:bodyPr>
          <a:lstStyle/>
          <a:p>
            <a:pPr defTabSz="558241">
              <a:defRPr/>
            </a:pPr>
            <a:r>
              <a:rPr lang="zh-CN" altLang="en-US" sz="2800" b="1" noProof="1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友谊是</a:t>
            </a:r>
            <a:r>
              <a:rPr lang="zh-CN" altLang="en-US" sz="2800" b="1" noProof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平等的、双向的。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3988" y="2187385"/>
            <a:ext cx="4697903" cy="51332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81643" tIns="40822" rIns="81643" bIns="40822">
            <a:spAutoFit/>
          </a:bodyPr>
          <a:lstStyle/>
          <a:p>
            <a:pPr defTabSz="558241">
              <a:defRPr/>
            </a:pPr>
            <a:r>
              <a:rPr lang="zh-CN" altLang="en-US" sz="2800" b="1" noProof="1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友谊是一种</a:t>
            </a:r>
            <a:r>
              <a:rPr lang="zh-CN" altLang="en-US" sz="2800" b="1" noProof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心灵的相遇</a:t>
            </a:r>
            <a:r>
              <a:rPr lang="zh-CN" altLang="en-US" sz="2800" b="1" noProof="1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5378" y="1007067"/>
            <a:ext cx="4547022" cy="51332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81643" tIns="40822" rIns="81643" bIns="40822">
            <a:spAutoFit/>
          </a:bodyPr>
          <a:lstStyle/>
          <a:p>
            <a:pPr defTabSz="558241">
              <a:defRPr/>
            </a:pPr>
            <a:r>
              <a:rPr lang="zh-CN" altLang="en-US" sz="2800" b="1" noProof="1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友谊是一种</a:t>
            </a:r>
            <a:r>
              <a:rPr lang="zh-CN" altLang="en-US" sz="2800" b="1" noProof="1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亲密</a:t>
            </a:r>
            <a:r>
              <a:rPr lang="zh-CN" altLang="en-US" sz="2800" b="1" noProof="1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的关系。</a:t>
            </a:r>
          </a:p>
        </p:txBody>
      </p:sp>
      <p:sp>
        <p:nvSpPr>
          <p:cNvPr id="18443" name="TextBox 9"/>
          <p:cNvSpPr txBox="1">
            <a:spLocks noChangeArrowheads="1"/>
          </p:cNvSpPr>
          <p:nvPr/>
        </p:nvSpPr>
        <p:spPr bwMode="auto">
          <a:xfrm>
            <a:off x="1331641" y="1558314"/>
            <a:ext cx="1978512" cy="513328"/>
          </a:xfrm>
          <a:prstGeom prst="rect">
            <a:avLst/>
          </a:prstGeom>
          <a:solidFill>
            <a:schemeClr val="bg1"/>
          </a:solidFill>
          <a:ln w="25400">
            <a:solidFill>
              <a:srgbClr val="4BACC6"/>
            </a:solidFill>
            <a:miter lim="800000"/>
            <a:headEnd/>
            <a:tailEnd/>
          </a:ln>
        </p:spPr>
        <p:txBody>
          <a:bodyPr wrap="square" lIns="81643" tIns="40822" rIns="81643" bIns="408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友谊的特质</a:t>
            </a:r>
          </a:p>
        </p:txBody>
      </p:sp>
      <p:sp>
        <p:nvSpPr>
          <p:cNvPr id="18444" name="TextBox 11"/>
          <p:cNvSpPr txBox="1">
            <a:spLocks noChangeArrowheads="1"/>
          </p:cNvSpPr>
          <p:nvPr/>
        </p:nvSpPr>
        <p:spPr bwMode="auto">
          <a:xfrm>
            <a:off x="1331640" y="3421554"/>
            <a:ext cx="1978512" cy="513328"/>
          </a:xfrm>
          <a:prstGeom prst="rect">
            <a:avLst/>
          </a:prstGeom>
          <a:solidFill>
            <a:schemeClr val="bg1"/>
          </a:solidFill>
          <a:ln w="25400">
            <a:solidFill>
              <a:srgbClr val="4BACC6"/>
            </a:solidFill>
            <a:miter lim="800000"/>
            <a:headEnd/>
            <a:tailEnd/>
          </a:ln>
        </p:spPr>
        <p:txBody>
          <a:bodyPr wrap="square" lIns="81643" tIns="40822" rIns="81643" bIns="408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0000"/>
                </a:solidFill>
                <a:latin typeface="华文楷体" pitchFamily="2" charset="-122"/>
                <a:ea typeface="华文楷体" pitchFamily="2" charset="-122"/>
              </a:rPr>
              <a:t>友谊的澄清</a:t>
            </a:r>
          </a:p>
        </p:txBody>
      </p:sp>
      <p:sp>
        <p:nvSpPr>
          <p:cNvPr id="18445" name="左大括号 12"/>
          <p:cNvSpPr>
            <a:spLocks/>
          </p:cNvSpPr>
          <p:nvPr/>
        </p:nvSpPr>
        <p:spPr bwMode="auto">
          <a:xfrm>
            <a:off x="3381457" y="1176461"/>
            <a:ext cx="243921" cy="1348922"/>
          </a:xfrm>
          <a:prstGeom prst="leftBrace">
            <a:avLst>
              <a:gd name="adj1" fmla="val 8221"/>
              <a:gd name="adj2" fmla="val 50000"/>
            </a:avLst>
          </a:prstGeom>
          <a:noFill/>
          <a:ln w="25400">
            <a:solidFill>
              <a:srgbClr val="F79646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43" tIns="40822" rIns="81643" bIns="40822" anchor="ctr"/>
          <a:lstStyle/>
          <a:p>
            <a:pPr algn="ctr" defTabSz="558241" fontAlgn="base">
              <a:spcBef>
                <a:spcPct val="0"/>
              </a:spcBef>
              <a:spcAft>
                <a:spcPct val="0"/>
              </a:spcAft>
            </a:pPr>
            <a:endParaRPr lang="zh-CN" altLang="en-US" sz="3200" smtClean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8446" name="左大括号 13"/>
          <p:cNvSpPr>
            <a:spLocks/>
          </p:cNvSpPr>
          <p:nvPr/>
        </p:nvSpPr>
        <p:spPr bwMode="auto">
          <a:xfrm>
            <a:off x="3360056" y="2934294"/>
            <a:ext cx="299945" cy="1448662"/>
          </a:xfrm>
          <a:prstGeom prst="leftBrace">
            <a:avLst>
              <a:gd name="adj1" fmla="val 0"/>
              <a:gd name="adj2" fmla="val 50000"/>
            </a:avLst>
          </a:prstGeom>
          <a:noFill/>
          <a:ln w="25400">
            <a:solidFill>
              <a:srgbClr val="F79646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43" tIns="40822" rIns="81643" bIns="40822" anchor="ctr"/>
          <a:lstStyle/>
          <a:p>
            <a:pPr algn="ctr" defTabSz="558241" fontAlgn="base">
              <a:spcBef>
                <a:spcPct val="0"/>
              </a:spcBef>
              <a:spcAft>
                <a:spcPct val="0"/>
              </a:spcAft>
            </a:pPr>
            <a:endParaRPr lang="zh-CN" altLang="en-US" sz="3200" b="1" smtClean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9043" y="2677630"/>
            <a:ext cx="4339341" cy="51332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81643" tIns="40822" rIns="81643" bIns="40822">
            <a:spAutoFit/>
          </a:bodyPr>
          <a:lstStyle/>
          <a:p>
            <a:pPr defTabSz="558241">
              <a:defRPr/>
            </a:pPr>
            <a:r>
              <a:rPr lang="zh-CN" altLang="en-US" sz="2800" b="1" noProof="1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友谊不是一成不变的。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40278" y="3143252"/>
            <a:ext cx="4532122" cy="51332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81643" tIns="40822" rIns="81643" bIns="40822">
            <a:spAutoFit/>
          </a:bodyPr>
          <a:lstStyle/>
          <a:p>
            <a:pPr defTabSz="558241">
              <a:defRPr/>
            </a:pPr>
            <a:r>
              <a:rPr lang="zh-CN" altLang="en-US" sz="2800" b="1" noProof="1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关键是对待竞争的态度。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0001" y="3656580"/>
            <a:ext cx="4224367" cy="51332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81643" tIns="40822" rIns="81643" bIns="40822">
            <a:spAutoFit/>
          </a:bodyPr>
          <a:lstStyle/>
          <a:p>
            <a:pPr defTabSz="558241">
              <a:defRPr/>
            </a:pPr>
            <a:r>
              <a:rPr lang="zh-CN" altLang="en-US" sz="2800" b="1" noProof="1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友谊不能没有原则。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9044" y="4126292"/>
            <a:ext cx="5059420" cy="513328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81643" tIns="40822" rIns="81643" bIns="40822">
            <a:spAutoFit/>
          </a:bodyPr>
          <a:lstStyle/>
          <a:p>
            <a:pPr defTabSz="558241">
              <a:defRPr/>
            </a:pPr>
            <a:r>
              <a:rPr lang="zh-CN" altLang="en-US" sz="2800" b="1" noProof="1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友谊带来快乐，也带来困惑。</a:t>
            </a:r>
          </a:p>
        </p:txBody>
      </p:sp>
      <p:sp>
        <p:nvSpPr>
          <p:cNvPr id="18459" name="左大括号 18"/>
          <p:cNvSpPr>
            <a:spLocks/>
          </p:cNvSpPr>
          <p:nvPr/>
        </p:nvSpPr>
        <p:spPr bwMode="auto">
          <a:xfrm>
            <a:off x="977792" y="1646294"/>
            <a:ext cx="503968" cy="2266950"/>
          </a:xfrm>
          <a:prstGeom prst="leftBrace">
            <a:avLst>
              <a:gd name="adj1" fmla="val 8168"/>
              <a:gd name="adj2" fmla="val 50000"/>
            </a:avLst>
          </a:prstGeom>
          <a:noFill/>
          <a:ln w="38100">
            <a:solidFill>
              <a:srgbClr val="8064A2"/>
            </a:solidFill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643" tIns="40822" rIns="81643" bIns="40822" anchor="ctr"/>
          <a:lstStyle/>
          <a:p>
            <a:pPr algn="ctr" defTabSz="558241" fontAlgn="base">
              <a:spcBef>
                <a:spcPct val="0"/>
              </a:spcBef>
              <a:spcAft>
                <a:spcPct val="0"/>
              </a:spcAft>
            </a:pPr>
            <a:endParaRPr lang="zh-CN" altLang="en-US" sz="3200" smtClean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8460" name="TextBox 20"/>
          <p:cNvSpPr txBox="1">
            <a:spLocks noChangeArrowheads="1"/>
          </p:cNvSpPr>
          <p:nvPr/>
        </p:nvSpPr>
        <p:spPr bwMode="auto">
          <a:xfrm>
            <a:off x="382102" y="1176583"/>
            <a:ext cx="595690" cy="352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43" tIns="40822" rIns="81643" bIns="408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深</a:t>
            </a:r>
            <a:endParaRPr lang="en-US" altLang="zh-CN" sz="3200" b="1" dirty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深</a:t>
            </a:r>
            <a:endParaRPr lang="en-US" altLang="zh-CN" sz="3200" b="1" dirty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浅</a:t>
            </a:r>
            <a:endParaRPr lang="en-US" altLang="zh-CN" sz="3200" b="1" dirty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浅</a:t>
            </a:r>
            <a:endParaRPr lang="en-US" altLang="zh-CN" sz="3200" b="1" dirty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话</a:t>
            </a:r>
            <a:endParaRPr lang="en-US" altLang="zh-CN" sz="3200" b="1" dirty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友</a:t>
            </a:r>
            <a:endParaRPr lang="en-US" altLang="zh-CN" sz="3200" b="1" dirty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谊</a:t>
            </a:r>
            <a:endParaRPr lang="en-US" altLang="zh-CN" sz="3200" b="1" dirty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4233" y="585915"/>
            <a:ext cx="2431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课堂小结</a:t>
            </a:r>
            <a:endParaRPr lang="zh-CN" altLang="en-US" sz="32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6137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2585357"/>
            <a:ext cx="8208912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谈话交流：</a:t>
            </a:r>
            <a:r>
              <a:rPr lang="zh-CN" altLang="en-US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歌曲</a:t>
            </a:r>
            <a:r>
              <a:rPr lang="zh-CN" altLang="en-US" sz="32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表达</a:t>
            </a:r>
            <a:r>
              <a:rPr lang="zh-CN" altLang="en-US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了</a:t>
            </a:r>
            <a:r>
              <a:rPr lang="zh-CN" altLang="en-US" sz="32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歌</a:t>
            </a:r>
            <a:r>
              <a:rPr lang="zh-CN" altLang="en-US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者</a:t>
            </a:r>
            <a:r>
              <a:rPr lang="zh-CN" altLang="en-US" sz="32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对什么的渴望</a:t>
            </a:r>
            <a:r>
              <a:rPr lang="zh-CN" altLang="en-US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？</a:t>
            </a:r>
            <a:endParaRPr lang="en-US" altLang="zh-CN" sz="32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51720" y="1491630"/>
            <a:ext cx="510909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怀旧金</a:t>
            </a:r>
            <a:r>
              <a:rPr lang="zh-CN" altLang="en-US" sz="32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曲</a:t>
            </a:r>
            <a:r>
              <a:rPr lang="en-US" altLang="zh-CN" sz="32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《</a:t>
            </a:r>
            <a:r>
              <a:rPr lang="zh-CN" altLang="en-US" sz="32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  <a:hlinkClick r:id="rId3" action="ppaction://hlinkfile"/>
              </a:rPr>
              <a:t>友谊天长地久</a:t>
            </a:r>
            <a:r>
              <a:rPr lang="en-US" altLang="zh-CN" sz="3200" b="1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》</a:t>
            </a:r>
            <a:endParaRPr lang="zh-CN" altLang="en-US" sz="3200" b="1" dirty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286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>
            <a:spLocks noChangeArrowheads="1"/>
          </p:cNvSpPr>
          <p:nvPr/>
        </p:nvSpPr>
        <p:spPr bwMode="auto">
          <a:xfrm>
            <a:off x="359850" y="610638"/>
            <a:ext cx="6084358" cy="45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3" tIns="40822" rIns="81643" bIns="408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1.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发现了朋友的错误，应该（        ）</a:t>
            </a:r>
          </a:p>
        </p:txBody>
      </p:sp>
      <p:sp>
        <p:nvSpPr>
          <p:cNvPr id="5" name="文本框 10"/>
          <p:cNvSpPr txBox="1">
            <a:spLocks noChangeArrowheads="1"/>
          </p:cNvSpPr>
          <p:nvPr/>
        </p:nvSpPr>
        <p:spPr bwMode="auto">
          <a:xfrm>
            <a:off x="345173" y="987574"/>
            <a:ext cx="7649120" cy="82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3" tIns="40822" rIns="81643" bIns="408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A.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不分场合，坚决指出             </a:t>
            </a: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B.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  <a:sym typeface="宋体" pitchFamily="2" charset="-122"/>
              </a:rPr>
              <a:t>坚持原则，适时指出 </a:t>
            </a:r>
            <a:endParaRPr lang="zh-CN" altLang="en-US" sz="2400" b="1" dirty="0">
              <a:solidFill>
                <a:prstClr val="black"/>
              </a:solidFill>
              <a:latin typeface="华文楷体" pitchFamily="2" charset="-122"/>
              <a:ea typeface="华文楷体" pitchFamily="2" charset="-122"/>
            </a:endParaRPr>
          </a:p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C.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  <a:sym typeface="宋体" pitchFamily="2" charset="-122"/>
              </a:rPr>
              <a:t>抱着原谅之心不去指出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         </a:t>
            </a: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D.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尽量回避，不闻不问</a:t>
            </a:r>
          </a:p>
        </p:txBody>
      </p:sp>
      <p:sp>
        <p:nvSpPr>
          <p:cNvPr id="6" name="文本框 11"/>
          <p:cNvSpPr txBox="1">
            <a:spLocks noChangeArrowheads="1"/>
          </p:cNvSpPr>
          <p:nvPr/>
        </p:nvSpPr>
        <p:spPr bwMode="auto">
          <a:xfrm>
            <a:off x="345173" y="1808679"/>
            <a:ext cx="8460622" cy="15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3" tIns="40822" rIns="81643" bIns="408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2. 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被誉为</a:t>
            </a: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“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微软之父</a:t>
            </a: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”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的比尔盖茨在学校的电脑房里结识了保罗艾伦。两人很快成为朋友，建立了深厚的友谊。他们在生活上互相帮助，学习上互相鼓励，后来又一起钻研计算机技术，共同创办了微软公司，取得了惊人的业绩。这说明（        ）</a:t>
            </a:r>
          </a:p>
        </p:txBody>
      </p:sp>
      <p:sp>
        <p:nvSpPr>
          <p:cNvPr id="7" name="文本框 12"/>
          <p:cNvSpPr txBox="1">
            <a:spLocks noChangeArrowheads="1"/>
          </p:cNvSpPr>
          <p:nvPr/>
        </p:nvSpPr>
        <p:spPr bwMode="auto">
          <a:xfrm>
            <a:off x="404422" y="3291830"/>
            <a:ext cx="8342124" cy="155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3" tIns="40822" rIns="81643" bIns="408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A.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友情对一个人的事业成功起决定性作用</a:t>
            </a:r>
          </a:p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B.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友情可以帮助我们解决生活中的所有问题</a:t>
            </a:r>
          </a:p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C.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朋友之间传递友情，是一个互相学习、共同提高的过程</a:t>
            </a:r>
          </a:p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D.</a:t>
            </a:r>
            <a:r>
              <a:rPr lang="zh-CN" altLang="en-US" sz="2400" b="1" dirty="0">
                <a:solidFill>
                  <a:prstClr val="black"/>
                </a:solidFill>
                <a:latin typeface="华文楷体" pitchFamily="2" charset="-122"/>
                <a:ea typeface="华文楷体" pitchFamily="2" charset="-122"/>
              </a:rPr>
              <a:t>有了友情，就会使人学习工作事事顺利，没有挫折</a:t>
            </a: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3289420" y="0"/>
            <a:ext cx="1760625" cy="54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5824" tIns="27912" rIns="55824" bIns="27912">
            <a:spAutoFit/>
          </a:bodyPr>
          <a:lstStyle/>
          <a:p>
            <a:pPr defTabSz="558241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课堂</a:t>
            </a:r>
            <a:r>
              <a:rPr lang="zh-CN" altLang="en-US" sz="3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检测</a:t>
            </a:r>
            <a:endParaRPr lang="zh-CN" altLang="en-US" sz="3200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文本框 15"/>
          <p:cNvSpPr txBox="1">
            <a:spLocks noChangeArrowheads="1"/>
          </p:cNvSpPr>
          <p:nvPr/>
        </p:nvSpPr>
        <p:spPr bwMode="auto">
          <a:xfrm>
            <a:off x="4458508" y="610637"/>
            <a:ext cx="381804" cy="45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3" tIns="40822" rIns="81643" bIns="408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B</a:t>
            </a:r>
          </a:p>
        </p:txBody>
      </p:sp>
      <p:sp>
        <p:nvSpPr>
          <p:cNvPr id="10" name="文本框 13"/>
          <p:cNvSpPr txBox="1">
            <a:spLocks noChangeArrowheads="1"/>
          </p:cNvSpPr>
          <p:nvPr/>
        </p:nvSpPr>
        <p:spPr bwMode="auto">
          <a:xfrm>
            <a:off x="7596337" y="2926099"/>
            <a:ext cx="397956" cy="45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43" tIns="40822" rIns="81643" bIns="4082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55824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609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矩形 1"/>
          <p:cNvSpPr>
            <a:spLocks noChangeArrowheads="1"/>
          </p:cNvSpPr>
          <p:nvPr/>
        </p:nvSpPr>
        <p:spPr bwMode="auto">
          <a:xfrm>
            <a:off x="3491880" y="1142118"/>
            <a:ext cx="1996882" cy="5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824" tIns="27912" rIns="55824" bIns="27912">
            <a:spAutoFit/>
          </a:bodyPr>
          <a:lstStyle/>
          <a:p>
            <a:r>
              <a:rPr lang="zh-CN" altLang="en-US" sz="3300" b="1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教师寄语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707654"/>
            <a:ext cx="590465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忠诚去播种     热情去灌溉</a:t>
            </a:r>
            <a:endParaRPr lang="en-US" altLang="zh-CN" sz="4000" b="1" dirty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原则去培养     谅解去护理</a:t>
            </a:r>
          </a:p>
        </p:txBody>
      </p:sp>
    </p:spTree>
    <p:extLst>
      <p:ext uri="{BB962C8B-B14F-4D97-AF65-F5344CB8AC3E}">
        <p14:creationId xmlns:p14="http://schemas.microsoft.com/office/powerpoint/2010/main" val="157599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/>
          </p:cNvSpPr>
          <p:nvPr/>
        </p:nvSpPr>
        <p:spPr bwMode="auto">
          <a:xfrm>
            <a:off x="899592" y="1486969"/>
            <a:ext cx="7415213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1">
                    <a:srgbClr val="C0C0C0">
                      <a:alpha val="76999"/>
                    </a:srgbClr>
                  </a:prstShdw>
                </a:effectLst>
                <a:latin typeface="黑体" pitchFamily="49" charset="-122"/>
                <a:ea typeface="黑体" pitchFamily="49" charset="-122"/>
              </a:rPr>
              <a:t>感谢聆听，恳请指导！</a:t>
            </a:r>
          </a:p>
        </p:txBody>
      </p:sp>
    </p:spTree>
    <p:extLst>
      <p:ext uri="{BB962C8B-B14F-4D97-AF65-F5344CB8AC3E}">
        <p14:creationId xmlns:p14="http://schemas.microsoft.com/office/powerpoint/2010/main" val="3573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55776" y="735122"/>
            <a:ext cx="297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学习目标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331640" y="1491630"/>
            <a:ext cx="6840760" cy="2759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CN" sz="3200" b="1" dirty="0" smtClean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en-US" altLang="zh-CN" sz="3200" b="1" dirty="0">
                <a:solidFill>
                  <a:schemeClr val="tx1"/>
                </a:solidFill>
                <a:latin typeface="华文楷体" pitchFamily="2" charset="-122"/>
                <a:ea typeface="华文楷体" pitchFamily="2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zh-CN" sz="3200" b="1" dirty="0" smtClean="0">
                <a:latin typeface="华文楷体" pitchFamily="2" charset="-122"/>
                <a:ea typeface="华文楷体" pitchFamily="2" charset="-122"/>
              </a:rPr>
              <a:t>能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感受人们对友谊的渴望</a:t>
            </a:r>
            <a:r>
              <a:rPr lang="zh-CN" altLang="zh-CN" sz="3200" b="1" dirty="0" smtClean="0">
                <a:latin typeface="华文楷体" pitchFamily="2" charset="-122"/>
                <a:ea typeface="华文楷体" pitchFamily="2" charset="-122"/>
              </a:rPr>
              <a:t>。</a:t>
            </a:r>
            <a:endParaRPr lang="zh-CN" altLang="zh-CN" sz="3200" b="1" dirty="0">
              <a:latin typeface="华文楷体" pitchFamily="2" charset="-122"/>
              <a:ea typeface="华文楷体" pitchFamily="2" charset="-122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2.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能认同友谊的一些重要特质</a:t>
            </a:r>
            <a:r>
              <a:rPr lang="zh-CN" altLang="zh-CN" sz="3200" b="1" dirty="0" smtClean="0">
                <a:latin typeface="华文楷体" pitchFamily="2" charset="-122"/>
                <a:ea typeface="华文楷体" pitchFamily="2" charset="-122"/>
              </a:rPr>
              <a:t>。</a:t>
            </a:r>
            <a:endParaRPr lang="zh-CN" altLang="zh-CN" sz="3200" b="1" dirty="0">
              <a:latin typeface="华文楷体" pitchFamily="2" charset="-122"/>
              <a:ea typeface="华文楷体" pitchFamily="2" charset="-122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3.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能接受友谊的改变</a:t>
            </a:r>
            <a:r>
              <a:rPr lang="zh-CN" altLang="zh-CN" sz="3200" b="1" dirty="0" smtClean="0">
                <a:latin typeface="华文楷体" pitchFamily="2" charset="-122"/>
                <a:ea typeface="华文楷体" pitchFamily="2" charset="-122"/>
              </a:rPr>
              <a:t>。</a:t>
            </a:r>
            <a:endParaRPr lang="zh-CN" altLang="zh-CN" sz="3200" b="1" dirty="0">
              <a:latin typeface="华文楷体" pitchFamily="2" charset="-122"/>
              <a:ea typeface="华文楷体" pitchFamily="2" charset="-122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4.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能体悟到竞争本身不会伤害友谊</a:t>
            </a:r>
            <a:r>
              <a:rPr lang="zh-CN" altLang="zh-CN" sz="3200" b="1" dirty="0" smtClean="0">
                <a:latin typeface="华文楷体" pitchFamily="2" charset="-122"/>
                <a:ea typeface="华文楷体" pitchFamily="2" charset="-122"/>
              </a:rPr>
              <a:t>。</a:t>
            </a:r>
            <a:endParaRPr lang="en-US" altLang="zh-CN" sz="3200" b="1" dirty="0" smtClean="0">
              <a:latin typeface="华文楷体" pitchFamily="2" charset="-122"/>
              <a:ea typeface="华文楷体" pitchFamily="2" charset="-122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zh-CN" sz="3200" b="1" dirty="0" smtClean="0">
                <a:latin typeface="华文楷体" pitchFamily="2" charset="-122"/>
                <a:ea typeface="华文楷体" pitchFamily="2" charset="-122"/>
              </a:rPr>
              <a:t>5.</a:t>
            </a:r>
            <a:r>
              <a:rPr lang="zh-CN" altLang="en-US" sz="3200" b="1" dirty="0" smtClean="0">
                <a:latin typeface="华文楷体" pitchFamily="2" charset="-122"/>
                <a:ea typeface="华文楷体" pitchFamily="2" charset="-122"/>
              </a:rPr>
              <a:t>能认同友谊必须要坚持原则。</a:t>
            </a:r>
            <a:endParaRPr lang="zh-CN" altLang="zh-CN" sz="3200" b="1" dirty="0"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481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"/>
          <p:cNvSpPr>
            <a:spLocks noChangeArrowheads="1"/>
          </p:cNvSpPr>
          <p:nvPr/>
        </p:nvSpPr>
        <p:spPr bwMode="auto">
          <a:xfrm>
            <a:off x="2775046" y="1771545"/>
            <a:ext cx="6117434" cy="9310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、现场采访：友谊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的小船，在哪些情况下说翻就翻？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75046" y="3003798"/>
            <a:ext cx="59734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尊重</a:t>
            </a:r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、嫉妒、过度占有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、金钱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……</a:t>
            </a:r>
            <a:endParaRPr lang="en-US" altLang="zh-CN" sz="28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7" name="矩形 14"/>
          <p:cNvSpPr>
            <a:spLocks noChangeArrowheads="1"/>
          </p:cNvSpPr>
          <p:nvPr/>
        </p:nvSpPr>
        <p:spPr bwMode="auto">
          <a:xfrm>
            <a:off x="2706128" y="771550"/>
            <a:ext cx="4170127" cy="56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4" tIns="34257" rIns="68514" bIns="34257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探究一：友谊</a:t>
            </a: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的特质</a:t>
            </a:r>
          </a:p>
        </p:txBody>
      </p:sp>
      <p:pic>
        <p:nvPicPr>
          <p:cNvPr id="14" name="Picture 2" descr="C:\Users\Owner\Desktop\6-16040Q6124L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8" y="1779662"/>
            <a:ext cx="2351489" cy="3109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3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9"/>
          <p:cNvSpPr>
            <a:spLocks noChangeArrowheads="1"/>
          </p:cNvSpPr>
          <p:nvPr/>
        </p:nvSpPr>
        <p:spPr bwMode="auto">
          <a:xfrm>
            <a:off x="1491889" y="2858245"/>
            <a:ext cx="138431" cy="3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14" tIns="34257" rIns="68514" bIns="34257" anchor="ctr">
            <a:spAutoFit/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637388" y="1714972"/>
            <a:ext cx="8058561" cy="2488302"/>
            <a:chOff x="328624" y="1560095"/>
            <a:chExt cx="6436931" cy="2488302"/>
          </a:xfrm>
        </p:grpSpPr>
        <p:sp>
          <p:nvSpPr>
            <p:cNvPr id="11" name="椭圆 10"/>
            <p:cNvSpPr/>
            <p:nvPr/>
          </p:nvSpPr>
          <p:spPr>
            <a:xfrm>
              <a:off x="1542000" y="1720830"/>
              <a:ext cx="1064419" cy="713184"/>
            </a:xfrm>
            <a:prstGeom prst="ellipse">
              <a:avLst/>
            </a:prstGeom>
            <a:solidFill>
              <a:schemeClr val="accent1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sz="2100" b="1" noProof="1">
                  <a:solidFill>
                    <a:srgbClr val="FF0000"/>
                  </a:solidFill>
                  <a:latin typeface="华文新魏" pitchFamily="2" charset="-122"/>
                  <a:ea typeface="华文新魏" pitchFamily="2" charset="-122"/>
                </a:rPr>
                <a:t>信任</a:t>
              </a:r>
            </a:p>
          </p:txBody>
        </p:sp>
        <p:sp>
          <p:nvSpPr>
            <p:cNvPr id="12" name="剪去对角的矩形 11"/>
            <p:cNvSpPr/>
            <p:nvPr/>
          </p:nvSpPr>
          <p:spPr>
            <a:xfrm>
              <a:off x="1956964" y="2503914"/>
              <a:ext cx="972308" cy="531018"/>
            </a:xfrm>
            <a:prstGeom prst="snip2Diag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sz="2100" b="1" noProof="1">
                  <a:solidFill>
                    <a:srgbClr val="FF0000"/>
                  </a:solidFill>
                  <a:latin typeface="华文隶书" pitchFamily="2" charset="-122"/>
                  <a:ea typeface="华文隶书" pitchFamily="2" charset="-122"/>
                </a:rPr>
                <a:t>忠诚</a:t>
              </a:r>
            </a:p>
          </p:txBody>
        </p:sp>
        <p:sp>
          <p:nvSpPr>
            <p:cNvPr id="13" name="剪去对角的矩形 12"/>
            <p:cNvSpPr/>
            <p:nvPr/>
          </p:nvSpPr>
          <p:spPr>
            <a:xfrm>
              <a:off x="4028633" y="1597599"/>
              <a:ext cx="915591" cy="798910"/>
            </a:xfrm>
            <a:prstGeom prst="snip2Diag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sz="2100" b="1" noProof="1">
                  <a:solidFill>
                    <a:schemeClr val="accent5">
                      <a:lumMod val="50000"/>
                    </a:schemeClr>
                  </a:solidFill>
                </a:rPr>
                <a:t>平等</a:t>
              </a:r>
            </a:p>
          </p:txBody>
        </p:sp>
        <p:sp>
          <p:nvSpPr>
            <p:cNvPr id="15" name="正五边形 14"/>
            <p:cNvSpPr/>
            <p:nvPr/>
          </p:nvSpPr>
          <p:spPr>
            <a:xfrm>
              <a:off x="2831804" y="1560095"/>
              <a:ext cx="822722" cy="873919"/>
            </a:xfrm>
            <a:prstGeom prst="pentagon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sz="2100" b="1" noProof="1">
                  <a:solidFill>
                    <a:srgbClr val="FF0000"/>
                  </a:solidFill>
                  <a:latin typeface="华文隶书" pitchFamily="2" charset="-122"/>
                  <a:ea typeface="华文隶书" pitchFamily="2" charset="-122"/>
                </a:rPr>
                <a:t>友善</a:t>
              </a:r>
            </a:p>
          </p:txBody>
        </p:sp>
        <p:sp>
          <p:nvSpPr>
            <p:cNvPr id="17" name="椭圆 16"/>
            <p:cNvSpPr/>
            <p:nvPr/>
          </p:nvSpPr>
          <p:spPr>
            <a:xfrm>
              <a:off x="3364298" y="3335212"/>
              <a:ext cx="1064419" cy="71318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sz="2100" b="1" noProof="1">
                  <a:solidFill>
                    <a:srgbClr val="FFFF00"/>
                  </a:solidFill>
                  <a:latin typeface="华文隶书" pitchFamily="2" charset="-122"/>
                  <a:ea typeface="华文隶书" pitchFamily="2" charset="-122"/>
                </a:rPr>
                <a:t>诚信</a:t>
              </a:r>
            </a:p>
          </p:txBody>
        </p:sp>
        <p:sp>
          <p:nvSpPr>
            <p:cNvPr id="18" name="泪滴形 17"/>
            <p:cNvSpPr/>
            <p:nvPr/>
          </p:nvSpPr>
          <p:spPr>
            <a:xfrm>
              <a:off x="3248884" y="2456118"/>
              <a:ext cx="1075134" cy="797719"/>
            </a:xfrm>
            <a:prstGeom prst="teardrop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sz="2100" b="1" noProof="1">
                  <a:solidFill>
                    <a:srgbClr val="FF0000"/>
                  </a:solidFill>
                  <a:latin typeface="方正舒体" pitchFamily="2" charset="-122"/>
                  <a:ea typeface="方正舒体" pitchFamily="2" charset="-122"/>
                </a:rPr>
                <a:t>亲密</a:t>
              </a:r>
              <a:endParaRPr lang="en-US" altLang="zh-CN" sz="2100" b="1" noProof="1">
                <a:solidFill>
                  <a:srgbClr val="FF0000"/>
                </a:solidFill>
                <a:latin typeface="方正舒体" pitchFamily="2" charset="-122"/>
                <a:ea typeface="方正舒体" pitchFamily="2" charset="-122"/>
              </a:endParaRPr>
            </a:p>
            <a:p>
              <a:pPr algn="ctr">
                <a:defRPr/>
              </a:pPr>
              <a:r>
                <a:rPr lang="zh-CN" altLang="en-US" sz="2100" b="1" noProof="1">
                  <a:solidFill>
                    <a:srgbClr val="FF0000"/>
                  </a:solidFill>
                  <a:latin typeface="方正舒体" pitchFamily="2" charset="-122"/>
                  <a:ea typeface="方正舒体" pitchFamily="2" charset="-122"/>
                </a:rPr>
                <a:t>无间</a:t>
              </a:r>
            </a:p>
          </p:txBody>
        </p:sp>
        <p:sp>
          <p:nvSpPr>
            <p:cNvPr id="19" name="椭圆 18"/>
            <p:cNvSpPr/>
            <p:nvPr/>
          </p:nvSpPr>
          <p:spPr>
            <a:xfrm>
              <a:off x="328624" y="3184423"/>
              <a:ext cx="1064419" cy="71318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sz="2100" b="1" noProof="1">
                  <a:solidFill>
                    <a:srgbClr val="FFFF00"/>
                  </a:solidFill>
                  <a:latin typeface="方正舒体" pitchFamily="2" charset="-122"/>
                  <a:ea typeface="方正舒体" pitchFamily="2" charset="-122"/>
                </a:rPr>
                <a:t>陪伴</a:t>
              </a:r>
            </a:p>
          </p:txBody>
        </p:sp>
        <p:sp>
          <p:nvSpPr>
            <p:cNvPr id="20" name="泪滴形 19"/>
            <p:cNvSpPr/>
            <p:nvPr/>
          </p:nvSpPr>
          <p:spPr>
            <a:xfrm>
              <a:off x="1695469" y="3203733"/>
              <a:ext cx="1298972" cy="750094"/>
            </a:xfrm>
            <a:prstGeom prst="teardrop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b="1" noProof="1">
                  <a:solidFill>
                    <a:srgbClr val="FF0000"/>
                  </a:solidFill>
                  <a:latin typeface="华文新魏" pitchFamily="2" charset="-122"/>
                  <a:ea typeface="华文新魏" pitchFamily="2" charset="-122"/>
                </a:rPr>
                <a:t>趣味</a:t>
              </a:r>
              <a:endParaRPr lang="en-US" altLang="zh-CN" b="1" noProof="1">
                <a:solidFill>
                  <a:srgbClr val="FF0000"/>
                </a:solidFill>
                <a:latin typeface="华文新魏" pitchFamily="2" charset="-122"/>
                <a:ea typeface="华文新魏" pitchFamily="2" charset="-122"/>
              </a:endParaRPr>
            </a:p>
            <a:p>
              <a:pPr algn="ctr">
                <a:defRPr/>
              </a:pPr>
              <a:r>
                <a:rPr lang="zh-CN" altLang="en-US" b="1" noProof="1">
                  <a:solidFill>
                    <a:srgbClr val="FF0000"/>
                  </a:solidFill>
                  <a:latin typeface="华文新魏" pitchFamily="2" charset="-122"/>
                  <a:ea typeface="华文新魏" pitchFamily="2" charset="-122"/>
                </a:rPr>
                <a:t>相投</a:t>
              </a:r>
            </a:p>
          </p:txBody>
        </p:sp>
        <p:sp>
          <p:nvSpPr>
            <p:cNvPr id="21" name="正五边形 20"/>
            <p:cNvSpPr/>
            <p:nvPr/>
          </p:nvSpPr>
          <p:spPr>
            <a:xfrm>
              <a:off x="5733283" y="2587257"/>
              <a:ext cx="1032272" cy="895350"/>
            </a:xfrm>
            <a:prstGeom prst="pentagon">
              <a:avLst/>
            </a:prstGeom>
            <a:solidFill>
              <a:srgbClr val="8CC5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sz="2100" b="1" noProof="1">
                  <a:solidFill>
                    <a:srgbClr val="FFFF00"/>
                  </a:solidFill>
                  <a:latin typeface="华文新魏" pitchFamily="2" charset="-122"/>
                  <a:ea typeface="华文新魏" pitchFamily="2" charset="-122"/>
                </a:rPr>
                <a:t>帮助</a:t>
              </a:r>
            </a:p>
          </p:txBody>
        </p:sp>
        <p:sp>
          <p:nvSpPr>
            <p:cNvPr id="22" name="椭圆 21"/>
            <p:cNvSpPr/>
            <p:nvPr/>
          </p:nvSpPr>
          <p:spPr>
            <a:xfrm>
              <a:off x="4668864" y="2945525"/>
              <a:ext cx="1064419" cy="71318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b="1" noProof="1">
                  <a:solidFill>
                    <a:srgbClr val="FF0000"/>
                  </a:solidFill>
                  <a:latin typeface="华文彩云" pitchFamily="2" charset="-122"/>
                  <a:ea typeface="华文彩云" pitchFamily="2" charset="-122"/>
                </a:rPr>
                <a:t>支持</a:t>
              </a: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403039" y="1811865"/>
              <a:ext cx="915591" cy="797719"/>
            </a:xfrm>
            <a:prstGeom prst="hexagon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sz="2100" b="1" noProof="1">
                  <a:solidFill>
                    <a:schemeClr val="tx1"/>
                  </a:solidFill>
                  <a:latin typeface="华文新魏" pitchFamily="2" charset="-122"/>
                  <a:ea typeface="华文新魏" pitchFamily="2" charset="-122"/>
                </a:rPr>
                <a:t>理解</a:t>
              </a:r>
            </a:p>
          </p:txBody>
        </p:sp>
        <p:sp>
          <p:nvSpPr>
            <p:cNvPr id="24" name="心形 23"/>
            <p:cNvSpPr/>
            <p:nvPr/>
          </p:nvSpPr>
          <p:spPr>
            <a:xfrm>
              <a:off x="5154015" y="1763644"/>
              <a:ext cx="1032272" cy="894160"/>
            </a:xfrm>
            <a:prstGeom prst="heart">
              <a:avLst/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14" tIns="34257" rIns="68514" bIns="34257" anchor="ctr"/>
            <a:lstStyle/>
            <a:p>
              <a:pPr algn="ctr">
                <a:defRPr/>
              </a:pPr>
              <a:r>
                <a:rPr lang="zh-CN" altLang="en-US" b="1" noProof="1">
                  <a:solidFill>
                    <a:srgbClr val="FFFF00"/>
                  </a:solidFill>
                  <a:latin typeface="华文新魏" pitchFamily="2" charset="-122"/>
                  <a:ea typeface="华文新魏" pitchFamily="2" charset="-122"/>
                </a:rPr>
                <a:t>相互喜欢</a:t>
              </a:r>
            </a:p>
          </p:txBody>
        </p:sp>
      </p:grpSp>
      <p:sp>
        <p:nvSpPr>
          <p:cNvPr id="26" name="矩形 14"/>
          <p:cNvSpPr>
            <a:spLocks noChangeArrowheads="1"/>
          </p:cNvSpPr>
          <p:nvPr/>
        </p:nvSpPr>
        <p:spPr bwMode="auto">
          <a:xfrm>
            <a:off x="2438462" y="555526"/>
            <a:ext cx="4282995" cy="56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4" tIns="34257" rIns="68514" bIns="34257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探究一：友谊</a:t>
            </a: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的特质</a:t>
            </a:r>
          </a:p>
        </p:txBody>
      </p:sp>
      <p:sp>
        <p:nvSpPr>
          <p:cNvPr id="2" name="矩形 1"/>
          <p:cNvSpPr/>
          <p:nvPr/>
        </p:nvSpPr>
        <p:spPr>
          <a:xfrm>
            <a:off x="1623237" y="4226434"/>
            <a:ext cx="6549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特质（一）：友谊</a:t>
            </a:r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是一种亲密的关系</a:t>
            </a:r>
          </a:p>
        </p:txBody>
      </p:sp>
      <p:sp>
        <p:nvSpPr>
          <p:cNvPr id="25" name="矩形 14"/>
          <p:cNvSpPr>
            <a:spLocks noChangeArrowheads="1"/>
          </p:cNvSpPr>
          <p:nvPr/>
        </p:nvSpPr>
        <p:spPr bwMode="auto">
          <a:xfrm>
            <a:off x="723292" y="1168791"/>
            <a:ext cx="4380821" cy="50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4" tIns="34257" rIns="68514" bIns="34257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、你渴望怎样的友谊？</a:t>
            </a:r>
            <a:endParaRPr lang="zh-CN" altLang="en-US" sz="28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53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4189" y="1074555"/>
            <a:ext cx="3421707" cy="3748646"/>
            <a:chOff x="230483" y="-9602"/>
            <a:chExt cx="4105260" cy="516187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30483" y="-9602"/>
              <a:ext cx="4105260" cy="5161879"/>
              <a:chOff x="230483" y="-9602"/>
              <a:chExt cx="4105260" cy="5161879"/>
            </a:xfrm>
          </p:grpSpPr>
          <p:pic>
            <p:nvPicPr>
              <p:cNvPr id="7" name="图片 4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30485" y="-9602"/>
                <a:ext cx="4105258" cy="5161879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  <p:sp>
            <p:nvSpPr>
              <p:cNvPr id="6" name="TextBox 10"/>
              <p:cNvSpPr txBox="1">
                <a:spLocks noChangeArrowheads="1"/>
              </p:cNvSpPr>
              <p:nvPr/>
            </p:nvSpPr>
            <p:spPr bwMode="auto">
              <a:xfrm>
                <a:off x="230483" y="-9602"/>
                <a:ext cx="1638314" cy="127142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b="1" noProof="1">
                    <a:latin typeface="华文楷体" pitchFamily="2" charset="-122"/>
                    <a:ea typeface="华文楷体" pitchFamily="2" charset="-122"/>
                  </a:rPr>
                  <a:t>你能帮助我解决这道难题吗？</a:t>
                </a:r>
              </a:p>
            </p:txBody>
          </p:sp>
        </p:grpSp>
        <p:sp>
          <p:nvSpPr>
            <p:cNvPr id="4" name="TextBox 15"/>
            <p:cNvSpPr txBox="1">
              <a:spLocks noChangeArrowheads="1"/>
            </p:cNvSpPr>
            <p:nvPr/>
          </p:nvSpPr>
          <p:spPr bwMode="auto">
            <a:xfrm>
              <a:off x="2299732" y="1236863"/>
              <a:ext cx="2036011" cy="123826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1" noProof="1">
                  <a:latin typeface="华文楷体" pitchFamily="2" charset="-122"/>
                  <a:ea typeface="华文楷体" pitchFamily="2" charset="-122"/>
                </a:rPr>
                <a:t>明天要考试了，没时间给你讲，自己看书吧。</a:t>
              </a:r>
            </a:p>
          </p:txBody>
        </p:sp>
      </p:grpSp>
      <p:sp>
        <p:nvSpPr>
          <p:cNvPr id="10" name="文本框 1"/>
          <p:cNvSpPr txBox="1">
            <a:spLocks noChangeArrowheads="1"/>
          </p:cNvSpPr>
          <p:nvPr/>
        </p:nvSpPr>
        <p:spPr bwMode="auto">
          <a:xfrm>
            <a:off x="3635896" y="1197660"/>
            <a:ext cx="503154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(1)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结合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自己的经历，谈谈你如何理解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</a:rPr>
              <a:t>“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我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</a:rPr>
              <a:t>”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心里的滋味。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202407" y="2350952"/>
            <a:ext cx="137730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b="1" dirty="0">
                <a:latin typeface="华文楷体" pitchFamily="2" charset="-122"/>
                <a:ea typeface="华文楷体" pitchFamily="2" charset="-122"/>
              </a:rPr>
              <a:t>上次我还借你颜料</a:t>
            </a:r>
            <a:r>
              <a:rPr lang="en-US" altLang="zh-CN" b="1" dirty="0">
                <a:latin typeface="华文楷体" pitchFamily="2" charset="-122"/>
                <a:ea typeface="华文楷体" pitchFamily="2" charset="-122"/>
              </a:rPr>
              <a:t>……</a:t>
            </a:r>
            <a:r>
              <a:rPr lang="zh-CN" altLang="en-US" b="1" dirty="0">
                <a:latin typeface="华文楷体" pitchFamily="2" charset="-122"/>
                <a:ea typeface="华文楷体" pitchFamily="2" charset="-122"/>
              </a:rPr>
              <a:t>心理真不是滋味</a:t>
            </a:r>
          </a:p>
        </p:txBody>
      </p: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3635896" y="2425658"/>
            <a:ext cx="5235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(2)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如何才能更好维护彼此的友谊？</a:t>
            </a:r>
            <a:endParaRPr lang="zh-CN" altLang="en-US" sz="28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3" name="矩形 14"/>
          <p:cNvSpPr>
            <a:spLocks noChangeArrowheads="1"/>
          </p:cNvSpPr>
          <p:nvPr/>
        </p:nvSpPr>
        <p:spPr bwMode="auto">
          <a:xfrm>
            <a:off x="2688695" y="512929"/>
            <a:ext cx="3816424" cy="56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4" tIns="34257" rIns="68514" bIns="34257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探究一：友谊</a:t>
            </a: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的特质</a:t>
            </a:r>
          </a:p>
        </p:txBody>
      </p:sp>
      <p:sp>
        <p:nvSpPr>
          <p:cNvPr id="14" name="矩形 13"/>
          <p:cNvSpPr/>
          <p:nvPr/>
        </p:nvSpPr>
        <p:spPr>
          <a:xfrm>
            <a:off x="3779912" y="3363838"/>
            <a:ext cx="4947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特质（二）：</a:t>
            </a:r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平等的、双向的</a:t>
            </a:r>
            <a:endParaRPr lang="en-US" altLang="zh-CN" sz="2800" b="1" dirty="0" smtClean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11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277556" y="1275606"/>
            <a:ext cx="6330601" cy="19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一见如故</a:t>
            </a:r>
            <a:r>
              <a:rPr lang="en-US" altLang="zh-CN" sz="28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800" b="1" dirty="0" smtClean="0">
                <a:latin typeface="华文楷体" pitchFamily="2" charset="-122"/>
                <a:ea typeface="华文楷体" pitchFamily="2" charset="-122"/>
              </a:rPr>
              <a:t>    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一拍即合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酒逢知己千杯少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，话不投机半句多</a:t>
            </a:r>
            <a:endParaRPr lang="en-US" altLang="zh-CN" sz="2800" b="1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千金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易得，知己难寻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51759" y="3347058"/>
            <a:ext cx="7120154" cy="5001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以上名句或</a:t>
            </a:r>
            <a:r>
              <a:rPr lang="zh-CN" altLang="en-US" sz="2800" b="1" dirty="0" smtClean="0">
                <a:solidFill>
                  <a:srgbClr val="0000FF"/>
                </a:solidFill>
                <a:latin typeface="华文楷体" pitchFamily="2" charset="-122"/>
                <a:ea typeface="华文楷体" pitchFamily="2" charset="-122"/>
                <a:sym typeface="+mn-ea"/>
              </a:rPr>
              <a:t>成语体现了友谊的什么特质？</a:t>
            </a:r>
            <a:endParaRPr lang="zh-CN" altLang="en-US" sz="28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1290408" y="3993050"/>
            <a:ext cx="6809983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特质（三）：</a:t>
            </a:r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友谊</a:t>
            </a:r>
            <a:r>
              <a:rPr lang="zh-CN" altLang="en-US" sz="2800" b="1" dirty="0">
                <a:latin typeface="华文楷体" pitchFamily="2" charset="-122"/>
                <a:ea typeface="华文楷体" pitchFamily="2" charset="-122"/>
              </a:rPr>
              <a:t>是</a:t>
            </a:r>
            <a:r>
              <a:rPr lang="zh-CN" altLang="en-US" sz="28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一种心灵的相遇。</a:t>
            </a:r>
            <a:endParaRPr lang="en-US" altLang="zh-CN" sz="28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5" name="矩形 14"/>
          <p:cNvSpPr>
            <a:spLocks noChangeArrowheads="1"/>
          </p:cNvSpPr>
          <p:nvPr/>
        </p:nvSpPr>
        <p:spPr bwMode="auto">
          <a:xfrm>
            <a:off x="2586905" y="713980"/>
            <a:ext cx="4199419" cy="56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4" tIns="34257" rIns="68514" bIns="34257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探究一：友谊</a:t>
            </a: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的特质</a:t>
            </a:r>
          </a:p>
        </p:txBody>
      </p:sp>
    </p:spTree>
    <p:extLst>
      <p:ext uri="{BB962C8B-B14F-4D97-AF65-F5344CB8AC3E}">
        <p14:creationId xmlns:p14="http://schemas.microsoft.com/office/powerpoint/2010/main" val="378846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35696" y="1996317"/>
            <a:ext cx="5688631" cy="1808570"/>
          </a:xfrm>
          <a:prstGeom prst="rect">
            <a:avLst/>
          </a:prstGeom>
          <a:solidFill>
            <a:schemeClr val="bg1"/>
          </a:solidFill>
        </p:spPr>
        <p:txBody>
          <a:bodyPr wrap="square" lIns="68514" tIns="34257" rIns="68514" bIns="34257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3200" b="1" kern="0" dirty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3200" b="1" kern="0" dirty="0"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3200" b="1" kern="0" dirty="0">
                <a:latin typeface="华文楷体" pitchFamily="2" charset="-122"/>
                <a:ea typeface="华文楷体" pitchFamily="2" charset="-122"/>
              </a:rPr>
              <a:t>）友谊是一种亲密的关系</a:t>
            </a:r>
            <a:endParaRPr lang="en-US" altLang="zh-CN" sz="3200" b="1" kern="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3200" b="1" kern="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3200" b="1" kern="0" dirty="0"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3200" b="1" kern="0" dirty="0">
                <a:latin typeface="华文楷体" pitchFamily="2" charset="-122"/>
                <a:ea typeface="华文楷体" pitchFamily="2" charset="-122"/>
              </a:rPr>
              <a:t>）友谊是平等的、双向的</a:t>
            </a:r>
            <a:endParaRPr lang="en-US" altLang="zh-CN" sz="3200" b="1" kern="0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3200" b="1" kern="0" dirty="0" smtClean="0">
                <a:latin typeface="华文楷体" pitchFamily="2" charset="-122"/>
                <a:ea typeface="华文楷体" pitchFamily="2" charset="-122"/>
              </a:rPr>
              <a:t>（</a:t>
            </a:r>
            <a:r>
              <a:rPr lang="en-US" altLang="zh-CN" sz="3200" b="1" kern="0" dirty="0"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3200" b="1" kern="0" dirty="0">
                <a:latin typeface="华文楷体" pitchFamily="2" charset="-122"/>
                <a:ea typeface="华文楷体" pitchFamily="2" charset="-122"/>
              </a:rPr>
              <a:t>）友谊是一种心灵的</a:t>
            </a:r>
            <a:r>
              <a:rPr lang="zh-CN" altLang="en-US" sz="3200" b="1" kern="0" dirty="0" smtClean="0">
                <a:latin typeface="华文楷体" pitchFamily="2" charset="-122"/>
                <a:ea typeface="华文楷体" pitchFamily="2" charset="-122"/>
              </a:rPr>
              <a:t>相遇</a:t>
            </a:r>
            <a:endParaRPr lang="en-US" altLang="zh-CN" sz="3200" b="1" kern="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2339752" y="1038509"/>
            <a:ext cx="4305046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l"/>
            <a:r>
              <a:rPr lang="zh-CN" altLang="en-US" sz="36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归纳：友谊</a:t>
            </a:r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的特质</a:t>
            </a:r>
          </a:p>
        </p:txBody>
      </p:sp>
    </p:spTree>
    <p:extLst>
      <p:ext uri="{BB962C8B-B14F-4D97-AF65-F5344CB8AC3E}">
        <p14:creationId xmlns:p14="http://schemas.microsoft.com/office/powerpoint/2010/main" val="281616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971600" y="2571750"/>
            <a:ext cx="6533420" cy="50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4" tIns="34257" rIns="68514" bIns="34257">
            <a:spAutoFit/>
          </a:bodyPr>
          <a:lstStyle/>
          <a:p>
            <a:pPr algn="ctr"/>
            <a:r>
              <a:rPr lang="en-US" altLang="zh-CN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(1)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文中的“我”对友谊的期待是</a:t>
            </a:r>
            <a:r>
              <a:rPr lang="zh-CN" altLang="en-US" sz="2800" b="1" kern="0" dirty="0" smtClean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什么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？</a:t>
            </a:r>
            <a:endParaRPr lang="en-US" altLang="zh-CN" sz="2800" b="1" kern="0" dirty="0">
              <a:latin typeface="华文楷体" pitchFamily="2" charset="-122"/>
              <a:ea typeface="华文楷体" pitchFamily="2" charset="-122"/>
              <a:cs typeface="Arial" panose="020B0706020202030204"/>
              <a:sym typeface="Arial" panose="020B0706020202030204"/>
            </a:endParaRP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958018" y="3090816"/>
            <a:ext cx="6547002" cy="50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4" tIns="34257" rIns="68514" bIns="34257">
            <a:spAutoFit/>
          </a:bodyPr>
          <a:lstStyle/>
          <a:p>
            <a:pPr algn="ctr"/>
            <a:r>
              <a:rPr lang="en-US" altLang="zh-CN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(2)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为什么“我”和小美的友谊变淡</a:t>
            </a:r>
            <a:r>
              <a:rPr lang="zh-CN" altLang="en-US" sz="2800" b="1" kern="0" dirty="0" smtClean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了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？</a:t>
            </a:r>
          </a:p>
        </p:txBody>
      </p:sp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945138" y="3618030"/>
            <a:ext cx="5605172" cy="50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4" tIns="34257" rIns="68514" bIns="34257">
            <a:spAutoFit/>
          </a:bodyPr>
          <a:lstStyle/>
          <a:p>
            <a:pPr algn="ctr"/>
            <a:r>
              <a:rPr lang="en-US" altLang="zh-CN" sz="2800" b="1" kern="0" dirty="0" smtClean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(3)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淡了的</a:t>
            </a:r>
            <a:r>
              <a:rPr lang="zh-CN" altLang="en-US" sz="2800" b="1" kern="0" dirty="0" smtClean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友谊还有</a:t>
            </a:r>
            <a:r>
              <a:rPr lang="zh-CN" altLang="en-US" sz="2800" b="1" kern="0" dirty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必要</a:t>
            </a:r>
            <a:r>
              <a:rPr lang="zh-CN" altLang="en-US" sz="2800" b="1" kern="0" dirty="0" smtClean="0">
                <a:latin typeface="华文楷体" pitchFamily="2" charset="-122"/>
                <a:ea typeface="华文楷体" pitchFamily="2" charset="-122"/>
                <a:cs typeface="Arial" panose="020B0706020202030204"/>
                <a:sym typeface="Arial" panose="020B0706020202030204"/>
              </a:rPr>
              <a:t>维持吗？</a:t>
            </a:r>
            <a:endParaRPr lang="zh-CN" altLang="en-US" sz="2800" b="1" kern="0" dirty="0">
              <a:latin typeface="华文楷体" pitchFamily="2" charset="-122"/>
              <a:ea typeface="华文楷体" pitchFamily="2" charset="-122"/>
              <a:cs typeface="Arial" panose="020B0706020202030204"/>
              <a:sym typeface="Arial" panose="020B0706020202030204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761302" y="872393"/>
            <a:ext cx="6361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600" b="1" noProof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探究二：友谊的澄清</a:t>
            </a:r>
            <a:endParaRPr lang="zh-CN" sz="3600" b="1" noProof="1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文本框 1"/>
          <p:cNvSpPr txBox="1"/>
          <p:nvPr/>
        </p:nvSpPr>
        <p:spPr>
          <a:xfrm>
            <a:off x="449034" y="1822962"/>
            <a:ext cx="6547785" cy="461663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lIns="91438" tIns="45719" rIns="91438" bIns="45719" anchor="t">
            <a:spAutoFit/>
          </a:bodyPr>
          <a:lstStyle/>
          <a:p>
            <a:pPr algn="ctr"/>
            <a:r>
              <a:rPr lang="zh-CN" altLang="en-US" sz="2400" b="1" kern="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Arial" panose="020B0706020202030204"/>
                <a:sym typeface="Arial" panose="020B0706020202030204"/>
              </a:rPr>
              <a:t>阅读</a:t>
            </a:r>
            <a:r>
              <a:rPr lang="en-US" altLang="zh-CN" sz="2400" b="1" kern="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Arial" panose="020B0706020202030204"/>
                <a:sym typeface="Arial" panose="020B0706020202030204"/>
              </a:rPr>
              <a:t>46</a:t>
            </a:r>
            <a:r>
              <a:rPr lang="zh-CN" altLang="en-US" sz="2400" b="1" kern="0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Arial" panose="020B0706020202030204"/>
                <a:sym typeface="Arial" panose="020B0706020202030204"/>
              </a:rPr>
              <a:t>页我和小美的故事，回答以下问题。</a:t>
            </a:r>
            <a:endParaRPr lang="zh-CN" altLang="en-US" sz="2400" b="1" kern="0" dirty="0">
              <a:solidFill>
                <a:srgbClr val="FF0000"/>
              </a:solidFill>
              <a:latin typeface="华文隶书" pitchFamily="2" charset="-122"/>
              <a:ea typeface="华文隶书" pitchFamily="2" charset="-122"/>
              <a:cs typeface="Arial" panose="020B0706020202030204"/>
              <a:sym typeface="Arial" panose="020B0706020202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9" grpId="0" animBg="1"/>
    </p:bldLst>
  </p:timing>
</p:sld>
</file>

<file path=ppt/theme/theme1.xml><?xml version="1.0" encoding="utf-8"?>
<a:theme xmlns:a="http://schemas.openxmlformats.org/drawingml/2006/main" name="PPT模板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尊重他人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PPT模板A</Template>
  <TotalTime>4870</TotalTime>
  <Words>1167</Words>
  <Application>Microsoft Office PowerPoint</Application>
  <PresentationFormat>全屏显示(16:9)</PresentationFormat>
  <Paragraphs>131</Paragraphs>
  <Slides>22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4" baseType="lpstr">
      <vt:lpstr>PPT模板A</vt:lpstr>
      <vt:lpstr>尊重他人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vvv</dc:creator>
  <cp:lastModifiedBy>Administrator</cp:lastModifiedBy>
  <cp:revision>847</cp:revision>
  <dcterms:created xsi:type="dcterms:W3CDTF">2019-10-05T02:41:26Z</dcterms:created>
  <dcterms:modified xsi:type="dcterms:W3CDTF">2021-10-13T00:45:20Z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2052-10.1.0.7311</vt:lpwstr>
  </property>
</Properties>
</file>