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93" r:id="rId3"/>
    <p:sldId id="279" r:id="rId4"/>
    <p:sldId id="296" r:id="rId5"/>
    <p:sldId id="287" r:id="rId6"/>
    <p:sldId id="288" r:id="rId7"/>
    <p:sldId id="289" r:id="rId8"/>
    <p:sldId id="285" r:id="rId9"/>
    <p:sldId id="276" r:id="rId10"/>
    <p:sldId id="297" r:id="rId11"/>
    <p:sldId id="280" r:id="rId12"/>
    <p:sldId id="298" r:id="rId13"/>
    <p:sldId id="290" r:id="rId14"/>
    <p:sldId id="281" r:id="rId15"/>
    <p:sldId id="299" r:id="rId16"/>
    <p:sldId id="292" r:id="rId17"/>
    <p:sldId id="301" r:id="rId18"/>
    <p:sldId id="302" r:id="rId19"/>
    <p:sldId id="29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52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4AD"/>
    <a:srgbClr val="014E6A"/>
    <a:srgbClr val="AE0203"/>
    <a:srgbClr val="711000"/>
    <a:srgbClr val="01431D"/>
    <a:srgbClr val="01621F"/>
    <a:srgbClr val="AF0000"/>
    <a:srgbClr val="DCE797"/>
    <a:srgbClr val="637067"/>
    <a:srgbClr val="89D7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231" autoAdjust="0"/>
  </p:normalViewPr>
  <p:slideViewPr>
    <p:cSldViewPr snapToGrid="0">
      <p:cViewPr>
        <p:scale>
          <a:sx n="50" d="100"/>
          <a:sy n="50" d="100"/>
        </p:scale>
        <p:origin x="-1500" y="-192"/>
      </p:cViewPr>
      <p:guideLst>
        <p:guide orient="horz" pos="3952"/>
        <p:guide orient="horz" pos="550"/>
        <p:guide pos="688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A38A2-53D1-4103-ACD4-946D13B97DAA}" type="doc">
      <dgm:prSet loTypeId="urn:microsoft.com/office/officeart/2005/8/layout/matrix1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A72C11FA-A1AE-48BB-828B-CC589B92A757}">
      <dgm:prSet phldrT="[文本]" custT="1"/>
      <dgm:spPr/>
      <dgm:t>
        <a:bodyPr/>
        <a:lstStyle/>
        <a:p>
          <a:r>
            <a:rPr lang="zh-CN" altLang="en-US" sz="1800" dirty="0" smtClean="0">
              <a:latin typeface="华文楷体" pitchFamily="2" charset="-122"/>
              <a:ea typeface="华文楷体" pitchFamily="2" charset="-122"/>
            </a:rPr>
            <a:t>世界第二大经济体</a:t>
          </a:r>
          <a:endParaRPr lang="zh-CN" altLang="en-US" sz="1800" dirty="0">
            <a:latin typeface="华文楷体" pitchFamily="2" charset="-122"/>
            <a:ea typeface="华文楷体" pitchFamily="2" charset="-122"/>
          </a:endParaRPr>
        </a:p>
      </dgm:t>
    </dgm:pt>
    <dgm:pt modelId="{0A795404-F139-4367-B2C1-87D1B3707C40}" type="parTrans" cxnId="{30CC3050-3E19-4CFC-9143-3EC880237F87}">
      <dgm:prSet/>
      <dgm:spPr/>
      <dgm:t>
        <a:bodyPr/>
        <a:lstStyle/>
        <a:p>
          <a:endParaRPr lang="zh-CN" altLang="en-US"/>
        </a:p>
      </dgm:t>
    </dgm:pt>
    <dgm:pt modelId="{3C51C8E9-5DA7-4BF9-9933-83072D1AB88E}" type="sibTrans" cxnId="{30CC3050-3E19-4CFC-9143-3EC880237F87}">
      <dgm:prSet/>
      <dgm:spPr/>
      <dgm:t>
        <a:bodyPr/>
        <a:lstStyle/>
        <a:p>
          <a:endParaRPr lang="zh-CN" altLang="en-US"/>
        </a:p>
      </dgm:t>
    </dgm:pt>
    <dgm:pt modelId="{5AA482BC-6FA9-4A02-8408-B3D9DBF824DE}">
      <dgm:prSet phldrT="[文本]" custT="1"/>
      <dgm:spPr/>
      <dgm:t>
        <a:bodyPr/>
        <a:lstStyle/>
        <a:p>
          <a:r>
            <a:rPr lang="zh-CN" altLang="en-US" sz="1800" dirty="0" smtClean="0">
              <a:latin typeface="华文楷体" pitchFamily="2" charset="-122"/>
              <a:ea typeface="华文楷体" pitchFamily="2" charset="-122"/>
            </a:rPr>
            <a:t>制造业</a:t>
          </a:r>
          <a:endParaRPr lang="en-US" altLang="zh-CN" sz="1800" dirty="0" smtClean="0">
            <a:latin typeface="华文楷体" pitchFamily="2" charset="-122"/>
            <a:ea typeface="华文楷体" pitchFamily="2" charset="-122"/>
          </a:endParaRPr>
        </a:p>
        <a:p>
          <a:r>
            <a:rPr lang="zh-CN" altLang="en-US" sz="1800" dirty="0" smtClean="0">
              <a:latin typeface="华文楷体" pitchFamily="2" charset="-122"/>
              <a:ea typeface="华文楷体" pitchFamily="2" charset="-122"/>
            </a:rPr>
            <a:t>第一大国</a:t>
          </a:r>
          <a:endParaRPr lang="zh-CN" altLang="en-US" sz="1800" dirty="0">
            <a:latin typeface="华文楷体" pitchFamily="2" charset="-122"/>
            <a:ea typeface="华文楷体" pitchFamily="2" charset="-122"/>
          </a:endParaRPr>
        </a:p>
      </dgm:t>
    </dgm:pt>
    <dgm:pt modelId="{5636107B-FEDE-4845-B7FA-5D0EC600710A}" type="parTrans" cxnId="{7D3478F6-DF8A-4384-937C-03C93211799C}">
      <dgm:prSet/>
      <dgm:spPr/>
      <dgm:t>
        <a:bodyPr/>
        <a:lstStyle/>
        <a:p>
          <a:endParaRPr lang="zh-CN" altLang="en-US"/>
        </a:p>
      </dgm:t>
    </dgm:pt>
    <dgm:pt modelId="{8BEC9D5C-D494-427B-962F-6A9C3BB567DB}" type="sibTrans" cxnId="{7D3478F6-DF8A-4384-937C-03C93211799C}">
      <dgm:prSet/>
      <dgm:spPr/>
      <dgm:t>
        <a:bodyPr/>
        <a:lstStyle/>
        <a:p>
          <a:endParaRPr lang="zh-CN" altLang="en-US"/>
        </a:p>
      </dgm:t>
    </dgm:pt>
    <dgm:pt modelId="{65AB29A1-939A-439E-814E-7FB73F254B03}">
      <dgm:prSet phldrT="[文本]" custT="1"/>
      <dgm:spPr/>
      <dgm:t>
        <a:bodyPr/>
        <a:lstStyle/>
        <a:p>
          <a:r>
            <a:rPr lang="zh-CN" altLang="en-US" sz="1800" dirty="0" smtClean="0">
              <a:latin typeface="华文楷体" pitchFamily="2" charset="-122"/>
              <a:ea typeface="华文楷体" pitchFamily="2" charset="-122"/>
            </a:rPr>
            <a:t>货物贸易</a:t>
          </a:r>
          <a:endParaRPr lang="en-US" altLang="zh-CN" sz="1800" dirty="0" smtClean="0">
            <a:latin typeface="华文楷体" pitchFamily="2" charset="-122"/>
            <a:ea typeface="华文楷体" pitchFamily="2" charset="-122"/>
          </a:endParaRPr>
        </a:p>
        <a:p>
          <a:r>
            <a:rPr lang="zh-CN" altLang="en-US" sz="1800" dirty="0" smtClean="0">
              <a:latin typeface="华文楷体" pitchFamily="2" charset="-122"/>
              <a:ea typeface="华文楷体" pitchFamily="2" charset="-122"/>
            </a:rPr>
            <a:t>第一大国</a:t>
          </a:r>
          <a:endParaRPr lang="zh-CN" altLang="en-US" sz="1800" dirty="0">
            <a:latin typeface="华文楷体" pitchFamily="2" charset="-122"/>
            <a:ea typeface="华文楷体" pitchFamily="2" charset="-122"/>
          </a:endParaRPr>
        </a:p>
      </dgm:t>
    </dgm:pt>
    <dgm:pt modelId="{BC2D3CAB-19A8-4823-BB3F-F4C834164B0A}" type="parTrans" cxnId="{204957B9-CD63-498D-9CC9-4982A53227DE}">
      <dgm:prSet/>
      <dgm:spPr/>
      <dgm:t>
        <a:bodyPr/>
        <a:lstStyle/>
        <a:p>
          <a:endParaRPr lang="zh-CN" altLang="en-US"/>
        </a:p>
      </dgm:t>
    </dgm:pt>
    <dgm:pt modelId="{907D582A-DAA1-4A90-8604-7526A2CF35FF}" type="sibTrans" cxnId="{204957B9-CD63-498D-9CC9-4982A53227DE}">
      <dgm:prSet/>
      <dgm:spPr/>
      <dgm:t>
        <a:bodyPr/>
        <a:lstStyle/>
        <a:p>
          <a:endParaRPr lang="zh-CN" altLang="en-US"/>
        </a:p>
      </dgm:t>
    </dgm:pt>
    <dgm:pt modelId="{021D8AB8-88EA-4C4D-B848-1AFA33A2108A}">
      <dgm:prSet phldrT="[文本]" custT="1"/>
      <dgm:spPr/>
      <dgm:t>
        <a:bodyPr/>
        <a:lstStyle/>
        <a:p>
          <a:r>
            <a:rPr lang="zh-CN" altLang="en-US" sz="1800" dirty="0" smtClean="0">
              <a:latin typeface="华文楷体" pitchFamily="2" charset="-122"/>
              <a:ea typeface="华文楷体" pitchFamily="2" charset="-122"/>
            </a:rPr>
            <a:t>外资流入</a:t>
          </a:r>
          <a:endParaRPr lang="en-US" altLang="zh-CN" sz="1800" dirty="0" smtClean="0">
            <a:latin typeface="华文楷体" pitchFamily="2" charset="-122"/>
            <a:ea typeface="华文楷体" pitchFamily="2" charset="-122"/>
          </a:endParaRPr>
        </a:p>
        <a:p>
          <a:r>
            <a:rPr lang="zh-CN" altLang="en-US" sz="1800" dirty="0" smtClean="0">
              <a:latin typeface="华文楷体" pitchFamily="2" charset="-122"/>
              <a:ea typeface="华文楷体" pitchFamily="2" charset="-122"/>
            </a:rPr>
            <a:t>第一大国</a:t>
          </a:r>
          <a:endParaRPr lang="zh-CN" altLang="en-US" sz="1800" dirty="0">
            <a:latin typeface="华文楷体" pitchFamily="2" charset="-122"/>
            <a:ea typeface="华文楷体" pitchFamily="2" charset="-122"/>
          </a:endParaRPr>
        </a:p>
      </dgm:t>
    </dgm:pt>
    <dgm:pt modelId="{AC6121BD-4381-4D07-BCC7-2FC5FF9DE685}" type="parTrans" cxnId="{834E5D7C-FDC6-4CD6-BF3A-833272B853D0}">
      <dgm:prSet/>
      <dgm:spPr/>
      <dgm:t>
        <a:bodyPr/>
        <a:lstStyle/>
        <a:p>
          <a:endParaRPr lang="zh-CN" altLang="en-US"/>
        </a:p>
      </dgm:t>
    </dgm:pt>
    <dgm:pt modelId="{BE163B00-EB47-4423-BEA9-339A639B2CBF}" type="sibTrans" cxnId="{834E5D7C-FDC6-4CD6-BF3A-833272B853D0}">
      <dgm:prSet/>
      <dgm:spPr/>
      <dgm:t>
        <a:bodyPr/>
        <a:lstStyle/>
        <a:p>
          <a:endParaRPr lang="zh-CN" altLang="en-US"/>
        </a:p>
      </dgm:t>
    </dgm:pt>
    <dgm:pt modelId="{AB927510-8D0D-4778-BEAF-C45168188D89}">
      <dgm:prSet phldrT="[文本]" custT="1"/>
      <dgm:spPr/>
      <dgm:t>
        <a:bodyPr/>
        <a:lstStyle/>
        <a:p>
          <a:r>
            <a:rPr lang="zh-CN" altLang="en-US" sz="1800" b="0" dirty="0" smtClean="0">
              <a:latin typeface="华文楷体" pitchFamily="2" charset="-122"/>
              <a:ea typeface="华文楷体" pitchFamily="2" charset="-122"/>
            </a:rPr>
            <a:t>商品消费</a:t>
          </a:r>
          <a:endParaRPr lang="en-US" altLang="zh-CN" sz="1800" b="0" dirty="0" smtClean="0">
            <a:latin typeface="华文楷体" pitchFamily="2" charset="-122"/>
            <a:ea typeface="华文楷体" pitchFamily="2" charset="-122"/>
          </a:endParaRPr>
        </a:p>
        <a:p>
          <a:r>
            <a:rPr lang="zh-CN" altLang="en-US" sz="1800" b="0" dirty="0" smtClean="0">
              <a:latin typeface="华文楷体" pitchFamily="2" charset="-122"/>
              <a:ea typeface="华文楷体" pitchFamily="2" charset="-122"/>
            </a:rPr>
            <a:t>第二大国</a:t>
          </a:r>
          <a:endParaRPr lang="zh-CN" altLang="en-US" sz="1800" b="0" dirty="0">
            <a:latin typeface="华文楷体" pitchFamily="2" charset="-122"/>
            <a:ea typeface="华文楷体" pitchFamily="2" charset="-122"/>
          </a:endParaRPr>
        </a:p>
      </dgm:t>
    </dgm:pt>
    <dgm:pt modelId="{9FB2F233-5520-4544-B588-503BBA4E97FC}" type="parTrans" cxnId="{3ACFFBE5-9813-4023-936F-64DFE4E8C45E}">
      <dgm:prSet/>
      <dgm:spPr/>
      <dgm:t>
        <a:bodyPr/>
        <a:lstStyle/>
        <a:p>
          <a:endParaRPr lang="zh-CN" altLang="en-US"/>
        </a:p>
      </dgm:t>
    </dgm:pt>
    <dgm:pt modelId="{636F002D-B4E6-480D-BA6F-DAFB452BBBA6}" type="sibTrans" cxnId="{3ACFFBE5-9813-4023-936F-64DFE4E8C45E}">
      <dgm:prSet/>
      <dgm:spPr/>
      <dgm:t>
        <a:bodyPr/>
        <a:lstStyle/>
        <a:p>
          <a:endParaRPr lang="zh-CN" altLang="en-US"/>
        </a:p>
      </dgm:t>
    </dgm:pt>
    <dgm:pt modelId="{F5A64868-846B-4024-B7FA-46AA57DC2421}" type="pres">
      <dgm:prSet presAssocID="{91FA38A2-53D1-4103-ACD4-946D13B97DA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73E2545-5491-432F-A2DB-4663E0F1608F}" type="pres">
      <dgm:prSet presAssocID="{91FA38A2-53D1-4103-ACD4-946D13B97DAA}" presName="matrix" presStyleCnt="0"/>
      <dgm:spPr/>
    </dgm:pt>
    <dgm:pt modelId="{5CBE5C0E-1B37-42BB-BE3C-06474430CF79}" type="pres">
      <dgm:prSet presAssocID="{91FA38A2-53D1-4103-ACD4-946D13B97DAA}" presName="tile1" presStyleLbl="node1" presStyleIdx="0" presStyleCnt="4" custLinFactNeighborX="0" custLinFactNeighborY="-14008"/>
      <dgm:spPr/>
      <dgm:t>
        <a:bodyPr/>
        <a:lstStyle/>
        <a:p>
          <a:endParaRPr lang="zh-CN" altLang="en-US"/>
        </a:p>
      </dgm:t>
    </dgm:pt>
    <dgm:pt modelId="{2E48735D-1903-4F22-A486-5B84AF1B6050}" type="pres">
      <dgm:prSet presAssocID="{91FA38A2-53D1-4103-ACD4-946D13B97DA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D36029-819A-41DD-8F51-0EDBF8CA4A22}" type="pres">
      <dgm:prSet presAssocID="{91FA38A2-53D1-4103-ACD4-946D13B97DAA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E2E83743-41F0-4944-9CCC-A9ACE8977A4D}" type="pres">
      <dgm:prSet presAssocID="{91FA38A2-53D1-4103-ACD4-946D13B97DA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94C5CE-31BB-425B-A964-AA834E732BFA}" type="pres">
      <dgm:prSet presAssocID="{91FA38A2-53D1-4103-ACD4-946D13B97DAA}" presName="tile3" presStyleLbl="node1" presStyleIdx="2" presStyleCnt="4" custLinFactNeighborX="-6186"/>
      <dgm:spPr/>
      <dgm:t>
        <a:bodyPr/>
        <a:lstStyle/>
        <a:p>
          <a:endParaRPr lang="zh-CN" altLang="en-US"/>
        </a:p>
      </dgm:t>
    </dgm:pt>
    <dgm:pt modelId="{DD526E83-B6EB-42FD-9A50-FFC9EEB79EAC}" type="pres">
      <dgm:prSet presAssocID="{91FA38A2-53D1-4103-ACD4-946D13B97DA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9F8800-4C76-41C2-AE23-1AC47C169D74}" type="pres">
      <dgm:prSet presAssocID="{91FA38A2-53D1-4103-ACD4-946D13B97DAA}" presName="tile4" presStyleLbl="node1" presStyleIdx="3" presStyleCnt="4" custScaleY="109918" custLinFactNeighborX="1546" custLinFactNeighborY="-4959"/>
      <dgm:spPr/>
      <dgm:t>
        <a:bodyPr/>
        <a:lstStyle/>
        <a:p>
          <a:endParaRPr lang="zh-CN" altLang="en-US"/>
        </a:p>
      </dgm:t>
    </dgm:pt>
    <dgm:pt modelId="{F3E0F25D-7743-4326-A439-207690BD179E}" type="pres">
      <dgm:prSet presAssocID="{91FA38A2-53D1-4103-ACD4-946D13B97DA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C8CBEF-EA1E-4401-A9AB-FFC919E847C3}" type="pres">
      <dgm:prSet presAssocID="{91FA38A2-53D1-4103-ACD4-946D13B97DAA}" presName="centerTile" presStyleLbl="fgShp" presStyleIdx="0" presStyleCnt="1" custScaleX="152922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6C063EF-1A30-40B9-9052-0182060EBFC4}" type="presOf" srcId="{65AB29A1-939A-439E-814E-7FB73F254B03}" destId="{E2E83743-41F0-4944-9CCC-A9ACE8977A4D}" srcOrd="1" destOrd="0" presId="urn:microsoft.com/office/officeart/2005/8/layout/matrix1"/>
    <dgm:cxn modelId="{834E5D7C-FDC6-4CD6-BF3A-833272B853D0}" srcId="{A72C11FA-A1AE-48BB-828B-CC589B92A757}" destId="{021D8AB8-88EA-4C4D-B848-1AFA33A2108A}" srcOrd="2" destOrd="0" parTransId="{AC6121BD-4381-4D07-BCC7-2FC5FF9DE685}" sibTransId="{BE163B00-EB47-4423-BEA9-339A639B2CBF}"/>
    <dgm:cxn modelId="{12C52380-50CD-4CCA-9C2D-6A8D845EC180}" type="presOf" srcId="{AB927510-8D0D-4778-BEAF-C45168188D89}" destId="{F99F8800-4C76-41C2-AE23-1AC47C169D74}" srcOrd="0" destOrd="0" presId="urn:microsoft.com/office/officeart/2005/8/layout/matrix1"/>
    <dgm:cxn modelId="{FEEA85C9-B253-4EA5-90E7-9859EF581727}" type="presOf" srcId="{91FA38A2-53D1-4103-ACD4-946D13B97DAA}" destId="{F5A64868-846B-4024-B7FA-46AA57DC2421}" srcOrd="0" destOrd="0" presId="urn:microsoft.com/office/officeart/2005/8/layout/matrix1"/>
    <dgm:cxn modelId="{204957B9-CD63-498D-9CC9-4982A53227DE}" srcId="{A72C11FA-A1AE-48BB-828B-CC589B92A757}" destId="{65AB29A1-939A-439E-814E-7FB73F254B03}" srcOrd="1" destOrd="0" parTransId="{BC2D3CAB-19A8-4823-BB3F-F4C834164B0A}" sibTransId="{907D582A-DAA1-4A90-8604-7526A2CF35FF}"/>
    <dgm:cxn modelId="{E4558192-9556-4B17-8C4E-D3A39A250C75}" type="presOf" srcId="{021D8AB8-88EA-4C4D-B848-1AFA33A2108A}" destId="{DD526E83-B6EB-42FD-9A50-FFC9EEB79EAC}" srcOrd="1" destOrd="0" presId="urn:microsoft.com/office/officeart/2005/8/layout/matrix1"/>
    <dgm:cxn modelId="{3ACFFBE5-9813-4023-936F-64DFE4E8C45E}" srcId="{A72C11FA-A1AE-48BB-828B-CC589B92A757}" destId="{AB927510-8D0D-4778-BEAF-C45168188D89}" srcOrd="3" destOrd="0" parTransId="{9FB2F233-5520-4544-B588-503BBA4E97FC}" sibTransId="{636F002D-B4E6-480D-BA6F-DAFB452BBBA6}"/>
    <dgm:cxn modelId="{A5307F4E-1141-44EE-8EFF-ACF10CEEBA1A}" type="presOf" srcId="{AB927510-8D0D-4778-BEAF-C45168188D89}" destId="{F3E0F25D-7743-4326-A439-207690BD179E}" srcOrd="1" destOrd="0" presId="urn:microsoft.com/office/officeart/2005/8/layout/matrix1"/>
    <dgm:cxn modelId="{B13F22BB-F4F6-46AB-BA35-29A4529373EC}" type="presOf" srcId="{5AA482BC-6FA9-4A02-8408-B3D9DBF824DE}" destId="{2E48735D-1903-4F22-A486-5B84AF1B6050}" srcOrd="1" destOrd="0" presId="urn:microsoft.com/office/officeart/2005/8/layout/matrix1"/>
    <dgm:cxn modelId="{9D08A28B-6B8F-43A2-8872-D1A430AFB1A7}" type="presOf" srcId="{65AB29A1-939A-439E-814E-7FB73F254B03}" destId="{44D36029-819A-41DD-8F51-0EDBF8CA4A22}" srcOrd="0" destOrd="0" presId="urn:microsoft.com/office/officeart/2005/8/layout/matrix1"/>
    <dgm:cxn modelId="{AE0E6270-8C2F-4938-929C-1437529CC4B3}" type="presOf" srcId="{021D8AB8-88EA-4C4D-B848-1AFA33A2108A}" destId="{7A94C5CE-31BB-425B-A964-AA834E732BFA}" srcOrd="0" destOrd="0" presId="urn:microsoft.com/office/officeart/2005/8/layout/matrix1"/>
    <dgm:cxn modelId="{E5FDBD84-76C5-46D9-8E19-6F9DBD95C390}" type="presOf" srcId="{A72C11FA-A1AE-48BB-828B-CC589B92A757}" destId="{B0C8CBEF-EA1E-4401-A9AB-FFC919E847C3}" srcOrd="0" destOrd="0" presId="urn:microsoft.com/office/officeart/2005/8/layout/matrix1"/>
    <dgm:cxn modelId="{7D3478F6-DF8A-4384-937C-03C93211799C}" srcId="{A72C11FA-A1AE-48BB-828B-CC589B92A757}" destId="{5AA482BC-6FA9-4A02-8408-B3D9DBF824DE}" srcOrd="0" destOrd="0" parTransId="{5636107B-FEDE-4845-B7FA-5D0EC600710A}" sibTransId="{8BEC9D5C-D494-427B-962F-6A9C3BB567DB}"/>
    <dgm:cxn modelId="{219A6FB1-53DA-4029-8511-8BAFB29ACF77}" type="presOf" srcId="{5AA482BC-6FA9-4A02-8408-B3D9DBF824DE}" destId="{5CBE5C0E-1B37-42BB-BE3C-06474430CF79}" srcOrd="0" destOrd="0" presId="urn:microsoft.com/office/officeart/2005/8/layout/matrix1"/>
    <dgm:cxn modelId="{30CC3050-3E19-4CFC-9143-3EC880237F87}" srcId="{91FA38A2-53D1-4103-ACD4-946D13B97DAA}" destId="{A72C11FA-A1AE-48BB-828B-CC589B92A757}" srcOrd="0" destOrd="0" parTransId="{0A795404-F139-4367-B2C1-87D1B3707C40}" sibTransId="{3C51C8E9-5DA7-4BF9-9933-83072D1AB88E}"/>
    <dgm:cxn modelId="{6CA3944D-FFF0-4F92-BF87-51B485FCD5C7}" type="presParOf" srcId="{F5A64868-846B-4024-B7FA-46AA57DC2421}" destId="{773E2545-5491-432F-A2DB-4663E0F1608F}" srcOrd="0" destOrd="0" presId="urn:microsoft.com/office/officeart/2005/8/layout/matrix1"/>
    <dgm:cxn modelId="{2E5F0E73-B683-4E6E-818E-A8374D95CA55}" type="presParOf" srcId="{773E2545-5491-432F-A2DB-4663E0F1608F}" destId="{5CBE5C0E-1B37-42BB-BE3C-06474430CF79}" srcOrd="0" destOrd="0" presId="urn:microsoft.com/office/officeart/2005/8/layout/matrix1"/>
    <dgm:cxn modelId="{9EAF3FD5-3EEC-4CFB-BBF0-3E7F70EB19C1}" type="presParOf" srcId="{773E2545-5491-432F-A2DB-4663E0F1608F}" destId="{2E48735D-1903-4F22-A486-5B84AF1B6050}" srcOrd="1" destOrd="0" presId="urn:microsoft.com/office/officeart/2005/8/layout/matrix1"/>
    <dgm:cxn modelId="{F5B920B8-B5DF-410A-90A2-AF9C9B35925A}" type="presParOf" srcId="{773E2545-5491-432F-A2DB-4663E0F1608F}" destId="{44D36029-819A-41DD-8F51-0EDBF8CA4A22}" srcOrd="2" destOrd="0" presId="urn:microsoft.com/office/officeart/2005/8/layout/matrix1"/>
    <dgm:cxn modelId="{29116D53-9CC0-430E-BC0A-FB1D6B766DFD}" type="presParOf" srcId="{773E2545-5491-432F-A2DB-4663E0F1608F}" destId="{E2E83743-41F0-4944-9CCC-A9ACE8977A4D}" srcOrd="3" destOrd="0" presId="urn:microsoft.com/office/officeart/2005/8/layout/matrix1"/>
    <dgm:cxn modelId="{C4AF2127-06F6-4A47-854D-7A7B240B0DA7}" type="presParOf" srcId="{773E2545-5491-432F-A2DB-4663E0F1608F}" destId="{7A94C5CE-31BB-425B-A964-AA834E732BFA}" srcOrd="4" destOrd="0" presId="urn:microsoft.com/office/officeart/2005/8/layout/matrix1"/>
    <dgm:cxn modelId="{52D61D32-D4AA-41B6-9CDB-69CFCB421161}" type="presParOf" srcId="{773E2545-5491-432F-A2DB-4663E0F1608F}" destId="{DD526E83-B6EB-42FD-9A50-FFC9EEB79EAC}" srcOrd="5" destOrd="0" presId="urn:microsoft.com/office/officeart/2005/8/layout/matrix1"/>
    <dgm:cxn modelId="{F306C356-15EB-4337-B2B7-3F22C12217E8}" type="presParOf" srcId="{773E2545-5491-432F-A2DB-4663E0F1608F}" destId="{F99F8800-4C76-41C2-AE23-1AC47C169D74}" srcOrd="6" destOrd="0" presId="urn:microsoft.com/office/officeart/2005/8/layout/matrix1"/>
    <dgm:cxn modelId="{46ED07CA-C579-414B-8813-93AC3F05CE8D}" type="presParOf" srcId="{773E2545-5491-432F-A2DB-4663E0F1608F}" destId="{F3E0F25D-7743-4326-A439-207690BD179E}" srcOrd="7" destOrd="0" presId="urn:microsoft.com/office/officeart/2005/8/layout/matrix1"/>
    <dgm:cxn modelId="{109665CF-92C7-4830-8DF3-E04CD9A9B380}" type="presParOf" srcId="{F5A64868-846B-4024-B7FA-46AA57DC2421}" destId="{B0C8CBEF-EA1E-4401-A9AB-FFC919E847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BE5C0E-1B37-42BB-BE3C-06474430CF79}">
      <dsp:nvSpPr>
        <dsp:cNvPr id="0" name=""/>
        <dsp:cNvSpPr/>
      </dsp:nvSpPr>
      <dsp:spPr>
        <a:xfrm rot="16200000">
          <a:off x="73025" y="-100657"/>
          <a:ext cx="1114424" cy="1260475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 pitchFamily="2" charset="-122"/>
              <a:ea typeface="华文楷体" pitchFamily="2" charset="-122"/>
            </a:rPr>
            <a:t>制造业</a:t>
          </a:r>
          <a:endParaRPr lang="en-US" altLang="zh-CN" sz="1800" kern="1200" dirty="0" smtClean="0">
            <a:latin typeface="华文楷体" pitchFamily="2" charset="-122"/>
            <a:ea typeface="华文楷体" pitchFamily="2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 pitchFamily="2" charset="-122"/>
              <a:ea typeface="华文楷体" pitchFamily="2" charset="-122"/>
            </a:rPr>
            <a:t>第一大国</a:t>
          </a:r>
          <a:endParaRPr lang="zh-CN" altLang="en-US" sz="1800" kern="1200" dirty="0">
            <a:latin typeface="华文楷体" pitchFamily="2" charset="-122"/>
            <a:ea typeface="华文楷体" pitchFamily="2" charset="-122"/>
          </a:endParaRPr>
        </a:p>
      </dsp:txBody>
      <dsp:txXfrm rot="16200000">
        <a:off x="212328" y="-239960"/>
        <a:ext cx="835818" cy="1260475"/>
      </dsp:txXfrm>
    </dsp:sp>
    <dsp:sp modelId="{44D36029-819A-41DD-8F51-0EDBF8CA4A22}">
      <dsp:nvSpPr>
        <dsp:cNvPr id="0" name=""/>
        <dsp:cNvSpPr/>
      </dsp:nvSpPr>
      <dsp:spPr>
        <a:xfrm>
          <a:off x="1260475" y="-27632"/>
          <a:ext cx="1260475" cy="1114424"/>
        </a:xfrm>
        <a:prstGeom prst="round1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 pitchFamily="2" charset="-122"/>
              <a:ea typeface="华文楷体" pitchFamily="2" charset="-122"/>
            </a:rPr>
            <a:t>货物贸易</a:t>
          </a:r>
          <a:endParaRPr lang="en-US" altLang="zh-CN" sz="1800" kern="1200" dirty="0" smtClean="0">
            <a:latin typeface="华文楷体" pitchFamily="2" charset="-122"/>
            <a:ea typeface="华文楷体" pitchFamily="2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 pitchFamily="2" charset="-122"/>
              <a:ea typeface="华文楷体" pitchFamily="2" charset="-122"/>
            </a:rPr>
            <a:t>第一大国</a:t>
          </a:r>
          <a:endParaRPr lang="zh-CN" altLang="en-US" sz="1800" kern="1200" dirty="0">
            <a:latin typeface="华文楷体" pitchFamily="2" charset="-122"/>
            <a:ea typeface="华文楷体" pitchFamily="2" charset="-122"/>
          </a:endParaRPr>
        </a:p>
      </dsp:txBody>
      <dsp:txXfrm>
        <a:off x="1260475" y="-27632"/>
        <a:ext cx="1260475" cy="835818"/>
      </dsp:txXfrm>
    </dsp:sp>
    <dsp:sp modelId="{7A94C5CE-31BB-425B-A964-AA834E732BFA}">
      <dsp:nvSpPr>
        <dsp:cNvPr id="0" name=""/>
        <dsp:cNvSpPr/>
      </dsp:nvSpPr>
      <dsp:spPr>
        <a:xfrm rot="10800000">
          <a:off x="0" y="1086792"/>
          <a:ext cx="1260475" cy="1114424"/>
        </a:xfrm>
        <a:prstGeom prst="round1Rect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 pitchFamily="2" charset="-122"/>
              <a:ea typeface="华文楷体" pitchFamily="2" charset="-122"/>
            </a:rPr>
            <a:t>外资流入</a:t>
          </a:r>
          <a:endParaRPr lang="en-US" altLang="zh-CN" sz="1800" kern="1200" dirty="0" smtClean="0">
            <a:latin typeface="华文楷体" pitchFamily="2" charset="-122"/>
            <a:ea typeface="华文楷体" pitchFamily="2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 pitchFamily="2" charset="-122"/>
              <a:ea typeface="华文楷体" pitchFamily="2" charset="-122"/>
            </a:rPr>
            <a:t>第一大国</a:t>
          </a:r>
          <a:endParaRPr lang="zh-CN" altLang="en-US" sz="1800" kern="1200" dirty="0">
            <a:latin typeface="华文楷体" pitchFamily="2" charset="-122"/>
            <a:ea typeface="华文楷体" pitchFamily="2" charset="-122"/>
          </a:endParaRPr>
        </a:p>
      </dsp:txBody>
      <dsp:txXfrm rot="10800000">
        <a:off x="0" y="1365398"/>
        <a:ext cx="1260475" cy="835818"/>
      </dsp:txXfrm>
    </dsp:sp>
    <dsp:sp modelId="{F99F8800-4C76-41C2-AE23-1AC47C169D74}">
      <dsp:nvSpPr>
        <dsp:cNvPr id="0" name=""/>
        <dsp:cNvSpPr/>
      </dsp:nvSpPr>
      <dsp:spPr>
        <a:xfrm rot="5400000">
          <a:off x="1278235" y="958502"/>
          <a:ext cx="1224953" cy="1260475"/>
        </a:xfrm>
        <a:prstGeom prst="round1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华文楷体" pitchFamily="2" charset="-122"/>
              <a:ea typeface="华文楷体" pitchFamily="2" charset="-122"/>
            </a:rPr>
            <a:t>商品消费</a:t>
          </a:r>
          <a:endParaRPr lang="en-US" altLang="zh-CN" sz="1800" b="0" kern="1200" dirty="0" smtClean="0">
            <a:latin typeface="华文楷体" pitchFamily="2" charset="-122"/>
            <a:ea typeface="华文楷体" pitchFamily="2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华文楷体" pitchFamily="2" charset="-122"/>
              <a:ea typeface="华文楷体" pitchFamily="2" charset="-122"/>
            </a:rPr>
            <a:t>第二大国</a:t>
          </a:r>
          <a:endParaRPr lang="zh-CN" altLang="en-US" sz="1800" b="0" kern="1200" dirty="0">
            <a:latin typeface="华文楷体" pitchFamily="2" charset="-122"/>
            <a:ea typeface="华文楷体" pitchFamily="2" charset="-122"/>
          </a:endParaRPr>
        </a:p>
      </dsp:txBody>
      <dsp:txXfrm rot="5400000">
        <a:off x="1431355" y="1111621"/>
        <a:ext cx="918714" cy="1260475"/>
      </dsp:txXfrm>
    </dsp:sp>
    <dsp:sp modelId="{B0C8CBEF-EA1E-4401-A9AB-FFC919E847C3}">
      <dsp:nvSpPr>
        <dsp:cNvPr id="0" name=""/>
        <dsp:cNvSpPr/>
      </dsp:nvSpPr>
      <dsp:spPr>
        <a:xfrm>
          <a:off x="682211" y="835818"/>
          <a:ext cx="1156526" cy="557212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 pitchFamily="2" charset="-122"/>
              <a:ea typeface="华文楷体" pitchFamily="2" charset="-122"/>
            </a:rPr>
            <a:t>世界第二大经济体</a:t>
          </a:r>
          <a:endParaRPr lang="zh-CN" altLang="en-US" sz="1800" kern="1200" dirty="0">
            <a:latin typeface="华文楷体" pitchFamily="2" charset="-122"/>
            <a:ea typeface="华文楷体" pitchFamily="2" charset="-122"/>
          </a:endParaRPr>
        </a:p>
      </dsp:txBody>
      <dsp:txXfrm>
        <a:off x="682211" y="835818"/>
        <a:ext cx="1156526" cy="55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494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897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16:9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宽幅画面比例尺寸；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统一格式为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PPTX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>中文：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1. </a:t>
            </a:r>
            <a:r>
              <a:rPr lang="zh-CN" altLang="en-US" dirty="0" smtClean="0"/>
              <a:t>课名：微软雅黑</a:t>
            </a:r>
            <a:r>
              <a:rPr lang="en-US" altLang="zh-CN" dirty="0" smtClean="0"/>
              <a:t>48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sz="1200" b="0" dirty="0" smtClean="0"/>
              <a:t>（第一课时）</a:t>
            </a:r>
            <a:r>
              <a:rPr lang="zh-CN" altLang="en-US" dirty="0" smtClean="0"/>
              <a:t>：微软雅黑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3.</a:t>
            </a:r>
            <a:r>
              <a:rPr lang="zh-CN" altLang="en-US" dirty="0" smtClean="0"/>
              <a:t>学校名称：请填写全称；</a:t>
            </a:r>
            <a:endParaRPr lang="en-US" altLang="zh-CN" b="1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学科、年级、主讲人、学校：华文楷体</a:t>
            </a:r>
            <a:r>
              <a:rPr lang="en-US" altLang="zh-CN" dirty="0" smtClean="0"/>
              <a:t>28</a:t>
            </a:r>
            <a:r>
              <a:rPr lang="zh-CN" altLang="en-US" dirty="0" smtClean="0"/>
              <a:t>号字（具体根据文字量可适当调整）。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课名：字体以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为主，字号一般使用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Period</a:t>
            </a:r>
            <a:r>
              <a:rPr lang="en-US" altLang="zh-CN" baseline="0" dirty="0" smtClean="0"/>
              <a:t> 1</a:t>
            </a:r>
            <a:r>
              <a:rPr lang="zh-CN" altLang="en-US" dirty="0" smtClean="0"/>
              <a:t>）：字体使用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，字号为</a:t>
            </a:r>
            <a:r>
              <a:rPr lang="en-US" altLang="zh-CN" dirty="0" smtClean="0"/>
              <a:t>28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正文一般用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注意标点的规范（例如：中文省略号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……，可用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Shift+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数字键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打出中文省略号，英文省略号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4932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982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92851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92851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92851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2969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2969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2969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296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请注意：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正文标题为：黑体，</a:t>
            </a:r>
            <a:r>
              <a:rPr lang="en-US" altLang="zh-CN" dirty="0" smtClean="0"/>
              <a:t>30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正文内容为：华文楷体，尽量不小于</a:t>
            </a:r>
            <a:r>
              <a:rPr lang="en-US" altLang="zh-CN" dirty="0" smtClean="0"/>
              <a:t>24</a:t>
            </a:r>
            <a:r>
              <a:rPr lang="zh-CN" altLang="en-US" dirty="0" smtClean="0"/>
              <a:t>号，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特殊辅助性文字不低于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dirty="0" smtClean="0"/>
              <a:t>根据文字量可适当调整。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内容文字一行一般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，单页文字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拍摄版本呈现内容务必与上传版本呈现的内容完全一致。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正文标题为：以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。字号为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正文内容为：以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。字号为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英文每行一般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不能超过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个单词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单页文字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1912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982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982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982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9829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9829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982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标题 1"/>
          <p:cNvSpPr txBox="1">
            <a:spLocks/>
          </p:cNvSpPr>
          <p:nvPr userDrawn="1"/>
        </p:nvSpPr>
        <p:spPr>
          <a:xfrm>
            <a:off x="1162578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</a:rPr>
              <a:t>基础教育精品课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986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7431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296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339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dministrator\Desktop\%5b&#20013;&#22269;&#26032;&#38395;%5d&#25913;&#38761;&#24320;&#25918;40&#24180;%20&#36825;&#20123;&#25968;&#23383;&#20196;&#20154;&#25391;&#22859;.mp4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7843_1624873279000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055688" y="2044237"/>
            <a:ext cx="10080625" cy="1006475"/>
          </a:xfrm>
          <a:prstGeom prst="rect">
            <a:avLst/>
          </a:prstGeom>
        </p:spPr>
        <p:txBody>
          <a:bodyPr/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坚持改革开放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1395663" y="3771491"/>
            <a:ext cx="9496946" cy="994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年    级</a:t>
            </a:r>
            <a:r>
              <a:rPr lang="zh-CN" altLang="en-US" sz="2800" dirty="0" smtClean="0"/>
              <a:t>：九年级                     学    </a:t>
            </a:r>
            <a:r>
              <a:rPr lang="zh-CN" altLang="en-US" sz="2800" dirty="0"/>
              <a:t>科</a:t>
            </a:r>
            <a:r>
              <a:rPr lang="zh-CN" altLang="en-US" sz="2800" dirty="0" smtClean="0"/>
              <a:t>：道德与法治（统编版）</a:t>
            </a:r>
            <a:endParaRPr lang="zh-CN" altLang="en-US" sz="2800" dirty="0"/>
          </a:p>
          <a:p>
            <a:r>
              <a:rPr lang="zh-CN" altLang="en-US" sz="2800" dirty="0" smtClean="0"/>
              <a:t>主讲人：易 红                        学    校：泸县百和镇百和中学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0663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416496" y="162235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"/>
          <p:cNvGrpSpPr/>
          <p:nvPr/>
        </p:nvGrpSpPr>
        <p:grpSpPr>
          <a:xfrm>
            <a:off x="2834735" y="121135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57200" y="1409099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探究一  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走进小华的家乡中国酒城泸州，通过视频和图片。感受小华家乡泸州在哪些方面发生了显著变化？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小华的家乡泸州蝶变的主要原因？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3302197" y="95913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家乡蝶变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50" y="4914900"/>
            <a:ext cx="436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2950" y="291465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交通出行、衣着服装、粮食供应、居住条件</a:t>
            </a:r>
            <a:endParaRPr lang="en-US" altLang="zh-CN" sz="24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对外开放水平进一步提高</a:t>
            </a:r>
            <a:endParaRPr lang="en-US" altLang="zh-CN" sz="24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" y="4381500"/>
            <a:ext cx="933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）实行改革开放的政策，全市人民团结一致艰苦奋斗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）全市人民在党的领导下发扬解放思想锐意进取的改革开放精神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</a:t>
            </a:r>
            <a:endParaRPr lang="zh-CN" altLang="en-US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0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70665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59347" y="141633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国家跃升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750" y="2171700"/>
            <a:ext cx="7562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探究二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同学们和小华共同观看视频并结合教材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P6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页总结改革开放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多年来我国取得的重大成就、具体体现和重大影响，以及你对此的感受。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787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796635" y="170665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59347" y="141633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国家跃升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[中国新闻]改革开放40年 这些数字令人振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81300" y="2266949"/>
            <a:ext cx="6305550" cy="3333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87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97446" y="169855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663285" y="11542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0747" y="109248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国家跃升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374650" y="2133601"/>
          <a:ext cx="2520950" cy="222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文本框 8"/>
          <p:cNvSpPr txBox="1"/>
          <p:nvPr/>
        </p:nvSpPr>
        <p:spPr>
          <a:xfrm>
            <a:off x="0" y="1675799"/>
            <a:ext cx="969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改革开放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多年来成就  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影响                    具体体现             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感受      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74651" y="4409017"/>
            <a:ext cx="1269998" cy="1087966"/>
            <a:chOff x="-38100" y="1"/>
            <a:chExt cx="1269998" cy="1087966"/>
          </a:xfrm>
          <a:scene3d>
            <a:camera prst="orthographicFront"/>
            <a:lightRig rig="flat" dir="t"/>
          </a:scene3d>
        </p:grpSpPr>
        <p:sp>
          <p:nvSpPr>
            <p:cNvPr id="22" name="单圆角矩形 21"/>
            <p:cNvSpPr/>
            <p:nvPr/>
          </p:nvSpPr>
          <p:spPr>
            <a:xfrm rot="16200000">
              <a:off x="71966" y="-71966"/>
              <a:ext cx="1087966" cy="1231899"/>
            </a:xfrm>
            <a:prstGeom prst="round1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单圆角矩形 4"/>
            <p:cNvSpPr/>
            <p:nvPr/>
          </p:nvSpPr>
          <p:spPr>
            <a:xfrm>
              <a:off x="-38100" y="190500"/>
              <a:ext cx="1231899" cy="8159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 smtClean="0">
                  <a:latin typeface="华文楷体" pitchFamily="2" charset="-122"/>
                  <a:ea typeface="华文楷体" pitchFamily="2" charset="-122"/>
                </a:rPr>
                <a:t>外汇储备</a:t>
              </a:r>
              <a:endParaRPr lang="en-US" altLang="zh-CN" dirty="0" smtClean="0">
                <a:latin typeface="华文楷体" pitchFamily="2" charset="-122"/>
                <a:ea typeface="华文楷体" pitchFamily="2" charset="-122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 smtClean="0">
                  <a:latin typeface="华文楷体" pitchFamily="2" charset="-122"/>
                  <a:ea typeface="华文楷体" pitchFamily="2" charset="-122"/>
                </a:rPr>
                <a:t>多年世界第一</a:t>
              </a:r>
              <a:endParaRPr lang="zh-CN" altLang="en-US" kern="1200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12900" y="4409017"/>
            <a:ext cx="1269999" cy="1087966"/>
            <a:chOff x="1174749" y="-247650"/>
            <a:chExt cx="1269999" cy="1087966"/>
          </a:xfrm>
          <a:scene3d>
            <a:camera prst="orthographicFront"/>
            <a:lightRig rig="flat" dir="t"/>
          </a:scene3d>
        </p:grpSpPr>
        <p:sp>
          <p:nvSpPr>
            <p:cNvPr id="25" name="单圆角矩形 24"/>
            <p:cNvSpPr/>
            <p:nvPr/>
          </p:nvSpPr>
          <p:spPr>
            <a:xfrm>
              <a:off x="1174749" y="-247650"/>
              <a:ext cx="1231899" cy="1087966"/>
            </a:xfrm>
            <a:prstGeom prst="round1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1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单圆角矩形 4"/>
            <p:cNvSpPr/>
            <p:nvPr/>
          </p:nvSpPr>
          <p:spPr>
            <a:xfrm>
              <a:off x="1212849" y="-76200"/>
              <a:ext cx="1231899" cy="8159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kern="1200" dirty="0" smtClean="0">
                  <a:latin typeface="华文楷体" pitchFamily="2" charset="-122"/>
                  <a:ea typeface="华文楷体" pitchFamily="2" charset="-122"/>
                </a:rPr>
                <a:t>科技、教育、文化等事业蓬勃发展</a:t>
              </a:r>
              <a:endParaRPr lang="zh-CN" altLang="en-US" kern="1200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09900" y="2533650"/>
            <a:ext cx="276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国际影响：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国际地位显著提高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成为影响世界的要力量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90850" y="4076700"/>
            <a:ext cx="253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国内影响：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创造伟大奇迹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中国人民过上幸福生活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5448300" y="3524250"/>
            <a:ext cx="89535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524500" y="2590800"/>
            <a:ext cx="2952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加入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WTO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、一带一路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世界经济稳定器和动力源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1" name="右箭头 30"/>
          <p:cNvSpPr/>
          <p:nvPr/>
        </p:nvSpPr>
        <p:spPr>
          <a:xfrm>
            <a:off x="3105150" y="3505200"/>
            <a:ext cx="89535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524500" y="4133850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就业扩大、收入增加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全面建成小康社会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社会保障体系逐步建立完善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7486650" y="3505200"/>
            <a:ext cx="89535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462486" y="2076450"/>
            <a:ext cx="738664" cy="36766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在党的领导下迎来伟大飞跃我们要坚定做自信中国人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7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9" grpId="0"/>
      <p:bldP spid="18" grpId="0" animBg="1"/>
      <p:bldP spid="28" grpId="0"/>
      <p:bldP spid="31" grpId="0" animBg="1"/>
      <p:bldP spid="27" grpId="0"/>
      <p:bldP spid="32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78396" y="1812853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58535" y="13066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530797" y="109248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所忆所悟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50" y="2000250"/>
            <a:ext cx="10039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 smtClean="0">
                <a:latin typeface="华文楷体" pitchFamily="2" charset="-122"/>
                <a:ea typeface="华文楷体" pitchFamily="2" charset="-122"/>
              </a:rPr>
              <a:t>探究三</a:t>
            </a:r>
            <a:endParaRPr lang="en-US" altLang="zh-CN" sz="26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600" dirty="0" smtClean="0">
                <a:latin typeface="华文楷体" pitchFamily="2" charset="-122"/>
                <a:ea typeface="华文楷体" pitchFamily="2" charset="-122"/>
              </a:rPr>
              <a:t> 同学们和小华共同探究以下问题</a:t>
            </a:r>
            <a:r>
              <a:rPr lang="en-US" altLang="zh-CN" sz="2600" dirty="0" smtClean="0">
                <a:latin typeface="华文楷体" pitchFamily="2" charset="-122"/>
                <a:ea typeface="华文楷体" pitchFamily="2" charset="-122"/>
              </a:rPr>
              <a:t>:</a:t>
            </a:r>
          </a:p>
          <a:p>
            <a:endParaRPr lang="en-US" altLang="zh-CN" sz="26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600" dirty="0" smtClean="0"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en-US" sz="2600" dirty="0" smtClean="0">
                <a:latin typeface="华文楷体" pitchFamily="2" charset="-122"/>
                <a:ea typeface="华文楷体" pitchFamily="2" charset="-122"/>
              </a:rPr>
              <a:t>决定实行改革开放的重大会议和改革开放的主要内容？</a:t>
            </a:r>
            <a:endParaRPr lang="en-US" altLang="zh-CN" sz="26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6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600" dirty="0" smtClean="0"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2600" dirty="0" smtClean="0">
                <a:latin typeface="华文楷体" pitchFamily="2" charset="-122"/>
                <a:ea typeface="华文楷体" pitchFamily="2" charset="-122"/>
              </a:rPr>
              <a:t>改革开放从无到有，体现了中国共产党和中国人民的什么精神？</a:t>
            </a:r>
            <a:endParaRPr lang="en-US" altLang="zh-CN" sz="26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6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600" dirty="0" smtClean="0"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2600" dirty="0" smtClean="0">
                <a:latin typeface="华文楷体" pitchFamily="2" charset="-122"/>
                <a:ea typeface="华文楷体" pitchFamily="2" charset="-122"/>
              </a:rPr>
              <a:t>改革开放让我们迎来了伟大飞跃这给我们带来了哪些重大启示？</a:t>
            </a:r>
            <a:endParaRPr lang="en-US" altLang="zh-CN" sz="2600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6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9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78396" y="1812853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758535" y="13066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11442" y="1942499"/>
            <a:ext cx="8966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1978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年中共十一届三中全会   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</a:p>
          <a:p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30797" y="109248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所忆所悟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311343" y="1714500"/>
            <a:ext cx="6411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改革开放所忆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971550" y="2209800"/>
            <a:ext cx="95250" cy="26860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3371850"/>
            <a:ext cx="116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内容：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" y="1905000"/>
            <a:ext cx="116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会议：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3100" y="25527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从农村到城市从经济体制改革到全面深化改革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确立了公有制为主体多种所有制经济共同发展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按劳分配为主体、多种分配方式并存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建立社会主义市场经济体制等社会主义基本经济制度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建立全方位多层次宽领域的对外开放格局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4610100"/>
            <a:ext cx="721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中国共产党团结领导中国人民解放思想、锐意进取、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敢为人先、敢拼敢闯的改革开放精神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4781550"/>
            <a:ext cx="116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精神：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9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78396" y="1812853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2758535" y="13066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87792" y="1961549"/>
            <a:ext cx="8966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中华民族迎来了从站起来、富起来到强起来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</a:p>
          <a:p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30797" y="109248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所忆所悟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387543" y="1447199"/>
            <a:ext cx="6411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改革开放所悟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895350" y="2171700"/>
            <a:ext cx="209550" cy="18669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028700" y="379095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重大启示：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943101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伟大飞跃：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9350" y="2876550"/>
            <a:ext cx="7410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坚持改革开放，是我们的强国之路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改革开放是决定当代中国命运的关键一招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改革开放是决定实现中华民族伟大复兴的关键一招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要坚定拥护党的领导，听党话感党恩跟党走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只有中国共产党才能为人民谋幸福，为民族谋复兴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要坚定拥护改革开放，要将改革开放进行到底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9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2663285" y="1154206"/>
            <a:ext cx="445481" cy="469613"/>
            <a:chOff x="2121873" y="1511588"/>
            <a:chExt cx="445481" cy="469613"/>
          </a:xfrm>
        </p:grpSpPr>
        <p:sp>
          <p:nvSpPr>
            <p:cNvPr id="3" name="矩形 2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文本框 8"/>
          <p:cNvSpPr txBox="1"/>
          <p:nvPr/>
        </p:nvSpPr>
        <p:spPr>
          <a:xfrm>
            <a:off x="3130747" y="109248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回顾总结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225996" y="173665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0"/>
          <p:cNvSpPr txBox="1"/>
          <p:nvPr/>
        </p:nvSpPr>
        <p:spPr>
          <a:xfrm>
            <a:off x="1888171" y="2076451"/>
            <a:ext cx="264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1.</a:t>
            </a:r>
            <a:r>
              <a:rPr lang="zh-CN" altLang="en-US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乡蝶变</a:t>
            </a:r>
            <a:endParaRPr lang="zh-CN" altLang="en-US" sz="2400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左大括号 32"/>
          <p:cNvSpPr/>
          <p:nvPr/>
        </p:nvSpPr>
        <p:spPr>
          <a:xfrm>
            <a:off x="2171700" y="2171700"/>
            <a:ext cx="323850" cy="27622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314450" y="2348984"/>
            <a:ext cx="11079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革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放</a:t>
            </a:r>
            <a:endParaRPr lang="zh-CN" altLang="en-US" sz="3200" dirty="0"/>
          </a:p>
        </p:txBody>
      </p:sp>
      <p:sp>
        <p:nvSpPr>
          <p:cNvPr id="35" name="文本框 9"/>
          <p:cNvSpPr txBox="1"/>
          <p:nvPr/>
        </p:nvSpPr>
        <p:spPr>
          <a:xfrm>
            <a:off x="1854397" y="1987837"/>
            <a:ext cx="275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家乡蝶变</a:t>
            </a:r>
            <a:endParaRPr lang="zh-CN" altLang="en-US" sz="2800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6" name="文本框 8"/>
          <p:cNvSpPr txBox="1"/>
          <p:nvPr/>
        </p:nvSpPr>
        <p:spPr>
          <a:xfrm>
            <a:off x="2102047" y="4597687"/>
            <a:ext cx="239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国家跃升</a:t>
            </a:r>
            <a:endParaRPr lang="zh-CN" altLang="en-US" sz="2800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1828800" y="3276600"/>
            <a:ext cx="59055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大括号 37"/>
          <p:cNvSpPr/>
          <p:nvPr/>
        </p:nvSpPr>
        <p:spPr>
          <a:xfrm flipH="1">
            <a:off x="3962400" y="2209800"/>
            <a:ext cx="704850" cy="2705100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>
            <a:off x="4248150" y="3314700"/>
            <a:ext cx="59055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732253" y="2615684"/>
            <a:ext cx="6111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所</a:t>
            </a:r>
            <a:endParaRPr lang="en-US" altLang="zh-CN" sz="2800" dirty="0" smtClean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忆</a:t>
            </a:r>
            <a:endParaRPr lang="en-US" altLang="zh-CN" sz="2800" dirty="0" smtClean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所悟</a:t>
            </a:r>
            <a:endParaRPr lang="en-US" altLang="zh-CN" sz="2800" dirty="0" smtClean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38750" y="2044184"/>
            <a:ext cx="11079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坚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持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革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放</a:t>
            </a:r>
            <a:endParaRPr lang="zh-CN" altLang="en-US" sz="3200" dirty="0"/>
          </a:p>
        </p:txBody>
      </p:sp>
      <p:sp>
        <p:nvSpPr>
          <p:cNvPr id="27" name="矩形 26"/>
          <p:cNvSpPr/>
          <p:nvPr/>
        </p:nvSpPr>
        <p:spPr>
          <a:xfrm>
            <a:off x="5753100" y="2234684"/>
            <a:ext cx="11079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强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之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路</a:t>
            </a:r>
            <a:endParaRPr lang="zh-CN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4743450" y="2044184"/>
            <a:ext cx="11079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坚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持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党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领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导</a:t>
            </a:r>
            <a:endParaRPr lang="zh-CN" altLang="en-US" sz="3200" dirty="0"/>
          </a:p>
        </p:txBody>
      </p:sp>
      <p:sp>
        <p:nvSpPr>
          <p:cNvPr id="20" name="矩形 19"/>
          <p:cNvSpPr/>
          <p:nvPr/>
        </p:nvSpPr>
        <p:spPr>
          <a:xfrm>
            <a:off x="6286500" y="2234684"/>
            <a:ext cx="11079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关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键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一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招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8"/>
          <p:cNvSpPr txBox="1"/>
          <p:nvPr/>
        </p:nvSpPr>
        <p:spPr>
          <a:xfrm>
            <a:off x="2235396" y="901987"/>
            <a:ext cx="681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课外拓展</a:t>
            </a:r>
            <a:r>
              <a:rPr lang="en-US" altLang="zh-CN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争当小记者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667000" y="1524000"/>
            <a:ext cx="6038850" cy="1905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>
          <a:xfrm>
            <a:off x="1863185" y="1078006"/>
            <a:ext cx="445481" cy="469613"/>
            <a:chOff x="2121873" y="1511588"/>
            <a:chExt cx="445481" cy="469613"/>
          </a:xfrm>
        </p:grpSpPr>
        <p:sp>
          <p:nvSpPr>
            <p:cNvPr id="9" name="矩形 8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2450" y="1924050"/>
            <a:ext cx="8877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请同学们在课后拟写一篇关于“改革开放与我看家乡新变化为主题的评论文章，字数在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300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字左右。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提示：可以从家乡衣食住行等方面的变化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或人民群众精神面貌的变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化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667000" y="1504950"/>
            <a:ext cx="5562600" cy="19050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2"/>
          <p:cNvGrpSpPr/>
          <p:nvPr/>
        </p:nvGrpSpPr>
        <p:grpSpPr>
          <a:xfrm>
            <a:off x="1520285" y="98275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92493" y="4380899"/>
            <a:ext cx="765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59196" y="787687"/>
            <a:ext cx="681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改革开放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二十大论述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 descr="16666229419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1300" y="1657208"/>
            <a:ext cx="5276850" cy="26861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85950" y="4404658"/>
            <a:ext cx="6991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坚持深化改革开放等重大原则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坚定拥护党的领导，踔厉奋发，建功新时代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以中国式现代化全面推进中华民族伟大复兴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9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006137"/>
            <a:ext cx="7927975" cy="1006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坚持改革开放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304800" y="3676241"/>
            <a:ext cx="9496946" cy="994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dirty="0">
                <a:solidFill>
                  <a:schemeClr val="tx1"/>
                </a:solidFill>
              </a:rPr>
              <a:t>年    级</a:t>
            </a:r>
            <a:r>
              <a:rPr lang="zh-CN" altLang="en-US" sz="3000" dirty="0" smtClean="0">
                <a:solidFill>
                  <a:schemeClr val="tx1"/>
                </a:solidFill>
              </a:rPr>
              <a:t>：九年级     学    </a:t>
            </a:r>
            <a:r>
              <a:rPr lang="zh-CN" altLang="en-US" sz="3000" dirty="0">
                <a:solidFill>
                  <a:schemeClr val="tx1"/>
                </a:solidFill>
              </a:rPr>
              <a:t>科</a:t>
            </a:r>
            <a:r>
              <a:rPr lang="zh-CN" altLang="en-US" sz="3000" dirty="0" smtClean="0">
                <a:solidFill>
                  <a:schemeClr val="tx1"/>
                </a:solidFill>
              </a:rPr>
              <a:t>：道德与法治（统编版）</a:t>
            </a:r>
            <a:endParaRPr lang="zh-CN" altLang="en-US" sz="3000" dirty="0">
              <a:solidFill>
                <a:schemeClr val="tx1"/>
              </a:solidFill>
            </a:endParaRPr>
          </a:p>
          <a:p>
            <a:r>
              <a:rPr lang="zh-CN" altLang="en-US" sz="3000" dirty="0" smtClean="0">
                <a:solidFill>
                  <a:schemeClr val="tx1"/>
                </a:solidFill>
              </a:rPr>
              <a:t>主讲人：易 红        学    校：泸县百和镇百和中学</a:t>
            </a:r>
            <a:endParaRPr lang="en-US" altLang="zh-CN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31596" y="1933089"/>
            <a:ext cx="4779942" cy="540000"/>
            <a:chOff x="996173" y="2188583"/>
            <a:chExt cx="4779942" cy="540000"/>
          </a:xfrm>
        </p:grpSpPr>
        <p:grpSp>
          <p:nvGrpSpPr>
            <p:cNvPr id="18" name="组合 17"/>
            <p:cNvGrpSpPr/>
            <p:nvPr/>
          </p:nvGrpSpPr>
          <p:grpSpPr>
            <a:xfrm>
              <a:off x="996173" y="2188583"/>
              <a:ext cx="3797704" cy="540000"/>
              <a:chOff x="1635964" y="1686127"/>
              <a:chExt cx="4230947" cy="60160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852332" y="1729911"/>
                <a:ext cx="4014579" cy="528105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60994" y="2217645"/>
              <a:ext cx="4715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     </a:t>
              </a:r>
              <a:r>
                <a:rPr lang="zh-CN" altLang="en-US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改革开放</a:t>
              </a:r>
              <a:r>
                <a:rPr lang="en-US" altLang="zh-CN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—</a:t>
              </a:r>
              <a:r>
                <a:rPr lang="zh-CN" altLang="en-US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家乡蝶变</a:t>
              </a:r>
              <a:endParaRPr lang="zh-CN" altLang="en-US" sz="24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31595" y="4168581"/>
            <a:ext cx="3778655" cy="540000"/>
            <a:chOff x="1635964" y="1686127"/>
            <a:chExt cx="4209725" cy="601602"/>
          </a:xfrm>
        </p:grpSpPr>
        <p:sp>
          <p:nvSpPr>
            <p:cNvPr id="24" name="圆角矩形 23"/>
            <p:cNvSpPr/>
            <p:nvPr/>
          </p:nvSpPr>
          <p:spPr>
            <a:xfrm>
              <a:off x="1852333" y="1729911"/>
              <a:ext cx="3993356" cy="528105"/>
            </a:xfrm>
            <a:prstGeom prst="roundRect">
              <a:avLst/>
            </a:prstGeom>
            <a:solidFill>
              <a:srgbClr val="711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18614181">
              <a:off x="1635965" y="1686126"/>
              <a:ext cx="601602" cy="601603"/>
            </a:xfrm>
            <a:prstGeom prst="rect">
              <a:avLst/>
            </a:prstGeom>
            <a:solidFill>
              <a:srgbClr val="A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标题 27"/>
          <p:cNvSpPr>
            <a:spLocks noGrp="1"/>
          </p:cNvSpPr>
          <p:nvPr>
            <p:ph type="title" idx="4294967295"/>
          </p:nvPr>
        </p:nvSpPr>
        <p:spPr>
          <a:xfrm>
            <a:off x="2036983" y="1081965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sz="3000" dirty="0" smtClean="0"/>
              <a:t>坚持改革开放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1595" y="3092128"/>
            <a:ext cx="4784760" cy="540000"/>
            <a:chOff x="996172" y="3505024"/>
            <a:chExt cx="4784760" cy="540000"/>
          </a:xfrm>
        </p:grpSpPr>
        <p:grpSp>
          <p:nvGrpSpPr>
            <p:cNvPr id="28" name="组合 27"/>
            <p:cNvGrpSpPr/>
            <p:nvPr/>
          </p:nvGrpSpPr>
          <p:grpSpPr>
            <a:xfrm>
              <a:off x="996172" y="3505024"/>
              <a:ext cx="3759605" cy="540000"/>
              <a:chOff x="1635964" y="1686127"/>
              <a:chExt cx="4188501" cy="60160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852333" y="1729911"/>
                <a:ext cx="3972132" cy="528105"/>
              </a:xfrm>
              <a:prstGeom prst="roundRect">
                <a:avLst/>
              </a:prstGeom>
              <a:solidFill>
                <a:srgbClr val="014E6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1784A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065811" y="3567454"/>
              <a:ext cx="4715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     </a:t>
              </a:r>
              <a:r>
                <a:rPr lang="zh-CN" altLang="en-US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改革开放</a:t>
              </a:r>
              <a:r>
                <a:rPr lang="en-US" altLang="zh-CN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—</a:t>
              </a:r>
              <a:r>
                <a:rPr lang="zh-CN" altLang="en-US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国家跃升</a:t>
              </a:r>
              <a:endParaRPr lang="zh-CN" altLang="en-US" sz="24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0"/>
          <p:cNvSpPr txBox="1"/>
          <p:nvPr/>
        </p:nvSpPr>
        <p:spPr>
          <a:xfrm>
            <a:off x="2058317" y="4192951"/>
            <a:ext cx="471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     </a:t>
            </a:r>
            <a:r>
              <a:rPr lang="zh-CN" altLang="en-US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改革开放</a:t>
            </a:r>
            <a:r>
              <a:rPr lang="en-US" altLang="zh-CN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所忆所悟</a:t>
            </a:r>
            <a:endParaRPr lang="zh-CN" altLang="en-US" sz="2400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4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416496" y="181285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"/>
          <p:cNvGrpSpPr/>
          <p:nvPr/>
        </p:nvGrpSpPr>
        <p:grpSpPr>
          <a:xfrm>
            <a:off x="2834735" y="140185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62000" y="2018699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探究一  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1.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走进小华的家乡中国酒城泸州，通过视频和图片。感受小华家乡泸州在哪些方面发生了显著变化？ 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2.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小华的家乡泸州蝶变的主要原因？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3302197" y="114963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家乡蝶变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0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416496" y="181285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"/>
          <p:cNvGrpSpPr/>
          <p:nvPr/>
        </p:nvGrpSpPr>
        <p:grpSpPr>
          <a:xfrm>
            <a:off x="2834735" y="140185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7843_16248732790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33700" y="2195512"/>
            <a:ext cx="5848350" cy="3005138"/>
          </a:xfrm>
          <a:prstGeom prst="rect">
            <a:avLst/>
          </a:prstGeom>
        </p:spPr>
      </p:pic>
      <p:sp>
        <p:nvSpPr>
          <p:cNvPr id="12" name="文本框 9"/>
          <p:cNvSpPr txBox="1"/>
          <p:nvPr/>
        </p:nvSpPr>
        <p:spPr>
          <a:xfrm>
            <a:off x="3302197" y="114963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家乡蝶变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 descr="OY$0N)W6U`HA0TPM)`$B3(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4650" y="2190750"/>
            <a:ext cx="5867400" cy="3181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0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416496" y="181285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"/>
          <p:cNvGrpSpPr/>
          <p:nvPr/>
        </p:nvGrpSpPr>
        <p:grpSpPr>
          <a:xfrm>
            <a:off x="2834735" y="140185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5" name="图片 14" descr="`%TZF(`U[UNJQ]DGNC57{9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37" y="2247900"/>
            <a:ext cx="3005478" cy="2762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 descr="_PS%7UBQ}AWZT`H]S1DEZD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199" y="2228850"/>
            <a:ext cx="4457701" cy="2876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8"/>
          <p:cNvSpPr txBox="1"/>
          <p:nvPr/>
        </p:nvSpPr>
        <p:spPr>
          <a:xfrm>
            <a:off x="597093" y="5142899"/>
            <a:ext cx="765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改革前                                                现在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3302197" y="114963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家乡蝶变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0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416496" y="181285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"/>
          <p:cNvGrpSpPr/>
          <p:nvPr/>
        </p:nvGrpSpPr>
        <p:grpSpPr>
          <a:xfrm>
            <a:off x="2834735" y="140185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图片 11" descr="SQL[WYT[F[UO0Q4M`22YO~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899" y="1962149"/>
            <a:ext cx="4114801" cy="2606197"/>
          </a:xfrm>
          <a:prstGeom prst="rect">
            <a:avLst/>
          </a:prstGeom>
        </p:spPr>
      </p:pic>
      <p:pic>
        <p:nvPicPr>
          <p:cNvPr id="13" name="图片 12" descr="G[$JOPQ8WITT)@4I@3WNL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1588" y="1976437"/>
            <a:ext cx="3871912" cy="2611539"/>
          </a:xfrm>
          <a:prstGeom prst="rect">
            <a:avLst/>
          </a:prstGeom>
        </p:spPr>
      </p:pic>
      <p:sp>
        <p:nvSpPr>
          <p:cNvPr id="11" name="文本框 8"/>
          <p:cNvSpPr txBox="1"/>
          <p:nvPr/>
        </p:nvSpPr>
        <p:spPr>
          <a:xfrm>
            <a:off x="1111443" y="4666649"/>
            <a:ext cx="765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改革前                                                现在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3302197" y="114963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家乡蝶变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0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416496" y="181285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"/>
          <p:cNvGrpSpPr/>
          <p:nvPr/>
        </p:nvGrpSpPr>
        <p:grpSpPr>
          <a:xfrm>
            <a:off x="2834735" y="140185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图片 10" descr="B01508E11EB82429A735EEF476811D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729" y="2185601"/>
            <a:ext cx="3469476" cy="236136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 descr="33B9F13067F6A01DEB9E1E3C39281E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2" y="2224094"/>
            <a:ext cx="3467098" cy="237615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文本框 8"/>
          <p:cNvSpPr txBox="1"/>
          <p:nvPr/>
        </p:nvSpPr>
        <p:spPr>
          <a:xfrm>
            <a:off x="844743" y="4799999"/>
            <a:ext cx="800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改革前                                     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现在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3302197" y="114963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家乡蝶变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0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416496" y="181285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834735" y="140185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 descr="98c10191a526c9296177e6ffd5e0f9fa_t016901551f77ddef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49" y="1992203"/>
            <a:ext cx="4362451" cy="2938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图片 15" descr="5de33d735417bc9eb30e882538a76b67_6218cac8644e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6351" y="2032062"/>
            <a:ext cx="4286249" cy="2937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文本框 9"/>
          <p:cNvSpPr txBox="1"/>
          <p:nvPr/>
        </p:nvSpPr>
        <p:spPr>
          <a:xfrm>
            <a:off x="3302197" y="1149637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家乡蝶变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7092" y="5219099"/>
            <a:ext cx="812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                                                    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2022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0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1159</Words>
  <Application>Microsoft Office PowerPoint</Application>
  <PresentationFormat>自定义</PresentationFormat>
  <Paragraphs>191</Paragraphs>
  <Slides>19</Slides>
  <Notes>17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坚持改革开放</vt:lpstr>
      <vt:lpstr>幻灯片 2</vt:lpstr>
      <vt:lpstr>坚持改革开放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大地系统</cp:lastModifiedBy>
  <cp:revision>373</cp:revision>
  <dcterms:created xsi:type="dcterms:W3CDTF">2020-02-05T11:17:56Z</dcterms:created>
  <dcterms:modified xsi:type="dcterms:W3CDTF">2022-10-28T04:54:37Z</dcterms:modified>
</cp:coreProperties>
</file>