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sldIdLst>
    <p:sldId id="4161" r:id="rId4"/>
    <p:sldId id="5662" r:id="rId6"/>
    <p:sldId id="6001" r:id="rId7"/>
    <p:sldId id="4965" r:id="rId8"/>
    <p:sldId id="4312" r:id="rId9"/>
    <p:sldId id="3932" r:id="rId10"/>
    <p:sldId id="5476" r:id="rId11"/>
    <p:sldId id="5845" r:id="rId12"/>
    <p:sldId id="5713" r:id="rId13"/>
    <p:sldId id="5846" r:id="rId14"/>
    <p:sldId id="6002" r:id="rId15"/>
    <p:sldId id="5761" r:id="rId16"/>
    <p:sldId id="5887" r:id="rId17"/>
    <p:sldId id="6003" r:id="rId18"/>
    <p:sldId id="6005" r:id="rId19"/>
    <p:sldId id="5885" r:id="rId20"/>
    <p:sldId id="6004" r:id="rId21"/>
    <p:sldId id="5888" r:id="rId22"/>
    <p:sldId id="5764" r:id="rId23"/>
    <p:sldId id="6006" r:id="rId24"/>
    <p:sldId id="5616" r:id="rId25"/>
    <p:sldId id="6044" r:id="rId26"/>
    <p:sldId id="6046" r:id="rId27"/>
    <p:sldId id="6045" r:id="rId28"/>
    <p:sldId id="5928" r:id="rId29"/>
    <p:sldId id="5051" r:id="rId30"/>
    <p:sldId id="6047" r:id="rId31"/>
    <p:sldId id="6061" r:id="rId32"/>
    <p:sldId id="5768" r:id="rId33"/>
    <p:sldId id="6048" r:id="rId34"/>
    <p:sldId id="325" r:id="rId35"/>
    <p:sldId id="259" r:id="rId36"/>
    <p:sldId id="4771" r:id="rId37"/>
  </p:sldIdLst>
  <p:sldSz cx="9144000" cy="6858000" type="screen4x3"/>
  <p:notesSz cx="7103745" cy="1023429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f8874037-4d54-4a7f-8792-836f0f8e3f34}">
          <p14:sldIdLst>
            <p14:sldId id="4161"/>
            <p14:sldId id="5662"/>
            <p14:sldId id="6001"/>
            <p14:sldId id="4965"/>
            <p14:sldId id="4312"/>
            <p14:sldId id="3932"/>
            <p14:sldId id="5476"/>
            <p14:sldId id="5845"/>
            <p14:sldId id="5713"/>
            <p14:sldId id="5846"/>
            <p14:sldId id="6002"/>
            <p14:sldId id="5761"/>
            <p14:sldId id="5887"/>
            <p14:sldId id="6003"/>
            <p14:sldId id="6005"/>
            <p14:sldId id="5885"/>
            <p14:sldId id="6004"/>
            <p14:sldId id="5888"/>
            <p14:sldId id="5764"/>
            <p14:sldId id="6006"/>
            <p14:sldId id="5616"/>
            <p14:sldId id="6044"/>
            <p14:sldId id="6046"/>
            <p14:sldId id="6045"/>
            <p14:sldId id="5928"/>
            <p14:sldId id="5051"/>
            <p14:sldId id="6047"/>
            <p14:sldId id="6061"/>
            <p14:sldId id="5768"/>
            <p14:sldId id="6048"/>
            <p14:sldId id="325"/>
            <p14:sldId id="259"/>
            <p14:sldId id="4771"/>
          </p14:sldIdLst>
        </p14:section>
      </p14:sectionLst>
    </p:ext>
    <p:ext uri="{EFAFB233-063F-42B5-8137-9DF3F51BA10A}">
      <p15:sldGuideLst xmlns:p15="http://schemas.microsoft.com/office/powerpoint/2012/main">
        <p15:guide id="1" orient="horz" pos="2160" userDrawn="1">
          <p15:clr>
            <a:srgbClr val="A4A3A4"/>
          </p15:clr>
        </p15:guide>
        <p15:guide id="2" pos="29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F0576"/>
    <a:srgbClr val="B028BC"/>
    <a:srgbClr val="2442DA"/>
    <a:srgbClr val="B2F8FD"/>
    <a:srgbClr val="CDFEFA"/>
    <a:srgbClr val="DDBAFD"/>
    <a:srgbClr val="BFAFED"/>
    <a:srgbClr val="C9E886"/>
    <a:srgbClr val="84E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6" d="100"/>
          <a:sy n="66" d="100"/>
        </p:scale>
        <p:origin x="-1674" y="-594"/>
      </p:cViewPr>
      <p:guideLst>
        <p:guide orient="horz" pos="2160"/>
        <p:guide pos="296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9288" cy="5746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168775" y="0"/>
            <a:ext cx="3187700" cy="5746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C6A091E-43B0-40E5-825C-51D3B5577BC4}" type="datetimeFigureOut">
              <a:rPr lang="zh-CN" altLang="en-US"/>
            </a:fld>
            <a:endParaRPr lang="zh-CN" altLang="en-US"/>
          </a:p>
        </p:txBody>
      </p:sp>
      <p:sp>
        <p:nvSpPr>
          <p:cNvPr id="4" name="幻灯片图像占位符 3"/>
          <p:cNvSpPr>
            <a:spLocks noGrp="1" noRot="1" noChangeAspect="1"/>
          </p:cNvSpPr>
          <p:nvPr>
            <p:ph type="sldImg" idx="2"/>
          </p:nvPr>
        </p:nvSpPr>
        <p:spPr>
          <a:xfrm>
            <a:off x="242888" y="1431925"/>
            <a:ext cx="6872287" cy="386556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36600" y="5511800"/>
            <a:ext cx="5886450" cy="4511675"/>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10879138"/>
            <a:ext cx="3189288" cy="5746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168775" y="10879138"/>
            <a:ext cx="3187700" cy="5746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4C966D3-C5DD-4ABF-92AE-C30AA37ECB1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01725" y="1431925"/>
            <a:ext cx="5154613"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01725" y="1431925"/>
            <a:ext cx="5154613"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01725" y="1431925"/>
            <a:ext cx="5154613"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3887391" y="987427"/>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628651" y="365125"/>
            <a:ext cx="5800725"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29842"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4629151"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audio" Target="../media/audio1.wav"/><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6" Type="http://schemas.openxmlformats.org/officeDocument/2006/relationships/theme" Target="../theme/theme2.xml"/><Relationship Id="rId15" Type="http://schemas.openxmlformats.org/officeDocument/2006/relationships/audio" Target="../media/audio1.wav"/><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anchor="t"/>
          <a:lstStyle/>
          <a:p>
            <a:pPr lvl="0" indent="-227330"/>
            <a:r>
              <a:rPr lang="zh-CN" altLang="en-US" dirty="0"/>
              <a:t>单击此处编辑母版文本样式</a:t>
            </a:r>
            <a:endParaRPr lang="zh-CN" altLang="en-US" dirty="0"/>
          </a:p>
          <a:p>
            <a:pPr lvl="1" indent="-227330"/>
            <a:r>
              <a:rPr lang="zh-CN" altLang="en-US" dirty="0"/>
              <a:t>第二级</a:t>
            </a:r>
            <a:endParaRPr lang="zh-CN" altLang="en-US" dirty="0"/>
          </a:p>
          <a:p>
            <a:pPr lvl="2" indent="-227330"/>
            <a:r>
              <a:rPr lang="zh-CN" altLang="en-US" dirty="0"/>
              <a:t>第三级</a:t>
            </a:r>
            <a:endParaRPr lang="zh-CN" altLang="en-US" dirty="0"/>
          </a:p>
          <a:p>
            <a:pPr lvl="3" indent="-227330"/>
            <a:r>
              <a:rPr lang="zh-CN" altLang="en-US" dirty="0"/>
              <a:t>第四级</a:t>
            </a:r>
            <a:endParaRPr lang="zh-CN" altLang="en-US" dirty="0"/>
          </a:p>
          <a:p>
            <a:pPr lvl="4" indent="-227330"/>
            <a:r>
              <a:rPr lang="zh-CN" altLang="en-US" dirty="0"/>
              <a:t>第五级</a:t>
            </a:r>
            <a:endParaRPr lang="en-US" altLang="zh-CN"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p:split orient="vert" dir="in"/>
        <p:sndAc>
          <p:stSnd>
            <p:snd r:embed="rId2" name="chimes.wav"/>
          </p:stSnd>
        </p:sndAc>
      </p:transition>
    </mc:Choice>
    <mc:Fallback>
      <p:transition spd="slow">
        <p:split orient="vert" dir="in"/>
        <p:sndAc>
          <p:stSnd>
            <p:snd r:embed="rId2" name="chimes.wav"/>
          </p:stSnd>
        </p:sndAc>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628650" y="1825625"/>
            <a:ext cx="7886700" cy="4351338"/>
          </a:xfrm>
          <a:prstGeom prst="rect">
            <a:avLst/>
          </a:prstGeom>
          <a:noFill/>
          <a:ln w="9525">
            <a:noFill/>
          </a:ln>
        </p:spPr>
        <p:txBody>
          <a:bodyPr anchor="t"/>
          <a:lstStyle/>
          <a:p>
            <a:pPr lvl="0" indent="-227330"/>
            <a:r>
              <a:rPr lang="zh-CN" altLang="en-US" dirty="0"/>
              <a:t>单击此处编辑母版文本样式</a:t>
            </a:r>
            <a:endParaRPr lang="zh-CN" altLang="en-US" dirty="0"/>
          </a:p>
          <a:p>
            <a:pPr lvl="1" indent="-227330"/>
            <a:r>
              <a:rPr lang="zh-CN" altLang="en-US" dirty="0"/>
              <a:t>第二级</a:t>
            </a:r>
            <a:endParaRPr lang="zh-CN" altLang="en-US" dirty="0"/>
          </a:p>
          <a:p>
            <a:pPr lvl="2" indent="-227330"/>
            <a:r>
              <a:rPr lang="zh-CN" altLang="en-US" dirty="0"/>
              <a:t>第三级</a:t>
            </a:r>
            <a:endParaRPr lang="zh-CN" altLang="en-US" dirty="0"/>
          </a:p>
          <a:p>
            <a:pPr lvl="3" indent="-227330"/>
            <a:r>
              <a:rPr lang="zh-CN" altLang="en-US" dirty="0"/>
              <a:t>第四级</a:t>
            </a:r>
            <a:endParaRPr lang="zh-CN" altLang="en-US" dirty="0"/>
          </a:p>
          <a:p>
            <a:pPr lvl="4" indent="-227330"/>
            <a:r>
              <a:rPr lang="zh-CN" altLang="en-US" dirty="0"/>
              <a:t>第五级</a:t>
            </a:r>
            <a:endParaRPr lang="en-US" altLang="zh-CN"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D16FA71-E5A1-4B22-877B-790B2D8CCF13}" type="slidenum">
              <a:rPr kumimoji="0"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mc:Choice xmlns:p14="http://schemas.microsoft.com/office/powerpoint/2010/main" Requires="p14">
      <p:transition spd="slow" p14:dur="1500">
        <p:split orient="vert" dir="in"/>
        <p:sndAc>
          <p:stSnd>
            <p:snd r:embed="rId15" name="chimes.wav"/>
          </p:stSnd>
        </p:sndAc>
      </p:transition>
    </mc:Choice>
    <mc:Fallback>
      <p:transition spd="slow">
        <p:split orient="vert" dir="in"/>
        <p:sndAc>
          <p:stSnd>
            <p:snd r:embed="rId15" name="chimes.wav"/>
          </p:stSnd>
        </p:sndAc>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audio" Target="../media/audio1.wav"/><Relationship Id="rId3" Type="http://schemas.openxmlformats.org/officeDocument/2006/relationships/image" Target="../media/image14.png"/><Relationship Id="rId2" Type="http://schemas.microsoft.com/office/2007/relationships/media" Target="file:///G:\&#25919;&#27835;\&#36947;&#24503;&#19982;&#27861;&#27835;&#35838;&#20214;\&#36947;&#24503;&#19982;&#27861;&#27835;\&#20061;&#24180;&#32423;\&#20061;&#24180;&#32423;&#19979;&#20876;\&#20061;&#24180;&#32423;&#19979;&#20876;&#35838;&#20214;\5.1%20&#36208;&#21521;&#19990;&#30028;&#22823;&#33310;&#21488;%20%2033PPT\3.5.1%20&#36208;&#21521;&#19990;&#30028;&#22823;&#33310;&#21488;\&#22810;&#24425;&#19990;&#30028;&#21019;&#24847;&#26080;&#38480;.wmv" TargetMode="External"/><Relationship Id="rId1" Type="http://schemas.openxmlformats.org/officeDocument/2006/relationships/video" Target="file:///G:\&#25919;&#27835;\&#36947;&#24503;&#19982;&#27861;&#27835;&#35838;&#20214;\&#36947;&#24503;&#19982;&#27861;&#27835;\&#20061;&#24180;&#32423;\&#20061;&#24180;&#32423;&#19979;&#20876;\&#20061;&#24180;&#32423;&#19979;&#20876;&#35838;&#20214;\5.1%20&#36208;&#21521;&#19990;&#30028;&#22823;&#33310;&#21488;%20%2033PPT\3.5.1%20&#36208;&#21521;&#19990;&#30028;&#22823;&#33310;&#21488;\&#22810;&#24425;&#19990;&#30028;&#21019;&#24847;&#26080;&#38480;.wmv"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audio" Target="../media/audio1.wav"/><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5.emf"/></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audio" Target="../media/audio1.wav"/><Relationship Id="rId3" Type="http://schemas.openxmlformats.org/officeDocument/2006/relationships/image" Target="../media/image4.png"/><Relationship Id="rId2" Type="http://schemas.microsoft.com/office/2007/relationships/media" Target="file:///G:\&#25919;&#27835;\&#36947;&#24503;&#19982;&#27861;&#27835;&#35838;&#20214;\&#36947;&#24503;&#19982;&#27861;&#27835;\&#20061;&#24180;&#32423;\&#20061;&#24180;&#32423;&#19979;&#20876;\&#20061;&#24180;&#32423;&#19979;&#20876;&#35838;&#20214;\5.1%20&#36208;&#21521;&#19990;&#30028;&#22823;&#33310;&#21488;%20%2033PPT\3.5.1%20&#36208;&#21521;&#19990;&#30028;&#22823;&#33310;&#21488;\&#36339;&#32499;&#27604;&#36187;-&#20013;&#22269;&#23567;&#23398;&#29983;1&#20998;&#38047;&#36339;548&#19979;&#65292;&#20843;&#20010;&#22269;&#38469;&#35009;&#21028;&#30475;&#20667;&#30524;&#65281;.mp4" TargetMode="External"/><Relationship Id="rId1" Type="http://schemas.openxmlformats.org/officeDocument/2006/relationships/video" Target="file:///G:\&#25919;&#27835;\&#36947;&#24503;&#19982;&#27861;&#27835;&#35838;&#20214;\&#36947;&#24503;&#19982;&#27861;&#27835;\&#20061;&#24180;&#32423;\&#20061;&#24180;&#32423;&#19979;&#20876;\&#20061;&#24180;&#32423;&#19979;&#20876;&#35838;&#20214;\5.1%20&#36208;&#21521;&#19990;&#30028;&#22823;&#33310;&#21488;%20%2033PPT\3.5.1%20&#36208;&#21521;&#19990;&#30028;&#22823;&#33310;&#21488;\&#36339;&#32499;&#27604;&#36187;-&#20013;&#22269;&#23567;&#23398;&#29983;1&#20998;&#38047;&#36339;548&#19979;&#65292;&#20843;&#20010;&#22269;&#38469;&#35009;&#21028;&#30475;&#20667;&#30524;&#65281;.mp4"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7.pn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audio" Target="../media/audio1.wav"/><Relationship Id="rId3" Type="http://schemas.openxmlformats.org/officeDocument/2006/relationships/image" Target="../media/image7.png"/><Relationship Id="rId2" Type="http://schemas.microsoft.com/office/2007/relationships/media" Target="file:///G:\&#25919;&#27835;\&#36947;&#24503;&#19982;&#27861;&#27835;&#35838;&#20214;\&#36947;&#24503;&#19982;&#27861;&#27835;\&#20061;&#24180;&#32423;\&#20061;&#24180;&#32423;&#19979;&#20876;\&#20061;&#24180;&#32423;&#19979;&#20876;&#35838;&#20214;\5.1%20&#36208;&#21521;&#19990;&#30028;&#22823;&#33310;&#21488;%20%2033PPT\3.5.1%20&#36208;&#21521;&#19990;&#30028;&#22823;&#33310;&#21488;\&#22269;&#38469;&#30740;&#23398;&#26053;&#34892;-_&#39640;&#28165;.mp4" TargetMode="External"/><Relationship Id="rId1" Type="http://schemas.openxmlformats.org/officeDocument/2006/relationships/video" Target="file:///G:\&#25919;&#27835;\&#36947;&#24503;&#19982;&#27861;&#27835;&#35838;&#20214;\&#36947;&#24503;&#19982;&#27861;&#27835;\&#20061;&#24180;&#32423;\&#20061;&#24180;&#32423;&#19979;&#20876;\&#20061;&#24180;&#32423;&#19979;&#20876;&#35838;&#20214;\5.1%20&#36208;&#21521;&#19990;&#30028;&#22823;&#33310;&#21488;%20%2033PPT\3.5.1%20&#36208;&#21521;&#19990;&#30028;&#22823;&#33310;&#21488;\&#22269;&#38469;&#30740;&#23398;&#26053;&#34892;-_&#39640;&#28165;.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455" y="871220"/>
            <a:ext cx="8613775" cy="5354955"/>
          </a:xfrm>
          <a:prstGeom prst="rect">
            <a:avLst/>
          </a:prstGeom>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 name="矩形 3"/>
          <p:cNvSpPr/>
          <p:nvPr/>
        </p:nvSpPr>
        <p:spPr>
          <a:xfrm>
            <a:off x="459740" y="1190625"/>
            <a:ext cx="8116570" cy="4716145"/>
          </a:xfrm>
          <a:prstGeom prst="rect">
            <a:avLst/>
          </a:prstGeom>
          <a:ln w="762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 name="文本框 1"/>
          <p:cNvSpPr txBox="1"/>
          <p:nvPr/>
        </p:nvSpPr>
        <p:spPr>
          <a:xfrm>
            <a:off x="726440" y="1285875"/>
            <a:ext cx="7583805" cy="4525645"/>
          </a:xfrm>
          <a:prstGeom prst="rect">
            <a:avLst/>
          </a:prstGeom>
          <a:noFill/>
        </p:spPr>
        <p:txBody>
          <a:bodyPr wrap="square" rtlCol="0">
            <a:spAutoFit/>
          </a:bodyPr>
          <a:lstStyle/>
          <a:p>
            <a:pPr algn="just" eaLnBrk="1" latinLnBrk="0" hangingPunct="1">
              <a:lnSpc>
                <a:spcPts val="4940"/>
              </a:lnSpc>
            </a:pPr>
            <a:r>
              <a:rPr lang="en-US" altLang="zh-CN" sz="3200" b="1">
                <a:latin typeface="微软雅黑" panose="020B0503020204020204" pitchFamily="34" charset="-122"/>
                <a:ea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rPr>
              <a:t>少年强则国强。多少年来，一代又一代年轻人，怀揣梦想，脚跟实地，为国家和社会的发展、为中华民族的伟大复兴贡献智慧和力量。随着生活半径的扩大，我们的视野不断扩展。我们心系祖国，胸怀世界，迈向未来，承担起国家和民族的责任。</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47370" y="632587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24815" y="803275"/>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 cstate="print"/>
          <a:srcRect l="2500" t="5769" r="52664" b="4619"/>
          <a:stretch>
            <a:fillRect/>
          </a:stretch>
        </p:blipFill>
        <p:spPr>
          <a:xfrm>
            <a:off x="1405255" y="1269365"/>
            <a:ext cx="2515235" cy="2178685"/>
          </a:xfrm>
          <a:prstGeom prst="rect">
            <a:avLst/>
          </a:prstGeom>
        </p:spPr>
      </p:pic>
      <p:grpSp>
        <p:nvGrpSpPr>
          <p:cNvPr id="15" name="组合 14"/>
          <p:cNvGrpSpPr/>
          <p:nvPr/>
        </p:nvGrpSpPr>
        <p:grpSpPr>
          <a:xfrm>
            <a:off x="5015230" y="1744345"/>
            <a:ext cx="3288030" cy="1014730"/>
            <a:chOff x="7963" y="2747"/>
            <a:chExt cx="5178" cy="1598"/>
          </a:xfrm>
        </p:grpSpPr>
        <p:sp>
          <p:nvSpPr>
            <p:cNvPr id="13" name="文本框 12"/>
            <p:cNvSpPr txBox="1"/>
            <p:nvPr/>
          </p:nvSpPr>
          <p:spPr>
            <a:xfrm>
              <a:off x="7963" y="2747"/>
              <a:ext cx="5179" cy="1598"/>
            </a:xfrm>
            <a:prstGeom prst="rect">
              <a:avLst/>
            </a:prstGeom>
            <a:noFill/>
          </p:spPr>
          <p:txBody>
            <a:bodyPr wrap="square" rtlCol="0">
              <a:spAutoFit/>
            </a:bodyPr>
            <a:lstStyle/>
            <a:p>
              <a:pPr eaLnBrk="1" latinLnBrk="0" hangingPunct="1">
                <a:lnSpc>
                  <a:spcPct val="150000"/>
                </a:lnSpc>
              </a:pPr>
              <a:r>
                <a:rPr lang="en-US" altLang="zh-CN" sz="2000" b="1"/>
                <a:t>           </a:t>
              </a:r>
              <a:r>
                <a:rPr lang="zh-CN" altLang="en-US" sz="2000" b="1"/>
                <a:t>农村女孩小玲向外国网友介绍家乡的风土人情。</a:t>
              </a:r>
              <a:endParaRPr lang="zh-CN" altLang="en-US" sz="2000" b="1"/>
            </a:p>
          </p:txBody>
        </p:sp>
        <p:sp>
          <p:nvSpPr>
            <p:cNvPr id="14" name="十字星 13"/>
            <p:cNvSpPr/>
            <p:nvPr/>
          </p:nvSpPr>
          <p:spPr>
            <a:xfrm>
              <a:off x="8835" y="2981"/>
              <a:ext cx="364" cy="428"/>
            </a:xfrm>
            <a:prstGeom prst="star4">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cstate="print">
            <a:lum bright="12000"/>
          </a:blip>
          <a:srcRect l="50333" t="7954" r="4169" b="7599"/>
          <a:stretch>
            <a:fillRect/>
          </a:stretch>
        </p:blipFill>
        <p:spPr>
          <a:xfrm>
            <a:off x="5156835" y="3132455"/>
            <a:ext cx="3004820" cy="2673350"/>
          </a:xfrm>
          <a:prstGeom prst="rect">
            <a:avLst/>
          </a:prstGeom>
        </p:spPr>
      </p:pic>
      <p:grpSp>
        <p:nvGrpSpPr>
          <p:cNvPr id="17" name="组合 16"/>
          <p:cNvGrpSpPr/>
          <p:nvPr/>
        </p:nvGrpSpPr>
        <p:grpSpPr>
          <a:xfrm>
            <a:off x="1172845" y="4379595"/>
            <a:ext cx="2980690" cy="1014730"/>
            <a:chOff x="7963" y="2747"/>
            <a:chExt cx="4694" cy="1598"/>
          </a:xfrm>
        </p:grpSpPr>
        <p:sp>
          <p:nvSpPr>
            <p:cNvPr id="18" name="文本框 17"/>
            <p:cNvSpPr txBox="1"/>
            <p:nvPr/>
          </p:nvSpPr>
          <p:spPr>
            <a:xfrm>
              <a:off x="7963" y="2747"/>
              <a:ext cx="4694" cy="1598"/>
            </a:xfrm>
            <a:prstGeom prst="rect">
              <a:avLst/>
            </a:prstGeom>
            <a:noFill/>
          </p:spPr>
          <p:txBody>
            <a:bodyPr wrap="square" rtlCol="0">
              <a:spAutoFit/>
            </a:bodyPr>
            <a:lstStyle/>
            <a:p>
              <a:pPr eaLnBrk="1" latinLnBrk="0" hangingPunct="1">
                <a:lnSpc>
                  <a:spcPct val="150000"/>
                </a:lnSpc>
              </a:pPr>
              <a:r>
                <a:rPr lang="en-US" altLang="zh-CN" sz="2000" b="1"/>
                <a:t>           </a:t>
              </a:r>
              <a:r>
                <a:rPr lang="zh-CN" altLang="en-US" sz="2000" b="1"/>
                <a:t>小芳邀请外国访学同学到家里做客。</a:t>
              </a:r>
              <a:endParaRPr lang="zh-CN" altLang="en-US" sz="2000" b="1"/>
            </a:p>
          </p:txBody>
        </p:sp>
        <p:sp>
          <p:nvSpPr>
            <p:cNvPr id="19" name="十字星 18"/>
            <p:cNvSpPr/>
            <p:nvPr/>
          </p:nvSpPr>
          <p:spPr>
            <a:xfrm>
              <a:off x="8835" y="2981"/>
              <a:ext cx="364" cy="428"/>
            </a:xfrm>
            <a:prstGeom prst="star4">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3" name="chimes.wav"/>
          </p:stSnd>
        </p:sndAc>
      </p:transition>
    </mc:Choice>
    <mc:Fallback>
      <p:transition spd="slow">
        <p:split orient="vert" dir="i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ppt_x</p:attrName>
                                        </p:attrNameLst>
                                      </p:cBhvr>
                                      <p:tavLst>
                                        <p:tav tm="0">
                                          <p:val>
                                            <p:strVal val="#ppt_x-.2"/>
                                          </p:val>
                                        </p:tav>
                                        <p:tav tm="100000">
                                          <p:val>
                                            <p:strVal val="#ppt_x"/>
                                          </p:val>
                                        </p:tav>
                                      </p:tavLst>
                                    </p:anim>
                                    <p:anim calcmode="lin" valueType="num">
                                      <p:cBhvr>
                                        <p:cTn id="1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2)">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ppt_x</p:attrName>
                                        </p:attrNameLst>
                                      </p:cBhvr>
                                      <p:tavLst>
                                        <p:tav tm="0">
                                          <p:val>
                                            <p:strVal val="#ppt_x-.2"/>
                                          </p:val>
                                        </p:tav>
                                        <p:tav tm="100000">
                                          <p:val>
                                            <p:strVal val="#ppt_x"/>
                                          </p:val>
                                        </p:tav>
                                      </p:tavLst>
                                    </p:anim>
                                    <p:anim calcmode="lin" valueType="num">
                                      <p:cBhvr>
                                        <p:cTn id="2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47370" y="5116830"/>
            <a:ext cx="7312496" cy="521970"/>
            <a:chOff x="669" y="8757"/>
            <a:chExt cx="10951" cy="822"/>
          </a:xfrm>
        </p:grpSpPr>
        <p:sp>
          <p:nvSpPr>
            <p:cNvPr id="31" name="文本框 30"/>
            <p:cNvSpPr txBox="1"/>
            <p:nvPr/>
          </p:nvSpPr>
          <p:spPr>
            <a:xfrm>
              <a:off x="669" y="8757"/>
              <a:ext cx="10951" cy="822"/>
            </a:xfrm>
            <a:prstGeom prst="rect">
              <a:avLst/>
            </a:prstGeom>
            <a:noFill/>
          </p:spPr>
          <p:txBody>
            <a:bodyPr wrap="square" rtlCol="0">
              <a:spAutoFit/>
            </a:bodyPr>
            <a:lstStyle/>
            <a:p>
              <a:pPr eaLnBrk="1" latinLnBrk="0" hangingPunct="1">
                <a:lnSpc>
                  <a:spcPts val="33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通过这些形式走向世界会有哪些收获？</a:t>
              </a:r>
              <a:endParaRPr lang="zh-CN" altLang="en-US" sz="2800" b="1">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764" y="8922"/>
              <a:ext cx="492" cy="492"/>
              <a:chOff x="2015" y="9136"/>
              <a:chExt cx="492" cy="492"/>
            </a:xfrm>
          </p:grpSpPr>
          <p:sp>
            <p:nvSpPr>
              <p:cNvPr id="33" name="椭圆 32"/>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4" name="任意多边形 33"/>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pic>
        <p:nvPicPr>
          <p:cNvPr id="2" name="图片 1"/>
          <p:cNvPicPr>
            <a:picLocks noChangeAspect="1"/>
          </p:cNvPicPr>
          <p:nvPr/>
        </p:nvPicPr>
        <p:blipFill>
          <a:blip r:embed="rId1" cstate="print">
            <a:lum bright="12000"/>
          </a:blip>
          <a:srcRect l="2423" t="8465" r="45320" b="26528"/>
          <a:stretch>
            <a:fillRect/>
          </a:stretch>
        </p:blipFill>
        <p:spPr>
          <a:xfrm>
            <a:off x="796925" y="2204720"/>
            <a:ext cx="3807460" cy="2296795"/>
          </a:xfrm>
          <a:prstGeom prst="rect">
            <a:avLst/>
          </a:prstGeom>
        </p:spPr>
      </p:pic>
      <p:grpSp>
        <p:nvGrpSpPr>
          <p:cNvPr id="17" name="组合 16"/>
          <p:cNvGrpSpPr/>
          <p:nvPr/>
        </p:nvGrpSpPr>
        <p:grpSpPr>
          <a:xfrm>
            <a:off x="5228590" y="2433320"/>
            <a:ext cx="2980690" cy="1014730"/>
            <a:chOff x="7963" y="2747"/>
            <a:chExt cx="4694" cy="1598"/>
          </a:xfrm>
        </p:grpSpPr>
        <p:sp>
          <p:nvSpPr>
            <p:cNvPr id="18" name="文本框 17"/>
            <p:cNvSpPr txBox="1"/>
            <p:nvPr/>
          </p:nvSpPr>
          <p:spPr>
            <a:xfrm>
              <a:off x="7963" y="2747"/>
              <a:ext cx="4694" cy="1598"/>
            </a:xfrm>
            <a:prstGeom prst="rect">
              <a:avLst/>
            </a:prstGeom>
            <a:noFill/>
          </p:spPr>
          <p:txBody>
            <a:bodyPr wrap="square" rtlCol="0">
              <a:spAutoFit/>
            </a:bodyPr>
            <a:lstStyle/>
            <a:p>
              <a:pPr eaLnBrk="1" latinLnBrk="0" hangingPunct="1">
                <a:lnSpc>
                  <a:spcPct val="150000"/>
                </a:lnSpc>
              </a:pPr>
              <a:r>
                <a:rPr lang="en-US" altLang="zh-CN" sz="2000" b="1"/>
                <a:t>           </a:t>
              </a:r>
              <a:r>
                <a:rPr lang="zh-CN" altLang="en-US" sz="2000" b="1"/>
                <a:t>小宾与父母一起去国外旅游。</a:t>
              </a:r>
              <a:endParaRPr lang="zh-CN" altLang="en-US" sz="2000" b="1"/>
            </a:p>
          </p:txBody>
        </p:sp>
        <p:sp>
          <p:nvSpPr>
            <p:cNvPr id="19" name="十字星 18"/>
            <p:cNvSpPr/>
            <p:nvPr/>
          </p:nvSpPr>
          <p:spPr>
            <a:xfrm>
              <a:off x="8835" y="2981"/>
              <a:ext cx="364" cy="428"/>
            </a:xfrm>
            <a:prstGeom prst="star4">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cxnSp>
        <p:nvCxnSpPr>
          <p:cNvPr id="8" name="直接连接符 7"/>
          <p:cNvCxnSpPr/>
          <p:nvPr/>
        </p:nvCxnSpPr>
        <p:spPr>
          <a:xfrm>
            <a:off x="424815" y="114300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47370" y="614299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2" name="chimes.wav"/>
          </p:stSnd>
        </p:sndAc>
      </p:transition>
    </mc:Choice>
    <mc:Fallback>
      <p:transition spd="slow">
        <p:split orient="vert" dir="i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ppt_x</p:attrName>
                                        </p:attrNameLst>
                                      </p:cBhvr>
                                      <p:tavLst>
                                        <p:tav tm="0">
                                          <p:val>
                                            <p:strVal val="#ppt_x-.2"/>
                                          </p:val>
                                        </p:tav>
                                        <p:tav tm="100000">
                                          <p:val>
                                            <p:strVal val="#ppt_x"/>
                                          </p:val>
                                        </p:tav>
                                      </p:tavLst>
                                    </p:anim>
                                    <p:anim calcmode="lin" valueType="num">
                                      <p:cBhvr>
                                        <p:cTn id="2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stretch>
            <a:fillRect/>
          </a:stretch>
        </p:blipFill>
        <p:spPr>
          <a:xfrm>
            <a:off x="844550" y="1416050"/>
            <a:ext cx="7376160" cy="4215130"/>
          </a:xfrm>
          <a:prstGeom prst="rect">
            <a:avLst/>
          </a:prstGeom>
        </p:spPr>
      </p:pic>
      <p:sp>
        <p:nvSpPr>
          <p:cNvPr id="2" name="文本框 1"/>
          <p:cNvSpPr txBox="1"/>
          <p:nvPr/>
        </p:nvSpPr>
        <p:spPr>
          <a:xfrm>
            <a:off x="844550" y="1861820"/>
            <a:ext cx="7416165" cy="3322955"/>
          </a:xfrm>
          <a:prstGeom prst="rect">
            <a:avLst/>
          </a:prstGeom>
          <a:noFill/>
        </p:spPr>
        <p:txBody>
          <a:bodyPr wrap="square" rtlCol="0">
            <a:spAutoFit/>
          </a:bodyPr>
          <a:lstStyle/>
          <a:p>
            <a:pPr eaLnBrk="1" latinLnBrk="0" hangingPunct="1">
              <a:lnSpc>
                <a:spcPct val="15000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在走向世界的过程中，我们经历越来越多的事，遇见越来越多的人。我们会与世界各地不同国家、不同种族、不同文化背景的人交往。我们要珍视每一次经历，努力建立起彼此之间的协作关系。</a:t>
            </a:r>
            <a:endParaRPr lang="zh-CN" altLang="en-US" sz="2800" b="1">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rcRect t="8427" b="9319"/>
          <a:stretch>
            <a:fillRect/>
          </a:stretch>
        </p:blipFill>
        <p:spPr>
          <a:xfrm>
            <a:off x="687705" y="1860550"/>
            <a:ext cx="7768590" cy="3081020"/>
          </a:xfrm>
          <a:prstGeom prst="rect">
            <a:avLst/>
          </a:prstGeom>
        </p:spPr>
      </p:pic>
      <p:sp>
        <p:nvSpPr>
          <p:cNvPr id="3" name="文本框 2"/>
          <p:cNvSpPr txBox="1"/>
          <p:nvPr/>
        </p:nvSpPr>
        <p:spPr>
          <a:xfrm>
            <a:off x="1846580" y="2385695"/>
            <a:ext cx="5370195" cy="1568450"/>
          </a:xfrm>
          <a:prstGeom prst="rect">
            <a:avLst/>
          </a:prstGeom>
          <a:noFill/>
        </p:spPr>
        <p:txBody>
          <a:bodyPr wrap="square" rtlCol="0">
            <a:spAutoFit/>
          </a:bodyPr>
          <a:lstStyle/>
          <a:p>
            <a:pPr eaLnBrk="1" latinLnBrk="0" hangingPunct="1">
              <a:lnSpc>
                <a:spcPct val="150000"/>
              </a:lnSpc>
            </a:pPr>
            <a:r>
              <a:rPr lang="en-US" altLang="zh-CN" sz="3200" b="1">
                <a:latin typeface="微软雅黑" panose="020B0503020204020204" pitchFamily="34" charset="-122"/>
                <a:ea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rPr>
              <a:t>世界是多彩的，走向世界的形式是多样的。</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27355" y="1009650"/>
            <a:ext cx="8157210" cy="472884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矩形 10"/>
          <p:cNvSpPr/>
          <p:nvPr/>
        </p:nvSpPr>
        <p:spPr>
          <a:xfrm>
            <a:off x="1075690" y="890905"/>
            <a:ext cx="1331595" cy="2990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7" name="组合 6"/>
          <p:cNvGrpSpPr/>
          <p:nvPr/>
        </p:nvGrpSpPr>
        <p:grpSpPr>
          <a:xfrm>
            <a:off x="427355" y="767715"/>
            <a:ext cx="1791335" cy="568960"/>
            <a:chOff x="910" y="1344"/>
            <a:chExt cx="2821" cy="896"/>
          </a:xfrm>
        </p:grpSpPr>
        <p:grpSp>
          <p:nvGrpSpPr>
            <p:cNvPr id="13" name="组合 12"/>
            <p:cNvGrpSpPr/>
            <p:nvPr/>
          </p:nvGrpSpPr>
          <p:grpSpPr bwMode="auto">
            <a:xfrm>
              <a:off x="910" y="1344"/>
              <a:ext cx="1021" cy="896"/>
              <a:chOff x="833" y="1012"/>
              <a:chExt cx="1389" cy="1222"/>
            </a:xfrm>
          </p:grpSpPr>
          <p:sp>
            <p:nvSpPr>
              <p:cNvPr id="14" name="椭圆 13"/>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 name="椭圆 1"/>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749" y="1460"/>
              <a:ext cx="1982"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阅读感悟</a:t>
              </a:r>
              <a:endParaRPr lang="zh-CN" altLang="en-US" sz="2000" b="1">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41350" y="1336675"/>
            <a:ext cx="7729855" cy="1927860"/>
            <a:chOff x="1370" y="2198"/>
            <a:chExt cx="12173" cy="3036"/>
          </a:xfrm>
        </p:grpSpPr>
        <p:sp>
          <p:nvSpPr>
            <p:cNvPr id="4" name="文本框 3"/>
            <p:cNvSpPr txBox="1"/>
            <p:nvPr/>
          </p:nvSpPr>
          <p:spPr>
            <a:xfrm>
              <a:off x="1370" y="2198"/>
              <a:ext cx="12173" cy="3036"/>
            </a:xfrm>
            <a:prstGeom prst="rect">
              <a:avLst/>
            </a:prstGeom>
            <a:noFill/>
          </p:spPr>
          <p:txBody>
            <a:bodyPr wrap="square" rtlCol="0">
              <a:spAutoFit/>
            </a:bodyPr>
            <a:lstStyle/>
            <a:p>
              <a:pPr eaLnBrk="1" latinLnBrk="0" hangingPunct="1">
                <a:lnSpc>
                  <a:spcPts val="3580"/>
                </a:lnSpc>
              </a:pP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少年时代是世界的心脏，你要相信本着诚心诚意和向善的愿望所说的话，到那时候，我们的日子就将永远是光明的，整个大地也将充满欢乐和光明。我们为少年时代祝福</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这是宇宙间善的总汇。</a:t>
              </a:r>
              <a:endParaRPr lang="zh-CN" altLang="en-US" sz="2400" b="1">
                <a:latin typeface="宋体" panose="02010600030101010101" pitchFamily="2" charset="-122"/>
                <a:cs typeface="宋体" panose="02010600030101010101" pitchFamily="2" charset="-122"/>
              </a:endParaRPr>
            </a:p>
          </p:txBody>
        </p:sp>
        <p:sp>
          <p:nvSpPr>
            <p:cNvPr id="5" name="矩形 4"/>
            <p:cNvSpPr/>
            <p:nvPr/>
          </p:nvSpPr>
          <p:spPr>
            <a:xfrm rot="2940000">
              <a:off x="2545" y="2489"/>
              <a:ext cx="299" cy="2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40715" y="3401060"/>
            <a:ext cx="7729855" cy="1927860"/>
            <a:chOff x="1370" y="2198"/>
            <a:chExt cx="12173" cy="3036"/>
          </a:xfrm>
        </p:grpSpPr>
        <p:sp>
          <p:nvSpPr>
            <p:cNvPr id="9" name="文本框 8"/>
            <p:cNvSpPr txBox="1"/>
            <p:nvPr/>
          </p:nvSpPr>
          <p:spPr>
            <a:xfrm>
              <a:off x="1370" y="2198"/>
              <a:ext cx="12173" cy="3036"/>
            </a:xfrm>
            <a:prstGeom prst="rect">
              <a:avLst/>
            </a:prstGeom>
            <a:noFill/>
          </p:spPr>
          <p:txBody>
            <a:bodyPr wrap="square" rtlCol="0">
              <a:spAutoFit/>
            </a:bodyPr>
            <a:lstStyle/>
            <a:p>
              <a:pPr eaLnBrk="1" latinLnBrk="0" hangingPunct="1">
                <a:lnSpc>
                  <a:spcPts val="3580"/>
                </a:lnSpc>
              </a:pP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我们的青年是一种正在不断成长、不断上升的力量，历史的逻辑赋予他们创造新的生活方式和生活条件的使命。</a:t>
              </a:r>
              <a:endParaRPr lang="zh-CN" altLang="en-US" sz="2400" b="1">
                <a:latin typeface="宋体" panose="02010600030101010101" pitchFamily="2" charset="-122"/>
                <a:cs typeface="宋体" panose="02010600030101010101" pitchFamily="2" charset="-122"/>
              </a:endParaRPr>
            </a:p>
            <a:p>
              <a:pPr eaLnBrk="1" latinLnBrk="0" hangingPunct="1">
                <a:lnSpc>
                  <a:spcPts val="3580"/>
                </a:lnSpc>
              </a:pPr>
              <a:r>
                <a:rPr lang="zh-CN" altLang="en-US" sz="2400" b="1">
                  <a:latin typeface="宋体" panose="02010600030101010101" pitchFamily="2" charset="-122"/>
                  <a:cs typeface="宋体" panose="02010600030101010101" pitchFamily="2" charset="-122"/>
                </a:rPr>
                <a:t>                                     </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高尔基</a:t>
              </a:r>
              <a:endParaRPr lang="zh-CN" altLang="en-US" sz="2400" b="1">
                <a:latin typeface="宋体" panose="02010600030101010101" pitchFamily="2" charset="-122"/>
                <a:cs typeface="宋体" panose="02010600030101010101" pitchFamily="2" charset="-122"/>
              </a:endParaRPr>
            </a:p>
          </p:txBody>
        </p:sp>
        <p:sp>
          <p:nvSpPr>
            <p:cNvPr id="10" name="矩形 9"/>
            <p:cNvSpPr/>
            <p:nvPr/>
          </p:nvSpPr>
          <p:spPr>
            <a:xfrm rot="2940000">
              <a:off x="2545" y="2489"/>
              <a:ext cx="299" cy="29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24815" y="604520"/>
            <a:ext cx="2063115" cy="568960"/>
            <a:chOff x="910" y="1344"/>
            <a:chExt cx="3249" cy="896"/>
          </a:xfrm>
        </p:grpSpPr>
        <p:grpSp>
          <p:nvGrpSpPr>
            <p:cNvPr id="13" name="组合 12"/>
            <p:cNvGrpSpPr/>
            <p:nvPr/>
          </p:nvGrpSpPr>
          <p:grpSpPr bwMode="auto">
            <a:xfrm>
              <a:off x="910" y="1344"/>
              <a:ext cx="1021" cy="896"/>
              <a:chOff x="833" y="1012"/>
              <a:chExt cx="1389" cy="1222"/>
            </a:xfrm>
          </p:grpSpPr>
          <p:sp>
            <p:nvSpPr>
              <p:cNvPr id="14" name="椭圆 13"/>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3" name="椭圆 2"/>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749" y="1460"/>
              <a:ext cx="2410"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探究与分享</a:t>
              </a:r>
              <a:endParaRPr lang="zh-CN" altLang="en-US" sz="2000" b="1">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08610" y="1076960"/>
            <a:ext cx="4959350" cy="2846070"/>
          </a:xfrm>
          <a:prstGeom prst="rect">
            <a:avLst/>
          </a:prstGeom>
          <a:noFill/>
        </p:spPr>
        <p:txBody>
          <a:bodyPr wrap="square" rtlCol="0">
            <a:spAutoFit/>
          </a:bodyPr>
          <a:lstStyle/>
          <a:p>
            <a:pPr algn="just" eaLnBrk="1" latinLnBrk="0" hangingPunct="1">
              <a:lnSpc>
                <a:spcPts val="3580"/>
              </a:lnSpc>
            </a:pP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互联网在增加社会生活便捷性的同时，也把人限制在电脑面前，限制在固定的处所之中。由此出现了</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宅男宅女</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现象。</a:t>
            </a:r>
            <a:endParaRPr lang="zh-CN" altLang="en-US" sz="2400" b="1">
              <a:latin typeface="宋体" panose="02010600030101010101" pitchFamily="2" charset="-122"/>
              <a:cs typeface="宋体" panose="02010600030101010101" pitchFamily="2" charset="-122"/>
            </a:endParaRPr>
          </a:p>
          <a:p>
            <a:pPr algn="just" eaLnBrk="1" latinLnBrk="0" hangingPunct="1">
              <a:lnSpc>
                <a:spcPts val="3580"/>
              </a:lnSpc>
            </a:pPr>
            <a:r>
              <a:rPr lang="zh-CN" altLang="en-US" sz="2400" b="1">
                <a:latin typeface="宋体" panose="02010600030101010101" pitchFamily="2" charset="-122"/>
                <a:cs typeface="宋体" panose="02010600030101010101" pitchFamily="2" charset="-122"/>
              </a:rPr>
              <a:t>    有人说，</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宅男宅女</a:t>
            </a:r>
            <a:r>
              <a:rPr lang="en-US" altLang="zh-CN" sz="2400" b="1">
                <a:latin typeface="宋体" panose="02010600030101010101" pitchFamily="2" charset="-122"/>
                <a:cs typeface="宋体" panose="02010600030101010101" pitchFamily="2" charset="-122"/>
              </a:rPr>
              <a:t>”</a:t>
            </a:r>
            <a:r>
              <a:rPr lang="zh-CN" altLang="en-US" sz="2400" b="1">
                <a:latin typeface="宋体" panose="02010600030101010101" pitchFamily="2" charset="-122"/>
                <a:cs typeface="宋体" panose="02010600030101010101" pitchFamily="2" charset="-122"/>
              </a:rPr>
              <a:t>也有自己的生活圈，比如游戏圈、动漫圈</a:t>
            </a:r>
            <a:endParaRPr lang="zh-CN" altLang="en-US" sz="2400" b="1">
              <a:latin typeface="宋体" panose="02010600030101010101" pitchFamily="2" charset="-122"/>
              <a:cs typeface="宋体" panose="02010600030101010101" pitchFamily="2" charset="-122"/>
            </a:endParaRPr>
          </a:p>
        </p:txBody>
      </p:sp>
      <p:grpSp>
        <p:nvGrpSpPr>
          <p:cNvPr id="35" name="组合 34"/>
          <p:cNvGrpSpPr/>
          <p:nvPr/>
        </p:nvGrpSpPr>
        <p:grpSpPr>
          <a:xfrm>
            <a:off x="424815" y="5297170"/>
            <a:ext cx="5005431" cy="521970"/>
            <a:chOff x="669" y="8757"/>
            <a:chExt cx="7496" cy="822"/>
          </a:xfrm>
        </p:grpSpPr>
        <p:sp>
          <p:nvSpPr>
            <p:cNvPr id="31" name="文本框 30"/>
            <p:cNvSpPr txBox="1"/>
            <p:nvPr/>
          </p:nvSpPr>
          <p:spPr>
            <a:xfrm>
              <a:off x="669" y="8757"/>
              <a:ext cx="7496" cy="822"/>
            </a:xfrm>
            <a:prstGeom prst="rect">
              <a:avLst/>
            </a:prstGeom>
            <a:noFill/>
          </p:spPr>
          <p:txBody>
            <a:bodyPr wrap="square" rtlCol="0">
              <a:spAutoFit/>
            </a:bodyPr>
            <a:lstStyle/>
            <a:p>
              <a:pPr eaLnBrk="1" latinLnBrk="0" hangingPunct="1">
                <a:lnSpc>
                  <a:spcPts val="33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你如何评价上述观点</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764" y="8922"/>
              <a:ext cx="492" cy="492"/>
              <a:chOff x="2015" y="9136"/>
              <a:chExt cx="492" cy="492"/>
            </a:xfrm>
          </p:grpSpPr>
          <p:sp>
            <p:nvSpPr>
              <p:cNvPr id="33" name="椭圆 32"/>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4" name="任意多边形 33"/>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grpSp>
        <p:nvGrpSpPr>
          <p:cNvPr id="5" name="组合 4"/>
          <p:cNvGrpSpPr/>
          <p:nvPr/>
        </p:nvGrpSpPr>
        <p:grpSpPr>
          <a:xfrm>
            <a:off x="384810" y="5819140"/>
            <a:ext cx="7681761" cy="521970"/>
            <a:chOff x="669" y="8757"/>
            <a:chExt cx="11504" cy="822"/>
          </a:xfrm>
        </p:grpSpPr>
        <p:sp>
          <p:nvSpPr>
            <p:cNvPr id="6" name="文本框 5"/>
            <p:cNvSpPr txBox="1"/>
            <p:nvPr/>
          </p:nvSpPr>
          <p:spPr>
            <a:xfrm>
              <a:off x="669" y="8757"/>
              <a:ext cx="11504" cy="822"/>
            </a:xfrm>
            <a:prstGeom prst="rect">
              <a:avLst/>
            </a:prstGeom>
            <a:noFill/>
          </p:spPr>
          <p:txBody>
            <a:bodyPr wrap="square" rtlCol="0">
              <a:spAutoFit/>
            </a:bodyPr>
            <a:lstStyle/>
            <a:p>
              <a:pPr eaLnBrk="1" latinLnBrk="0" hangingPunct="1">
                <a:lnSpc>
                  <a:spcPts val="33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他们这样</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宅</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着，是否也在走向世界</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grpSp>
          <p:nvGrpSpPr>
            <p:cNvPr id="8" name="组合 7"/>
            <p:cNvGrpSpPr/>
            <p:nvPr/>
          </p:nvGrpSpPr>
          <p:grpSpPr>
            <a:xfrm>
              <a:off x="1764" y="8922"/>
              <a:ext cx="492" cy="492"/>
              <a:chOff x="2015" y="9136"/>
              <a:chExt cx="492" cy="492"/>
            </a:xfrm>
          </p:grpSpPr>
          <p:sp>
            <p:nvSpPr>
              <p:cNvPr id="9" name="椭圆 8"/>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任意多边形 9"/>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pic>
        <p:nvPicPr>
          <p:cNvPr id="11" name="图片 10"/>
          <p:cNvPicPr>
            <a:picLocks noChangeAspect="1"/>
          </p:cNvPicPr>
          <p:nvPr/>
        </p:nvPicPr>
        <p:blipFill>
          <a:blip r:embed="rId1" cstate="print">
            <a:lum bright="12000"/>
          </a:blip>
          <a:srcRect l="5195" t="4545" r="4499" b="2653"/>
          <a:stretch>
            <a:fillRect/>
          </a:stretch>
        </p:blipFill>
        <p:spPr>
          <a:xfrm>
            <a:off x="5596255" y="1117600"/>
            <a:ext cx="2994025" cy="2815590"/>
          </a:xfrm>
          <a:prstGeom prst="rect">
            <a:avLst/>
          </a:prstGeom>
        </p:spPr>
      </p:pic>
      <p:sp>
        <p:nvSpPr>
          <p:cNvPr id="12" name="文本框 11"/>
          <p:cNvSpPr txBox="1"/>
          <p:nvPr/>
        </p:nvSpPr>
        <p:spPr>
          <a:xfrm>
            <a:off x="448945" y="3828415"/>
            <a:ext cx="8165465" cy="1468755"/>
          </a:xfrm>
          <a:prstGeom prst="rect">
            <a:avLst/>
          </a:prstGeom>
          <a:noFill/>
        </p:spPr>
        <p:txBody>
          <a:bodyPr wrap="square" rtlCol="0">
            <a:spAutoFit/>
          </a:bodyPr>
          <a:lstStyle/>
          <a:p>
            <a:pPr algn="just" eaLnBrk="1" latinLnBrk="0" hangingPunct="1">
              <a:lnSpc>
                <a:spcPts val="3580"/>
              </a:lnSpc>
            </a:pPr>
            <a:r>
              <a:rPr lang="zh-CN" altLang="en-US" sz="2400" b="1">
                <a:latin typeface="宋体" panose="02010600030101010101" pitchFamily="2" charset="-122"/>
                <a:cs typeface="宋体" panose="02010600030101010101" pitchFamily="2" charset="-122"/>
                <a:sym typeface="+mn-ea"/>
              </a:rPr>
              <a:t>等。可能一个平时看起来沉默寡言的人在虚拟世界中却开朗而幽默，一个平时看上去冷漠的人在虚拟世界中却热情奔放。这样，就让他们</a:t>
            </a:r>
            <a:r>
              <a:rPr lang="en-US" altLang="zh-CN" sz="2400" b="1">
                <a:latin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cs typeface="宋体" panose="02010600030101010101" pitchFamily="2" charset="-122"/>
                <a:sym typeface="+mn-ea"/>
              </a:rPr>
              <a:t>宅</a:t>
            </a:r>
            <a:r>
              <a:rPr lang="en-US" altLang="zh-CN" sz="2400" b="1">
                <a:latin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cs typeface="宋体" panose="02010600030101010101" pitchFamily="2" charset="-122"/>
                <a:sym typeface="+mn-ea"/>
              </a:rPr>
              <a:t>着不是挺好吗？</a:t>
            </a:r>
            <a:endParaRPr lang="zh-CN" altLang="en-US" sz="2400"/>
          </a:p>
        </p:txBody>
      </p:sp>
      <p:cxnSp>
        <p:nvCxnSpPr>
          <p:cNvPr id="15" name="直接连接符 14"/>
          <p:cNvCxnSpPr/>
          <p:nvPr/>
        </p:nvCxnSpPr>
        <p:spPr>
          <a:xfrm>
            <a:off x="384810" y="650621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9" idx="3"/>
          </p:cNvCxnSpPr>
          <p:nvPr/>
        </p:nvCxnSpPr>
        <p:spPr>
          <a:xfrm>
            <a:off x="2487930" y="877570"/>
            <a:ext cx="615251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2" name="chimes.wav"/>
          </p:stSnd>
        </p:sndAc>
      </p:transition>
    </mc:Choice>
    <mc:Fallback>
      <p:transition spd="slow">
        <p:split orient="vert" dir="i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ppt_x</p:attrName>
                                        </p:attrNameLst>
                                      </p:cBhvr>
                                      <p:tavLst>
                                        <p:tav tm="0">
                                          <p:val>
                                            <p:strVal val="#ppt_x-.2"/>
                                          </p:val>
                                        </p:tav>
                                        <p:tav tm="100000">
                                          <p:val>
                                            <p:strVal val="#ppt_x"/>
                                          </p:val>
                                        </p:tav>
                                      </p:tavLst>
                                    </p:anim>
                                    <p:anim calcmode="lin" valueType="num">
                                      <p:cBhvr>
                                        <p:cTn id="2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22930" y="2807335"/>
            <a:ext cx="2745105" cy="583565"/>
          </a:xfrm>
          <a:prstGeom prst="rect">
            <a:avLst/>
          </a:prstGeom>
          <a:noFill/>
        </p:spPr>
        <p:txBody>
          <a:bodyPr wrap="square" rtlCol="0">
            <a:spAutoFit/>
          </a:bodyPr>
          <a:lstStyle/>
          <a:p>
            <a:r>
              <a:rPr lang="zh-CN"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一带一路峰会</a:t>
            </a:r>
            <a:endParaRPr lang="zh-CN"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5" name="组合 34"/>
          <p:cNvGrpSpPr/>
          <p:nvPr/>
        </p:nvGrpSpPr>
        <p:grpSpPr>
          <a:xfrm>
            <a:off x="0" y="5919470"/>
            <a:ext cx="7328522" cy="521970"/>
            <a:chOff x="669" y="8669"/>
            <a:chExt cx="10975" cy="822"/>
          </a:xfrm>
        </p:grpSpPr>
        <p:sp>
          <p:nvSpPr>
            <p:cNvPr id="31" name="文本框 30"/>
            <p:cNvSpPr txBox="1"/>
            <p:nvPr/>
          </p:nvSpPr>
          <p:spPr>
            <a:xfrm>
              <a:off x="669" y="8669"/>
              <a:ext cx="10975" cy="822"/>
            </a:xfrm>
            <a:prstGeom prst="rect">
              <a:avLst/>
            </a:prstGeom>
            <a:noFill/>
          </p:spPr>
          <p:txBody>
            <a:bodyPr wrap="square" rtlCol="0">
              <a:spAutoFit/>
            </a:bodyPr>
            <a:lstStyle/>
            <a:p>
              <a:pPr eaLnBrk="1" latinLnBrk="0" hangingPunct="1">
                <a:lnSpc>
                  <a:spcPts val="33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他们在走向世界的过程中会有哪些收获</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764" y="8922"/>
              <a:ext cx="492" cy="492"/>
              <a:chOff x="2015" y="9136"/>
              <a:chExt cx="492" cy="492"/>
            </a:xfrm>
          </p:grpSpPr>
          <p:sp>
            <p:nvSpPr>
              <p:cNvPr id="33" name="椭圆 32"/>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4" name="任意多边形 33"/>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pic>
        <p:nvPicPr>
          <p:cNvPr id="5" name="多彩世界创意无限">
            <a:hlinkClick r:id="" action="ppaction://media"/>
          </p:cNvPr>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0" y="490855"/>
            <a:ext cx="9139555" cy="4979035"/>
          </a:xfrm>
          <a:prstGeom prst="rect">
            <a:avLst/>
          </a:prstGeom>
        </p:spPr>
      </p:pic>
      <p:sp>
        <p:nvSpPr>
          <p:cNvPr id="6" name="文本框 5"/>
          <p:cNvSpPr txBox="1"/>
          <p:nvPr/>
        </p:nvSpPr>
        <p:spPr>
          <a:xfrm>
            <a:off x="6452870" y="1376680"/>
            <a:ext cx="2174240" cy="1198880"/>
          </a:xfrm>
          <a:prstGeom prst="rect">
            <a:avLst/>
          </a:prstGeom>
          <a:noFill/>
        </p:spPr>
        <p:txBody>
          <a:bodyPr wrap="squar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多彩世界，创意无限</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4" name="chimes.wav"/>
          </p:stSnd>
        </p:sndAc>
      </p:transition>
    </mc:Choice>
    <mc:Fallback>
      <p:transition spd="slow">
        <p:split orient="vert" dir="in"/>
        <p:sndAc>
          <p:stSnd>
            <p:snd r:embed="rId4" name="chimes.wav"/>
          </p:stSnd>
        </p:sndAc>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3735" y="1739265"/>
            <a:ext cx="7797800" cy="3322955"/>
          </a:xfrm>
          <a:prstGeom prst="rect">
            <a:avLst/>
          </a:prstGeom>
          <a:noFill/>
        </p:spPr>
        <p:txBody>
          <a:bodyPr wrap="square" rtlCol="0">
            <a:spAutoFit/>
          </a:bodyPr>
          <a:lstStyle/>
          <a:p>
            <a:pPr eaLnBrk="1" latinLnBrk="0" hangingPunct="1">
              <a:lnSpc>
                <a:spcPct val="150000"/>
              </a:lnSpc>
            </a:pPr>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微软雅黑" panose="020B0503020204020204" pitchFamily="34" charset="-122"/>
                <a:ea typeface="微软雅黑" panose="020B0503020204020204" pitchFamily="34" charset="-122"/>
                <a:sym typeface="+mn-ea"/>
              </a:rPr>
              <a:t>我们学会关爱，相互理解，赢得尊重，获得成长的力量。面对困难时，我们勤于沟通，真诚合作，更加理性、智慧地解决问题。我们一路历练、成熟，不断自我更新，逐渐为国家乃至世界承担起更多的责任。</a:t>
            </a:r>
            <a:endParaRPr lang="zh-CN" altLang="en-US" sz="2800" b="1" dirty="0">
              <a:latin typeface="微软雅黑" panose="020B0503020204020204" pitchFamily="34" charset="-122"/>
              <a:ea typeface="微软雅黑" panose="020B0503020204020204" pitchFamily="34" charset="-122"/>
              <a:sym typeface="+mn-ea"/>
            </a:endParaRPr>
          </a:p>
        </p:txBody>
      </p:sp>
      <p:cxnSp>
        <p:nvCxnSpPr>
          <p:cNvPr id="8" name="直接连接符 7"/>
          <p:cNvCxnSpPr/>
          <p:nvPr/>
        </p:nvCxnSpPr>
        <p:spPr>
          <a:xfrm>
            <a:off x="424815" y="114300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84175" y="577596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652145" y="2232660"/>
            <a:ext cx="7839710" cy="2610485"/>
          </a:xfrm>
          <a:prstGeom prst="rect">
            <a:avLst/>
          </a:prstGeom>
        </p:spPr>
      </p:pic>
      <p:sp>
        <p:nvSpPr>
          <p:cNvPr id="2" name="文本框 1"/>
          <p:cNvSpPr txBox="1"/>
          <p:nvPr/>
        </p:nvSpPr>
        <p:spPr>
          <a:xfrm>
            <a:off x="1274445" y="2616835"/>
            <a:ext cx="6515100" cy="1568450"/>
          </a:xfrm>
          <a:prstGeom prst="rect">
            <a:avLst/>
          </a:prstGeom>
          <a:noFill/>
        </p:spPr>
        <p:txBody>
          <a:bodyPr wrap="square" rtlCol="0">
            <a:spAutoFit/>
          </a:bodyPr>
          <a:lstStyle/>
          <a:p>
            <a:pPr algn="just" eaLnBrk="1" latinLnBrk="0" hangingPunct="1">
              <a:lnSpc>
                <a:spcPct val="150000"/>
              </a:lnSpc>
            </a:pPr>
            <a:r>
              <a:rPr lang="en-US" altLang="zh-CN" sz="3200" b="1">
                <a:solidFill>
                  <a:srgbClr val="FF0000"/>
                </a:solidFill>
                <a:latin typeface="微软雅黑" panose="020B0503020204020204" pitchFamily="34" charset="-122"/>
                <a:ea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sym typeface="+mn-ea"/>
              </a:rPr>
              <a:t>我们在交往中探索世界，彼此守护，共同成长。</a:t>
            </a:r>
            <a:endParaRPr lang="zh-CN" altLang="en-US" sz="3200"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7695" y="1757045"/>
            <a:ext cx="6651625" cy="521970"/>
            <a:chOff x="492" y="8803"/>
            <a:chExt cx="10475" cy="822"/>
          </a:xfrm>
        </p:grpSpPr>
        <p:sp>
          <p:nvSpPr>
            <p:cNvPr id="4" name="文本框 3"/>
            <p:cNvSpPr txBox="1"/>
            <p:nvPr/>
          </p:nvSpPr>
          <p:spPr>
            <a:xfrm>
              <a:off x="492" y="8803"/>
              <a:ext cx="10475"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我们是如何探索世界并走向世界的？</a:t>
              </a:r>
              <a:endParaRPr lang="zh-CN" altLang="en-US" sz="28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1780" y="8968"/>
              <a:ext cx="492" cy="492"/>
              <a:chOff x="2015" y="9136"/>
              <a:chExt cx="492" cy="492"/>
            </a:xfrm>
          </p:grpSpPr>
          <p:sp>
            <p:nvSpPr>
              <p:cNvPr id="6" name="椭圆 5"/>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8" name="任意多边形 7"/>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38" name="直接连接符 37"/>
          <p:cNvCxnSpPr/>
          <p:nvPr/>
        </p:nvCxnSpPr>
        <p:spPr>
          <a:xfrm flipV="1">
            <a:off x="1738630" y="1313815"/>
            <a:ext cx="6778625" cy="3175"/>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07695" y="5951855"/>
            <a:ext cx="8014970" cy="1016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30835" y="957580"/>
            <a:ext cx="1156970" cy="715010"/>
            <a:chOff x="409" y="1569"/>
            <a:chExt cx="1822" cy="1126"/>
          </a:xfrm>
        </p:grpSpPr>
        <p:sp>
          <p:nvSpPr>
            <p:cNvPr id="7" name="椭圆 6"/>
            <p:cNvSpPr/>
            <p:nvPr/>
          </p:nvSpPr>
          <p:spPr>
            <a:xfrm>
              <a:off x="409" y="1569"/>
              <a:ext cx="1823" cy="1127"/>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文本框 1"/>
            <p:cNvSpPr txBox="1"/>
            <p:nvPr/>
          </p:nvSpPr>
          <p:spPr>
            <a:xfrm>
              <a:off x="652" y="1770"/>
              <a:ext cx="1352" cy="725"/>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小结</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62635" y="2595880"/>
            <a:ext cx="7538720" cy="1383665"/>
            <a:chOff x="2439" y="4473"/>
            <a:chExt cx="11872" cy="2179"/>
          </a:xfrm>
        </p:grpSpPr>
        <p:sp>
          <p:nvSpPr>
            <p:cNvPr id="11" name="文本框 10"/>
            <p:cNvSpPr txBox="1"/>
            <p:nvPr/>
          </p:nvSpPr>
          <p:spPr>
            <a:xfrm>
              <a:off x="2439" y="4473"/>
              <a:ext cx="11872" cy="2179"/>
            </a:xfrm>
            <a:prstGeom prst="rect">
              <a:avLst/>
            </a:prstGeom>
            <a:noFill/>
          </p:spPr>
          <p:txBody>
            <a:bodyPr wrap="square" rtlCol="0">
              <a:spAutoFit/>
            </a:bodyPr>
            <a:lstStyle/>
            <a:p>
              <a:pPr algn="just" eaLnBrk="1" latinLnBrk="0" hangingPunct="1">
                <a:lnSpc>
                  <a:spcPts val="3360"/>
                </a:lnSpc>
              </a:pPr>
              <a:r>
                <a:rPr lang="zh-CN" altLang="en-US" sz="28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sym typeface="+mn-ea"/>
                </a:rPr>
                <a:t>在父母的引导下，我们开启了认识世界的第一扇窗，迈出了探索世界的第一道门，我们走出</a:t>
              </a:r>
              <a:r>
                <a:rPr lang="zh-CN" altLang="en-US" sz="2400" b="1">
                  <a:solidFill>
                    <a:srgbClr val="FF0000"/>
                  </a:solidFill>
                  <a:latin typeface="微软雅黑" panose="020B0503020204020204" pitchFamily="34" charset="-122"/>
                  <a:ea typeface="微软雅黑" panose="020B0503020204020204" pitchFamily="34" charset="-122"/>
                  <a:sym typeface="+mn-ea"/>
                </a:rPr>
                <a:t>家门</a:t>
              </a:r>
              <a:r>
                <a:rPr lang="zh-CN" altLang="en-US" sz="2400" b="1">
                  <a:latin typeface="微软雅黑" panose="020B0503020204020204" pitchFamily="34" charset="-122"/>
                  <a:ea typeface="微软雅黑" panose="020B0503020204020204" pitchFamily="34" charset="-122"/>
                  <a:sym typeface="+mn-ea"/>
                </a:rPr>
                <a:t>，步入</a:t>
              </a:r>
              <a:r>
                <a:rPr lang="zh-CN" altLang="en-US" sz="2400" b="1">
                  <a:solidFill>
                    <a:srgbClr val="FF0000"/>
                  </a:solidFill>
                  <a:latin typeface="微软雅黑" panose="020B0503020204020204" pitchFamily="34" charset="-122"/>
                  <a:ea typeface="微软雅黑" panose="020B0503020204020204" pitchFamily="34" charset="-122"/>
                  <a:sym typeface="+mn-ea"/>
                </a:rPr>
                <a:t>学校</a:t>
              </a:r>
              <a:r>
                <a:rPr lang="zh-CN" altLang="en-US" sz="2400" b="1">
                  <a:latin typeface="微软雅黑" panose="020B0503020204020204" pitchFamily="34" charset="-122"/>
                  <a:ea typeface="微软雅黑" panose="020B0503020204020204" pitchFamily="34" charset="-122"/>
                  <a:sym typeface="+mn-ea"/>
                </a:rPr>
                <a:t>，逐步融入</a:t>
              </a:r>
              <a:r>
                <a:rPr lang="zh-CN" altLang="en-US" sz="2400" b="1">
                  <a:solidFill>
                    <a:srgbClr val="FF0000"/>
                  </a:solidFill>
                  <a:latin typeface="微软雅黑" panose="020B0503020204020204" pitchFamily="34" charset="-122"/>
                  <a:ea typeface="微软雅黑" panose="020B0503020204020204" pitchFamily="34" charset="-122"/>
                  <a:sym typeface="+mn-ea"/>
                </a:rPr>
                <a:t>社会</a:t>
              </a:r>
              <a:r>
                <a:rPr lang="zh-CN" altLang="en-US" sz="2400" b="1">
                  <a:latin typeface="微软雅黑" panose="020B0503020204020204" pitchFamily="34" charset="-122"/>
                  <a:ea typeface="微软雅黑" panose="020B0503020204020204" pitchFamily="34" charset="-122"/>
                  <a:sym typeface="+mn-ea"/>
                </a:rPr>
                <a:t>，走向更加</a:t>
              </a:r>
              <a:r>
                <a:rPr lang="zh-CN" altLang="en-US" sz="2400" b="1">
                  <a:solidFill>
                    <a:srgbClr val="FF0000"/>
                  </a:solidFill>
                  <a:latin typeface="微软雅黑" panose="020B0503020204020204" pitchFamily="34" charset="-122"/>
                  <a:ea typeface="微软雅黑" panose="020B0503020204020204" pitchFamily="34" charset="-122"/>
                  <a:sym typeface="+mn-ea"/>
                </a:rPr>
                <a:t>广阔的世界</a:t>
              </a:r>
              <a:r>
                <a:rPr lang="zh-CN" altLang="en-US" sz="2400" b="1">
                  <a:latin typeface="微软雅黑" panose="020B0503020204020204" pitchFamily="34" charset="-122"/>
                  <a:ea typeface="微软雅黑" panose="020B0503020204020204" pitchFamily="34" charset="-122"/>
                  <a:sym typeface="+mn-ea"/>
                </a:rPr>
                <a:t>。</a:t>
              </a:r>
              <a:endParaRPr lang="zh-CN" altLang="en-US" sz="2400" b="1">
                <a:latin typeface="微软雅黑" panose="020B0503020204020204" pitchFamily="34" charset="-122"/>
                <a:ea typeface="微软雅黑" panose="020B0503020204020204" pitchFamily="34" charset="-122"/>
              </a:endParaRPr>
            </a:p>
          </p:txBody>
        </p:sp>
        <p:sp>
          <p:nvSpPr>
            <p:cNvPr id="12" name="十字星 11"/>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13" name="组合 12"/>
          <p:cNvGrpSpPr/>
          <p:nvPr/>
        </p:nvGrpSpPr>
        <p:grpSpPr>
          <a:xfrm>
            <a:off x="716280" y="4215765"/>
            <a:ext cx="7539990" cy="521970"/>
            <a:chOff x="2439" y="4473"/>
            <a:chExt cx="11874" cy="822"/>
          </a:xfrm>
        </p:grpSpPr>
        <p:sp>
          <p:nvSpPr>
            <p:cNvPr id="15" name="文本框 14"/>
            <p:cNvSpPr txBox="1"/>
            <p:nvPr/>
          </p:nvSpPr>
          <p:spPr>
            <a:xfrm>
              <a:off x="2439" y="4473"/>
              <a:ext cx="11874" cy="822"/>
            </a:xfrm>
            <a:prstGeom prst="rect">
              <a:avLst/>
            </a:prstGeom>
            <a:noFill/>
          </p:spPr>
          <p:txBody>
            <a:bodyPr wrap="square" rtlCol="0">
              <a:spAutoFit/>
            </a:bodyPr>
            <a:lstStyle/>
            <a:p>
              <a:pPr algn="just" eaLnBrk="1" latinLnBrk="0" hangingPunct="1">
                <a:lnSpc>
                  <a:spcPts val="3360"/>
                </a:lnSpc>
              </a:pPr>
              <a:r>
                <a:rPr lang="zh-CN" altLang="en-US" sz="28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世界是多彩的，我们走向世界的形式是多样的。</a:t>
              </a:r>
              <a:endParaRPr lang="zh-CN" altLang="en-US" sz="2400" b="1">
                <a:latin typeface="微软雅黑" panose="020B0503020204020204" pitchFamily="34" charset="-122"/>
                <a:ea typeface="微软雅黑" panose="020B0503020204020204" pitchFamily="34" charset="-122"/>
              </a:endParaRPr>
            </a:p>
          </p:txBody>
        </p:sp>
        <p:sp>
          <p:nvSpPr>
            <p:cNvPr id="16" name="十字星 15"/>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14" name="组合 13"/>
          <p:cNvGrpSpPr/>
          <p:nvPr/>
        </p:nvGrpSpPr>
        <p:grpSpPr>
          <a:xfrm>
            <a:off x="716280" y="4973320"/>
            <a:ext cx="7630160" cy="521970"/>
            <a:chOff x="2439" y="4473"/>
            <a:chExt cx="12016" cy="822"/>
          </a:xfrm>
        </p:grpSpPr>
        <p:sp>
          <p:nvSpPr>
            <p:cNvPr id="20" name="文本框 19"/>
            <p:cNvSpPr txBox="1"/>
            <p:nvPr/>
          </p:nvSpPr>
          <p:spPr>
            <a:xfrm>
              <a:off x="2439" y="4473"/>
              <a:ext cx="12016" cy="822"/>
            </a:xfrm>
            <a:prstGeom prst="rect">
              <a:avLst/>
            </a:prstGeom>
            <a:noFill/>
          </p:spPr>
          <p:txBody>
            <a:bodyPr wrap="square" rtlCol="0">
              <a:spAutoFit/>
            </a:bodyPr>
            <a:lstStyle/>
            <a:p>
              <a:pPr algn="just" eaLnBrk="1" latinLnBrk="0" hangingPunct="1">
                <a:lnSpc>
                  <a:spcPts val="3360"/>
                </a:lnSpc>
              </a:pPr>
              <a:r>
                <a:rPr lang="zh-CN" altLang="en-US" sz="2800" b="1">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sym typeface="+mn-ea"/>
                </a:rPr>
                <a:t>我们在交往中探索世界，彼此守护，共同成长。</a:t>
              </a:r>
              <a:endParaRPr lang="zh-CN" altLang="en-US" sz="2400" b="1">
                <a:solidFill>
                  <a:schemeClr val="tx1"/>
                </a:solidFill>
                <a:latin typeface="微软雅黑" panose="020B0503020204020204" pitchFamily="34" charset="-122"/>
                <a:ea typeface="微软雅黑" panose="020B0503020204020204" pitchFamily="34" charset="-122"/>
              </a:endParaRPr>
            </a:p>
          </p:txBody>
        </p:sp>
        <p:sp>
          <p:nvSpPr>
            <p:cNvPr id="21" name="十字星 20"/>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2000" fill="hold">
                                          <p:stCondLst>
                                            <p:cond delay="0"/>
                                          </p:stCondLst>
                                        </p:cTn>
                                        <p:tgtEl>
                                          <p:spTgt spid="9"/>
                                        </p:tgtEl>
                                        <p:attrNameLst>
                                          <p:attrName>style.visibility</p:attrName>
                                        </p:attrNameLst>
                                      </p:cBhvr>
                                      <p:to>
                                        <p:strVal val="visible"/>
                                      </p:to>
                                    </p:set>
                                    <p:animEffect transition="in" filter="checkerboard(across)">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ppt_x</p:attrName>
                                        </p:attrNameLst>
                                      </p:cBhvr>
                                      <p:tavLst>
                                        <p:tav tm="0">
                                          <p:val>
                                            <p:strVal val="#ppt_x-.2"/>
                                          </p:val>
                                        </p:tav>
                                        <p:tav tm="100000">
                                          <p:val>
                                            <p:strVal val="#ppt_x"/>
                                          </p:val>
                                        </p:tav>
                                      </p:tavLst>
                                    </p:anim>
                                    <p:anim calcmode="lin" valueType="num">
                                      <p:cBhvr>
                                        <p:cTn id="3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stretch>
            <a:fillRect/>
          </a:stretch>
        </p:blipFill>
        <p:spPr>
          <a:xfrm>
            <a:off x="-11990705" y="-3319145"/>
            <a:ext cx="8661400" cy="5379720"/>
          </a:xfrm>
          <a:prstGeom prst="rect">
            <a:avLst/>
          </a:prstGeom>
        </p:spPr>
      </p:pic>
      <p:pic>
        <p:nvPicPr>
          <p:cNvPr id="2" name="图片 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2540" y="458470"/>
            <a:ext cx="9138920" cy="6179185"/>
          </a:xfrm>
          <a:prstGeom prst="rect">
            <a:avLst/>
          </a:prstGeom>
        </p:spPr>
      </p:pic>
      <p:sp>
        <p:nvSpPr>
          <p:cNvPr id="4" name="文本框 3"/>
          <p:cNvSpPr txBox="1"/>
          <p:nvPr/>
        </p:nvSpPr>
        <p:spPr>
          <a:xfrm>
            <a:off x="4109085" y="2506980"/>
            <a:ext cx="3788410" cy="922020"/>
          </a:xfrm>
          <a:prstGeom prst="rect">
            <a:avLst/>
          </a:prstGeom>
          <a:noFill/>
        </p:spPr>
        <p:txBody>
          <a:bodyPr wrap="square" rtlCol="0">
            <a:spAutoFit/>
          </a:bodyPr>
          <a:lstStyle/>
          <a:p>
            <a:r>
              <a:rPr lang="zh-CN" altLang="en-US" sz="5400" b="1">
                <a:solidFill>
                  <a:srgbClr val="FF0000"/>
                </a:solidFill>
                <a:latin typeface="微软雅黑" panose="020B0503020204020204" pitchFamily="34" charset="-122"/>
                <a:ea typeface="微软雅黑" panose="020B0503020204020204" pitchFamily="34" charset="-122"/>
              </a:rPr>
              <a:t>少年的担当 </a:t>
            </a:r>
            <a:endParaRPr lang="zh-CN" altLang="en-US" sz="5400" b="1">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57250" y="1967865"/>
            <a:ext cx="2691130" cy="1014730"/>
          </a:xfrm>
          <a:prstGeom prst="rect">
            <a:avLst/>
          </a:prstGeom>
          <a:noFill/>
        </p:spPr>
        <p:txBody>
          <a:bodyPr wrap="square" rtlCol="0">
            <a:spAutoFit/>
          </a:bodyPr>
          <a:lstStyle/>
          <a:p>
            <a:r>
              <a:rPr lang="zh-CN" altLang="en-US" sz="6000" b="1">
                <a:solidFill>
                  <a:srgbClr val="FF0000"/>
                </a:solidFill>
                <a:latin typeface="微软雅黑" panose="020B0503020204020204" pitchFamily="34" charset="-122"/>
                <a:ea typeface="微软雅黑" panose="020B0503020204020204" pitchFamily="34" charset="-122"/>
              </a:rPr>
              <a:t>第五课</a:t>
            </a:r>
            <a:endParaRPr lang="zh-CN" altLang="en-US" sz="60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326390" y="969645"/>
            <a:ext cx="8105775" cy="4610100"/>
          </a:xfrm>
          <a:prstGeom prst="rect">
            <a:avLst/>
          </a:prstGeom>
        </p:spPr>
      </p:pic>
      <p:sp>
        <p:nvSpPr>
          <p:cNvPr id="3" name="文本框 2"/>
          <p:cNvSpPr txBox="1"/>
          <p:nvPr/>
        </p:nvSpPr>
        <p:spPr>
          <a:xfrm>
            <a:off x="1804670" y="4140200"/>
            <a:ext cx="5975985" cy="706755"/>
          </a:xfrm>
          <a:prstGeom prst="rect">
            <a:avLst/>
          </a:prstGeom>
          <a:noFill/>
        </p:spPr>
        <p:txBody>
          <a:bodyPr wrap="square" rtlCol="0">
            <a:spAutoFit/>
          </a:bodyPr>
          <a:lstStyle/>
          <a:p>
            <a:r>
              <a:rPr lang="zh-CN" altLang="en-US" sz="4000" b="1">
                <a:solidFill>
                  <a:srgbClr val="0000FF"/>
                </a:solidFill>
                <a:latin typeface="微软雅黑" panose="020B0503020204020204" pitchFamily="34" charset="-122"/>
                <a:ea typeface="微软雅黑" panose="020B0503020204020204" pitchFamily="34" charset="-122"/>
              </a:rPr>
              <a:t>第二目</a:t>
            </a:r>
            <a:r>
              <a:rPr lang="zh-CN" altLang="en-US" sz="4000" b="1">
                <a:solidFill>
                  <a:srgbClr val="FF3300"/>
                </a:solidFill>
                <a:latin typeface="微软雅黑" panose="020B0503020204020204" pitchFamily="34" charset="-122"/>
                <a:ea typeface="微软雅黑" panose="020B0503020204020204" pitchFamily="34" charset="-122"/>
              </a:rPr>
              <a:t>：我为世界添光彩</a:t>
            </a:r>
            <a:endParaRPr lang="en-US" altLang="zh-CN" sz="4000" b="1">
              <a:solidFill>
                <a:srgbClr val="FF33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8620" y="494665"/>
            <a:ext cx="2124710" cy="568960"/>
            <a:chOff x="910" y="1344"/>
            <a:chExt cx="3346" cy="896"/>
          </a:xfrm>
        </p:grpSpPr>
        <p:grpSp>
          <p:nvGrpSpPr>
            <p:cNvPr id="8" name="组合 7"/>
            <p:cNvGrpSpPr/>
            <p:nvPr/>
          </p:nvGrpSpPr>
          <p:grpSpPr bwMode="auto">
            <a:xfrm>
              <a:off x="910" y="1344"/>
              <a:ext cx="1021" cy="896"/>
              <a:chOff x="833" y="1012"/>
              <a:chExt cx="1389" cy="1222"/>
            </a:xfrm>
          </p:grpSpPr>
          <p:sp>
            <p:nvSpPr>
              <p:cNvPr id="9" name="椭圆 8"/>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839" y="1460"/>
              <a:ext cx="2417"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探究与分享</a:t>
              </a:r>
              <a:endParaRPr lang="zh-CN" altLang="en-US" sz="2000" b="1">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a:off x="2462530" y="767715"/>
            <a:ext cx="638302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48640" y="6355715"/>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63550" y="1007745"/>
            <a:ext cx="8216900" cy="1437640"/>
          </a:xfrm>
          <a:prstGeom prst="rect">
            <a:avLst/>
          </a:prstGeom>
          <a:noFill/>
        </p:spPr>
        <p:txBody>
          <a:bodyPr wrap="square" rtlCol="0">
            <a:spAutoFit/>
          </a:bodyPr>
          <a:lstStyle/>
          <a:p>
            <a:pPr eaLnBrk="1" latinLnBrk="0" hangingPunct="1">
              <a:lnSpc>
                <a:spcPts val="3500"/>
              </a:lnSpc>
            </a:pPr>
            <a:r>
              <a:rPr lang="en-US" altLang="zh-CN" sz="2000" b="1"/>
              <a:t>        </a:t>
            </a:r>
            <a:r>
              <a:rPr lang="zh-CN" altLang="en-US" sz="2400" b="1"/>
              <a:t>在我们身边，有这样一些人，他们很普通，为中国乃至世界做着普通的事。他们做的事看似普通，却不可或缺；看似平凡，却不平凡。</a:t>
            </a:r>
            <a:endParaRPr lang="zh-CN" altLang="en-US" sz="2400" b="1"/>
          </a:p>
        </p:txBody>
      </p:sp>
      <p:grpSp>
        <p:nvGrpSpPr>
          <p:cNvPr id="16" name="组合 15"/>
          <p:cNvGrpSpPr/>
          <p:nvPr/>
        </p:nvGrpSpPr>
        <p:grpSpPr>
          <a:xfrm>
            <a:off x="544195" y="2626995"/>
            <a:ext cx="3961765" cy="3350260"/>
            <a:chOff x="856" y="3566"/>
            <a:chExt cx="6239" cy="5276"/>
          </a:xfrm>
        </p:grpSpPr>
        <p:pic>
          <p:nvPicPr>
            <p:cNvPr id="13" name="图片 12"/>
            <p:cNvPicPr>
              <a:picLocks noChangeAspect="1"/>
            </p:cNvPicPr>
            <p:nvPr/>
          </p:nvPicPr>
          <p:blipFill>
            <a:blip r:embed="rId1" cstate="print">
              <a:lum bright="12000"/>
            </a:blip>
            <a:srcRect l="4186" t="8192" r="3598" b="15731"/>
            <a:stretch>
              <a:fillRect/>
            </a:stretch>
          </p:blipFill>
          <p:spPr>
            <a:xfrm>
              <a:off x="856" y="3566"/>
              <a:ext cx="6223" cy="4501"/>
            </a:xfrm>
            <a:prstGeom prst="rect">
              <a:avLst/>
            </a:prstGeom>
          </p:spPr>
        </p:pic>
        <p:sp>
          <p:nvSpPr>
            <p:cNvPr id="14" name="文本框 13"/>
            <p:cNvSpPr txBox="1"/>
            <p:nvPr/>
          </p:nvSpPr>
          <p:spPr>
            <a:xfrm>
              <a:off x="1041" y="8214"/>
              <a:ext cx="6054" cy="628"/>
            </a:xfrm>
            <a:prstGeom prst="rect">
              <a:avLst/>
            </a:prstGeom>
            <a:noFill/>
          </p:spPr>
          <p:txBody>
            <a:bodyPr wrap="square" rtlCol="0">
              <a:spAutoFit/>
            </a:bodyPr>
            <a:lstStyle/>
            <a:p>
              <a:r>
                <a:rPr lang="zh-CN" altLang="en-US" sz="2000" b="1"/>
                <a:t>中外工作人员合作进行物探施工</a:t>
              </a:r>
              <a:endParaRPr lang="zh-CN" altLang="en-US" sz="2000" b="1"/>
            </a:p>
          </p:txBody>
        </p:sp>
      </p:grpSp>
      <p:grpSp>
        <p:nvGrpSpPr>
          <p:cNvPr id="20" name="组合 19"/>
          <p:cNvGrpSpPr/>
          <p:nvPr/>
        </p:nvGrpSpPr>
        <p:grpSpPr>
          <a:xfrm>
            <a:off x="4578350" y="2621280"/>
            <a:ext cx="4102100" cy="3570605"/>
            <a:chOff x="7210" y="4128"/>
            <a:chExt cx="6460" cy="5623"/>
          </a:xfrm>
        </p:grpSpPr>
        <p:sp>
          <p:nvSpPr>
            <p:cNvPr id="15" name="文本框 14"/>
            <p:cNvSpPr txBox="1"/>
            <p:nvPr/>
          </p:nvSpPr>
          <p:spPr>
            <a:xfrm>
              <a:off x="7210" y="8638"/>
              <a:ext cx="6460" cy="1113"/>
            </a:xfrm>
            <a:prstGeom prst="rect">
              <a:avLst/>
            </a:prstGeom>
            <a:noFill/>
          </p:spPr>
          <p:txBody>
            <a:bodyPr wrap="square" rtlCol="0">
              <a:spAutoFit/>
            </a:bodyPr>
            <a:lstStyle/>
            <a:p>
              <a:r>
                <a:rPr lang="zh-CN" altLang="en-US" sz="2000" b="1"/>
                <a:t>中方工作人员向参加第十一届全球孔子学校大会的嘉宾介绍中医文化</a:t>
              </a:r>
              <a:endParaRPr lang="zh-CN" altLang="en-US" sz="2000" b="1"/>
            </a:p>
          </p:txBody>
        </p:sp>
        <p:pic>
          <p:nvPicPr>
            <p:cNvPr id="19" name="图片 18"/>
            <p:cNvPicPr>
              <a:picLocks noChangeAspect="1"/>
            </p:cNvPicPr>
            <p:nvPr/>
          </p:nvPicPr>
          <p:blipFill>
            <a:blip r:embed="rId2" cstate="print">
              <a:lum bright="12000"/>
            </a:blip>
            <a:srcRect l="4984" t="7181" r="9424" b="18625"/>
            <a:stretch>
              <a:fillRect/>
            </a:stretch>
          </p:blipFill>
          <p:spPr>
            <a:xfrm>
              <a:off x="7529" y="4128"/>
              <a:ext cx="6141" cy="451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3" name="chimes.wav"/>
          </p:stSnd>
        </p:sndAc>
      </p:transition>
    </mc:Choice>
    <mc:Fallback>
      <p:transition spd="slow">
        <p:split orient="vert" dir="i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2)">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4825" y="1292860"/>
            <a:ext cx="4025900" cy="3547745"/>
            <a:chOff x="488" y="1730"/>
            <a:chExt cx="6340" cy="5587"/>
          </a:xfrm>
        </p:grpSpPr>
        <p:pic>
          <p:nvPicPr>
            <p:cNvPr id="2" name="图片 1"/>
            <p:cNvPicPr>
              <a:picLocks noChangeAspect="1"/>
            </p:cNvPicPr>
            <p:nvPr/>
          </p:nvPicPr>
          <p:blipFill>
            <a:blip r:embed="rId1" cstate="print">
              <a:lum bright="12000"/>
            </a:blip>
            <a:srcRect l="4830" t="8918" r="2415" b="20205"/>
            <a:stretch>
              <a:fillRect/>
            </a:stretch>
          </p:blipFill>
          <p:spPr>
            <a:xfrm>
              <a:off x="528" y="1730"/>
              <a:ext cx="6260" cy="4220"/>
            </a:xfrm>
            <a:prstGeom prst="rect">
              <a:avLst/>
            </a:prstGeom>
          </p:spPr>
        </p:pic>
        <p:sp>
          <p:nvSpPr>
            <p:cNvPr id="3" name="文本框 2"/>
            <p:cNvSpPr txBox="1"/>
            <p:nvPr/>
          </p:nvSpPr>
          <p:spPr>
            <a:xfrm>
              <a:off x="488" y="6205"/>
              <a:ext cx="6340" cy="1113"/>
            </a:xfrm>
            <a:prstGeom prst="rect">
              <a:avLst/>
            </a:prstGeom>
            <a:noFill/>
          </p:spPr>
          <p:txBody>
            <a:bodyPr wrap="square" rtlCol="0">
              <a:spAutoFit/>
            </a:bodyPr>
            <a:lstStyle/>
            <a:p>
              <a:r>
                <a:rPr lang="zh-CN" altLang="en-US" sz="2000" b="1">
                  <a:latin typeface="宋体" panose="02010600030101010101" pitchFamily="2" charset="-122"/>
                  <a:cs typeface="宋体" panose="02010600030101010101" pitchFamily="2" charset="-122"/>
                </a:rPr>
                <a:t>中国青年在</a:t>
              </a:r>
              <a:r>
                <a:rPr lang="en-US" altLang="zh-CN" sz="2000" b="1">
                  <a:latin typeface="宋体" panose="02010600030101010101" pitchFamily="2" charset="-122"/>
                  <a:cs typeface="宋体" panose="02010600030101010101" pitchFamily="2" charset="-122"/>
                </a:rPr>
                <a:t>2014</a:t>
              </a:r>
              <a:r>
                <a:rPr lang="zh-CN" altLang="en-US" sz="2000" b="1">
                  <a:latin typeface="宋体" panose="02010600030101010101" pitchFamily="2" charset="-122"/>
                  <a:cs typeface="宋体" panose="02010600030101010101" pitchFamily="2" charset="-122"/>
                </a:rPr>
                <a:t>年利马联合国气候变化大会的</a:t>
              </a:r>
              <a:r>
                <a:rPr lang="en-US" altLang="zh-CN" sz="2000" b="1">
                  <a:latin typeface="宋体" panose="02010600030101010101" pitchFamily="2" charset="-122"/>
                  <a:cs typeface="宋体" panose="02010600030101010101" pitchFamily="2" charset="-122"/>
                </a:rPr>
                <a:t>“</a:t>
              </a:r>
              <a:r>
                <a:rPr lang="zh-CN" altLang="en-US" sz="2000" b="1">
                  <a:latin typeface="宋体" panose="02010600030101010101" pitchFamily="2" charset="-122"/>
                  <a:cs typeface="宋体" panose="02010600030101010101" pitchFamily="2" charset="-122"/>
                </a:rPr>
                <a:t>中国角</a:t>
              </a:r>
              <a:r>
                <a:rPr lang="en-US" altLang="zh-CN" sz="2000" b="1">
                  <a:latin typeface="宋体" panose="02010600030101010101" pitchFamily="2" charset="-122"/>
                  <a:cs typeface="宋体" panose="02010600030101010101" pitchFamily="2" charset="-122"/>
                </a:rPr>
                <a:t>”</a:t>
              </a:r>
              <a:r>
                <a:rPr lang="zh-CN" altLang="en-US" sz="2000" b="1">
                  <a:latin typeface="宋体" panose="02010600030101010101" pitchFamily="2" charset="-122"/>
                  <a:cs typeface="宋体" panose="02010600030101010101" pitchFamily="2" charset="-122"/>
                </a:rPr>
                <a:t>宣传环保</a:t>
              </a:r>
              <a:endParaRPr lang="zh-CN" altLang="en-US" sz="2000" b="1">
                <a:latin typeface="宋体" panose="02010600030101010101" pitchFamily="2" charset="-122"/>
                <a:cs typeface="宋体" panose="02010600030101010101" pitchFamily="2" charset="-122"/>
              </a:endParaRPr>
            </a:p>
          </p:txBody>
        </p:sp>
      </p:grpSp>
      <p:grpSp>
        <p:nvGrpSpPr>
          <p:cNvPr id="7" name="组合 6"/>
          <p:cNvGrpSpPr/>
          <p:nvPr/>
        </p:nvGrpSpPr>
        <p:grpSpPr>
          <a:xfrm>
            <a:off x="4751070" y="1292860"/>
            <a:ext cx="4158615" cy="3394710"/>
            <a:chOff x="7278" y="1730"/>
            <a:chExt cx="6549" cy="5346"/>
          </a:xfrm>
        </p:grpSpPr>
        <p:pic>
          <p:nvPicPr>
            <p:cNvPr id="5" name="图片 4"/>
            <p:cNvPicPr>
              <a:picLocks noChangeAspect="1"/>
            </p:cNvPicPr>
            <p:nvPr/>
          </p:nvPicPr>
          <p:blipFill>
            <a:blip r:embed="rId2" cstate="print"/>
            <a:srcRect l="2123" t="5694" r="14235" b="16406"/>
            <a:stretch>
              <a:fillRect/>
            </a:stretch>
          </p:blipFill>
          <p:spPr>
            <a:xfrm>
              <a:off x="7278" y="1730"/>
              <a:ext cx="6369" cy="4199"/>
            </a:xfrm>
            <a:prstGeom prst="rect">
              <a:avLst/>
            </a:prstGeom>
          </p:spPr>
        </p:pic>
        <p:sp>
          <p:nvSpPr>
            <p:cNvPr id="6" name="文本框 5"/>
            <p:cNvSpPr txBox="1"/>
            <p:nvPr/>
          </p:nvSpPr>
          <p:spPr>
            <a:xfrm>
              <a:off x="7278" y="6448"/>
              <a:ext cx="6549" cy="628"/>
            </a:xfrm>
            <a:prstGeom prst="rect">
              <a:avLst/>
            </a:prstGeom>
            <a:noFill/>
          </p:spPr>
          <p:txBody>
            <a:bodyPr wrap="square" rtlCol="0">
              <a:spAutoFit/>
            </a:bodyPr>
            <a:lstStyle/>
            <a:p>
              <a:r>
                <a:rPr lang="zh-CN" altLang="en-US" sz="2000" b="1"/>
                <a:t>中国医疗队在柬埔寨实施眼科手术</a:t>
              </a:r>
              <a:endParaRPr lang="zh-CN" altLang="en-US" sz="2000" b="1"/>
            </a:p>
          </p:txBody>
        </p:sp>
      </p:grpSp>
      <p:grpSp>
        <p:nvGrpSpPr>
          <p:cNvPr id="9" name="组合 8"/>
          <p:cNvGrpSpPr/>
          <p:nvPr/>
        </p:nvGrpSpPr>
        <p:grpSpPr>
          <a:xfrm>
            <a:off x="0" y="5254625"/>
            <a:ext cx="8462645" cy="521970"/>
            <a:chOff x="492" y="8803"/>
            <a:chExt cx="13327" cy="822"/>
          </a:xfrm>
        </p:grpSpPr>
        <p:sp>
          <p:nvSpPr>
            <p:cNvPr id="10" name="文本框 9"/>
            <p:cNvSpPr txBox="1"/>
            <p:nvPr/>
          </p:nvSpPr>
          <p:spPr>
            <a:xfrm>
              <a:off x="492" y="8803"/>
              <a:ext cx="13327"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请你再列举几个中国公民为世界作贡献的实例。</a:t>
              </a:r>
              <a:endParaRPr lang="zh-CN" altLang="en-US" sz="2800" b="1">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780" y="8968"/>
              <a:ext cx="492" cy="492"/>
              <a:chOff x="2015" y="9136"/>
              <a:chExt cx="492" cy="492"/>
            </a:xfrm>
          </p:grpSpPr>
          <p:sp>
            <p:nvSpPr>
              <p:cNvPr id="12" name="椭圆 11"/>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任意多边形 12"/>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14" name="直接连接符 13"/>
          <p:cNvCxnSpPr/>
          <p:nvPr/>
        </p:nvCxnSpPr>
        <p:spPr>
          <a:xfrm>
            <a:off x="396240" y="863600"/>
            <a:ext cx="83413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0045" y="6251575"/>
            <a:ext cx="83413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3" name="chimes.wav"/>
          </p:stSnd>
        </p:sndAc>
      </p:transition>
    </mc:Choice>
    <mc:Fallback>
      <p:transition spd="slow">
        <p:split orient="vert" dir="in"/>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640080"/>
            <a:ext cx="4894580" cy="2846070"/>
          </a:xfrm>
          <a:prstGeom prst="rect">
            <a:avLst/>
          </a:prstGeom>
          <a:noFill/>
        </p:spPr>
        <p:txBody>
          <a:bodyPr wrap="square" rtlCol="0">
            <a:spAutoFit/>
          </a:bodyPr>
          <a:lstStyle/>
          <a:p>
            <a:pPr algn="just" eaLnBrk="1" latinLnBrk="0" hangingPunct="1">
              <a:lnSpc>
                <a:spcPts val="3580"/>
              </a:lnSpc>
            </a:pPr>
            <a:r>
              <a:rPr lang="en-US" altLang="zh-CN" sz="2400" b="1" dirty="0">
                <a:solidFill>
                  <a:srgbClr val="202E4A"/>
                </a:solidFill>
                <a:latin typeface="宋体" panose="02010600030101010101" pitchFamily="2" charset="-122"/>
                <a:cs typeface="宋体" panose="02010600030101010101" pitchFamily="2" charset="-122"/>
                <a:sym typeface="+mn-ea"/>
              </a:rPr>
              <a:t>    </a:t>
            </a:r>
            <a:r>
              <a:rPr sz="2400" b="1" dirty="0">
                <a:solidFill>
                  <a:srgbClr val="202E4A"/>
                </a:solidFill>
                <a:latin typeface="宋体" panose="02010600030101010101" pitchFamily="2" charset="-122"/>
                <a:cs typeface="宋体" panose="02010600030101010101" pitchFamily="2" charset="-122"/>
                <a:sym typeface="+mn-ea"/>
              </a:rPr>
              <a:t>5月14日至19日，第69届英特尔国际科学与工程大奖赛(Intel ISEF)在美国匹兹堡市举行。来自全球81个国家和地区近1800名“科技未来之星”共襄盛会。此次中国代表团24位学生参赛，共有12名选</a:t>
            </a:r>
            <a:endParaRPr sz="2400" b="1" dirty="0">
              <a:solidFill>
                <a:srgbClr val="202E4A"/>
              </a:solidFill>
              <a:latin typeface="宋体" panose="02010600030101010101" pitchFamily="2" charset="-122"/>
              <a:cs typeface="宋体" panose="02010600030101010101" pitchFamily="2" charset="-122"/>
              <a:sym typeface="+mn-ea"/>
            </a:endParaRPr>
          </a:p>
        </p:txBody>
      </p:sp>
      <p:pic>
        <p:nvPicPr>
          <p:cNvPr id="3" name="图片 2"/>
          <p:cNvPicPr>
            <a:picLocks noChangeAspect="1"/>
          </p:cNvPicPr>
          <p:nvPr/>
        </p:nvPicPr>
        <p:blipFill>
          <a:blip r:embed="rId1" cstate="print">
            <a:lum bright="12000"/>
          </a:blip>
          <a:stretch>
            <a:fillRect/>
          </a:stretch>
        </p:blipFill>
        <p:spPr>
          <a:xfrm>
            <a:off x="5477510" y="864870"/>
            <a:ext cx="3353435" cy="2535555"/>
          </a:xfrm>
          <a:prstGeom prst="rect">
            <a:avLst/>
          </a:prstGeom>
        </p:spPr>
      </p:pic>
      <p:sp>
        <p:nvSpPr>
          <p:cNvPr id="4" name="文本框 3"/>
          <p:cNvSpPr txBox="1"/>
          <p:nvPr/>
        </p:nvSpPr>
        <p:spPr>
          <a:xfrm>
            <a:off x="323215" y="3400425"/>
            <a:ext cx="8496935" cy="2386965"/>
          </a:xfrm>
          <a:prstGeom prst="rect">
            <a:avLst/>
          </a:prstGeom>
          <a:noFill/>
        </p:spPr>
        <p:txBody>
          <a:bodyPr wrap="square" rtlCol="0">
            <a:spAutoFit/>
          </a:bodyPr>
          <a:lstStyle/>
          <a:p>
            <a:pPr algn="just" eaLnBrk="1" latinLnBrk="0" hangingPunct="1">
              <a:lnSpc>
                <a:spcPts val="3580"/>
              </a:lnSpc>
            </a:pPr>
            <a:r>
              <a:rPr sz="2400" b="1" dirty="0">
                <a:solidFill>
                  <a:srgbClr val="202E4A"/>
                </a:solidFill>
                <a:latin typeface="宋体" panose="02010600030101010101" pitchFamily="2" charset="-122"/>
                <a:cs typeface="宋体" panose="02010600030101010101" pitchFamily="2" charset="-122"/>
                <a:sym typeface="+mn-ea"/>
              </a:rPr>
              <a:t>手斩获14个奖项，创造了历史最佳成绩。其中，泉州五中的高二学生林楷睿的《基于硬碳/石墨混合正极的钾双离子电池》项目荣获二等奖，并获得专项奖。获奖者除了获得高额奖金外，还可参加当年诺贝尔颁奖典礼，并能经美国麻省理工学院林肯实验室（小行星发现机构）以获奖者的名字为小行星命名。</a:t>
            </a:r>
            <a:endParaRPr lang="zh-CN" altLang="en-US" sz="2400"/>
          </a:p>
        </p:txBody>
      </p:sp>
      <p:grpSp>
        <p:nvGrpSpPr>
          <p:cNvPr id="9" name="组合 8"/>
          <p:cNvGrpSpPr/>
          <p:nvPr/>
        </p:nvGrpSpPr>
        <p:grpSpPr>
          <a:xfrm>
            <a:off x="334645" y="5890895"/>
            <a:ext cx="6403975" cy="521970"/>
            <a:chOff x="492" y="8803"/>
            <a:chExt cx="10085" cy="822"/>
          </a:xfrm>
        </p:grpSpPr>
        <p:sp>
          <p:nvSpPr>
            <p:cNvPr id="10" name="文本框 9"/>
            <p:cNvSpPr txBox="1"/>
            <p:nvPr/>
          </p:nvSpPr>
          <p:spPr>
            <a:xfrm>
              <a:off x="492" y="8803"/>
              <a:ext cx="10085"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林楷睿的获奖对我们有何启示？</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780" y="8968"/>
              <a:ext cx="492" cy="492"/>
              <a:chOff x="2015" y="9136"/>
              <a:chExt cx="492" cy="492"/>
            </a:xfrm>
          </p:grpSpPr>
          <p:sp>
            <p:nvSpPr>
              <p:cNvPr id="12" name="椭圆 11"/>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任意多边形 12"/>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23" name="直接连接符 22"/>
          <p:cNvCxnSpPr/>
          <p:nvPr/>
        </p:nvCxnSpPr>
        <p:spPr>
          <a:xfrm flipV="1">
            <a:off x="523240" y="630555"/>
            <a:ext cx="8270240" cy="9525"/>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49910" y="6497320"/>
            <a:ext cx="8270240" cy="9525"/>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2" name="chimes.wav"/>
          </p:stSnd>
        </p:sndAc>
      </p:transition>
    </mc:Choice>
    <mc:Fallback>
      <p:transition spd="slow">
        <p:split orient="vert" dir="i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564515" y="5899150"/>
            <a:ext cx="8014970" cy="1016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4515" y="1309370"/>
            <a:ext cx="8014970" cy="1016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12495" y="2583180"/>
            <a:ext cx="7666990" cy="3322955"/>
          </a:xfrm>
          <a:prstGeom prst="rect">
            <a:avLst/>
          </a:prstGeom>
          <a:noFill/>
        </p:spPr>
        <p:txBody>
          <a:bodyPr wrap="square" rtlCol="0">
            <a:spAutoFit/>
          </a:bodyPr>
          <a:lstStyle/>
          <a:p>
            <a:pPr algn="just" eaLnBrk="1" latinLnBrk="0" hangingPunct="1">
              <a:lnSpc>
                <a:spcPct val="150000"/>
              </a:lnSpc>
            </a:pPr>
            <a:r>
              <a:rPr lang="en-US" altLang="zh-CN" sz="2800" b="1">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sym typeface="+mn-ea"/>
              </a:rPr>
              <a:t>每个人都是这个世界中的一员，所做的事都有可能对世界发展产生影响。我们要从普通的事做起，通过自身的努力为人类发展和世界进步贡献智慧和力量。</a:t>
            </a:r>
            <a:endParaRPr lang="zh-CN" altLang="en-US" sz="2800" b="1" dirty="0">
              <a:latin typeface="微软雅黑" panose="020B0503020204020204" pitchFamily="34" charset="-122"/>
              <a:ea typeface="微软雅黑" panose="020B0503020204020204" pitchFamily="34" charset="-122"/>
            </a:endParaRPr>
          </a:p>
          <a:p>
            <a:pPr eaLnBrk="1" latinLnBrk="0" hangingPunct="1">
              <a:lnSpc>
                <a:spcPct val="150000"/>
              </a:lnSpc>
            </a:pPr>
            <a:endParaRPr lang="zh-CN" altLang="en-US" sz="2800" b="1">
              <a:latin typeface="微软雅黑" panose="020B0503020204020204" pitchFamily="34" charset="-122"/>
              <a:ea typeface="微软雅黑" panose="020B0503020204020204" pitchFamily="34" charset="-122"/>
            </a:endParaRPr>
          </a:p>
        </p:txBody>
      </p:sp>
      <p:grpSp>
        <p:nvGrpSpPr>
          <p:cNvPr id="9" name="组合 8"/>
          <p:cNvGrpSpPr/>
          <p:nvPr/>
        </p:nvGrpSpPr>
        <p:grpSpPr>
          <a:xfrm>
            <a:off x="808990" y="1823720"/>
            <a:ext cx="6261100" cy="521970"/>
            <a:chOff x="492" y="8803"/>
            <a:chExt cx="9860" cy="822"/>
          </a:xfrm>
        </p:grpSpPr>
        <p:sp>
          <p:nvSpPr>
            <p:cNvPr id="10" name="文本框 9"/>
            <p:cNvSpPr txBox="1"/>
            <p:nvPr/>
          </p:nvSpPr>
          <p:spPr>
            <a:xfrm>
              <a:off x="492" y="8803"/>
              <a:ext cx="9860"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青少年怎么为世界添光彩？</a:t>
              </a:r>
              <a:endParaRPr lang="zh-CN" altLang="en-US" sz="2800" b="1">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780" y="8968"/>
              <a:ext cx="492" cy="492"/>
              <a:chOff x="2015" y="9136"/>
              <a:chExt cx="492" cy="492"/>
            </a:xfrm>
          </p:grpSpPr>
          <p:sp>
            <p:nvSpPr>
              <p:cNvPr id="12" name="椭圆 11"/>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任意多边形 12"/>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1465" y="477520"/>
            <a:ext cx="2124710" cy="568960"/>
            <a:chOff x="910" y="1344"/>
            <a:chExt cx="3346" cy="896"/>
          </a:xfrm>
        </p:grpSpPr>
        <p:grpSp>
          <p:nvGrpSpPr>
            <p:cNvPr id="8" name="组合 7"/>
            <p:cNvGrpSpPr/>
            <p:nvPr/>
          </p:nvGrpSpPr>
          <p:grpSpPr bwMode="auto">
            <a:xfrm>
              <a:off x="910" y="1344"/>
              <a:ext cx="1021" cy="896"/>
              <a:chOff x="833" y="1012"/>
              <a:chExt cx="1389" cy="1222"/>
            </a:xfrm>
          </p:grpSpPr>
          <p:sp>
            <p:nvSpPr>
              <p:cNvPr id="9" name="椭圆 8"/>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839" y="1460"/>
              <a:ext cx="2417"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阅读感悟</a:t>
              </a:r>
              <a:endParaRPr lang="zh-CN" altLang="en-US" sz="2000" b="1">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91465" y="887730"/>
            <a:ext cx="8479790" cy="1938020"/>
          </a:xfrm>
          <a:prstGeom prst="rect">
            <a:avLst/>
          </a:prstGeom>
          <a:noFill/>
        </p:spPr>
        <p:txBody>
          <a:bodyPr wrap="square" rtlCol="0">
            <a:spAutoFit/>
          </a:bodyPr>
          <a:lstStyle/>
          <a:p>
            <a:pPr algn="just" eaLnBrk="1" latinLnBrk="0" hangingPunct="1">
              <a:lnSpc>
                <a:spcPts val="2880"/>
              </a:lnSpc>
            </a:pPr>
            <a:r>
              <a:rPr lang="en-US" altLang="zh-CN" sz="2400" b="1">
                <a:latin typeface="宋体" panose="02010600030101010101" pitchFamily="2" charset="-122"/>
                <a:cs typeface="宋体" panose="02010600030101010101" pitchFamily="2" charset="-122"/>
              </a:rPr>
              <a:t>    </a:t>
            </a:r>
            <a:r>
              <a:rPr lang="zh-CN" altLang="en-US" sz="2000" b="1">
                <a:solidFill>
                  <a:schemeClr val="tx1"/>
                </a:solidFill>
                <a:latin typeface="楷体" panose="02010609060101010101" charset="-122"/>
                <a:ea typeface="楷体" panose="02010609060101010101" charset="-122"/>
                <a:sym typeface="+mn-ea"/>
              </a:rPr>
              <a:t>中国国际救援队成立于</a:t>
            </a:r>
            <a:r>
              <a:rPr lang="en-US" altLang="zh-CN" sz="2000" b="1">
                <a:solidFill>
                  <a:schemeClr val="tx1"/>
                </a:solidFill>
                <a:latin typeface="楷体" panose="02010609060101010101" charset="-122"/>
                <a:ea typeface="楷体" panose="02010609060101010101" charset="-122"/>
                <a:sym typeface="+mn-ea"/>
              </a:rPr>
              <a:t>2001</a:t>
            </a:r>
            <a:r>
              <a:rPr lang="zh-CN" altLang="en-US" sz="2000" b="1">
                <a:solidFill>
                  <a:schemeClr val="tx1"/>
                </a:solidFill>
                <a:latin typeface="楷体" panose="02010609060101010101" charset="-122"/>
                <a:ea typeface="楷体" panose="02010609060101010101" charset="-122"/>
                <a:sym typeface="+mn-ea"/>
              </a:rPr>
              <a:t>年，是一支由年轻人组成的队伍，曾多次参与国际救援行动。</a:t>
            </a:r>
            <a:endParaRPr lang="zh-CN" altLang="en-US" sz="2000" b="1">
              <a:solidFill>
                <a:schemeClr val="tx1"/>
              </a:solidFill>
              <a:latin typeface="楷体" panose="02010609060101010101" charset="-122"/>
              <a:ea typeface="楷体" panose="02010609060101010101" charset="-122"/>
              <a:sym typeface="+mn-ea"/>
            </a:endParaRPr>
          </a:p>
          <a:p>
            <a:pPr algn="just" eaLnBrk="1" latinLnBrk="0" hangingPunct="1">
              <a:lnSpc>
                <a:spcPts val="2880"/>
              </a:lnSpc>
            </a:pPr>
            <a:r>
              <a:rPr lang="zh-CN" altLang="en-US" sz="2000" b="1">
                <a:solidFill>
                  <a:schemeClr val="tx1"/>
                </a:solidFill>
                <a:latin typeface="楷体" panose="02010609060101010101" charset="-122"/>
                <a:ea typeface="楷体" panose="02010609060101010101" charset="-122"/>
                <a:sym typeface="+mn-ea"/>
              </a:rPr>
              <a:t>    </a:t>
            </a:r>
            <a:r>
              <a:rPr lang="en-US" altLang="zh-CN" sz="2000" b="1">
                <a:solidFill>
                  <a:schemeClr val="tx1"/>
                </a:solidFill>
                <a:latin typeface="楷体" panose="02010609060101010101" charset="-122"/>
                <a:ea typeface="楷体" panose="02010609060101010101" charset="-122"/>
                <a:sym typeface="+mn-ea"/>
              </a:rPr>
              <a:t>2015</a:t>
            </a:r>
            <a:r>
              <a:rPr lang="zh-CN" altLang="en-US" sz="2000" b="1">
                <a:solidFill>
                  <a:schemeClr val="tx1"/>
                </a:solidFill>
                <a:latin typeface="楷体" panose="02010609060101010101" charset="-122"/>
                <a:ea typeface="楷体" panose="02010609060101010101" charset="-122"/>
                <a:sym typeface="+mn-ea"/>
              </a:rPr>
              <a:t>年</a:t>
            </a:r>
            <a:r>
              <a:rPr lang="en-US" altLang="zh-CN" sz="2000" b="1">
                <a:solidFill>
                  <a:schemeClr val="tx1"/>
                </a:solidFill>
                <a:latin typeface="楷体" panose="02010609060101010101" charset="-122"/>
                <a:ea typeface="楷体" panose="02010609060101010101" charset="-122"/>
                <a:sym typeface="+mn-ea"/>
              </a:rPr>
              <a:t>4</a:t>
            </a:r>
            <a:r>
              <a:rPr lang="zh-CN" altLang="en-US" sz="2000" b="1">
                <a:solidFill>
                  <a:schemeClr val="tx1"/>
                </a:solidFill>
                <a:latin typeface="楷体" panose="02010609060101010101" charset="-122"/>
                <a:ea typeface="楷体" panose="02010609060101010101" charset="-122"/>
                <a:sym typeface="+mn-ea"/>
              </a:rPr>
              <a:t>月</a:t>
            </a:r>
            <a:r>
              <a:rPr lang="en-US" altLang="zh-CN" sz="2000" b="1">
                <a:solidFill>
                  <a:schemeClr val="tx1"/>
                </a:solidFill>
                <a:latin typeface="楷体" panose="02010609060101010101" charset="-122"/>
                <a:ea typeface="楷体" panose="02010609060101010101" charset="-122"/>
                <a:sym typeface="+mn-ea"/>
              </a:rPr>
              <a:t>25</a:t>
            </a:r>
            <a:r>
              <a:rPr lang="zh-CN" altLang="en-US" sz="2000" b="1">
                <a:solidFill>
                  <a:schemeClr val="tx1"/>
                </a:solidFill>
                <a:latin typeface="楷体" panose="02010609060101010101" charset="-122"/>
                <a:ea typeface="楷体" panose="02010609060101010101" charset="-122"/>
                <a:sym typeface="+mn-ea"/>
              </a:rPr>
              <a:t>日</a:t>
            </a:r>
            <a:r>
              <a:rPr lang="en-US" altLang="zh-CN" sz="2000" b="1">
                <a:solidFill>
                  <a:schemeClr val="tx1"/>
                </a:solidFill>
                <a:latin typeface="楷体" panose="02010609060101010101" charset="-122"/>
                <a:ea typeface="楷体" panose="02010609060101010101" charset="-122"/>
                <a:sym typeface="+mn-ea"/>
              </a:rPr>
              <a:t>14</a:t>
            </a:r>
            <a:r>
              <a:rPr lang="zh-CN" altLang="en-US" sz="2000" b="1">
                <a:solidFill>
                  <a:schemeClr val="tx1"/>
                </a:solidFill>
                <a:latin typeface="楷体" panose="02010609060101010101" charset="-122"/>
                <a:ea typeface="楷体" panose="02010609060101010101" charset="-122"/>
                <a:sym typeface="+mn-ea"/>
              </a:rPr>
              <a:t>时</a:t>
            </a:r>
            <a:r>
              <a:rPr lang="en-US" altLang="zh-CN" sz="2000" b="1">
                <a:solidFill>
                  <a:schemeClr val="tx1"/>
                </a:solidFill>
                <a:latin typeface="楷体" panose="02010609060101010101" charset="-122"/>
                <a:ea typeface="楷体" panose="02010609060101010101" charset="-122"/>
                <a:sym typeface="+mn-ea"/>
              </a:rPr>
              <a:t>11</a:t>
            </a:r>
            <a:r>
              <a:rPr lang="zh-CN" altLang="en-US" sz="2000" b="1">
                <a:solidFill>
                  <a:schemeClr val="tx1"/>
                </a:solidFill>
                <a:latin typeface="楷体" panose="02010609060101010101" charset="-122"/>
                <a:ea typeface="楷体" panose="02010609060101010101" charset="-122"/>
                <a:sym typeface="+mn-ea"/>
              </a:rPr>
              <a:t>分，尼泊尔发生里氏</a:t>
            </a:r>
            <a:r>
              <a:rPr lang="en-US" altLang="zh-CN" sz="2000" b="1">
                <a:solidFill>
                  <a:schemeClr val="tx1"/>
                </a:solidFill>
                <a:latin typeface="楷体" panose="02010609060101010101" charset="-122"/>
                <a:ea typeface="楷体" panose="02010609060101010101" charset="-122"/>
                <a:sym typeface="+mn-ea"/>
              </a:rPr>
              <a:t>8.1</a:t>
            </a:r>
            <a:r>
              <a:rPr lang="zh-CN" altLang="en-US" sz="2000" b="1">
                <a:solidFill>
                  <a:schemeClr val="tx1"/>
                </a:solidFill>
                <a:latin typeface="楷体" panose="02010609060101010101" charset="-122"/>
                <a:ea typeface="楷体" panose="02010609060101010101" charset="-122"/>
                <a:sym typeface="+mn-ea"/>
              </a:rPr>
              <a:t>级地震。由</a:t>
            </a:r>
            <a:r>
              <a:rPr lang="en-US" altLang="zh-CN" sz="2000" b="1">
                <a:solidFill>
                  <a:schemeClr val="tx1"/>
                </a:solidFill>
                <a:latin typeface="楷体" panose="02010609060101010101" charset="-122"/>
                <a:ea typeface="楷体" panose="02010609060101010101" charset="-122"/>
                <a:sym typeface="+mn-ea"/>
              </a:rPr>
              <a:t>62</a:t>
            </a:r>
            <a:r>
              <a:rPr lang="zh-CN" altLang="en-US" sz="2000" b="1">
                <a:solidFill>
                  <a:schemeClr val="tx1"/>
                </a:solidFill>
                <a:latin typeface="楷体" panose="02010609060101010101" charset="-122"/>
                <a:ea typeface="楷体" panose="02010609060101010101" charset="-122"/>
                <a:sym typeface="+mn-ea"/>
              </a:rPr>
              <a:t>人组成的中国国际救援队携带搜救、医疗等有关救援设备和</a:t>
            </a:r>
            <a:r>
              <a:rPr lang="en-US" altLang="zh-CN" sz="2000" b="1">
                <a:solidFill>
                  <a:schemeClr val="tx1"/>
                </a:solidFill>
                <a:latin typeface="楷体" panose="02010609060101010101" charset="-122"/>
                <a:ea typeface="楷体" panose="02010609060101010101" charset="-122"/>
                <a:sym typeface="+mn-ea"/>
              </a:rPr>
              <a:t>6</a:t>
            </a:r>
            <a:r>
              <a:rPr lang="zh-CN" altLang="en-US" sz="2000" b="1">
                <a:solidFill>
                  <a:schemeClr val="tx1"/>
                </a:solidFill>
                <a:latin typeface="楷体" panose="02010609060101010101" charset="-122"/>
                <a:ea typeface="楷体" panose="02010609060101010101" charset="-122"/>
                <a:sym typeface="+mn-ea"/>
              </a:rPr>
              <a:t>条训练有素的搜救犬，于</a:t>
            </a:r>
            <a:r>
              <a:rPr lang="en-US" altLang="zh-CN" sz="2000" b="1">
                <a:solidFill>
                  <a:schemeClr val="tx1"/>
                </a:solidFill>
                <a:latin typeface="楷体" panose="02010609060101010101" charset="-122"/>
                <a:ea typeface="楷体" panose="02010609060101010101" charset="-122"/>
                <a:sym typeface="+mn-ea"/>
              </a:rPr>
              <a:t>26</a:t>
            </a:r>
            <a:r>
              <a:rPr lang="zh-CN" altLang="en-US" sz="2000" b="1">
                <a:solidFill>
                  <a:schemeClr val="tx1"/>
                </a:solidFill>
                <a:latin typeface="楷体" panose="02010609060101010101" charset="-122"/>
                <a:ea typeface="楷体" panose="02010609060101010101" charset="-122"/>
                <a:sym typeface="+mn-ea"/>
              </a:rPr>
              <a:t>日，从首都国际机场出发，赴地震灾区实施国际人道主义救援。 </a:t>
            </a:r>
            <a:endParaRPr lang="en-US" altLang="zh-CN" sz="2000" b="1">
              <a:solidFill>
                <a:schemeClr val="tx1"/>
              </a:solidFill>
              <a:latin typeface="楷体" panose="02010609060101010101" charset="-122"/>
              <a:ea typeface="楷体" panose="02010609060101010101" charset="-122"/>
              <a:cs typeface="宋体" panose="02010600030101010101" pitchFamily="2" charset="-122"/>
              <a:sym typeface="+mn-ea"/>
            </a:endParaRPr>
          </a:p>
        </p:txBody>
      </p:sp>
      <p:cxnSp>
        <p:nvCxnSpPr>
          <p:cNvPr id="11" name="直接连接符 10"/>
          <p:cNvCxnSpPr/>
          <p:nvPr/>
        </p:nvCxnSpPr>
        <p:spPr>
          <a:xfrm>
            <a:off x="2193290" y="777875"/>
            <a:ext cx="638302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6250" y="6501130"/>
            <a:ext cx="82950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srcRect l="1955" t="4329" r="1955" b="22864"/>
          <a:stretch>
            <a:fillRect/>
          </a:stretch>
        </p:blipFill>
        <p:spPr>
          <a:xfrm>
            <a:off x="4964430" y="2825750"/>
            <a:ext cx="3806825" cy="2392045"/>
          </a:xfrm>
          <a:prstGeom prst="rect">
            <a:avLst/>
          </a:prstGeom>
        </p:spPr>
      </p:pic>
      <p:sp>
        <p:nvSpPr>
          <p:cNvPr id="5" name="文本框 4"/>
          <p:cNvSpPr txBox="1"/>
          <p:nvPr/>
        </p:nvSpPr>
        <p:spPr>
          <a:xfrm>
            <a:off x="291465" y="2683510"/>
            <a:ext cx="4533265" cy="2676525"/>
          </a:xfrm>
          <a:prstGeom prst="rect">
            <a:avLst/>
          </a:prstGeom>
          <a:noFill/>
        </p:spPr>
        <p:txBody>
          <a:bodyPr wrap="square" rtlCol="0">
            <a:spAutoFit/>
          </a:bodyPr>
          <a:lstStyle/>
          <a:p>
            <a:pPr algn="just" eaLnBrk="1" latinLnBrk="0" hangingPunct="1">
              <a:lnSpc>
                <a:spcPts val="2880"/>
              </a:lnSpc>
            </a:pPr>
            <a:r>
              <a:rPr lang="en-US" altLang="zh-CN" b="1">
                <a:latin typeface="楷体" panose="02010609060101010101" charset="-122"/>
                <a:ea typeface="楷体" panose="02010609060101010101" charset="-122"/>
                <a:sym typeface="+mn-ea"/>
              </a:rPr>
              <a:t>    </a:t>
            </a:r>
            <a:r>
              <a:rPr lang="zh-CN" altLang="en-US" sz="2000" b="1">
                <a:latin typeface="楷体" panose="02010609060101010101" charset="-122"/>
                <a:ea typeface="楷体" panose="02010609060101010101" charset="-122"/>
                <a:sym typeface="+mn-ea"/>
              </a:rPr>
              <a:t>救援队于当地时间</a:t>
            </a:r>
            <a:r>
              <a:rPr lang="en-US" altLang="zh-CN" sz="2000" b="1">
                <a:latin typeface="楷体" panose="02010609060101010101" charset="-122"/>
                <a:ea typeface="楷体" panose="02010609060101010101" charset="-122"/>
                <a:sym typeface="+mn-ea"/>
              </a:rPr>
              <a:t>4</a:t>
            </a:r>
            <a:r>
              <a:rPr lang="zh-CN" altLang="en-US" sz="2000" b="1">
                <a:latin typeface="楷体" panose="02010609060101010101" charset="-122"/>
                <a:ea typeface="楷体" panose="02010609060101010101" charset="-122"/>
                <a:sym typeface="+mn-ea"/>
              </a:rPr>
              <a:t>月</a:t>
            </a:r>
            <a:r>
              <a:rPr lang="en-US" altLang="zh-CN" sz="2000" b="1">
                <a:latin typeface="楷体" panose="02010609060101010101" charset="-122"/>
                <a:ea typeface="楷体" panose="02010609060101010101" charset="-122"/>
                <a:sym typeface="+mn-ea"/>
              </a:rPr>
              <a:t>26</a:t>
            </a:r>
            <a:r>
              <a:rPr lang="zh-CN" altLang="en-US" sz="2000" b="1">
                <a:latin typeface="楷体" panose="02010609060101010101" charset="-122"/>
                <a:ea typeface="楷体" panose="02010609060101010101" charset="-122"/>
                <a:sym typeface="+mn-ea"/>
              </a:rPr>
              <a:t>日</a:t>
            </a:r>
            <a:r>
              <a:rPr lang="en-US" altLang="zh-CN" sz="2000" b="1">
                <a:latin typeface="楷体" panose="02010609060101010101" charset="-122"/>
                <a:ea typeface="楷体" panose="02010609060101010101" charset="-122"/>
                <a:sym typeface="+mn-ea"/>
              </a:rPr>
              <a:t>10</a:t>
            </a:r>
            <a:r>
              <a:rPr lang="zh-CN" altLang="en-US" sz="2000" b="1">
                <a:latin typeface="楷体" panose="02010609060101010101" charset="-122"/>
                <a:ea typeface="楷体" panose="02010609060101010101" charset="-122"/>
                <a:sym typeface="+mn-ea"/>
              </a:rPr>
              <a:t>时抵达加德满都后，立即投入救援行动，针对不同区域有效编组、分区救援。队员们冒着余震，不畏艰险，不懈努力，先后救出</a:t>
            </a:r>
            <a:r>
              <a:rPr lang="en-US" altLang="zh-CN" sz="2000" b="1">
                <a:latin typeface="楷体" panose="02010609060101010101" charset="-122"/>
                <a:ea typeface="楷体" panose="02010609060101010101" charset="-122"/>
                <a:sym typeface="+mn-ea"/>
              </a:rPr>
              <a:t>2</a:t>
            </a:r>
            <a:r>
              <a:rPr lang="zh-CN" altLang="en-US" sz="2000" b="1">
                <a:latin typeface="楷体" panose="02010609060101010101" charset="-122"/>
                <a:ea typeface="楷体" panose="02010609060101010101" charset="-122"/>
                <a:sym typeface="+mn-ea"/>
              </a:rPr>
              <a:t>名幸存者，搜排</a:t>
            </a:r>
            <a:r>
              <a:rPr lang="en-US" altLang="zh-CN" sz="2000" b="1">
                <a:latin typeface="楷体" panose="02010609060101010101" charset="-122"/>
                <a:ea typeface="楷体" panose="02010609060101010101" charset="-122"/>
                <a:sym typeface="+mn-ea"/>
              </a:rPr>
              <a:t>18</a:t>
            </a:r>
            <a:r>
              <a:rPr lang="zh-CN" altLang="en-US" sz="2000" b="1">
                <a:latin typeface="楷体" panose="02010609060101010101" charset="-122"/>
                <a:ea typeface="楷体" panose="02010609060101010101" charset="-122"/>
                <a:sym typeface="+mn-ea"/>
              </a:rPr>
              <a:t>个工作区的</a:t>
            </a:r>
            <a:r>
              <a:rPr lang="en-US" altLang="zh-CN" sz="2000" b="1">
                <a:latin typeface="楷体" panose="02010609060101010101" charset="-122"/>
                <a:ea typeface="楷体" panose="02010609060101010101" charset="-122"/>
                <a:sym typeface="+mn-ea"/>
              </a:rPr>
              <a:t>430</a:t>
            </a:r>
            <a:r>
              <a:rPr lang="zh-CN" altLang="en-US" sz="2000" b="1">
                <a:latin typeface="楷体" panose="02010609060101010101" charset="-122"/>
                <a:ea typeface="楷体" panose="02010609060101010101" charset="-122"/>
                <a:sym typeface="+mn-ea"/>
              </a:rPr>
              <a:t>处建筑物废墟，巡诊</a:t>
            </a:r>
            <a:r>
              <a:rPr lang="en-US" altLang="zh-CN" sz="2000" b="1">
                <a:latin typeface="楷体" panose="02010609060101010101" charset="-122"/>
                <a:ea typeface="楷体" panose="02010609060101010101" charset="-122"/>
                <a:sym typeface="+mn-ea"/>
              </a:rPr>
              <a:t>6040</a:t>
            </a:r>
            <a:r>
              <a:rPr lang="zh-CN" altLang="en-US" sz="2000" b="1">
                <a:latin typeface="楷体" panose="02010609060101010101" charset="-122"/>
                <a:ea typeface="楷体" panose="02010609060101010101" charset="-122"/>
                <a:sym typeface="+mn-ea"/>
              </a:rPr>
              <a:t>人次，救治</a:t>
            </a:r>
            <a:r>
              <a:rPr lang="en-US" altLang="zh-CN" sz="2000" b="1">
                <a:latin typeface="楷体" panose="02010609060101010101" charset="-122"/>
                <a:ea typeface="楷体" panose="02010609060101010101" charset="-122"/>
                <a:sym typeface="+mn-ea"/>
              </a:rPr>
              <a:t>2729</a:t>
            </a:r>
            <a:r>
              <a:rPr lang="zh-CN" altLang="en-US" sz="2000" b="1">
                <a:latin typeface="楷体" panose="02010609060101010101" charset="-122"/>
                <a:ea typeface="楷体" panose="02010609060101010101" charset="-122"/>
                <a:sym typeface="+mn-ea"/>
              </a:rPr>
              <a:t>人次，抢救物资</a:t>
            </a:r>
            <a:r>
              <a:rPr lang="en-US" altLang="zh-CN" sz="2000" b="1">
                <a:latin typeface="楷体" panose="02010609060101010101" charset="-122"/>
                <a:ea typeface="楷体" panose="02010609060101010101" charset="-122"/>
                <a:sym typeface="+mn-ea"/>
              </a:rPr>
              <a:t>910</a:t>
            </a:r>
            <a:r>
              <a:rPr lang="zh-CN" altLang="en-US" sz="2000" b="1">
                <a:latin typeface="楷体" panose="02010609060101010101" charset="-122"/>
                <a:ea typeface="楷体" panose="02010609060101010101" charset="-122"/>
                <a:sym typeface="+mn-ea"/>
              </a:rPr>
              <a:t>多件。尼泊</a:t>
            </a:r>
            <a:endParaRPr lang="zh-CN" altLang="en-US" sz="2000"/>
          </a:p>
        </p:txBody>
      </p:sp>
      <p:sp>
        <p:nvSpPr>
          <p:cNvPr id="6" name="文本框 5"/>
          <p:cNvSpPr txBox="1"/>
          <p:nvPr/>
        </p:nvSpPr>
        <p:spPr>
          <a:xfrm>
            <a:off x="291465" y="5217795"/>
            <a:ext cx="8479790" cy="1198880"/>
          </a:xfrm>
          <a:prstGeom prst="rect">
            <a:avLst/>
          </a:prstGeom>
          <a:noFill/>
        </p:spPr>
        <p:txBody>
          <a:bodyPr wrap="square" rtlCol="0">
            <a:spAutoFit/>
          </a:bodyPr>
          <a:lstStyle/>
          <a:p>
            <a:pPr algn="just" eaLnBrk="1" latinLnBrk="0" hangingPunct="1">
              <a:lnSpc>
                <a:spcPts val="2880"/>
              </a:lnSpc>
            </a:pPr>
            <a:r>
              <a:rPr lang="zh-CN" altLang="en-US" sz="2000" b="1">
                <a:latin typeface="楷体" panose="02010609060101010101" charset="-122"/>
                <a:ea typeface="楷体" panose="02010609060101010101" charset="-122"/>
                <a:sym typeface="+mn-ea"/>
              </a:rPr>
              <a:t>尔驻华大使对中国政府的救援行动表示感谢，他说：</a:t>
            </a:r>
            <a:r>
              <a:rPr lang="en-US" altLang="zh-CN" sz="2000" b="1">
                <a:latin typeface="楷体" panose="02010609060101010101" charset="-122"/>
                <a:ea typeface="楷体" panose="02010609060101010101" charset="-122"/>
                <a:sym typeface="+mn-ea"/>
              </a:rPr>
              <a:t>“</a:t>
            </a:r>
            <a:r>
              <a:rPr lang="zh-CN" altLang="en-US" sz="2000" b="1">
                <a:latin typeface="楷体" panose="02010609060101010101" charset="-122"/>
                <a:ea typeface="楷体" panose="02010609060101010101" charset="-122"/>
                <a:sym typeface="+mn-ea"/>
              </a:rPr>
              <a:t>患难见真情，中国是尼泊尔真正的朋友。希望在日后的重建工作中，中国和尼泊尔的友谊更进一步，尼泊尔人民永远记住中国的支持和帮助。</a:t>
            </a:r>
            <a:r>
              <a:rPr lang="en-US" altLang="zh-CN" sz="2000" b="1">
                <a:latin typeface="楷体" panose="02010609060101010101" charset="-122"/>
                <a:ea typeface="楷体" panose="02010609060101010101" charset="-122"/>
                <a:sym typeface="+mn-ea"/>
              </a:rPr>
              <a:t>”</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2" name="chimes.wav"/>
          </p:stSnd>
        </p:sndAc>
      </p:transition>
    </mc:Choice>
    <mc:Fallback>
      <p:transition spd="slow">
        <p:split orient="vert" dir="i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8450" y="652145"/>
            <a:ext cx="2124710" cy="568960"/>
            <a:chOff x="910" y="1344"/>
            <a:chExt cx="3346" cy="896"/>
          </a:xfrm>
        </p:grpSpPr>
        <p:grpSp>
          <p:nvGrpSpPr>
            <p:cNvPr id="4" name="组合 7"/>
            <p:cNvGrpSpPr/>
            <p:nvPr/>
          </p:nvGrpSpPr>
          <p:grpSpPr bwMode="auto">
            <a:xfrm>
              <a:off x="910" y="1344"/>
              <a:ext cx="1021" cy="896"/>
              <a:chOff x="833" y="1012"/>
              <a:chExt cx="1389" cy="1222"/>
            </a:xfrm>
          </p:grpSpPr>
          <p:sp>
            <p:nvSpPr>
              <p:cNvPr id="5" name="椭圆 4"/>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839" y="1460"/>
              <a:ext cx="2417"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探究与分享</a:t>
              </a:r>
              <a:endParaRPr lang="zh-CN" altLang="en-US" sz="2000" b="1">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2361565" y="953135"/>
            <a:ext cx="63601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66420" y="6289675"/>
            <a:ext cx="81553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lum bright="12000"/>
          </a:blip>
          <a:srcRect l="3696" t="34064" r="6160" b="8325"/>
          <a:stretch>
            <a:fillRect/>
          </a:stretch>
        </p:blipFill>
        <p:spPr>
          <a:xfrm>
            <a:off x="632460" y="3069590"/>
            <a:ext cx="3705225" cy="2540635"/>
          </a:xfrm>
          <a:prstGeom prst="rect">
            <a:avLst/>
          </a:prstGeom>
        </p:spPr>
      </p:pic>
      <p:grpSp>
        <p:nvGrpSpPr>
          <p:cNvPr id="18" name="组合 17"/>
          <p:cNvGrpSpPr/>
          <p:nvPr/>
        </p:nvGrpSpPr>
        <p:grpSpPr>
          <a:xfrm>
            <a:off x="651510" y="1391920"/>
            <a:ext cx="3624580" cy="1206500"/>
            <a:chOff x="1026" y="2192"/>
            <a:chExt cx="5708" cy="1900"/>
          </a:xfrm>
        </p:grpSpPr>
        <p:sp>
          <p:nvSpPr>
            <p:cNvPr id="8" name="文本框 7"/>
            <p:cNvSpPr txBox="1"/>
            <p:nvPr/>
          </p:nvSpPr>
          <p:spPr>
            <a:xfrm>
              <a:off x="1026" y="2192"/>
              <a:ext cx="5708" cy="1901"/>
            </a:xfrm>
            <a:prstGeom prst="rect">
              <a:avLst/>
            </a:prstGeom>
            <a:noFill/>
          </p:spPr>
          <p:txBody>
            <a:bodyPr wrap="square" rtlCol="0">
              <a:spAutoFit/>
            </a:bodyPr>
            <a:lstStyle/>
            <a:p>
              <a:pPr algn="just" eaLnBrk="1" latinLnBrk="0" hangingPunct="1">
                <a:lnSpc>
                  <a:spcPts val="2900"/>
                </a:lnSpc>
              </a:pPr>
              <a:r>
                <a:rPr lang="en-US" altLang="zh-CN" sz="2000" b="1"/>
                <a:t>            </a:t>
              </a:r>
              <a:r>
                <a:rPr lang="zh-CN" altLang="en-US" sz="2000" b="1"/>
                <a:t>机器人实验室里，老师编好程序，学生进行技能训练，从未知到已知。</a:t>
              </a:r>
              <a:endParaRPr lang="zh-CN" altLang="en-US" sz="2000" b="1"/>
            </a:p>
          </p:txBody>
        </p:sp>
        <p:sp>
          <p:nvSpPr>
            <p:cNvPr id="16" name="矩形 15"/>
            <p:cNvSpPr/>
            <p:nvPr/>
          </p:nvSpPr>
          <p:spPr>
            <a:xfrm rot="2040000">
              <a:off x="2161" y="2461"/>
              <a:ext cx="224" cy="2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901565" y="4630420"/>
            <a:ext cx="3910330" cy="1207135"/>
            <a:chOff x="1026" y="2192"/>
            <a:chExt cx="6158" cy="1901"/>
          </a:xfrm>
        </p:grpSpPr>
        <p:sp>
          <p:nvSpPr>
            <p:cNvPr id="30" name="文本框 29"/>
            <p:cNvSpPr txBox="1"/>
            <p:nvPr/>
          </p:nvSpPr>
          <p:spPr>
            <a:xfrm>
              <a:off x="1026" y="2192"/>
              <a:ext cx="6158" cy="1901"/>
            </a:xfrm>
            <a:prstGeom prst="rect">
              <a:avLst/>
            </a:prstGeom>
            <a:noFill/>
          </p:spPr>
          <p:txBody>
            <a:bodyPr wrap="square" rtlCol="0">
              <a:spAutoFit/>
            </a:bodyPr>
            <a:lstStyle/>
            <a:p>
              <a:pPr algn="just" eaLnBrk="1" latinLnBrk="0" hangingPunct="1">
                <a:lnSpc>
                  <a:spcPts val="2900"/>
                </a:lnSpc>
              </a:pPr>
              <a:r>
                <a:rPr lang="en-US" altLang="zh-CN" sz="2000" b="1"/>
                <a:t>            </a:t>
              </a:r>
              <a:r>
                <a:rPr lang="zh-CN" altLang="en-US" sz="2000" b="1"/>
                <a:t>科技馆里，学生分成若干个小组，师生一起针对某个问题进行有目标、有组织的研究。</a:t>
              </a:r>
              <a:endParaRPr lang="zh-CN" altLang="en-US" sz="2000" b="1"/>
            </a:p>
          </p:txBody>
        </p:sp>
        <p:sp>
          <p:nvSpPr>
            <p:cNvPr id="32" name="矩形 31"/>
            <p:cNvSpPr/>
            <p:nvPr/>
          </p:nvSpPr>
          <p:spPr>
            <a:xfrm rot="2040000">
              <a:off x="2161" y="2461"/>
              <a:ext cx="224" cy="2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片 32"/>
          <p:cNvPicPr>
            <a:picLocks noChangeAspect="1"/>
          </p:cNvPicPr>
          <p:nvPr/>
        </p:nvPicPr>
        <p:blipFill>
          <a:blip r:embed="rId2" cstate="print">
            <a:lum bright="12000"/>
          </a:blip>
          <a:srcRect l="8414" t="35895" r="4482" b="1887"/>
          <a:stretch>
            <a:fillRect/>
          </a:stretch>
        </p:blipFill>
        <p:spPr>
          <a:xfrm>
            <a:off x="5152390" y="1391920"/>
            <a:ext cx="3373755" cy="2862580"/>
          </a:xfrm>
          <a:prstGeom prst="rect">
            <a:avLst/>
          </a:prstGeom>
        </p:spPr>
      </p:pic>
    </p:spTree>
  </p:cSld>
  <p:clrMapOvr>
    <a:masterClrMapping/>
  </p:clrMapOvr>
  <p:transition spd="slow">
    <p:split orient="vert" dir="i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ppt_x</p:attrName>
                                        </p:attrNameLst>
                                      </p:cBhvr>
                                      <p:tavLst>
                                        <p:tav tm="0">
                                          <p:val>
                                            <p:strVal val="#ppt_x-.2"/>
                                          </p:val>
                                        </p:tav>
                                        <p:tav tm="100000">
                                          <p:val>
                                            <p:strVal val="#ppt_x"/>
                                          </p:val>
                                        </p:tav>
                                      </p:tavLst>
                                    </p:anim>
                                    <p:anim calcmode="lin" valueType="num">
                                      <p:cBhvr>
                                        <p:cTn id="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heel(2)">
                                      <p:cBhvr>
                                        <p:cTn id="19" dur="2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ppt_x</p:attrName>
                                        </p:attrNameLst>
                                      </p:cBhvr>
                                      <p:tavLst>
                                        <p:tav tm="0">
                                          <p:val>
                                            <p:strVal val="#ppt_x-.2"/>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566420" y="6457950"/>
            <a:ext cx="81553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1150" y="5142230"/>
            <a:ext cx="7299325" cy="521970"/>
            <a:chOff x="492" y="8803"/>
            <a:chExt cx="11495" cy="822"/>
          </a:xfrm>
        </p:grpSpPr>
        <p:sp>
          <p:nvSpPr>
            <p:cNvPr id="13" name="文本框 12"/>
            <p:cNvSpPr txBox="1"/>
            <p:nvPr/>
          </p:nvSpPr>
          <p:spPr>
            <a:xfrm>
              <a:off x="492" y="8803"/>
              <a:ext cx="11495"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选择你感兴趣的学习方式，说说理由。</a:t>
              </a:r>
              <a:endParaRPr lang="zh-CN" altLang="en-US" sz="2400" b="1">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780" y="8968"/>
              <a:ext cx="492" cy="492"/>
              <a:chOff x="2015" y="9136"/>
              <a:chExt cx="492" cy="492"/>
            </a:xfrm>
          </p:grpSpPr>
          <p:sp>
            <p:nvSpPr>
              <p:cNvPr id="15" name="椭圆 14"/>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任意多边形 16"/>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grpSp>
        <p:nvGrpSpPr>
          <p:cNvPr id="20" name="组合 19"/>
          <p:cNvGrpSpPr/>
          <p:nvPr/>
        </p:nvGrpSpPr>
        <p:grpSpPr>
          <a:xfrm>
            <a:off x="311150" y="5664200"/>
            <a:ext cx="8317230" cy="521970"/>
            <a:chOff x="492" y="8803"/>
            <a:chExt cx="13098" cy="822"/>
          </a:xfrm>
        </p:grpSpPr>
        <p:sp>
          <p:nvSpPr>
            <p:cNvPr id="21" name="文本框 20"/>
            <p:cNvSpPr txBox="1"/>
            <p:nvPr/>
          </p:nvSpPr>
          <p:spPr>
            <a:xfrm>
              <a:off x="492" y="8803"/>
              <a:ext cx="13098" cy="822"/>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这样的学习经历对适应未来世界的挑战有什么意义？</a:t>
              </a:r>
              <a:endParaRPr lang="zh-CN" altLang="en-US" sz="2400" b="1">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780" y="8968"/>
              <a:ext cx="492" cy="492"/>
              <a:chOff x="2015" y="9136"/>
              <a:chExt cx="492" cy="492"/>
            </a:xfrm>
          </p:grpSpPr>
          <p:sp>
            <p:nvSpPr>
              <p:cNvPr id="39" name="椭圆 38"/>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0" name="任意多边形 39"/>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2" name="直接连接符 1"/>
          <p:cNvCxnSpPr/>
          <p:nvPr/>
        </p:nvCxnSpPr>
        <p:spPr>
          <a:xfrm>
            <a:off x="494665" y="967105"/>
            <a:ext cx="81553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lum bright="12000"/>
          </a:blip>
          <a:srcRect l="4564" t="35885" r="3953" b="7170"/>
          <a:stretch>
            <a:fillRect/>
          </a:stretch>
        </p:blipFill>
        <p:spPr>
          <a:xfrm>
            <a:off x="566420" y="2592070"/>
            <a:ext cx="3894455" cy="2158365"/>
          </a:xfrm>
          <a:prstGeom prst="rect">
            <a:avLst/>
          </a:prstGeom>
        </p:spPr>
      </p:pic>
      <p:grpSp>
        <p:nvGrpSpPr>
          <p:cNvPr id="18" name="组合 17"/>
          <p:cNvGrpSpPr/>
          <p:nvPr/>
        </p:nvGrpSpPr>
        <p:grpSpPr>
          <a:xfrm>
            <a:off x="566420" y="1487170"/>
            <a:ext cx="3624580" cy="835025"/>
            <a:chOff x="1026" y="2192"/>
            <a:chExt cx="5708" cy="1315"/>
          </a:xfrm>
        </p:grpSpPr>
        <p:sp>
          <p:nvSpPr>
            <p:cNvPr id="8" name="文本框 7"/>
            <p:cNvSpPr txBox="1"/>
            <p:nvPr/>
          </p:nvSpPr>
          <p:spPr>
            <a:xfrm>
              <a:off x="1026" y="2192"/>
              <a:ext cx="5708" cy="1315"/>
            </a:xfrm>
            <a:prstGeom prst="rect">
              <a:avLst/>
            </a:prstGeom>
            <a:noFill/>
          </p:spPr>
          <p:txBody>
            <a:bodyPr wrap="square" rtlCol="0">
              <a:spAutoFit/>
            </a:bodyPr>
            <a:lstStyle/>
            <a:p>
              <a:pPr algn="just" eaLnBrk="1" latinLnBrk="0" hangingPunct="1">
                <a:lnSpc>
                  <a:spcPts val="2900"/>
                </a:lnSpc>
              </a:pPr>
              <a:r>
                <a:rPr lang="en-US" altLang="zh-CN" sz="2000" b="1"/>
                <a:t>            </a:t>
              </a:r>
              <a:r>
                <a:rPr lang="zh-CN" altLang="en-US" sz="2000" b="1"/>
                <a:t>岳阳楼前，老师带学生游学，进行《岳阳楼记》教学。</a:t>
              </a:r>
              <a:endParaRPr lang="zh-CN" altLang="en-US" sz="2000" b="1"/>
            </a:p>
          </p:txBody>
        </p:sp>
        <p:sp>
          <p:nvSpPr>
            <p:cNvPr id="16" name="矩形 15"/>
            <p:cNvSpPr/>
            <p:nvPr/>
          </p:nvSpPr>
          <p:spPr>
            <a:xfrm rot="2040000">
              <a:off x="2161" y="2461"/>
              <a:ext cx="224" cy="2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print">
            <a:lum bright="12000"/>
          </a:blip>
          <a:srcRect t="8973" r="6763" b="35890"/>
          <a:stretch>
            <a:fillRect/>
          </a:stretch>
        </p:blipFill>
        <p:spPr>
          <a:xfrm>
            <a:off x="4902200" y="1487170"/>
            <a:ext cx="3747135" cy="1990090"/>
          </a:xfrm>
          <a:prstGeom prst="rect">
            <a:avLst/>
          </a:prstGeom>
        </p:spPr>
      </p:pic>
      <p:grpSp>
        <p:nvGrpSpPr>
          <p:cNvPr id="10" name="组合 9"/>
          <p:cNvGrpSpPr/>
          <p:nvPr/>
        </p:nvGrpSpPr>
        <p:grpSpPr>
          <a:xfrm>
            <a:off x="4702810" y="3721735"/>
            <a:ext cx="3947160" cy="835025"/>
            <a:chOff x="1026" y="2192"/>
            <a:chExt cx="6216" cy="1315"/>
          </a:xfrm>
        </p:grpSpPr>
        <p:sp>
          <p:nvSpPr>
            <p:cNvPr id="11" name="文本框 10"/>
            <p:cNvSpPr txBox="1"/>
            <p:nvPr/>
          </p:nvSpPr>
          <p:spPr>
            <a:xfrm>
              <a:off x="1026" y="2192"/>
              <a:ext cx="6216" cy="1315"/>
            </a:xfrm>
            <a:prstGeom prst="rect">
              <a:avLst/>
            </a:prstGeom>
            <a:noFill/>
          </p:spPr>
          <p:txBody>
            <a:bodyPr wrap="square" rtlCol="0">
              <a:spAutoFit/>
            </a:bodyPr>
            <a:lstStyle/>
            <a:p>
              <a:pPr algn="just" eaLnBrk="1" latinLnBrk="0" hangingPunct="1">
                <a:lnSpc>
                  <a:spcPts val="2900"/>
                </a:lnSpc>
              </a:pPr>
              <a:r>
                <a:rPr lang="en-US" altLang="zh-CN" sz="2000" b="1"/>
                <a:t>            </a:t>
              </a:r>
              <a:r>
                <a:rPr lang="zh-CN" altLang="en-US" sz="2000" b="1"/>
                <a:t>创客空间，老师出一个题目、给一些指导，学生自主探究。</a:t>
              </a:r>
              <a:endParaRPr lang="zh-CN" altLang="en-US" sz="2000" b="1"/>
            </a:p>
          </p:txBody>
        </p:sp>
        <p:sp>
          <p:nvSpPr>
            <p:cNvPr id="19" name="矩形 18"/>
            <p:cNvSpPr/>
            <p:nvPr/>
          </p:nvSpPr>
          <p:spPr>
            <a:xfrm rot="2040000">
              <a:off x="2161" y="2461"/>
              <a:ext cx="224" cy="2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split orient="vert" dir="i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ppt_x</p:attrName>
                                        </p:attrNameLst>
                                      </p:cBhvr>
                                      <p:tavLst>
                                        <p:tav tm="0">
                                          <p:val>
                                            <p:strVal val="#ppt_x-.2"/>
                                          </p:val>
                                        </p:tav>
                                        <p:tav tm="100000">
                                          <p:val>
                                            <p:strVal val="#ppt_x"/>
                                          </p:val>
                                        </p:tav>
                                      </p:tavLst>
                                    </p:anim>
                                    <p:anim calcmode="lin" valueType="num">
                                      <p:cBhvr>
                                        <p:cTn id="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8)">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ppt_x</p:attrName>
                                        </p:attrNameLst>
                                      </p:cBhvr>
                                      <p:tavLst>
                                        <p:tav tm="0">
                                          <p:val>
                                            <p:strVal val="#ppt_x-.2"/>
                                          </p:val>
                                        </p:tav>
                                        <p:tav tm="100000">
                                          <p:val>
                                            <p:strVal val="#ppt_x"/>
                                          </p:val>
                                        </p:tav>
                                      </p:tavLst>
                                    </p:anim>
                                    <p:anim calcmode="lin" valueType="num">
                                      <p:cBhvr>
                                        <p:cTn id="3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8450" y="555625"/>
            <a:ext cx="2124710" cy="568960"/>
            <a:chOff x="910" y="1344"/>
            <a:chExt cx="3346" cy="896"/>
          </a:xfrm>
        </p:grpSpPr>
        <p:grpSp>
          <p:nvGrpSpPr>
            <p:cNvPr id="4" name="组合 7"/>
            <p:cNvGrpSpPr/>
            <p:nvPr/>
          </p:nvGrpSpPr>
          <p:grpSpPr bwMode="auto">
            <a:xfrm>
              <a:off x="910" y="1344"/>
              <a:ext cx="1021" cy="896"/>
              <a:chOff x="833" y="1012"/>
              <a:chExt cx="1389" cy="1222"/>
            </a:xfrm>
          </p:grpSpPr>
          <p:sp>
            <p:nvSpPr>
              <p:cNvPr id="5" name="椭圆 4"/>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839" y="1460"/>
              <a:ext cx="2417"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阅读感悟</a:t>
              </a:r>
              <a:endParaRPr lang="zh-CN" altLang="en-US" sz="2000" b="1">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2205990" y="815975"/>
            <a:ext cx="63601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66420" y="6289675"/>
            <a:ext cx="815530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98450" y="1124585"/>
            <a:ext cx="8509635" cy="4984750"/>
          </a:xfrm>
          <a:prstGeom prst="rect">
            <a:avLst/>
          </a:prstGeom>
          <a:noFill/>
        </p:spPr>
        <p:txBody>
          <a:bodyPr wrap="square" rtlCol="0">
            <a:spAutoFit/>
          </a:bodyPr>
          <a:lstStyle/>
          <a:p>
            <a:pPr eaLnBrk="1" latinLnBrk="0" hangingPunct="1">
              <a:lnSpc>
                <a:spcPts val="3180"/>
              </a:lnSpc>
            </a:pPr>
            <a:r>
              <a:rPr lang="en-US" altLang="zh-CN" sz="2400" b="1">
                <a:solidFill>
                  <a:schemeClr val="tx1"/>
                </a:solidFill>
                <a:latin typeface="楷体" panose="02010609060101010101" charset="-122"/>
                <a:ea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sym typeface="+mn-ea"/>
              </a:rPr>
              <a:t>创新驱动就是创新成为引领发展的第一动力，科技创新与制度创新、管理创新、商业模式创新、业态创新和文化创新相结合，推动发展方式向依靠持续的知识积累、技术进步和劳动力素质提升转变，促进经济向形态更高级、分工更精细、结构更合理的阶段演进。</a:t>
            </a:r>
            <a:endParaRPr lang="zh-CN" altLang="en-US" sz="2400" b="1">
              <a:solidFill>
                <a:schemeClr val="tx1"/>
              </a:solidFill>
              <a:latin typeface="楷体" panose="02010609060101010101" charset="-122"/>
              <a:ea typeface="楷体" panose="02010609060101010101" charset="-122"/>
              <a:sym typeface="+mn-ea"/>
            </a:endParaRPr>
          </a:p>
          <a:p>
            <a:pPr eaLnBrk="1" latinLnBrk="0" hangingPunct="1">
              <a:lnSpc>
                <a:spcPts val="3180"/>
              </a:lnSpc>
            </a:pPr>
            <a:r>
              <a:rPr lang="en-US" altLang="zh-CN" sz="2400" b="1">
                <a:solidFill>
                  <a:schemeClr val="tx1"/>
                </a:solidFill>
                <a:latin typeface="楷体" panose="02010609060101010101" charset="-122"/>
                <a:ea typeface="楷体" panose="02010609060101010101" charset="-122"/>
                <a:sym typeface="+mn-ea"/>
              </a:rPr>
              <a:t>    ......</a:t>
            </a:r>
            <a:endParaRPr lang="en-US" altLang="zh-CN" sz="2400" b="1">
              <a:solidFill>
                <a:schemeClr val="tx1"/>
              </a:solidFill>
              <a:latin typeface="楷体" panose="02010609060101010101" charset="-122"/>
              <a:ea typeface="楷体" panose="02010609060101010101" charset="-122"/>
              <a:sym typeface="+mn-ea"/>
            </a:endParaRPr>
          </a:p>
          <a:p>
            <a:pPr eaLnBrk="1" latinLnBrk="0" hangingPunct="1">
              <a:lnSpc>
                <a:spcPts val="3180"/>
              </a:lnSpc>
            </a:pPr>
            <a:r>
              <a:rPr lang="zh-CN" altLang="en-US" sz="2400" b="1">
                <a:solidFill>
                  <a:schemeClr val="tx1"/>
                </a:solidFill>
                <a:latin typeface="楷体" panose="02010609060101010101" charset="-122"/>
                <a:ea typeface="楷体" panose="02010609060101010101" charset="-122"/>
                <a:sym typeface="+mn-ea"/>
              </a:rPr>
              <a:t>    在我国加快推进社会主义现代化、实现</a:t>
            </a:r>
            <a:r>
              <a:rPr lang="en-US" altLang="zh-CN" sz="2400" b="1">
                <a:solidFill>
                  <a:schemeClr val="tx1"/>
                </a:solidFill>
                <a:latin typeface="楷体" panose="02010609060101010101" charset="-122"/>
                <a:ea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sym typeface="+mn-ea"/>
              </a:rPr>
              <a:t>两个一百年</a:t>
            </a:r>
            <a:r>
              <a:rPr lang="en-US" altLang="zh-CN" sz="2400" b="1">
                <a:solidFill>
                  <a:schemeClr val="tx1"/>
                </a:solidFill>
                <a:latin typeface="楷体" panose="02010609060101010101" charset="-122"/>
                <a:ea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sym typeface="+mn-ea"/>
              </a:rPr>
              <a:t>奋斗目标和中华民族伟大复兴中国梦的关键阶段，必须始终坚持抓创新就是抓发展、谋创新就是谋未来、让创新成为国家意志和全社会的共同行动，走出一条从人才强、科技强到产业强、经济强、国家强的发展新路径，为我国未来十几年乃至更长时间创造一个新的增长周期。</a:t>
            </a:r>
            <a:endParaRPr lang="zh-CN" altLang="en-US" sz="2400" b="1">
              <a:solidFill>
                <a:schemeClr val="tx1"/>
              </a:solidFill>
              <a:latin typeface="楷体" panose="02010609060101010101" charset="-122"/>
              <a:ea typeface="楷体" panose="02010609060101010101" charset="-122"/>
              <a:sym typeface="+mn-ea"/>
            </a:endParaRPr>
          </a:p>
        </p:txBody>
      </p:sp>
    </p:spTree>
  </p:cSld>
  <p:clrMapOvr>
    <a:masterClrMapping/>
  </p:clrMapOvr>
  <p:transition spd="slow">
    <p:split orient="vert" dir="i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65150" y="1424305"/>
            <a:ext cx="8014335" cy="1106805"/>
            <a:chOff x="492" y="8681"/>
            <a:chExt cx="12621" cy="1743"/>
          </a:xfrm>
        </p:grpSpPr>
        <p:sp>
          <p:nvSpPr>
            <p:cNvPr id="4" name="文本框 3"/>
            <p:cNvSpPr txBox="1"/>
            <p:nvPr/>
          </p:nvSpPr>
          <p:spPr>
            <a:xfrm>
              <a:off x="492" y="8681"/>
              <a:ext cx="12621" cy="1743"/>
            </a:xfrm>
            <a:prstGeom prst="rect">
              <a:avLst/>
            </a:prstGeom>
            <a:noFill/>
          </p:spPr>
          <p:txBody>
            <a:bodyPr wrap="square" rtlCol="0">
              <a:spAutoFit/>
            </a:bodyPr>
            <a:lstStyle/>
            <a:p>
              <a:pPr eaLnBrk="1" latinLnBrk="0" hangingPunct="1">
                <a:lnSpc>
                  <a:spcPts val="39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我们应如何适应世界发展趋势要求，全面提升个人素养？</a:t>
              </a:r>
              <a:endParaRPr lang="zh-CN" altLang="en-US" sz="28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1780" y="8968"/>
              <a:ext cx="492" cy="492"/>
              <a:chOff x="2015" y="9136"/>
              <a:chExt cx="492" cy="492"/>
            </a:xfrm>
          </p:grpSpPr>
          <p:sp>
            <p:nvSpPr>
              <p:cNvPr id="6" name="椭圆 5"/>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8" name="任意多边形 7"/>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39" name="直接连接符 38"/>
          <p:cNvCxnSpPr/>
          <p:nvPr/>
        </p:nvCxnSpPr>
        <p:spPr>
          <a:xfrm>
            <a:off x="709930" y="5993130"/>
            <a:ext cx="8014970" cy="1016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10565" y="1063625"/>
            <a:ext cx="8014970" cy="1016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10565" y="2881630"/>
            <a:ext cx="6931025" cy="547370"/>
            <a:chOff x="2439" y="4473"/>
            <a:chExt cx="10915" cy="862"/>
          </a:xfrm>
        </p:grpSpPr>
        <p:sp>
          <p:nvSpPr>
            <p:cNvPr id="11" name="文本框 10"/>
            <p:cNvSpPr txBox="1"/>
            <p:nvPr/>
          </p:nvSpPr>
          <p:spPr>
            <a:xfrm>
              <a:off x="2439" y="4473"/>
              <a:ext cx="10915" cy="862"/>
            </a:xfrm>
            <a:prstGeom prst="rect">
              <a:avLst/>
            </a:prstGeom>
            <a:noFill/>
          </p:spPr>
          <p:txBody>
            <a:bodyPr wrap="square" rtlCol="0">
              <a:spAutoFit/>
            </a:bodyPr>
            <a:lstStyle/>
            <a:p>
              <a:pPr algn="just" eaLnBrk="1" latinLnBrk="0" hangingPunct="1">
                <a:lnSpc>
                  <a:spcPts val="3560"/>
                </a:lnSpc>
              </a:pPr>
              <a:r>
                <a:rPr lang="zh-CN" altLang="en-US" sz="2800" b="1">
                  <a:latin typeface="微软雅黑" panose="020B0503020204020204" pitchFamily="34" charset="-122"/>
                  <a:ea typeface="微软雅黑" panose="020B0503020204020204" pitchFamily="34" charset="-122"/>
                </a:rPr>
                <a:t>　　　不断丰富知识储备，增强人文底蕴。</a:t>
              </a:r>
              <a:endParaRPr lang="zh-CN" altLang="en-US" sz="2400" b="1">
                <a:latin typeface="微软雅黑" panose="020B0503020204020204" pitchFamily="34" charset="-122"/>
                <a:ea typeface="微软雅黑" panose="020B0503020204020204" pitchFamily="34" charset="-122"/>
              </a:endParaRPr>
            </a:p>
          </p:txBody>
        </p:sp>
        <p:sp>
          <p:nvSpPr>
            <p:cNvPr id="12" name="十字星 11"/>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9" name="组合 8"/>
          <p:cNvGrpSpPr/>
          <p:nvPr/>
        </p:nvGrpSpPr>
        <p:grpSpPr>
          <a:xfrm>
            <a:off x="710565" y="3668395"/>
            <a:ext cx="7190105" cy="547370"/>
            <a:chOff x="2439" y="4473"/>
            <a:chExt cx="11323" cy="862"/>
          </a:xfrm>
        </p:grpSpPr>
        <p:sp>
          <p:nvSpPr>
            <p:cNvPr id="13" name="文本框 12"/>
            <p:cNvSpPr txBox="1"/>
            <p:nvPr/>
          </p:nvSpPr>
          <p:spPr>
            <a:xfrm>
              <a:off x="2439" y="4473"/>
              <a:ext cx="11323" cy="862"/>
            </a:xfrm>
            <a:prstGeom prst="rect">
              <a:avLst/>
            </a:prstGeom>
            <a:noFill/>
          </p:spPr>
          <p:txBody>
            <a:bodyPr wrap="square" rtlCol="0">
              <a:spAutoFit/>
            </a:bodyPr>
            <a:lstStyle/>
            <a:p>
              <a:pPr algn="just" eaLnBrk="1" latinLnBrk="0" hangingPunct="1">
                <a:lnSpc>
                  <a:spcPts val="3560"/>
                </a:lnSpc>
              </a:pPr>
              <a:r>
                <a:rPr lang="zh-CN" altLang="en-US" sz="2800" b="1">
                  <a:latin typeface="微软雅黑" panose="020B0503020204020204" pitchFamily="34" charset="-122"/>
                  <a:ea typeface="微软雅黑" panose="020B0503020204020204" pitchFamily="34" charset="-122"/>
                </a:rPr>
                <a:t>　　　树立科学精神，掌握科学思想与方法。</a:t>
              </a:r>
              <a:endParaRPr lang="zh-CN" altLang="en-US" sz="2400" b="1">
                <a:latin typeface="微软雅黑" panose="020B0503020204020204" pitchFamily="34" charset="-122"/>
                <a:ea typeface="微软雅黑" panose="020B0503020204020204" pitchFamily="34" charset="-122"/>
              </a:endParaRPr>
            </a:p>
          </p:txBody>
        </p:sp>
        <p:sp>
          <p:nvSpPr>
            <p:cNvPr id="14" name="十字星 13"/>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2" name="组合 1"/>
          <p:cNvGrpSpPr/>
          <p:nvPr/>
        </p:nvGrpSpPr>
        <p:grpSpPr>
          <a:xfrm>
            <a:off x="710565" y="4432300"/>
            <a:ext cx="8014335" cy="1003935"/>
            <a:chOff x="2439" y="4473"/>
            <a:chExt cx="12621" cy="1581"/>
          </a:xfrm>
        </p:grpSpPr>
        <p:sp>
          <p:nvSpPr>
            <p:cNvPr id="15" name="文本框 14"/>
            <p:cNvSpPr txBox="1"/>
            <p:nvPr/>
          </p:nvSpPr>
          <p:spPr>
            <a:xfrm>
              <a:off x="2439" y="4473"/>
              <a:ext cx="12621" cy="1581"/>
            </a:xfrm>
            <a:prstGeom prst="rect">
              <a:avLst/>
            </a:prstGeom>
            <a:noFill/>
          </p:spPr>
          <p:txBody>
            <a:bodyPr wrap="square" rtlCol="0">
              <a:spAutoFit/>
            </a:bodyPr>
            <a:lstStyle/>
            <a:p>
              <a:pPr algn="just" eaLnBrk="1" latinLnBrk="0" hangingPunct="1">
                <a:lnSpc>
                  <a:spcPts val="3560"/>
                </a:lnSpc>
              </a:pPr>
              <a:r>
                <a:rPr lang="zh-CN" altLang="en-US" sz="2800" b="1">
                  <a:latin typeface="微软雅黑" panose="020B0503020204020204" pitchFamily="34" charset="-122"/>
                  <a:ea typeface="微软雅黑" panose="020B0503020204020204" pitchFamily="34" charset="-122"/>
                </a:rPr>
                <a:t>　　　增强社会责任感，学会观察、思考各种社会现象，积极参与社会实践活动，培养实践创新能力。</a:t>
              </a:r>
              <a:endParaRPr lang="zh-CN" altLang="en-US" sz="2400" b="1">
                <a:latin typeface="微软雅黑" panose="020B0503020204020204" pitchFamily="34" charset="-122"/>
                <a:ea typeface="微软雅黑" panose="020B0503020204020204" pitchFamily="34" charset="-122"/>
              </a:endParaRPr>
            </a:p>
          </p:txBody>
        </p:sp>
        <p:sp>
          <p:nvSpPr>
            <p:cNvPr id="16" name="十字星 15"/>
            <p:cNvSpPr/>
            <p:nvPr/>
          </p:nvSpPr>
          <p:spPr>
            <a:xfrm>
              <a:off x="3541" y="4659"/>
              <a:ext cx="546" cy="490"/>
            </a:xfrm>
            <a:prstGeom prst="star4">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ppt_x</p:attrName>
                                        </p:attrNameLst>
                                      </p:cBhvr>
                                      <p:tavLst>
                                        <p:tav tm="0">
                                          <p:val>
                                            <p:strVal val="#ppt_x-.2"/>
                                          </p:val>
                                        </p:tav>
                                        <p:tav tm="100000">
                                          <p:val>
                                            <p:strVal val="#ppt_x"/>
                                          </p:val>
                                        </p:tav>
                                      </p:tavLst>
                                    </p:anim>
                                    <p:anim calcmode="lin" valueType="num">
                                      <p:cBhvr>
                                        <p:cTn id="2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14020" y="5833110"/>
            <a:ext cx="7059295" cy="598805"/>
            <a:chOff x="458" y="8573"/>
            <a:chExt cx="11117" cy="943"/>
          </a:xfrm>
        </p:grpSpPr>
        <p:sp>
          <p:nvSpPr>
            <p:cNvPr id="16" name="文本框 15"/>
            <p:cNvSpPr txBox="1"/>
            <p:nvPr/>
          </p:nvSpPr>
          <p:spPr>
            <a:xfrm>
              <a:off x="458" y="8573"/>
              <a:ext cx="11117" cy="943"/>
            </a:xfrm>
            <a:prstGeom prst="rect">
              <a:avLst/>
            </a:prstGeom>
            <a:noFill/>
          </p:spPr>
          <p:txBody>
            <a:bodyPr wrap="square" rtlCol="0">
              <a:spAutoFit/>
            </a:bodyPr>
            <a:lstStyle/>
            <a:p>
              <a:pPr eaLnBrk="1" latinLnBrk="0" hangingPunct="1">
                <a:lnSpc>
                  <a:spcPts val="39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看了这个视频，你受到了什么启示？</a:t>
              </a:r>
              <a:endParaRPr lang="zh-CN" altLang="en-US" sz="2800" b="1">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670" y="8844"/>
              <a:ext cx="492" cy="492"/>
              <a:chOff x="2015" y="9136"/>
              <a:chExt cx="492" cy="492"/>
            </a:xfrm>
          </p:grpSpPr>
          <p:sp>
            <p:nvSpPr>
              <p:cNvPr id="18" name="椭圆 17"/>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pic>
        <p:nvPicPr>
          <p:cNvPr id="2" name="跳绳比赛-中国小学生1分钟跳548下，八个国际裁判看傻眼！">
            <a:hlinkClick r:id="" action="ppaction://media"/>
          </p:cNvPr>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44450" y="497840"/>
            <a:ext cx="9182100" cy="5174615"/>
          </a:xfrm>
          <a:prstGeom prst="rect">
            <a:avLst/>
          </a:prstGeom>
        </p:spPr>
      </p:pic>
      <p:sp>
        <p:nvSpPr>
          <p:cNvPr id="3" name="文本框 2"/>
          <p:cNvSpPr txBox="1"/>
          <p:nvPr/>
        </p:nvSpPr>
        <p:spPr>
          <a:xfrm>
            <a:off x="6593205" y="941705"/>
            <a:ext cx="2001520" cy="1568450"/>
          </a:xfrm>
          <a:prstGeom prst="rect">
            <a:avLst/>
          </a:prstGeom>
          <a:noFill/>
        </p:spPr>
        <p:txBody>
          <a:bodyPr wrap="square" rtlCol="0">
            <a:spAutoFit/>
          </a:bodyPr>
          <a:lstStyle/>
          <a:p>
            <a:r>
              <a:rPr lang="zh-CN" altLang="en-US" sz="3200" b="1">
                <a:solidFill>
                  <a:schemeClr val="tx1"/>
                </a:solidFill>
                <a:latin typeface="微软雅黑" panose="020B0503020204020204" pitchFamily="34" charset="-122"/>
                <a:ea typeface="微软雅黑" panose="020B0503020204020204" pitchFamily="34" charset="-122"/>
              </a:rPr>
              <a:t>小学生参加世界跳绳比赛</a:t>
            </a:r>
            <a:endParaRPr lang="zh-CN" altLang="en-US" sz="32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4" name="chimes.wav"/>
          </p:stSnd>
        </p:sndAc>
      </p:transition>
    </mc:Choice>
    <mc:Fallback>
      <p:transition spd="slow">
        <p:split orient="vert" dir="in"/>
        <p:sndAc>
          <p:stSnd>
            <p:snd r:embed="rId4" name="chimes.wav"/>
          </p:stSnd>
        </p:sndAc>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8335" y="1092835"/>
            <a:ext cx="2124710" cy="568960"/>
            <a:chOff x="910" y="1344"/>
            <a:chExt cx="3346" cy="896"/>
          </a:xfrm>
        </p:grpSpPr>
        <p:grpSp>
          <p:nvGrpSpPr>
            <p:cNvPr id="4" name="组合 7"/>
            <p:cNvGrpSpPr/>
            <p:nvPr/>
          </p:nvGrpSpPr>
          <p:grpSpPr bwMode="auto">
            <a:xfrm>
              <a:off x="910" y="1344"/>
              <a:ext cx="1021" cy="896"/>
              <a:chOff x="833" y="1012"/>
              <a:chExt cx="1389" cy="1222"/>
            </a:xfrm>
          </p:grpSpPr>
          <p:sp>
            <p:nvSpPr>
              <p:cNvPr id="5" name="椭圆 4"/>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839" y="1460"/>
              <a:ext cx="2417" cy="628"/>
            </a:xfrm>
            <a:prstGeom prst="rect">
              <a:avLst/>
            </a:prstGeom>
            <a:noFill/>
            <a:ln w="9525">
              <a:noFill/>
              <a:miter lim="800000"/>
            </a:ln>
          </p:spPr>
          <p:txBody>
            <a:bodyPr wrap="square">
              <a:spAutoFit/>
            </a:bodyPr>
            <a:lstStyle/>
            <a:p>
              <a:r>
                <a:rPr lang="zh-CN" altLang="zh-CN" sz="2000" b="1">
                  <a:latin typeface="微软雅黑" panose="020B0503020204020204" pitchFamily="34" charset="-122"/>
                  <a:ea typeface="微软雅黑" panose="020B0503020204020204" pitchFamily="34" charset="-122"/>
                </a:rPr>
                <a:t>拓展空间</a:t>
              </a:r>
              <a:endParaRPr lang="zh-CN" altLang="zh-CN" sz="2000" b="1">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4215" y="1969135"/>
            <a:ext cx="7900670" cy="2386965"/>
          </a:xfrm>
          <a:prstGeom prst="rect">
            <a:avLst/>
          </a:prstGeom>
          <a:noFill/>
        </p:spPr>
        <p:txBody>
          <a:bodyPr wrap="square" rtlCol="0">
            <a:spAutoFit/>
          </a:bodyPr>
          <a:lstStyle/>
          <a:p>
            <a:pPr eaLnBrk="1" latinLnBrk="0" hangingPunct="1">
              <a:lnSpc>
                <a:spcPts val="3580"/>
              </a:lnSpc>
            </a:pPr>
            <a:r>
              <a:rPr lang="en-US" altLang="zh-CN" sz="2400" b="1"/>
              <a:t>       </a:t>
            </a:r>
            <a:r>
              <a:rPr lang="zh-CN" altLang="en-US" sz="2400" b="1"/>
              <a:t>在互联网时代，创客正逐渐成为推动创新的重要力量。在北京、上海、深圳等一线城市中，活跃着一批极具创新活力的创客组织，它们正在潜移默化地推动中国的创新。其中，来自校园的青年创客是最活跃、最具创造力的群体，成为改变世界的年轻人。</a:t>
            </a:r>
            <a:endParaRPr lang="zh-CN" altLang="en-US" sz="2400" b="1"/>
          </a:p>
        </p:txBody>
      </p:sp>
      <p:grpSp>
        <p:nvGrpSpPr>
          <p:cNvPr id="8" name="组合 7"/>
          <p:cNvGrpSpPr/>
          <p:nvPr/>
        </p:nvGrpSpPr>
        <p:grpSpPr>
          <a:xfrm>
            <a:off x="534670" y="4663440"/>
            <a:ext cx="8014335" cy="598805"/>
            <a:chOff x="492" y="8681"/>
            <a:chExt cx="12621" cy="943"/>
          </a:xfrm>
        </p:grpSpPr>
        <p:sp>
          <p:nvSpPr>
            <p:cNvPr id="9" name="文本框 8"/>
            <p:cNvSpPr txBox="1"/>
            <p:nvPr/>
          </p:nvSpPr>
          <p:spPr>
            <a:xfrm>
              <a:off x="492" y="8681"/>
              <a:ext cx="12621" cy="943"/>
            </a:xfrm>
            <a:prstGeom prst="rect">
              <a:avLst/>
            </a:prstGeom>
            <a:noFill/>
          </p:spPr>
          <p:txBody>
            <a:bodyPr wrap="square" rtlCol="0">
              <a:spAutoFit/>
            </a:bodyPr>
            <a:lstStyle/>
            <a:p>
              <a:pPr eaLnBrk="1" latinLnBrk="0" hangingPunct="1">
                <a:lnSpc>
                  <a:spcPts val="39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结合材料，谈谈我们怎样做才能改变世界？</a:t>
              </a:r>
              <a:endParaRPr lang="zh-CN" altLang="en-US" sz="2800" b="1">
                <a:latin typeface="微软雅黑" panose="020B0503020204020204" pitchFamily="34" charset="-122"/>
                <a:ea typeface="微软雅黑" panose="020B0503020204020204" pitchFamily="34" charset="-122"/>
              </a:endParaRPr>
            </a:p>
          </p:txBody>
        </p:sp>
        <p:grpSp>
          <p:nvGrpSpPr>
            <p:cNvPr id="10" name="组合 9"/>
            <p:cNvGrpSpPr/>
            <p:nvPr/>
          </p:nvGrpSpPr>
          <p:grpSpPr>
            <a:xfrm>
              <a:off x="1780" y="8968"/>
              <a:ext cx="492" cy="492"/>
              <a:chOff x="2015" y="9136"/>
              <a:chExt cx="492" cy="492"/>
            </a:xfrm>
          </p:grpSpPr>
          <p:sp>
            <p:nvSpPr>
              <p:cNvPr id="11" name="椭圆 10"/>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任意多边形 11"/>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cxnSp>
        <p:nvCxnSpPr>
          <p:cNvPr id="13" name="直接连接符 12"/>
          <p:cNvCxnSpPr/>
          <p:nvPr/>
        </p:nvCxnSpPr>
        <p:spPr>
          <a:xfrm>
            <a:off x="2595245" y="1420495"/>
            <a:ext cx="589343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04215" y="5785485"/>
            <a:ext cx="784923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9720" y="1426210"/>
            <a:ext cx="8544560" cy="4615815"/>
          </a:xfrm>
          <a:prstGeom prst="rect">
            <a:avLst/>
          </a:prstGeom>
          <a:noFill/>
          <a:ln w="9525">
            <a:noFill/>
            <a:miter lim="800000"/>
          </a:ln>
        </p:spPr>
        <p:txBody>
          <a:bodyPr wrap="square">
            <a:spAutoFit/>
          </a:bodyPr>
          <a:lstStyle/>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en-US" alt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随着我们年龄的增长，在父母的引导下，我们走向更广阔的世界，具体表现在</a:t>
            </a:r>
            <a:r>
              <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①我们开启了认识世界的第一扇窗</a:t>
            </a:r>
            <a:endPar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②我们迈出了探索世界的第一道门</a:t>
            </a:r>
            <a:endPar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③我们封闭自己，足不出户</a:t>
            </a:r>
            <a:endPar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zh-CN" altLang="en-US"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④我们走出家门，步入学校，逐步融入社会</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just" defTabSz="914400" rtl="0" eaLnBrk="0" latinLnBrk="0" hangingPunct="0">
              <a:lnSpc>
                <a:spcPct val="150000"/>
              </a:lnSpc>
              <a:spcBef>
                <a:spcPts val="0"/>
              </a:spcBef>
              <a:spcAft>
                <a:spcPct val="0"/>
              </a:spcAft>
              <a:buClrTx/>
              <a:buSzTx/>
              <a:buFont typeface="Arial" panose="020B0604020202020204" pitchFamily="34" charset="0"/>
              <a:buNone/>
              <a:defRPr/>
            </a:pPr>
            <a:r>
              <a:rPr lang="en-US" altLang="zh-CN" sz="2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A.①②③        B.①②④       C.②③④        D.①③④</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a:spLocks noChangeArrowheads="1"/>
          </p:cNvSpPr>
          <p:nvPr/>
        </p:nvSpPr>
        <p:spPr bwMode="auto">
          <a:xfrm flipH="1">
            <a:off x="5120640" y="2168525"/>
            <a:ext cx="557530" cy="768350"/>
          </a:xfrm>
          <a:prstGeom prst="rect">
            <a:avLst/>
          </a:prstGeom>
          <a:noFill/>
          <a:ln w="9525">
            <a:noFill/>
            <a:miter lim="800000"/>
          </a:ln>
        </p:spPr>
        <p:txBody>
          <a:bodyPr wrap="square">
            <a:spAutoFit/>
          </a:bodyPr>
          <a:lstStyle/>
          <a:p>
            <a:r>
              <a:rPr lang="en-US" altLang="zh-CN" sz="4400" b="1">
                <a:solidFill>
                  <a:srgbClr val="FF0000"/>
                </a:solidFill>
                <a:latin typeface="微软雅黑" panose="020B0503020204020204" pitchFamily="34" charset="-122"/>
                <a:ea typeface="微软雅黑" panose="020B0503020204020204" pitchFamily="34" charset="-122"/>
              </a:rPr>
              <a:t>B  </a:t>
            </a:r>
            <a:endParaRPr lang="en-US" altLang="zh-CN" sz="4400" b="1">
              <a:solidFill>
                <a:srgbClr val="FF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6410" y="497840"/>
            <a:ext cx="2054860" cy="644525"/>
            <a:chOff x="608" y="780"/>
            <a:chExt cx="3236" cy="1015"/>
          </a:xfrm>
        </p:grpSpPr>
        <p:pic>
          <p:nvPicPr>
            <p:cNvPr id="5" name="图片 1" descr="组48325同意"/>
            <p:cNvPicPr>
              <a:picLocks noChangeAspect="1"/>
            </p:cNvPicPr>
            <p:nvPr/>
          </p:nvPicPr>
          <p:blipFill>
            <a:blip r:embed="rId1" cstate="print"/>
            <a:stretch>
              <a:fillRect/>
            </a:stretch>
          </p:blipFill>
          <p:spPr>
            <a:xfrm>
              <a:off x="938" y="1055"/>
              <a:ext cx="2907" cy="740"/>
            </a:xfrm>
            <a:prstGeom prst="rect">
              <a:avLst/>
            </a:prstGeom>
            <a:noFill/>
            <a:ln w="9525">
              <a:noFill/>
            </a:ln>
          </p:spPr>
        </p:pic>
        <p:sp>
          <p:nvSpPr>
            <p:cNvPr id="6" name="文本框 7"/>
            <p:cNvSpPr txBox="1"/>
            <p:nvPr/>
          </p:nvSpPr>
          <p:spPr>
            <a:xfrm>
              <a:off x="1627" y="1055"/>
              <a:ext cx="2217" cy="726"/>
            </a:xfrm>
            <a:prstGeom prst="rect">
              <a:avLst/>
            </a:prstGeom>
            <a:noFill/>
            <a:ln w="9525">
              <a:noFill/>
            </a:ln>
          </p:spPr>
          <p:txBody>
            <a:bodyPr wrap="none" anchor="t">
              <a:spAutoFit/>
            </a:bodyPr>
            <a:lstStyle/>
            <a:p>
              <a:pPr eaLnBrk="0" hangingPunct="0">
                <a:buFont typeface="Arial" panose="020B0604020202020204" pitchFamily="34" charset="0"/>
                <a:buNone/>
              </a:pPr>
              <a:r>
                <a:rPr lang="zh-CN" altLang="en-US" sz="2400" b="1" dirty="0">
                  <a:solidFill>
                    <a:srgbClr val="EF7509"/>
                  </a:solidFill>
                  <a:latin typeface="思源黑体 CN Heavy" charset="-122"/>
                  <a:ea typeface="思源黑体 CN Heavy" charset="-122"/>
                </a:rPr>
                <a:t>课堂练习</a:t>
              </a:r>
              <a:endParaRPr lang="zh-CN" altLang="en-US" sz="2400" b="1" dirty="0">
                <a:solidFill>
                  <a:srgbClr val="EF7509"/>
                </a:solidFill>
                <a:latin typeface="思源黑体 CN Heavy" charset="-122"/>
                <a:ea typeface="思源黑体 CN Heavy" charset="-122"/>
              </a:endParaRPr>
            </a:p>
          </p:txBody>
        </p:sp>
        <p:pic>
          <p:nvPicPr>
            <p:cNvPr id="36869" name="图片 6" descr="盒子2"/>
            <p:cNvPicPr>
              <a:picLocks noChangeAspect="1"/>
            </p:cNvPicPr>
            <p:nvPr/>
          </p:nvPicPr>
          <p:blipFill>
            <a:blip r:embed="rId2" cstate="print"/>
            <a:stretch>
              <a:fillRect/>
            </a:stretch>
          </p:blipFill>
          <p:spPr>
            <a:xfrm>
              <a:off x="608" y="780"/>
              <a:ext cx="1020" cy="1015"/>
            </a:xfrm>
            <a:prstGeom prst="rect">
              <a:avLst/>
            </a:prstGeom>
            <a:noFill/>
            <a:ln w="9525">
              <a:noFill/>
            </a:ln>
          </p:spPr>
        </p:pic>
      </p:grpSp>
    </p:spTree>
  </p:cSld>
  <p:clrMapOvr>
    <a:masterClrMapping/>
  </p:clrMapOvr>
  <p:transition spd="slow">
    <p:split orient="vert" dir="i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ppt_x"/>
                                          </p:val>
                                        </p:tav>
                                        <p:tav tm="100000">
                                          <p:val>
                                            <p:strVal val="#ppt_x"/>
                                          </p:val>
                                        </p:tav>
                                      </p:tavLst>
                                    </p:anim>
                                    <p:anim calcmode="lin" valueType="num">
                                      <p:cBhvr additive="base">
                                        <p:cTn id="13"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26085" y="589915"/>
            <a:ext cx="8291195" cy="5677535"/>
          </a:xfrm>
          <a:prstGeom prst="rect">
            <a:avLst/>
          </a:prstGeom>
          <a:noFill/>
          <a:ln w="9525">
            <a:noFill/>
            <a:miter lim="800000"/>
          </a:ln>
        </p:spPr>
        <p:txBody>
          <a:bodyPr wrap="square" anchor="ctr">
            <a:spAutoFit/>
          </a:bodyPr>
          <a:lstStyle/>
          <a:p>
            <a:pPr indent="0" algn="just" eaLnBrk="1" latinLnBrk="0" hangingPunct="1">
              <a:lnSpc>
                <a:spcPts val="3960"/>
              </a:lnSpc>
            </a:pPr>
            <a:r>
              <a:rPr lang="en-US" alt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小青荷”是对</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G20</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杭州峰会志愿者的昵称。“青荷”的谐音是亲和，在会议现场，在新闻中心，在机场车站</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一切有需要的地方，“小青荷”都会第一时间出现，给人带来愉悦与温暖，传递着来自中国的友善。“小青荷”们值得我们学习的地方有（      ）</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latinLnBrk="0" hangingPunct="1">
              <a:lnSpc>
                <a:spcPts val="396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①勇于担当的品格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latinLnBrk="0" hangingPunct="1">
              <a:lnSpc>
                <a:spcPts val="396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②善于与不同国家的人交往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latinLnBrk="0" hangingPunct="1">
              <a:lnSpc>
                <a:spcPts val="396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③关爱他人的品质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latinLnBrk="0" hangingPunct="1">
              <a:lnSpc>
                <a:spcPts val="396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④用行动展现自己国家的风貌</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eaLnBrk="1" latinLnBrk="0" hangingPunct="1">
              <a:lnSpc>
                <a:spcPts val="396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A.①②③     B.①②③④     C.②③④     D.①③④</a:t>
            </a:r>
            <a:endPar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a:spLocks noChangeArrowheads="1"/>
          </p:cNvSpPr>
          <p:nvPr/>
        </p:nvSpPr>
        <p:spPr bwMode="auto">
          <a:xfrm>
            <a:off x="1527493" y="3014345"/>
            <a:ext cx="615950" cy="829945"/>
          </a:xfrm>
          <a:prstGeom prst="rect">
            <a:avLst/>
          </a:prstGeom>
          <a:noFill/>
          <a:ln w="9525">
            <a:noFill/>
            <a:miter lim="800000"/>
          </a:ln>
        </p:spPr>
        <p:txBody>
          <a:bodyPr>
            <a:spAutoFit/>
          </a:bodyPr>
          <a:lstStyle/>
          <a:p>
            <a:r>
              <a:rPr lang="en-US" altLang="zh-CN" sz="4800" b="1">
                <a:solidFill>
                  <a:srgbClr val="FF0000"/>
                </a:solidFill>
                <a:latin typeface="微软雅黑" panose="020B0503020204020204" pitchFamily="34" charset="-122"/>
                <a:ea typeface="微软雅黑" panose="020B0503020204020204" pitchFamily="34" charset="-122"/>
              </a:rPr>
              <a:t>B</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heel(4)">
                                      <p:cBhvr>
                                        <p:cTn id="7" dur="20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ppt_x"/>
                                          </p:val>
                                        </p:tav>
                                        <p:tav tm="100000">
                                          <p:val>
                                            <p:strVal val="#ppt_x"/>
                                          </p:val>
                                        </p:tav>
                                      </p:tavLst>
                                    </p:anim>
                                    <p:anim calcmode="lin" valueType="num">
                                      <p:cBhvr additive="base">
                                        <p:cTn id="1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1" bldLvl="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0210" y="751840"/>
            <a:ext cx="8323580" cy="5354320"/>
          </a:xfrm>
          <a:prstGeom prst="rect">
            <a:avLst/>
          </a:prstGeom>
          <a:noFill/>
        </p:spPr>
        <p:txBody>
          <a:bodyPr wrap="square" rtlCol="0">
            <a:spAutoFit/>
          </a:bodyPr>
          <a:lstStyle/>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随着科技的发展、全球化程度的加深和信息化水平的提高，人们面临各种机遇与挑战。面对机遇和挑战，我们应该（      ）</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①全面提升个人素养，不断丰富知识储备，增强人文底蕴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②树立科学精神，掌握科学思维与方法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③增强社会责任感，培养实践创新能力  </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④树立个人生活理想，只为个人的前途而奋斗</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42900" algn="just" defTabSz="914400" rtl="0" eaLnBrk="0" fontAlgn="auto" latinLnBrk="0" hangingPunct="0">
              <a:lnSpc>
                <a:spcPts val="4560"/>
              </a:lnSpc>
              <a:spcBef>
                <a:spcPts val="0"/>
              </a:spcBef>
              <a:spcAft>
                <a:spcPct val="0"/>
              </a:spcAft>
              <a:buClrTx/>
              <a:buSzTx/>
              <a:buFont typeface="Arial" panose="020B0604020202020204" pitchFamily="34" charset="0"/>
              <a:buNone/>
              <a:defRP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A.①②③    B.①②④    C.①③④    D.②③④</a:t>
            </a:r>
            <a:endParaRPr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3366135" y="1897380"/>
            <a:ext cx="598805" cy="829945"/>
          </a:xfrm>
          <a:prstGeom prst="rect">
            <a:avLst/>
          </a:prstGeom>
          <a:noFill/>
        </p:spPr>
        <p:txBody>
          <a:bodyPr wrap="square" rtlCol="0">
            <a:spAutoFit/>
          </a:bodyPr>
          <a:lstStyle/>
          <a:p>
            <a:r>
              <a:rPr lang="en-US" altLang="zh-CN" sz="4800" b="1">
                <a:solidFill>
                  <a:srgbClr val="FF0000"/>
                </a:solidFill>
                <a:latin typeface="微软雅黑" panose="020B0503020204020204" pitchFamily="34" charset="-122"/>
                <a:ea typeface="微软雅黑" panose="020B0503020204020204" pitchFamily="34" charset="-122"/>
              </a:rPr>
              <a:t>A</a:t>
            </a:r>
            <a:endParaRPr lang="en-US" altLang="zh-CN" sz="4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000" fill="hold"/>
                                        <p:tgtEl>
                                          <p:spTgt spid="3"/>
                                        </p:tgtEl>
                                        <p:attrNameLst>
                                          <p:attrName>ppt_x</p:attrName>
                                        </p:attrNameLst>
                                      </p:cBhvr>
                                      <p:tavLst>
                                        <p:tav tm="0">
                                          <p:val>
                                            <p:strVal val="#ppt_x"/>
                                          </p:val>
                                        </p:tav>
                                        <p:tav tm="100000">
                                          <p:val>
                                            <p:strVal val="#ppt_x"/>
                                          </p:val>
                                        </p:tav>
                                      </p:tavLst>
                                    </p:anim>
                                    <p:anim calcmode="lin" valueType="num">
                                      <p:cBhvr additive="base">
                                        <p:cTn id="15"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5"/>
          <p:cNvSpPr>
            <a:spLocks noChangeArrowheads="1"/>
          </p:cNvSpPr>
          <p:nvPr/>
        </p:nvSpPr>
        <p:spPr bwMode="auto">
          <a:xfrm>
            <a:off x="2204045" y="2004140"/>
            <a:ext cx="6289040" cy="82994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3.5.1  </a:t>
            </a:r>
            <a:r>
              <a:rPr kumimoji="0" lang="zh-CN" altLang="en-US" sz="4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走向世界大舞台</a:t>
            </a:r>
            <a:endParaRPr kumimoji="0" lang="zh-CN" altLang="en-US" sz="4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占位符 5"/>
          <p:cNvSpPr txBox="1"/>
          <p:nvPr/>
        </p:nvSpPr>
        <p:spPr>
          <a:xfrm>
            <a:off x="4948794" y="4371420"/>
            <a:ext cx="3303984" cy="516731"/>
          </a:xfrm>
          <a:prstGeom prst="rect">
            <a:avLst/>
          </a:prstGeom>
          <a:noFill/>
          <a:ln w="9525">
            <a:noFill/>
          </a:ln>
        </p:spPr>
        <p:txBody>
          <a:bodyPr anchor="ctr"/>
          <a:lstStyle/>
          <a:p>
            <a:pPr>
              <a:buFont typeface="Arial" panose="020B0604020202020204" pitchFamily="34" charset="0"/>
              <a:buNone/>
            </a:pPr>
            <a:r>
              <a:rPr lang="zh-CN" altLang="en-US" sz="1800" b="1" dirty="0" smtClean="0">
                <a:solidFill>
                  <a:srgbClr val="00865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b="1" dirty="0">
              <a:solidFill>
                <a:srgbClr val="00865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split orient="vert" dir="i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83870"/>
            <a:ext cx="1609725" cy="6113145"/>
          </a:xfrm>
          <a:prstGeom prst="rect">
            <a:avLst/>
          </a:prstGeom>
          <a:solidFill>
            <a:srgbClr val="465FFB">
              <a:alpha val="80000"/>
            </a:srgbClr>
          </a:solidFill>
          <a:ln>
            <a:solidFill>
              <a:srgbClr val="465F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27200" y="410845"/>
            <a:ext cx="100330" cy="6186170"/>
          </a:xfrm>
          <a:prstGeom prst="rect">
            <a:avLst/>
          </a:prstGeom>
          <a:solidFill>
            <a:srgbClr val="465FFB">
              <a:alpha val="80000"/>
            </a:srgbClr>
          </a:solidFill>
          <a:ln>
            <a:solidFill>
              <a:srgbClr val="465F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010" y="1626870"/>
            <a:ext cx="921385" cy="3267075"/>
          </a:xfrm>
          <a:prstGeom prst="rect">
            <a:avLst/>
          </a:prstGeom>
          <a:noFill/>
        </p:spPr>
        <p:txBody>
          <a:bodyPr vert="eaVert" wrap="square" rtlCol="0">
            <a:spAutoFit/>
          </a:bodyPr>
          <a:lstStyle/>
          <a:p>
            <a:r>
              <a:rPr lang="zh-CN" altLang="zh-CN" sz="4800" b="1">
                <a:solidFill>
                  <a:schemeClr val="bg1"/>
                </a:solidFill>
                <a:latin typeface="微软雅黑" panose="020B0503020204020204" pitchFamily="34" charset="-122"/>
                <a:ea typeface="微软雅黑" panose="020B0503020204020204" pitchFamily="34" charset="-122"/>
              </a:rPr>
              <a:t>学 习 目 标</a:t>
            </a:r>
            <a:endParaRPr lang="zh-CN" altLang="zh-CN" sz="4800" b="1">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518410" y="580390"/>
            <a:ext cx="5080" cy="59696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67355" y="877570"/>
            <a:ext cx="5608320" cy="624840"/>
          </a:xfrm>
          <a:prstGeom prst="rect">
            <a:avLst/>
          </a:prstGeom>
          <a:noFill/>
        </p:spPr>
        <p:txBody>
          <a:bodyPr wrap="square" rtlCol="0">
            <a:spAutoFit/>
          </a:bodyPr>
          <a:lstStyle/>
          <a:p>
            <a:pPr eaLnBrk="1" latinLnBrk="0" hangingPunct="1">
              <a:lnSpc>
                <a:spcPts val="4160"/>
              </a:lnSpc>
            </a:pPr>
            <a:r>
              <a:rPr lang="zh-CN" altLang="zh-CN" sz="2800" b="1" dirty="0">
                <a:latin typeface="微软雅黑" panose="020B0503020204020204" pitchFamily="34" charset="-122"/>
                <a:ea typeface="微软雅黑" panose="020B0503020204020204" pitchFamily="34" charset="-122"/>
                <a:sym typeface="+mn-ea"/>
              </a:rPr>
              <a:t>我们是如何探索世界并走向世界的</a:t>
            </a:r>
            <a:endParaRPr lang="zh-CN" altLang="zh-CN" sz="2800" b="1" dirty="0">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2967355" y="2418080"/>
            <a:ext cx="5847715" cy="953135"/>
          </a:xfrm>
          <a:prstGeom prst="rect">
            <a:avLst/>
          </a:prstGeom>
          <a:noFill/>
        </p:spPr>
        <p:txBody>
          <a:bodyPr wrap="square" rtlCol="0">
            <a:spAutoFit/>
          </a:bodyPr>
          <a:lstStyle/>
          <a:p>
            <a:pPr eaLnBrk="1" latinLnBrk="0" hangingPunct="1">
              <a:lnSpc>
                <a:spcPct val="100000"/>
              </a:lnSpc>
            </a:pPr>
            <a:r>
              <a:rPr lang="zh-CN" altLang="en-US" sz="2800" b="1" dirty="0">
                <a:latin typeface="微软雅黑" panose="020B0503020204020204" pitchFamily="34" charset="-122"/>
                <a:ea typeface="微软雅黑" panose="020B0503020204020204" pitchFamily="34" charset="-122"/>
                <a:sym typeface="+mn-ea"/>
              </a:rPr>
              <a:t>我们应如何适应世界发展趋势要求，全面提升个人素养</a:t>
            </a:r>
            <a:endParaRPr lang="zh-CN" altLang="en-US" sz="2800" b="1"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2967355" y="1651635"/>
            <a:ext cx="4177030" cy="547370"/>
          </a:xfrm>
          <a:prstGeom prst="rect">
            <a:avLst/>
          </a:prstGeom>
          <a:noFill/>
        </p:spPr>
        <p:txBody>
          <a:bodyPr wrap="square" rtlCol="0">
            <a:spAutoFit/>
          </a:bodyPr>
          <a:lstStyle/>
          <a:p>
            <a:pPr eaLnBrk="1" latinLnBrk="0" hangingPunct="1">
              <a:lnSpc>
                <a:spcPts val="3560"/>
              </a:lnSpc>
            </a:pPr>
            <a:r>
              <a:rPr lang="zh-CN" altLang="en-US" sz="2800" b="1" dirty="0">
                <a:latin typeface="微软雅黑" panose="020B0503020204020204" pitchFamily="34" charset="-122"/>
                <a:ea typeface="微软雅黑" panose="020B0503020204020204" pitchFamily="34" charset="-122"/>
                <a:sym typeface="+mn-ea"/>
              </a:rPr>
              <a:t>青少年如何为世界添光彩</a:t>
            </a:r>
            <a:endParaRPr lang="zh-CN" altLang="en-US" sz="2800" b="1" dirty="0">
              <a:latin typeface="微软雅黑" panose="020B0503020204020204" pitchFamily="34" charset="-122"/>
              <a:ea typeface="微软雅黑" panose="020B0503020204020204" pitchFamily="34" charset="-122"/>
              <a:sym typeface="+mn-ea"/>
            </a:endParaRPr>
          </a:p>
        </p:txBody>
      </p:sp>
      <p:grpSp>
        <p:nvGrpSpPr>
          <p:cNvPr id="33" name="组合 32"/>
          <p:cNvGrpSpPr/>
          <p:nvPr/>
        </p:nvGrpSpPr>
        <p:grpSpPr>
          <a:xfrm>
            <a:off x="2240280" y="930275"/>
            <a:ext cx="571500" cy="571500"/>
            <a:chOff x="10904" y="1187"/>
            <a:chExt cx="900" cy="900"/>
          </a:xfrm>
        </p:grpSpPr>
        <p:sp>
          <p:nvSpPr>
            <p:cNvPr id="26" name="椭圆 25"/>
            <p:cNvSpPr/>
            <p:nvPr/>
          </p:nvSpPr>
          <p:spPr>
            <a:xfrm>
              <a:off x="10904" y="1187"/>
              <a:ext cx="901" cy="9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7" name="文本框 26"/>
            <p:cNvSpPr txBox="1"/>
            <p:nvPr/>
          </p:nvSpPr>
          <p:spPr>
            <a:xfrm>
              <a:off x="11006" y="1226"/>
              <a:ext cx="696" cy="822"/>
            </a:xfrm>
            <a:prstGeom prst="rect">
              <a:avLst/>
            </a:prstGeom>
            <a:noFill/>
          </p:spPr>
          <p:txBody>
            <a:bodyPr wrap="squar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1</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2240280" y="1732915"/>
            <a:ext cx="572135" cy="572135"/>
            <a:chOff x="10904" y="1187"/>
            <a:chExt cx="901" cy="901"/>
          </a:xfrm>
        </p:grpSpPr>
        <p:sp>
          <p:nvSpPr>
            <p:cNvPr id="44" name="椭圆 43"/>
            <p:cNvSpPr/>
            <p:nvPr/>
          </p:nvSpPr>
          <p:spPr>
            <a:xfrm>
              <a:off x="10904" y="1187"/>
              <a:ext cx="901" cy="901"/>
            </a:xfrm>
            <a:prstGeom prst="ellipse">
              <a:avLst/>
            </a:prstGeom>
            <a:gradFill>
              <a:gsLst>
                <a:gs pos="0">
                  <a:srgbClr val="14CD68"/>
                </a:gs>
                <a:gs pos="100000">
                  <a:srgbClr val="0B6E38"/>
                </a:gs>
              </a:gsLst>
              <a:lin ang="5400000" scaled="0"/>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5" name="文本框 44"/>
            <p:cNvSpPr txBox="1"/>
            <p:nvPr/>
          </p:nvSpPr>
          <p:spPr>
            <a:xfrm>
              <a:off x="11006" y="1187"/>
              <a:ext cx="696" cy="822"/>
            </a:xfrm>
            <a:prstGeom prst="rect">
              <a:avLst/>
            </a:prstGeom>
            <a:noFill/>
          </p:spPr>
          <p:txBody>
            <a:bodyPr wrap="squar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2</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2240280" y="2513330"/>
            <a:ext cx="572135" cy="572135"/>
            <a:chOff x="10904" y="1187"/>
            <a:chExt cx="901" cy="901"/>
          </a:xfrm>
        </p:grpSpPr>
        <p:sp>
          <p:nvSpPr>
            <p:cNvPr id="50" name="椭圆 49"/>
            <p:cNvSpPr/>
            <p:nvPr/>
          </p:nvSpPr>
          <p:spPr>
            <a:xfrm>
              <a:off x="10904" y="1187"/>
              <a:ext cx="901" cy="901"/>
            </a:xfrm>
            <a:prstGeom prst="ellipse">
              <a:avLst/>
            </a:prstGeom>
            <a:gradFill>
              <a:gsLst>
                <a:gs pos="0">
                  <a:srgbClr val="FE4444"/>
                </a:gs>
                <a:gs pos="100000">
                  <a:srgbClr val="832B2B"/>
                </a:gs>
              </a:gsLst>
              <a:lin ang="5400000" scaled="0"/>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1" name="文本框 50"/>
            <p:cNvSpPr txBox="1"/>
            <p:nvPr/>
          </p:nvSpPr>
          <p:spPr>
            <a:xfrm>
              <a:off x="11005" y="1187"/>
              <a:ext cx="696" cy="822"/>
            </a:xfrm>
            <a:prstGeom prst="rect">
              <a:avLst/>
            </a:prstGeom>
            <a:noFill/>
          </p:spPr>
          <p:txBody>
            <a:bodyPr wrap="squar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3</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split orient="vert" dir="i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2000" fill="hold">
                                          <p:stCondLst>
                                            <p:cond delay="0"/>
                                          </p:stCondLst>
                                        </p:cTn>
                                        <p:tgtEl>
                                          <p:spTgt spid="33"/>
                                        </p:tgtEl>
                                        <p:attrNameLst>
                                          <p:attrName>style.visibility</p:attrName>
                                        </p:attrNameLst>
                                      </p:cBhvr>
                                      <p:to>
                                        <p:strVal val="visible"/>
                                      </p:to>
                                    </p:set>
                                    <p:animEffect transition="in" filter="checkerboard(across)">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ppt_x</p:attrName>
                                        </p:attrNameLst>
                                      </p:cBhvr>
                                      <p:tavLst>
                                        <p:tav tm="0">
                                          <p:val>
                                            <p:strVal val="#ppt_x-.2"/>
                                          </p:val>
                                        </p:tav>
                                        <p:tav tm="100000">
                                          <p:val>
                                            <p:strVal val="#ppt_x"/>
                                          </p:val>
                                        </p:tav>
                                      </p:tavLst>
                                    </p:anim>
                                    <p:anim calcmode="lin" valueType="num">
                                      <p:cBhvr>
                                        <p:cTn id="2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2000" fill="hold">
                                          <p:stCondLst>
                                            <p:cond delay="0"/>
                                          </p:stCondLst>
                                        </p:cTn>
                                        <p:tgtEl>
                                          <p:spTgt spid="43"/>
                                        </p:tgtEl>
                                        <p:attrNameLst>
                                          <p:attrName>style.visibility</p:attrName>
                                        </p:attrNameLst>
                                      </p:cBhvr>
                                      <p:to>
                                        <p:strVal val="visible"/>
                                      </p:to>
                                    </p:set>
                                    <p:animEffect transition="in" filter="checkerboard(across)">
                                      <p:cBhvr>
                                        <p:cTn id="30" dur="20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2000" fill="hold">
                                          <p:stCondLst>
                                            <p:cond delay="0"/>
                                          </p:stCondLst>
                                        </p:cTn>
                                        <p:tgtEl>
                                          <p:spTgt spid="49"/>
                                        </p:tgtEl>
                                        <p:attrNameLst>
                                          <p:attrName>style.visibility</p:attrName>
                                        </p:attrNameLst>
                                      </p:cBhvr>
                                      <p:to>
                                        <p:strVal val="visible"/>
                                      </p:to>
                                    </p:set>
                                    <p:animEffect transition="in" filter="checkerboard(across)">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ppt_x</p:attrName>
                                        </p:attrNameLst>
                                      </p:cBhvr>
                                      <p:tavLst>
                                        <p:tav tm="0">
                                          <p:val>
                                            <p:strVal val="#ppt_x-.2"/>
                                          </p:val>
                                        </p:tav>
                                        <p:tav tm="100000">
                                          <p:val>
                                            <p:strVal val="#ppt_x"/>
                                          </p:val>
                                        </p:tav>
                                      </p:tavLst>
                                    </p:anim>
                                    <p:anim calcmode="lin" valueType="num">
                                      <p:cBhvr>
                                        <p:cTn id="4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553085" y="1007110"/>
            <a:ext cx="8105775" cy="4610100"/>
          </a:xfrm>
          <a:prstGeom prst="rect">
            <a:avLst/>
          </a:prstGeom>
        </p:spPr>
      </p:pic>
      <p:sp>
        <p:nvSpPr>
          <p:cNvPr id="3" name="文本框 2"/>
          <p:cNvSpPr txBox="1"/>
          <p:nvPr/>
        </p:nvSpPr>
        <p:spPr>
          <a:xfrm>
            <a:off x="2040255" y="4289425"/>
            <a:ext cx="5939155" cy="706755"/>
          </a:xfrm>
          <a:prstGeom prst="rect">
            <a:avLst/>
          </a:prstGeom>
          <a:noFill/>
        </p:spPr>
        <p:txBody>
          <a:bodyPr wrap="square" rtlCol="0">
            <a:spAutoFit/>
          </a:bodyPr>
          <a:lstStyle/>
          <a:p>
            <a:r>
              <a:rPr lang="zh-CN" altLang="en-US" sz="4000" b="1">
                <a:solidFill>
                  <a:srgbClr val="2442DA"/>
                </a:solidFill>
                <a:latin typeface="微软雅黑" panose="020B0503020204020204" pitchFamily="34" charset="-122"/>
                <a:ea typeface="微软雅黑" panose="020B0503020204020204" pitchFamily="34" charset="-122"/>
              </a:rPr>
              <a:t>第一目</a:t>
            </a:r>
            <a:r>
              <a:rPr lang="zh-CN" altLang="en-US" sz="4000" b="1">
                <a:solidFill>
                  <a:srgbClr val="FF3300"/>
                </a:solidFill>
                <a:latin typeface="微软雅黑" panose="020B0503020204020204" pitchFamily="34" charset="-122"/>
                <a:ea typeface="微软雅黑" panose="020B0503020204020204" pitchFamily="34" charset="-122"/>
              </a:rPr>
              <a:t>：走向世界大舞台</a:t>
            </a:r>
            <a:endParaRPr lang="zh-CN" altLang="en-US" sz="4000" b="1">
              <a:solidFill>
                <a:srgbClr val="FF33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39695" y="931545"/>
            <a:ext cx="1534795" cy="58356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进博会</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20065" y="1187450"/>
            <a:ext cx="7425055" cy="598805"/>
            <a:chOff x="458" y="8573"/>
            <a:chExt cx="11693" cy="943"/>
          </a:xfrm>
        </p:grpSpPr>
        <p:sp>
          <p:nvSpPr>
            <p:cNvPr id="16" name="文本框 15"/>
            <p:cNvSpPr txBox="1"/>
            <p:nvPr/>
          </p:nvSpPr>
          <p:spPr>
            <a:xfrm>
              <a:off x="458" y="8573"/>
              <a:ext cx="11693" cy="943"/>
            </a:xfrm>
            <a:prstGeom prst="rect">
              <a:avLst/>
            </a:prstGeom>
            <a:noFill/>
          </p:spPr>
          <p:txBody>
            <a:bodyPr wrap="square" rtlCol="0">
              <a:spAutoFit/>
            </a:bodyPr>
            <a:lstStyle/>
            <a:p>
              <a:pPr eaLnBrk="1" latinLnBrk="0" hangingPunct="1">
                <a:lnSpc>
                  <a:spcPts val="39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结合下图，谈谈你的交往范围的变化？</a:t>
              </a:r>
              <a:endParaRPr lang="zh-CN" altLang="en-US" sz="2800" b="1">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670" y="8844"/>
              <a:ext cx="492" cy="492"/>
              <a:chOff x="2015" y="9136"/>
              <a:chExt cx="492" cy="492"/>
            </a:xfrm>
          </p:grpSpPr>
          <p:sp>
            <p:nvSpPr>
              <p:cNvPr id="18" name="椭圆 17"/>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grpSp>
        <p:nvGrpSpPr>
          <p:cNvPr id="7" name="组合 6"/>
          <p:cNvGrpSpPr/>
          <p:nvPr/>
        </p:nvGrpSpPr>
        <p:grpSpPr>
          <a:xfrm>
            <a:off x="414020" y="618490"/>
            <a:ext cx="2429510" cy="568960"/>
            <a:chOff x="910" y="1344"/>
            <a:chExt cx="3826" cy="896"/>
          </a:xfrm>
        </p:grpSpPr>
        <p:grpSp>
          <p:nvGrpSpPr>
            <p:cNvPr id="13" name="组合 12"/>
            <p:cNvGrpSpPr/>
            <p:nvPr/>
          </p:nvGrpSpPr>
          <p:grpSpPr bwMode="auto">
            <a:xfrm>
              <a:off x="910" y="1344"/>
              <a:ext cx="1021" cy="896"/>
              <a:chOff x="833" y="1012"/>
              <a:chExt cx="1389" cy="1222"/>
            </a:xfrm>
          </p:grpSpPr>
          <p:sp>
            <p:nvSpPr>
              <p:cNvPr id="14" name="椭圆 13"/>
              <p:cNvSpPr/>
              <p:nvPr/>
            </p:nvSpPr>
            <p:spPr>
              <a:xfrm>
                <a:off x="833" y="1082"/>
                <a:ext cx="1264" cy="115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zh-CN" altLang="en-US"/>
              </a:p>
            </p:txBody>
          </p:sp>
          <p:sp>
            <p:nvSpPr>
              <p:cNvPr id="2" name="椭圆 1"/>
              <p:cNvSpPr/>
              <p:nvPr/>
            </p:nvSpPr>
            <p:spPr>
              <a:xfrm>
                <a:off x="1463" y="101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1440" y="1405"/>
                <a:ext cx="165" cy="16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463" y="1761"/>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75" y="1292"/>
                <a:ext cx="247" cy="2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810" y="1573"/>
                <a:ext cx="165" cy="17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1690" y="1893"/>
                <a:ext cx="120" cy="13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1525" y="2114"/>
                <a:ext cx="120" cy="12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8" name="Freeform 62"/>
              <p:cNvSpPr>
                <a:spLocks noEditPoints="1"/>
              </p:cNvSpPr>
              <p:nvPr/>
            </p:nvSpPr>
            <p:spPr bwMode="auto">
              <a:xfrm>
                <a:off x="833" y="1406"/>
                <a:ext cx="583" cy="705"/>
              </a:xfrm>
              <a:custGeom>
                <a:avLst/>
                <a:gdLst>
                  <a:gd name="T0" fmla="*/ 141 w 831"/>
                  <a:gd name="T1" fmla="*/ 0 h 758"/>
                  <a:gd name="T2" fmla="*/ 39 w 831"/>
                  <a:gd name="T3" fmla="*/ 0 h 758"/>
                  <a:gd name="T4" fmla="*/ 0 w 831"/>
                  <a:gd name="T5" fmla="*/ 105 h 758"/>
                  <a:gd name="T6" fmla="*/ 0 w 831"/>
                  <a:gd name="T7" fmla="*/ 527 h 758"/>
                  <a:gd name="T8" fmla="*/ 103 w 831"/>
                  <a:gd name="T9" fmla="*/ 527 h 758"/>
                  <a:gd name="T10" fmla="*/ 103 w 831"/>
                  <a:gd name="T11" fmla="*/ 524 h 758"/>
                  <a:gd name="T12" fmla="*/ 103 w 831"/>
                  <a:gd name="T13" fmla="*/ 525 h 758"/>
                  <a:gd name="T14" fmla="*/ 141 w 831"/>
                  <a:gd name="T15" fmla="*/ 422 h 758"/>
                  <a:gd name="T16" fmla="*/ 141 w 831"/>
                  <a:gd name="T17" fmla="*/ 0 h 758"/>
                  <a:gd name="T18" fmla="*/ 138 w 831"/>
                  <a:gd name="T19" fmla="*/ 407 h 758"/>
                  <a:gd name="T20" fmla="*/ 105 w 831"/>
                  <a:gd name="T21" fmla="*/ 407 h 758"/>
                  <a:gd name="T22" fmla="*/ 105 w 831"/>
                  <a:gd name="T23" fmla="*/ 110 h 758"/>
                  <a:gd name="T24" fmla="*/ 138 w 831"/>
                  <a:gd name="T25" fmla="*/ 19 h 758"/>
                  <a:gd name="T26" fmla="*/ 138 w 831"/>
                  <a:gd name="T27" fmla="*/ 407 h 758"/>
                  <a:gd name="T28" fmla="*/ 39 w 831"/>
                  <a:gd name="T29" fmla="*/ 411 h 758"/>
                  <a:gd name="T30" fmla="*/ 3 w 831"/>
                  <a:gd name="T31" fmla="*/ 508 h 758"/>
                  <a:gd name="T32" fmla="*/ 3 w 831"/>
                  <a:gd name="T33" fmla="*/ 113 h 758"/>
                  <a:gd name="T34" fmla="*/ 39 w 831"/>
                  <a:gd name="T35" fmla="*/ 113 h 758"/>
                  <a:gd name="T36" fmla="*/ 39 w 831"/>
                  <a:gd name="T37" fmla="*/ 411 h 758"/>
                  <a:gd name="T38" fmla="*/ 42 w 831"/>
                  <a:gd name="T39" fmla="*/ 113 h 758"/>
                  <a:gd name="T40" fmla="*/ 102 w 831"/>
                  <a:gd name="T41" fmla="*/ 113 h 758"/>
                  <a:gd name="T42" fmla="*/ 102 w 831"/>
                  <a:gd name="T43" fmla="*/ 407 h 758"/>
                  <a:gd name="T44" fmla="*/ 42 w 831"/>
                  <a:gd name="T45" fmla="*/ 407 h 758"/>
                  <a:gd name="T46" fmla="*/ 42 w 831"/>
                  <a:gd name="T47" fmla="*/ 113 h 758"/>
                  <a:gd name="T48" fmla="*/ 137 w 831"/>
                  <a:gd name="T49" fmla="*/ 9 h 758"/>
                  <a:gd name="T50" fmla="*/ 103 w 831"/>
                  <a:gd name="T51" fmla="*/ 100 h 758"/>
                  <a:gd name="T52" fmla="*/ 42 w 831"/>
                  <a:gd name="T53" fmla="*/ 100 h 758"/>
                  <a:gd name="T54" fmla="*/ 42 w 831"/>
                  <a:gd name="T55" fmla="*/ 9 h 758"/>
                  <a:gd name="T56" fmla="*/ 137 w 831"/>
                  <a:gd name="T57" fmla="*/ 9 h 758"/>
                  <a:gd name="T58" fmla="*/ 39 w 831"/>
                  <a:gd name="T59" fmla="*/ 14 h 758"/>
                  <a:gd name="T60" fmla="*/ 39 w 831"/>
                  <a:gd name="T61" fmla="*/ 100 h 758"/>
                  <a:gd name="T62" fmla="*/ 7 w 831"/>
                  <a:gd name="T63" fmla="*/ 100 h 758"/>
                  <a:gd name="T64" fmla="*/ 39 w 831"/>
                  <a:gd name="T65" fmla="*/ 14 h 758"/>
                  <a:gd name="T66" fmla="*/ 7 w 831"/>
                  <a:gd name="T67" fmla="*/ 513 h 758"/>
                  <a:gd name="T68" fmla="*/ 41 w 831"/>
                  <a:gd name="T69" fmla="*/ 420 h 758"/>
                  <a:gd name="T70" fmla="*/ 102 w 831"/>
                  <a:gd name="T71" fmla="*/ 420 h 758"/>
                  <a:gd name="T72" fmla="*/ 102 w 831"/>
                  <a:gd name="T73" fmla="*/ 513 h 758"/>
                  <a:gd name="T74" fmla="*/ 7 w 831"/>
                  <a:gd name="T75" fmla="*/ 513 h 758"/>
                  <a:gd name="T76" fmla="*/ 105 w 831"/>
                  <a:gd name="T77" fmla="*/ 512 h 758"/>
                  <a:gd name="T78" fmla="*/ 105 w 831"/>
                  <a:gd name="T79" fmla="*/ 420 h 758"/>
                  <a:gd name="T80" fmla="*/ 138 w 831"/>
                  <a:gd name="T81" fmla="*/ 420 h 758"/>
                  <a:gd name="T82" fmla="*/ 105 w 831"/>
                  <a:gd name="T83" fmla="*/ 512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1"/>
                  <a:gd name="T127" fmla="*/ 0 h 758"/>
                  <a:gd name="T128" fmla="*/ 831 w 831"/>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w="9525">
                <a:noFill/>
                <a:round/>
              </a:ln>
            </p:spPr>
            <p:txBody>
              <a:bodyPr/>
              <a:lstStyle/>
              <a:p>
                <a:endParaRPr lang="zh-CN" altLang="en-US"/>
              </a:p>
            </p:txBody>
          </p:sp>
        </p:grpSp>
        <p:sp>
          <p:nvSpPr>
            <p:cNvPr id="29" name="文本框 17"/>
            <p:cNvSpPr txBox="1">
              <a:spLocks noChangeArrowheads="1"/>
            </p:cNvSpPr>
            <p:nvPr/>
          </p:nvSpPr>
          <p:spPr bwMode="auto">
            <a:xfrm>
              <a:off x="1749" y="1460"/>
              <a:ext cx="2987" cy="628"/>
            </a:xfrm>
            <a:prstGeom prst="rect">
              <a:avLst/>
            </a:prstGeom>
            <a:noFill/>
            <a:ln w="9525">
              <a:noFill/>
              <a:miter lim="800000"/>
            </a:ln>
          </p:spPr>
          <p:txBody>
            <a:bodyPr wrap="square">
              <a:spAutoFit/>
            </a:bodyPr>
            <a:lstStyle/>
            <a:p>
              <a:r>
                <a:rPr lang="zh-CN" altLang="en-US" sz="2000" b="1">
                  <a:latin typeface="微软雅黑" panose="020B0503020204020204" pitchFamily="34" charset="-122"/>
                  <a:ea typeface="微软雅黑" panose="020B0503020204020204" pitchFamily="34" charset="-122"/>
                </a:rPr>
                <a:t>运用你的经验</a:t>
              </a:r>
              <a:endParaRPr lang="zh-CN" altLang="en-US" sz="2000" b="1">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2843530" y="878840"/>
            <a:ext cx="5859145"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0065" y="6342380"/>
            <a:ext cx="835406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010920" y="2451100"/>
            <a:ext cx="7542530" cy="3736340"/>
            <a:chOff x="1592" y="3860"/>
            <a:chExt cx="11878" cy="5884"/>
          </a:xfrm>
        </p:grpSpPr>
        <p:sp>
          <p:nvSpPr>
            <p:cNvPr id="12" name="椭圆 11"/>
            <p:cNvSpPr/>
            <p:nvPr/>
          </p:nvSpPr>
          <p:spPr>
            <a:xfrm>
              <a:off x="1592" y="3860"/>
              <a:ext cx="11879" cy="58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5" name="文本框 34"/>
            <p:cNvSpPr txBox="1"/>
            <p:nvPr/>
          </p:nvSpPr>
          <p:spPr>
            <a:xfrm>
              <a:off x="9327" y="4760"/>
              <a:ext cx="2864" cy="628"/>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更广阔的世界</a:t>
              </a:r>
              <a:endParaRPr lang="zh-CN" altLang="en-US" sz="2000" b="1">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003935" y="3105150"/>
            <a:ext cx="6249670" cy="2428240"/>
            <a:chOff x="1081" y="5189"/>
            <a:chExt cx="9842" cy="3824"/>
          </a:xfrm>
        </p:grpSpPr>
        <p:sp>
          <p:nvSpPr>
            <p:cNvPr id="4" name="椭圆 3"/>
            <p:cNvSpPr/>
            <p:nvPr/>
          </p:nvSpPr>
          <p:spPr>
            <a:xfrm>
              <a:off x="1081" y="5189"/>
              <a:ext cx="9843" cy="3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9520" y="6311"/>
              <a:ext cx="1377"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国家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4"/>
          <p:cNvGrpSpPr/>
          <p:nvPr/>
        </p:nvGrpSpPr>
        <p:grpSpPr>
          <a:xfrm>
            <a:off x="1010920" y="3429000"/>
            <a:ext cx="3488690" cy="1906270"/>
            <a:chOff x="1581" y="5400"/>
            <a:chExt cx="5494" cy="3002"/>
          </a:xfrm>
        </p:grpSpPr>
        <p:sp>
          <p:nvSpPr>
            <p:cNvPr id="20" name="椭圆 19"/>
            <p:cNvSpPr/>
            <p:nvPr/>
          </p:nvSpPr>
          <p:spPr>
            <a:xfrm>
              <a:off x="1581" y="5400"/>
              <a:ext cx="5494" cy="300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nvGrpSpPr>
            <p:cNvPr id="36" name="组合 35"/>
            <p:cNvGrpSpPr/>
            <p:nvPr/>
          </p:nvGrpSpPr>
          <p:grpSpPr>
            <a:xfrm>
              <a:off x="2353" y="5883"/>
              <a:ext cx="812" cy="1580"/>
              <a:chOff x="2353" y="5883"/>
              <a:chExt cx="812" cy="1580"/>
            </a:xfrm>
          </p:grpSpPr>
          <p:sp>
            <p:nvSpPr>
              <p:cNvPr id="21" name="文本框 20"/>
              <p:cNvSpPr txBox="1"/>
              <p:nvPr/>
            </p:nvSpPr>
            <p:spPr>
              <a:xfrm>
                <a:off x="2353" y="6739"/>
                <a:ext cx="813"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我</a:t>
                </a:r>
                <a:endParaRPr lang="zh-CN" altLang="en-US" sz="2400" b="1">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524" y="5883"/>
                <a:ext cx="471" cy="856"/>
                <a:chOff x="2416" y="3868"/>
                <a:chExt cx="471" cy="856"/>
              </a:xfrm>
            </p:grpSpPr>
            <p:sp>
              <p:nvSpPr>
                <p:cNvPr id="30" name="椭圆 29"/>
                <p:cNvSpPr/>
                <p:nvPr/>
              </p:nvSpPr>
              <p:spPr>
                <a:xfrm>
                  <a:off x="2416" y="3868"/>
                  <a:ext cx="471" cy="4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31" name="圆角矩形 30"/>
                <p:cNvSpPr/>
                <p:nvPr/>
              </p:nvSpPr>
              <p:spPr>
                <a:xfrm>
                  <a:off x="2439" y="4296"/>
                  <a:ext cx="448" cy="4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grpSp>
        <p:sp>
          <p:nvSpPr>
            <p:cNvPr id="33" name="文本框 32"/>
            <p:cNvSpPr txBox="1"/>
            <p:nvPr/>
          </p:nvSpPr>
          <p:spPr>
            <a:xfrm>
              <a:off x="3166" y="6739"/>
              <a:ext cx="3795" cy="725"/>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家庭  学校  社区</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sndAc>
          <p:stSnd>
            <p:snd r:embed="rId1" name="chimes.wav"/>
          </p:stSnd>
        </p:sndAc>
      </p:transition>
    </mc:Choice>
    <mc:Fallback>
      <p:transition spd="slow">
        <p:split orient="vert" dir="in"/>
        <p:sndAc>
          <p:stSnd>
            <p:snd r:embed="rId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rcRect b="10368"/>
          <a:stretch>
            <a:fillRect/>
          </a:stretch>
        </p:blipFill>
        <p:spPr>
          <a:xfrm>
            <a:off x="360680" y="1492250"/>
            <a:ext cx="8307070" cy="4089400"/>
          </a:xfrm>
          <a:prstGeom prst="rect">
            <a:avLst/>
          </a:prstGeom>
        </p:spPr>
      </p:pic>
      <p:sp>
        <p:nvSpPr>
          <p:cNvPr id="3" name="文本框 2"/>
          <p:cNvSpPr txBox="1"/>
          <p:nvPr/>
        </p:nvSpPr>
        <p:spPr>
          <a:xfrm>
            <a:off x="1224915" y="2110105"/>
            <a:ext cx="6694170" cy="2676525"/>
          </a:xfrm>
          <a:prstGeom prst="rect">
            <a:avLst/>
          </a:prstGeom>
          <a:noFill/>
        </p:spPr>
        <p:txBody>
          <a:bodyPr wrap="square" rtlCol="0">
            <a:spAutoFit/>
          </a:bodyPr>
          <a:lstStyle/>
          <a:p>
            <a:pPr eaLnBrk="1" latinLnBrk="0" hangingPunct="1">
              <a:lnSpc>
                <a:spcPct val="150000"/>
              </a:lnSpc>
            </a:pPr>
            <a:r>
              <a:rPr lang="en-US" altLang="zh-CN" sz="2800" b="1">
                <a:latin typeface="微软雅黑" panose="020B0503020204020204" pitchFamily="34" charset="-122"/>
                <a:ea typeface="微软雅黑" panose="020B0503020204020204" pitchFamily="34" charset="-122"/>
                <a:sym typeface="+mn-ea"/>
              </a:rPr>
              <a:t>       </a:t>
            </a:r>
            <a:r>
              <a:rPr lang="zh-CN" altLang="en-US" sz="2800" b="1">
                <a:latin typeface="微软雅黑" panose="020B0503020204020204" pitchFamily="34" charset="-122"/>
                <a:ea typeface="微软雅黑" panose="020B0503020204020204" pitchFamily="34" charset="-122"/>
                <a:sym typeface="+mn-ea"/>
              </a:rPr>
              <a:t>在父母的引导下，我们开启了认识世界的第一扇窗，迈出了探索世界的第一道门，我们</a:t>
            </a:r>
            <a:r>
              <a:rPr lang="zh-CN" altLang="en-US" sz="2800" b="1">
                <a:solidFill>
                  <a:schemeClr val="tx1"/>
                </a:solidFill>
                <a:latin typeface="微软雅黑" panose="020B0503020204020204" pitchFamily="34" charset="-122"/>
                <a:ea typeface="微软雅黑" panose="020B0503020204020204" pitchFamily="34" charset="-122"/>
                <a:sym typeface="+mn-ea"/>
              </a:rPr>
              <a:t>走出</a:t>
            </a:r>
            <a:r>
              <a:rPr lang="zh-CN" altLang="en-US" sz="2800" b="1">
                <a:solidFill>
                  <a:srgbClr val="FF0000"/>
                </a:solidFill>
                <a:latin typeface="微软雅黑" panose="020B0503020204020204" pitchFamily="34" charset="-122"/>
                <a:ea typeface="微软雅黑" panose="020B0503020204020204" pitchFamily="34" charset="-122"/>
                <a:sym typeface="+mn-ea"/>
              </a:rPr>
              <a:t>家门</a:t>
            </a:r>
            <a:r>
              <a:rPr lang="zh-CN" altLang="en-US" sz="2800" b="1">
                <a:latin typeface="微软雅黑" panose="020B0503020204020204" pitchFamily="34" charset="-122"/>
                <a:ea typeface="微软雅黑" panose="020B0503020204020204" pitchFamily="34" charset="-122"/>
                <a:sym typeface="+mn-ea"/>
              </a:rPr>
              <a:t>，步入</a:t>
            </a:r>
            <a:r>
              <a:rPr lang="zh-CN" altLang="en-US" sz="2800" b="1">
                <a:solidFill>
                  <a:srgbClr val="FF0000"/>
                </a:solidFill>
                <a:latin typeface="微软雅黑" panose="020B0503020204020204" pitchFamily="34" charset="-122"/>
                <a:ea typeface="微软雅黑" panose="020B0503020204020204" pitchFamily="34" charset="-122"/>
                <a:sym typeface="+mn-ea"/>
              </a:rPr>
              <a:t>学校</a:t>
            </a:r>
            <a:r>
              <a:rPr lang="zh-CN" altLang="en-US" sz="2800" b="1">
                <a:latin typeface="微软雅黑" panose="020B0503020204020204" pitchFamily="34" charset="-122"/>
                <a:ea typeface="微软雅黑" panose="020B0503020204020204" pitchFamily="34" charset="-122"/>
                <a:sym typeface="+mn-ea"/>
              </a:rPr>
              <a:t>，逐步融入</a:t>
            </a:r>
            <a:r>
              <a:rPr lang="zh-CN" altLang="en-US" sz="2800" b="1">
                <a:solidFill>
                  <a:srgbClr val="FF0000"/>
                </a:solidFill>
                <a:latin typeface="微软雅黑" panose="020B0503020204020204" pitchFamily="34" charset="-122"/>
                <a:ea typeface="微软雅黑" panose="020B0503020204020204" pitchFamily="34" charset="-122"/>
                <a:sym typeface="+mn-ea"/>
              </a:rPr>
              <a:t>社会</a:t>
            </a:r>
            <a:r>
              <a:rPr lang="zh-CN" altLang="en-US" sz="2800" b="1">
                <a:latin typeface="微软雅黑" panose="020B0503020204020204" pitchFamily="34" charset="-122"/>
                <a:ea typeface="微软雅黑" panose="020B0503020204020204" pitchFamily="34" charset="-122"/>
                <a:sym typeface="+mn-ea"/>
              </a:rPr>
              <a:t>，走向更加</a:t>
            </a:r>
            <a:r>
              <a:rPr lang="zh-CN" altLang="en-US" sz="2800" b="1">
                <a:solidFill>
                  <a:srgbClr val="FF0000"/>
                </a:solidFill>
                <a:latin typeface="微软雅黑" panose="020B0503020204020204" pitchFamily="34" charset="-122"/>
                <a:ea typeface="微软雅黑" panose="020B0503020204020204" pitchFamily="34" charset="-122"/>
                <a:sym typeface="+mn-ea"/>
              </a:rPr>
              <a:t>广阔的世界</a:t>
            </a:r>
            <a:r>
              <a:rPr lang="zh-CN" altLang="en-US" sz="2800" b="1">
                <a:solidFill>
                  <a:schemeClr val="tx1"/>
                </a:solidFill>
                <a:latin typeface="微软雅黑" panose="020B0503020204020204" pitchFamily="34" charset="-122"/>
                <a:ea typeface="微软雅黑" panose="020B0503020204020204" pitchFamily="34" charset="-122"/>
                <a:sym typeface="+mn-ea"/>
              </a:rPr>
              <a:t>。</a:t>
            </a:r>
            <a:endParaRPr lang="zh-CN" altLang="en-US" sz="2800"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80670" y="5777230"/>
            <a:ext cx="6155055" cy="598805"/>
            <a:chOff x="7" y="8544"/>
            <a:chExt cx="9693" cy="943"/>
          </a:xfrm>
        </p:grpSpPr>
        <p:sp>
          <p:nvSpPr>
            <p:cNvPr id="16" name="文本框 15"/>
            <p:cNvSpPr txBox="1"/>
            <p:nvPr/>
          </p:nvSpPr>
          <p:spPr>
            <a:xfrm>
              <a:off x="7" y="8544"/>
              <a:ext cx="9693" cy="943"/>
            </a:xfrm>
            <a:prstGeom prst="rect">
              <a:avLst/>
            </a:prstGeom>
            <a:noFill/>
          </p:spPr>
          <p:txBody>
            <a:bodyPr wrap="square" rtlCol="0">
              <a:spAutoFit/>
            </a:bodyPr>
            <a:lstStyle/>
            <a:p>
              <a:pPr eaLnBrk="1" latinLnBrk="0" hangingPunct="1">
                <a:lnSpc>
                  <a:spcPts val="3960"/>
                </a:lnSpc>
              </a:pPr>
              <a:r>
                <a:rPr lang="en-US" altLang="zh-CN" sz="2800" b="1">
                  <a:latin typeface="微软雅黑" panose="020B0503020204020204" pitchFamily="34" charset="-122"/>
                  <a:ea typeface="微软雅黑" panose="020B0503020204020204" pitchFamily="34" charset="-122"/>
                </a:rPr>
                <a:t>             </a:t>
              </a:r>
              <a:r>
                <a:rPr lang="zh-CN" altLang="en-US" sz="2800" b="1">
                  <a:latin typeface="微软雅黑" panose="020B0503020204020204" pitchFamily="34" charset="-122"/>
                  <a:ea typeface="微软雅黑" panose="020B0503020204020204" pitchFamily="34" charset="-122"/>
                </a:rPr>
                <a:t>走向世界的形式还有哪些？</a:t>
              </a:r>
              <a:endParaRPr lang="zh-CN" altLang="en-US" sz="2800" b="1">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670" y="8844"/>
              <a:ext cx="492" cy="492"/>
              <a:chOff x="2015" y="9136"/>
              <a:chExt cx="492" cy="492"/>
            </a:xfrm>
          </p:grpSpPr>
          <p:sp>
            <p:nvSpPr>
              <p:cNvPr id="18" name="椭圆 17"/>
              <p:cNvSpPr/>
              <p:nvPr/>
            </p:nvSpPr>
            <p:spPr>
              <a:xfrm>
                <a:off x="2015" y="9136"/>
                <a:ext cx="493" cy="4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760000">
                <a:off x="2117" y="9249"/>
                <a:ext cx="287" cy="267"/>
              </a:xfrm>
              <a:custGeom>
                <a:avLst/>
                <a:gdLst>
                  <a:gd name="connsiteX0" fmla="*/ 0 w 287"/>
                  <a:gd name="connsiteY0" fmla="*/ 267 h 267"/>
                  <a:gd name="connsiteX1" fmla="*/ 144 w 287"/>
                  <a:gd name="connsiteY1" fmla="*/ 0 h 267"/>
                  <a:gd name="connsiteX2" fmla="*/ 287 w 287"/>
                  <a:gd name="connsiteY2" fmla="*/ 267 h 267"/>
                  <a:gd name="connsiteX3" fmla="*/ 101 w 287"/>
                  <a:gd name="connsiteY3" fmla="*/ 221 h 267"/>
                  <a:gd name="connsiteX4" fmla="*/ 0 w 287"/>
                  <a:gd name="connsiteY4" fmla="*/ 267 h 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 h="267">
                    <a:moveTo>
                      <a:pt x="0" y="267"/>
                    </a:moveTo>
                    <a:lnTo>
                      <a:pt x="144" y="0"/>
                    </a:lnTo>
                    <a:lnTo>
                      <a:pt x="287" y="267"/>
                    </a:lnTo>
                    <a:lnTo>
                      <a:pt x="101" y="221"/>
                    </a:lnTo>
                    <a:lnTo>
                      <a:pt x="0" y="267"/>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pic>
        <p:nvPicPr>
          <p:cNvPr id="2" name="国际研学旅行-_高清">
            <a:hlinkClick r:id="" action="ppaction://media"/>
          </p:cNvPr>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0" y="463550"/>
            <a:ext cx="9144000" cy="5021580"/>
          </a:xfrm>
          <a:prstGeom prst="rect">
            <a:avLst/>
          </a:prstGeom>
        </p:spPr>
      </p:pic>
      <p:sp>
        <p:nvSpPr>
          <p:cNvPr id="4" name="文本框 3"/>
          <p:cNvSpPr txBox="1"/>
          <p:nvPr/>
        </p:nvSpPr>
        <p:spPr>
          <a:xfrm>
            <a:off x="3200400" y="2651760"/>
            <a:ext cx="2988945" cy="645160"/>
          </a:xfrm>
          <a:prstGeom prst="rect">
            <a:avLst/>
          </a:prstGeom>
          <a:noFill/>
        </p:spPr>
        <p:txBody>
          <a:bodyPr wrap="square" rtlCol="0">
            <a:spAutoFit/>
          </a:bodyPr>
          <a:lstStyle/>
          <a:p>
            <a:r>
              <a:rPr lang="zh-CN" altLang="en-US" sz="3600" b="1">
                <a:latin typeface="微软雅黑" panose="020B0503020204020204" pitchFamily="34" charset="-122"/>
                <a:ea typeface="微软雅黑" panose="020B0503020204020204" pitchFamily="34" charset="-122"/>
              </a:rPr>
              <a:t>国际研学旅游</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split orient="vert" dir="in"/>
        <p:sndAc>
          <p:stSnd>
            <p:snd r:embed="rId4" name="chimes.wav"/>
          </p:stSnd>
        </p:sndAc>
      </p:transition>
    </mc:Choice>
    <mc:Fallback>
      <p:transition spd="slow">
        <p:split orient="vert" dir="in"/>
        <p:sndAc>
          <p:stSnd>
            <p:snd r:embed="rId4" name="chimes.wav"/>
          </p:stSnd>
        </p:sndAc>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3614</Words>
  <Application>WPS 演示</Application>
  <PresentationFormat>全屏显示(4:3)</PresentationFormat>
  <Paragraphs>199</Paragraphs>
  <Slides>33</Slides>
  <Notes>3</Notes>
  <HiddenSlides>0</HiddenSlides>
  <MMClips>3</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33</vt:i4>
      </vt:variant>
    </vt:vector>
  </HeadingPairs>
  <TitlesOfParts>
    <vt:vector size="45" baseType="lpstr">
      <vt:lpstr>Arial</vt:lpstr>
      <vt:lpstr>宋体</vt:lpstr>
      <vt:lpstr>Wingdings</vt:lpstr>
      <vt:lpstr>Calibri</vt:lpstr>
      <vt:lpstr>Calibri Light</vt:lpstr>
      <vt:lpstr>微软雅黑</vt:lpstr>
      <vt:lpstr>Arial Unicode MS</vt:lpstr>
      <vt:lpstr>楷体</vt:lpstr>
      <vt:lpstr>思源黑体 CN Heavy</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2072</cp:revision>
  <dcterms:created xsi:type="dcterms:W3CDTF">2017-03-01T06:40:00Z</dcterms:created>
  <dcterms:modified xsi:type="dcterms:W3CDTF">2023-09-21T13:06:11Z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E78A2611B7BB42FD907C7DEB1C262F0A_13</vt:lpwstr>
  </property>
</Properties>
</file>