
<file path=[Content_Types].xml><?xml version="1.0" encoding="utf-8"?>
<Types xmlns="http://schemas.openxmlformats.org/package/2006/content-types">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379" r:id="rId3"/>
    <p:sldId id="389" r:id="rId4"/>
    <p:sldId id="369" r:id="rId5"/>
    <p:sldId id="573" r:id="rId6"/>
    <p:sldId id="615" r:id="rId7"/>
    <p:sldId id="617" r:id="rId9"/>
    <p:sldId id="618" r:id="rId10"/>
    <p:sldId id="616" r:id="rId11"/>
    <p:sldId id="469" r:id="rId12"/>
    <p:sldId id="370" r:id="rId13"/>
    <p:sldId id="619" r:id="rId14"/>
    <p:sldId id="620" r:id="rId15"/>
    <p:sldId id="636" r:id="rId16"/>
    <p:sldId id="621" r:id="rId17"/>
    <p:sldId id="622" r:id="rId18"/>
    <p:sldId id="623" r:id="rId19"/>
    <p:sldId id="674" r:id="rId20"/>
    <p:sldId id="675" r:id="rId21"/>
    <p:sldId id="583" r:id="rId22"/>
    <p:sldId id="673" r:id="rId23"/>
    <p:sldId id="676" r:id="rId24"/>
    <p:sldId id="625" r:id="rId25"/>
    <p:sldId id="626" r:id="rId26"/>
    <p:sldId id="637" r:id="rId27"/>
    <p:sldId id="584" r:id="rId28"/>
    <p:sldId id="638" r:id="rId29"/>
    <p:sldId id="639" r:id="rId30"/>
    <p:sldId id="640" r:id="rId31"/>
    <p:sldId id="692" r:id="rId32"/>
    <p:sldId id="677" r:id="rId33"/>
    <p:sldId id="680" r:id="rId34"/>
    <p:sldId id="681" r:id="rId35"/>
    <p:sldId id="645" r:id="rId36"/>
    <p:sldId id="646" r:id="rId37"/>
    <p:sldId id="647" r:id="rId38"/>
    <p:sldId id="649" r:id="rId39"/>
    <p:sldId id="650" r:id="rId40"/>
    <p:sldId id="651" r:id="rId41"/>
    <p:sldId id="652" r:id="rId42"/>
    <p:sldId id="653" r:id="rId43"/>
    <p:sldId id="654" r:id="rId44"/>
    <p:sldId id="630" r:id="rId45"/>
    <p:sldId id="655" r:id="rId46"/>
    <p:sldId id="682" r:id="rId47"/>
    <p:sldId id="658" r:id="rId48"/>
    <p:sldId id="659" r:id="rId49"/>
    <p:sldId id="660" r:id="rId50"/>
    <p:sldId id="661" r:id="rId51"/>
    <p:sldId id="671" r:id="rId52"/>
    <p:sldId id="610" r:id="rId53"/>
    <p:sldId id="683" r:id="rId54"/>
    <p:sldId id="663" r:id="rId55"/>
    <p:sldId id="586" r:id="rId56"/>
    <p:sldId id="684" r:id="rId57"/>
    <p:sldId id="691" r:id="rId58"/>
    <p:sldId id="685" r:id="rId59"/>
    <p:sldId id="686" r:id="rId60"/>
    <p:sldId id="641" r:id="rId61"/>
    <p:sldId id="687" r:id="rId62"/>
    <p:sldId id="642" r:id="rId63"/>
    <p:sldId id="643" r:id="rId64"/>
    <p:sldId id="688" r:id="rId65"/>
    <p:sldId id="644" r:id="rId66"/>
    <p:sldId id="689" r:id="rId67"/>
    <p:sldId id="690" r:id="rId68"/>
    <p:sldId id="612" r:id="rId69"/>
    <p:sldId id="693" r:id="rId70"/>
    <p:sldId id="589" r:id="rId71"/>
    <p:sldId id="664" r:id="rId72"/>
    <p:sldId id="694" r:id="rId73"/>
    <p:sldId id="631" r:id="rId74"/>
    <p:sldId id="613" r:id="rId75"/>
    <p:sldId id="597" r:id="rId76"/>
    <p:sldId id="596" r:id="rId77"/>
    <p:sldId id="696" r:id="rId78"/>
    <p:sldId id="614" r:id="rId79"/>
    <p:sldId id="697" r:id="rId80"/>
    <p:sldId id="602" r:id="rId81"/>
    <p:sldId id="698" r:id="rId82"/>
    <p:sldId id="588" r:id="rId83"/>
    <p:sldId id="665" r:id="rId84"/>
    <p:sldId id="699" r:id="rId85"/>
    <p:sldId id="590" r:id="rId86"/>
    <p:sldId id="594" r:id="rId87"/>
    <p:sldId id="603" r:id="rId88"/>
    <p:sldId id="701" r:id="rId89"/>
    <p:sldId id="591" r:id="rId90"/>
    <p:sldId id="632" r:id="rId91"/>
    <p:sldId id="702" r:id="rId92"/>
    <p:sldId id="604" r:id="rId93"/>
    <p:sldId id="633" r:id="rId94"/>
    <p:sldId id="488" r:id="rId95"/>
    <p:sldId id="572" r:id="rId96"/>
    <p:sldId id="414" r:id="rId97"/>
    <p:sldId id="468" r:id="rId98"/>
  </p:sldIdLst>
  <p:sldSz cx="5760720" cy="3239770"/>
  <p:notesSz cx="6858000" cy="9144000"/>
  <p:defaultTextStyle>
    <a:defPPr>
      <a:defRPr lang="zh-CN"/>
    </a:defPPr>
    <a:lvl1pPr algn="l" defTabSz="514350" rtl="0" fontAlgn="base">
      <a:spcBef>
        <a:spcPct val="0"/>
      </a:spcBef>
      <a:spcAft>
        <a:spcPct val="0"/>
      </a:spcAft>
      <a:defRPr sz="1000" kern="1200">
        <a:solidFill>
          <a:schemeClr val="tx1"/>
        </a:solidFill>
        <a:latin typeface="Arial" panose="020B0604020202020204" pitchFamily="34" charset="0"/>
        <a:ea typeface="宋体" panose="02010600030101010101" pitchFamily="2" charset="-122"/>
        <a:cs typeface="+mn-cs"/>
      </a:defRPr>
    </a:lvl1pPr>
    <a:lvl2pPr marL="257175" indent="200025" algn="l" defTabSz="514350" rtl="0" fontAlgn="base">
      <a:spcBef>
        <a:spcPct val="0"/>
      </a:spcBef>
      <a:spcAft>
        <a:spcPct val="0"/>
      </a:spcAft>
      <a:defRPr sz="1000" kern="1200">
        <a:solidFill>
          <a:schemeClr val="tx1"/>
        </a:solidFill>
        <a:latin typeface="Arial" panose="020B0604020202020204" pitchFamily="34" charset="0"/>
        <a:ea typeface="宋体" panose="02010600030101010101" pitchFamily="2" charset="-122"/>
        <a:cs typeface="+mn-cs"/>
      </a:defRPr>
    </a:lvl2pPr>
    <a:lvl3pPr marL="514350" indent="400050" algn="l" defTabSz="514350" rtl="0" fontAlgn="base">
      <a:spcBef>
        <a:spcPct val="0"/>
      </a:spcBef>
      <a:spcAft>
        <a:spcPct val="0"/>
      </a:spcAft>
      <a:defRPr sz="1000" kern="1200">
        <a:solidFill>
          <a:schemeClr val="tx1"/>
        </a:solidFill>
        <a:latin typeface="Arial" panose="020B0604020202020204" pitchFamily="34" charset="0"/>
        <a:ea typeface="宋体" panose="02010600030101010101" pitchFamily="2" charset="-122"/>
        <a:cs typeface="+mn-cs"/>
      </a:defRPr>
    </a:lvl3pPr>
    <a:lvl4pPr marL="771525" indent="600075" algn="l" defTabSz="514350" rtl="0" fontAlgn="base">
      <a:spcBef>
        <a:spcPct val="0"/>
      </a:spcBef>
      <a:spcAft>
        <a:spcPct val="0"/>
      </a:spcAft>
      <a:defRPr sz="1000" kern="1200">
        <a:solidFill>
          <a:schemeClr val="tx1"/>
        </a:solidFill>
        <a:latin typeface="Arial" panose="020B0604020202020204" pitchFamily="34" charset="0"/>
        <a:ea typeface="宋体" panose="02010600030101010101" pitchFamily="2" charset="-122"/>
        <a:cs typeface="+mn-cs"/>
      </a:defRPr>
    </a:lvl4pPr>
    <a:lvl5pPr marL="1028700" indent="800100" algn="l" defTabSz="514350" rtl="0" fontAlgn="base">
      <a:spcBef>
        <a:spcPct val="0"/>
      </a:spcBef>
      <a:spcAft>
        <a:spcPct val="0"/>
      </a:spcAft>
      <a:defRPr sz="1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000"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vertBarState="maximized">
    <p:restoredLeft sz="34567" autoAdjust="0"/>
    <p:restoredTop sz="94635" autoAdjust="0"/>
  </p:normalViewPr>
  <p:slideViewPr>
    <p:cSldViewPr>
      <p:cViewPr>
        <p:scale>
          <a:sx n="150" d="100"/>
          <a:sy n="150" d="100"/>
        </p:scale>
        <p:origin x="-1410" y="-372"/>
      </p:cViewPr>
      <p:guideLst>
        <p:guide orient="horz" pos="1021"/>
        <p:guide pos="181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presProps" Target="presProps.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notesMaster" Target="notesMasters/notesMaster1.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1" Type="http://schemas.openxmlformats.org/officeDocument/2006/relationships/tableStyles" Target="tableStyles.xml"/><Relationship Id="rId100" Type="http://schemas.openxmlformats.org/officeDocument/2006/relationships/viewProps" Target="viewProps.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E019810-22EC-4333-A0B7-FE710CDAA879}" type="doc">
      <dgm:prSet loTypeId="urn:microsoft.com/office/officeart/2005/8/layout/radial5" loCatId="cycle" qsTypeId="urn:microsoft.com/office/officeart/2005/8/quickstyle/simple3#1" qsCatId="simple" csTypeId="urn:microsoft.com/office/officeart/2005/8/colors/accent1_2#1" csCatId="accent1" phldr="1"/>
      <dgm:spPr/>
      <dgm:t>
        <a:bodyPr/>
        <a:lstStyle/>
        <a:p>
          <a:endParaRPr lang="zh-CN" altLang="en-US"/>
        </a:p>
      </dgm:t>
    </dgm:pt>
    <dgm:pt modelId="{558B3C0B-C67F-4FF8-BF2E-427C587526E8}">
      <dgm:prSet phldrT="[文本]"/>
      <dgm:spPr>
        <a:solidFill>
          <a:schemeClr val="bg2">
            <a:lumMod val="75000"/>
          </a:schemeClr>
        </a:solidFill>
      </dgm:spPr>
      <dgm:t>
        <a:bodyPr/>
        <a:lstStyle/>
        <a:p>
          <a:r>
            <a:rPr lang="zh-CN" altLang="en-US" dirty="0" smtClean="0"/>
            <a:t>改革开放</a:t>
          </a:r>
          <a:endParaRPr lang="zh-CN" altLang="en-US" dirty="0"/>
        </a:p>
      </dgm:t>
    </dgm:pt>
    <dgm:pt modelId="{673F00B9-63EB-4DF7-891A-DA62FCA4E45E}" cxnId="{5952BD86-370E-495D-9F60-4EF6DBB379B3}" type="parTrans">
      <dgm:prSet/>
      <dgm:spPr/>
      <dgm:t>
        <a:bodyPr/>
        <a:lstStyle/>
        <a:p>
          <a:endParaRPr lang="zh-CN" altLang="en-US"/>
        </a:p>
      </dgm:t>
    </dgm:pt>
    <dgm:pt modelId="{8BCCD5E5-96AC-473F-B70B-5467600E812A}" cxnId="{5952BD86-370E-495D-9F60-4EF6DBB379B3}" type="sibTrans">
      <dgm:prSet/>
      <dgm:spPr/>
      <dgm:t>
        <a:bodyPr/>
        <a:lstStyle/>
        <a:p>
          <a:endParaRPr lang="zh-CN" altLang="en-US"/>
        </a:p>
      </dgm:t>
    </dgm:pt>
    <dgm:pt modelId="{EA69434D-9FEC-4AC9-8A01-7DE732C1033E}">
      <dgm:prSet phldrT="[文本]" phldr="0" custT="1"/>
      <dgm:spPr>
        <a:solidFill>
          <a:srgbClr val="00B0F0"/>
        </a:solidFill>
        <a:scene3d>
          <a:camera prst="orthographicFront"/>
          <a:lightRig rig="flat" dir="t"/>
        </a:scene3d>
        <a:sp3d prstMaterial="dkEdge">
          <a:bevelT w="8200" h="38100"/>
        </a:sp3d>
      </dgm:spPr>
      <dgm:t>
        <a:bodyPr vert="horz" wrap="square"/>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a:lnSpc>
              <a:spcPct val="100000"/>
            </a:lnSpc>
            <a:spcBef>
              <a:spcPct val="0"/>
            </a:spcBef>
            <a:spcAft>
              <a:spcPct val="35000"/>
            </a:spcAft>
          </a:pPr>
          <a:r>
            <a:rPr lang="zh-CN" altLang="en-US" sz="3600" dirty="0" smtClean="0"/>
            <a:t>衣</a:t>
          </a:r>
        </a:p>
      </dgm:t>
    </dgm:pt>
    <dgm:pt modelId="{C4FE6914-AC61-45DF-9529-1C2E92339F26}" cxnId="{9E003EC3-3368-4A1D-93A6-C6E45CDBD0E8}" type="parTrans">
      <dgm:prSet/>
      <dgm:spPr/>
      <dgm:t>
        <a:bodyPr/>
        <a:lstStyle/>
        <a:p>
          <a:endParaRPr lang="zh-CN" altLang="en-US"/>
        </a:p>
      </dgm:t>
    </dgm:pt>
    <dgm:pt modelId="{BE8FE5E7-FAFA-4090-8BF3-B52399098594}" cxnId="{9E003EC3-3368-4A1D-93A6-C6E45CDBD0E8}" type="sibTrans">
      <dgm:prSet/>
      <dgm:spPr/>
      <dgm:t>
        <a:bodyPr/>
        <a:lstStyle/>
        <a:p>
          <a:endParaRPr lang="zh-CN" altLang="en-US"/>
        </a:p>
      </dgm:t>
    </dgm:pt>
    <dgm:pt modelId="{43AAF42C-40F0-44C0-A6E0-05DE9138749B}">
      <dgm:prSet phldrT="[文本]" phldr="0" custT="1"/>
      <dgm:spPr>
        <a:solidFill>
          <a:srgbClr val="FFC000"/>
        </a:solidFill>
      </dgm:spPr>
      <dgm:t>
        <a:bodyPr vert="horz" wrap="square"/>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a:lnSpc>
              <a:spcPct val="100000"/>
            </a:lnSpc>
            <a:spcBef>
              <a:spcPct val="0"/>
            </a:spcBef>
            <a:spcAft>
              <a:spcPct val="35000"/>
            </a:spcAft>
          </a:pPr>
          <a:r>
            <a:rPr lang="zh-CN" altLang="en-US" sz="3600" dirty="0" smtClean="0"/>
            <a:t>食</a:t>
          </a:r>
        </a:p>
      </dgm:t>
    </dgm:pt>
    <dgm:pt modelId="{79174C32-FD39-4644-A50B-C219A6C7C3B9}" cxnId="{677F8C11-C092-4328-9C29-191CC5FBC076}" type="parTrans">
      <dgm:prSet/>
      <dgm:spPr/>
      <dgm:t>
        <a:bodyPr/>
        <a:lstStyle/>
        <a:p>
          <a:endParaRPr lang="zh-CN" altLang="en-US"/>
        </a:p>
      </dgm:t>
    </dgm:pt>
    <dgm:pt modelId="{E3594E1C-B938-4144-A819-93663BA4A54A}" cxnId="{677F8C11-C092-4328-9C29-191CC5FBC076}" type="sibTrans">
      <dgm:prSet/>
      <dgm:spPr/>
      <dgm:t>
        <a:bodyPr/>
        <a:lstStyle/>
        <a:p>
          <a:endParaRPr lang="zh-CN" altLang="en-US"/>
        </a:p>
      </dgm:t>
    </dgm:pt>
    <dgm:pt modelId="{53BD0E9C-1584-4CE9-8219-601944EB3964}">
      <dgm:prSet phldrT="[文本]" phldr="0" custT="1"/>
      <dgm:spPr>
        <a:solidFill>
          <a:srgbClr val="FF0000"/>
        </a:solidFill>
      </dgm:spPr>
      <dgm:t>
        <a:bodyPr vert="horz" wrap="square"/>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a:lnSpc>
              <a:spcPct val="100000"/>
            </a:lnSpc>
            <a:spcBef>
              <a:spcPct val="0"/>
            </a:spcBef>
            <a:spcAft>
              <a:spcPct val="35000"/>
            </a:spcAft>
          </a:pPr>
          <a:r>
            <a:rPr lang="zh-CN" altLang="en-US" sz="3600" dirty="0" smtClean="0"/>
            <a:t>住</a:t>
          </a:r>
        </a:p>
      </dgm:t>
    </dgm:pt>
    <dgm:pt modelId="{56E1232C-07FD-4AF3-BCBD-B473D6450AD6}" cxnId="{935EB62C-BC00-4C82-A8CB-64EF51BE9A09}" type="parTrans">
      <dgm:prSet/>
      <dgm:spPr/>
      <dgm:t>
        <a:bodyPr/>
        <a:lstStyle/>
        <a:p>
          <a:endParaRPr lang="zh-CN" altLang="en-US"/>
        </a:p>
      </dgm:t>
    </dgm:pt>
    <dgm:pt modelId="{716739FF-4F25-4F47-B982-F415DF688BD8}" cxnId="{935EB62C-BC00-4C82-A8CB-64EF51BE9A09}" type="sibTrans">
      <dgm:prSet/>
      <dgm:spPr/>
      <dgm:t>
        <a:bodyPr/>
        <a:lstStyle/>
        <a:p>
          <a:endParaRPr lang="zh-CN" altLang="en-US"/>
        </a:p>
      </dgm:t>
    </dgm:pt>
    <dgm:pt modelId="{17F61722-E236-42D1-A803-04323A34B011}">
      <dgm:prSet phldrT="[文本]" phldr="0" custT="1"/>
      <dgm:spPr>
        <a:solidFill>
          <a:schemeClr val="accent6">
            <a:lumMod val="40000"/>
            <a:lumOff val="60000"/>
          </a:schemeClr>
        </a:solidFill>
      </dgm:spPr>
      <dgm:t>
        <a:bodyPr vert="horz" wrap="square"/>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a:lnSpc>
              <a:spcPct val="100000"/>
            </a:lnSpc>
            <a:spcBef>
              <a:spcPct val="0"/>
            </a:spcBef>
            <a:spcAft>
              <a:spcPct val="35000"/>
            </a:spcAft>
          </a:pPr>
          <a:r>
            <a:rPr lang="zh-CN" altLang="en-US" sz="3600" dirty="0" smtClean="0"/>
            <a:t>行</a:t>
          </a:r>
        </a:p>
      </dgm:t>
    </dgm:pt>
    <dgm:pt modelId="{93354095-510F-4C2D-A6A0-A96C4EF37239}" cxnId="{050C310E-9E51-4D2C-A125-741D78C435B9}" type="parTrans">
      <dgm:prSet/>
      <dgm:spPr/>
      <dgm:t>
        <a:bodyPr/>
        <a:lstStyle/>
        <a:p>
          <a:endParaRPr lang="zh-CN" altLang="en-US"/>
        </a:p>
      </dgm:t>
    </dgm:pt>
    <dgm:pt modelId="{908B8EA5-6CDC-4002-888A-A98A551911BE}" cxnId="{050C310E-9E51-4D2C-A125-741D78C435B9}" type="sibTrans">
      <dgm:prSet/>
      <dgm:spPr/>
      <dgm:t>
        <a:bodyPr/>
        <a:lstStyle/>
        <a:p>
          <a:endParaRPr lang="zh-CN" altLang="en-US"/>
        </a:p>
      </dgm:t>
    </dgm:pt>
    <dgm:pt modelId="{01C083DC-A22A-481D-8E17-AC39B38FF970}" type="pres">
      <dgm:prSet presAssocID="{6E019810-22EC-4333-A0B7-FE710CDAA879}" presName="Name0" presStyleCnt="0">
        <dgm:presLayoutVars>
          <dgm:chMax val="1"/>
          <dgm:dir/>
          <dgm:animLvl val="ctr"/>
          <dgm:resizeHandles val="exact"/>
        </dgm:presLayoutVars>
      </dgm:prSet>
      <dgm:spPr/>
      <dgm:t>
        <a:bodyPr/>
        <a:lstStyle/>
        <a:p>
          <a:endParaRPr lang="zh-CN" altLang="en-US"/>
        </a:p>
      </dgm:t>
    </dgm:pt>
    <dgm:pt modelId="{89BE6234-43C9-4446-911B-294C0442FEBE}" type="pres">
      <dgm:prSet presAssocID="{558B3C0B-C67F-4FF8-BF2E-427C587526E8}" presName="centerShape" presStyleLbl="node0" presStyleIdx="0" presStyleCnt="1"/>
      <dgm:spPr/>
      <dgm:t>
        <a:bodyPr/>
        <a:lstStyle/>
        <a:p>
          <a:endParaRPr lang="zh-CN" altLang="en-US"/>
        </a:p>
      </dgm:t>
    </dgm:pt>
    <dgm:pt modelId="{5336B3C9-C664-4288-8CFB-0E3708789256}" type="pres">
      <dgm:prSet presAssocID="{C4FE6914-AC61-45DF-9529-1C2E92339F26}" presName="parTrans" presStyleLbl="sibTrans2D1" presStyleIdx="0" presStyleCnt="4"/>
      <dgm:spPr/>
      <dgm:t>
        <a:bodyPr/>
        <a:lstStyle/>
        <a:p>
          <a:endParaRPr lang="zh-CN" altLang="en-US"/>
        </a:p>
      </dgm:t>
    </dgm:pt>
    <dgm:pt modelId="{A614C4CE-F863-4694-B909-5FDDAF71E15D}" type="pres">
      <dgm:prSet presAssocID="{C4FE6914-AC61-45DF-9529-1C2E92339F26}" presName="connectorText" presStyleLbl="sibTrans2D1" presStyleIdx="0" presStyleCnt="4"/>
      <dgm:spPr/>
      <dgm:t>
        <a:bodyPr/>
        <a:lstStyle/>
        <a:p>
          <a:endParaRPr lang="zh-CN" altLang="en-US"/>
        </a:p>
      </dgm:t>
    </dgm:pt>
    <dgm:pt modelId="{5506601B-E02C-4F27-A767-094B52AE30A7}" type="pres">
      <dgm:prSet presAssocID="{EA69434D-9FEC-4AC9-8A01-7DE732C1033E}" presName="node" presStyleLbl="node1" presStyleIdx="0" presStyleCnt="4">
        <dgm:presLayoutVars>
          <dgm:bulletEnabled val="1"/>
        </dgm:presLayoutVars>
      </dgm:prSet>
      <dgm:spPr/>
      <dgm:t>
        <a:bodyPr/>
        <a:lstStyle/>
        <a:p>
          <a:endParaRPr lang="zh-CN" altLang="en-US"/>
        </a:p>
      </dgm:t>
    </dgm:pt>
    <dgm:pt modelId="{2A9730D6-C915-4ACE-8CE4-DC8B87173D95}" type="pres">
      <dgm:prSet presAssocID="{79174C32-FD39-4644-A50B-C219A6C7C3B9}" presName="parTrans" presStyleLbl="sibTrans2D1" presStyleIdx="1" presStyleCnt="4"/>
      <dgm:spPr/>
      <dgm:t>
        <a:bodyPr/>
        <a:lstStyle/>
        <a:p>
          <a:endParaRPr lang="zh-CN" altLang="en-US"/>
        </a:p>
      </dgm:t>
    </dgm:pt>
    <dgm:pt modelId="{66E34634-492A-4DBF-9F31-3A631B26A939}" type="pres">
      <dgm:prSet presAssocID="{79174C32-FD39-4644-A50B-C219A6C7C3B9}" presName="connectorText" presStyleLbl="sibTrans2D1" presStyleIdx="1" presStyleCnt="4"/>
      <dgm:spPr/>
      <dgm:t>
        <a:bodyPr/>
        <a:lstStyle/>
        <a:p>
          <a:endParaRPr lang="zh-CN" altLang="en-US"/>
        </a:p>
      </dgm:t>
    </dgm:pt>
    <dgm:pt modelId="{874147A1-0535-4AE8-97BA-42B6DBBDA821}" type="pres">
      <dgm:prSet presAssocID="{43AAF42C-40F0-44C0-A6E0-05DE9138749B}" presName="node" presStyleLbl="node1" presStyleIdx="1" presStyleCnt="4" custRadScaleRad="93736" custRadScaleInc="-951">
        <dgm:presLayoutVars>
          <dgm:bulletEnabled val="1"/>
        </dgm:presLayoutVars>
      </dgm:prSet>
      <dgm:spPr/>
      <dgm:t>
        <a:bodyPr/>
        <a:lstStyle/>
        <a:p>
          <a:endParaRPr lang="zh-CN" altLang="en-US"/>
        </a:p>
      </dgm:t>
    </dgm:pt>
    <dgm:pt modelId="{0AE374FF-7587-45CC-8383-8F29485C30A3}" type="pres">
      <dgm:prSet presAssocID="{56E1232C-07FD-4AF3-BCBD-B473D6450AD6}" presName="parTrans" presStyleLbl="sibTrans2D1" presStyleIdx="2" presStyleCnt="4"/>
      <dgm:spPr/>
      <dgm:t>
        <a:bodyPr/>
        <a:lstStyle/>
        <a:p>
          <a:endParaRPr lang="zh-CN" altLang="en-US"/>
        </a:p>
      </dgm:t>
    </dgm:pt>
    <dgm:pt modelId="{5480ED5D-4595-4E92-8C09-06F3BACC12E1}" type="pres">
      <dgm:prSet presAssocID="{56E1232C-07FD-4AF3-BCBD-B473D6450AD6}" presName="connectorText" presStyleLbl="sibTrans2D1" presStyleIdx="2" presStyleCnt="4"/>
      <dgm:spPr/>
      <dgm:t>
        <a:bodyPr/>
        <a:lstStyle/>
        <a:p>
          <a:endParaRPr lang="zh-CN" altLang="en-US"/>
        </a:p>
      </dgm:t>
    </dgm:pt>
    <dgm:pt modelId="{DB64C100-DBA0-4B0F-B528-AAEAA1A7A90B}" type="pres">
      <dgm:prSet presAssocID="{53BD0E9C-1584-4CE9-8219-601944EB3964}" presName="node" presStyleLbl="node1" presStyleIdx="2" presStyleCnt="4">
        <dgm:presLayoutVars>
          <dgm:bulletEnabled val="1"/>
        </dgm:presLayoutVars>
      </dgm:prSet>
      <dgm:spPr/>
      <dgm:t>
        <a:bodyPr/>
        <a:lstStyle/>
        <a:p>
          <a:endParaRPr lang="zh-CN" altLang="en-US"/>
        </a:p>
      </dgm:t>
    </dgm:pt>
    <dgm:pt modelId="{57FCBBEC-BA9C-4AA1-A7B5-1B46316273DD}" type="pres">
      <dgm:prSet presAssocID="{93354095-510F-4C2D-A6A0-A96C4EF37239}" presName="parTrans" presStyleLbl="sibTrans2D1" presStyleIdx="3" presStyleCnt="4"/>
      <dgm:spPr/>
      <dgm:t>
        <a:bodyPr/>
        <a:lstStyle/>
        <a:p>
          <a:endParaRPr lang="zh-CN" altLang="en-US"/>
        </a:p>
      </dgm:t>
    </dgm:pt>
    <dgm:pt modelId="{0DC879E3-5D59-4C2D-B3E8-CD4E2F4C63D7}" type="pres">
      <dgm:prSet presAssocID="{93354095-510F-4C2D-A6A0-A96C4EF37239}" presName="connectorText" presStyleLbl="sibTrans2D1" presStyleIdx="3" presStyleCnt="4"/>
      <dgm:spPr/>
      <dgm:t>
        <a:bodyPr/>
        <a:lstStyle/>
        <a:p>
          <a:endParaRPr lang="zh-CN" altLang="en-US"/>
        </a:p>
      </dgm:t>
    </dgm:pt>
    <dgm:pt modelId="{C61C9972-AD3C-4D5F-AD2F-A83D0E9FD06C}" type="pres">
      <dgm:prSet presAssocID="{17F61722-E236-42D1-A803-04323A34B011}" presName="node" presStyleLbl="node1" presStyleIdx="3" presStyleCnt="4">
        <dgm:presLayoutVars>
          <dgm:bulletEnabled val="1"/>
        </dgm:presLayoutVars>
      </dgm:prSet>
      <dgm:spPr/>
      <dgm:t>
        <a:bodyPr/>
        <a:lstStyle/>
        <a:p>
          <a:endParaRPr lang="zh-CN" altLang="en-US"/>
        </a:p>
      </dgm:t>
    </dgm:pt>
  </dgm:ptLst>
  <dgm:cxnLst>
    <dgm:cxn modelId="{C18AE3C3-0EBB-405C-AFAE-DA48FFEA0821}" type="presOf" srcId="{56E1232C-07FD-4AF3-BCBD-B473D6450AD6}" destId="{5480ED5D-4595-4E92-8C09-06F3BACC12E1}" srcOrd="1" destOrd="0" presId="urn:microsoft.com/office/officeart/2005/8/layout/radial5"/>
    <dgm:cxn modelId="{4D6996DB-C48F-4BB1-AEB1-4BF88D9CD6DA}" type="presOf" srcId="{43AAF42C-40F0-44C0-A6E0-05DE9138749B}" destId="{874147A1-0535-4AE8-97BA-42B6DBBDA821}" srcOrd="0" destOrd="0" presId="urn:microsoft.com/office/officeart/2005/8/layout/radial5"/>
    <dgm:cxn modelId="{935EB62C-BC00-4C82-A8CB-64EF51BE9A09}" srcId="{558B3C0B-C67F-4FF8-BF2E-427C587526E8}" destId="{53BD0E9C-1584-4CE9-8219-601944EB3964}" srcOrd="2" destOrd="0" parTransId="{56E1232C-07FD-4AF3-BCBD-B473D6450AD6}" sibTransId="{716739FF-4F25-4F47-B982-F415DF688BD8}"/>
    <dgm:cxn modelId="{5952BD86-370E-495D-9F60-4EF6DBB379B3}" srcId="{6E019810-22EC-4333-A0B7-FE710CDAA879}" destId="{558B3C0B-C67F-4FF8-BF2E-427C587526E8}" srcOrd="0" destOrd="0" parTransId="{673F00B9-63EB-4DF7-891A-DA62FCA4E45E}" sibTransId="{8BCCD5E5-96AC-473F-B70B-5467600E812A}"/>
    <dgm:cxn modelId="{4BF8DE9D-B9BE-4ED7-AEAF-033783909749}" type="presOf" srcId="{93354095-510F-4C2D-A6A0-A96C4EF37239}" destId="{0DC879E3-5D59-4C2D-B3E8-CD4E2F4C63D7}" srcOrd="1" destOrd="0" presId="urn:microsoft.com/office/officeart/2005/8/layout/radial5"/>
    <dgm:cxn modelId="{D37877D1-1695-45B9-8355-9C7E15E49D9C}" type="presOf" srcId="{C4FE6914-AC61-45DF-9529-1C2E92339F26}" destId="{5336B3C9-C664-4288-8CFB-0E3708789256}" srcOrd="0" destOrd="0" presId="urn:microsoft.com/office/officeart/2005/8/layout/radial5"/>
    <dgm:cxn modelId="{E150584D-18D2-49C2-8850-CFDF409F7AE9}" type="presOf" srcId="{79174C32-FD39-4644-A50B-C219A6C7C3B9}" destId="{66E34634-492A-4DBF-9F31-3A631B26A939}" srcOrd="1" destOrd="0" presId="urn:microsoft.com/office/officeart/2005/8/layout/radial5"/>
    <dgm:cxn modelId="{536ED787-305B-41CF-A759-B6A06D58E0E6}" type="presOf" srcId="{93354095-510F-4C2D-A6A0-A96C4EF37239}" destId="{57FCBBEC-BA9C-4AA1-A7B5-1B46316273DD}" srcOrd="0" destOrd="0" presId="urn:microsoft.com/office/officeart/2005/8/layout/radial5"/>
    <dgm:cxn modelId="{5FFE8966-4D18-40B5-8A6E-E825413A587D}" type="presOf" srcId="{17F61722-E236-42D1-A803-04323A34B011}" destId="{C61C9972-AD3C-4D5F-AD2F-A83D0E9FD06C}" srcOrd="0" destOrd="0" presId="urn:microsoft.com/office/officeart/2005/8/layout/radial5"/>
    <dgm:cxn modelId="{050C310E-9E51-4D2C-A125-741D78C435B9}" srcId="{558B3C0B-C67F-4FF8-BF2E-427C587526E8}" destId="{17F61722-E236-42D1-A803-04323A34B011}" srcOrd="3" destOrd="0" parTransId="{93354095-510F-4C2D-A6A0-A96C4EF37239}" sibTransId="{908B8EA5-6CDC-4002-888A-A98A551911BE}"/>
    <dgm:cxn modelId="{677F8C11-C092-4328-9C29-191CC5FBC076}" srcId="{558B3C0B-C67F-4FF8-BF2E-427C587526E8}" destId="{43AAF42C-40F0-44C0-A6E0-05DE9138749B}" srcOrd="1" destOrd="0" parTransId="{79174C32-FD39-4644-A50B-C219A6C7C3B9}" sibTransId="{E3594E1C-B938-4144-A819-93663BA4A54A}"/>
    <dgm:cxn modelId="{9E003EC3-3368-4A1D-93A6-C6E45CDBD0E8}" srcId="{558B3C0B-C67F-4FF8-BF2E-427C587526E8}" destId="{EA69434D-9FEC-4AC9-8A01-7DE732C1033E}" srcOrd="0" destOrd="0" parTransId="{C4FE6914-AC61-45DF-9529-1C2E92339F26}" sibTransId="{BE8FE5E7-FAFA-4090-8BF3-B52399098594}"/>
    <dgm:cxn modelId="{A4E8370D-DF67-4CAB-BB68-619B27688CF9}" type="presOf" srcId="{56E1232C-07FD-4AF3-BCBD-B473D6450AD6}" destId="{0AE374FF-7587-45CC-8383-8F29485C30A3}" srcOrd="0" destOrd="0" presId="urn:microsoft.com/office/officeart/2005/8/layout/radial5"/>
    <dgm:cxn modelId="{14E76A91-FFC2-48C2-B638-DE5447A5D4DE}" type="presOf" srcId="{EA69434D-9FEC-4AC9-8A01-7DE732C1033E}" destId="{5506601B-E02C-4F27-A767-094B52AE30A7}" srcOrd="0" destOrd="0" presId="urn:microsoft.com/office/officeart/2005/8/layout/radial5"/>
    <dgm:cxn modelId="{0F2BFB70-55C6-4D5A-8D24-00A5D47656CD}" type="presOf" srcId="{79174C32-FD39-4644-A50B-C219A6C7C3B9}" destId="{2A9730D6-C915-4ACE-8CE4-DC8B87173D95}" srcOrd="0" destOrd="0" presId="urn:microsoft.com/office/officeart/2005/8/layout/radial5"/>
    <dgm:cxn modelId="{0E735C35-4FA3-4074-B804-C5ED1E9F0E36}" type="presOf" srcId="{C4FE6914-AC61-45DF-9529-1C2E92339F26}" destId="{A614C4CE-F863-4694-B909-5FDDAF71E15D}" srcOrd="1" destOrd="0" presId="urn:microsoft.com/office/officeart/2005/8/layout/radial5"/>
    <dgm:cxn modelId="{E83B833C-9363-4E74-9C1E-74B5FD52E609}" type="presOf" srcId="{6E019810-22EC-4333-A0B7-FE710CDAA879}" destId="{01C083DC-A22A-481D-8E17-AC39B38FF970}" srcOrd="0" destOrd="0" presId="urn:microsoft.com/office/officeart/2005/8/layout/radial5"/>
    <dgm:cxn modelId="{66657F71-734F-4F77-A839-1513F2D2E716}" type="presOf" srcId="{53BD0E9C-1584-4CE9-8219-601944EB3964}" destId="{DB64C100-DBA0-4B0F-B528-AAEAA1A7A90B}" srcOrd="0" destOrd="0" presId="urn:microsoft.com/office/officeart/2005/8/layout/radial5"/>
    <dgm:cxn modelId="{16A80726-ABE6-4A66-A159-A0411323BD6D}" type="presOf" srcId="{558B3C0B-C67F-4FF8-BF2E-427C587526E8}" destId="{89BE6234-43C9-4446-911B-294C0442FEBE}" srcOrd="0" destOrd="0" presId="urn:microsoft.com/office/officeart/2005/8/layout/radial5"/>
    <dgm:cxn modelId="{EEB09D4B-7BC7-4FA5-BD4F-30E6C2E786F6}" type="presParOf" srcId="{01C083DC-A22A-481D-8E17-AC39B38FF970}" destId="{89BE6234-43C9-4446-911B-294C0442FEBE}" srcOrd="0" destOrd="0" presId="urn:microsoft.com/office/officeart/2005/8/layout/radial5"/>
    <dgm:cxn modelId="{7C6A77BB-1DE0-4C3B-8060-EE886F9B88A7}" type="presParOf" srcId="{01C083DC-A22A-481D-8E17-AC39B38FF970}" destId="{5336B3C9-C664-4288-8CFB-0E3708789256}" srcOrd="1" destOrd="0" presId="urn:microsoft.com/office/officeart/2005/8/layout/radial5"/>
    <dgm:cxn modelId="{C1D670DC-8713-48F7-B947-DFCE5BF55E1B}" type="presParOf" srcId="{5336B3C9-C664-4288-8CFB-0E3708789256}" destId="{A614C4CE-F863-4694-B909-5FDDAF71E15D}" srcOrd="0" destOrd="0" presId="urn:microsoft.com/office/officeart/2005/8/layout/radial5"/>
    <dgm:cxn modelId="{2596EC68-CD2B-4027-855A-87839178701A}" type="presParOf" srcId="{01C083DC-A22A-481D-8E17-AC39B38FF970}" destId="{5506601B-E02C-4F27-A767-094B52AE30A7}" srcOrd="2" destOrd="0" presId="urn:microsoft.com/office/officeart/2005/8/layout/radial5"/>
    <dgm:cxn modelId="{087AF2EF-7BD6-4FA5-BA88-8441AB5EE006}" type="presParOf" srcId="{01C083DC-A22A-481D-8E17-AC39B38FF970}" destId="{2A9730D6-C915-4ACE-8CE4-DC8B87173D95}" srcOrd="3" destOrd="0" presId="urn:microsoft.com/office/officeart/2005/8/layout/radial5"/>
    <dgm:cxn modelId="{5725731B-7766-400B-A86A-7F2F38E7F952}" type="presParOf" srcId="{2A9730D6-C915-4ACE-8CE4-DC8B87173D95}" destId="{66E34634-492A-4DBF-9F31-3A631B26A939}" srcOrd="0" destOrd="0" presId="urn:microsoft.com/office/officeart/2005/8/layout/radial5"/>
    <dgm:cxn modelId="{C5125044-A608-4EF7-8AF3-4EBA4BD9B1BF}" type="presParOf" srcId="{01C083DC-A22A-481D-8E17-AC39B38FF970}" destId="{874147A1-0535-4AE8-97BA-42B6DBBDA821}" srcOrd="4" destOrd="0" presId="urn:microsoft.com/office/officeart/2005/8/layout/radial5"/>
    <dgm:cxn modelId="{04D0F5E9-FB9D-4EAC-AE43-56939634C9F0}" type="presParOf" srcId="{01C083DC-A22A-481D-8E17-AC39B38FF970}" destId="{0AE374FF-7587-45CC-8383-8F29485C30A3}" srcOrd="5" destOrd="0" presId="urn:microsoft.com/office/officeart/2005/8/layout/radial5"/>
    <dgm:cxn modelId="{465B9588-526C-4CCA-B740-014492EF79F9}" type="presParOf" srcId="{0AE374FF-7587-45CC-8383-8F29485C30A3}" destId="{5480ED5D-4595-4E92-8C09-06F3BACC12E1}" srcOrd="0" destOrd="0" presId="urn:microsoft.com/office/officeart/2005/8/layout/radial5"/>
    <dgm:cxn modelId="{596D6FFE-EDA4-45D3-AB0B-48E1DC2C3787}" type="presParOf" srcId="{01C083DC-A22A-481D-8E17-AC39B38FF970}" destId="{DB64C100-DBA0-4B0F-B528-AAEAA1A7A90B}" srcOrd="6" destOrd="0" presId="urn:microsoft.com/office/officeart/2005/8/layout/radial5"/>
    <dgm:cxn modelId="{CA2AE83F-7937-42A9-BF8F-A129923080CD}" type="presParOf" srcId="{01C083DC-A22A-481D-8E17-AC39B38FF970}" destId="{57FCBBEC-BA9C-4AA1-A7B5-1B46316273DD}" srcOrd="7" destOrd="0" presId="urn:microsoft.com/office/officeart/2005/8/layout/radial5"/>
    <dgm:cxn modelId="{B65B5415-DC83-4DE2-8188-6D2A7CAF1E51}" type="presParOf" srcId="{57FCBBEC-BA9C-4AA1-A7B5-1B46316273DD}" destId="{0DC879E3-5D59-4C2D-B3E8-CD4E2F4C63D7}" srcOrd="0" destOrd="0" presId="urn:microsoft.com/office/officeart/2005/8/layout/radial5"/>
    <dgm:cxn modelId="{AD7D8E6D-D190-434B-AE21-DE5D17C43165}" type="presParOf" srcId="{01C083DC-A22A-481D-8E17-AC39B38FF970}" destId="{C61C9972-AD3C-4D5F-AD2F-A83D0E9FD06C}" srcOrd="8" destOrd="0" presId="urn:microsoft.com/office/officeart/2005/8/layout/radial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438129" cy="1684276"/>
        <a:chOff x="0" y="0"/>
        <a:chExt cx="4438129" cy="1684276"/>
      </a:xfrm>
    </dsp:grpSpPr>
    <dsp:sp modelId="{89BE6234-43C9-4446-911B-294C0442FEBE}">
      <dsp:nvSpPr>
        <dsp:cNvPr id="3" name="椭圆 2"/>
        <dsp:cNvSpPr/>
      </dsp:nvSpPr>
      <dsp:spPr bwMode="white">
        <a:xfrm>
          <a:off x="1997449" y="620523"/>
          <a:ext cx="443231" cy="443231"/>
        </a:xfrm>
        <a:prstGeom prst="ellipse">
          <a:avLst/>
        </a:prstGeom>
        <a:solidFill>
          <a:schemeClr val="bg2">
            <a:lumMod val="75000"/>
          </a:schemeClr>
        </a:solidFill>
        <a:sp3d prstMaterial="dkEdge">
          <a:bevelT w="8200" h="38100"/>
        </a:sp3d>
      </dsp:spPr>
      <dsp:style>
        <a:lnRef idx="0">
          <a:schemeClr val="lt1"/>
        </a:lnRef>
        <a:fillRef idx="2">
          <a:schemeClr val="accent1"/>
        </a:fillRef>
        <a:effectRef idx="1">
          <a:scrgbClr r="0" g="0" b="0"/>
        </a:effectRef>
        <a:fontRef idx="minor">
          <a:schemeClr val="dk1"/>
        </a:fontRef>
      </dsp:style>
      <dsp:txBody>
        <a:bodyPr lIns="11430" tIns="11430" rIns="11430" bIns="11430"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lang="zh-CN" altLang="en-US" dirty="0" smtClean="0"/>
            <a:t>改革开放</a:t>
          </a:r>
          <a:endParaRPr lang="zh-CN" altLang="en-US" dirty="0"/>
        </a:p>
      </dsp:txBody>
      <dsp:txXfrm>
        <a:off x="1997449" y="620523"/>
        <a:ext cx="443231" cy="443231"/>
      </dsp:txXfrm>
    </dsp:sp>
    <dsp:sp modelId="{5336B3C9-C664-4288-8CFB-0E3708789256}">
      <dsp:nvSpPr>
        <dsp:cNvPr id="4" name="右箭头 3"/>
        <dsp:cNvSpPr/>
      </dsp:nvSpPr>
      <dsp:spPr bwMode="white">
        <a:xfrm rot="16199999">
          <a:off x="2172082" y="456527"/>
          <a:ext cx="93965" cy="150698"/>
        </a:xfrm>
        <a:prstGeom prst="rightArrow">
          <a:avLst>
            <a:gd name="adj1" fmla="val 60000"/>
            <a:gd name="adj2" fmla="val 50000"/>
          </a:avLst>
        </a:prstGeom>
      </dsp:spPr>
      <dsp:style>
        <a:lnRef idx="0">
          <a:schemeClr val="accent1">
            <a:tint val="60000"/>
          </a:schemeClr>
        </a:lnRef>
        <a:fillRef idx="2">
          <a:schemeClr val="accent1">
            <a:tint val="60000"/>
          </a:schemeClr>
        </a:fillRef>
        <a:effectRef idx="1">
          <a:scrgbClr r="0" g="0" b="0"/>
        </a:effectRef>
        <a:fontRef idx="minor">
          <a:schemeClr val="dk1"/>
        </a:fontRef>
      </dsp:style>
      <dsp:txBody>
        <a:bodyPr lIns="0" tIns="0" rIns="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p>
      </dsp:txBody>
      <dsp:txXfrm rot="16199999">
        <a:off x="2172082" y="456527"/>
        <a:ext cx="93965" cy="150698"/>
      </dsp:txXfrm>
    </dsp:sp>
    <dsp:sp modelId="{5506601B-E02C-4F27-A767-094B52AE30A7}">
      <dsp:nvSpPr>
        <dsp:cNvPr id="5" name="椭圆 4"/>
        <dsp:cNvSpPr/>
      </dsp:nvSpPr>
      <dsp:spPr bwMode="white">
        <a:xfrm>
          <a:off x="1997449" y="0"/>
          <a:ext cx="443231" cy="443231"/>
        </a:xfrm>
        <a:prstGeom prst="ellipse">
          <a:avLst/>
        </a:prstGeom>
        <a:solidFill>
          <a:srgbClr val="00B0F0"/>
        </a:solidFill>
        <a:scene3d>
          <a:camera prst="orthographicFront"/>
          <a:lightRig rig="flat" dir="t"/>
        </a:scene3d>
        <a:sp3d prstMaterial="dkEdge">
          <a:bevelT w="8200" h="38100"/>
        </a:sp3d>
      </dsp:spPr>
      <dsp:style>
        <a:lnRef idx="0">
          <a:schemeClr val="lt1"/>
        </a:lnRef>
        <a:fillRef idx="2">
          <a:schemeClr val="accent1"/>
        </a:fillRef>
        <a:effectRef idx="1">
          <a:scrgbClr r="0" g="0" b="0"/>
        </a:effectRef>
        <a:fontRef idx="minor">
          <a:schemeClr val="dk1"/>
        </a:fontRef>
      </dsp:style>
      <dsp:txBody>
        <a:bodyPr vert="horz" wrap="square" lIns="45720" tIns="45720" rIns="45720" bIns="45720"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lang="zh-CN" altLang="en-US" sz="3600" dirty="0" smtClean="0"/>
            <a:t>衣</a:t>
          </a:r>
        </a:p>
      </dsp:txBody>
      <dsp:txXfrm>
        <a:off x="1997449" y="0"/>
        <a:ext cx="443231" cy="443231"/>
      </dsp:txXfrm>
    </dsp:sp>
    <dsp:sp modelId="{2A9730D6-C915-4ACE-8CE4-DC8B87173D95}">
      <dsp:nvSpPr>
        <dsp:cNvPr id="6" name="右箭头 5"/>
        <dsp:cNvSpPr/>
      </dsp:nvSpPr>
      <dsp:spPr bwMode="white">
        <a:xfrm rot="-25676">
          <a:off x="2473201" y="764617"/>
          <a:ext cx="73364" cy="150698"/>
        </a:xfrm>
        <a:prstGeom prst="rightArrow">
          <a:avLst>
            <a:gd name="adj1" fmla="val 60000"/>
            <a:gd name="adj2" fmla="val 50000"/>
          </a:avLst>
        </a:prstGeom>
      </dsp:spPr>
      <dsp:style>
        <a:lnRef idx="0">
          <a:schemeClr val="accent1">
            <a:tint val="60000"/>
          </a:schemeClr>
        </a:lnRef>
        <a:fillRef idx="2">
          <a:schemeClr val="accent1">
            <a:tint val="60000"/>
          </a:schemeClr>
        </a:fillRef>
        <a:effectRef idx="1">
          <a:scrgbClr r="0" g="0" b="0"/>
        </a:effectRef>
        <a:fontRef idx="minor">
          <a:schemeClr val="dk1"/>
        </a:fontRef>
      </dsp:style>
      <dsp:txBody>
        <a:bodyPr lIns="0" tIns="0" rIns="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p>
      </dsp:txBody>
      <dsp:txXfrm rot="-25676">
        <a:off x="2473201" y="764617"/>
        <a:ext cx="73364" cy="150698"/>
      </dsp:txXfrm>
    </dsp:sp>
    <dsp:sp modelId="{874147A1-0535-4AE8-97BA-42B6DBBDA821}">
      <dsp:nvSpPr>
        <dsp:cNvPr id="7" name="椭圆 6"/>
        <dsp:cNvSpPr/>
      </dsp:nvSpPr>
      <dsp:spPr bwMode="white">
        <a:xfrm>
          <a:off x="2579086" y="616178"/>
          <a:ext cx="443231" cy="443231"/>
        </a:xfrm>
        <a:prstGeom prst="ellipse">
          <a:avLst/>
        </a:prstGeom>
        <a:solidFill>
          <a:srgbClr val="FFC000"/>
        </a:solidFill>
        <a:sp3d prstMaterial="dkEdge">
          <a:bevelT w="8200" h="38100"/>
        </a:sp3d>
      </dsp:spPr>
      <dsp:style>
        <a:lnRef idx="0">
          <a:schemeClr val="lt1"/>
        </a:lnRef>
        <a:fillRef idx="2">
          <a:schemeClr val="accent1"/>
        </a:fillRef>
        <a:effectRef idx="1">
          <a:scrgbClr r="0" g="0" b="0"/>
        </a:effectRef>
        <a:fontRef idx="minor">
          <a:schemeClr val="dk1"/>
        </a:fontRef>
      </dsp:style>
      <dsp:txBody>
        <a:bodyPr vert="horz" wrap="square" lIns="45720" tIns="45720" rIns="45720" bIns="45720"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lang="zh-CN" altLang="en-US" sz="3600" dirty="0" smtClean="0"/>
            <a:t>食</a:t>
          </a:r>
        </a:p>
      </dsp:txBody>
      <dsp:txXfrm>
        <a:off x="2579086" y="616178"/>
        <a:ext cx="443231" cy="443231"/>
      </dsp:txXfrm>
    </dsp:sp>
    <dsp:sp modelId="{0AE374FF-7587-45CC-8383-8F29485C30A3}">
      <dsp:nvSpPr>
        <dsp:cNvPr id="8" name="右箭头 7"/>
        <dsp:cNvSpPr/>
      </dsp:nvSpPr>
      <dsp:spPr bwMode="white">
        <a:xfrm rot="5400000">
          <a:off x="2172082" y="1077050"/>
          <a:ext cx="93965" cy="150698"/>
        </a:xfrm>
        <a:prstGeom prst="rightArrow">
          <a:avLst>
            <a:gd name="adj1" fmla="val 60000"/>
            <a:gd name="adj2" fmla="val 50000"/>
          </a:avLst>
        </a:prstGeom>
      </dsp:spPr>
      <dsp:style>
        <a:lnRef idx="0">
          <a:schemeClr val="accent1">
            <a:tint val="60000"/>
          </a:schemeClr>
        </a:lnRef>
        <a:fillRef idx="2">
          <a:schemeClr val="accent1">
            <a:tint val="60000"/>
          </a:schemeClr>
        </a:fillRef>
        <a:effectRef idx="1">
          <a:scrgbClr r="0" g="0" b="0"/>
        </a:effectRef>
        <a:fontRef idx="minor">
          <a:schemeClr val="dk1"/>
        </a:fontRef>
      </dsp:style>
      <dsp:txBody>
        <a:bodyPr rot="10800000" lIns="0" tIns="0" rIns="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p>
      </dsp:txBody>
      <dsp:txXfrm rot="5400000">
        <a:off x="2172082" y="1077050"/>
        <a:ext cx="93965" cy="150698"/>
      </dsp:txXfrm>
    </dsp:sp>
    <dsp:sp modelId="{DB64C100-DBA0-4B0F-B528-AAEAA1A7A90B}">
      <dsp:nvSpPr>
        <dsp:cNvPr id="9" name="椭圆 8"/>
        <dsp:cNvSpPr/>
      </dsp:nvSpPr>
      <dsp:spPr bwMode="white">
        <a:xfrm>
          <a:off x="1997449" y="1241045"/>
          <a:ext cx="443231" cy="443231"/>
        </a:xfrm>
        <a:prstGeom prst="ellipse">
          <a:avLst/>
        </a:prstGeom>
        <a:solidFill>
          <a:srgbClr val="FF0000"/>
        </a:solidFill>
        <a:sp3d prstMaterial="dkEdge">
          <a:bevelT w="8200" h="38100"/>
        </a:sp3d>
      </dsp:spPr>
      <dsp:style>
        <a:lnRef idx="0">
          <a:schemeClr val="lt1"/>
        </a:lnRef>
        <a:fillRef idx="2">
          <a:schemeClr val="accent1"/>
        </a:fillRef>
        <a:effectRef idx="1">
          <a:scrgbClr r="0" g="0" b="0"/>
        </a:effectRef>
        <a:fontRef idx="minor">
          <a:schemeClr val="dk1"/>
        </a:fontRef>
      </dsp:style>
      <dsp:txBody>
        <a:bodyPr vert="horz" wrap="square" lIns="45720" tIns="45720" rIns="45720" bIns="45720"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lang="zh-CN" altLang="en-US" sz="3600" dirty="0" smtClean="0"/>
            <a:t>住</a:t>
          </a:r>
        </a:p>
      </dsp:txBody>
      <dsp:txXfrm>
        <a:off x="1997449" y="1241045"/>
        <a:ext cx="443231" cy="443231"/>
      </dsp:txXfrm>
    </dsp:sp>
    <dsp:sp modelId="{57FCBBEC-BA9C-4AA1-A7B5-1B46316273DD}">
      <dsp:nvSpPr>
        <dsp:cNvPr id="10" name="右箭头 9"/>
        <dsp:cNvSpPr/>
      </dsp:nvSpPr>
      <dsp:spPr bwMode="white">
        <a:xfrm rot="10800000">
          <a:off x="1861821" y="766789"/>
          <a:ext cx="93965" cy="150698"/>
        </a:xfrm>
        <a:prstGeom prst="rightArrow">
          <a:avLst>
            <a:gd name="adj1" fmla="val 60000"/>
            <a:gd name="adj2" fmla="val 50000"/>
          </a:avLst>
        </a:prstGeom>
      </dsp:spPr>
      <dsp:style>
        <a:lnRef idx="0">
          <a:schemeClr val="accent1">
            <a:tint val="60000"/>
          </a:schemeClr>
        </a:lnRef>
        <a:fillRef idx="2">
          <a:schemeClr val="accent1">
            <a:tint val="60000"/>
          </a:schemeClr>
        </a:fillRef>
        <a:effectRef idx="1">
          <a:scrgbClr r="0" g="0" b="0"/>
        </a:effectRef>
        <a:fontRef idx="minor">
          <a:schemeClr val="dk1"/>
        </a:fontRef>
      </dsp:style>
      <dsp:txBody>
        <a:bodyPr rot="10800000" lIns="0" tIns="0" rIns="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p>
      </dsp:txBody>
      <dsp:txXfrm rot="10800000">
        <a:off x="1861821" y="766789"/>
        <a:ext cx="93965" cy="150698"/>
      </dsp:txXfrm>
    </dsp:sp>
    <dsp:sp modelId="{C61C9972-AD3C-4D5F-AD2F-A83D0E9FD06C}">
      <dsp:nvSpPr>
        <dsp:cNvPr id="11" name="椭圆 10"/>
        <dsp:cNvSpPr/>
      </dsp:nvSpPr>
      <dsp:spPr bwMode="white">
        <a:xfrm>
          <a:off x="1376927" y="620523"/>
          <a:ext cx="443231" cy="443231"/>
        </a:xfrm>
        <a:prstGeom prst="ellipse">
          <a:avLst/>
        </a:prstGeom>
        <a:solidFill>
          <a:schemeClr val="accent6">
            <a:lumMod val="40000"/>
            <a:lumOff val="60000"/>
          </a:schemeClr>
        </a:solidFill>
        <a:sp3d prstMaterial="dkEdge">
          <a:bevelT w="8200" h="38100"/>
        </a:sp3d>
      </dsp:spPr>
      <dsp:style>
        <a:lnRef idx="0">
          <a:schemeClr val="lt1"/>
        </a:lnRef>
        <a:fillRef idx="2">
          <a:schemeClr val="accent1"/>
        </a:fillRef>
        <a:effectRef idx="1">
          <a:scrgbClr r="0" g="0" b="0"/>
        </a:effectRef>
        <a:fontRef idx="minor">
          <a:schemeClr val="dk1"/>
        </a:fontRef>
      </dsp:style>
      <dsp:txBody>
        <a:bodyPr vert="horz" wrap="square" lIns="45720" tIns="45720" rIns="45720" bIns="45720"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r>
            <a:rPr lang="zh-CN" altLang="en-US" sz="3600" dirty="0" smtClean="0"/>
            <a:t>行</a:t>
          </a:r>
        </a:p>
      </dsp:txBody>
      <dsp:txXfrm>
        <a:off x="1376927" y="620523"/>
        <a:ext cx="443231" cy="44323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F926EA40-6D23-4BEB-9AF4-D08E163974A4}"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68385B56-C491-488D-BD85-D0F4AD49DCED}"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45FD1A-A019-4B7B-A85F-22EDEFA6EFD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1" dirty="0" smtClean="0">
                <a:latin typeface="方正姚体" panose="02010601030101010101" pitchFamily="2" charset="-122"/>
                <a:ea typeface="方正姚体" panose="02010601030101010101" pitchFamily="2" charset="-122"/>
              </a:rPr>
              <a:t>为了这一天，中国</a:t>
            </a:r>
            <a:endParaRPr lang="zh-CN" altLang="en-US" sz="1200" b="1" dirty="0" smtClean="0">
              <a:latin typeface="方正姚体" panose="02010601030101010101" pitchFamily="2" charset="-122"/>
              <a:ea typeface="方正姚体" panose="02010601030101010101" pitchFamily="2" charset="-122"/>
            </a:endParaRPr>
          </a:p>
          <a:p>
            <a:r>
              <a:rPr lang="zh-CN" altLang="en-US" sz="1200" b="1" dirty="0" smtClean="0">
                <a:latin typeface="方正姚体" panose="02010601030101010101" pitchFamily="2" charset="-122"/>
                <a:ea typeface="方正姚体" panose="02010601030101010101" pitchFamily="2" charset="-122"/>
              </a:rPr>
              <a:t>努力了十五年</a:t>
            </a:r>
            <a:endParaRPr lang="zh-CN" altLang="en-US" sz="1200" b="1" dirty="0" smtClean="0">
              <a:latin typeface="方正姚体" panose="02010601030101010101" pitchFamily="2" charset="-122"/>
              <a:ea typeface="方正姚体" panose="02010601030101010101" pitchFamily="2" charset="-122"/>
            </a:endParaRPr>
          </a:p>
          <a:p>
            <a:r>
              <a:rPr lang="zh-CN" altLang="en-US" sz="1200" b="1" dirty="0" smtClean="0">
                <a:latin typeface="方正姚体" panose="02010601030101010101" pitchFamily="2" charset="-122"/>
                <a:ea typeface="方正姚体" panose="02010601030101010101" pitchFamily="2" charset="-122"/>
              </a:rPr>
              <a:t>（</a:t>
            </a:r>
            <a:r>
              <a:rPr lang="en-US" altLang="zh-CN" sz="1200" b="1" dirty="0" smtClean="0">
                <a:latin typeface="方正姚体" panose="02010601030101010101" pitchFamily="2" charset="-122"/>
                <a:ea typeface="方正姚体" panose="02010601030101010101" pitchFamily="2" charset="-122"/>
              </a:rPr>
              <a:t>1986</a:t>
            </a:r>
            <a:r>
              <a:rPr lang="en-US" altLang="zh-CN" sz="1200" b="1" dirty="0" smtClean="0">
                <a:latin typeface="Arial" panose="020B0604020202020204"/>
                <a:ea typeface="方正姚体" panose="02010601030101010101" pitchFamily="2" charset="-122"/>
              </a:rPr>
              <a:t>——</a:t>
            </a:r>
            <a:r>
              <a:rPr lang="en-US" altLang="zh-CN" sz="1200" b="1" dirty="0" smtClean="0">
                <a:latin typeface="方正姚体" panose="02010601030101010101" pitchFamily="2" charset="-122"/>
                <a:ea typeface="方正姚体" panose="02010601030101010101" pitchFamily="2" charset="-122"/>
              </a:rPr>
              <a:t>2001</a:t>
            </a:r>
            <a:r>
              <a:rPr lang="zh-CN" altLang="en-US" sz="1200" b="1" dirty="0" smtClean="0">
                <a:latin typeface="方正姚体" panose="02010601030101010101" pitchFamily="2" charset="-122"/>
                <a:ea typeface="方正姚体" panose="02010601030101010101" pitchFamily="2" charset="-122"/>
              </a:rPr>
              <a:t>）</a:t>
            </a:r>
            <a:endParaRPr lang="zh-CN" altLang="en-US" sz="1200" b="1" dirty="0" smtClean="0">
              <a:latin typeface="方正姚体" panose="02010601030101010101" pitchFamily="2" charset="-122"/>
              <a:ea typeface="方正姚体" panose="02010601030101010101" pitchFamily="2" charset="-122"/>
            </a:endParaRPr>
          </a:p>
          <a:p>
            <a:endParaRPr lang="zh-CN" altLang="en-US" dirty="0"/>
          </a:p>
        </p:txBody>
      </p:sp>
      <p:sp>
        <p:nvSpPr>
          <p:cNvPr id="4" name="灯片编号占位符 3"/>
          <p:cNvSpPr>
            <a:spLocks noGrp="1"/>
          </p:cNvSpPr>
          <p:nvPr>
            <p:ph type="sldNum" sz="quarter" idx="10"/>
          </p:nvPr>
        </p:nvSpPr>
        <p:spPr/>
        <p:txBody>
          <a:bodyPr/>
          <a:lstStyle/>
          <a:p>
            <a:fld id="{E05E4322-E41C-4395-B4D6-FB21DEB4135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45FD1A-A019-4B7B-A85F-22EDEFA6EFD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mn-lt"/>
                <a:ea typeface="+mn-ea"/>
                <a:cs typeface="+mn-cs"/>
              </a:rPr>
              <a:t>2000</a:t>
            </a:r>
            <a:r>
              <a:rPr lang="zh-CN" altLang="en-US" sz="1200" b="0" i="0" kern="1200" dirty="0" smtClean="0">
                <a:solidFill>
                  <a:schemeClr val="tx1"/>
                </a:solidFill>
                <a:effectLst/>
                <a:latin typeface="+mn-lt"/>
                <a:ea typeface="+mn-ea"/>
                <a:cs typeface="+mn-cs"/>
              </a:rPr>
              <a:t>年设立</a:t>
            </a:r>
            <a:endParaRPr lang="zh-CN" altLang="en-US" dirty="0"/>
          </a:p>
        </p:txBody>
      </p:sp>
      <p:sp>
        <p:nvSpPr>
          <p:cNvPr id="4" name="灯片编号占位符 3"/>
          <p:cNvSpPr>
            <a:spLocks noGrp="1"/>
          </p:cNvSpPr>
          <p:nvPr>
            <p:ph type="sldNum" sz="quarter" idx="10"/>
          </p:nvPr>
        </p:nvSpPr>
        <p:spPr/>
        <p:txBody>
          <a:bodyPr/>
          <a:lstStyle/>
          <a:p>
            <a:fld id="{E05E4322-E41C-4395-B4D6-FB21DEB4135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
          </p:nvPr>
        </p:nvSpPr>
        <p:spPr/>
        <p:txBody>
          <a:bodyPr/>
          <a:lstStyle/>
          <a:p>
            <a:pPr lvl="0" algn="r"/>
            <a:fld id="{9A0DB2DC-4C9A-4742-B13C-FB6460FD3503}" type="slidenum">
              <a:rPr lang="zh-CN" altLang="en-US" sz="1200" dirty="0"/>
            </a:fld>
            <a:endParaRPr lang="zh-CN" altLang="en-US" sz="1200" dirty="0"/>
          </a:p>
        </p:txBody>
      </p:sp>
      <p:sp>
        <p:nvSpPr>
          <p:cNvPr id="18434" name="幻灯片图像占位符 1"/>
          <p:cNvSpPr>
            <a:spLocks noGrp="1" noRot="1" noChangeAspect="1" noTextEdit="1"/>
          </p:cNvSpPr>
          <p:nvPr>
            <p:ph type="sldImg"/>
          </p:nvPr>
        </p:nvSpPr>
        <p:spPr>
          <a:xfrm>
            <a:off x="685800" y="1143000"/>
            <a:ext cx="5486400" cy="3086100"/>
          </a:xfrm>
          <a:ln>
            <a:solidFill>
              <a:srgbClr val="000000">
                <a:alpha val="100000"/>
              </a:srgbClr>
            </a:solidFill>
            <a:miter lim="800000"/>
          </a:ln>
        </p:spPr>
      </p:sp>
      <p:sp>
        <p:nvSpPr>
          <p:cNvPr id="18435" name="备注占位符 2"/>
          <p:cNvSpPr>
            <a:spLocks noGrp="1"/>
          </p:cNvSpPr>
          <p:nvPr>
            <p:ph type="body"/>
          </p:nvPr>
        </p:nvSpPr>
        <p:spPr>
          <a:xfrm>
            <a:off x="685800" y="4400550"/>
            <a:ext cx="5486400" cy="3600450"/>
          </a:xfrm>
        </p:spPr>
        <p:txBody>
          <a:bodyPr vert="horz" wrap="square" lIns="91440" tIns="45720" rIns="91440" bIns="45720" anchor="t"/>
          <a:lstStyle/>
          <a:p>
            <a:pPr lvl="0">
              <a:spcBef>
                <a:spcPct val="0"/>
              </a:spcBef>
            </a:pPr>
            <a:endParaRPr dirty="0"/>
          </a:p>
        </p:txBody>
      </p:sp>
      <p:sp>
        <p:nvSpPr>
          <p:cNvPr id="18436" name="灯片编号占位符 3"/>
          <p:cNvSpPr txBox="1">
            <a:spLocks noGrp="1"/>
          </p:cNvSpPr>
          <p:nvPr/>
        </p:nvSpPr>
        <p:spPr>
          <a:xfrm>
            <a:off x="3884613" y="8685213"/>
            <a:ext cx="2971800" cy="457200"/>
          </a:xfrm>
          <a:prstGeom prst="rect">
            <a:avLst/>
          </a:prstGeom>
          <a:noFill/>
          <a:ln w="9525">
            <a:noFill/>
          </a:ln>
        </p:spPr>
        <p:txBody>
          <a:bodyPr anchor="b"/>
          <a:lstStyle/>
          <a:p>
            <a:pPr lvl="0" algn="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8F0D6E92-9781-40CC-829F-FA4214B4F2B6}" type="slidenum">
              <a:rPr lang="en-US" altLang="zh-CN"/>
            </a:fld>
            <a:endParaRPr lang="en-US" altLang="zh-CN"/>
          </a:p>
        </p:txBody>
      </p:sp>
      <p:sp>
        <p:nvSpPr>
          <p:cNvPr id="20482" name="幻灯片图像占位符 1"/>
          <p:cNvSpPr>
            <a:spLocks noGrp="1" noRot="1" noChangeAspect="1" noTextEdit="1"/>
          </p:cNvSpPr>
          <p:nvPr>
            <p:ph type="sldImg" idx="2"/>
          </p:nvPr>
        </p:nvSpPr>
        <p:spPr>
          <a:xfrm>
            <a:off x="685800" y="1143000"/>
            <a:ext cx="5486400" cy="3086100"/>
          </a:xfrm>
        </p:spPr>
      </p:sp>
      <p:sp>
        <p:nvSpPr>
          <p:cNvPr id="20483" name="文本占位符 2"/>
          <p:cNvSpPr>
            <a:spLocks noGrp="1"/>
          </p:cNvSpPr>
          <p:nvPr>
            <p:ph type="body" idx="3"/>
          </p:nvPr>
        </p:nvSpPr>
        <p:spPr>
          <a:xfrm>
            <a:off x="685800" y="4400550"/>
            <a:ext cx="5486400" cy="3600450"/>
          </a:xfrm>
        </p:spPr>
        <p:txBody>
          <a:bodyPr/>
          <a:lstStyle/>
          <a:p>
            <a:pPr>
              <a:spcBef>
                <a:spcPct val="0"/>
              </a:spcBef>
            </a:pPr>
            <a:endParaRPr lang="zh-CN"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a:ln>
            <a:miter lim="800000"/>
          </a:ln>
        </p:spPr>
      </p:sp>
      <p:sp>
        <p:nvSpPr>
          <p:cNvPr id="60419" name="文本占位符 2"/>
          <p:cNvSpPr>
            <a:spLocks noGrp="1"/>
          </p:cNvSpPr>
          <p:nvPr>
            <p:ph type="body"/>
          </p:nvPr>
        </p:nvSpPr>
        <p:spPr/>
        <p:txBody>
          <a:bodyPr wrap="square" lIns="91440" tIns="45720" rIns="91440" bIns="45720" anchor="t"/>
          <a:lstStyle/>
          <a:p>
            <a:pPr lvl="0" eaLnBrk="1" hangingPunct="1"/>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苦难的时光虽然长达百年，但终究被我们中国人民以不屈不挠的抗争精神和无数军人用生命为代价换来了之后的民族独立</a:t>
            </a:r>
            <a:endParaRPr lang="zh-CN" altLang="en-US" dirty="0"/>
          </a:p>
        </p:txBody>
      </p:sp>
      <p:sp>
        <p:nvSpPr>
          <p:cNvPr id="4" name="灯片编号占位符 3"/>
          <p:cNvSpPr>
            <a:spLocks noGrp="1"/>
          </p:cNvSpPr>
          <p:nvPr>
            <p:ph type="sldNum" sz="quarter" idx="10"/>
          </p:nvPr>
        </p:nvSpPr>
        <p:spPr/>
        <p:txBody>
          <a:bodyPr/>
          <a:lstStyle/>
          <a:p>
            <a:fld id="{E05E4322-E41C-4395-B4D6-FB21DEB4135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a:ln>
            <a:miter lim="800000"/>
          </a:ln>
        </p:spPr>
      </p:sp>
      <p:sp>
        <p:nvSpPr>
          <p:cNvPr id="62467" name="文本占位符 2"/>
          <p:cNvSpPr>
            <a:spLocks noGrp="1"/>
          </p:cNvSpPr>
          <p:nvPr>
            <p:ph type="body"/>
          </p:nvPr>
        </p:nvSpPr>
        <p:spPr/>
        <p:txBody>
          <a:bodyPr wrap="square" lIns="91440" tIns="45720" rIns="91440" bIns="45720" anchor="t"/>
          <a:lstStyle/>
          <a:p>
            <a:pPr lvl="0" eaLnBrk="1" hangingPunct="1"/>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TextEdit="1"/>
          </p:cNvSpPr>
          <p:nvPr>
            <p:ph type="sldImg"/>
          </p:nvPr>
        </p:nvSpPr>
        <p:spPr>
          <a:ln>
            <a:miter lim="800000"/>
          </a:ln>
        </p:spPr>
      </p:sp>
      <p:sp>
        <p:nvSpPr>
          <p:cNvPr id="63491" name="文本占位符 2"/>
          <p:cNvSpPr>
            <a:spLocks noGrp="1"/>
          </p:cNvSpPr>
          <p:nvPr>
            <p:ph type="body"/>
          </p:nvPr>
        </p:nvSpPr>
        <p:spPr/>
        <p:txBody>
          <a:bodyPr wrap="square" lIns="91440" tIns="45720" rIns="91440" bIns="45720" anchor="t"/>
          <a:lstStyle/>
          <a:p>
            <a:pPr lvl="0" eaLnBrk="1" hangingPunct="1"/>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nvPr>
        </p:nvSpPr>
        <p:spPr>
          <a:ln>
            <a:miter lim="800000"/>
          </a:ln>
        </p:spPr>
      </p:sp>
      <p:sp>
        <p:nvSpPr>
          <p:cNvPr id="64515" name="文本占位符 2"/>
          <p:cNvSpPr>
            <a:spLocks noGrp="1"/>
          </p:cNvSpPr>
          <p:nvPr>
            <p:ph type="body"/>
          </p:nvPr>
        </p:nvSpPr>
        <p:spPr/>
        <p:txBody>
          <a:bodyPr wrap="square" lIns="91440" tIns="45720" rIns="91440" bIns="45720" anchor="t"/>
          <a:lstStyle/>
          <a:p>
            <a:pPr lvl="0" eaLnBrk="1" hangingPunct="1"/>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a:ln>
            <a:miter lim="800000"/>
          </a:ln>
        </p:spPr>
      </p:sp>
      <p:sp>
        <p:nvSpPr>
          <p:cNvPr id="65539" name="文本占位符 2"/>
          <p:cNvSpPr>
            <a:spLocks noGrp="1"/>
          </p:cNvSpPr>
          <p:nvPr>
            <p:ph type="body"/>
          </p:nvPr>
        </p:nvSpPr>
        <p:spPr/>
        <p:txBody>
          <a:bodyPr wrap="square" lIns="91440" tIns="45720" rIns="91440" bIns="45720" anchor="t"/>
          <a:lstStyle/>
          <a:p>
            <a:pPr lvl="0" eaLnBrk="1" hangingPunct="1"/>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b="1" dirty="0" smtClean="0"/>
              <a:t>现代经济学将全部经济活动划分为三大产业,分别指代广义的农业、工业和服务业。三大产业的发展情况可以反映一个国家国民经济的发展水平。</a:t>
            </a:r>
            <a:endParaRPr lang="zh-CN" altLang="en-US" b="1" dirty="0" smtClean="0"/>
          </a:p>
          <a:p>
            <a:endParaRPr lang="zh-CN" altLang="en-US" dirty="0"/>
          </a:p>
        </p:txBody>
      </p:sp>
      <p:sp>
        <p:nvSpPr>
          <p:cNvPr id="4" name="灯片编号占位符 3"/>
          <p:cNvSpPr>
            <a:spLocks noGrp="1"/>
          </p:cNvSpPr>
          <p:nvPr>
            <p:ph type="sldNum" sz="quarter" idx="10"/>
          </p:nvPr>
        </p:nvSpPr>
        <p:spPr/>
        <p:txBody>
          <a:bodyPr/>
          <a:lstStyle/>
          <a:p>
            <a:fld id="{E05E4322-E41C-4395-B4D6-FB21DEB4135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从你小时候，到现在你家里换房子了吗？换车子了吗？</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05E4322-E41C-4395-B4D6-FB21DEB4135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32078" y="1006528"/>
            <a:ext cx="4896882" cy="694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864156" y="1836050"/>
            <a:ext cx="4032727" cy="828022"/>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E1A61C21-778B-4DE6-B2F8-34BEE23FA440}"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1DABC1C-B7E5-4A9F-9B21-EC35C8C9B612}" type="slidenum">
              <a:rPr lang="zh-CN" altLang="en-US"/>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BAC6756-A44F-42B2-9A6C-D8E4BB2BD893}"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EF8A993-25CE-45BC-A747-EE2CF2C74475}" type="slidenum">
              <a:rPr lang="zh-CN" altLang="en-US"/>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176752" y="129754"/>
            <a:ext cx="1296234" cy="276457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88052" y="129754"/>
            <a:ext cx="3792683" cy="276457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9A832CA1-5D82-4FE6-8232-B7394C6BBE15}"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598B14C-4E70-49ED-AEC5-6D4461B9E321}" type="slidenum">
              <a:rPr lang="zh-CN" altLang="en-US"/>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8" name="矩形 7"/>
          <p:cNvSpPr/>
          <p:nvPr/>
        </p:nvSpPr>
        <p:spPr>
          <a:xfrm>
            <a:off x="-7501" y="0"/>
            <a:ext cx="5780541" cy="3244588"/>
          </a:xfrm>
          <a:prstGeom prst="rect">
            <a:avLst/>
          </a:prstGeom>
          <a:solidFill>
            <a:srgbClr val="24444A"/>
          </a:solidFill>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rtlCol="0" anchor="ctr"/>
          <a:lstStyle/>
          <a:p>
            <a:pPr marL="0" marR="0" lvl="0" indent="0" algn="ctr" defTabSz="57594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dirty="0">
              <a:ln>
                <a:noFill/>
              </a:ln>
              <a:solidFill>
                <a:schemeClr val="lt1"/>
              </a:solidFill>
              <a:effectLst/>
              <a:uLnTx/>
              <a:uFillTx/>
              <a:latin typeface="+mn-lt"/>
              <a:ea typeface="+mn-ea"/>
              <a:cs typeface="+mn-cs"/>
            </a:endParaRPr>
          </a:p>
        </p:txBody>
      </p:sp>
      <p:grpSp>
        <p:nvGrpSpPr>
          <p:cNvPr id="5" name="组合 8"/>
          <p:cNvGrpSpPr/>
          <p:nvPr/>
        </p:nvGrpSpPr>
        <p:grpSpPr>
          <a:xfrm>
            <a:off x="-6750" y="0"/>
            <a:ext cx="5779041" cy="3244588"/>
            <a:chOff x="-1" y="0"/>
            <a:chExt cx="12200131" cy="6858003"/>
          </a:xfrm>
        </p:grpSpPr>
        <p:sp>
          <p:nvSpPr>
            <p:cNvPr id="10" name="矩形 9"/>
            <p:cNvSpPr/>
            <p:nvPr/>
          </p:nvSpPr>
          <p:spPr>
            <a:xfrm>
              <a:off x="0" y="0"/>
              <a:ext cx="12192000" cy="248559"/>
            </a:xfrm>
            <a:prstGeom prst="rect">
              <a:avLst/>
            </a:prstGeom>
            <a:solidFill>
              <a:srgbClr val="FFA55D">
                <a:alpha val="85000"/>
              </a:srgbClr>
            </a:solid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7594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矩形 10"/>
            <p:cNvSpPr/>
            <p:nvPr/>
          </p:nvSpPr>
          <p:spPr>
            <a:xfrm>
              <a:off x="0" y="6609441"/>
              <a:ext cx="12192000" cy="248559"/>
            </a:xfrm>
            <a:prstGeom prst="rect">
              <a:avLst/>
            </a:prstGeom>
            <a:solidFill>
              <a:srgbClr val="FFA55D">
                <a:alpha val="85000"/>
              </a:srgbClr>
            </a:solid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7594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矩形 11"/>
            <p:cNvSpPr/>
            <p:nvPr/>
          </p:nvSpPr>
          <p:spPr>
            <a:xfrm rot="5400000">
              <a:off x="-3304295" y="3305149"/>
              <a:ext cx="6857148" cy="248559"/>
            </a:xfrm>
            <a:prstGeom prst="rect">
              <a:avLst/>
            </a:prstGeom>
            <a:solidFill>
              <a:srgbClr val="FFA55D">
                <a:alpha val="85000"/>
              </a:srgbClr>
            </a:solid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7594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矩形 12"/>
            <p:cNvSpPr/>
            <p:nvPr/>
          </p:nvSpPr>
          <p:spPr>
            <a:xfrm rot="5400000">
              <a:off x="8647277" y="3305150"/>
              <a:ext cx="6857148" cy="248559"/>
            </a:xfrm>
            <a:prstGeom prst="rect">
              <a:avLst/>
            </a:prstGeom>
            <a:solidFill>
              <a:srgbClr val="FFA55D">
                <a:alpha val="85000"/>
              </a:srgbClr>
            </a:solid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7594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dirty="0">
                <a:ln>
                  <a:noFill/>
                </a:ln>
                <a:solidFill>
                  <a:schemeClr val="tx1"/>
                </a:solidFill>
                <a:effectLst/>
                <a:uLnTx/>
                <a:uFillTx/>
                <a:latin typeface="+mn-lt"/>
                <a:ea typeface="+mn-ea"/>
                <a:cs typeface="+mn-cs"/>
              </a:endParaRPr>
            </a:p>
          </p:txBody>
        </p:sp>
      </p:grpSp>
      <p:sp>
        <p:nvSpPr>
          <p:cNvPr id="2" name="日期占位符 1"/>
          <p:cNvSpPr>
            <a:spLocks noGrp="1"/>
          </p:cNvSpPr>
          <p:nvPr>
            <p:ph type="dt" sz="half" idx="10"/>
          </p:nvPr>
        </p:nvSpPr>
        <p:spPr/>
        <p:txBody>
          <a:bodyPr/>
          <a:lstStyle/>
          <a:p>
            <a:pPr defTabSz="575945">
              <a:defRPr/>
            </a:pPr>
            <a:fld id="{0A44BBC9-195B-411F-925E-A6D833988091}" type="datetimeFigureOut">
              <a:rPr lang="zh-CN" altLang="en-US" sz="800" smtClean="0"/>
            </a:fld>
            <a:endParaRPr lang="zh-CN" altLang="en-US" sz="800" dirty="0" smtClean="0"/>
          </a:p>
        </p:txBody>
      </p:sp>
      <p:sp>
        <p:nvSpPr>
          <p:cNvPr id="3" name="页脚占位符 2"/>
          <p:cNvSpPr>
            <a:spLocks noGrp="1"/>
          </p:cNvSpPr>
          <p:nvPr>
            <p:ph type="ftr" sz="quarter" idx="11"/>
          </p:nvPr>
        </p:nvSpPr>
        <p:spPr/>
        <p:txBody>
          <a:bodyPr/>
          <a:lstStyle/>
          <a:p>
            <a:pPr defTabSz="575945">
              <a:defRPr/>
            </a:pPr>
            <a:endParaRPr lang="zh-CN" altLang="en-US" sz="800" dirty="0"/>
          </a:p>
        </p:txBody>
      </p:sp>
      <p:sp>
        <p:nvSpPr>
          <p:cNvPr id="4" name="灯片编号占位符 3"/>
          <p:cNvSpPr>
            <a:spLocks noGrp="1"/>
          </p:cNvSpPr>
          <p:nvPr>
            <p:ph type="sldNum" sz="quarter" idx="12"/>
          </p:nvPr>
        </p:nvSpPr>
        <p:spPr/>
        <p:txBody>
          <a:bodyPr/>
          <a:lstStyle/>
          <a:p>
            <a:pPr defTabSz="575945">
              <a:defRPr/>
            </a:pPr>
            <a:fld id="{414892AD-BB4A-477F-A7E7-C086D88B57F0}" type="slidenum">
              <a:rPr lang="zh-CN" altLang="en-US" sz="800" smtClean="0"/>
            </a:fld>
            <a:endParaRPr lang="zh-CN" altLang="en-US" sz="800" dirty="0"/>
          </a:p>
        </p:txBody>
      </p:sp>
    </p:spTree>
  </p:cSld>
  <p:clrMapOvr>
    <a:masterClrMapping/>
  </p:clrMapOvr>
  <p:transition spd="med">
    <p:fade/>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106327A-D4A5-4EA0-B0D1-539AFC0A8C77}"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F3FBD22-A776-4374-B529-035A74C838A3}" type="slidenum">
              <a:rPr lang="zh-CN" altLang="en-US"/>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455082" y="2082057"/>
            <a:ext cx="4896882" cy="643517"/>
          </a:xfrm>
        </p:spPr>
        <p:txBody>
          <a:bodyPr anchor="t"/>
          <a:lstStyle>
            <a:lvl1pPr algn="l">
              <a:defRPr sz="23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5082" y="1373288"/>
            <a:ext cx="4896882" cy="708769"/>
          </a:xfrm>
        </p:spPr>
        <p:txBody>
          <a:bodyPr anchor="b"/>
          <a:lstStyle>
            <a:lvl1pPr marL="0" indent="0">
              <a:buNone/>
              <a:defRPr sz="1100">
                <a:solidFill>
                  <a:schemeClr val="tx1">
                    <a:tint val="75000"/>
                  </a:schemeClr>
                </a:solidFill>
              </a:defRPr>
            </a:lvl1pPr>
            <a:lvl2pPr marL="257175" indent="0">
              <a:buNone/>
              <a:defRPr sz="1000">
                <a:solidFill>
                  <a:schemeClr val="tx1">
                    <a:tint val="75000"/>
                  </a:schemeClr>
                </a:solidFill>
              </a:defRPr>
            </a:lvl2pPr>
            <a:lvl3pPr marL="514350" indent="0">
              <a:buNone/>
              <a:defRPr sz="900">
                <a:solidFill>
                  <a:schemeClr val="tx1">
                    <a:tint val="75000"/>
                  </a:schemeClr>
                </a:solidFill>
              </a:defRPr>
            </a:lvl3pPr>
            <a:lvl4pPr marL="771525" indent="0">
              <a:buNone/>
              <a:defRPr sz="800">
                <a:solidFill>
                  <a:schemeClr val="tx1">
                    <a:tint val="75000"/>
                  </a:schemeClr>
                </a:solidFill>
              </a:defRPr>
            </a:lvl4pPr>
            <a:lvl5pPr marL="1028700" indent="0">
              <a:buNone/>
              <a:defRPr sz="800">
                <a:solidFill>
                  <a:schemeClr val="tx1">
                    <a:tint val="75000"/>
                  </a:schemeClr>
                </a:solidFill>
              </a:defRPr>
            </a:lvl5pPr>
            <a:lvl6pPr marL="1285875" indent="0">
              <a:buNone/>
              <a:defRPr sz="800">
                <a:solidFill>
                  <a:schemeClr val="tx1">
                    <a:tint val="75000"/>
                  </a:schemeClr>
                </a:solidFill>
              </a:defRPr>
            </a:lvl6pPr>
            <a:lvl7pPr marL="1543050" indent="0">
              <a:buNone/>
              <a:defRPr sz="800">
                <a:solidFill>
                  <a:schemeClr val="tx1">
                    <a:tint val="75000"/>
                  </a:schemeClr>
                </a:solidFill>
              </a:defRPr>
            </a:lvl7pPr>
            <a:lvl8pPr marL="1800225" indent="0">
              <a:buNone/>
              <a:defRPr sz="800">
                <a:solidFill>
                  <a:schemeClr val="tx1">
                    <a:tint val="75000"/>
                  </a:schemeClr>
                </a:solidFill>
              </a:defRPr>
            </a:lvl8pPr>
            <a:lvl9pPr marL="2057400" indent="0">
              <a:buNone/>
              <a:defRPr sz="8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lvl1pPr>
              <a:defRPr/>
            </a:lvl1pPr>
          </a:lstStyle>
          <a:p>
            <a:pPr>
              <a:defRPr/>
            </a:pPr>
            <a:fld id="{5234A874-480D-4833-B463-124A0BC69280}"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1C28C9B-BBF5-4F26-B70A-AF6C8C2EC0E4}"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288052" y="756021"/>
            <a:ext cx="2544458" cy="2138308"/>
          </a:xfrm>
        </p:spPr>
        <p:txBody>
          <a:bodyPr/>
          <a:lstStyle>
            <a:lvl1pPr>
              <a:defRPr sz="1600"/>
            </a:lvl1pPr>
            <a:lvl2pPr>
              <a:defRPr sz="1400"/>
            </a:lvl2pPr>
            <a:lvl3pPr>
              <a:defRPr sz="1100"/>
            </a:lvl3pPr>
            <a:lvl4pPr>
              <a:defRPr sz="1000"/>
            </a:lvl4pPr>
            <a:lvl5pPr>
              <a:defRPr sz="1000"/>
            </a:lvl5pPr>
            <a:lvl6pPr>
              <a:defRPr sz="1000"/>
            </a:lvl6pPr>
            <a:lvl7pPr>
              <a:defRPr sz="1000"/>
            </a:lvl7pPr>
            <a:lvl8pPr>
              <a:defRPr sz="1000"/>
            </a:lvl8pPr>
            <a:lvl9pPr>
              <a:defRPr sz="1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2928528" y="756021"/>
            <a:ext cx="2544458" cy="2138308"/>
          </a:xfrm>
        </p:spPr>
        <p:txBody>
          <a:bodyPr/>
          <a:lstStyle>
            <a:lvl1pPr>
              <a:defRPr sz="1600"/>
            </a:lvl1pPr>
            <a:lvl2pPr>
              <a:defRPr sz="1400"/>
            </a:lvl2pPr>
            <a:lvl3pPr>
              <a:defRPr sz="1100"/>
            </a:lvl3pPr>
            <a:lvl4pPr>
              <a:defRPr sz="1000"/>
            </a:lvl4pPr>
            <a:lvl5pPr>
              <a:defRPr sz="1000"/>
            </a:lvl5pPr>
            <a:lvl6pPr>
              <a:defRPr sz="1000"/>
            </a:lvl6pPr>
            <a:lvl7pPr>
              <a:defRPr sz="1000"/>
            </a:lvl7pPr>
            <a:lvl8pPr>
              <a:defRPr sz="1000"/>
            </a:lvl8pPr>
            <a:lvl9pPr>
              <a:defRPr sz="1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98A6D7EF-B9B1-4276-A5AA-513CB91800C0}"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53F65484-C833-4812-97C1-D20C73248319}" type="slidenum">
              <a:rPr lang="zh-CN"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288052" y="725270"/>
            <a:ext cx="2545459" cy="302258"/>
          </a:xfrm>
        </p:spPr>
        <p:txBody>
          <a:bodyPr anchor="b"/>
          <a:lstStyle>
            <a:lvl1pPr marL="0" indent="0">
              <a:buNone/>
              <a:defRPr sz="1400" b="1"/>
            </a:lvl1pPr>
            <a:lvl2pPr marL="257175" indent="0">
              <a:buNone/>
              <a:defRPr sz="1100" b="1"/>
            </a:lvl2pPr>
            <a:lvl3pPr marL="514350" indent="0">
              <a:buNone/>
              <a:defRPr sz="1000"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288052" y="1027528"/>
            <a:ext cx="2545459" cy="1866801"/>
          </a:xfrm>
        </p:spPr>
        <p:txBody>
          <a:bodyPr/>
          <a:lstStyle>
            <a:lvl1pPr>
              <a:defRPr sz="14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2926528" y="725270"/>
            <a:ext cx="2546459" cy="302258"/>
          </a:xfrm>
        </p:spPr>
        <p:txBody>
          <a:bodyPr anchor="b"/>
          <a:lstStyle>
            <a:lvl1pPr marL="0" indent="0">
              <a:buNone/>
              <a:defRPr sz="1400" b="1"/>
            </a:lvl1pPr>
            <a:lvl2pPr marL="257175" indent="0">
              <a:buNone/>
              <a:defRPr sz="1100" b="1"/>
            </a:lvl2pPr>
            <a:lvl3pPr marL="514350" indent="0">
              <a:buNone/>
              <a:defRPr sz="1000"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2926528" y="1027528"/>
            <a:ext cx="2546459" cy="1866801"/>
          </a:xfrm>
        </p:spPr>
        <p:txBody>
          <a:bodyPr/>
          <a:lstStyle>
            <a:lvl1pPr>
              <a:defRPr sz="14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B0588376-D4A0-4083-9ACA-F9B3AA10D884}"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0974AC2D-18EC-41ED-8482-0DC03858372C}" type="slidenum">
              <a:rPr lang="zh-CN" altLang="en-US"/>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6F6A1B87-6784-421E-99DB-E293E4324C68}"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0154FEF4-91CA-4F14-83DB-E0E46B16A2AF}" type="slidenum">
              <a:rPr lang="zh-CN" altLang="en-US"/>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18C0DC5E-3F2F-4C63-90A9-3FD184E61EC4}"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BBAFC765-9510-4C81-B46A-176E06787868}"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288052" y="129003"/>
            <a:ext cx="1895342" cy="549015"/>
          </a:xfrm>
        </p:spPr>
        <p:txBody>
          <a:bodyPr anchor="b"/>
          <a:lstStyle>
            <a:lvl1pPr algn="l">
              <a:defRPr sz="11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2252406" y="129004"/>
            <a:ext cx="3220580" cy="2765325"/>
          </a:xfrm>
        </p:spPr>
        <p:txBody>
          <a:bodyPr/>
          <a:lstStyle>
            <a:lvl1pPr>
              <a:defRPr sz="1800"/>
            </a:lvl1pPr>
            <a:lvl2pPr>
              <a:defRPr sz="1600"/>
            </a:lvl2pPr>
            <a:lvl3pPr>
              <a:defRPr sz="1400"/>
            </a:lvl3pPr>
            <a:lvl4pPr>
              <a:defRPr sz="1100"/>
            </a:lvl4pPr>
            <a:lvl5pPr>
              <a:defRPr sz="1100"/>
            </a:lvl5pPr>
            <a:lvl6pPr>
              <a:defRPr sz="1100"/>
            </a:lvl6pPr>
            <a:lvl7pPr>
              <a:defRPr sz="1100"/>
            </a:lvl7pPr>
            <a:lvl8pPr>
              <a:defRPr sz="1100"/>
            </a:lvl8pPr>
            <a:lvl9pPr>
              <a:defRPr sz="11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288052" y="678019"/>
            <a:ext cx="1895342" cy="2216310"/>
          </a:xfrm>
        </p:spPr>
        <p:txBody>
          <a:bodyPr/>
          <a:lstStyle>
            <a:lvl1pPr marL="0" indent="0">
              <a:buNone/>
              <a:defRPr sz="800"/>
            </a:lvl1pPr>
            <a:lvl2pPr marL="257175" indent="0">
              <a:buNone/>
              <a:defRPr sz="700"/>
            </a:lvl2pPr>
            <a:lvl3pPr marL="514350" indent="0">
              <a:buNone/>
              <a:defRPr sz="600"/>
            </a:lvl3pPr>
            <a:lvl4pPr marL="771525" indent="0">
              <a:buNone/>
              <a:defRPr sz="500"/>
            </a:lvl4pPr>
            <a:lvl5pPr marL="1028700" indent="0">
              <a:buNone/>
              <a:defRPr sz="500"/>
            </a:lvl5pPr>
            <a:lvl6pPr marL="1285875" indent="0">
              <a:buNone/>
              <a:defRPr sz="500"/>
            </a:lvl6pPr>
            <a:lvl7pPr marL="1543050" indent="0">
              <a:buNone/>
              <a:defRPr sz="500"/>
            </a:lvl7pPr>
            <a:lvl8pPr marL="1800225" indent="0">
              <a:buNone/>
              <a:defRPr sz="500"/>
            </a:lvl8pPr>
            <a:lvl9pPr marL="2057400" indent="0">
              <a:buNone/>
              <a:defRPr sz="5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DE720F6B-E5D2-409B-AD45-98B6B36311D5}"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194AD4C1-1320-4F39-9E85-6B4359DC9A5E}" type="slidenum">
              <a:rPr lang="zh-CN" altLang="en-US"/>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9204" y="2268061"/>
            <a:ext cx="3456623" cy="267758"/>
          </a:xfrm>
        </p:spPr>
        <p:txBody>
          <a:bodyPr anchor="b"/>
          <a:lstStyle>
            <a:lvl1pPr algn="l">
              <a:defRPr sz="11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129204" y="289508"/>
            <a:ext cx="3456623" cy="1944053"/>
          </a:xfrm>
        </p:spPr>
        <p:txBody>
          <a:bodyPr rtlCol="0">
            <a:normAutofit/>
          </a:bodyPr>
          <a:lstStyle>
            <a:lvl1pPr marL="0" indent="0">
              <a:buNone/>
              <a:defRPr sz="1800"/>
            </a:lvl1pPr>
            <a:lvl2pPr marL="257175" indent="0">
              <a:buNone/>
              <a:defRPr sz="1600"/>
            </a:lvl2pPr>
            <a:lvl3pPr marL="514350" indent="0">
              <a:buNone/>
              <a:defRPr sz="1400"/>
            </a:lvl3pPr>
            <a:lvl4pPr marL="771525" indent="0">
              <a:buNone/>
              <a:defRPr sz="1100"/>
            </a:lvl4pPr>
            <a:lvl5pPr marL="1028700" indent="0">
              <a:buNone/>
              <a:defRPr sz="1100"/>
            </a:lvl5pPr>
            <a:lvl6pPr marL="1285875" indent="0">
              <a:buNone/>
              <a:defRPr sz="1100"/>
            </a:lvl6pPr>
            <a:lvl7pPr marL="1543050" indent="0">
              <a:buNone/>
              <a:defRPr sz="1100"/>
            </a:lvl7pPr>
            <a:lvl8pPr marL="1800225" indent="0">
              <a:buNone/>
              <a:defRPr sz="1100"/>
            </a:lvl8pPr>
            <a:lvl9pPr marL="2057400" indent="0">
              <a:buNone/>
              <a:defRPr sz="1100"/>
            </a:lvl9pPr>
          </a:lstStyle>
          <a:p>
            <a:pPr lvl="0"/>
            <a:endParaRPr lang="zh-CN" altLang="en-US" noProof="0"/>
          </a:p>
        </p:txBody>
      </p:sp>
      <p:sp>
        <p:nvSpPr>
          <p:cNvPr id="4" name="文本占位符 3"/>
          <p:cNvSpPr>
            <a:spLocks noGrp="1"/>
          </p:cNvSpPr>
          <p:nvPr>
            <p:ph type="body" sz="half" idx="2"/>
          </p:nvPr>
        </p:nvSpPr>
        <p:spPr>
          <a:xfrm>
            <a:off x="1129204" y="2535819"/>
            <a:ext cx="3456623" cy="380260"/>
          </a:xfrm>
        </p:spPr>
        <p:txBody>
          <a:bodyPr/>
          <a:lstStyle>
            <a:lvl1pPr marL="0" indent="0">
              <a:buNone/>
              <a:defRPr sz="800"/>
            </a:lvl1pPr>
            <a:lvl2pPr marL="257175" indent="0">
              <a:buNone/>
              <a:defRPr sz="700"/>
            </a:lvl2pPr>
            <a:lvl3pPr marL="514350" indent="0">
              <a:buNone/>
              <a:defRPr sz="600"/>
            </a:lvl3pPr>
            <a:lvl4pPr marL="771525" indent="0">
              <a:buNone/>
              <a:defRPr sz="500"/>
            </a:lvl4pPr>
            <a:lvl5pPr marL="1028700" indent="0">
              <a:buNone/>
              <a:defRPr sz="500"/>
            </a:lvl5pPr>
            <a:lvl6pPr marL="1285875" indent="0">
              <a:buNone/>
              <a:defRPr sz="500"/>
            </a:lvl6pPr>
            <a:lvl7pPr marL="1543050" indent="0">
              <a:buNone/>
              <a:defRPr sz="500"/>
            </a:lvl7pPr>
            <a:lvl8pPr marL="1800225" indent="0">
              <a:buNone/>
              <a:defRPr sz="500"/>
            </a:lvl8pPr>
            <a:lvl9pPr marL="2057400" indent="0">
              <a:buNone/>
              <a:defRPr sz="5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06CBFEE0-20E7-4CC7-8E17-01F596D9B433}"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11DDFD6E-7303-4CE3-A7AD-02D29DEB3344}"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2.jpeg"/><Relationship Id="rId14" Type="http://schemas.openxmlformats.org/officeDocument/2006/relationships/image" Target="../media/image1.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287338" y="130175"/>
            <a:ext cx="5186362" cy="539750"/>
          </a:xfrm>
          <a:prstGeom prst="rect">
            <a:avLst/>
          </a:prstGeom>
          <a:noFill/>
          <a:ln w="9525">
            <a:noFill/>
            <a:miter lim="800000"/>
          </a:ln>
        </p:spPr>
        <p:txBody>
          <a:bodyPr vert="horz" wrap="square" lIns="51435" tIns="25718" rIns="51435" bIns="25718" numCol="1" anchor="ctr" anchorCtr="0" compatLnSpc="1"/>
          <a:lstStyle/>
          <a:p>
            <a:pPr lvl="0"/>
            <a:r>
              <a:rPr lang="zh-CN" altLang="en-US" smtClean="0"/>
              <a:t>单击此处编辑母版标题样式</a:t>
            </a:r>
            <a:endParaRPr lang="zh-CN" altLang="en-US" smtClean="0"/>
          </a:p>
        </p:txBody>
      </p:sp>
      <p:sp>
        <p:nvSpPr>
          <p:cNvPr id="1027" name="文本占位符 2"/>
          <p:cNvSpPr>
            <a:spLocks noGrp="1"/>
          </p:cNvSpPr>
          <p:nvPr>
            <p:ph type="body" idx="1"/>
          </p:nvPr>
        </p:nvSpPr>
        <p:spPr bwMode="auto">
          <a:xfrm>
            <a:off x="287338" y="755650"/>
            <a:ext cx="5186362" cy="2138363"/>
          </a:xfrm>
          <a:prstGeom prst="rect">
            <a:avLst/>
          </a:prstGeom>
          <a:noFill/>
          <a:ln w="9525">
            <a:noFill/>
            <a:miter lim="800000"/>
          </a:ln>
        </p:spPr>
        <p:txBody>
          <a:bodyPr vert="horz" wrap="square" lIns="51435" tIns="25718" rIns="51435" bIns="25718"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287338" y="3003550"/>
            <a:ext cx="1344612" cy="171450"/>
          </a:xfrm>
          <a:prstGeom prst="rect">
            <a:avLst/>
          </a:prstGeom>
        </p:spPr>
        <p:txBody>
          <a:bodyPr vert="horz" lIns="51435" tIns="25718" rIns="51435" bIns="25718" rtlCol="0" anchor="ctr"/>
          <a:lstStyle>
            <a:lvl1pPr algn="l" fontAlgn="auto">
              <a:spcBef>
                <a:spcPts val="0"/>
              </a:spcBef>
              <a:spcAft>
                <a:spcPts val="0"/>
              </a:spcAft>
              <a:defRPr sz="700">
                <a:solidFill>
                  <a:schemeClr val="tx1">
                    <a:tint val="75000"/>
                  </a:schemeClr>
                </a:solidFill>
                <a:latin typeface="+mn-lt"/>
                <a:ea typeface="+mn-ea"/>
              </a:defRPr>
            </a:lvl1pPr>
          </a:lstStyle>
          <a:p>
            <a:pPr>
              <a:defRPr/>
            </a:pPr>
            <a:fld id="{D2897903-537A-48FA-82A6-1B0BF108A7ED}" type="datetimeFigureOut">
              <a:rPr lang="zh-CN" altLang="en-US"/>
            </a:fld>
            <a:endParaRPr lang="zh-CN" altLang="en-US"/>
          </a:p>
        </p:txBody>
      </p:sp>
      <p:sp>
        <p:nvSpPr>
          <p:cNvPr id="5" name="页脚占位符 4"/>
          <p:cNvSpPr>
            <a:spLocks noGrp="1"/>
          </p:cNvSpPr>
          <p:nvPr>
            <p:ph type="ftr" sz="quarter" idx="3"/>
          </p:nvPr>
        </p:nvSpPr>
        <p:spPr>
          <a:xfrm>
            <a:off x="1968500" y="3003550"/>
            <a:ext cx="1824038" cy="171450"/>
          </a:xfrm>
          <a:prstGeom prst="rect">
            <a:avLst/>
          </a:prstGeom>
        </p:spPr>
        <p:txBody>
          <a:bodyPr vert="horz" lIns="51435" tIns="25718" rIns="51435" bIns="25718" rtlCol="0" anchor="ctr"/>
          <a:lstStyle>
            <a:lvl1pPr algn="ctr" fontAlgn="auto">
              <a:spcBef>
                <a:spcPts val="0"/>
              </a:spcBef>
              <a:spcAft>
                <a:spcPts val="0"/>
              </a:spcAft>
              <a:defRPr sz="7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4129088" y="3003550"/>
            <a:ext cx="1344612" cy="171450"/>
          </a:xfrm>
          <a:prstGeom prst="rect">
            <a:avLst/>
          </a:prstGeom>
        </p:spPr>
        <p:txBody>
          <a:bodyPr vert="horz" lIns="51435" tIns="25718" rIns="51435" bIns="25718" rtlCol="0" anchor="ctr"/>
          <a:lstStyle>
            <a:lvl1pPr algn="r" fontAlgn="auto">
              <a:spcBef>
                <a:spcPts val="0"/>
              </a:spcBef>
              <a:spcAft>
                <a:spcPts val="0"/>
              </a:spcAft>
              <a:defRPr sz="700">
                <a:solidFill>
                  <a:schemeClr val="tx1">
                    <a:tint val="75000"/>
                  </a:schemeClr>
                </a:solidFill>
                <a:latin typeface="+mn-lt"/>
                <a:ea typeface="+mn-ea"/>
              </a:defRPr>
            </a:lvl1pPr>
          </a:lstStyle>
          <a:p>
            <a:pPr>
              <a:defRPr/>
            </a:pPr>
            <a:fld id="{E441AE86-6D8C-4591-BD69-C9140A93308C}" type="slidenum">
              <a:rPr lang="zh-CN" altLang="en-US"/>
            </a:fld>
            <a:endParaRPr lang="zh-CN" altLang="en-US"/>
          </a:p>
        </p:txBody>
      </p:sp>
      <p:pic>
        <p:nvPicPr>
          <p:cNvPr id="1031" name="图片 6" descr="QQ截图20170904085213.jpg"/>
          <p:cNvPicPr>
            <a:picLocks noChangeAspect="1"/>
          </p:cNvPicPr>
          <p:nvPr userDrawn="1"/>
        </p:nvPicPr>
        <p:blipFill>
          <a:blip r:embed="rId14"/>
          <a:srcRect/>
          <a:stretch>
            <a:fillRect/>
          </a:stretch>
        </p:blipFill>
        <p:spPr bwMode="auto">
          <a:xfrm>
            <a:off x="0" y="0"/>
            <a:ext cx="1387475" cy="371475"/>
          </a:xfrm>
          <a:prstGeom prst="rect">
            <a:avLst/>
          </a:prstGeom>
          <a:noFill/>
          <a:ln w="9525">
            <a:noFill/>
            <a:miter lim="800000"/>
            <a:headEnd/>
            <a:tailEnd/>
          </a:ln>
        </p:spPr>
      </p:pic>
      <p:pic>
        <p:nvPicPr>
          <p:cNvPr id="1032" name="图片 7" descr="QQ截图20170904085232.jpg"/>
          <p:cNvPicPr>
            <a:picLocks noChangeAspect="1"/>
          </p:cNvPicPr>
          <p:nvPr userDrawn="1"/>
        </p:nvPicPr>
        <p:blipFill>
          <a:blip r:embed="rId15"/>
          <a:srcRect/>
          <a:stretch>
            <a:fillRect/>
          </a:stretch>
        </p:blipFill>
        <p:spPr bwMode="auto">
          <a:xfrm>
            <a:off x="3870325" y="2901950"/>
            <a:ext cx="1890713" cy="3381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514350" rtl="0" eaLnBrk="0" fontAlgn="base" hangingPunct="0">
        <a:spcBef>
          <a:spcPct val="0"/>
        </a:spcBef>
        <a:spcAft>
          <a:spcPct val="0"/>
        </a:spcAft>
        <a:defRPr sz="2500" kern="1200">
          <a:solidFill>
            <a:schemeClr val="tx1"/>
          </a:solidFill>
          <a:latin typeface="+mj-lt"/>
          <a:ea typeface="+mj-ea"/>
          <a:cs typeface="+mj-cs"/>
        </a:defRPr>
      </a:lvl1pPr>
      <a:lvl2pPr algn="ctr" defTabSz="514350" rtl="0" eaLnBrk="0" fontAlgn="base" hangingPunct="0">
        <a:spcBef>
          <a:spcPct val="0"/>
        </a:spcBef>
        <a:spcAft>
          <a:spcPct val="0"/>
        </a:spcAft>
        <a:defRPr sz="2500">
          <a:solidFill>
            <a:schemeClr val="tx1"/>
          </a:solidFill>
          <a:latin typeface="Calibri" panose="020F0502020204030204" pitchFamily="34" charset="0"/>
          <a:ea typeface="宋体" panose="02010600030101010101" pitchFamily="2" charset="-122"/>
        </a:defRPr>
      </a:lvl2pPr>
      <a:lvl3pPr algn="ctr" defTabSz="514350" rtl="0" eaLnBrk="0" fontAlgn="base" hangingPunct="0">
        <a:spcBef>
          <a:spcPct val="0"/>
        </a:spcBef>
        <a:spcAft>
          <a:spcPct val="0"/>
        </a:spcAft>
        <a:defRPr sz="2500">
          <a:solidFill>
            <a:schemeClr val="tx1"/>
          </a:solidFill>
          <a:latin typeface="Calibri" panose="020F0502020204030204" pitchFamily="34" charset="0"/>
          <a:ea typeface="宋体" panose="02010600030101010101" pitchFamily="2" charset="-122"/>
        </a:defRPr>
      </a:lvl3pPr>
      <a:lvl4pPr algn="ctr" defTabSz="514350" rtl="0" eaLnBrk="0" fontAlgn="base" hangingPunct="0">
        <a:spcBef>
          <a:spcPct val="0"/>
        </a:spcBef>
        <a:spcAft>
          <a:spcPct val="0"/>
        </a:spcAft>
        <a:defRPr sz="2500">
          <a:solidFill>
            <a:schemeClr val="tx1"/>
          </a:solidFill>
          <a:latin typeface="Calibri" panose="020F0502020204030204" pitchFamily="34" charset="0"/>
          <a:ea typeface="宋体" panose="02010600030101010101" pitchFamily="2" charset="-122"/>
        </a:defRPr>
      </a:lvl4pPr>
      <a:lvl5pPr algn="ctr" defTabSz="514350" rtl="0" eaLnBrk="0" fontAlgn="base" hangingPunct="0">
        <a:spcBef>
          <a:spcPct val="0"/>
        </a:spcBef>
        <a:spcAft>
          <a:spcPct val="0"/>
        </a:spcAft>
        <a:defRPr sz="2500">
          <a:solidFill>
            <a:schemeClr val="tx1"/>
          </a:solidFill>
          <a:latin typeface="Calibri" panose="020F0502020204030204" pitchFamily="34" charset="0"/>
          <a:ea typeface="宋体" panose="02010600030101010101" pitchFamily="2" charset="-122"/>
        </a:defRPr>
      </a:lvl5pPr>
      <a:lvl6pPr marL="457200" algn="ctr" defTabSz="514350" rtl="0" fontAlgn="base">
        <a:spcBef>
          <a:spcPct val="0"/>
        </a:spcBef>
        <a:spcAft>
          <a:spcPct val="0"/>
        </a:spcAft>
        <a:defRPr sz="2500">
          <a:solidFill>
            <a:schemeClr val="tx1"/>
          </a:solidFill>
          <a:latin typeface="Calibri" panose="020F0502020204030204" pitchFamily="34" charset="0"/>
          <a:ea typeface="宋体" panose="02010600030101010101" pitchFamily="2" charset="-122"/>
        </a:defRPr>
      </a:lvl6pPr>
      <a:lvl7pPr marL="914400" algn="ctr" defTabSz="514350" rtl="0" fontAlgn="base">
        <a:spcBef>
          <a:spcPct val="0"/>
        </a:spcBef>
        <a:spcAft>
          <a:spcPct val="0"/>
        </a:spcAft>
        <a:defRPr sz="2500">
          <a:solidFill>
            <a:schemeClr val="tx1"/>
          </a:solidFill>
          <a:latin typeface="Calibri" panose="020F0502020204030204" pitchFamily="34" charset="0"/>
          <a:ea typeface="宋体" panose="02010600030101010101" pitchFamily="2" charset="-122"/>
        </a:defRPr>
      </a:lvl7pPr>
      <a:lvl8pPr marL="1371600" algn="ctr" defTabSz="514350" rtl="0" fontAlgn="base">
        <a:spcBef>
          <a:spcPct val="0"/>
        </a:spcBef>
        <a:spcAft>
          <a:spcPct val="0"/>
        </a:spcAft>
        <a:defRPr sz="2500">
          <a:solidFill>
            <a:schemeClr val="tx1"/>
          </a:solidFill>
          <a:latin typeface="Calibri" panose="020F0502020204030204" pitchFamily="34" charset="0"/>
          <a:ea typeface="宋体" panose="02010600030101010101" pitchFamily="2" charset="-122"/>
        </a:defRPr>
      </a:lvl8pPr>
      <a:lvl9pPr marL="1828800" algn="ctr" defTabSz="514350" rtl="0" fontAlgn="base">
        <a:spcBef>
          <a:spcPct val="0"/>
        </a:spcBef>
        <a:spcAft>
          <a:spcPct val="0"/>
        </a:spcAft>
        <a:defRPr sz="2500">
          <a:solidFill>
            <a:schemeClr val="tx1"/>
          </a:solidFill>
          <a:latin typeface="Calibri" panose="020F0502020204030204" pitchFamily="34" charset="0"/>
          <a:ea typeface="宋体" panose="02010600030101010101" pitchFamily="2" charset="-122"/>
        </a:defRPr>
      </a:lvl9pPr>
    </p:titleStyle>
    <p:bodyStyle>
      <a:lvl1pPr marL="192405" indent="-192405" algn="l" defTabSz="51435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1pPr>
      <a:lvl2pPr marL="417830" indent="-160655" algn="l" defTabSz="51435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2pPr>
      <a:lvl3pPr marL="643255" indent="-128905" algn="l" defTabSz="51435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3pPr>
      <a:lvl4pPr marL="900430" indent="-128905" algn="l" defTabSz="514350"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4pPr>
      <a:lvl5pPr marL="1157605" indent="-128905" algn="l" defTabSz="514350"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5pPr>
      <a:lvl6pPr marL="1414780" indent="-128905" algn="l" defTabSz="51435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6pPr>
      <a:lvl7pPr marL="1671955" indent="-128905" algn="l" defTabSz="51435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7pPr>
      <a:lvl8pPr marL="1929130" indent="-128905" algn="l" defTabSz="51435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8pPr>
      <a:lvl9pPr marL="2186305" indent="-128905" algn="l" defTabSz="51435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9pPr>
    </p:bodyStyle>
    <p:otherStyle>
      <a:defPPr>
        <a:defRPr lang="zh-CN"/>
      </a:defPPr>
      <a:lvl1pPr marL="0" algn="l" defTabSz="514350" rtl="0" eaLnBrk="1" latinLnBrk="0" hangingPunct="1">
        <a:defRPr sz="1000" kern="1200">
          <a:solidFill>
            <a:schemeClr val="tx1"/>
          </a:solidFill>
          <a:latin typeface="+mn-lt"/>
          <a:ea typeface="+mn-ea"/>
          <a:cs typeface="+mn-cs"/>
        </a:defRPr>
      </a:lvl1pPr>
      <a:lvl2pPr marL="257175" algn="l" defTabSz="514350" rtl="0" eaLnBrk="1" latinLnBrk="0" hangingPunct="1">
        <a:defRPr sz="1000" kern="1200">
          <a:solidFill>
            <a:schemeClr val="tx1"/>
          </a:solidFill>
          <a:latin typeface="+mn-lt"/>
          <a:ea typeface="+mn-ea"/>
          <a:cs typeface="+mn-cs"/>
        </a:defRPr>
      </a:lvl2pPr>
      <a:lvl3pPr marL="514350" algn="l" defTabSz="514350" rtl="0" eaLnBrk="1" latinLnBrk="0" hangingPunct="1">
        <a:defRPr sz="1000" kern="1200">
          <a:solidFill>
            <a:schemeClr val="tx1"/>
          </a:solidFill>
          <a:latin typeface="+mn-lt"/>
          <a:ea typeface="+mn-ea"/>
          <a:cs typeface="+mn-cs"/>
        </a:defRPr>
      </a:lvl3pPr>
      <a:lvl4pPr marL="771525" algn="l" defTabSz="514350" rtl="0" eaLnBrk="1" latinLnBrk="0" hangingPunct="1">
        <a:defRPr sz="1000" kern="1200">
          <a:solidFill>
            <a:schemeClr val="tx1"/>
          </a:solidFill>
          <a:latin typeface="+mn-lt"/>
          <a:ea typeface="+mn-ea"/>
          <a:cs typeface="+mn-cs"/>
        </a:defRPr>
      </a:lvl4pPr>
      <a:lvl5pPr marL="1028700" algn="l" defTabSz="514350" rtl="0" eaLnBrk="1" latinLnBrk="0" hangingPunct="1">
        <a:defRPr sz="1000" kern="1200">
          <a:solidFill>
            <a:schemeClr val="tx1"/>
          </a:solidFill>
          <a:latin typeface="+mn-lt"/>
          <a:ea typeface="+mn-ea"/>
          <a:cs typeface="+mn-cs"/>
        </a:defRPr>
      </a:lvl5pPr>
      <a:lvl6pPr marL="1285875" algn="l" defTabSz="514350" rtl="0" eaLnBrk="1" latinLnBrk="0" hangingPunct="1">
        <a:defRPr sz="1000" kern="1200">
          <a:solidFill>
            <a:schemeClr val="tx1"/>
          </a:solidFill>
          <a:latin typeface="+mn-lt"/>
          <a:ea typeface="+mn-ea"/>
          <a:cs typeface="+mn-cs"/>
        </a:defRPr>
      </a:lvl6pPr>
      <a:lvl7pPr marL="1543050" algn="l" defTabSz="514350" rtl="0" eaLnBrk="1" latinLnBrk="0" hangingPunct="1">
        <a:defRPr sz="1000" kern="1200">
          <a:solidFill>
            <a:schemeClr val="tx1"/>
          </a:solidFill>
          <a:latin typeface="+mn-lt"/>
          <a:ea typeface="+mn-ea"/>
          <a:cs typeface="+mn-cs"/>
        </a:defRPr>
      </a:lvl7pPr>
      <a:lvl8pPr marL="1800225" algn="l" defTabSz="514350" rtl="0" eaLnBrk="1" latinLnBrk="0" hangingPunct="1">
        <a:defRPr sz="1000" kern="1200">
          <a:solidFill>
            <a:schemeClr val="tx1"/>
          </a:solidFill>
          <a:latin typeface="+mn-lt"/>
          <a:ea typeface="+mn-ea"/>
          <a:cs typeface="+mn-cs"/>
        </a:defRPr>
      </a:lvl8pPr>
      <a:lvl9pPr marL="2057400" algn="l" defTabSz="514350"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6.jpeg"/><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microsoft.com/office/2007/relationships/media" Target="file:///G:\20181108\3&#31038;\2&#25945;&#32946;&#32773;\2&#25105;&#30340;&#25945;&#23398;\1&#35838;&#20214;\1&#26032;&#35838;&#25945;&#23398;\&#35838;&#20214;&#27169;&#26495;\Classical%20Artists-Kiss%20the%20Rain%20(&#38632;&#30340;&#21360;&#35760;).mp3" TargetMode="External"/><Relationship Id="rId1" Type="http://schemas.openxmlformats.org/officeDocument/2006/relationships/audio" Target="file:///G:\20181108\3&#31038;\2&#25945;&#32946;&#32773;\2&#25105;&#30340;&#25945;&#23398;\1&#35838;&#20214;\1&#26032;&#35838;&#25945;&#23398;\&#35838;&#20214;&#27169;&#26495;\Classical%20Artists-Kiss%20the%20Rain%20(&#38632;&#30340;&#21360;&#35760;).mp3" TargetMode="Externa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9.png"/><Relationship Id="rId1"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1.png"/><Relationship Id="rId1"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2.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hyperlink" Target="https://baike.baidu.com/item/%E4%B8%AD%E5%85%B1%E4%B8%AD%E5%A4%AE%E5%85%B3%E4%BA%8E%E5%85%A8%E9%9D%A2%E6%B7%B1%E5%8C%96%E6%94%B9%E9%9D%A9%E8%8B%A5%E5%B9%B2%E9%87%8D%E5%A4%A7%E9%97%AE%E9%A2%98%E7%9A%84%E5%86%B3%E5%AE%9A/12276370" TargetMode="Externa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jpeg"/><Relationship Id="rId1" Type="http://schemas.openxmlformats.org/officeDocument/2006/relationships/hyperlink" Target="1978-2017&#24180;&#20013;&#22269;&#32463;&#27982;&#22686;&#38271;&#21464;&#21270;&#35270;&#39057;-&#33150;&#35759;&#35270;&#39057;.mp4" TargetMode="Externa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33.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7.xml"/><Relationship Id="rId7" Type="http://schemas.openxmlformats.org/officeDocument/2006/relationships/image" Target="../media/image42.jpe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36.jpe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6.jpeg"/><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0.png"/><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image" Target="../media/image47.png"/></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image" Target="../media/image51.jpe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9.jpeg"/><Relationship Id="rId1" Type="http://schemas.openxmlformats.org/officeDocument/2006/relationships/image" Target="../media/image5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4.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8.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9.png"/></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jpeg"/></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8.png"/><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75.pn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80.png"/><Relationship Id="rId1" Type="http://schemas.openxmlformats.org/officeDocument/2006/relationships/image" Target="../media/image79.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81.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3.png"/><Relationship Id="rId1" Type="http://schemas.openxmlformats.org/officeDocument/2006/relationships/image" Target="../media/image82.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5.png"/><Relationship Id="rId1" Type="http://schemas.openxmlformats.org/officeDocument/2006/relationships/image" Target="../media/image84.jpe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5.jpeg"/><Relationship Id="rId7" Type="http://schemas.openxmlformats.org/officeDocument/2006/relationships/image" Target="../media/image14.jpeg"/><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8.png"/><Relationship Id="rId1" Type="http://schemas.openxmlformats.org/officeDocument/2006/relationships/image" Target="../media/image87.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89.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6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0.png"/><Relationship Id="rId2" Type="http://schemas.openxmlformats.org/officeDocument/2006/relationships/image" Target="../media/image33.jpeg"/><Relationship Id="rId1" Type="http://schemas.openxmlformats.org/officeDocument/2006/relationships/hyperlink" Target="https://baike.baidu.com/item/%E4%B8%AD%E5%85%B1%E4%B8%AD%E5%A4%AE%E5%85%B3%E4%BA%8E%E5%85%A8%E9%9D%A2%E6%B7%B1%E5%8C%96%E6%94%B9%E9%9D%A9%E8%8B%A5%E5%B9%B2%E9%87%8D%E5%A4%A7%E9%97%AE%E9%A2%98%E7%9A%84%E5%86%B3%E5%AE%9A/12276370" TargetMode="Externa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2.png"/><Relationship Id="rId1" Type="http://schemas.openxmlformats.org/officeDocument/2006/relationships/image" Target="../media/image91.png"/></Relationships>
</file>

<file path=ppt/slides/_rels/slide69.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openxmlformats.org/officeDocument/2006/relationships/image" Target="../media/image94.jpeg"/><Relationship Id="rId1" Type="http://schemas.openxmlformats.org/officeDocument/2006/relationships/image" Target="../media/image9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5.GIF"/></Relationships>
</file>

<file path=ppt/slides/_rels/slide72.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image" Target="../media/image97.jpeg"/><Relationship Id="rId1" Type="http://schemas.openxmlformats.org/officeDocument/2006/relationships/image" Target="../media/image96.jpeg"/></Relationships>
</file>

<file path=ppt/slides/_rels/slide7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2.jpeg"/><Relationship Id="rId4" Type="http://schemas.openxmlformats.org/officeDocument/2006/relationships/image" Target="../media/image101.png"/><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image" Target="../media/image98.jpe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4.jpeg"/><Relationship Id="rId1" Type="http://schemas.openxmlformats.org/officeDocument/2006/relationships/image" Target="../media/image103.jpe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7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7.jpeg"/><Relationship Id="rId3" Type="http://schemas.openxmlformats.org/officeDocument/2006/relationships/image" Target="../media/image106.jpeg"/><Relationship Id="rId2" Type="http://schemas.openxmlformats.org/officeDocument/2006/relationships/image" Target="NULL" TargetMode="External"/><Relationship Id="rId1" Type="http://schemas.openxmlformats.org/officeDocument/2006/relationships/image" Target="../media/image105.jpe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8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image" Target="../media/image108.jpe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4.jpeg"/><Relationship Id="rId1" Type="http://schemas.openxmlformats.org/officeDocument/2006/relationships/image" Target="../media/image113.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6.png"/><Relationship Id="rId1" Type="http://schemas.openxmlformats.org/officeDocument/2006/relationships/image" Target="../media/image115.jpe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20.png"/><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image" Target="../media/image117.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2.png"/><Relationship Id="rId1" Type="http://schemas.openxmlformats.org/officeDocument/2006/relationships/image" Target="../media/image121.jpe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标题 1"/>
          <p:cNvSpPr>
            <a:spLocks noGrp="1"/>
          </p:cNvSpPr>
          <p:nvPr>
            <p:ph type="ctrTitle"/>
          </p:nvPr>
        </p:nvSpPr>
        <p:spPr>
          <a:xfrm>
            <a:off x="431800" y="1006475"/>
            <a:ext cx="4897438" cy="695325"/>
          </a:xfrm>
        </p:spPr>
        <p:txBody>
          <a:bodyPr/>
          <a:lstStyle/>
          <a:p>
            <a:pPr eaLnBrk="1" hangingPunct="1"/>
            <a:r>
              <a:rPr lang="zh-CN" altLang="en-US" smtClean="0">
                <a:latin typeface="楷体" panose="02010609060101010101" pitchFamily="49" charset="-122"/>
                <a:ea typeface="楷体" panose="02010609060101010101" pitchFamily="49" charset="-122"/>
              </a:rPr>
              <a:t>第</a:t>
            </a:r>
            <a:r>
              <a:rPr lang="en-US" altLang="zh-CN" smtClean="0">
                <a:latin typeface="楷体" panose="02010609060101010101" pitchFamily="49" charset="-122"/>
                <a:ea typeface="楷体" panose="02010609060101010101" pitchFamily="49" charset="-122"/>
              </a:rPr>
              <a:t>1</a:t>
            </a:r>
            <a:r>
              <a:rPr lang="zh-CN" altLang="en-US" smtClean="0">
                <a:latin typeface="楷体" panose="02010609060101010101" pitchFamily="49" charset="-122"/>
                <a:ea typeface="楷体" panose="02010609060101010101" pitchFamily="49" charset="-122"/>
              </a:rPr>
              <a:t>课时 教学设计</a:t>
            </a:r>
            <a:endParaRPr lang="zh-CN" altLang="en-US" smtClean="0">
              <a:latin typeface="楷体" panose="02010609060101010101" pitchFamily="49" charset="-122"/>
              <a:ea typeface="楷体" panose="02010609060101010101" pitchFamily="49" charset="-122"/>
            </a:endParaRPr>
          </a:p>
        </p:txBody>
      </p:sp>
      <p:sp>
        <p:nvSpPr>
          <p:cNvPr id="3" name="副标题 2"/>
          <p:cNvSpPr>
            <a:spLocks noGrp="1"/>
          </p:cNvSpPr>
          <p:nvPr>
            <p:ph type="subTitle" idx="1"/>
          </p:nvPr>
        </p:nvSpPr>
        <p:spPr>
          <a:xfrm>
            <a:off x="863600" y="1836738"/>
            <a:ext cx="4033838" cy="827087"/>
          </a:xfrm>
        </p:spPr>
        <p:txBody>
          <a:bodyPr rtlCol="0">
            <a:normAutofit/>
          </a:bodyPr>
          <a:lstStyle/>
          <a:p>
            <a:pPr eaLnBrk="1" fontAlgn="auto" hangingPunct="1">
              <a:spcAft>
                <a:spcPts val="0"/>
              </a:spcAft>
              <a:buFont typeface="Arial" panose="020B0604020202020204" pitchFamily="34" charset="0"/>
              <a:buNone/>
              <a:defRPr/>
            </a:pPr>
            <a:endParaRPr lang="zh-CN"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标题 1"/>
          <p:cNvSpPr>
            <a:spLocks noGrp="1"/>
          </p:cNvSpPr>
          <p:nvPr>
            <p:ph type="title"/>
          </p:nvPr>
        </p:nvSpPr>
        <p:spPr/>
        <p:txBody>
          <a:bodyPr/>
          <a:lstStyle/>
          <a:p>
            <a:pPr eaLnBrk="1" hangingPunct="1"/>
            <a:r>
              <a:rPr lang="zh-CN" altLang="en-US" b="1" smtClean="0">
                <a:latin typeface="楷体" panose="02010609060101010101" pitchFamily="49" charset="-122"/>
                <a:ea typeface="楷体" panose="02010609060101010101" pitchFamily="49" charset="-122"/>
              </a:rPr>
              <a:t>自主学习</a:t>
            </a:r>
            <a:endParaRPr lang="zh-CN" altLang="en-US" b="1" smtClean="0">
              <a:latin typeface="楷体" panose="02010609060101010101" pitchFamily="49" charset="-122"/>
              <a:ea typeface="楷体" panose="02010609060101010101" pitchFamily="49" charset="-122"/>
            </a:endParaRPr>
          </a:p>
        </p:txBody>
      </p:sp>
      <p:sp>
        <p:nvSpPr>
          <p:cNvPr id="19458" name="内容占位符 2"/>
          <p:cNvSpPr>
            <a:spLocks noGrp="1"/>
          </p:cNvSpPr>
          <p:nvPr>
            <p:ph idx="1"/>
          </p:nvPr>
        </p:nvSpPr>
        <p:spPr/>
        <p:txBody>
          <a:bodyPr/>
          <a:lstStyle/>
          <a:p>
            <a:pPr eaLnBrk="1" hangingPunct="1"/>
            <a:r>
              <a:rPr lang="zh-CN" altLang="en-US" sz="3600" smtClean="0">
                <a:latin typeface="楷体" panose="02010609060101010101" pitchFamily="49" charset="-122"/>
                <a:ea typeface="楷体" panose="02010609060101010101" pitchFamily="49" charset="-122"/>
              </a:rPr>
              <a:t>朗读课文；</a:t>
            </a:r>
            <a:endParaRPr lang="en-US" altLang="zh-CN" sz="3600" smtClean="0">
              <a:latin typeface="楷体" panose="02010609060101010101" pitchFamily="49" charset="-122"/>
              <a:ea typeface="楷体" panose="02010609060101010101" pitchFamily="49" charset="-122"/>
            </a:endParaRPr>
          </a:p>
          <a:p>
            <a:pPr eaLnBrk="1" hangingPunct="1"/>
            <a:r>
              <a:rPr lang="zh-CN" altLang="en-US" sz="3600" smtClean="0">
                <a:latin typeface="楷体" panose="02010609060101010101" pitchFamily="49" charset="-122"/>
                <a:ea typeface="楷体" panose="02010609060101010101" pitchFamily="49" charset="-122"/>
              </a:rPr>
              <a:t>归纳要点；</a:t>
            </a:r>
            <a:endParaRPr lang="en-US" altLang="zh-CN" sz="3600" smtClean="0">
              <a:latin typeface="楷体" panose="02010609060101010101" pitchFamily="49" charset="-122"/>
              <a:ea typeface="楷体" panose="02010609060101010101" pitchFamily="49" charset="-122"/>
            </a:endParaRPr>
          </a:p>
          <a:p>
            <a:pPr eaLnBrk="1" hangingPunct="1"/>
            <a:r>
              <a:rPr lang="zh-CN" altLang="en-US" sz="3600" smtClean="0">
                <a:latin typeface="楷体" panose="02010609060101010101" pitchFamily="49" charset="-122"/>
                <a:ea typeface="楷体" panose="02010609060101010101" pitchFamily="49" charset="-122"/>
              </a:rPr>
              <a:t>大胆质疑。</a:t>
            </a:r>
            <a:endParaRPr lang="zh-CN" altLang="en-US" sz="3600" smtClean="0">
              <a:latin typeface="楷体" panose="02010609060101010101" pitchFamily="49" charset="-122"/>
              <a:ea typeface="楷体" panose="02010609060101010101" pitchFamily="49" charset="-122"/>
            </a:endParaRPr>
          </a:p>
        </p:txBody>
      </p:sp>
      <p:pic>
        <p:nvPicPr>
          <p:cNvPr id="4" name="Picture 21" descr="t01a6e4b9db7168f309"/>
          <p:cNvPicPr>
            <a:picLocks noChangeAspect="1" noChangeArrowheads="1"/>
          </p:cNvPicPr>
          <p:nvPr/>
        </p:nvPicPr>
        <p:blipFill>
          <a:blip r:embed="rId1"/>
          <a:srcRect/>
          <a:stretch>
            <a:fillRect/>
          </a:stretch>
        </p:blipFill>
        <p:spPr bwMode="auto">
          <a:xfrm>
            <a:off x="3452023" y="619912"/>
            <a:ext cx="1758126" cy="21230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15339" y="1041696"/>
            <a:ext cx="2483873" cy="389877"/>
          </a:xfrm>
          <a:prstGeom prst="rect">
            <a:avLst/>
          </a:prstGeom>
        </p:spPr>
        <p:txBody>
          <a:bodyPr wrap="square" lIns="43205" tIns="21603" rIns="43205" bIns="21603">
            <a:spAutoFit/>
          </a:bodyPr>
          <a:lstStyle/>
          <a:p>
            <a:pPr algn="just">
              <a:lnSpc>
                <a:spcPct val="150000"/>
              </a:lnSpc>
            </a:pPr>
            <a:r>
              <a:rPr lang="zh-CN" altLang="en-US" sz="1500" b="1" dirty="0" smtClean="0">
                <a:latin typeface="微软雅黑" panose="020B0503020204020204" charset="-122"/>
                <a:ea typeface="微软雅黑" panose="020B0503020204020204" charset="-122"/>
                <a:cs typeface="微软雅黑" panose="020B0503020204020204" charset="-122"/>
                <a:sym typeface="+mn-ea"/>
              </a:rPr>
              <a:t>自主学习：阅读</a:t>
            </a:r>
            <a:r>
              <a:rPr lang="en-US" altLang="zh-CN" sz="1500" b="1" dirty="0" smtClean="0">
                <a:latin typeface="微软雅黑" panose="020B0503020204020204" charset="-122"/>
                <a:ea typeface="微软雅黑" panose="020B0503020204020204" charset="-122"/>
                <a:cs typeface="微软雅黑" panose="020B0503020204020204" charset="-122"/>
                <a:sym typeface="+mn-ea"/>
              </a:rPr>
              <a:t>P3--4</a:t>
            </a:r>
            <a:r>
              <a:rPr lang="zh-CN" altLang="en-US" sz="1500" b="1" dirty="0" smtClean="0">
                <a:latin typeface="微软雅黑" panose="020B0503020204020204" charset="-122"/>
                <a:ea typeface="微软雅黑" panose="020B0503020204020204" charset="-122"/>
                <a:cs typeface="微软雅黑" panose="020B0503020204020204" charset="-122"/>
                <a:sym typeface="+mn-ea"/>
              </a:rPr>
              <a:t>页。</a:t>
            </a:r>
            <a:endParaRPr lang="zh-CN" altLang="en-US" sz="1500" b="1" dirty="0" smtClean="0">
              <a:latin typeface="微软雅黑" panose="020B0503020204020204" charset="-122"/>
              <a:ea typeface="微软雅黑" panose="020B0503020204020204" charset="-122"/>
              <a:cs typeface="微软雅黑" panose="020B0503020204020204" charset="-122"/>
              <a:sym typeface="+mn-ea"/>
            </a:endParaRPr>
          </a:p>
        </p:txBody>
      </p:sp>
      <p:sp>
        <p:nvSpPr>
          <p:cNvPr id="4" name="TextBox 3"/>
          <p:cNvSpPr txBox="1"/>
          <p:nvPr/>
        </p:nvSpPr>
        <p:spPr>
          <a:xfrm>
            <a:off x="1281313" y="1586024"/>
            <a:ext cx="3096558" cy="751514"/>
          </a:xfrm>
          <a:prstGeom prst="rect">
            <a:avLst/>
          </a:prstGeom>
          <a:noFill/>
        </p:spPr>
        <p:txBody>
          <a:bodyPr wrap="square" lIns="43205" tIns="21603" rIns="43205" bIns="21603" rtlCol="0">
            <a:spAutoFit/>
          </a:bodyPr>
          <a:lstStyle/>
          <a:p>
            <a:r>
              <a:rPr lang="zh-CN" altLang="en-US" sz="2300" b="1" dirty="0" smtClean="0">
                <a:solidFill>
                  <a:srgbClr val="FF0000"/>
                </a:solidFill>
                <a:ea typeface="微软雅黑" panose="020B0503020204020204" charset="-122"/>
              </a:rPr>
              <a:t>思考：促成改革开放的原因有哪些？</a:t>
            </a:r>
            <a:endParaRPr lang="zh-CN" altLang="en-US" sz="2300" b="1" dirty="0" smtClean="0">
              <a:solidFill>
                <a:srgbClr val="FF0000"/>
              </a:solidFill>
              <a:ea typeface="微软雅黑" panose="020B0503020204020204" charset="-122"/>
            </a:endParaRPr>
          </a:p>
        </p:txBody>
      </p:sp>
      <p:sp>
        <p:nvSpPr>
          <p:cNvPr id="5" name="矩形 4"/>
          <p:cNvSpPr/>
          <p:nvPr/>
        </p:nvSpPr>
        <p:spPr>
          <a:xfrm>
            <a:off x="1370647" y="670519"/>
            <a:ext cx="1165410" cy="274460"/>
          </a:xfrm>
          <a:prstGeom prst="rect">
            <a:avLst/>
          </a:prstGeom>
          <a:ln w="19050">
            <a:solidFill>
              <a:schemeClr val="accent3">
                <a:lumMod val="75000"/>
              </a:schemeClr>
            </a:solidFill>
          </a:ln>
        </p:spPr>
        <p:txBody>
          <a:bodyPr wrap="square" lIns="43205" tIns="21603" rIns="43205" bIns="21603">
            <a:spAutoFit/>
          </a:bodyPr>
          <a:lstStyle/>
          <a:p>
            <a:pPr algn="ctr">
              <a:buFontTx/>
              <a:buNone/>
              <a:defRPr/>
            </a:pPr>
            <a:r>
              <a:rPr lang="zh-CN" altLang="en-US" sz="1500" b="1" dirty="0" smtClean="0">
                <a:ea typeface="微软雅黑" panose="020B0503020204020204" charset="-122"/>
              </a:rPr>
              <a:t>回顾历史</a:t>
            </a:r>
            <a:r>
              <a:rPr lang="zh-CN" altLang="en-US" sz="1300" b="1" dirty="0" smtClean="0">
                <a:ea typeface="微软雅黑" panose="020B0503020204020204" charset="-122"/>
              </a:rPr>
              <a:t> </a:t>
            </a:r>
            <a:endParaRPr lang="zh-CN" altLang="en-US" sz="1300" b="1" dirty="0">
              <a:ea typeface="微软雅黑" panose="020B0503020204020204"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716379" y="2278562"/>
            <a:ext cx="4321529" cy="4200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5" tIns="21603" rIns="43205" bIns="21603" anchor="ctr"/>
          <a:lstStyle/>
          <a:p>
            <a:pPr algn="ctr" defTabSz="431800">
              <a:defRPr/>
            </a:pPr>
            <a:endParaRPr lang="zh-CN" altLang="en-US" sz="900" b="1" noProof="1"/>
          </a:p>
        </p:txBody>
      </p:sp>
      <p:grpSp>
        <p:nvGrpSpPr>
          <p:cNvPr id="3" name="组合 11"/>
          <p:cNvGrpSpPr/>
          <p:nvPr/>
        </p:nvGrpSpPr>
        <p:grpSpPr>
          <a:xfrm>
            <a:off x="341762" y="933025"/>
            <a:ext cx="1056490" cy="1198533"/>
            <a:chOff x="1228660" y="1795993"/>
            <a:chExt cx="1813720" cy="2352171"/>
          </a:xfrm>
        </p:grpSpPr>
        <p:sp>
          <p:nvSpPr>
            <p:cNvPr id="13" name="椭圆 12"/>
            <p:cNvSpPr/>
            <p:nvPr/>
          </p:nvSpPr>
          <p:spPr>
            <a:xfrm>
              <a:off x="1228660" y="1795993"/>
              <a:ext cx="1813720" cy="1814124"/>
            </a:xfrm>
            <a:prstGeom prst="ellipse">
              <a:avLst/>
            </a:prstGeom>
            <a:blipFill rotWithShape="1">
              <a:blip r:embed="rId1"/>
              <a:stretch>
                <a:fillRect/>
              </a:stretch>
            </a:blipFill>
            <a:ln w="38100">
              <a:solidFill>
                <a:srgbClr val="6561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1800">
                <a:defRPr/>
              </a:pPr>
              <a:endParaRPr lang="zh-CN" altLang="en-US" sz="900" noProof="1"/>
            </a:p>
          </p:txBody>
        </p:sp>
        <p:sp>
          <p:nvSpPr>
            <p:cNvPr id="16" name="矩形 15"/>
            <p:cNvSpPr/>
            <p:nvPr/>
          </p:nvSpPr>
          <p:spPr>
            <a:xfrm>
              <a:off x="1525392" y="3664081"/>
              <a:ext cx="1209147" cy="484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1800">
                <a:defRPr/>
              </a:pPr>
              <a:r>
                <a:rPr lang="zh-CN" altLang="zh-CN" sz="900" noProof="1">
                  <a:solidFill>
                    <a:schemeClr val="tx1"/>
                  </a:solidFill>
                  <a:latin typeface="楷体" panose="02010609060101010101" pitchFamily="49" charset="-122"/>
                  <a:ea typeface="楷体" panose="02010609060101010101" pitchFamily="49" charset="-122"/>
                </a:rPr>
                <a:t>鸦片战争</a:t>
              </a:r>
              <a:endParaRPr lang="zh-CN" altLang="zh-CN" sz="900" noProof="1">
                <a:solidFill>
                  <a:schemeClr val="tx1"/>
                </a:solidFill>
                <a:latin typeface="楷体" panose="02010609060101010101" pitchFamily="49" charset="-122"/>
                <a:ea typeface="楷体" panose="02010609060101010101" pitchFamily="49" charset="-122"/>
              </a:endParaRPr>
            </a:p>
          </p:txBody>
        </p:sp>
      </p:grpSp>
      <p:grpSp>
        <p:nvGrpSpPr>
          <p:cNvPr id="5" name="组合 27"/>
          <p:cNvGrpSpPr/>
          <p:nvPr/>
        </p:nvGrpSpPr>
        <p:grpSpPr>
          <a:xfrm>
            <a:off x="1698906" y="933325"/>
            <a:ext cx="996780" cy="1276535"/>
            <a:chOff x="3076512" y="1830301"/>
            <a:chExt cx="1813720" cy="2404745"/>
          </a:xfrm>
        </p:grpSpPr>
        <p:sp>
          <p:nvSpPr>
            <p:cNvPr id="107" name="椭圆 106"/>
            <p:cNvSpPr/>
            <p:nvPr/>
          </p:nvSpPr>
          <p:spPr>
            <a:xfrm>
              <a:off x="3076512" y="1830301"/>
              <a:ext cx="1813720" cy="1814273"/>
            </a:xfrm>
            <a:prstGeom prst="ellipse">
              <a:avLst/>
            </a:prstGeom>
            <a:blipFill rotWithShape="1">
              <a:blip r:embed="rId2" cstate="print"/>
              <a:stretch>
                <a:fillRect/>
              </a:stretch>
            </a:blipFill>
            <a:ln w="38100">
              <a:solidFill>
                <a:srgbClr val="6561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1800">
                <a:defRPr/>
              </a:pPr>
              <a:endParaRPr lang="zh-CN" altLang="en-US" sz="900" noProof="1"/>
            </a:p>
          </p:txBody>
        </p:sp>
        <p:sp>
          <p:nvSpPr>
            <p:cNvPr id="146" name="矩形 145"/>
            <p:cNvSpPr/>
            <p:nvPr/>
          </p:nvSpPr>
          <p:spPr>
            <a:xfrm>
              <a:off x="3336976" y="3750923"/>
              <a:ext cx="1221322" cy="484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1800">
                <a:defRPr/>
              </a:pPr>
              <a:r>
                <a:rPr lang="zh-CN" altLang="en-US" sz="900" noProof="1">
                  <a:solidFill>
                    <a:schemeClr val="tx1"/>
                  </a:solidFill>
                  <a:latin typeface="楷体" panose="02010609060101010101" pitchFamily="49" charset="-122"/>
                  <a:ea typeface="楷体" panose="02010609060101010101" pitchFamily="49" charset="-122"/>
                </a:rPr>
                <a:t>第二次</a:t>
              </a:r>
              <a:endParaRPr lang="zh-CN" altLang="en-US" sz="900" noProof="1">
                <a:solidFill>
                  <a:schemeClr val="tx1"/>
                </a:solidFill>
                <a:latin typeface="楷体" panose="02010609060101010101" pitchFamily="49" charset="-122"/>
                <a:ea typeface="楷体" panose="02010609060101010101" pitchFamily="49" charset="-122"/>
              </a:endParaRPr>
            </a:p>
            <a:p>
              <a:pPr algn="ctr" defTabSz="431800">
                <a:defRPr/>
              </a:pPr>
              <a:r>
                <a:rPr lang="zh-CN" altLang="en-US" sz="900" noProof="1">
                  <a:solidFill>
                    <a:schemeClr val="tx1"/>
                  </a:solidFill>
                  <a:latin typeface="楷体" panose="02010609060101010101" pitchFamily="49" charset="-122"/>
                  <a:ea typeface="楷体" panose="02010609060101010101" pitchFamily="49" charset="-122"/>
                </a:rPr>
                <a:t>鸦片战争</a:t>
              </a:r>
              <a:endParaRPr lang="zh-CN" altLang="en-US" sz="900" noProof="1">
                <a:solidFill>
                  <a:schemeClr val="tx1"/>
                </a:solidFill>
                <a:latin typeface="楷体" panose="02010609060101010101" pitchFamily="49" charset="-122"/>
                <a:ea typeface="楷体" panose="02010609060101010101" pitchFamily="49" charset="-122"/>
              </a:endParaRPr>
            </a:p>
          </p:txBody>
        </p:sp>
      </p:grpSp>
      <p:grpSp>
        <p:nvGrpSpPr>
          <p:cNvPr id="6" name="组合 30"/>
          <p:cNvGrpSpPr/>
          <p:nvPr/>
        </p:nvGrpSpPr>
        <p:grpSpPr>
          <a:xfrm>
            <a:off x="3174272" y="933325"/>
            <a:ext cx="865656" cy="1198233"/>
            <a:chOff x="4690505" y="1435881"/>
            <a:chExt cx="1831237" cy="2364740"/>
          </a:xfrm>
        </p:grpSpPr>
        <p:sp>
          <p:nvSpPr>
            <p:cNvPr id="108" name="椭圆 107"/>
            <p:cNvSpPr/>
            <p:nvPr/>
          </p:nvSpPr>
          <p:spPr>
            <a:xfrm>
              <a:off x="4690505" y="1435881"/>
              <a:ext cx="1831237" cy="1831125"/>
            </a:xfrm>
            <a:prstGeom prst="ellipse">
              <a:avLst/>
            </a:prstGeom>
            <a:blipFill rotWithShape="1">
              <a:blip r:embed="rId3"/>
              <a:stretch>
                <a:fillRect/>
              </a:stretch>
            </a:blipFill>
            <a:ln w="38100">
              <a:solidFill>
                <a:srgbClr val="6561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1800">
                <a:defRPr/>
              </a:pPr>
              <a:endParaRPr lang="zh-CN" altLang="en-US" sz="900" noProof="1"/>
            </a:p>
          </p:txBody>
        </p:sp>
        <p:sp>
          <p:nvSpPr>
            <p:cNvPr id="148" name="矩形 147"/>
            <p:cNvSpPr/>
            <p:nvPr/>
          </p:nvSpPr>
          <p:spPr>
            <a:xfrm>
              <a:off x="4938055" y="3316239"/>
              <a:ext cx="1356765" cy="4843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1800">
                <a:defRPr/>
              </a:pPr>
              <a:r>
                <a:rPr lang="zh-CN" altLang="en-US" sz="900" noProof="1">
                  <a:solidFill>
                    <a:schemeClr val="tx1"/>
                  </a:solidFill>
                  <a:latin typeface="楷体" panose="02010609060101010101" pitchFamily="49" charset="-122"/>
                  <a:ea typeface="楷体" panose="02010609060101010101" pitchFamily="49" charset="-122"/>
                </a:rPr>
                <a:t>甲午战争</a:t>
              </a:r>
              <a:endParaRPr lang="zh-CN" altLang="en-US" sz="900" noProof="1">
                <a:solidFill>
                  <a:schemeClr val="tx1"/>
                </a:solidFill>
                <a:latin typeface="楷体" panose="02010609060101010101" pitchFamily="49" charset="-122"/>
                <a:ea typeface="楷体" panose="02010609060101010101" pitchFamily="49" charset="-122"/>
              </a:endParaRPr>
            </a:p>
          </p:txBody>
        </p:sp>
      </p:grpSp>
      <p:grpSp>
        <p:nvGrpSpPr>
          <p:cNvPr id="7" name="组合 32"/>
          <p:cNvGrpSpPr/>
          <p:nvPr/>
        </p:nvGrpSpPr>
        <p:grpSpPr>
          <a:xfrm>
            <a:off x="4435999" y="916825"/>
            <a:ext cx="857555" cy="1293035"/>
            <a:chOff x="8522799" y="1392733"/>
            <a:chExt cx="1813720" cy="2388235"/>
          </a:xfrm>
        </p:grpSpPr>
        <p:sp>
          <p:nvSpPr>
            <p:cNvPr id="124" name="椭圆 123"/>
            <p:cNvSpPr/>
            <p:nvPr/>
          </p:nvSpPr>
          <p:spPr>
            <a:xfrm>
              <a:off x="8522799" y="1392733"/>
              <a:ext cx="1813720" cy="1813789"/>
            </a:xfrm>
            <a:prstGeom prst="ellipse">
              <a:avLst/>
            </a:prstGeom>
            <a:blipFill rotWithShape="1">
              <a:blip r:embed="rId4" cstate="print"/>
              <a:stretch>
                <a:fillRect/>
              </a:stretch>
            </a:blipFill>
            <a:ln w="38100">
              <a:solidFill>
                <a:srgbClr val="6561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1800">
                <a:defRPr/>
              </a:pPr>
              <a:endParaRPr lang="zh-CN" altLang="en-US" sz="900" noProof="1"/>
            </a:p>
          </p:txBody>
        </p:sp>
        <p:sp>
          <p:nvSpPr>
            <p:cNvPr id="150" name="矩形 149"/>
            <p:cNvSpPr/>
            <p:nvPr/>
          </p:nvSpPr>
          <p:spPr>
            <a:xfrm>
              <a:off x="8884591" y="3296973"/>
              <a:ext cx="1371001" cy="483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1800">
                <a:defRPr/>
              </a:pPr>
              <a:r>
                <a:rPr lang="zh-CN" altLang="en-US" sz="900" noProof="1">
                  <a:solidFill>
                    <a:schemeClr val="tx1"/>
                  </a:solidFill>
                  <a:latin typeface="楷体" panose="02010609060101010101" pitchFamily="49" charset="-122"/>
                  <a:ea typeface="楷体" panose="02010609060101010101" pitchFamily="49" charset="-122"/>
                </a:rPr>
                <a:t>八国联军侵华战争</a:t>
              </a:r>
              <a:endParaRPr lang="zh-CN" altLang="en-US" sz="900" noProof="1">
                <a:solidFill>
                  <a:schemeClr val="tx1"/>
                </a:solidFill>
                <a:latin typeface="楷体" panose="02010609060101010101" pitchFamily="49" charset="-122"/>
                <a:ea typeface="楷体" panose="02010609060101010101" pitchFamily="49" charset="-122"/>
              </a:endParaRPr>
            </a:p>
          </p:txBody>
        </p:sp>
      </p:grpSp>
      <p:sp>
        <p:nvSpPr>
          <p:cNvPr id="15" name="文本框 14"/>
          <p:cNvSpPr txBox="1"/>
          <p:nvPr/>
        </p:nvSpPr>
        <p:spPr>
          <a:xfrm>
            <a:off x="930918" y="2451067"/>
            <a:ext cx="3952462" cy="517604"/>
          </a:xfrm>
          <a:prstGeom prst="rect">
            <a:avLst/>
          </a:prstGeom>
          <a:noFill/>
          <a:ln w="9525">
            <a:noFill/>
          </a:ln>
        </p:spPr>
        <p:txBody>
          <a:bodyPr lIns="43205" tIns="21603" rIns="43205" bIns="21603">
            <a:spAutoFit/>
          </a:bodyPr>
          <a:lstStyle/>
          <a:p>
            <a:pPr>
              <a:lnSpc>
                <a:spcPct val="140000"/>
              </a:lnSpc>
            </a:pPr>
            <a:r>
              <a:rPr lang="zh-CN" altLang="en-US" sz="1100" dirty="0">
                <a:solidFill>
                  <a:srgbClr val="333F50"/>
                </a:solidFill>
                <a:latin typeface="微软雅黑" panose="020B0503020204020204" charset="-122"/>
                <a:ea typeface="微软雅黑" panose="020B0503020204020204" charset="-122"/>
                <a:sym typeface="微软雅黑" panose="020B0503020204020204" charset="-122"/>
              </a:rPr>
              <a:t>近代以来，由于西方列强的入侵、封建统治的腐败等原因，中国遭受了前所未有的苦难。</a:t>
            </a:r>
            <a:endParaRPr lang="zh-CN" altLang="en-US" sz="1100" dirty="0">
              <a:solidFill>
                <a:srgbClr val="333F50"/>
              </a:solidFill>
              <a:latin typeface="微软雅黑" panose="020B0503020204020204" charset="-122"/>
              <a:ea typeface="微软雅黑" panose="020B0503020204020204" charset="-122"/>
            </a:endParaRPr>
          </a:p>
        </p:txBody>
      </p:sp>
      <p:sp>
        <p:nvSpPr>
          <p:cNvPr id="9" name="圆角矩形标注 8"/>
          <p:cNvSpPr/>
          <p:nvPr/>
        </p:nvSpPr>
        <p:spPr>
          <a:xfrm>
            <a:off x="3002641" y="1538442"/>
            <a:ext cx="2035867" cy="939326"/>
          </a:xfrm>
          <a:prstGeom prst="wedgeRoundRect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43205" tIns="21603" rIns="43205" bIns="21603" rtlCol="0" anchor="ctr"/>
          <a:lstStyle/>
          <a:p>
            <a:pPr algn="ctr"/>
            <a:endParaRPr lang="zh-CN" altLang="en-US"/>
          </a:p>
        </p:txBody>
      </p:sp>
      <p:sp>
        <p:nvSpPr>
          <p:cNvPr id="10" name="文本框 9"/>
          <p:cNvSpPr txBox="1"/>
          <p:nvPr/>
        </p:nvSpPr>
        <p:spPr>
          <a:xfrm>
            <a:off x="3117562" y="1653045"/>
            <a:ext cx="1837531" cy="705348"/>
          </a:xfrm>
          <a:prstGeom prst="rect">
            <a:avLst/>
          </a:prstGeom>
          <a:noFill/>
        </p:spPr>
        <p:txBody>
          <a:bodyPr wrap="square" lIns="43205" tIns="21603" rIns="43205" bIns="21603" rtlCol="0">
            <a:spAutoFit/>
          </a:bodyPr>
          <a:lstStyle/>
          <a:p>
            <a:r>
              <a:rPr lang="zh-CN" altLang="en-US" sz="17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强国富民</a:t>
            </a:r>
            <a:r>
              <a:rPr lang="zh-CN" altLang="en-US" sz="1300" b="1" dirty="0">
                <a:solidFill>
                  <a:srgbClr val="FF0000"/>
                </a:solidFill>
                <a:latin typeface="楷体" panose="02010609060101010101" pitchFamily="49" charset="-122"/>
                <a:ea typeface="楷体" panose="02010609060101010101" pitchFamily="49" charset="-122"/>
              </a:rPr>
              <a:t>成为一百多年来中华民族矢志不渝的奋斗目标。</a:t>
            </a:r>
            <a:endParaRPr lang="zh-CN" altLang="en-US" sz="1300" b="1" dirty="0">
              <a:solidFill>
                <a:srgbClr val="FF0000"/>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0-#ppt_w/2"/>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5" grpId="0"/>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4437" y="905664"/>
            <a:ext cx="5310067" cy="544381"/>
          </a:xfrm>
          <a:prstGeom prst="rect">
            <a:avLst/>
          </a:prstGeom>
          <a:solidFill>
            <a:schemeClr val="bg1">
              <a:lumMod val="95000"/>
            </a:schemeClr>
          </a:solidFill>
        </p:spPr>
        <p:txBody>
          <a:bodyPr wrap="square" lIns="51435" tIns="25718" rIns="51435" bIns="25718">
            <a:spAutoFit/>
          </a:bodyPr>
          <a:lstStyle/>
          <a:p>
            <a:pPr marL="257175" indent="-257175">
              <a:buFont typeface="Wingdings" panose="05000000000000000000" pitchFamily="2" charset="2"/>
              <a:buChar char="Ø"/>
            </a:pPr>
            <a:r>
              <a:rPr lang="zh-CN" altLang="en-US" sz="1600" b="1" dirty="0" smtClean="0">
                <a:solidFill>
                  <a:srgbClr val="0000CC"/>
                </a:solidFill>
                <a:latin typeface="黑体" panose="02010609060101010101" pitchFamily="49" charset="-122"/>
                <a:ea typeface="黑体" panose="02010609060101010101" pitchFamily="49" charset="-122"/>
              </a:rPr>
              <a:t>为</a:t>
            </a:r>
            <a:r>
              <a:rPr lang="zh-CN" altLang="en-US" sz="1600" b="1" dirty="0">
                <a:solidFill>
                  <a:srgbClr val="0000CC"/>
                </a:solidFill>
                <a:latin typeface="黑体" panose="02010609060101010101" pitchFamily="49" charset="-122"/>
                <a:ea typeface="黑体" panose="02010609060101010101" pitchFamily="49" charset="-122"/>
              </a:rPr>
              <a:t>实现这一目标，中国共产党团结和带领中国人民做出了哪些努力？</a:t>
            </a:r>
            <a:endParaRPr lang="zh-CN" altLang="en-US" sz="1600" b="1" dirty="0">
              <a:solidFill>
                <a:srgbClr val="0000CC"/>
              </a:solidFill>
              <a:latin typeface="黑体" panose="02010609060101010101" pitchFamily="49" charset="-122"/>
              <a:ea typeface="黑体" panose="02010609060101010101" pitchFamily="49" charset="-122"/>
              <a:cs typeface="宋体" panose="02010600030101010101" pitchFamily="2" charset="-122"/>
            </a:endParaRPr>
          </a:p>
        </p:txBody>
      </p:sp>
    </p:spTree>
  </p:cSld>
  <p:clrMapOvr>
    <a:masterClrMapping/>
  </p:clrMapOvr>
  <p:transition>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reeform 10"/>
          <p:cNvSpPr/>
          <p:nvPr/>
        </p:nvSpPr>
        <p:spPr>
          <a:xfrm>
            <a:off x="580605" y="246007"/>
            <a:ext cx="4837622" cy="294008"/>
          </a:xfrm>
          <a:custGeom>
            <a:avLst/>
            <a:gdLst>
              <a:gd name="txL" fmla="*/ 0 w 4900"/>
              <a:gd name="txT" fmla="*/ 0 h 537"/>
              <a:gd name="txR" fmla="*/ 4900 w 4900"/>
              <a:gd name="txB" fmla="*/ 537 h 537"/>
            </a:gdLst>
            <a:ahLst/>
            <a:cxnLst>
              <a:cxn ang="0">
                <a:pos x="2147483647" y="720413611"/>
              </a:cxn>
              <a:cxn ang="0">
                <a:pos x="0" y="720413611"/>
              </a:cxn>
              <a:cxn ang="0">
                <a:pos x="1698070703" y="327337908"/>
              </a:cxn>
              <a:cxn ang="0">
                <a:pos x="637321114" y="0"/>
              </a:cxn>
              <a:cxn ang="0">
                <a:pos x="2147483647" y="0"/>
              </a:cxn>
              <a:cxn ang="0">
                <a:pos x="2147483647" y="343436581"/>
              </a:cxn>
              <a:cxn ang="0">
                <a:pos x="2147483647" y="720413611"/>
              </a:cxn>
            </a:cxnLst>
            <a:rect l="txL" t="txT" r="txR" b="txB"/>
            <a:pathLst>
              <a:path w="4900" h="537">
                <a:moveTo>
                  <a:pt x="4805" y="537"/>
                </a:moveTo>
                <a:lnTo>
                  <a:pt x="0" y="537"/>
                </a:lnTo>
                <a:lnTo>
                  <a:pt x="389" y="244"/>
                </a:lnTo>
                <a:lnTo>
                  <a:pt x="146" y="0"/>
                </a:lnTo>
                <a:lnTo>
                  <a:pt x="4900" y="0"/>
                </a:lnTo>
                <a:lnTo>
                  <a:pt x="4705" y="256"/>
                </a:lnTo>
                <a:lnTo>
                  <a:pt x="4805" y="537"/>
                </a:lnTo>
                <a:close/>
              </a:path>
            </a:pathLst>
          </a:custGeom>
          <a:solidFill>
            <a:srgbClr val="333F50"/>
          </a:solidFill>
          <a:ln w="9525">
            <a:noFill/>
          </a:ln>
        </p:spPr>
        <p:txBody>
          <a:bodyPr lIns="43205" tIns="21603" rIns="43205" bIns="21603"/>
          <a:lstStyle/>
          <a:p>
            <a:pPr algn="ctr" eaLnBrk="0" hangingPunct="0">
              <a:lnSpc>
                <a:spcPct val="120000"/>
              </a:lnSpc>
            </a:pPr>
            <a:r>
              <a:rPr lang="zh-CN" altLang="zh-CN" sz="1300" b="1" dirty="0">
                <a:solidFill>
                  <a:schemeClr val="bg1"/>
                </a:solidFill>
                <a:latin typeface="微软雅黑" panose="020B0503020204020204" charset="-122"/>
                <a:ea typeface="微软雅黑" panose="020B0503020204020204" charset="-122"/>
              </a:rPr>
              <a:t>回顾历史：</a:t>
            </a:r>
            <a:r>
              <a:rPr lang="zh-CN" altLang="zh-CN" sz="1300" b="1" dirty="0">
                <a:solidFill>
                  <a:schemeClr val="bg1"/>
                </a:solidFill>
                <a:latin typeface="微软雅黑" panose="020B0503020204020204" charset="-122"/>
                <a:ea typeface="微软雅黑" panose="020B0503020204020204" charset="-122"/>
                <a:sym typeface="微软雅黑" panose="020B0503020204020204" charset="-122"/>
              </a:rPr>
              <a:t>中国共产党自我完善和发展的三个重要时期</a:t>
            </a:r>
            <a:endParaRPr lang="zh-CN" altLang="zh-CN" sz="1300" b="1" dirty="0">
              <a:solidFill>
                <a:schemeClr val="bg1"/>
              </a:solidFill>
              <a:latin typeface="微软雅黑" panose="020B0503020204020204" charset="-122"/>
              <a:ea typeface="微软雅黑" panose="020B0503020204020204" charset="-122"/>
            </a:endParaRPr>
          </a:p>
          <a:p>
            <a:pPr algn="ctr" eaLnBrk="0" hangingPunct="0">
              <a:lnSpc>
                <a:spcPct val="120000"/>
              </a:lnSpc>
            </a:pPr>
            <a:endParaRPr lang="zh-CN" altLang="zh-CN" sz="1300" b="1" dirty="0">
              <a:solidFill>
                <a:schemeClr val="bg1"/>
              </a:solidFill>
              <a:latin typeface="微软雅黑" panose="020B0503020204020204" charset="-122"/>
              <a:ea typeface="微软雅黑" panose="020B0503020204020204" charset="-122"/>
            </a:endParaRPr>
          </a:p>
        </p:txBody>
      </p:sp>
      <p:cxnSp>
        <p:nvCxnSpPr>
          <p:cNvPr id="7" name="直接连接符 6"/>
          <p:cNvCxnSpPr/>
          <p:nvPr/>
        </p:nvCxnSpPr>
        <p:spPr>
          <a:xfrm flipV="1">
            <a:off x="497340" y="1090530"/>
            <a:ext cx="4644087" cy="6000"/>
          </a:xfrm>
          <a:prstGeom prst="line">
            <a:avLst/>
          </a:prstGeom>
          <a:ln w="38100">
            <a:solidFill>
              <a:srgbClr val="CC4B4A"/>
            </a:solidFill>
          </a:ln>
        </p:spPr>
        <p:style>
          <a:lnRef idx="1">
            <a:srgbClr val="BBE0E3"/>
          </a:lnRef>
          <a:fillRef idx="0">
            <a:srgbClr val="BBE0E3"/>
          </a:fillRef>
          <a:effectRef idx="0">
            <a:srgbClr val="BBE0E3"/>
          </a:effectRef>
          <a:fontRef idx="minor">
            <a:srgbClr val="000000"/>
          </a:fontRef>
        </p:style>
      </p:cxnSp>
      <p:sp>
        <p:nvSpPr>
          <p:cNvPr id="8" name="椭圆 7"/>
          <p:cNvSpPr/>
          <p:nvPr/>
        </p:nvSpPr>
        <p:spPr>
          <a:xfrm>
            <a:off x="2810757" y="1012528"/>
            <a:ext cx="181533" cy="181505"/>
          </a:xfrm>
          <a:prstGeom prst="ellipse">
            <a:avLst/>
          </a:prstGeom>
          <a:solidFill>
            <a:srgbClr val="CC4B4A"/>
          </a:solidFill>
          <a:ln w="88900" cmpd="dbl">
            <a:solidFill>
              <a:srgbClr val="CC4B4A"/>
            </a:solidFill>
          </a:ln>
        </p:spPr>
        <p:style>
          <a:lnRef idx="2">
            <a:srgbClr val="BBE0E3">
              <a:shade val="50000"/>
            </a:srgbClr>
          </a:lnRef>
          <a:fillRef idx="1">
            <a:srgbClr val="BBE0E3"/>
          </a:fillRef>
          <a:effectRef idx="0">
            <a:srgbClr val="BBE0E3"/>
          </a:effectRef>
          <a:fontRef idx="minor">
            <a:srgbClr val="FFFFFF"/>
          </a:fontRef>
        </p:style>
        <p:txBody>
          <a:bodyPr lIns="43205" tIns="21603" rIns="43205" bIns="21603" anchor="ctr"/>
          <a:lstStyle/>
          <a:p>
            <a:pPr algn="ctr" defTabSz="431800">
              <a:defRPr/>
            </a:pPr>
            <a:endParaRPr lang="zh-CN" altLang="en-US" sz="1100" noProof="1"/>
          </a:p>
        </p:txBody>
      </p:sp>
      <p:sp>
        <p:nvSpPr>
          <p:cNvPr id="9" name="椭圆 8"/>
          <p:cNvSpPr/>
          <p:nvPr/>
        </p:nvSpPr>
        <p:spPr>
          <a:xfrm>
            <a:off x="4745355" y="1007278"/>
            <a:ext cx="181533" cy="181505"/>
          </a:xfrm>
          <a:prstGeom prst="ellipse">
            <a:avLst/>
          </a:prstGeom>
          <a:solidFill>
            <a:srgbClr val="CC4B4A"/>
          </a:solidFill>
          <a:ln w="88900" cmpd="dbl">
            <a:solidFill>
              <a:srgbClr val="CC4B4A"/>
            </a:solidFill>
          </a:ln>
        </p:spPr>
        <p:style>
          <a:lnRef idx="2">
            <a:srgbClr val="BBE0E3">
              <a:shade val="50000"/>
            </a:srgbClr>
          </a:lnRef>
          <a:fillRef idx="1">
            <a:srgbClr val="BBE0E3"/>
          </a:fillRef>
          <a:effectRef idx="0">
            <a:srgbClr val="BBE0E3"/>
          </a:effectRef>
          <a:fontRef idx="minor">
            <a:srgbClr val="FFFFFF"/>
          </a:fontRef>
        </p:style>
        <p:txBody>
          <a:bodyPr lIns="43205" tIns="21603" rIns="43205" bIns="21603" anchor="ctr"/>
          <a:lstStyle/>
          <a:p>
            <a:pPr algn="ctr" defTabSz="431800">
              <a:defRPr/>
            </a:pPr>
            <a:endParaRPr lang="zh-CN" altLang="en-US" sz="1100" noProof="1"/>
          </a:p>
        </p:txBody>
      </p:sp>
      <p:sp>
        <p:nvSpPr>
          <p:cNvPr id="10" name="椭圆 9"/>
          <p:cNvSpPr/>
          <p:nvPr/>
        </p:nvSpPr>
        <p:spPr>
          <a:xfrm>
            <a:off x="636115" y="1012528"/>
            <a:ext cx="181533" cy="181505"/>
          </a:xfrm>
          <a:prstGeom prst="ellipse">
            <a:avLst/>
          </a:prstGeom>
          <a:solidFill>
            <a:srgbClr val="CC4B4A"/>
          </a:solidFill>
          <a:ln w="88900" cmpd="dbl">
            <a:solidFill>
              <a:srgbClr val="CC4B4A"/>
            </a:solidFill>
          </a:ln>
        </p:spPr>
        <p:style>
          <a:lnRef idx="2">
            <a:srgbClr val="BBE0E3">
              <a:shade val="50000"/>
            </a:srgbClr>
          </a:lnRef>
          <a:fillRef idx="1">
            <a:srgbClr val="BBE0E3"/>
          </a:fillRef>
          <a:effectRef idx="0">
            <a:srgbClr val="BBE0E3"/>
          </a:effectRef>
          <a:fontRef idx="minor">
            <a:srgbClr val="FFFFFF"/>
          </a:fontRef>
        </p:style>
        <p:txBody>
          <a:bodyPr lIns="43205" tIns="21603" rIns="43205" bIns="21603" anchor="ctr"/>
          <a:lstStyle/>
          <a:p>
            <a:pPr algn="ctr" defTabSz="431800">
              <a:defRPr/>
            </a:pPr>
            <a:endParaRPr lang="zh-CN" altLang="en-US" sz="1100" noProof="1"/>
          </a:p>
        </p:txBody>
      </p:sp>
      <p:sp>
        <p:nvSpPr>
          <p:cNvPr id="29703" name="矩形 18"/>
          <p:cNvSpPr/>
          <p:nvPr/>
        </p:nvSpPr>
        <p:spPr>
          <a:xfrm>
            <a:off x="255046" y="752271"/>
            <a:ext cx="1225721" cy="180134"/>
          </a:xfrm>
          <a:prstGeom prst="rect">
            <a:avLst/>
          </a:prstGeom>
          <a:noFill/>
          <a:ln w="9525">
            <a:noFill/>
          </a:ln>
        </p:spPr>
        <p:txBody>
          <a:bodyPr lIns="76793" tIns="38396" rIns="76793" bIns="38396">
            <a:spAutoFit/>
          </a:bodyPr>
          <a:lstStyle/>
          <a:p>
            <a:pPr algn="just" defTabSz="575945">
              <a:lnSpc>
                <a:spcPts val="755"/>
              </a:lnSpc>
            </a:pPr>
            <a:r>
              <a:rPr lang="zh-CN" altLang="en-US" sz="1100" b="1" dirty="0">
                <a:solidFill>
                  <a:srgbClr val="595959"/>
                </a:solidFill>
                <a:latin typeface="微软雅黑" panose="020B0503020204020204" charset="-122"/>
                <a:ea typeface="微软雅黑" panose="020B0503020204020204" charset="-122"/>
                <a:sym typeface="微软雅黑" panose="020B0503020204020204" charset="-122"/>
              </a:rPr>
              <a:t>新民主主义革命</a:t>
            </a:r>
            <a:endParaRPr lang="zh-CN" altLang="en-US" sz="1100" b="1" dirty="0">
              <a:solidFill>
                <a:srgbClr val="595959"/>
              </a:solidFill>
              <a:latin typeface="微软雅黑" panose="020B0503020204020204" charset="-122"/>
              <a:ea typeface="微软雅黑" panose="020B0503020204020204" charset="-122"/>
              <a:sym typeface="微软雅黑" panose="020B0503020204020204" charset="-122"/>
            </a:endParaRPr>
          </a:p>
        </p:txBody>
      </p:sp>
      <p:sp>
        <p:nvSpPr>
          <p:cNvPr id="29704" name="矩形 20"/>
          <p:cNvSpPr/>
          <p:nvPr/>
        </p:nvSpPr>
        <p:spPr>
          <a:xfrm>
            <a:off x="1965354" y="1273535"/>
            <a:ext cx="2056121" cy="180134"/>
          </a:xfrm>
          <a:prstGeom prst="rect">
            <a:avLst/>
          </a:prstGeom>
          <a:noFill/>
          <a:ln w="9525">
            <a:noFill/>
          </a:ln>
        </p:spPr>
        <p:txBody>
          <a:bodyPr lIns="76793" tIns="38396" rIns="76793" bIns="38396">
            <a:spAutoFit/>
          </a:bodyPr>
          <a:lstStyle/>
          <a:p>
            <a:pPr algn="just" defTabSz="575945">
              <a:lnSpc>
                <a:spcPts val="755"/>
              </a:lnSpc>
            </a:pPr>
            <a:r>
              <a:rPr lang="zh-CN" altLang="en-US" sz="1100" b="1" dirty="0">
                <a:solidFill>
                  <a:srgbClr val="595959"/>
                </a:solidFill>
                <a:latin typeface="微软雅黑" panose="020B0503020204020204" charset="-122"/>
                <a:ea typeface="微软雅黑" panose="020B0503020204020204" charset="-122"/>
                <a:sym typeface="微软雅黑" panose="020B0503020204020204" charset="-122"/>
              </a:rPr>
              <a:t>社会主义革命和社会主义建设</a:t>
            </a:r>
            <a:endParaRPr lang="zh-CN" altLang="en-US" sz="1100" b="1" dirty="0">
              <a:solidFill>
                <a:srgbClr val="595959"/>
              </a:solidFill>
              <a:latin typeface="微软雅黑" panose="020B0503020204020204" charset="-122"/>
              <a:ea typeface="微软雅黑" panose="020B0503020204020204" charset="-122"/>
              <a:sym typeface="微软雅黑" panose="020B0503020204020204" charset="-122"/>
            </a:endParaRPr>
          </a:p>
        </p:txBody>
      </p:sp>
      <p:sp>
        <p:nvSpPr>
          <p:cNvPr id="29705" name="矩形 1"/>
          <p:cNvSpPr/>
          <p:nvPr/>
        </p:nvSpPr>
        <p:spPr>
          <a:xfrm>
            <a:off x="4487309" y="1273535"/>
            <a:ext cx="823648" cy="180134"/>
          </a:xfrm>
          <a:prstGeom prst="rect">
            <a:avLst/>
          </a:prstGeom>
          <a:noFill/>
          <a:ln w="9525">
            <a:noFill/>
          </a:ln>
        </p:spPr>
        <p:txBody>
          <a:bodyPr lIns="76793" tIns="38396" rIns="76793" bIns="38396">
            <a:spAutoFit/>
          </a:bodyPr>
          <a:lstStyle/>
          <a:p>
            <a:pPr algn="just" defTabSz="575945">
              <a:lnSpc>
                <a:spcPts val="755"/>
              </a:lnSpc>
            </a:pPr>
            <a:r>
              <a:rPr lang="zh-CN" altLang="en-US" sz="1100" b="1" dirty="0">
                <a:solidFill>
                  <a:srgbClr val="595959"/>
                </a:solidFill>
                <a:latin typeface="微软雅黑" panose="020B0503020204020204" charset="-122"/>
                <a:ea typeface="微软雅黑" panose="020B0503020204020204" charset="-122"/>
              </a:rPr>
              <a:t>改革开放</a:t>
            </a:r>
            <a:endParaRPr lang="zh-CN" altLang="en-US" sz="1100" b="1" dirty="0">
              <a:solidFill>
                <a:srgbClr val="595959"/>
              </a:solidFill>
              <a:latin typeface="微软雅黑" panose="020B0503020204020204" charset="-122"/>
              <a:ea typeface="微软雅黑" panose="020B0503020204020204" charset="-122"/>
            </a:endParaRPr>
          </a:p>
        </p:txBody>
      </p:sp>
      <p:cxnSp>
        <p:nvCxnSpPr>
          <p:cNvPr id="3" name="肘形连接符 2"/>
          <p:cNvCxnSpPr/>
          <p:nvPr/>
        </p:nvCxnSpPr>
        <p:spPr>
          <a:xfrm rot="5400000" flipV="1">
            <a:off x="505293" y="1425373"/>
            <a:ext cx="1008027" cy="545348"/>
          </a:xfrm>
          <a:prstGeom prst="bentConnector3">
            <a:avLst>
              <a:gd name="adj1" fmla="val 99345"/>
            </a:avLst>
          </a:prstGeom>
          <a:ln w="28575">
            <a:solidFill>
              <a:srgbClr val="CC4B4A"/>
            </a:solidFill>
          </a:ln>
        </p:spPr>
        <p:style>
          <a:lnRef idx="1">
            <a:srgbClr val="BBE0E3"/>
          </a:lnRef>
          <a:fillRef idx="0">
            <a:srgbClr val="BBE0E3"/>
          </a:fillRef>
          <a:effectRef idx="0">
            <a:srgbClr val="BBE0E3"/>
          </a:effectRef>
          <a:fontRef idx="minor">
            <a:srgbClr val="000000"/>
          </a:fontRef>
        </p:style>
      </p:cxnSp>
      <p:grpSp>
        <p:nvGrpSpPr>
          <p:cNvPr id="2" name="组合 3"/>
          <p:cNvGrpSpPr/>
          <p:nvPr/>
        </p:nvGrpSpPr>
        <p:grpSpPr>
          <a:xfrm>
            <a:off x="737379" y="1477167"/>
            <a:ext cx="4623533" cy="1402838"/>
            <a:chOff x="1985010" y="3546475"/>
            <a:chExt cx="9783732" cy="2968924"/>
          </a:xfrm>
        </p:grpSpPr>
        <p:sp>
          <p:nvSpPr>
            <p:cNvPr id="29708" name="矩形 26"/>
            <p:cNvSpPr/>
            <p:nvPr/>
          </p:nvSpPr>
          <p:spPr>
            <a:xfrm flipH="1">
              <a:off x="4886034" y="4026480"/>
              <a:ext cx="6882708" cy="2301422"/>
            </a:xfrm>
            <a:prstGeom prst="rect">
              <a:avLst/>
            </a:prstGeom>
            <a:noFill/>
            <a:ln w="9525">
              <a:noFill/>
            </a:ln>
          </p:spPr>
          <p:txBody>
            <a:bodyPr wrap="square" lIns="162524" tIns="81261" rIns="162524" bIns="81261">
              <a:spAutoFit/>
            </a:bodyPr>
            <a:lstStyle/>
            <a:p>
              <a:pPr fontAlgn="auto">
                <a:lnSpc>
                  <a:spcPct val="100000"/>
                </a:lnSpc>
              </a:pPr>
              <a:r>
                <a:rPr lang="en-US" altLang="zh-CN" sz="800" b="1" dirty="0">
                  <a:latin typeface="华文细黑" panose="02010600040101010101" pitchFamily="2" charset="-122"/>
                  <a:ea typeface="华文细黑" panose="02010600040101010101" pitchFamily="2" charset="-122"/>
                  <a:sym typeface="宋体" panose="02010600030101010101" pitchFamily="2" charset="-122"/>
                </a:rPr>
                <a:t>           </a:t>
              </a:r>
              <a:r>
                <a:rPr lang="en-US" altLang="zh-CN" b="1" dirty="0">
                  <a:solidFill>
                    <a:srgbClr val="0D0D0D"/>
                  </a:solidFill>
                  <a:latin typeface="楷体" panose="02010609060101010101" pitchFamily="49" charset="-122"/>
                  <a:ea typeface="楷体" panose="02010609060101010101" pitchFamily="49" charset="-122"/>
                  <a:sym typeface="微软雅黑" panose="020B0503020204020204" charset="-122"/>
                </a:rPr>
                <a:t>中国共产党团结带领中国人民完成了新民主主义革命</a:t>
              </a:r>
              <a:r>
                <a:rPr lang="zh-CN" altLang="en-US" b="1" dirty="0">
                  <a:solidFill>
                    <a:srgbClr val="0D0D0D"/>
                  </a:solidFill>
                  <a:latin typeface="楷体" panose="02010609060101010101" pitchFamily="49" charset="-122"/>
                  <a:ea typeface="楷体" panose="02010609060101010101" pitchFamily="49" charset="-122"/>
                  <a:sym typeface="微软雅黑" panose="020B0503020204020204" charset="-122"/>
                </a:rPr>
                <a:t>（</a:t>
              </a:r>
              <a:r>
                <a:rPr lang="en-US" altLang="zh-CN" b="1" dirty="0" smtClean="0">
                  <a:solidFill>
                    <a:srgbClr val="0D0D0D"/>
                  </a:solidFill>
                  <a:latin typeface="楷体" panose="02010609060101010101" pitchFamily="49" charset="-122"/>
                  <a:ea typeface="楷体" panose="02010609060101010101" pitchFamily="49" charset="-122"/>
                  <a:sym typeface="微软雅黑" panose="020B0503020204020204" charset="-122"/>
                </a:rPr>
                <a:t>1919-1949</a:t>
              </a:r>
              <a:r>
                <a:rPr lang="zh-CN" altLang="en-US" b="1" dirty="0" smtClean="0">
                  <a:solidFill>
                    <a:srgbClr val="0D0D0D"/>
                  </a:solidFill>
                  <a:latin typeface="楷体" panose="02010609060101010101" pitchFamily="49" charset="-122"/>
                  <a:ea typeface="楷体" panose="02010609060101010101" pitchFamily="49" charset="-122"/>
                  <a:sym typeface="微软雅黑" panose="020B0503020204020204" charset="-122"/>
                </a:rPr>
                <a:t>年</a:t>
              </a:r>
              <a:r>
                <a:rPr lang="zh-CN" altLang="en-US" b="1" dirty="0">
                  <a:solidFill>
                    <a:srgbClr val="0D0D0D"/>
                  </a:solidFill>
                  <a:latin typeface="楷体" panose="02010609060101010101" pitchFamily="49" charset="-122"/>
                  <a:ea typeface="楷体" panose="02010609060101010101" pitchFamily="49" charset="-122"/>
                  <a:sym typeface="微软雅黑" panose="020B0503020204020204" charset="-122"/>
                </a:rPr>
                <a:t>）</a:t>
              </a:r>
              <a:r>
                <a:rPr lang="en-US" altLang="zh-CN" b="1" dirty="0">
                  <a:solidFill>
                    <a:srgbClr val="0D0D0D"/>
                  </a:solidFill>
                  <a:latin typeface="楷体" panose="02010609060101010101" pitchFamily="49" charset="-122"/>
                  <a:ea typeface="楷体" panose="02010609060101010101" pitchFamily="49" charset="-122"/>
                  <a:sym typeface="微软雅黑" panose="020B0503020204020204" charset="-122"/>
                </a:rPr>
                <a:t>，</a:t>
              </a:r>
              <a:r>
                <a:rPr lang="en-US" altLang="zh-CN" b="1" u="sng" dirty="0">
                  <a:solidFill>
                    <a:srgbClr val="FF0000"/>
                  </a:solidFill>
                  <a:latin typeface="楷体" panose="02010609060101010101" pitchFamily="49" charset="-122"/>
                  <a:ea typeface="楷体" panose="02010609060101010101" pitchFamily="49" charset="-122"/>
                  <a:sym typeface="微软雅黑" panose="020B0503020204020204" charset="-122"/>
                </a:rPr>
                <a:t>建立中华人民共和国</a:t>
              </a:r>
              <a:r>
                <a:rPr lang="en-US" altLang="zh-CN" b="1" dirty="0">
                  <a:solidFill>
                    <a:srgbClr val="0D0D0D"/>
                  </a:solidFill>
                  <a:latin typeface="楷体" panose="02010609060101010101" pitchFamily="49" charset="-122"/>
                  <a:ea typeface="楷体" panose="02010609060101010101" pitchFamily="49" charset="-122"/>
                  <a:sym typeface="微软雅黑" panose="020B0503020204020204" charset="-122"/>
                </a:rPr>
                <a:t>，彻底结束了旧中国半殖民地半封建社会。</a:t>
              </a:r>
              <a:r>
                <a:rPr lang="zh-CN" altLang="en-US" b="1" dirty="0">
                  <a:solidFill>
                    <a:srgbClr val="0D0D0D"/>
                  </a:solidFill>
                  <a:latin typeface="楷体" panose="02010609060101010101" pitchFamily="49" charset="-122"/>
                  <a:ea typeface="楷体" panose="02010609060101010101" pitchFamily="49" charset="-122"/>
                  <a:sym typeface="微软雅黑" panose="020B0503020204020204" charset="-122"/>
                </a:rPr>
                <a:t>彻底结束了旧中国一盘散沙的局面，彻底</a:t>
              </a:r>
              <a:r>
                <a:rPr lang="en-US" altLang="zh-CN" b="1" dirty="0">
                  <a:solidFill>
                    <a:srgbClr val="0D0D0D"/>
                  </a:solidFill>
                  <a:latin typeface="楷体" panose="02010609060101010101" pitchFamily="49" charset="-122"/>
                  <a:ea typeface="楷体" panose="02010609060101010101" pitchFamily="49" charset="-122"/>
                  <a:sym typeface="微软雅黑" panose="020B0503020204020204" charset="-122"/>
                </a:rPr>
                <a:t>废除了列强</a:t>
              </a:r>
              <a:r>
                <a:rPr lang="zh-CN" altLang="en-US" b="1" dirty="0">
                  <a:solidFill>
                    <a:srgbClr val="0D0D0D"/>
                  </a:solidFill>
                  <a:latin typeface="楷体" panose="02010609060101010101" pitchFamily="49" charset="-122"/>
                  <a:ea typeface="楷体" panose="02010609060101010101" pitchFamily="49" charset="-122"/>
                  <a:sym typeface="微软雅黑" panose="020B0503020204020204" charset="-122"/>
                </a:rPr>
                <a:t>强</a:t>
              </a:r>
              <a:r>
                <a:rPr lang="en-US" altLang="zh-CN" b="1" dirty="0">
                  <a:solidFill>
                    <a:srgbClr val="0D0D0D"/>
                  </a:solidFill>
                  <a:latin typeface="楷体" panose="02010609060101010101" pitchFamily="49" charset="-122"/>
                  <a:ea typeface="楷体" panose="02010609060101010101" pitchFamily="49" charset="-122"/>
                  <a:sym typeface="微软雅黑" panose="020B0503020204020204" charset="-122"/>
                </a:rPr>
                <a:t>加给中国</a:t>
              </a:r>
              <a:r>
                <a:rPr lang="zh-CN" altLang="en-US" b="1" dirty="0">
                  <a:solidFill>
                    <a:srgbClr val="0D0D0D"/>
                  </a:solidFill>
                  <a:latin typeface="楷体" panose="02010609060101010101" pitchFamily="49" charset="-122"/>
                  <a:ea typeface="楷体" panose="02010609060101010101" pitchFamily="49" charset="-122"/>
                  <a:sym typeface="微软雅黑" panose="020B0503020204020204" charset="-122"/>
                </a:rPr>
                <a:t>的</a:t>
              </a:r>
              <a:r>
                <a:rPr lang="en-US" altLang="zh-CN" b="1" dirty="0">
                  <a:solidFill>
                    <a:srgbClr val="0D0D0D"/>
                  </a:solidFill>
                  <a:latin typeface="楷体" panose="02010609060101010101" pitchFamily="49" charset="-122"/>
                  <a:ea typeface="楷体" panose="02010609060101010101" pitchFamily="49" charset="-122"/>
                  <a:sym typeface="微软雅黑" panose="020B0503020204020204" charset="-122"/>
                </a:rPr>
                <a:t>一切不平等条约和帝国主义在中国的一切特权。</a:t>
              </a:r>
              <a:r>
                <a:rPr lang="zh-CN" altLang="en-US" b="1" dirty="0">
                  <a:solidFill>
                    <a:srgbClr val="0D0D0D"/>
                  </a:solidFill>
                  <a:latin typeface="楷体" panose="02010609060101010101" pitchFamily="49" charset="-122"/>
                  <a:ea typeface="楷体" panose="02010609060101010101" pitchFamily="49" charset="-122"/>
                  <a:sym typeface="微软雅黑" panose="020B0503020204020204" charset="-122"/>
                </a:rPr>
                <a:t>饱经苦难的中华民族终于</a:t>
              </a:r>
              <a:r>
                <a:rPr lang="zh-CN" altLang="en-US" b="1" u="sng" dirty="0">
                  <a:solidFill>
                    <a:srgbClr val="FF0000"/>
                  </a:solidFill>
                  <a:latin typeface="楷体" panose="02010609060101010101" pitchFamily="49" charset="-122"/>
                  <a:ea typeface="楷体" panose="02010609060101010101" pitchFamily="49" charset="-122"/>
                  <a:sym typeface="微软雅黑" panose="020B0503020204020204" charset="-122"/>
                </a:rPr>
                <a:t>站起来</a:t>
              </a:r>
              <a:r>
                <a:rPr lang="zh-CN" altLang="en-US" b="1" dirty="0">
                  <a:solidFill>
                    <a:srgbClr val="0D0D0D"/>
                  </a:solidFill>
                  <a:latin typeface="楷体" panose="02010609060101010101" pitchFamily="49" charset="-122"/>
                  <a:ea typeface="楷体" panose="02010609060101010101" pitchFamily="49" charset="-122"/>
                  <a:sym typeface="微软雅黑" panose="020B0503020204020204" charset="-122"/>
                </a:rPr>
                <a:t>了。</a:t>
              </a:r>
              <a:endParaRPr lang="zh-CN" altLang="en-US" b="1" dirty="0">
                <a:solidFill>
                  <a:srgbClr val="0D0D0D"/>
                </a:solidFill>
                <a:latin typeface="楷体" panose="02010609060101010101" pitchFamily="49" charset="-122"/>
                <a:ea typeface="楷体" panose="02010609060101010101" pitchFamily="49" charset="-122"/>
                <a:sym typeface="微软雅黑" panose="020B0503020204020204" charset="-122"/>
              </a:endParaRPr>
            </a:p>
          </p:txBody>
        </p:sp>
        <p:grpSp>
          <p:nvGrpSpPr>
            <p:cNvPr id="4" name="组合 28"/>
            <p:cNvGrpSpPr/>
            <p:nvPr/>
          </p:nvGrpSpPr>
          <p:grpSpPr>
            <a:xfrm>
              <a:off x="6332855" y="3546475"/>
              <a:ext cx="4721924" cy="678180"/>
              <a:chOff x="8361" y="7454"/>
              <a:chExt cx="5697" cy="1068"/>
            </a:xfrm>
            <a:solidFill>
              <a:srgbClr val="CC4B4A"/>
            </a:solidFill>
          </p:grpSpPr>
          <p:sp>
            <p:nvSpPr>
              <p:cNvPr id="26" name="矩形 25"/>
              <p:cNvSpPr/>
              <p:nvPr/>
            </p:nvSpPr>
            <p:spPr>
              <a:xfrm>
                <a:off x="8361" y="7454"/>
                <a:ext cx="5247" cy="756"/>
              </a:xfrm>
              <a:prstGeom prst="rect">
                <a:avLst/>
              </a:prstGeom>
              <a:grpFill/>
              <a:ln>
                <a:noFill/>
              </a:ln>
            </p:spPr>
            <p:style>
              <a:lnRef idx="2">
                <a:srgbClr val="BBE0E3">
                  <a:shade val="50000"/>
                </a:srgbClr>
              </a:lnRef>
              <a:fillRef idx="1">
                <a:srgbClr val="BBE0E3"/>
              </a:fillRef>
              <a:effectRef idx="0">
                <a:srgbClr val="BBE0E3"/>
              </a:effectRef>
              <a:fontRef idx="minor">
                <a:srgbClr val="FFFFFF"/>
              </a:fontRef>
            </p:style>
            <p:txBody>
              <a:bodyPr anchor="ctr"/>
              <a:lstStyle/>
              <a:p>
                <a:pPr algn="ctr" defTabSz="431800">
                  <a:defRPr/>
                </a:pPr>
                <a:endParaRPr lang="zh-CN" altLang="en-US" sz="900" noProof="1"/>
              </a:p>
            </p:txBody>
          </p:sp>
          <p:sp>
            <p:nvSpPr>
              <p:cNvPr id="28" name="矩形 27"/>
              <p:cNvSpPr/>
              <p:nvPr/>
            </p:nvSpPr>
            <p:spPr>
              <a:xfrm>
                <a:off x="8685" y="7633"/>
                <a:ext cx="5373" cy="889"/>
              </a:xfrm>
              <a:prstGeom prst="rect">
                <a:avLst/>
              </a:prstGeom>
              <a:noFill/>
            </p:spPr>
            <p:txBody>
              <a:bodyPr wrap="square" lIns="162524" tIns="81261" rIns="162524" bIns="81261">
                <a:spAutoFit/>
              </a:bodyPr>
              <a:lstStyle/>
              <a:p>
                <a:pPr algn="just" defTabSz="575945">
                  <a:lnSpc>
                    <a:spcPts val="755"/>
                  </a:lnSpc>
                  <a:defRPr/>
                </a:pPr>
                <a:r>
                  <a:rPr lang="zh-CN" altLang="en-US" sz="1300" b="1" noProof="1">
                    <a:solidFill>
                      <a:srgbClr val="FFFFFF"/>
                    </a:solidFill>
                    <a:latin typeface="微软雅黑" panose="020B0503020204020204" charset="-122"/>
                    <a:ea typeface="微软雅黑" panose="020B0503020204020204" charset="-122"/>
                  </a:rPr>
                  <a:t>改革开放的政治前提</a:t>
                </a:r>
                <a:endParaRPr lang="zh-CN" altLang="en-US" sz="1300" b="1" noProof="1">
                  <a:solidFill>
                    <a:srgbClr val="FFFFFF"/>
                  </a:solidFill>
                  <a:latin typeface="微软雅黑" panose="020B0503020204020204" charset="-122"/>
                  <a:ea typeface="微软雅黑" panose="020B0503020204020204" charset="-122"/>
                </a:endParaRPr>
              </a:p>
            </p:txBody>
          </p:sp>
        </p:grpSp>
        <p:pic>
          <p:nvPicPr>
            <p:cNvPr id="29710" name="图片 4" descr="新民主主义革命"/>
            <p:cNvPicPr>
              <a:picLocks noChangeAspect="1"/>
            </p:cNvPicPr>
            <p:nvPr/>
          </p:nvPicPr>
          <p:blipFill>
            <a:blip r:embed="rId1"/>
            <a:srcRect b="4689"/>
            <a:stretch>
              <a:fillRect/>
            </a:stretch>
          </p:blipFill>
          <p:spPr>
            <a:xfrm>
              <a:off x="1985010" y="3849336"/>
              <a:ext cx="2710543" cy="2666063"/>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reeform 10"/>
          <p:cNvSpPr/>
          <p:nvPr/>
        </p:nvSpPr>
        <p:spPr>
          <a:xfrm>
            <a:off x="580605" y="246007"/>
            <a:ext cx="4837622" cy="294008"/>
          </a:xfrm>
          <a:custGeom>
            <a:avLst/>
            <a:gdLst>
              <a:gd name="txL" fmla="*/ 0 w 4900"/>
              <a:gd name="txT" fmla="*/ 0 h 537"/>
              <a:gd name="txR" fmla="*/ 4900 w 4900"/>
              <a:gd name="txB" fmla="*/ 537 h 537"/>
            </a:gdLst>
            <a:ahLst/>
            <a:cxnLst>
              <a:cxn ang="0">
                <a:pos x="2147483647" y="720413611"/>
              </a:cxn>
              <a:cxn ang="0">
                <a:pos x="0" y="720413611"/>
              </a:cxn>
              <a:cxn ang="0">
                <a:pos x="1698070703" y="327337908"/>
              </a:cxn>
              <a:cxn ang="0">
                <a:pos x="637321114" y="0"/>
              </a:cxn>
              <a:cxn ang="0">
                <a:pos x="2147483647" y="0"/>
              </a:cxn>
              <a:cxn ang="0">
                <a:pos x="2147483647" y="343436581"/>
              </a:cxn>
              <a:cxn ang="0">
                <a:pos x="2147483647" y="720413611"/>
              </a:cxn>
            </a:cxnLst>
            <a:rect l="txL" t="txT" r="txR" b="txB"/>
            <a:pathLst>
              <a:path w="4900" h="537">
                <a:moveTo>
                  <a:pt x="4805" y="537"/>
                </a:moveTo>
                <a:lnTo>
                  <a:pt x="0" y="537"/>
                </a:lnTo>
                <a:lnTo>
                  <a:pt x="389" y="244"/>
                </a:lnTo>
                <a:lnTo>
                  <a:pt x="146" y="0"/>
                </a:lnTo>
                <a:lnTo>
                  <a:pt x="4900" y="0"/>
                </a:lnTo>
                <a:lnTo>
                  <a:pt x="4705" y="256"/>
                </a:lnTo>
                <a:lnTo>
                  <a:pt x="4805" y="537"/>
                </a:lnTo>
                <a:close/>
              </a:path>
            </a:pathLst>
          </a:custGeom>
          <a:solidFill>
            <a:srgbClr val="333F50"/>
          </a:solidFill>
          <a:ln w="9525">
            <a:noFill/>
          </a:ln>
        </p:spPr>
        <p:txBody>
          <a:bodyPr lIns="43205" tIns="21603" rIns="43205" bIns="21603"/>
          <a:lstStyle/>
          <a:p>
            <a:pPr algn="ctr" eaLnBrk="0" hangingPunct="0">
              <a:lnSpc>
                <a:spcPct val="120000"/>
              </a:lnSpc>
            </a:pPr>
            <a:r>
              <a:rPr lang="zh-CN" altLang="zh-CN" sz="1300" b="1" dirty="0">
                <a:solidFill>
                  <a:schemeClr val="bg1"/>
                </a:solidFill>
                <a:latin typeface="微软雅黑" panose="020B0503020204020204" charset="-122"/>
                <a:ea typeface="微软雅黑" panose="020B0503020204020204" charset="-122"/>
              </a:rPr>
              <a:t>回顾历史：</a:t>
            </a:r>
            <a:r>
              <a:rPr lang="zh-CN" altLang="zh-CN" sz="1300" b="1" dirty="0">
                <a:solidFill>
                  <a:schemeClr val="bg1"/>
                </a:solidFill>
                <a:latin typeface="微软雅黑" panose="020B0503020204020204" charset="-122"/>
                <a:ea typeface="微软雅黑" panose="020B0503020204020204" charset="-122"/>
                <a:sym typeface="微软雅黑" panose="020B0503020204020204" charset="-122"/>
              </a:rPr>
              <a:t>中国共产党自我完善和发展的三个重要时期</a:t>
            </a:r>
            <a:endParaRPr lang="zh-CN" altLang="zh-CN" sz="1300" b="1" dirty="0">
              <a:solidFill>
                <a:schemeClr val="bg1"/>
              </a:solidFill>
              <a:latin typeface="微软雅黑" panose="020B0503020204020204" charset="-122"/>
              <a:ea typeface="微软雅黑" panose="020B0503020204020204" charset="-122"/>
            </a:endParaRPr>
          </a:p>
          <a:p>
            <a:pPr algn="ctr" eaLnBrk="0" hangingPunct="0">
              <a:lnSpc>
                <a:spcPct val="120000"/>
              </a:lnSpc>
            </a:pPr>
            <a:endParaRPr lang="zh-CN" altLang="zh-CN" sz="1300" b="1" dirty="0">
              <a:solidFill>
                <a:schemeClr val="bg1"/>
              </a:solidFill>
              <a:latin typeface="微软雅黑" panose="020B0503020204020204" charset="-122"/>
              <a:ea typeface="微软雅黑" panose="020B0503020204020204" charset="-122"/>
            </a:endParaRPr>
          </a:p>
        </p:txBody>
      </p:sp>
      <p:cxnSp>
        <p:nvCxnSpPr>
          <p:cNvPr id="7" name="直接连接符 6"/>
          <p:cNvCxnSpPr/>
          <p:nvPr/>
        </p:nvCxnSpPr>
        <p:spPr>
          <a:xfrm flipV="1">
            <a:off x="497340" y="1090530"/>
            <a:ext cx="4644087" cy="6000"/>
          </a:xfrm>
          <a:prstGeom prst="line">
            <a:avLst/>
          </a:prstGeom>
          <a:ln w="38100">
            <a:solidFill>
              <a:srgbClr val="CC4B4A"/>
            </a:solidFill>
          </a:ln>
        </p:spPr>
        <p:style>
          <a:lnRef idx="1">
            <a:srgbClr val="BBE0E3"/>
          </a:lnRef>
          <a:fillRef idx="0">
            <a:srgbClr val="BBE0E3"/>
          </a:fillRef>
          <a:effectRef idx="0">
            <a:srgbClr val="BBE0E3"/>
          </a:effectRef>
          <a:fontRef idx="minor">
            <a:srgbClr val="000000"/>
          </a:fontRef>
        </p:style>
      </p:cxnSp>
      <p:sp>
        <p:nvSpPr>
          <p:cNvPr id="8" name="椭圆 7"/>
          <p:cNvSpPr/>
          <p:nvPr/>
        </p:nvSpPr>
        <p:spPr>
          <a:xfrm>
            <a:off x="2810757" y="1012528"/>
            <a:ext cx="181533" cy="181505"/>
          </a:xfrm>
          <a:prstGeom prst="ellipse">
            <a:avLst/>
          </a:prstGeom>
          <a:solidFill>
            <a:srgbClr val="CC4B4A"/>
          </a:solidFill>
          <a:ln w="88900" cmpd="dbl">
            <a:solidFill>
              <a:srgbClr val="CC4B4A"/>
            </a:solidFill>
          </a:ln>
        </p:spPr>
        <p:style>
          <a:lnRef idx="2">
            <a:srgbClr val="BBE0E3">
              <a:shade val="50000"/>
            </a:srgbClr>
          </a:lnRef>
          <a:fillRef idx="1">
            <a:srgbClr val="BBE0E3"/>
          </a:fillRef>
          <a:effectRef idx="0">
            <a:srgbClr val="BBE0E3"/>
          </a:effectRef>
          <a:fontRef idx="minor">
            <a:srgbClr val="FFFFFF"/>
          </a:fontRef>
        </p:style>
        <p:txBody>
          <a:bodyPr lIns="43205" tIns="21603" rIns="43205" bIns="21603" anchor="ctr"/>
          <a:lstStyle/>
          <a:p>
            <a:pPr algn="ctr" defTabSz="431800">
              <a:defRPr/>
            </a:pPr>
            <a:endParaRPr lang="zh-CN" altLang="en-US" sz="1100" noProof="1"/>
          </a:p>
        </p:txBody>
      </p:sp>
      <p:sp>
        <p:nvSpPr>
          <p:cNvPr id="9" name="椭圆 8"/>
          <p:cNvSpPr/>
          <p:nvPr/>
        </p:nvSpPr>
        <p:spPr>
          <a:xfrm>
            <a:off x="4745355" y="1007278"/>
            <a:ext cx="181533" cy="181505"/>
          </a:xfrm>
          <a:prstGeom prst="ellipse">
            <a:avLst/>
          </a:prstGeom>
          <a:solidFill>
            <a:srgbClr val="CC4B4A"/>
          </a:solidFill>
          <a:ln w="88900" cmpd="dbl">
            <a:solidFill>
              <a:srgbClr val="CC4B4A"/>
            </a:solidFill>
          </a:ln>
        </p:spPr>
        <p:style>
          <a:lnRef idx="2">
            <a:srgbClr val="BBE0E3">
              <a:shade val="50000"/>
            </a:srgbClr>
          </a:lnRef>
          <a:fillRef idx="1">
            <a:srgbClr val="BBE0E3"/>
          </a:fillRef>
          <a:effectRef idx="0">
            <a:srgbClr val="BBE0E3"/>
          </a:effectRef>
          <a:fontRef idx="minor">
            <a:srgbClr val="FFFFFF"/>
          </a:fontRef>
        </p:style>
        <p:txBody>
          <a:bodyPr lIns="43205" tIns="21603" rIns="43205" bIns="21603" anchor="ctr"/>
          <a:lstStyle/>
          <a:p>
            <a:pPr algn="ctr" defTabSz="431800">
              <a:defRPr/>
            </a:pPr>
            <a:endParaRPr lang="zh-CN" altLang="en-US" sz="1100" noProof="1"/>
          </a:p>
        </p:txBody>
      </p:sp>
      <p:sp>
        <p:nvSpPr>
          <p:cNvPr id="10" name="椭圆 9"/>
          <p:cNvSpPr/>
          <p:nvPr/>
        </p:nvSpPr>
        <p:spPr>
          <a:xfrm>
            <a:off x="636115" y="1012528"/>
            <a:ext cx="181533" cy="181505"/>
          </a:xfrm>
          <a:prstGeom prst="ellipse">
            <a:avLst/>
          </a:prstGeom>
          <a:solidFill>
            <a:srgbClr val="CC4B4A"/>
          </a:solidFill>
          <a:ln w="88900" cmpd="dbl">
            <a:solidFill>
              <a:srgbClr val="CC4B4A"/>
            </a:solidFill>
          </a:ln>
        </p:spPr>
        <p:style>
          <a:lnRef idx="2">
            <a:srgbClr val="BBE0E3">
              <a:shade val="50000"/>
            </a:srgbClr>
          </a:lnRef>
          <a:fillRef idx="1">
            <a:srgbClr val="BBE0E3"/>
          </a:fillRef>
          <a:effectRef idx="0">
            <a:srgbClr val="BBE0E3"/>
          </a:effectRef>
          <a:fontRef idx="minor">
            <a:srgbClr val="FFFFFF"/>
          </a:fontRef>
        </p:style>
        <p:txBody>
          <a:bodyPr lIns="43205" tIns="21603" rIns="43205" bIns="21603" anchor="ctr"/>
          <a:lstStyle/>
          <a:p>
            <a:pPr algn="ctr" defTabSz="431800">
              <a:defRPr/>
            </a:pPr>
            <a:endParaRPr lang="zh-CN" altLang="en-US" sz="1100" noProof="1"/>
          </a:p>
        </p:txBody>
      </p:sp>
      <p:sp>
        <p:nvSpPr>
          <p:cNvPr id="30727" name="矩形 18"/>
          <p:cNvSpPr/>
          <p:nvPr/>
        </p:nvSpPr>
        <p:spPr>
          <a:xfrm>
            <a:off x="200286" y="1273535"/>
            <a:ext cx="1225721" cy="180134"/>
          </a:xfrm>
          <a:prstGeom prst="rect">
            <a:avLst/>
          </a:prstGeom>
          <a:noFill/>
          <a:ln w="9525">
            <a:noFill/>
          </a:ln>
        </p:spPr>
        <p:txBody>
          <a:bodyPr lIns="76793" tIns="38396" rIns="76793" bIns="38396">
            <a:spAutoFit/>
          </a:bodyPr>
          <a:lstStyle/>
          <a:p>
            <a:pPr algn="just" defTabSz="575945">
              <a:lnSpc>
                <a:spcPts val="755"/>
              </a:lnSpc>
            </a:pPr>
            <a:r>
              <a:rPr lang="zh-CN" altLang="en-US" sz="1100" b="1" dirty="0">
                <a:solidFill>
                  <a:srgbClr val="595959"/>
                </a:solidFill>
                <a:latin typeface="微软雅黑" panose="020B0503020204020204" charset="-122"/>
                <a:ea typeface="微软雅黑" panose="020B0503020204020204" charset="-122"/>
                <a:sym typeface="微软雅黑" panose="020B0503020204020204" charset="-122"/>
              </a:rPr>
              <a:t>新民主主义革命</a:t>
            </a:r>
            <a:endParaRPr lang="zh-CN" altLang="en-US" sz="1100" b="1" dirty="0">
              <a:solidFill>
                <a:srgbClr val="595959"/>
              </a:solidFill>
              <a:latin typeface="微软雅黑" panose="020B0503020204020204" charset="-122"/>
              <a:ea typeface="微软雅黑" panose="020B0503020204020204" charset="-122"/>
              <a:sym typeface="微软雅黑" panose="020B0503020204020204" charset="-122"/>
            </a:endParaRPr>
          </a:p>
        </p:txBody>
      </p:sp>
      <p:sp>
        <p:nvSpPr>
          <p:cNvPr id="30728" name="矩形 20"/>
          <p:cNvSpPr/>
          <p:nvPr/>
        </p:nvSpPr>
        <p:spPr>
          <a:xfrm>
            <a:off x="1971355" y="752271"/>
            <a:ext cx="2056121" cy="180134"/>
          </a:xfrm>
          <a:prstGeom prst="rect">
            <a:avLst/>
          </a:prstGeom>
          <a:noFill/>
          <a:ln w="9525">
            <a:noFill/>
          </a:ln>
        </p:spPr>
        <p:txBody>
          <a:bodyPr lIns="76793" tIns="38396" rIns="76793" bIns="38396">
            <a:spAutoFit/>
          </a:bodyPr>
          <a:lstStyle/>
          <a:p>
            <a:pPr algn="just" defTabSz="575945">
              <a:lnSpc>
                <a:spcPts val="755"/>
              </a:lnSpc>
            </a:pPr>
            <a:r>
              <a:rPr lang="zh-CN" altLang="en-US" sz="1100" b="1" dirty="0">
                <a:solidFill>
                  <a:srgbClr val="595959"/>
                </a:solidFill>
                <a:latin typeface="微软雅黑" panose="020B0503020204020204" charset="-122"/>
                <a:ea typeface="微软雅黑" panose="020B0503020204020204" charset="-122"/>
                <a:sym typeface="微软雅黑" panose="020B0503020204020204" charset="-122"/>
              </a:rPr>
              <a:t>社会主义革命和社会主义建设</a:t>
            </a:r>
            <a:endParaRPr lang="zh-CN" altLang="en-US" sz="1100" b="1" dirty="0">
              <a:solidFill>
                <a:srgbClr val="595959"/>
              </a:solidFill>
              <a:latin typeface="微软雅黑" panose="020B0503020204020204" charset="-122"/>
              <a:ea typeface="微软雅黑" panose="020B0503020204020204" charset="-122"/>
              <a:sym typeface="微软雅黑" panose="020B0503020204020204" charset="-122"/>
            </a:endParaRPr>
          </a:p>
        </p:txBody>
      </p:sp>
      <p:sp>
        <p:nvSpPr>
          <p:cNvPr id="30729" name="矩形 1"/>
          <p:cNvSpPr/>
          <p:nvPr/>
        </p:nvSpPr>
        <p:spPr>
          <a:xfrm>
            <a:off x="4487309" y="1273535"/>
            <a:ext cx="823648" cy="180134"/>
          </a:xfrm>
          <a:prstGeom prst="rect">
            <a:avLst/>
          </a:prstGeom>
          <a:noFill/>
          <a:ln w="9525">
            <a:noFill/>
          </a:ln>
        </p:spPr>
        <p:txBody>
          <a:bodyPr lIns="76793" tIns="38396" rIns="76793" bIns="38396">
            <a:spAutoFit/>
          </a:bodyPr>
          <a:lstStyle/>
          <a:p>
            <a:pPr algn="just" defTabSz="575945">
              <a:lnSpc>
                <a:spcPts val="755"/>
              </a:lnSpc>
            </a:pPr>
            <a:r>
              <a:rPr lang="zh-CN" altLang="en-US" sz="1100" b="1" dirty="0">
                <a:solidFill>
                  <a:srgbClr val="595959"/>
                </a:solidFill>
                <a:latin typeface="微软雅黑" panose="020B0503020204020204" charset="-122"/>
                <a:ea typeface="微软雅黑" panose="020B0503020204020204" charset="-122"/>
              </a:rPr>
              <a:t>改革开放</a:t>
            </a:r>
            <a:endParaRPr lang="zh-CN" altLang="en-US" sz="1100" b="1" dirty="0">
              <a:solidFill>
                <a:srgbClr val="595959"/>
              </a:solidFill>
              <a:latin typeface="微软雅黑" panose="020B0503020204020204" charset="-122"/>
              <a:ea typeface="微软雅黑" panose="020B0503020204020204" charset="-122"/>
            </a:endParaRPr>
          </a:p>
        </p:txBody>
      </p:sp>
      <p:cxnSp>
        <p:nvCxnSpPr>
          <p:cNvPr id="4" name="肘形连接符 3"/>
          <p:cNvCxnSpPr/>
          <p:nvPr/>
        </p:nvCxnSpPr>
        <p:spPr>
          <a:xfrm rot="5400000">
            <a:off x="1869044" y="1242334"/>
            <a:ext cx="1073279" cy="976676"/>
          </a:xfrm>
          <a:prstGeom prst="bentConnector3">
            <a:avLst>
              <a:gd name="adj1" fmla="val 39267"/>
            </a:avLst>
          </a:prstGeom>
          <a:ln w="28575">
            <a:solidFill>
              <a:srgbClr val="CC4B4A"/>
            </a:solidFill>
          </a:ln>
        </p:spPr>
        <p:style>
          <a:lnRef idx="1">
            <a:schemeClr val="accent1"/>
          </a:lnRef>
          <a:fillRef idx="0">
            <a:schemeClr val="accent1"/>
          </a:fillRef>
          <a:effectRef idx="0">
            <a:schemeClr val="accent1"/>
          </a:effectRef>
          <a:fontRef idx="minor">
            <a:schemeClr val="tx1"/>
          </a:fontRef>
        </p:style>
      </p:cxnSp>
      <p:grpSp>
        <p:nvGrpSpPr>
          <p:cNvPr id="2" name="组合 2"/>
          <p:cNvGrpSpPr/>
          <p:nvPr/>
        </p:nvGrpSpPr>
        <p:grpSpPr>
          <a:xfrm>
            <a:off x="325259" y="1757448"/>
            <a:ext cx="5307656" cy="1405769"/>
            <a:chOff x="1998345" y="3720465"/>
            <a:chExt cx="8526780" cy="2974851"/>
          </a:xfrm>
        </p:grpSpPr>
        <p:sp>
          <p:nvSpPr>
            <p:cNvPr id="30732" name="矩形 26"/>
            <p:cNvSpPr/>
            <p:nvPr/>
          </p:nvSpPr>
          <p:spPr>
            <a:xfrm flipH="1">
              <a:off x="4435532" y="4342002"/>
              <a:ext cx="6089593" cy="2353314"/>
            </a:xfrm>
            <a:prstGeom prst="rect">
              <a:avLst/>
            </a:prstGeom>
            <a:noFill/>
            <a:ln w="9525">
              <a:noFill/>
            </a:ln>
          </p:spPr>
          <p:txBody>
            <a:bodyPr wrap="square" lIns="162524" tIns="81261" rIns="162524" bIns="81261">
              <a:spAutoFit/>
            </a:bodyPr>
            <a:lstStyle/>
            <a:p>
              <a:pPr>
                <a:lnSpc>
                  <a:spcPct val="140000"/>
                </a:lnSpc>
              </a:pPr>
              <a:r>
                <a:rPr lang="en-US" altLang="zh-CN" sz="1100" dirty="0" err="1" smtClean="0">
                  <a:solidFill>
                    <a:srgbClr val="262626"/>
                  </a:solidFill>
                  <a:latin typeface="微软雅黑" panose="020B0503020204020204" charset="-122"/>
                  <a:ea typeface="微软雅黑" panose="020B0503020204020204" charset="-122"/>
                  <a:sym typeface="微软雅黑" panose="020B0503020204020204" charset="-122"/>
                </a:rPr>
                <a:t>中国共产党团结带领中国人民完成社会主义革命</a:t>
              </a:r>
              <a:r>
                <a:rPr lang="zh-CN" altLang="en-US" sz="1100" dirty="0" smtClean="0">
                  <a:solidFill>
                    <a:srgbClr val="262626"/>
                  </a:solidFill>
                  <a:latin typeface="微软雅黑" panose="020B0503020204020204" charset="-122"/>
                  <a:ea typeface="微软雅黑" panose="020B0503020204020204" charset="-122"/>
                  <a:sym typeface="微软雅黑" panose="020B0503020204020204" charset="-122"/>
                </a:rPr>
                <a:t>（</a:t>
              </a:r>
              <a:r>
                <a:rPr lang="en-US" altLang="zh-CN" sz="1100" dirty="0" smtClean="0">
                  <a:solidFill>
                    <a:srgbClr val="262626"/>
                  </a:solidFill>
                  <a:latin typeface="微软雅黑" panose="020B0503020204020204" charset="-122"/>
                  <a:ea typeface="微软雅黑" panose="020B0503020204020204" charset="-122"/>
                  <a:sym typeface="微软雅黑" panose="020B0503020204020204" charset="-122"/>
                </a:rPr>
                <a:t>1949-1956</a:t>
              </a:r>
              <a:r>
                <a:rPr lang="zh-CN" altLang="en-US" sz="1100" dirty="0" smtClean="0">
                  <a:solidFill>
                    <a:srgbClr val="262626"/>
                  </a:solidFill>
                  <a:latin typeface="微软雅黑" panose="020B0503020204020204" charset="-122"/>
                  <a:ea typeface="微软雅黑" panose="020B0503020204020204" charset="-122"/>
                  <a:sym typeface="微软雅黑" panose="020B0503020204020204" charset="-122"/>
                </a:rPr>
                <a:t>）</a:t>
              </a:r>
              <a:r>
                <a:rPr lang="en-US" altLang="zh-CN" sz="1100" dirty="0" smtClean="0">
                  <a:solidFill>
                    <a:srgbClr val="262626"/>
                  </a:solidFill>
                  <a:latin typeface="微软雅黑" panose="020B0503020204020204" charset="-122"/>
                  <a:ea typeface="微软雅黑" panose="020B0503020204020204" charset="-122"/>
                  <a:sym typeface="微软雅黑" panose="020B0503020204020204" charset="-122"/>
                </a:rPr>
                <a:t>，</a:t>
              </a:r>
              <a:r>
                <a:rPr lang="en-US" altLang="zh-CN" sz="1100" dirty="0" err="1" smtClean="0">
                  <a:solidFill>
                    <a:srgbClr val="262626"/>
                  </a:solidFill>
                  <a:latin typeface="微软雅黑" panose="020B0503020204020204" charset="-122"/>
                  <a:ea typeface="微软雅黑" panose="020B0503020204020204" charset="-122"/>
                  <a:sym typeface="微软雅黑" panose="020B0503020204020204" charset="-122"/>
                </a:rPr>
                <a:t>确立</a:t>
              </a:r>
              <a:r>
                <a:rPr lang="en-US" altLang="zh-CN" sz="1100" b="1" dirty="0" err="1" smtClean="0">
                  <a:solidFill>
                    <a:srgbClr val="CC4B4A"/>
                  </a:solidFill>
                  <a:latin typeface="微软雅黑" panose="020B0503020204020204" charset="-122"/>
                  <a:ea typeface="微软雅黑" panose="020B0503020204020204" charset="-122"/>
                  <a:sym typeface="微软雅黑" panose="020B0503020204020204" charset="-122"/>
                </a:rPr>
                <a:t>社会主义基本制度</a:t>
              </a:r>
              <a:r>
                <a:rPr lang="zh-CN" altLang="en-US" sz="1100" b="1" dirty="0" smtClean="0">
                  <a:solidFill>
                    <a:srgbClr val="CC4B4A"/>
                  </a:solidFill>
                  <a:latin typeface="微软雅黑" panose="020B0503020204020204" charset="-122"/>
                  <a:ea typeface="微软雅黑" panose="020B0503020204020204" charset="-122"/>
                  <a:sym typeface="微软雅黑" panose="020B0503020204020204" charset="-122"/>
                </a:rPr>
                <a:t>，</a:t>
              </a:r>
              <a:r>
                <a:rPr lang="en-US" altLang="zh-CN" sz="1100" dirty="0" err="1" smtClean="0">
                  <a:solidFill>
                    <a:srgbClr val="262626"/>
                  </a:solidFill>
                  <a:latin typeface="微软雅黑" panose="020B0503020204020204" charset="-122"/>
                  <a:ea typeface="微软雅黑" panose="020B0503020204020204" charset="-122"/>
                  <a:sym typeface="微软雅黑" panose="020B0503020204020204" charset="-122"/>
                </a:rPr>
                <a:t>推进社会主义建设</a:t>
              </a:r>
              <a:r>
                <a:rPr lang="en-US" altLang="zh-CN" sz="1100" dirty="0" err="1">
                  <a:solidFill>
                    <a:srgbClr val="262626"/>
                  </a:solidFill>
                  <a:latin typeface="微软雅黑" panose="020B0503020204020204" charset="-122"/>
                  <a:ea typeface="微软雅黑" panose="020B0503020204020204" charset="-122"/>
                  <a:sym typeface="微软雅黑" panose="020B0503020204020204" charset="-122"/>
                </a:rPr>
                <a:t>，为当代中国一切</a:t>
              </a:r>
              <a:r>
                <a:rPr lang="zh-CN" altLang="en-US" sz="1100" dirty="0">
                  <a:solidFill>
                    <a:srgbClr val="262626"/>
                  </a:solidFill>
                  <a:latin typeface="微软雅黑" panose="020B0503020204020204" charset="-122"/>
                  <a:ea typeface="微软雅黑" panose="020B0503020204020204" charset="-122"/>
                  <a:sym typeface="微软雅黑" panose="020B0503020204020204" charset="-122"/>
                </a:rPr>
                <a:t>发展</a:t>
              </a:r>
              <a:r>
                <a:rPr lang="en-US" altLang="zh-CN" sz="1100" dirty="0">
                  <a:solidFill>
                    <a:srgbClr val="262626"/>
                  </a:solidFill>
                  <a:latin typeface="微软雅黑" panose="020B0503020204020204" charset="-122"/>
                  <a:ea typeface="微软雅黑" panose="020B0503020204020204" charset="-122"/>
                  <a:sym typeface="微软雅黑" panose="020B0503020204020204" charset="-122"/>
                </a:rPr>
                <a:t>进步奠定了根本政治前提和制度基础，为中国发展富强、人民生活</a:t>
              </a:r>
              <a:r>
                <a:rPr lang="zh-CN" altLang="en-US" sz="1100" dirty="0">
                  <a:solidFill>
                    <a:srgbClr val="262626"/>
                  </a:solidFill>
                  <a:latin typeface="微软雅黑" panose="020B0503020204020204" charset="-122"/>
                  <a:ea typeface="微软雅黑" panose="020B0503020204020204" charset="-122"/>
                  <a:sym typeface="微软雅黑" panose="020B0503020204020204" charset="-122"/>
                </a:rPr>
                <a:t>富裕</a:t>
              </a:r>
              <a:r>
                <a:rPr lang="en-US" altLang="zh-CN" sz="1100" dirty="0">
                  <a:solidFill>
                    <a:srgbClr val="262626"/>
                  </a:solidFill>
                  <a:latin typeface="微软雅黑" panose="020B0503020204020204" charset="-122"/>
                  <a:ea typeface="微软雅黑" panose="020B0503020204020204" charset="-122"/>
                  <a:sym typeface="微软雅黑" panose="020B0503020204020204" charset="-122"/>
                </a:rPr>
                <a:t>奠定</a:t>
              </a:r>
              <a:r>
                <a:rPr lang="zh-CN" altLang="en-US" sz="1100" dirty="0">
                  <a:solidFill>
                    <a:srgbClr val="262626"/>
                  </a:solidFill>
                  <a:latin typeface="微软雅黑" panose="020B0503020204020204" charset="-122"/>
                  <a:ea typeface="微软雅黑" panose="020B0503020204020204" charset="-122"/>
                  <a:sym typeface="微软雅黑" panose="020B0503020204020204" charset="-122"/>
                </a:rPr>
                <a:t>了</a:t>
              </a:r>
              <a:r>
                <a:rPr lang="en-US" altLang="zh-CN" sz="1100" dirty="0">
                  <a:solidFill>
                    <a:srgbClr val="262626"/>
                  </a:solidFill>
                  <a:latin typeface="微软雅黑" panose="020B0503020204020204" charset="-122"/>
                  <a:ea typeface="微软雅黑" panose="020B0503020204020204" charset="-122"/>
                  <a:sym typeface="微软雅黑" panose="020B0503020204020204" charset="-122"/>
                </a:rPr>
                <a:t>坚实的基础。</a:t>
              </a:r>
              <a:endParaRPr lang="en-US" altLang="zh-CN" sz="1100" dirty="0">
                <a:solidFill>
                  <a:srgbClr val="262626"/>
                </a:solidFill>
                <a:latin typeface="微软雅黑" panose="020B0503020204020204" charset="-122"/>
                <a:ea typeface="微软雅黑" panose="020B0503020204020204" charset="-122"/>
                <a:sym typeface="微软雅黑" panose="020B0503020204020204" charset="-122"/>
              </a:endParaRPr>
            </a:p>
          </p:txBody>
        </p:sp>
        <p:grpSp>
          <p:nvGrpSpPr>
            <p:cNvPr id="3" name="组合 28"/>
            <p:cNvGrpSpPr/>
            <p:nvPr/>
          </p:nvGrpSpPr>
          <p:grpSpPr>
            <a:xfrm>
              <a:off x="5402580" y="3720465"/>
              <a:ext cx="3845007" cy="693420"/>
              <a:chOff x="8361" y="7847"/>
              <a:chExt cx="4639" cy="1092"/>
            </a:xfrm>
            <a:solidFill>
              <a:srgbClr val="CC4B4A"/>
            </a:solidFill>
          </p:grpSpPr>
          <p:sp>
            <p:nvSpPr>
              <p:cNvPr id="26" name="矩形 25"/>
              <p:cNvSpPr/>
              <p:nvPr/>
            </p:nvSpPr>
            <p:spPr>
              <a:xfrm>
                <a:off x="8361" y="7847"/>
                <a:ext cx="4222" cy="978"/>
              </a:xfrm>
              <a:prstGeom prst="rect">
                <a:avLst/>
              </a:prstGeom>
              <a:grpFill/>
              <a:ln>
                <a:noFill/>
              </a:ln>
            </p:spPr>
            <p:style>
              <a:lnRef idx="2">
                <a:srgbClr val="BBE0E3">
                  <a:shade val="50000"/>
                </a:srgbClr>
              </a:lnRef>
              <a:fillRef idx="1">
                <a:srgbClr val="BBE0E3"/>
              </a:fillRef>
              <a:effectRef idx="0">
                <a:srgbClr val="BBE0E3"/>
              </a:effectRef>
              <a:fontRef idx="minor">
                <a:srgbClr val="FFFFFF"/>
              </a:fontRef>
            </p:style>
            <p:txBody>
              <a:bodyPr anchor="ctr"/>
              <a:lstStyle/>
              <a:p>
                <a:pPr algn="ctr" defTabSz="431800">
                  <a:defRPr/>
                </a:pPr>
                <a:endParaRPr lang="zh-CN" altLang="en-US" sz="900" noProof="1"/>
              </a:p>
            </p:txBody>
          </p:sp>
          <p:sp>
            <p:nvSpPr>
              <p:cNvPr id="28" name="矩形 27"/>
              <p:cNvSpPr/>
              <p:nvPr/>
            </p:nvSpPr>
            <p:spPr>
              <a:xfrm>
                <a:off x="8361" y="8050"/>
                <a:ext cx="4639" cy="889"/>
              </a:xfrm>
              <a:prstGeom prst="rect">
                <a:avLst/>
              </a:prstGeom>
              <a:noFill/>
            </p:spPr>
            <p:txBody>
              <a:bodyPr wrap="square" lIns="162524" tIns="81261" rIns="162524" bIns="81261">
                <a:spAutoFit/>
              </a:bodyPr>
              <a:lstStyle/>
              <a:p>
                <a:pPr algn="just" defTabSz="575945">
                  <a:lnSpc>
                    <a:spcPts val="755"/>
                  </a:lnSpc>
                  <a:defRPr/>
                </a:pPr>
                <a:r>
                  <a:rPr lang="zh-CN" altLang="en-US" sz="1300" b="1" noProof="1">
                    <a:solidFill>
                      <a:srgbClr val="FFFFFF"/>
                    </a:solidFill>
                    <a:latin typeface="微软雅黑" panose="020B0503020204020204" charset="-122"/>
                    <a:ea typeface="微软雅黑" panose="020B0503020204020204" charset="-122"/>
                  </a:rPr>
                  <a:t>改革开放的制度基础</a:t>
                </a:r>
                <a:endParaRPr lang="zh-CN" altLang="en-US" sz="1300" b="1" noProof="1">
                  <a:solidFill>
                    <a:srgbClr val="FFFFFF"/>
                  </a:solidFill>
                  <a:latin typeface="微软雅黑" panose="020B0503020204020204" charset="-122"/>
                  <a:ea typeface="微软雅黑" panose="020B0503020204020204" charset="-122"/>
                </a:endParaRPr>
              </a:p>
            </p:txBody>
          </p:sp>
        </p:grpSp>
        <p:pic>
          <p:nvPicPr>
            <p:cNvPr id="30734" name="图片 5" descr="社会主义革命"/>
            <p:cNvPicPr>
              <a:picLocks noChangeAspect="1"/>
            </p:cNvPicPr>
            <p:nvPr/>
          </p:nvPicPr>
          <p:blipFill>
            <a:blip r:embed="rId1"/>
            <a:srcRect l="3934" r="3889"/>
            <a:stretch>
              <a:fillRect/>
            </a:stretch>
          </p:blipFill>
          <p:spPr>
            <a:xfrm>
              <a:off x="1998345" y="4215663"/>
              <a:ext cx="2436705" cy="2329337"/>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reeform 10"/>
          <p:cNvSpPr/>
          <p:nvPr/>
        </p:nvSpPr>
        <p:spPr>
          <a:xfrm>
            <a:off x="580605" y="246007"/>
            <a:ext cx="4837622" cy="294008"/>
          </a:xfrm>
          <a:custGeom>
            <a:avLst/>
            <a:gdLst>
              <a:gd name="txL" fmla="*/ 0 w 4900"/>
              <a:gd name="txT" fmla="*/ 0 h 537"/>
              <a:gd name="txR" fmla="*/ 4900 w 4900"/>
              <a:gd name="txB" fmla="*/ 537 h 537"/>
            </a:gdLst>
            <a:ahLst/>
            <a:cxnLst>
              <a:cxn ang="0">
                <a:pos x="2147483647" y="720413611"/>
              </a:cxn>
              <a:cxn ang="0">
                <a:pos x="0" y="720413611"/>
              </a:cxn>
              <a:cxn ang="0">
                <a:pos x="1698070703" y="327337908"/>
              </a:cxn>
              <a:cxn ang="0">
                <a:pos x="637321114" y="0"/>
              </a:cxn>
              <a:cxn ang="0">
                <a:pos x="2147483647" y="0"/>
              </a:cxn>
              <a:cxn ang="0">
                <a:pos x="2147483647" y="343436581"/>
              </a:cxn>
              <a:cxn ang="0">
                <a:pos x="2147483647" y="720413611"/>
              </a:cxn>
            </a:cxnLst>
            <a:rect l="txL" t="txT" r="txR" b="txB"/>
            <a:pathLst>
              <a:path w="4900" h="537">
                <a:moveTo>
                  <a:pt x="4805" y="537"/>
                </a:moveTo>
                <a:lnTo>
                  <a:pt x="0" y="537"/>
                </a:lnTo>
                <a:lnTo>
                  <a:pt x="389" y="244"/>
                </a:lnTo>
                <a:lnTo>
                  <a:pt x="146" y="0"/>
                </a:lnTo>
                <a:lnTo>
                  <a:pt x="4900" y="0"/>
                </a:lnTo>
                <a:lnTo>
                  <a:pt x="4705" y="256"/>
                </a:lnTo>
                <a:lnTo>
                  <a:pt x="4805" y="537"/>
                </a:lnTo>
                <a:close/>
              </a:path>
            </a:pathLst>
          </a:custGeom>
          <a:solidFill>
            <a:srgbClr val="333F50"/>
          </a:solidFill>
          <a:ln w="9525">
            <a:noFill/>
          </a:ln>
        </p:spPr>
        <p:txBody>
          <a:bodyPr lIns="43205" tIns="21603" rIns="43205" bIns="21603"/>
          <a:lstStyle/>
          <a:p>
            <a:pPr algn="ctr" eaLnBrk="0" hangingPunct="0">
              <a:lnSpc>
                <a:spcPct val="120000"/>
              </a:lnSpc>
            </a:pPr>
            <a:r>
              <a:rPr lang="zh-CN" altLang="zh-CN" sz="1300" b="1" dirty="0">
                <a:solidFill>
                  <a:schemeClr val="bg1"/>
                </a:solidFill>
                <a:latin typeface="微软雅黑" panose="020B0503020204020204" charset="-122"/>
                <a:ea typeface="微软雅黑" panose="020B0503020204020204" charset="-122"/>
              </a:rPr>
              <a:t>回顾历史：</a:t>
            </a:r>
            <a:r>
              <a:rPr lang="zh-CN" altLang="zh-CN" sz="1300" b="1" dirty="0">
                <a:solidFill>
                  <a:schemeClr val="bg1"/>
                </a:solidFill>
                <a:latin typeface="微软雅黑" panose="020B0503020204020204" charset="-122"/>
                <a:ea typeface="微软雅黑" panose="020B0503020204020204" charset="-122"/>
                <a:sym typeface="微软雅黑" panose="020B0503020204020204" charset="-122"/>
              </a:rPr>
              <a:t>中国共产党自我完善和发展的三个重要时期</a:t>
            </a:r>
            <a:endParaRPr lang="zh-CN" altLang="zh-CN" sz="1300" b="1" dirty="0">
              <a:solidFill>
                <a:schemeClr val="bg1"/>
              </a:solidFill>
              <a:latin typeface="微软雅黑" panose="020B0503020204020204" charset="-122"/>
              <a:ea typeface="微软雅黑" panose="020B0503020204020204" charset="-122"/>
            </a:endParaRPr>
          </a:p>
          <a:p>
            <a:pPr algn="ctr" eaLnBrk="0" hangingPunct="0">
              <a:lnSpc>
                <a:spcPct val="120000"/>
              </a:lnSpc>
            </a:pPr>
            <a:endParaRPr lang="zh-CN" altLang="zh-CN" sz="1300" b="1" dirty="0">
              <a:solidFill>
                <a:schemeClr val="bg1"/>
              </a:solidFill>
              <a:latin typeface="微软雅黑" panose="020B0503020204020204" charset="-122"/>
              <a:ea typeface="微软雅黑" panose="020B0503020204020204" charset="-122"/>
            </a:endParaRPr>
          </a:p>
        </p:txBody>
      </p:sp>
      <p:cxnSp>
        <p:nvCxnSpPr>
          <p:cNvPr id="7" name="直接连接符 6"/>
          <p:cNvCxnSpPr/>
          <p:nvPr/>
        </p:nvCxnSpPr>
        <p:spPr>
          <a:xfrm flipV="1">
            <a:off x="497340" y="1090530"/>
            <a:ext cx="4644087" cy="6000"/>
          </a:xfrm>
          <a:prstGeom prst="line">
            <a:avLst/>
          </a:prstGeom>
          <a:ln w="38100">
            <a:solidFill>
              <a:srgbClr val="CC4B4A"/>
            </a:solidFill>
          </a:ln>
        </p:spPr>
        <p:style>
          <a:lnRef idx="1">
            <a:srgbClr val="BBE0E3"/>
          </a:lnRef>
          <a:fillRef idx="0">
            <a:srgbClr val="BBE0E3"/>
          </a:fillRef>
          <a:effectRef idx="0">
            <a:srgbClr val="BBE0E3"/>
          </a:effectRef>
          <a:fontRef idx="minor">
            <a:srgbClr val="000000"/>
          </a:fontRef>
        </p:style>
      </p:cxnSp>
      <p:sp>
        <p:nvSpPr>
          <p:cNvPr id="8" name="椭圆 7"/>
          <p:cNvSpPr/>
          <p:nvPr/>
        </p:nvSpPr>
        <p:spPr>
          <a:xfrm>
            <a:off x="2810757" y="1012528"/>
            <a:ext cx="181533" cy="181505"/>
          </a:xfrm>
          <a:prstGeom prst="ellipse">
            <a:avLst/>
          </a:prstGeom>
          <a:solidFill>
            <a:srgbClr val="CC4B4A"/>
          </a:solidFill>
          <a:ln w="88900" cmpd="dbl">
            <a:solidFill>
              <a:srgbClr val="CC4B4A"/>
            </a:solidFill>
          </a:ln>
        </p:spPr>
        <p:style>
          <a:lnRef idx="2">
            <a:srgbClr val="BBE0E3">
              <a:shade val="50000"/>
            </a:srgbClr>
          </a:lnRef>
          <a:fillRef idx="1">
            <a:srgbClr val="BBE0E3"/>
          </a:fillRef>
          <a:effectRef idx="0">
            <a:srgbClr val="BBE0E3"/>
          </a:effectRef>
          <a:fontRef idx="minor">
            <a:srgbClr val="FFFFFF"/>
          </a:fontRef>
        </p:style>
        <p:txBody>
          <a:bodyPr lIns="43205" tIns="21603" rIns="43205" bIns="21603" anchor="ctr"/>
          <a:lstStyle/>
          <a:p>
            <a:pPr algn="ctr" defTabSz="431800">
              <a:defRPr/>
            </a:pPr>
            <a:endParaRPr lang="zh-CN" altLang="en-US" sz="1100" noProof="1"/>
          </a:p>
        </p:txBody>
      </p:sp>
      <p:sp>
        <p:nvSpPr>
          <p:cNvPr id="9" name="椭圆 8"/>
          <p:cNvSpPr/>
          <p:nvPr/>
        </p:nvSpPr>
        <p:spPr>
          <a:xfrm>
            <a:off x="4745355" y="1007278"/>
            <a:ext cx="181533" cy="181505"/>
          </a:xfrm>
          <a:prstGeom prst="ellipse">
            <a:avLst/>
          </a:prstGeom>
          <a:solidFill>
            <a:srgbClr val="CC4B4A"/>
          </a:solidFill>
          <a:ln w="88900" cmpd="dbl">
            <a:solidFill>
              <a:srgbClr val="CC4B4A"/>
            </a:solidFill>
          </a:ln>
        </p:spPr>
        <p:style>
          <a:lnRef idx="2">
            <a:srgbClr val="BBE0E3">
              <a:shade val="50000"/>
            </a:srgbClr>
          </a:lnRef>
          <a:fillRef idx="1">
            <a:srgbClr val="BBE0E3"/>
          </a:fillRef>
          <a:effectRef idx="0">
            <a:srgbClr val="BBE0E3"/>
          </a:effectRef>
          <a:fontRef idx="minor">
            <a:srgbClr val="FFFFFF"/>
          </a:fontRef>
        </p:style>
        <p:txBody>
          <a:bodyPr lIns="43205" tIns="21603" rIns="43205" bIns="21603" anchor="ctr"/>
          <a:lstStyle/>
          <a:p>
            <a:pPr algn="ctr" defTabSz="431800">
              <a:defRPr/>
            </a:pPr>
            <a:endParaRPr lang="zh-CN" altLang="en-US" sz="1100" noProof="1"/>
          </a:p>
        </p:txBody>
      </p:sp>
      <p:sp>
        <p:nvSpPr>
          <p:cNvPr id="10" name="椭圆 9"/>
          <p:cNvSpPr/>
          <p:nvPr/>
        </p:nvSpPr>
        <p:spPr>
          <a:xfrm>
            <a:off x="636115" y="1012528"/>
            <a:ext cx="181533" cy="181505"/>
          </a:xfrm>
          <a:prstGeom prst="ellipse">
            <a:avLst/>
          </a:prstGeom>
          <a:solidFill>
            <a:srgbClr val="CC4B4A"/>
          </a:solidFill>
          <a:ln w="88900" cmpd="dbl">
            <a:solidFill>
              <a:srgbClr val="CC4B4A"/>
            </a:solidFill>
          </a:ln>
        </p:spPr>
        <p:style>
          <a:lnRef idx="2">
            <a:srgbClr val="BBE0E3">
              <a:shade val="50000"/>
            </a:srgbClr>
          </a:lnRef>
          <a:fillRef idx="1">
            <a:srgbClr val="BBE0E3"/>
          </a:fillRef>
          <a:effectRef idx="0">
            <a:srgbClr val="BBE0E3"/>
          </a:effectRef>
          <a:fontRef idx="minor">
            <a:srgbClr val="FFFFFF"/>
          </a:fontRef>
        </p:style>
        <p:txBody>
          <a:bodyPr lIns="43205" tIns="21603" rIns="43205" bIns="21603" anchor="ctr"/>
          <a:lstStyle/>
          <a:p>
            <a:pPr algn="ctr" defTabSz="431800">
              <a:defRPr/>
            </a:pPr>
            <a:endParaRPr lang="zh-CN" altLang="en-US" sz="1100" noProof="1"/>
          </a:p>
        </p:txBody>
      </p:sp>
      <p:sp>
        <p:nvSpPr>
          <p:cNvPr id="31751" name="矩形 18"/>
          <p:cNvSpPr/>
          <p:nvPr/>
        </p:nvSpPr>
        <p:spPr>
          <a:xfrm>
            <a:off x="200286" y="1273535"/>
            <a:ext cx="1225721" cy="180134"/>
          </a:xfrm>
          <a:prstGeom prst="rect">
            <a:avLst/>
          </a:prstGeom>
          <a:noFill/>
          <a:ln w="9525">
            <a:noFill/>
          </a:ln>
        </p:spPr>
        <p:txBody>
          <a:bodyPr lIns="76793" tIns="38396" rIns="76793" bIns="38396">
            <a:spAutoFit/>
          </a:bodyPr>
          <a:lstStyle/>
          <a:p>
            <a:pPr algn="just" defTabSz="575945">
              <a:lnSpc>
                <a:spcPts val="755"/>
              </a:lnSpc>
            </a:pPr>
            <a:r>
              <a:rPr lang="zh-CN" altLang="en-US" sz="1100" b="1" dirty="0">
                <a:solidFill>
                  <a:srgbClr val="595959"/>
                </a:solidFill>
                <a:latin typeface="微软雅黑" panose="020B0503020204020204" charset="-122"/>
                <a:ea typeface="微软雅黑" panose="020B0503020204020204" charset="-122"/>
                <a:sym typeface="微软雅黑" panose="020B0503020204020204" charset="-122"/>
              </a:rPr>
              <a:t>新民主主义革命</a:t>
            </a:r>
            <a:endParaRPr lang="zh-CN" altLang="en-US" sz="1100" b="1" dirty="0">
              <a:solidFill>
                <a:srgbClr val="595959"/>
              </a:solidFill>
              <a:latin typeface="微软雅黑" panose="020B0503020204020204" charset="-122"/>
              <a:ea typeface="微软雅黑" panose="020B0503020204020204" charset="-122"/>
              <a:sym typeface="微软雅黑" panose="020B0503020204020204" charset="-122"/>
            </a:endParaRPr>
          </a:p>
        </p:txBody>
      </p:sp>
      <p:sp>
        <p:nvSpPr>
          <p:cNvPr id="31752" name="矩形 20"/>
          <p:cNvSpPr/>
          <p:nvPr/>
        </p:nvSpPr>
        <p:spPr>
          <a:xfrm>
            <a:off x="1971355" y="1273535"/>
            <a:ext cx="2056121" cy="180134"/>
          </a:xfrm>
          <a:prstGeom prst="rect">
            <a:avLst/>
          </a:prstGeom>
          <a:noFill/>
          <a:ln w="9525">
            <a:noFill/>
          </a:ln>
        </p:spPr>
        <p:txBody>
          <a:bodyPr lIns="76793" tIns="38396" rIns="76793" bIns="38396">
            <a:spAutoFit/>
          </a:bodyPr>
          <a:lstStyle/>
          <a:p>
            <a:pPr algn="just" defTabSz="575945">
              <a:lnSpc>
                <a:spcPts val="755"/>
              </a:lnSpc>
            </a:pPr>
            <a:r>
              <a:rPr lang="zh-CN" altLang="en-US" sz="1100" b="1" dirty="0">
                <a:solidFill>
                  <a:srgbClr val="595959"/>
                </a:solidFill>
                <a:latin typeface="微软雅黑" panose="020B0503020204020204" charset="-122"/>
                <a:ea typeface="微软雅黑" panose="020B0503020204020204" charset="-122"/>
                <a:sym typeface="微软雅黑" panose="020B0503020204020204" charset="-122"/>
              </a:rPr>
              <a:t>社会主义革命和社会主义建设</a:t>
            </a:r>
            <a:endParaRPr lang="zh-CN" altLang="en-US" sz="1100" b="1" dirty="0">
              <a:solidFill>
                <a:srgbClr val="595959"/>
              </a:solidFill>
              <a:latin typeface="微软雅黑" panose="020B0503020204020204" charset="-122"/>
              <a:ea typeface="微软雅黑" panose="020B0503020204020204" charset="-122"/>
              <a:sym typeface="微软雅黑" panose="020B0503020204020204" charset="-122"/>
            </a:endParaRPr>
          </a:p>
        </p:txBody>
      </p:sp>
      <p:sp>
        <p:nvSpPr>
          <p:cNvPr id="31753" name="矩形 1"/>
          <p:cNvSpPr/>
          <p:nvPr/>
        </p:nvSpPr>
        <p:spPr>
          <a:xfrm>
            <a:off x="4430299" y="752271"/>
            <a:ext cx="823648" cy="180134"/>
          </a:xfrm>
          <a:prstGeom prst="rect">
            <a:avLst/>
          </a:prstGeom>
          <a:noFill/>
          <a:ln w="9525">
            <a:noFill/>
          </a:ln>
        </p:spPr>
        <p:txBody>
          <a:bodyPr lIns="76793" tIns="38396" rIns="76793" bIns="38396">
            <a:spAutoFit/>
          </a:bodyPr>
          <a:lstStyle/>
          <a:p>
            <a:pPr algn="just" defTabSz="575945">
              <a:lnSpc>
                <a:spcPts val="755"/>
              </a:lnSpc>
            </a:pPr>
            <a:r>
              <a:rPr lang="zh-CN" altLang="en-US" sz="1100" b="1" dirty="0">
                <a:solidFill>
                  <a:srgbClr val="595959"/>
                </a:solidFill>
                <a:latin typeface="微软雅黑" panose="020B0503020204020204" charset="-122"/>
                <a:ea typeface="微软雅黑" panose="020B0503020204020204" charset="-122"/>
              </a:rPr>
              <a:t>改革开放</a:t>
            </a:r>
            <a:endParaRPr lang="zh-CN" altLang="en-US" sz="1100" b="1" dirty="0">
              <a:solidFill>
                <a:srgbClr val="595959"/>
              </a:solidFill>
              <a:latin typeface="微软雅黑" panose="020B0503020204020204" charset="-122"/>
              <a:ea typeface="微软雅黑" panose="020B0503020204020204" charset="-122"/>
            </a:endParaRPr>
          </a:p>
        </p:txBody>
      </p:sp>
      <p:cxnSp>
        <p:nvCxnSpPr>
          <p:cNvPr id="3" name="肘形连接符 2"/>
          <p:cNvCxnSpPr/>
          <p:nvPr/>
        </p:nvCxnSpPr>
        <p:spPr>
          <a:xfrm rot="5400000">
            <a:off x="3604906" y="1660861"/>
            <a:ext cx="1718297" cy="784641"/>
          </a:xfrm>
          <a:prstGeom prst="bentConnector3">
            <a:avLst>
              <a:gd name="adj1" fmla="val 31986"/>
            </a:avLst>
          </a:prstGeom>
          <a:ln w="28575">
            <a:solidFill>
              <a:srgbClr val="CC4B4A"/>
            </a:solidFill>
          </a:ln>
        </p:spPr>
        <p:style>
          <a:lnRef idx="1">
            <a:schemeClr val="accent1"/>
          </a:lnRef>
          <a:fillRef idx="0">
            <a:schemeClr val="accent1"/>
          </a:fillRef>
          <a:effectRef idx="0">
            <a:schemeClr val="accent1"/>
          </a:effectRef>
          <a:fontRef idx="minor">
            <a:schemeClr val="tx1"/>
          </a:fontRef>
        </p:style>
      </p:cxnSp>
      <p:grpSp>
        <p:nvGrpSpPr>
          <p:cNvPr id="2" name="组合 3"/>
          <p:cNvGrpSpPr/>
          <p:nvPr/>
        </p:nvGrpSpPr>
        <p:grpSpPr>
          <a:xfrm>
            <a:off x="303955" y="1647045"/>
            <a:ext cx="5114722" cy="1413938"/>
            <a:chOff x="643255" y="3485515"/>
            <a:chExt cx="9399270" cy="2993256"/>
          </a:xfrm>
        </p:grpSpPr>
        <p:sp>
          <p:nvSpPr>
            <p:cNvPr id="31756" name="矩形 26"/>
            <p:cNvSpPr/>
            <p:nvPr/>
          </p:nvSpPr>
          <p:spPr>
            <a:xfrm flipH="1">
              <a:off x="643255" y="3965655"/>
              <a:ext cx="6842399" cy="2302069"/>
            </a:xfrm>
            <a:prstGeom prst="rect">
              <a:avLst/>
            </a:prstGeom>
            <a:noFill/>
            <a:ln w="9525">
              <a:noFill/>
            </a:ln>
          </p:spPr>
          <p:txBody>
            <a:bodyPr wrap="square" lIns="162524" tIns="81261" rIns="162524" bIns="81261">
              <a:spAutoFit/>
            </a:bodyPr>
            <a:lstStyle/>
            <a:p>
              <a:pPr fontAlgn="auto">
                <a:lnSpc>
                  <a:spcPct val="100000"/>
                </a:lnSpc>
              </a:pPr>
              <a:r>
                <a:rPr lang="en-US" altLang="zh-CN" b="1" dirty="0" err="1" smtClean="0">
                  <a:solidFill>
                    <a:srgbClr val="0D0D0D"/>
                  </a:solidFill>
                  <a:latin typeface="楷体" panose="02010609060101010101" pitchFamily="49" charset="-122"/>
                  <a:ea typeface="楷体" panose="02010609060101010101" pitchFamily="49" charset="-122"/>
                  <a:sym typeface="微软雅黑" panose="020B0503020204020204" charset="-122"/>
                </a:rPr>
                <a:t>中国共产党团结带领中国人民进行</a:t>
              </a:r>
              <a:r>
                <a:rPr lang="en-US" altLang="zh-CN" b="1" u="sng" dirty="0" err="1" smtClean="0">
                  <a:solidFill>
                    <a:srgbClr val="FF0000"/>
                  </a:solidFill>
                  <a:latin typeface="楷体" panose="02010609060101010101" pitchFamily="49" charset="-122"/>
                  <a:ea typeface="楷体" panose="02010609060101010101" pitchFamily="49" charset="-122"/>
                  <a:sym typeface="微软雅黑" panose="020B0503020204020204" charset="-122"/>
                </a:rPr>
                <a:t>改革开放</a:t>
              </a:r>
              <a:r>
                <a:rPr lang="en-US" altLang="zh-CN" b="1" dirty="0" err="1" smtClean="0">
                  <a:solidFill>
                    <a:srgbClr val="0D0D0D"/>
                  </a:solidFill>
                  <a:latin typeface="楷体" panose="02010609060101010101" pitchFamily="49" charset="-122"/>
                  <a:ea typeface="楷体" panose="02010609060101010101" pitchFamily="49" charset="-122"/>
                  <a:sym typeface="微软雅黑" panose="020B0503020204020204" charset="-122"/>
                </a:rPr>
                <a:t>的伟大革命</a:t>
              </a:r>
              <a:r>
                <a:rPr lang="zh-CN" altLang="en-US" b="1" dirty="0" smtClean="0">
                  <a:solidFill>
                    <a:srgbClr val="0D0D0D"/>
                  </a:solidFill>
                  <a:latin typeface="楷体" panose="02010609060101010101" pitchFamily="49" charset="-122"/>
                  <a:ea typeface="楷体" panose="02010609060101010101" pitchFamily="49" charset="-122"/>
                  <a:sym typeface="微软雅黑" panose="020B0503020204020204" charset="-122"/>
                </a:rPr>
                <a:t>（</a:t>
              </a:r>
              <a:r>
                <a:rPr lang="en-US" altLang="zh-CN" b="1" dirty="0" smtClean="0">
                  <a:solidFill>
                    <a:srgbClr val="0D0D0D"/>
                  </a:solidFill>
                  <a:latin typeface="楷体" panose="02010609060101010101" pitchFamily="49" charset="-122"/>
                  <a:ea typeface="楷体" panose="02010609060101010101" pitchFamily="49" charset="-122"/>
                  <a:sym typeface="微软雅黑" panose="020B0503020204020204" charset="-122"/>
                </a:rPr>
                <a:t>1978——</a:t>
              </a:r>
              <a:r>
                <a:rPr lang="zh-CN" altLang="en-US" b="1" dirty="0" smtClean="0">
                  <a:solidFill>
                    <a:srgbClr val="0D0D0D"/>
                  </a:solidFill>
                  <a:latin typeface="楷体" panose="02010609060101010101" pitchFamily="49" charset="-122"/>
                  <a:ea typeface="楷体" panose="02010609060101010101" pitchFamily="49" charset="-122"/>
                  <a:sym typeface="微软雅黑" panose="020B0503020204020204" charset="-122"/>
                </a:rPr>
                <a:t>至今）</a:t>
              </a:r>
              <a:r>
                <a:rPr lang="en-US" altLang="zh-CN" b="1" dirty="0" smtClean="0">
                  <a:solidFill>
                    <a:srgbClr val="0D0D0D"/>
                  </a:solidFill>
                  <a:latin typeface="楷体" panose="02010609060101010101" pitchFamily="49" charset="-122"/>
                  <a:ea typeface="楷体" panose="02010609060101010101" pitchFamily="49" charset="-122"/>
                  <a:sym typeface="微软雅黑" panose="020B0503020204020204" charset="-122"/>
                </a:rPr>
                <a:t>，</a:t>
              </a:r>
              <a:r>
                <a:rPr lang="en-US" altLang="zh-CN" b="1" dirty="0">
                  <a:solidFill>
                    <a:srgbClr val="0D0D0D"/>
                  </a:solidFill>
                  <a:latin typeface="楷体" panose="02010609060101010101" pitchFamily="49" charset="-122"/>
                  <a:ea typeface="楷体" panose="02010609060101010101" pitchFamily="49" charset="-122"/>
                  <a:sym typeface="微软雅黑" panose="020B0503020204020204" charset="-122"/>
                </a:rPr>
                <a:t>极大激发广大人民群众的创造性，（</a:t>
              </a:r>
              <a:r>
                <a:rPr lang="en-US" altLang="zh-CN" b="1" dirty="0">
                  <a:solidFill>
                    <a:srgbClr val="CC4B4A"/>
                  </a:solidFill>
                  <a:latin typeface="楷体" panose="02010609060101010101" pitchFamily="49" charset="-122"/>
                  <a:ea typeface="楷体" panose="02010609060101010101" pitchFamily="49" charset="-122"/>
                  <a:sym typeface="微软雅黑" panose="020B0503020204020204" charset="-122"/>
                </a:rPr>
                <a:t>改革开放的根本目的</a:t>
              </a:r>
              <a:r>
                <a:rPr lang="en-US" altLang="zh-CN" b="1" dirty="0">
                  <a:solidFill>
                    <a:srgbClr val="0D0D0D"/>
                  </a:solidFill>
                  <a:latin typeface="楷体" panose="02010609060101010101" pitchFamily="49" charset="-122"/>
                  <a:ea typeface="楷体" panose="02010609060101010101" pitchFamily="49" charset="-122"/>
                  <a:sym typeface="微软雅黑" panose="020B0503020204020204" charset="-122"/>
                </a:rPr>
                <a:t>）</a:t>
              </a:r>
              <a:r>
                <a:rPr lang="en-US" altLang="zh-CN" b="1" dirty="0">
                  <a:solidFill>
                    <a:srgbClr val="CC4B4A"/>
                  </a:solidFill>
                  <a:latin typeface="楷体" panose="02010609060101010101" pitchFamily="49" charset="-122"/>
                  <a:ea typeface="楷体" panose="02010609060101010101" pitchFamily="49" charset="-122"/>
                  <a:sym typeface="微软雅黑" panose="020B0503020204020204" charset="-122"/>
                </a:rPr>
                <a:t>极大解放和发展社会生产力</a:t>
              </a:r>
              <a:r>
                <a:rPr lang="en-US" altLang="zh-CN" b="1" dirty="0">
                  <a:solidFill>
                    <a:srgbClr val="0D0D0D"/>
                  </a:solidFill>
                  <a:latin typeface="楷体" panose="02010609060101010101" pitchFamily="49" charset="-122"/>
                  <a:ea typeface="楷体" panose="02010609060101010101" pitchFamily="49" charset="-122"/>
                  <a:sym typeface="微软雅黑" panose="020B0503020204020204" charset="-122"/>
                </a:rPr>
                <a:t>，极大增强社会发展活力，人民生活显著改善，综合国力显著增强，国际地位显著提高，</a:t>
              </a:r>
              <a:r>
                <a:rPr lang="zh-CN" altLang="en-US" b="1" dirty="0">
                  <a:solidFill>
                    <a:srgbClr val="0D0D0D"/>
                  </a:solidFill>
                  <a:latin typeface="楷体" panose="02010609060101010101" pitchFamily="49" charset="-122"/>
                  <a:ea typeface="楷体" panose="02010609060101010101" pitchFamily="49" charset="-122"/>
                  <a:sym typeface="微软雅黑" panose="020B0503020204020204" charset="-122"/>
                </a:rPr>
                <a:t>迎来</a:t>
              </a:r>
              <a:r>
                <a:rPr lang="en-US" altLang="zh-CN" b="1" dirty="0">
                  <a:solidFill>
                    <a:srgbClr val="0D0D0D"/>
                  </a:solidFill>
                  <a:latin typeface="楷体" panose="02010609060101010101" pitchFamily="49" charset="-122"/>
                  <a:ea typeface="楷体" panose="02010609060101010101" pitchFamily="49" charset="-122"/>
                  <a:sym typeface="微软雅黑" panose="020B0503020204020204" charset="-122"/>
                </a:rPr>
                <a:t>了</a:t>
              </a:r>
              <a:r>
                <a:rPr lang="zh-CN" altLang="en-US" b="1" dirty="0">
                  <a:solidFill>
                    <a:srgbClr val="0D0D0D"/>
                  </a:solidFill>
                  <a:latin typeface="楷体" panose="02010609060101010101" pitchFamily="49" charset="-122"/>
                  <a:ea typeface="楷体" panose="02010609060101010101" pitchFamily="49" charset="-122"/>
                  <a:sym typeface="微软雅黑" panose="020B0503020204020204" charset="-122"/>
                </a:rPr>
                <a:t>中华民族</a:t>
              </a:r>
              <a:r>
                <a:rPr lang="en-US" altLang="zh-CN" b="1" dirty="0">
                  <a:solidFill>
                    <a:srgbClr val="0D0D0D"/>
                  </a:solidFill>
                  <a:latin typeface="楷体" panose="02010609060101010101" pitchFamily="49" charset="-122"/>
                  <a:ea typeface="楷体" panose="02010609060101010101" pitchFamily="49" charset="-122"/>
                  <a:sym typeface="微软雅黑" panose="020B0503020204020204" charset="-122"/>
                </a:rPr>
                <a:t>从</a:t>
              </a:r>
              <a:r>
                <a:rPr lang="en-US" altLang="zh-CN" b="1" u="sng" dirty="0">
                  <a:solidFill>
                    <a:srgbClr val="FF0000"/>
                  </a:solidFill>
                  <a:latin typeface="楷体" panose="02010609060101010101" pitchFamily="49" charset="-122"/>
                  <a:ea typeface="楷体" panose="02010609060101010101" pitchFamily="49" charset="-122"/>
                  <a:sym typeface="微软雅黑" panose="020B0503020204020204" charset="-122"/>
                </a:rPr>
                <a:t>站起来到富起来</a:t>
              </a:r>
              <a:r>
                <a:rPr lang="zh-CN" altLang="en-US" b="1" u="sng" dirty="0">
                  <a:solidFill>
                    <a:srgbClr val="FF0000"/>
                  </a:solidFill>
                  <a:latin typeface="楷体" panose="02010609060101010101" pitchFamily="49" charset="-122"/>
                  <a:ea typeface="楷体" panose="02010609060101010101" pitchFamily="49" charset="-122"/>
                  <a:sym typeface="微软雅黑" panose="020B0503020204020204" charset="-122"/>
                </a:rPr>
                <a:t>、强起来</a:t>
              </a:r>
              <a:r>
                <a:rPr lang="en-US" altLang="zh-CN" b="1" u="sng" dirty="0">
                  <a:solidFill>
                    <a:srgbClr val="FF0000"/>
                  </a:solidFill>
                  <a:latin typeface="楷体" panose="02010609060101010101" pitchFamily="49" charset="-122"/>
                  <a:ea typeface="楷体" panose="02010609060101010101" pitchFamily="49" charset="-122"/>
                  <a:sym typeface="微软雅黑" panose="020B0503020204020204" charset="-122"/>
                </a:rPr>
                <a:t>的伟大飞跃</a:t>
              </a:r>
              <a:r>
                <a:rPr lang="en-US" altLang="zh-CN" b="1" dirty="0">
                  <a:solidFill>
                    <a:srgbClr val="0D0D0D"/>
                  </a:solidFill>
                  <a:latin typeface="楷体" panose="02010609060101010101" pitchFamily="49" charset="-122"/>
                  <a:ea typeface="楷体" panose="02010609060101010101" pitchFamily="49" charset="-122"/>
                  <a:sym typeface="微软雅黑" panose="020B0503020204020204" charset="-122"/>
                </a:rPr>
                <a:t>。</a:t>
              </a:r>
              <a:endParaRPr lang="en-US" altLang="zh-CN" b="1" dirty="0">
                <a:solidFill>
                  <a:srgbClr val="0D0D0D"/>
                </a:solidFill>
                <a:latin typeface="楷体" panose="02010609060101010101" pitchFamily="49" charset="-122"/>
                <a:ea typeface="楷体" panose="02010609060101010101" pitchFamily="49" charset="-122"/>
                <a:sym typeface="微软雅黑" panose="020B0503020204020204" charset="-122"/>
              </a:endParaRPr>
            </a:p>
          </p:txBody>
        </p:sp>
        <p:grpSp>
          <p:nvGrpSpPr>
            <p:cNvPr id="4" name="组合 28"/>
            <p:cNvGrpSpPr/>
            <p:nvPr/>
          </p:nvGrpSpPr>
          <p:grpSpPr>
            <a:xfrm>
              <a:off x="2392374" y="3485515"/>
              <a:ext cx="4248456" cy="640080"/>
              <a:chOff x="7185" y="7931"/>
              <a:chExt cx="4727" cy="1008"/>
            </a:xfrm>
            <a:solidFill>
              <a:srgbClr val="CC4B4A"/>
            </a:solidFill>
          </p:grpSpPr>
          <p:sp>
            <p:nvSpPr>
              <p:cNvPr id="26" name="矩形 25"/>
              <p:cNvSpPr/>
              <p:nvPr/>
            </p:nvSpPr>
            <p:spPr>
              <a:xfrm>
                <a:off x="7185" y="7931"/>
                <a:ext cx="4505" cy="756"/>
              </a:xfrm>
              <a:prstGeom prst="rect">
                <a:avLst/>
              </a:prstGeom>
              <a:grpFill/>
              <a:ln>
                <a:noFill/>
              </a:ln>
            </p:spPr>
            <p:style>
              <a:lnRef idx="2">
                <a:srgbClr val="BBE0E3">
                  <a:shade val="50000"/>
                </a:srgbClr>
              </a:lnRef>
              <a:fillRef idx="1">
                <a:srgbClr val="BBE0E3"/>
              </a:fillRef>
              <a:effectRef idx="0">
                <a:srgbClr val="BBE0E3"/>
              </a:effectRef>
              <a:fontRef idx="minor">
                <a:srgbClr val="FFFFFF"/>
              </a:fontRef>
            </p:style>
            <p:txBody>
              <a:bodyPr anchor="ctr"/>
              <a:lstStyle/>
              <a:p>
                <a:pPr algn="ctr" defTabSz="431800">
                  <a:defRPr/>
                </a:pPr>
                <a:endParaRPr lang="zh-CN" altLang="en-US" sz="900" noProof="1"/>
              </a:p>
            </p:txBody>
          </p:sp>
          <p:sp>
            <p:nvSpPr>
              <p:cNvPr id="28" name="矩形 27"/>
              <p:cNvSpPr/>
              <p:nvPr/>
            </p:nvSpPr>
            <p:spPr>
              <a:xfrm>
                <a:off x="7282" y="8050"/>
                <a:ext cx="4630" cy="889"/>
              </a:xfrm>
              <a:prstGeom prst="rect">
                <a:avLst/>
              </a:prstGeom>
              <a:noFill/>
            </p:spPr>
            <p:txBody>
              <a:bodyPr wrap="square" lIns="162524" tIns="81261" rIns="162524" bIns="81261">
                <a:spAutoFit/>
              </a:bodyPr>
              <a:lstStyle/>
              <a:p>
                <a:pPr algn="just" defTabSz="575945">
                  <a:lnSpc>
                    <a:spcPts val="755"/>
                  </a:lnSpc>
                  <a:defRPr/>
                </a:pPr>
                <a:r>
                  <a:rPr lang="zh-CN" altLang="en-US" sz="1300" b="1" noProof="1">
                    <a:solidFill>
                      <a:srgbClr val="FFFFFF"/>
                    </a:solidFill>
                    <a:latin typeface="微软雅黑" panose="020B0503020204020204" charset="-122"/>
                    <a:ea typeface="微软雅黑" panose="020B0503020204020204" charset="-122"/>
                  </a:rPr>
                  <a:t>拉开了改革开放的大幕</a:t>
                </a:r>
                <a:endParaRPr lang="zh-CN" altLang="en-US" sz="1300" b="1" noProof="1">
                  <a:solidFill>
                    <a:srgbClr val="FFFFFF"/>
                  </a:solidFill>
                  <a:latin typeface="微软雅黑" panose="020B0503020204020204" charset="-122"/>
                  <a:ea typeface="微软雅黑" panose="020B0503020204020204" charset="-122"/>
                </a:endParaRPr>
              </a:p>
            </p:txBody>
          </p:sp>
        </p:grpSp>
        <p:pic>
          <p:nvPicPr>
            <p:cNvPr id="31758" name="图片 4" descr="开个开放"/>
            <p:cNvPicPr>
              <a:picLocks noChangeAspect="1"/>
            </p:cNvPicPr>
            <p:nvPr/>
          </p:nvPicPr>
          <p:blipFill>
            <a:blip r:embed="rId1"/>
            <a:srcRect l="8495" r="7076" b="17867"/>
            <a:stretch>
              <a:fillRect/>
            </a:stretch>
          </p:blipFill>
          <p:spPr>
            <a:xfrm>
              <a:off x="7485654" y="4132053"/>
              <a:ext cx="2556871" cy="2346718"/>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92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9219" name="Rectangle 3"/>
          <p:cNvSpPr>
            <a:spLocks noChangeArrowheads="1"/>
          </p:cNvSpPr>
          <p:nvPr/>
        </p:nvSpPr>
        <p:spPr bwMode="auto">
          <a:xfrm>
            <a:off x="1594635" y="119846"/>
            <a:ext cx="1980029" cy="954107"/>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第一单元　富强与创新</a:t>
            </a:r>
            <a:endParaRPr kumimoji="0" lang="zh-CN" sz="1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第一课　踏上强国之路</a:t>
            </a:r>
            <a:endParaRPr kumimoji="0" lang="en-US" alt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a:t>
            </a:r>
            <a:r>
              <a:rPr kumimoji="0" lang="en-US" alt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1</a:t>
            </a:r>
            <a:r>
              <a:rPr kumimoji="0" lang="zh-CN" altLang="en-US"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框　坚持改革开放</a:t>
            </a:r>
            <a:endParaRPr kumimoji="0" lang="zh-CN" altLang="en-US" sz="1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 </a:t>
            </a:r>
            <a:endParaRPr kumimoji="0" lang="zh-CN" altLang="en-US" sz="1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7" name="TextBox 6"/>
          <p:cNvSpPr txBox="1"/>
          <p:nvPr/>
        </p:nvSpPr>
        <p:spPr>
          <a:xfrm>
            <a:off x="451627" y="1191416"/>
            <a:ext cx="338554" cy="1246495"/>
          </a:xfrm>
          <a:prstGeom prst="rect">
            <a:avLst/>
          </a:prstGeom>
          <a:noFill/>
        </p:spPr>
        <p:txBody>
          <a:bodyPr vert="eaVert" wrap="none" rtlCol="0">
            <a:spAutoFit/>
          </a:bodyPr>
          <a:lstStyle/>
          <a:p>
            <a:r>
              <a:rPr lang="zh-CN" altLang="en-US" b="1" dirty="0" smtClean="0">
                <a:solidFill>
                  <a:schemeClr val="bg1"/>
                </a:solidFill>
              </a:rPr>
              <a:t>第</a:t>
            </a:r>
            <a:r>
              <a:rPr lang="en-US" altLang="zh-CN" b="1" dirty="0" smtClean="0">
                <a:solidFill>
                  <a:schemeClr val="bg1"/>
                </a:solidFill>
              </a:rPr>
              <a:t>1</a:t>
            </a:r>
            <a:r>
              <a:rPr lang="zh-CN" altLang="en-US" b="1" dirty="0" smtClean="0">
                <a:solidFill>
                  <a:schemeClr val="bg1"/>
                </a:solidFill>
              </a:rPr>
              <a:t>框  坚持改革开放</a:t>
            </a:r>
            <a:endParaRPr lang="zh-CN" altLang="en-US" b="1" dirty="0">
              <a:solidFill>
                <a:schemeClr val="bg1"/>
              </a:solidFill>
            </a:endParaRPr>
          </a:p>
        </p:txBody>
      </p:sp>
      <p:sp>
        <p:nvSpPr>
          <p:cNvPr id="8" name="左大括号 7"/>
          <p:cNvSpPr/>
          <p:nvPr/>
        </p:nvSpPr>
        <p:spPr>
          <a:xfrm>
            <a:off x="665941" y="977102"/>
            <a:ext cx="142876" cy="1857388"/>
          </a:xfrm>
          <a:prstGeom prst="leftBrace">
            <a:avLst/>
          </a:pr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TextBox 8"/>
          <p:cNvSpPr txBox="1"/>
          <p:nvPr/>
        </p:nvSpPr>
        <p:spPr>
          <a:xfrm>
            <a:off x="808817" y="905664"/>
            <a:ext cx="1338828" cy="246221"/>
          </a:xfrm>
          <a:prstGeom prst="rect">
            <a:avLst/>
          </a:prstGeom>
          <a:noFill/>
        </p:spPr>
        <p:txBody>
          <a:bodyPr wrap="none" rtlCol="0">
            <a:spAutoFit/>
          </a:bodyPr>
          <a:lstStyle/>
          <a:p>
            <a:r>
              <a:rPr lang="zh-CN" altLang="en-US" b="1" dirty="0" smtClean="0">
                <a:solidFill>
                  <a:schemeClr val="bg1"/>
                </a:solidFill>
              </a:rPr>
              <a:t>促成改革开放的原因</a:t>
            </a:r>
            <a:endParaRPr lang="zh-CN" altLang="en-US" b="1" dirty="0">
              <a:solidFill>
                <a:schemeClr val="bg1"/>
              </a:solidFill>
            </a:endParaRP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83235" y="668020"/>
            <a:ext cx="4794250" cy="2306955"/>
          </a:xfrm>
          <a:prstGeom prst="rect">
            <a:avLst/>
          </a:prstGeom>
        </p:spPr>
        <p:txBody>
          <a:bodyPr wrap="square">
            <a:spAutoFit/>
          </a:bodyPr>
          <a:lstStyle/>
          <a:p>
            <a:pPr>
              <a:lnSpc>
                <a:spcPct val="150000"/>
              </a:lnSpc>
            </a:pP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en-US" altLang="zh-CN"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1</a:t>
            </a: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）数百年来，强国富民一直是中华民族矢志不渝的</a:t>
            </a:r>
            <a:r>
              <a:rPr lang="zh-CN" altLang="en-US" sz="1200" b="1" u="sng" dirty="0" smtClean="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奋斗目标</a:t>
            </a: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en-US" altLang="zh-CN" sz="12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p3</a:t>
            </a:r>
            <a:endPar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）中国共产党团结带领中国人民完成了新民主主义革命，建立中华人民共和国，饱受苦难的中华民族</a:t>
            </a:r>
            <a:r>
              <a:rPr lang="zh-CN" altLang="en-US" sz="1200" b="1" u="sng" dirty="0" smtClean="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rPr>
              <a:t>站起来</a:t>
            </a: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了。</a:t>
            </a:r>
            <a:r>
              <a:rPr lang="en-US" altLang="zh-CN" sz="12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p3</a:t>
            </a:r>
            <a:endPar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50000"/>
              </a:lnSpc>
            </a:pP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）中国共产党团结带领中国人民完成了社会主义革命，确立社会主义基本制度，为中国发展富强、人民生活富裕奠定了坚实基础。</a:t>
            </a:r>
            <a:r>
              <a:rPr lang="en-US" altLang="zh-CN" sz="12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p3</a:t>
            </a: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200" b="1" u="sng" dirty="0" smtClean="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rPr>
              <a:t>富起来</a:t>
            </a: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50000"/>
              </a:lnSpc>
            </a:pP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4</a:t>
            </a: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）中国共产党团结带领中国人民进行改革开放新的伟大革命，中华民族迎来了从站起来、富起来到</a:t>
            </a:r>
            <a:r>
              <a:rPr lang="zh-CN" altLang="en-US" sz="1200" b="1" u="sng" dirty="0" smtClean="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rPr>
              <a:t>强起来</a:t>
            </a: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的伟大飞跃。</a:t>
            </a:r>
            <a:r>
              <a:rPr lang="en-US" altLang="zh-CN" sz="12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p3</a:t>
            </a:r>
            <a:endParaRPr lang="en-US" altLang="zh-CN" sz="12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 name="矩形 2"/>
          <p:cNvSpPr/>
          <p:nvPr/>
        </p:nvSpPr>
        <p:spPr>
          <a:xfrm>
            <a:off x="1634005" y="267803"/>
            <a:ext cx="2492990" cy="400110"/>
          </a:xfrm>
          <a:prstGeom prst="rect">
            <a:avLst/>
          </a:prstGeom>
        </p:spPr>
        <p:txBody>
          <a:bodyPr wrap="none">
            <a:spAutoFit/>
          </a:bodyPr>
          <a:lstStyle/>
          <a:p>
            <a:r>
              <a:rPr lang="zh-CN" altLang="en-US" sz="2000" b="1" kern="0" dirty="0" smtClean="0">
                <a:solidFill>
                  <a:schemeClr val="bg1"/>
                </a:solidFill>
                <a:latin typeface="微软雅黑" panose="020B0503020204020204" charset="-122"/>
                <a:ea typeface="微软雅黑" panose="020B0503020204020204" charset="-122"/>
                <a:sym typeface="+mn-ea"/>
              </a:rPr>
              <a:t>促成改革开放的原因</a:t>
            </a:r>
            <a:endParaRPr lang="zh-CN" altLang="en-US" sz="2000" dirty="0"/>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92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9220" name="Rectangle 4"/>
          <p:cNvSpPr>
            <a:spLocks noChangeArrowheads="1"/>
          </p:cNvSpPr>
          <p:nvPr/>
        </p:nvSpPr>
        <p:spPr bwMode="auto">
          <a:xfrm>
            <a:off x="1023131" y="405598"/>
            <a:ext cx="3801041" cy="276999"/>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2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为</a:t>
            </a:r>
            <a:r>
              <a:rPr kumimoji="0" lang="zh-CN" sz="12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实现强国富民的百年目标，中共领导的</a:t>
            </a:r>
            <a:r>
              <a:rPr kumimoji="0" lang="en-US" altLang="zh-CN" sz="12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3</a:t>
            </a:r>
            <a:r>
              <a:rPr kumimoji="0" lang="zh-CN" altLang="en-US" sz="12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次伟大革命</a:t>
            </a:r>
            <a:endParaRPr kumimoji="0" lang="zh-CN" altLang="en-US" sz="18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6" name="图片 5" descr="QQ截图20190916163927.jpg"/>
          <p:cNvPicPr>
            <a:picLocks noChangeAspect="1"/>
          </p:cNvPicPr>
          <p:nvPr/>
        </p:nvPicPr>
        <p:blipFill>
          <a:blip r:embed="rId2"/>
          <a:stretch>
            <a:fillRect/>
          </a:stretch>
        </p:blipFill>
        <p:spPr>
          <a:xfrm>
            <a:off x="665941" y="834226"/>
            <a:ext cx="4802287" cy="2000264"/>
          </a:xfrm>
          <a:prstGeom prst="rect">
            <a:avLst/>
          </a:prstGeom>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31"/>
          <p:cNvSpPr>
            <a:spLocks noChangeArrowheads="1"/>
          </p:cNvSpPr>
          <p:nvPr/>
        </p:nvSpPr>
        <p:spPr bwMode="auto">
          <a:xfrm>
            <a:off x="0" y="261938"/>
            <a:ext cx="5761038" cy="412750"/>
          </a:xfrm>
          <a:prstGeom prst="rect">
            <a:avLst/>
          </a:prstGeom>
          <a:solidFill>
            <a:srgbClr val="CC0000"/>
          </a:solidFill>
          <a:ln w="9525">
            <a:noFill/>
            <a:miter lim="800000"/>
          </a:ln>
        </p:spPr>
        <p:txBody>
          <a:bodyPr wrap="none" lIns="57607" tIns="28804" rIns="57607" bIns="28804" anchor="ctr"/>
          <a:lstStyle/>
          <a:p>
            <a:endParaRPr lang="zh-CN" altLang="en-US" b="1">
              <a:latin typeface="Calibri" panose="020F0502020204030204" pitchFamily="34" charset="0"/>
            </a:endParaRPr>
          </a:p>
        </p:txBody>
      </p:sp>
      <p:sp>
        <p:nvSpPr>
          <p:cNvPr id="15362" name="Rectangle 9"/>
          <p:cNvSpPr>
            <a:spLocks noChangeArrowheads="1"/>
          </p:cNvSpPr>
          <p:nvPr/>
        </p:nvSpPr>
        <p:spPr bwMode="auto">
          <a:xfrm>
            <a:off x="1165225" y="190500"/>
            <a:ext cx="4189413" cy="442913"/>
          </a:xfrm>
          <a:prstGeom prst="rect">
            <a:avLst/>
          </a:prstGeom>
          <a:noFill/>
          <a:ln w="9525">
            <a:noFill/>
            <a:miter lim="800000"/>
          </a:ln>
        </p:spPr>
        <p:txBody>
          <a:bodyPr lIns="57607" tIns="28804" rIns="57607" bIns="28804">
            <a:spAutoFit/>
          </a:bodyPr>
          <a:lstStyle/>
          <a:p>
            <a:r>
              <a:rPr lang="zh-CN" altLang="en-US" sz="2500" b="1">
                <a:solidFill>
                  <a:schemeClr val="bg1"/>
                </a:solidFill>
                <a:latin typeface="Calibri" panose="020F0502020204030204" pitchFamily="34" charset="0"/>
                <a:ea typeface="黑体" panose="02010609060101010101" pitchFamily="49" charset="-122"/>
              </a:rPr>
              <a:t>道德与法治学法指导</a:t>
            </a:r>
            <a:endParaRPr lang="zh-CN" altLang="en-US" sz="2500" b="1">
              <a:solidFill>
                <a:schemeClr val="bg1"/>
              </a:solidFill>
              <a:latin typeface="Calibri" panose="020F0502020204030204" pitchFamily="34" charset="0"/>
              <a:ea typeface="黑体" panose="02010609060101010101" pitchFamily="49" charset="-122"/>
            </a:endParaRPr>
          </a:p>
        </p:txBody>
      </p:sp>
      <p:sp>
        <p:nvSpPr>
          <p:cNvPr id="6" name="圆角矩形 5"/>
          <p:cNvSpPr/>
          <p:nvPr/>
        </p:nvSpPr>
        <p:spPr>
          <a:xfrm>
            <a:off x="112713" y="690563"/>
            <a:ext cx="1670050" cy="2144712"/>
          </a:xfrm>
          <a:prstGeom prst="roundRect">
            <a:avLst/>
          </a:prstGeom>
          <a:solidFill>
            <a:schemeClr val="bg1"/>
          </a:solidFill>
          <a:ln w="133350" cmpd="dbl">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anchor="ctr"/>
          <a:lstStyle/>
          <a:p>
            <a:pPr>
              <a:lnSpc>
                <a:spcPct val="80000"/>
              </a:lnSpc>
              <a:spcBef>
                <a:spcPct val="50000"/>
              </a:spcBef>
            </a:pPr>
            <a:r>
              <a:rPr lang="zh-CN" altLang="en-US" sz="2000">
                <a:solidFill>
                  <a:srgbClr val="FF0000"/>
                </a:solidFill>
                <a:ea typeface="黑体" panose="02010609060101010101" pitchFamily="49" charset="-122"/>
              </a:rPr>
              <a:t>    课前</a:t>
            </a:r>
            <a:endParaRPr lang="en-US" altLang="zh-CN" sz="2000">
              <a:solidFill>
                <a:srgbClr val="FF0000"/>
              </a:solidFill>
              <a:ea typeface="黑体" panose="02010609060101010101" pitchFamily="49" charset="-122"/>
            </a:endParaRPr>
          </a:p>
          <a:p>
            <a:pPr>
              <a:lnSpc>
                <a:spcPts val="2115"/>
              </a:lnSpc>
              <a:spcBef>
                <a:spcPct val="50000"/>
              </a:spcBef>
            </a:pPr>
            <a:r>
              <a:rPr lang="zh-CN" altLang="en-US" sz="1800" b="1">
                <a:solidFill>
                  <a:srgbClr val="0000CC"/>
                </a:solidFill>
                <a:latin typeface="宋体" panose="02010600030101010101" pitchFamily="2" charset="-122"/>
              </a:rPr>
              <a:t>物质准备： </a:t>
            </a:r>
            <a:r>
              <a:rPr lang="zh-CN" altLang="en-US" sz="1600" b="1">
                <a:solidFill>
                  <a:srgbClr val="0000CC"/>
                </a:solidFill>
                <a:latin typeface="宋体" panose="02010600030101010101" pitchFamily="2" charset="-122"/>
              </a:rPr>
              <a:t>课本、双色笔</a:t>
            </a:r>
            <a:r>
              <a:rPr lang="en-US" altLang="zh-CN" sz="1800" b="1">
                <a:solidFill>
                  <a:srgbClr val="0000CC"/>
                </a:solidFill>
                <a:latin typeface="宋体" panose="02010600030101010101" pitchFamily="2" charset="-122"/>
              </a:rPr>
              <a:t>          </a:t>
            </a:r>
            <a:r>
              <a:rPr lang="zh-CN" altLang="en-US" sz="1800" b="1">
                <a:solidFill>
                  <a:srgbClr val="0000CC"/>
                </a:solidFill>
                <a:latin typeface="宋体" panose="02010600030101010101" pitchFamily="2" charset="-122"/>
              </a:rPr>
              <a:t>精神准备 ：专注、用心</a:t>
            </a:r>
            <a:endParaRPr lang="zh-CN" altLang="en-US" sz="1800" b="1">
              <a:solidFill>
                <a:srgbClr val="0000CC"/>
              </a:solidFill>
              <a:latin typeface="宋体" panose="02010600030101010101" pitchFamily="2" charset="-122"/>
            </a:endParaRPr>
          </a:p>
        </p:txBody>
      </p:sp>
      <p:sp>
        <p:nvSpPr>
          <p:cNvPr id="9" name="圆角矩形 8"/>
          <p:cNvSpPr/>
          <p:nvPr/>
        </p:nvSpPr>
        <p:spPr>
          <a:xfrm>
            <a:off x="2016125" y="701675"/>
            <a:ext cx="1728788" cy="2133600"/>
          </a:xfrm>
          <a:prstGeom prst="roundRect">
            <a:avLst/>
          </a:prstGeom>
          <a:solidFill>
            <a:schemeClr val="bg1"/>
          </a:solidFill>
          <a:ln w="133350" cmpd="dbl">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anchor="ctr"/>
          <a:lstStyle/>
          <a:p>
            <a:pPr fontAlgn="auto">
              <a:lnSpc>
                <a:spcPct val="80000"/>
              </a:lnSpc>
              <a:spcBef>
                <a:spcPct val="50000"/>
              </a:spcBef>
              <a:spcAft>
                <a:spcPts val="0"/>
              </a:spcAft>
              <a:defRPr/>
            </a:pPr>
            <a:r>
              <a:rPr lang="en-US" altLang="zh-CN" sz="2000" dirty="0">
                <a:solidFill>
                  <a:srgbClr val="FF0000"/>
                </a:solidFill>
                <a:ea typeface="黑体" panose="02010609060101010101" pitchFamily="49" charset="-122"/>
              </a:rPr>
              <a:t>     </a:t>
            </a:r>
            <a:endParaRPr lang="en-US" altLang="zh-CN" sz="2000" dirty="0">
              <a:solidFill>
                <a:srgbClr val="FF0000"/>
              </a:solidFill>
              <a:ea typeface="黑体" panose="02010609060101010101" pitchFamily="49" charset="-122"/>
            </a:endParaRPr>
          </a:p>
          <a:p>
            <a:pPr fontAlgn="auto">
              <a:lnSpc>
                <a:spcPct val="80000"/>
              </a:lnSpc>
              <a:spcBef>
                <a:spcPct val="50000"/>
              </a:spcBef>
              <a:spcAft>
                <a:spcPts val="0"/>
              </a:spcAft>
              <a:defRPr/>
            </a:pPr>
            <a:r>
              <a:rPr lang="en-US" altLang="zh-CN" sz="2000" dirty="0">
                <a:solidFill>
                  <a:srgbClr val="FF0000"/>
                </a:solidFill>
                <a:ea typeface="黑体" panose="02010609060101010101" pitchFamily="49" charset="-122"/>
              </a:rPr>
              <a:t>     </a:t>
            </a:r>
            <a:r>
              <a:rPr lang="zh-CN" altLang="en-US" sz="2000" dirty="0">
                <a:solidFill>
                  <a:srgbClr val="FF0000"/>
                </a:solidFill>
                <a:ea typeface="黑体" panose="02010609060101010101" pitchFamily="49" charset="-122"/>
              </a:rPr>
              <a:t>课中</a:t>
            </a:r>
            <a:endParaRPr lang="zh-CN" altLang="en-US" sz="2000" dirty="0">
              <a:solidFill>
                <a:srgbClr val="FF0000"/>
              </a:solidFill>
              <a:ea typeface="黑体" panose="02010609060101010101" pitchFamily="49" charset="-122"/>
            </a:endParaRPr>
          </a:p>
          <a:p>
            <a:pPr fontAlgn="auto">
              <a:lnSpc>
                <a:spcPts val="1575"/>
              </a:lnSpc>
              <a:spcBef>
                <a:spcPct val="50000"/>
              </a:spcBef>
              <a:spcAft>
                <a:spcPts val="0"/>
              </a:spcAft>
              <a:defRPr/>
            </a:pPr>
            <a:r>
              <a:rPr lang="zh-CN" altLang="en-US" sz="1800" b="1" dirty="0">
                <a:solidFill>
                  <a:srgbClr val="0000CC"/>
                </a:solidFill>
                <a:latin typeface="+mj-ea"/>
              </a:rPr>
              <a:t>  高效自学</a:t>
            </a:r>
            <a:endParaRPr lang="en-US" altLang="zh-CN" sz="1800" b="1" dirty="0">
              <a:solidFill>
                <a:srgbClr val="0000CC"/>
              </a:solidFill>
              <a:latin typeface="+mj-ea"/>
            </a:endParaRPr>
          </a:p>
          <a:p>
            <a:pPr fontAlgn="auto">
              <a:lnSpc>
                <a:spcPts val="1575"/>
              </a:lnSpc>
              <a:spcBef>
                <a:spcPct val="50000"/>
              </a:spcBef>
              <a:spcAft>
                <a:spcPts val="0"/>
              </a:spcAft>
              <a:defRPr/>
            </a:pPr>
            <a:r>
              <a:rPr lang="zh-CN" altLang="en-US" sz="1800" b="1" dirty="0">
                <a:solidFill>
                  <a:srgbClr val="0000CC"/>
                </a:solidFill>
                <a:latin typeface="+mj-ea"/>
              </a:rPr>
              <a:t>  激情讨论      </a:t>
            </a:r>
            <a:endParaRPr lang="en-US" altLang="zh-CN" sz="1800" b="1" dirty="0">
              <a:solidFill>
                <a:srgbClr val="0000CC"/>
              </a:solidFill>
              <a:latin typeface="+mj-ea"/>
            </a:endParaRPr>
          </a:p>
          <a:p>
            <a:pPr fontAlgn="auto">
              <a:lnSpc>
                <a:spcPts val="1575"/>
              </a:lnSpc>
              <a:spcBef>
                <a:spcPct val="50000"/>
              </a:spcBef>
              <a:spcAft>
                <a:spcPts val="0"/>
              </a:spcAft>
              <a:defRPr/>
            </a:pPr>
            <a:r>
              <a:rPr lang="zh-CN" altLang="en-US" sz="1800" b="1" dirty="0">
                <a:solidFill>
                  <a:srgbClr val="0000CC"/>
                </a:solidFill>
                <a:latin typeface="+mj-ea"/>
              </a:rPr>
              <a:t>  阳光展示</a:t>
            </a:r>
            <a:endParaRPr lang="en-US" altLang="zh-CN" sz="1800" b="1" dirty="0">
              <a:solidFill>
                <a:srgbClr val="0000CC"/>
              </a:solidFill>
              <a:latin typeface="+mj-ea"/>
            </a:endParaRPr>
          </a:p>
          <a:p>
            <a:pPr fontAlgn="auto">
              <a:lnSpc>
                <a:spcPts val="1575"/>
              </a:lnSpc>
              <a:spcBef>
                <a:spcPct val="50000"/>
              </a:spcBef>
              <a:spcAft>
                <a:spcPts val="0"/>
              </a:spcAft>
              <a:defRPr/>
            </a:pPr>
            <a:r>
              <a:rPr lang="zh-CN" altLang="en-US" sz="1800" b="1" dirty="0">
                <a:solidFill>
                  <a:srgbClr val="0000CC"/>
                </a:solidFill>
                <a:latin typeface="+mj-ea"/>
              </a:rPr>
              <a:t>  大胆质疑</a:t>
            </a:r>
            <a:endParaRPr lang="en-US" altLang="zh-CN" sz="1800" b="1" dirty="0">
              <a:solidFill>
                <a:srgbClr val="0000CC"/>
              </a:solidFill>
              <a:latin typeface="+mj-ea"/>
            </a:endParaRPr>
          </a:p>
          <a:p>
            <a:pPr fontAlgn="auto">
              <a:lnSpc>
                <a:spcPts val="2080"/>
              </a:lnSpc>
              <a:spcBef>
                <a:spcPct val="50000"/>
              </a:spcBef>
              <a:spcAft>
                <a:spcPts val="0"/>
              </a:spcAft>
              <a:defRPr/>
            </a:pPr>
            <a:r>
              <a:rPr lang="en-US" altLang="zh-CN" sz="1800" b="1" dirty="0">
                <a:solidFill>
                  <a:srgbClr val="0000CC"/>
                </a:solidFill>
                <a:latin typeface="+mj-ea"/>
              </a:rPr>
              <a:t>      </a:t>
            </a:r>
            <a:endParaRPr lang="en-US" altLang="zh-CN" sz="1800" b="1" dirty="0">
              <a:solidFill>
                <a:srgbClr val="0000CC"/>
              </a:solidFill>
              <a:latin typeface="+mj-ea"/>
            </a:endParaRPr>
          </a:p>
        </p:txBody>
      </p:sp>
      <p:sp>
        <p:nvSpPr>
          <p:cNvPr id="10" name="圆角矩形 9"/>
          <p:cNvSpPr/>
          <p:nvPr/>
        </p:nvSpPr>
        <p:spPr>
          <a:xfrm>
            <a:off x="3960813" y="701675"/>
            <a:ext cx="1712912" cy="2133600"/>
          </a:xfrm>
          <a:prstGeom prst="roundRect">
            <a:avLst/>
          </a:prstGeom>
          <a:solidFill>
            <a:schemeClr val="bg1"/>
          </a:solidFill>
          <a:ln w="133350" cmpd="dbl">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anchor="ctr"/>
          <a:lstStyle/>
          <a:p>
            <a:pPr fontAlgn="auto">
              <a:lnSpc>
                <a:spcPts val="1575"/>
              </a:lnSpc>
              <a:spcBef>
                <a:spcPct val="50000"/>
              </a:spcBef>
              <a:spcAft>
                <a:spcPts val="0"/>
              </a:spcAft>
              <a:defRPr/>
            </a:pPr>
            <a:endParaRPr lang="en-US" altLang="zh-CN" sz="2000" dirty="0">
              <a:solidFill>
                <a:srgbClr val="FF0000"/>
              </a:solidFill>
              <a:ea typeface="黑体" panose="02010609060101010101" pitchFamily="49" charset="-122"/>
            </a:endParaRPr>
          </a:p>
          <a:p>
            <a:pPr fontAlgn="auto">
              <a:lnSpc>
                <a:spcPts val="1575"/>
              </a:lnSpc>
              <a:spcBef>
                <a:spcPct val="50000"/>
              </a:spcBef>
              <a:spcAft>
                <a:spcPts val="0"/>
              </a:spcAft>
              <a:defRPr/>
            </a:pPr>
            <a:r>
              <a:rPr lang="zh-CN" altLang="en-US" sz="2000" dirty="0">
                <a:solidFill>
                  <a:srgbClr val="FF0000"/>
                </a:solidFill>
                <a:ea typeface="黑体" panose="02010609060101010101" pitchFamily="49" charset="-122"/>
              </a:rPr>
              <a:t> </a:t>
            </a:r>
            <a:r>
              <a:rPr lang="en-US" altLang="zh-CN" sz="2000" dirty="0">
                <a:solidFill>
                  <a:srgbClr val="FF0000"/>
                </a:solidFill>
                <a:ea typeface="黑体" panose="02010609060101010101" pitchFamily="49" charset="-122"/>
              </a:rPr>
              <a:t>      </a:t>
            </a:r>
            <a:endParaRPr lang="en-US" altLang="zh-CN" sz="2000" dirty="0">
              <a:solidFill>
                <a:srgbClr val="FF0000"/>
              </a:solidFill>
              <a:ea typeface="黑体" panose="02010609060101010101" pitchFamily="49" charset="-122"/>
            </a:endParaRPr>
          </a:p>
          <a:p>
            <a:pPr fontAlgn="auto">
              <a:lnSpc>
                <a:spcPts val="1575"/>
              </a:lnSpc>
              <a:spcBef>
                <a:spcPct val="50000"/>
              </a:spcBef>
              <a:spcAft>
                <a:spcPts val="0"/>
              </a:spcAft>
              <a:defRPr/>
            </a:pPr>
            <a:r>
              <a:rPr lang="en-US" altLang="zh-CN" sz="2000" dirty="0">
                <a:solidFill>
                  <a:srgbClr val="FF0000"/>
                </a:solidFill>
                <a:ea typeface="黑体" panose="02010609060101010101" pitchFamily="49" charset="-122"/>
              </a:rPr>
              <a:t>     </a:t>
            </a:r>
            <a:r>
              <a:rPr lang="zh-CN" altLang="en-US" sz="2000" dirty="0">
                <a:solidFill>
                  <a:srgbClr val="FF0000"/>
                </a:solidFill>
                <a:ea typeface="黑体" panose="02010609060101010101" pitchFamily="49" charset="-122"/>
              </a:rPr>
              <a:t>课后</a:t>
            </a:r>
            <a:endParaRPr lang="en-US" altLang="zh-CN" sz="2000" dirty="0">
              <a:solidFill>
                <a:srgbClr val="FF0000"/>
              </a:solidFill>
              <a:ea typeface="黑体" panose="02010609060101010101" pitchFamily="49" charset="-122"/>
            </a:endParaRPr>
          </a:p>
          <a:p>
            <a:pPr fontAlgn="auto">
              <a:lnSpc>
                <a:spcPts val="2270"/>
              </a:lnSpc>
              <a:spcBef>
                <a:spcPct val="50000"/>
              </a:spcBef>
              <a:spcAft>
                <a:spcPts val="0"/>
              </a:spcAft>
              <a:defRPr/>
            </a:pPr>
            <a:r>
              <a:rPr lang="zh-CN" altLang="en-US" sz="1800" b="1" dirty="0">
                <a:solidFill>
                  <a:srgbClr val="0000CC"/>
                </a:solidFill>
                <a:latin typeface="+mj-ea"/>
              </a:rPr>
              <a:t>  内化于心</a:t>
            </a:r>
            <a:endParaRPr lang="en-US" altLang="zh-CN" sz="1800" b="1" dirty="0">
              <a:solidFill>
                <a:srgbClr val="0000CC"/>
              </a:solidFill>
              <a:latin typeface="+mj-ea"/>
            </a:endParaRPr>
          </a:p>
          <a:p>
            <a:pPr fontAlgn="auto">
              <a:lnSpc>
                <a:spcPts val="2270"/>
              </a:lnSpc>
              <a:spcBef>
                <a:spcPct val="50000"/>
              </a:spcBef>
              <a:spcAft>
                <a:spcPts val="0"/>
              </a:spcAft>
              <a:defRPr/>
            </a:pPr>
            <a:r>
              <a:rPr lang="zh-CN" altLang="en-US" sz="1800" b="1" dirty="0">
                <a:solidFill>
                  <a:srgbClr val="0000CC"/>
                </a:solidFill>
                <a:latin typeface="+mj-ea"/>
              </a:rPr>
              <a:t>  外化于行</a:t>
            </a:r>
            <a:endParaRPr lang="en-US" altLang="zh-CN" sz="1800" b="1" dirty="0">
              <a:solidFill>
                <a:srgbClr val="0000CC"/>
              </a:solidFill>
              <a:latin typeface="+mj-ea"/>
            </a:endParaRPr>
          </a:p>
          <a:p>
            <a:pPr fontAlgn="auto">
              <a:lnSpc>
                <a:spcPts val="2270"/>
              </a:lnSpc>
              <a:spcBef>
                <a:spcPct val="50000"/>
              </a:spcBef>
              <a:spcAft>
                <a:spcPts val="0"/>
              </a:spcAft>
              <a:defRPr/>
            </a:pPr>
            <a:r>
              <a:rPr lang="zh-CN" altLang="en-US" sz="1800" b="1" dirty="0">
                <a:solidFill>
                  <a:srgbClr val="0000CC"/>
                </a:solidFill>
                <a:latin typeface="+mj-ea"/>
              </a:rPr>
              <a:t>  知行合一</a:t>
            </a:r>
            <a:endParaRPr lang="zh-CN" altLang="en-US" sz="1800" b="1" dirty="0">
              <a:solidFill>
                <a:srgbClr val="0000CC"/>
              </a:solidFill>
              <a:latin typeface="+mj-ea"/>
            </a:endParaRPr>
          </a:p>
          <a:p>
            <a:pPr fontAlgn="auto">
              <a:lnSpc>
                <a:spcPts val="2270"/>
              </a:lnSpc>
              <a:spcBef>
                <a:spcPct val="50000"/>
              </a:spcBef>
              <a:spcAft>
                <a:spcPts val="0"/>
              </a:spcAft>
              <a:defRPr/>
            </a:pPr>
            <a:endParaRPr lang="en-US" altLang="zh-CN" sz="1800" b="1" dirty="0">
              <a:solidFill>
                <a:srgbClr val="0000CC"/>
              </a:solidFill>
              <a:latin typeface="+mj-ea"/>
            </a:endParaRPr>
          </a:p>
          <a:p>
            <a:pPr fontAlgn="auto">
              <a:lnSpc>
                <a:spcPts val="2080"/>
              </a:lnSpc>
              <a:spcBef>
                <a:spcPct val="50000"/>
              </a:spcBef>
              <a:spcAft>
                <a:spcPts val="0"/>
              </a:spcAft>
              <a:defRPr/>
            </a:pPr>
            <a:r>
              <a:rPr lang="en-US" altLang="zh-CN" sz="1800" b="1" dirty="0">
                <a:solidFill>
                  <a:srgbClr val="0000CC"/>
                </a:solidFill>
                <a:latin typeface="+mj-ea"/>
              </a:rPr>
              <a:t>      </a:t>
            </a:r>
            <a:endParaRPr lang="en-US" altLang="zh-CN" sz="1800" b="1" dirty="0">
              <a:solidFill>
                <a:srgbClr val="0000CC"/>
              </a:solidFill>
              <a:latin typeface="+mj-ea"/>
            </a:endParaRPr>
          </a:p>
        </p:txBody>
      </p:sp>
      <p:pic>
        <p:nvPicPr>
          <p:cNvPr id="7" name="Classical Artists-Kiss the Rain (雨的印记).mp3">
            <a:hlinkClick r:id="" action="ppaction://media"/>
          </p:cNvPr>
          <p:cNvPicPr>
            <a:picLocks noRot="1" noChangeAspect="1"/>
          </p:cNvPicPr>
          <p:nvPr>
            <a:audioFile r:link="rId1"/>
            <p:extLst>
              <p:ext uri="{DAA4B4D4-6D71-4841-9C94-3DE7FCFB9230}">
                <p14:media xmlns:p14="http://schemas.microsoft.com/office/powerpoint/2010/main" r:link="rId2"/>
              </p:ext>
            </p:extLst>
          </p:nvPr>
        </p:nvPicPr>
        <p:blipFill>
          <a:blip r:embed="rId3"/>
          <a:srcRect/>
          <a:stretch>
            <a:fillRect/>
          </a:stretch>
        </p:blipFill>
        <p:spPr bwMode="auto">
          <a:xfrm>
            <a:off x="665163" y="2549525"/>
            <a:ext cx="304800" cy="304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00247" fill="hold"/>
                                        <p:tgtEl>
                                          <p:spTgt spid="7"/>
                                        </p:tgtEl>
                                      </p:cBhvr>
                                    </p:cmd>
                                  </p:childTnLst>
                                </p:cTn>
                              </p:par>
                            </p:childTnLst>
                          </p:cTn>
                        </p:par>
                      </p:childTnLst>
                    </p:cTn>
                  </p:par>
                </p:childTnLst>
              </p:cTn>
              <p:nextCondLst>
                <p:cond evt="onClick" delay="0">
                  <p:tgtEl>
                    <p:spTgt spid="7"/>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6" grpId="0" bldLvl="0" animBg="1"/>
      <p:bldP spid="9" grpId="0" bldLvl="0" animBg="1"/>
      <p:bldP spid="10"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92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9219" name="Rectangle 3"/>
          <p:cNvSpPr>
            <a:spLocks noChangeArrowheads="1"/>
          </p:cNvSpPr>
          <p:nvPr/>
        </p:nvSpPr>
        <p:spPr bwMode="auto">
          <a:xfrm>
            <a:off x="1594635" y="119846"/>
            <a:ext cx="1980029" cy="954107"/>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第一单元　富强与创新</a:t>
            </a:r>
            <a:endParaRPr kumimoji="0" lang="zh-CN" sz="1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第一课　踏上强国之路</a:t>
            </a:r>
            <a:endParaRPr kumimoji="0" lang="en-US" alt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a:t>
            </a:r>
            <a:r>
              <a:rPr kumimoji="0" lang="en-US" alt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1</a:t>
            </a:r>
            <a:r>
              <a:rPr kumimoji="0" lang="zh-CN" altLang="en-US"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框　坚持改革开放</a:t>
            </a:r>
            <a:endParaRPr kumimoji="0" lang="zh-CN" altLang="en-US" sz="1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 </a:t>
            </a:r>
            <a:endParaRPr kumimoji="0" lang="zh-CN" altLang="en-US" sz="1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7" name="TextBox 6"/>
          <p:cNvSpPr txBox="1"/>
          <p:nvPr/>
        </p:nvSpPr>
        <p:spPr>
          <a:xfrm>
            <a:off x="451627" y="1191416"/>
            <a:ext cx="338554" cy="1246495"/>
          </a:xfrm>
          <a:prstGeom prst="rect">
            <a:avLst/>
          </a:prstGeom>
          <a:noFill/>
        </p:spPr>
        <p:txBody>
          <a:bodyPr vert="eaVert" wrap="none" rtlCol="0">
            <a:spAutoFit/>
          </a:bodyPr>
          <a:lstStyle/>
          <a:p>
            <a:r>
              <a:rPr lang="zh-CN" altLang="en-US" b="1" dirty="0" smtClean="0">
                <a:solidFill>
                  <a:schemeClr val="bg1"/>
                </a:solidFill>
              </a:rPr>
              <a:t>第</a:t>
            </a:r>
            <a:r>
              <a:rPr lang="en-US" altLang="zh-CN" b="1" dirty="0" smtClean="0">
                <a:solidFill>
                  <a:schemeClr val="bg1"/>
                </a:solidFill>
              </a:rPr>
              <a:t>1</a:t>
            </a:r>
            <a:r>
              <a:rPr lang="zh-CN" altLang="en-US" b="1" dirty="0" smtClean="0">
                <a:solidFill>
                  <a:schemeClr val="bg1"/>
                </a:solidFill>
              </a:rPr>
              <a:t>框  坚持改革开放</a:t>
            </a:r>
            <a:endParaRPr lang="zh-CN" altLang="en-US" b="1" dirty="0">
              <a:solidFill>
                <a:schemeClr val="bg1"/>
              </a:solidFill>
            </a:endParaRPr>
          </a:p>
        </p:txBody>
      </p:sp>
      <p:sp>
        <p:nvSpPr>
          <p:cNvPr id="8" name="左大括号 7"/>
          <p:cNvSpPr/>
          <p:nvPr/>
        </p:nvSpPr>
        <p:spPr>
          <a:xfrm>
            <a:off x="665941" y="977102"/>
            <a:ext cx="142876" cy="1857388"/>
          </a:xfrm>
          <a:prstGeom prst="leftBrace">
            <a:avLst/>
          </a:pr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TextBox 8"/>
          <p:cNvSpPr txBox="1"/>
          <p:nvPr/>
        </p:nvSpPr>
        <p:spPr>
          <a:xfrm>
            <a:off x="808817" y="905664"/>
            <a:ext cx="1338828" cy="246221"/>
          </a:xfrm>
          <a:prstGeom prst="rect">
            <a:avLst/>
          </a:prstGeom>
          <a:noFill/>
        </p:spPr>
        <p:txBody>
          <a:bodyPr wrap="none" rtlCol="0">
            <a:spAutoFit/>
          </a:bodyPr>
          <a:lstStyle/>
          <a:p>
            <a:r>
              <a:rPr lang="zh-CN" altLang="en-US" b="1" dirty="0" smtClean="0">
                <a:solidFill>
                  <a:schemeClr val="bg1"/>
                </a:solidFill>
              </a:rPr>
              <a:t>促成改革开放的原因</a:t>
            </a:r>
            <a:endParaRPr lang="zh-CN" altLang="en-US" b="1" dirty="0">
              <a:solidFill>
                <a:schemeClr val="bg1"/>
              </a:solidFill>
            </a:endParaRPr>
          </a:p>
        </p:txBody>
      </p:sp>
      <p:sp>
        <p:nvSpPr>
          <p:cNvPr id="11" name="TextBox 10"/>
          <p:cNvSpPr txBox="1"/>
          <p:nvPr/>
        </p:nvSpPr>
        <p:spPr>
          <a:xfrm>
            <a:off x="808817" y="1262854"/>
            <a:ext cx="1082348" cy="246221"/>
          </a:xfrm>
          <a:prstGeom prst="rect">
            <a:avLst/>
          </a:prstGeom>
          <a:noFill/>
        </p:spPr>
        <p:txBody>
          <a:bodyPr wrap="none" rtlCol="0">
            <a:spAutoFit/>
          </a:bodyPr>
          <a:lstStyle/>
          <a:p>
            <a:r>
              <a:rPr lang="zh-CN" altLang="en-US" b="1" dirty="0" smtClean="0">
                <a:solidFill>
                  <a:schemeClr val="bg1"/>
                </a:solidFill>
              </a:rPr>
              <a:t>改革开放的进程</a:t>
            </a:r>
            <a:endParaRPr lang="zh-CN" altLang="en-US" b="1" dirty="0">
              <a:solidFill>
                <a:schemeClr val="bg1"/>
              </a:solidFill>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92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9219" name="Rectangle 3"/>
          <p:cNvSpPr>
            <a:spLocks noChangeArrowheads="1"/>
          </p:cNvSpPr>
          <p:nvPr/>
        </p:nvSpPr>
        <p:spPr bwMode="auto">
          <a:xfrm>
            <a:off x="1594635" y="119846"/>
            <a:ext cx="1890261" cy="307777"/>
          </a:xfrm>
          <a:prstGeom prst="rect">
            <a:avLst/>
          </a:prstGeom>
          <a:noFill/>
          <a:ln w="9525">
            <a:noFill/>
            <a:miter lim="800000"/>
          </a:ln>
          <a:effectLst/>
        </p:spPr>
        <p:txBody>
          <a:bodyPr vert="horz" wrap="none" lIns="91440" tIns="45720" rIns="91440" bIns="45720" numCol="1" anchor="ctr" anchorCtr="0" compatLnSpc="1">
            <a:spAutoFit/>
          </a:bodyPr>
          <a:lstStyle/>
          <a:p>
            <a:pPr lvl="0" algn="ctr" defTabSz="914400" eaLnBrk="0" hangingPunct="0"/>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第</a:t>
            </a:r>
            <a:r>
              <a:rPr lang="en-US" altLang="zh-CN"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1</a:t>
            </a:r>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框　坚持改革开放</a:t>
            </a:r>
            <a:endParaRPr lang="zh-CN" altLang="en-US" sz="1400" b="1" dirty="0" smtClean="0">
              <a:solidFill>
                <a:schemeClr val="bg1"/>
              </a:solidFill>
              <a:latin typeface="Arial" panose="020B0604020202020204" pitchFamily="34" charset="0"/>
              <a:ea typeface="宋体" panose="02010600030101010101" pitchFamily="2" charset="-122"/>
              <a:cs typeface="宋体" panose="02010600030101010101" pitchFamily="2" charset="-122"/>
            </a:endParaRPr>
          </a:p>
        </p:txBody>
      </p:sp>
      <p:sp>
        <p:nvSpPr>
          <p:cNvPr id="33793" name="Rectangle 1"/>
          <p:cNvSpPr>
            <a:spLocks noChangeArrowheads="1"/>
          </p:cNvSpPr>
          <p:nvPr/>
        </p:nvSpPr>
        <p:spPr bwMode="auto">
          <a:xfrm>
            <a:off x="165875" y="477036"/>
            <a:ext cx="5429288" cy="954107"/>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400" b="1" i="0" u="none" strike="noStrike" cap="none" normalizeH="0" baseline="0" dirty="0" smtClean="0">
                <a:ln>
                  <a:noFill/>
                </a:ln>
                <a:solidFill>
                  <a:schemeClr val="bg1"/>
                </a:solidFill>
                <a:effectLst/>
                <a:latin typeface="+mn-ea"/>
                <a:ea typeface="+mn-ea"/>
                <a:cs typeface="Times New Roman" panose="02020603050405020304" pitchFamily="18" charset="0"/>
              </a:rPr>
              <a:t>二、改革开放的进程</a:t>
            </a:r>
            <a:endParaRPr kumimoji="0" lang="zh-CN" sz="1400" b="1" i="0" u="none" strike="noStrike" cap="none" normalizeH="0" baseline="0" dirty="0" smtClean="0">
              <a:ln>
                <a:noFill/>
              </a:ln>
              <a:solidFill>
                <a:schemeClr val="bg1"/>
              </a:solidFill>
              <a:effectLst/>
              <a:latin typeface="+mn-ea"/>
              <a:ea typeface="+mn-ea"/>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400" b="1" i="0" u="none" strike="noStrike" cap="none" normalizeH="0" baseline="0" dirty="0" smtClean="0">
                <a:ln>
                  <a:noFill/>
                </a:ln>
                <a:solidFill>
                  <a:schemeClr val="bg1"/>
                </a:solidFill>
                <a:effectLst/>
                <a:latin typeface="+mn-ea"/>
                <a:ea typeface="+mn-ea"/>
                <a:cs typeface="Times New Roman" panose="02020603050405020304" pitchFamily="18" charset="0"/>
              </a:rPr>
              <a:t>1.</a:t>
            </a:r>
            <a:r>
              <a:rPr kumimoji="0" lang="zh-CN" altLang="en-US" sz="1400" b="1" i="0" u="none" strike="noStrike" cap="none" normalizeH="0" baseline="0" dirty="0" smtClean="0">
                <a:ln>
                  <a:noFill/>
                </a:ln>
                <a:solidFill>
                  <a:schemeClr val="bg1"/>
                </a:solidFill>
                <a:effectLst/>
                <a:latin typeface="+mn-ea"/>
                <a:ea typeface="+mn-ea"/>
                <a:cs typeface="Times New Roman" panose="02020603050405020304" pitchFamily="18" charset="0"/>
              </a:rPr>
              <a:t>党的社会主义初级阶段的基本路线：</a:t>
            </a:r>
            <a:endParaRPr kumimoji="0" lang="zh-CN" altLang="en-US" sz="1400" b="1" i="0" u="none" strike="noStrike" cap="none" normalizeH="0" baseline="0" dirty="0" smtClean="0">
              <a:ln>
                <a:noFill/>
              </a:ln>
              <a:solidFill>
                <a:schemeClr val="bg1"/>
              </a:solidFill>
              <a:effectLst/>
              <a:latin typeface="+mn-ea"/>
              <a:ea typeface="+mn-ea"/>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bg1"/>
                </a:solidFill>
                <a:effectLst/>
                <a:latin typeface="+mn-ea"/>
                <a:ea typeface="+mn-ea"/>
                <a:cs typeface="Times New Roman" panose="02020603050405020304" pitchFamily="18" charset="0"/>
              </a:rPr>
              <a:t>（</a:t>
            </a:r>
            <a:r>
              <a:rPr kumimoji="0" lang="en-US" altLang="zh-CN" sz="1400" b="1" i="0" u="none" strike="noStrike" cap="none" normalizeH="0" baseline="0" dirty="0" smtClean="0">
                <a:ln>
                  <a:noFill/>
                </a:ln>
                <a:solidFill>
                  <a:schemeClr val="bg1"/>
                </a:solidFill>
                <a:effectLst/>
                <a:latin typeface="+mn-ea"/>
                <a:ea typeface="+mn-ea"/>
                <a:cs typeface="Times New Roman" panose="02020603050405020304" pitchFamily="18" charset="0"/>
              </a:rPr>
              <a:t>1</a:t>
            </a:r>
            <a:r>
              <a:rPr kumimoji="0" lang="zh-CN" altLang="en-US" sz="1400" b="1" i="0" u="none" strike="noStrike" cap="none" normalizeH="0" baseline="0" dirty="0" smtClean="0">
                <a:ln>
                  <a:noFill/>
                </a:ln>
                <a:solidFill>
                  <a:schemeClr val="bg1"/>
                </a:solidFill>
                <a:effectLst/>
                <a:latin typeface="+mn-ea"/>
                <a:ea typeface="+mn-ea"/>
                <a:cs typeface="Times New Roman" panose="02020603050405020304" pitchFamily="18" charset="0"/>
              </a:rPr>
              <a:t>）一个中心</a:t>
            </a:r>
            <a:r>
              <a:rPr kumimoji="0" lang="en-US" altLang="zh-CN" sz="1400" b="1" i="0" u="none" strike="noStrike" cap="none" normalizeH="0" baseline="0" dirty="0" smtClean="0">
                <a:ln>
                  <a:noFill/>
                </a:ln>
                <a:solidFill>
                  <a:schemeClr val="bg1"/>
                </a:solidFill>
                <a:effectLst/>
                <a:latin typeface="+mn-ea"/>
                <a:ea typeface="+mn-ea"/>
                <a:cs typeface="Times New Roman" panose="02020603050405020304" pitchFamily="18" charset="0"/>
              </a:rPr>
              <a:t>——</a:t>
            </a:r>
            <a:r>
              <a:rPr kumimoji="0" lang="zh-CN" altLang="en-US" sz="1400" b="1" i="0" u="none" strike="noStrike" cap="none" normalizeH="0" baseline="0" dirty="0" smtClean="0">
                <a:ln>
                  <a:noFill/>
                </a:ln>
                <a:solidFill>
                  <a:schemeClr val="bg1"/>
                </a:solidFill>
                <a:effectLst/>
                <a:latin typeface="+mn-ea"/>
                <a:ea typeface="+mn-ea"/>
                <a:cs typeface="Times New Roman" panose="02020603050405020304" pitchFamily="18" charset="0"/>
              </a:rPr>
              <a:t>依据：社会主义的本质要求</a:t>
            </a:r>
            <a:endParaRPr kumimoji="0" lang="zh-CN" altLang="en-US" sz="1400" b="1" i="0" u="none" strike="noStrike" cap="none" normalizeH="0" baseline="0" dirty="0" smtClean="0">
              <a:ln>
                <a:noFill/>
              </a:ln>
              <a:solidFill>
                <a:schemeClr val="bg1"/>
              </a:solidFill>
              <a:effectLst/>
              <a:latin typeface="+mn-ea"/>
              <a:ea typeface="+mn-ea"/>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bg1"/>
                </a:solidFill>
                <a:effectLst/>
                <a:latin typeface="+mn-ea"/>
                <a:ea typeface="+mn-ea"/>
                <a:cs typeface="Times New Roman" panose="02020603050405020304" pitchFamily="18" charset="0"/>
              </a:rPr>
              <a:t>（</a:t>
            </a:r>
            <a:r>
              <a:rPr kumimoji="0" lang="en-US" altLang="zh-CN" sz="1400" b="1" i="0" u="none" strike="noStrike" cap="none" normalizeH="0" baseline="0" dirty="0" smtClean="0">
                <a:ln>
                  <a:noFill/>
                </a:ln>
                <a:solidFill>
                  <a:schemeClr val="bg1"/>
                </a:solidFill>
                <a:effectLst/>
                <a:latin typeface="+mn-ea"/>
                <a:ea typeface="+mn-ea"/>
                <a:cs typeface="Times New Roman" panose="02020603050405020304" pitchFamily="18" charset="0"/>
              </a:rPr>
              <a:t>2</a:t>
            </a:r>
            <a:r>
              <a:rPr kumimoji="0" lang="zh-CN" altLang="en-US" sz="1400" b="1" i="0" u="none" strike="noStrike" cap="none" normalizeH="0" baseline="0" dirty="0" smtClean="0">
                <a:ln>
                  <a:noFill/>
                </a:ln>
                <a:solidFill>
                  <a:schemeClr val="bg1"/>
                </a:solidFill>
                <a:effectLst/>
                <a:latin typeface="+mn-ea"/>
                <a:ea typeface="+mn-ea"/>
                <a:cs typeface="Times New Roman" panose="02020603050405020304" pitchFamily="18" charset="0"/>
              </a:rPr>
              <a:t>）两个</a:t>
            </a:r>
            <a:r>
              <a:rPr kumimoji="0" lang="zh-CN" altLang="en-US" sz="1400" b="1" i="0" u="none" strike="noStrike" cap="none" normalizeH="0" baseline="0" dirty="0" smtClean="0">
                <a:ln>
                  <a:noFill/>
                </a:ln>
                <a:solidFill>
                  <a:schemeClr val="bg1"/>
                </a:solidFill>
                <a:effectLst/>
                <a:latin typeface="+mn-ea"/>
                <a:ea typeface="+mn-ea"/>
                <a:cs typeface="Times New Roman" panose="02020603050405020304" pitchFamily="18" charset="0"/>
              </a:rPr>
              <a:t>基本点</a:t>
            </a:r>
            <a:endParaRPr kumimoji="0" lang="zh-CN" altLang="en-US" sz="1400" b="1" i="0" u="none" strike="noStrike" cap="none" normalizeH="0" baseline="0" dirty="0" smtClean="0">
              <a:ln>
                <a:noFill/>
              </a:ln>
              <a:solidFill>
                <a:schemeClr val="bg1"/>
              </a:solidFill>
              <a:effectLst/>
              <a:latin typeface="+mn-ea"/>
              <a:ea typeface="+mn-ea"/>
              <a:cs typeface="宋体" panose="02010600030101010101" pitchFamily="2" charset="-122"/>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a:off x="-144026" y="-6750"/>
            <a:ext cx="5788043" cy="3259589"/>
            <a:chOff x="-499" y="-22"/>
            <a:chExt cx="19290" cy="10865"/>
          </a:xfrm>
        </p:grpSpPr>
        <p:sp>
          <p:nvSpPr>
            <p:cNvPr id="3" name="矩形 2"/>
            <p:cNvSpPr/>
            <p:nvPr/>
          </p:nvSpPr>
          <p:spPr>
            <a:xfrm>
              <a:off x="9146" y="-22"/>
              <a:ext cx="9645" cy="10845"/>
            </a:xfrm>
            <a:prstGeom prst="rect">
              <a:avLst/>
            </a:prstGeom>
            <a:gradFill>
              <a:gsLst>
                <a:gs pos="0">
                  <a:schemeClr val="bg1">
                    <a:lumMod val="90000"/>
                    <a:alpha val="0"/>
                  </a:schemeClr>
                </a:gs>
                <a:gs pos="72000">
                  <a:schemeClr val="accent1">
                    <a:lumMod val="0"/>
                    <a:lumOff val="100000"/>
                    <a:alpha val="0"/>
                  </a:schemeClr>
                </a:gs>
                <a:gs pos="100000">
                  <a:schemeClr val="accent1">
                    <a:lumMod val="51000"/>
                    <a:lumOff val="49000"/>
                    <a:alpha val="51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1800">
                <a:defRPr/>
              </a:pPr>
              <a:endParaRPr lang="zh-CN" altLang="en-US" sz="900" noProof="1">
                <a:solidFill>
                  <a:srgbClr val="183069"/>
                </a:solidFill>
              </a:endParaRPr>
            </a:p>
          </p:txBody>
        </p:sp>
        <p:sp>
          <p:nvSpPr>
            <p:cNvPr id="5" name="矩形 4"/>
            <p:cNvSpPr/>
            <p:nvPr/>
          </p:nvSpPr>
          <p:spPr>
            <a:xfrm flipH="1">
              <a:off x="-499" y="-22"/>
              <a:ext cx="9645" cy="10845"/>
            </a:xfrm>
            <a:prstGeom prst="rect">
              <a:avLst/>
            </a:prstGeom>
            <a:gradFill>
              <a:gsLst>
                <a:gs pos="0">
                  <a:schemeClr val="bg1">
                    <a:lumMod val="90000"/>
                    <a:alpha val="0"/>
                  </a:schemeClr>
                </a:gs>
                <a:gs pos="72000">
                  <a:schemeClr val="accent1">
                    <a:lumMod val="0"/>
                    <a:lumOff val="100000"/>
                    <a:alpha val="0"/>
                  </a:schemeClr>
                </a:gs>
                <a:gs pos="100000">
                  <a:schemeClr val="accent1">
                    <a:lumMod val="51000"/>
                    <a:lumOff val="49000"/>
                    <a:alpha val="51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1800">
                <a:defRPr/>
              </a:pPr>
              <a:endParaRPr lang="zh-CN" altLang="en-US" sz="900" noProof="1">
                <a:solidFill>
                  <a:srgbClr val="183069"/>
                </a:solidFill>
              </a:endParaRPr>
            </a:p>
          </p:txBody>
        </p:sp>
        <p:cxnSp>
          <p:nvCxnSpPr>
            <p:cNvPr id="6" name="直接连接符 5"/>
            <p:cNvCxnSpPr/>
            <p:nvPr/>
          </p:nvCxnSpPr>
          <p:spPr>
            <a:xfrm flipH="1">
              <a:off x="9149" y="11"/>
              <a:ext cx="77" cy="10832"/>
            </a:xfrm>
            <a:prstGeom prst="line">
              <a:avLst/>
            </a:prstGeom>
            <a:ln>
              <a:solidFill>
                <a:srgbClr val="F0EFE0"/>
              </a:solidFill>
            </a:ln>
          </p:spPr>
          <p:style>
            <a:lnRef idx="1">
              <a:schemeClr val="accent1"/>
            </a:lnRef>
            <a:fillRef idx="0">
              <a:schemeClr val="accent1"/>
            </a:fillRef>
            <a:effectRef idx="0">
              <a:schemeClr val="accent1"/>
            </a:effectRef>
            <a:fontRef idx="minor">
              <a:schemeClr val="tx1"/>
            </a:fontRef>
          </p:style>
        </p:cxnSp>
      </p:grpSp>
      <p:sp>
        <p:nvSpPr>
          <p:cNvPr id="32771" name="Rectangle 2"/>
          <p:cNvSpPr/>
          <p:nvPr/>
        </p:nvSpPr>
        <p:spPr>
          <a:xfrm>
            <a:off x="234042" y="1623044"/>
            <a:ext cx="2347923" cy="983885"/>
          </a:xfrm>
          <a:prstGeom prst="rect">
            <a:avLst/>
          </a:prstGeom>
          <a:noFill/>
          <a:ln w="9525">
            <a:noFill/>
          </a:ln>
        </p:spPr>
        <p:txBody>
          <a:bodyPr lIns="43205" tIns="21603" rIns="43205" bIns="21603">
            <a:spAutoFit/>
          </a:bodyPr>
          <a:lstStyle/>
          <a:p>
            <a:pPr>
              <a:lnSpc>
                <a:spcPct val="130000"/>
              </a:lnSpc>
              <a:spcBef>
                <a:spcPct val="50000"/>
              </a:spcBef>
            </a:pPr>
            <a:r>
              <a:rPr lang="zh-CN" altLang="en-US" sz="1100" dirty="0">
                <a:solidFill>
                  <a:srgbClr val="333F50"/>
                </a:solidFill>
                <a:latin typeface="微软雅黑" panose="020B0503020204020204" charset="-122"/>
                <a:ea typeface="微软雅黑" panose="020B0503020204020204" charset="-122"/>
              </a:rPr>
              <a:t>      </a:t>
            </a:r>
            <a:r>
              <a:rPr lang="zh-CN" altLang="en-US" sz="900" dirty="0">
                <a:solidFill>
                  <a:srgbClr val="44546A"/>
                </a:solidFill>
                <a:latin typeface="微软雅黑" panose="020B0503020204020204" charset="-122"/>
                <a:ea typeface="微软雅黑" panose="020B0503020204020204" charset="-122"/>
              </a:rPr>
              <a:t>领导和团结全国各族人民，以经济建设为中心，坚持四项基本原则，坚持改革开放，自力更生，艰苦创业，为把我国建设成为富强、民主、文明、和谐、美丽的社会主义现代化国家而奋斗。</a:t>
            </a:r>
            <a:endParaRPr lang="zh-CN" altLang="en-US" sz="900" dirty="0">
              <a:solidFill>
                <a:srgbClr val="44546A"/>
              </a:solidFill>
              <a:latin typeface="微软雅黑" panose="020B0503020204020204" charset="-122"/>
              <a:ea typeface="微软雅黑" panose="020B0503020204020204" charset="-122"/>
            </a:endParaRPr>
          </a:p>
        </p:txBody>
      </p:sp>
      <p:sp>
        <p:nvSpPr>
          <p:cNvPr id="32772" name="Freeform 10"/>
          <p:cNvSpPr/>
          <p:nvPr/>
        </p:nvSpPr>
        <p:spPr>
          <a:xfrm>
            <a:off x="309806" y="810022"/>
            <a:ext cx="2197146" cy="498764"/>
          </a:xfrm>
          <a:custGeom>
            <a:avLst/>
            <a:gdLst>
              <a:gd name="txL" fmla="*/ 0 w 4900"/>
              <a:gd name="txT" fmla="*/ 0 h 537"/>
              <a:gd name="txR" fmla="*/ 4900 w 4900"/>
              <a:gd name="txB" fmla="*/ 537 h 537"/>
            </a:gdLst>
            <a:ahLst/>
            <a:cxnLst>
              <a:cxn ang="0">
                <a:pos x="2147483647" y="2073502988"/>
              </a:cxn>
              <a:cxn ang="0">
                <a:pos x="0" y="2073502988"/>
              </a:cxn>
              <a:cxn ang="0">
                <a:pos x="350261791" y="942149261"/>
              </a:cxn>
              <a:cxn ang="0">
                <a:pos x="131460873" y="0"/>
              </a:cxn>
              <a:cxn ang="0">
                <a:pos x="2147483647" y="0"/>
              </a:cxn>
              <a:cxn ang="0">
                <a:pos x="2147483647" y="988483524"/>
              </a:cxn>
              <a:cxn ang="0">
                <a:pos x="2147483647" y="2073502988"/>
              </a:cxn>
            </a:cxnLst>
            <a:rect l="txL" t="txT" r="txR" b="txB"/>
            <a:pathLst>
              <a:path w="4900" h="537">
                <a:moveTo>
                  <a:pt x="4805" y="537"/>
                </a:moveTo>
                <a:lnTo>
                  <a:pt x="0" y="537"/>
                </a:lnTo>
                <a:lnTo>
                  <a:pt x="389" y="244"/>
                </a:lnTo>
                <a:lnTo>
                  <a:pt x="146" y="0"/>
                </a:lnTo>
                <a:lnTo>
                  <a:pt x="4900" y="0"/>
                </a:lnTo>
                <a:lnTo>
                  <a:pt x="4705" y="256"/>
                </a:lnTo>
                <a:lnTo>
                  <a:pt x="4805" y="537"/>
                </a:lnTo>
                <a:close/>
              </a:path>
            </a:pathLst>
          </a:custGeom>
          <a:solidFill>
            <a:srgbClr val="CC4B4A"/>
          </a:solidFill>
          <a:ln w="9525">
            <a:noFill/>
          </a:ln>
        </p:spPr>
        <p:txBody>
          <a:bodyPr lIns="43205" tIns="21603" rIns="43205" bIns="21603"/>
          <a:lstStyle/>
          <a:p>
            <a:pPr algn="ctr" eaLnBrk="0" hangingPunct="0">
              <a:lnSpc>
                <a:spcPct val="120000"/>
              </a:lnSpc>
            </a:pPr>
            <a:r>
              <a:rPr lang="zh-CN" altLang="en-US" sz="1100" b="1" dirty="0">
                <a:solidFill>
                  <a:schemeClr val="bg1"/>
                </a:solidFill>
                <a:latin typeface="微软雅黑" panose="020B0503020204020204" charset="-122"/>
                <a:ea typeface="微软雅黑" panose="020B0503020204020204" charset="-122"/>
              </a:rPr>
              <a:t>党在社会主义初级阶段</a:t>
            </a:r>
            <a:endParaRPr lang="zh-CN" altLang="en-US" sz="1100" b="1" dirty="0">
              <a:solidFill>
                <a:schemeClr val="bg1"/>
              </a:solidFill>
              <a:latin typeface="微软雅黑" panose="020B0503020204020204" charset="-122"/>
              <a:ea typeface="微软雅黑" panose="020B0503020204020204" charset="-122"/>
            </a:endParaRPr>
          </a:p>
          <a:p>
            <a:pPr algn="ctr" eaLnBrk="0" hangingPunct="0">
              <a:lnSpc>
                <a:spcPct val="120000"/>
              </a:lnSpc>
            </a:pPr>
            <a:r>
              <a:rPr lang="zh-CN" altLang="en-US" sz="1100" b="1" dirty="0">
                <a:solidFill>
                  <a:schemeClr val="bg1"/>
                </a:solidFill>
                <a:latin typeface="微软雅黑" panose="020B0503020204020204" charset="-122"/>
                <a:ea typeface="微软雅黑" panose="020B0503020204020204" charset="-122"/>
              </a:rPr>
              <a:t>的基本路线</a:t>
            </a:r>
            <a:endParaRPr lang="zh-CN" altLang="en-US" sz="1100" b="1" dirty="0">
              <a:solidFill>
                <a:schemeClr val="bg1"/>
              </a:solidFill>
              <a:latin typeface="微软雅黑" panose="020B0503020204020204" charset="-122"/>
              <a:ea typeface="微软雅黑" panose="020B0503020204020204" charset="-122"/>
            </a:endParaRPr>
          </a:p>
        </p:txBody>
      </p:sp>
      <p:sp>
        <p:nvSpPr>
          <p:cNvPr id="32773" name="文本框 6"/>
          <p:cNvSpPr txBox="1"/>
          <p:nvPr/>
        </p:nvSpPr>
        <p:spPr>
          <a:xfrm>
            <a:off x="2629224" y="172505"/>
            <a:ext cx="1371997" cy="366793"/>
          </a:xfrm>
          <a:prstGeom prst="rect">
            <a:avLst/>
          </a:prstGeom>
          <a:noFill/>
          <a:ln w="9525">
            <a:noFill/>
          </a:ln>
        </p:spPr>
        <p:txBody>
          <a:bodyPr lIns="43205" tIns="21603" rIns="43205" bIns="21603">
            <a:spAutoFit/>
          </a:bodyPr>
          <a:lstStyle/>
          <a:p>
            <a:pPr algn="ctr"/>
            <a:r>
              <a:rPr lang="zh-CN" altLang="zh-CN" sz="2100" b="1" dirty="0">
                <a:solidFill>
                  <a:srgbClr val="183069"/>
                </a:solidFill>
                <a:latin typeface="微软雅黑" panose="020B0503020204020204" charset="-122"/>
                <a:ea typeface="微软雅黑" panose="020B0503020204020204" charset="-122"/>
              </a:rPr>
              <a:t>链 接</a:t>
            </a:r>
            <a:endParaRPr lang="zh-CN" altLang="zh-CN" sz="2100" b="1" dirty="0">
              <a:solidFill>
                <a:srgbClr val="183069"/>
              </a:solidFill>
              <a:latin typeface="微软雅黑" panose="020B0503020204020204" charset="-122"/>
              <a:ea typeface="微软雅黑" panose="020B0503020204020204" charset="-122"/>
            </a:endParaRPr>
          </a:p>
        </p:txBody>
      </p:sp>
      <p:sp>
        <p:nvSpPr>
          <p:cNvPr id="32774" name="文本框 8"/>
          <p:cNvSpPr txBox="1"/>
          <p:nvPr/>
        </p:nvSpPr>
        <p:spPr>
          <a:xfrm>
            <a:off x="1501021" y="172505"/>
            <a:ext cx="1371997" cy="366793"/>
          </a:xfrm>
          <a:prstGeom prst="rect">
            <a:avLst/>
          </a:prstGeom>
          <a:noFill/>
          <a:ln w="9525">
            <a:noFill/>
          </a:ln>
        </p:spPr>
        <p:txBody>
          <a:bodyPr lIns="43205" tIns="21603" rIns="43205" bIns="21603">
            <a:spAutoFit/>
          </a:bodyPr>
          <a:lstStyle/>
          <a:p>
            <a:pPr algn="ctr"/>
            <a:r>
              <a:rPr lang="zh-CN" altLang="zh-CN" sz="2100" b="1" dirty="0">
                <a:solidFill>
                  <a:srgbClr val="183069"/>
                </a:solidFill>
                <a:latin typeface="微软雅黑" panose="020B0503020204020204" charset="-122"/>
                <a:ea typeface="微软雅黑" panose="020B0503020204020204" charset="-122"/>
              </a:rPr>
              <a:t>相 关</a:t>
            </a:r>
            <a:endParaRPr lang="zh-CN" altLang="zh-CN" sz="2100" b="1" dirty="0">
              <a:solidFill>
                <a:srgbClr val="183069"/>
              </a:solidFill>
              <a:latin typeface="微软雅黑" panose="020B0503020204020204" charset="-122"/>
              <a:ea typeface="微软雅黑" panose="020B0503020204020204" charset="-122"/>
            </a:endParaRPr>
          </a:p>
        </p:txBody>
      </p:sp>
      <p:sp>
        <p:nvSpPr>
          <p:cNvPr id="31" name="圆角矩形标注 30"/>
          <p:cNvSpPr/>
          <p:nvPr/>
        </p:nvSpPr>
        <p:spPr>
          <a:xfrm>
            <a:off x="4443051" y="1745298"/>
            <a:ext cx="827399" cy="231006"/>
          </a:xfrm>
          <a:prstGeom prst="wedgeRoundRectCallout">
            <a:avLst>
              <a:gd name="adj1" fmla="val -63172"/>
              <a:gd name="adj2" fmla="val 5324"/>
              <a:gd name="adj3" fmla="val 16667"/>
            </a:avLst>
          </a:prstGeom>
          <a:solidFill>
            <a:srgbClr val="F0EFE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3205" tIns="21603" rIns="43205" bIns="21603" anchor="ctr"/>
          <a:lstStyle/>
          <a:p>
            <a:pPr algn="ctr" defTabSz="431800">
              <a:defRPr/>
            </a:pPr>
            <a:r>
              <a:rPr lang="zh-CN" altLang="en-US" sz="1100" b="1" noProof="1">
                <a:solidFill>
                  <a:srgbClr val="4E9891"/>
                </a:solidFill>
                <a:latin typeface="微软雅黑" panose="020B0503020204020204" charset="-122"/>
              </a:rPr>
              <a:t>核心内容</a:t>
            </a:r>
            <a:endParaRPr lang="zh-CN" altLang="en-US" sz="1100" b="1" noProof="1">
              <a:solidFill>
                <a:srgbClr val="4E9891"/>
              </a:solidFill>
              <a:latin typeface="微软雅黑" panose="020B0503020204020204" charset="-122"/>
            </a:endParaRPr>
          </a:p>
        </p:txBody>
      </p:sp>
      <p:sp>
        <p:nvSpPr>
          <p:cNvPr id="32" name="文本框 31"/>
          <p:cNvSpPr txBox="1"/>
          <p:nvPr/>
        </p:nvSpPr>
        <p:spPr>
          <a:xfrm>
            <a:off x="3089057" y="1788799"/>
            <a:ext cx="1287232" cy="189005"/>
          </a:xfrm>
          <a:prstGeom prst="rect">
            <a:avLst/>
          </a:prstGeom>
          <a:noFill/>
          <a:ln w="9525">
            <a:noFill/>
          </a:ln>
        </p:spPr>
        <p:txBody>
          <a:bodyPr wrap="none" lIns="43205" tIns="21603" rIns="43205" bIns="21603">
            <a:spAutoFit/>
          </a:bodyPr>
          <a:lstStyle/>
          <a:p>
            <a:r>
              <a:rPr lang="zh-CN" altLang="en-US" sz="900" b="1" dirty="0">
                <a:solidFill>
                  <a:srgbClr val="44546A"/>
                </a:solidFill>
                <a:latin typeface="微软雅黑" panose="020B0503020204020204" charset="-122"/>
                <a:ea typeface="微软雅黑" panose="020B0503020204020204" charset="-122"/>
                <a:sym typeface="微软雅黑" panose="020B0503020204020204" charset="-122"/>
              </a:rPr>
              <a:t>一个中心，两个基本点</a:t>
            </a:r>
            <a:endParaRPr lang="zh-CN" altLang="en-US" sz="900" b="1" dirty="0">
              <a:solidFill>
                <a:srgbClr val="44546A"/>
              </a:solidFill>
              <a:latin typeface="微软雅黑" panose="020B0503020204020204" charset="-122"/>
              <a:ea typeface="微软雅黑" panose="020B0503020204020204" charset="-122"/>
              <a:sym typeface="微软雅黑" panose="020B0503020204020204" charset="-122"/>
            </a:endParaRPr>
          </a:p>
        </p:txBody>
      </p:sp>
      <p:sp>
        <p:nvSpPr>
          <p:cNvPr id="33" name="文本框 32"/>
          <p:cNvSpPr txBox="1"/>
          <p:nvPr/>
        </p:nvSpPr>
        <p:spPr>
          <a:xfrm>
            <a:off x="3047799" y="2215560"/>
            <a:ext cx="1166460" cy="189005"/>
          </a:xfrm>
          <a:prstGeom prst="rect">
            <a:avLst/>
          </a:prstGeom>
          <a:noFill/>
          <a:ln w="9525">
            <a:noFill/>
          </a:ln>
        </p:spPr>
        <p:txBody>
          <a:bodyPr wrap="none" lIns="43205" tIns="21603" rIns="43205" bIns="21603">
            <a:spAutoFit/>
          </a:bodyPr>
          <a:lstStyle/>
          <a:p>
            <a:r>
              <a:rPr lang="zh-CN" altLang="en-US" sz="900" b="1" dirty="0">
                <a:solidFill>
                  <a:srgbClr val="44546A"/>
                </a:solidFill>
                <a:latin typeface="微软雅黑" panose="020B0503020204020204" charset="-122"/>
                <a:ea typeface="微软雅黑" panose="020B0503020204020204" charset="-122"/>
                <a:sym typeface="微软雅黑" panose="020B0503020204020204" charset="-122"/>
              </a:rPr>
              <a:t>自力更生，艰苦创业</a:t>
            </a:r>
            <a:endParaRPr lang="zh-CN" altLang="en-US" sz="900" b="1" dirty="0">
              <a:solidFill>
                <a:srgbClr val="44546A"/>
              </a:solidFill>
              <a:latin typeface="微软雅黑" panose="020B0503020204020204" charset="-122"/>
              <a:ea typeface="微软雅黑" panose="020B0503020204020204" charset="-122"/>
              <a:sym typeface="微软雅黑" panose="020B0503020204020204" charset="-122"/>
            </a:endParaRPr>
          </a:p>
        </p:txBody>
      </p:sp>
      <p:sp>
        <p:nvSpPr>
          <p:cNvPr id="34" name="文本框 33"/>
          <p:cNvSpPr txBox="1"/>
          <p:nvPr/>
        </p:nvSpPr>
        <p:spPr>
          <a:xfrm>
            <a:off x="3047800" y="2614571"/>
            <a:ext cx="1766718" cy="188405"/>
          </a:xfrm>
          <a:prstGeom prst="rect">
            <a:avLst/>
          </a:prstGeom>
          <a:noFill/>
          <a:ln w="9525">
            <a:noFill/>
          </a:ln>
        </p:spPr>
        <p:txBody>
          <a:bodyPr wrap="none" lIns="43205" tIns="21603" rIns="43205" bIns="21603">
            <a:spAutoFit/>
          </a:bodyPr>
          <a:lstStyle/>
          <a:p>
            <a:r>
              <a:rPr lang="zh-CN" altLang="en-US" sz="900" b="1" dirty="0">
                <a:solidFill>
                  <a:srgbClr val="44546A"/>
                </a:solidFill>
                <a:latin typeface="微软雅黑" panose="020B0503020204020204" charset="-122"/>
                <a:ea typeface="微软雅黑" panose="020B0503020204020204" charset="-122"/>
                <a:sym typeface="微软雅黑" panose="020B0503020204020204" charset="-122"/>
              </a:rPr>
              <a:t>富强、民主、文明、和谐、美丽</a:t>
            </a:r>
            <a:endParaRPr lang="zh-CN" altLang="en-US" sz="900" b="1" dirty="0">
              <a:solidFill>
                <a:srgbClr val="44546A"/>
              </a:solidFill>
              <a:latin typeface="微软雅黑" panose="020B0503020204020204" charset="-122"/>
              <a:ea typeface="微软雅黑" panose="020B0503020204020204" charset="-122"/>
              <a:sym typeface="微软雅黑" panose="020B0503020204020204" charset="-122"/>
            </a:endParaRPr>
          </a:p>
        </p:txBody>
      </p:sp>
      <p:sp>
        <p:nvSpPr>
          <p:cNvPr id="35" name="圆角矩形标注 34"/>
          <p:cNvSpPr/>
          <p:nvPr/>
        </p:nvSpPr>
        <p:spPr>
          <a:xfrm>
            <a:off x="4440051" y="2165309"/>
            <a:ext cx="827399" cy="231006"/>
          </a:xfrm>
          <a:prstGeom prst="wedgeRoundRectCallout">
            <a:avLst>
              <a:gd name="adj1" fmla="val -63172"/>
              <a:gd name="adj2" fmla="val 5324"/>
              <a:gd name="adj3" fmla="val 16667"/>
            </a:avLst>
          </a:prstGeom>
          <a:solidFill>
            <a:srgbClr val="F0EFE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3205" tIns="21603" rIns="43205" bIns="21603" anchor="ctr"/>
          <a:lstStyle/>
          <a:p>
            <a:pPr algn="ctr" defTabSz="431800">
              <a:defRPr/>
            </a:pPr>
            <a:r>
              <a:rPr lang="zh-CN" altLang="en-US" sz="1100" b="1" noProof="1">
                <a:solidFill>
                  <a:srgbClr val="4E9891"/>
                </a:solidFill>
                <a:latin typeface="微软雅黑" panose="020B0503020204020204" charset="-122"/>
              </a:rPr>
              <a:t>根本途径</a:t>
            </a:r>
            <a:endParaRPr lang="zh-CN" altLang="en-US" sz="1100" b="1" noProof="1">
              <a:solidFill>
                <a:srgbClr val="4E9891"/>
              </a:solidFill>
              <a:latin typeface="微软雅黑" panose="020B0503020204020204" charset="-122"/>
            </a:endParaRPr>
          </a:p>
        </p:txBody>
      </p:sp>
      <p:sp>
        <p:nvSpPr>
          <p:cNvPr id="36" name="圆角矩形标注 35"/>
          <p:cNvSpPr/>
          <p:nvPr/>
        </p:nvSpPr>
        <p:spPr>
          <a:xfrm>
            <a:off x="4908885" y="2571820"/>
            <a:ext cx="586606" cy="231006"/>
          </a:xfrm>
          <a:prstGeom prst="wedgeRoundRectCallout">
            <a:avLst>
              <a:gd name="adj1" fmla="val -63172"/>
              <a:gd name="adj2" fmla="val 5324"/>
              <a:gd name="adj3" fmla="val 16667"/>
            </a:avLst>
          </a:prstGeom>
          <a:solidFill>
            <a:srgbClr val="F0EFE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3205" tIns="21603" rIns="43205" bIns="21603" anchor="ctr"/>
          <a:lstStyle/>
          <a:p>
            <a:pPr algn="ctr" defTabSz="431800">
              <a:defRPr/>
            </a:pPr>
            <a:r>
              <a:rPr lang="zh-CN" altLang="en-US" sz="1100" b="1" noProof="1">
                <a:solidFill>
                  <a:srgbClr val="4E9891"/>
                </a:solidFill>
                <a:latin typeface="微软雅黑" panose="020B0503020204020204" charset="-122"/>
              </a:rPr>
              <a:t>目标</a:t>
            </a:r>
            <a:endParaRPr lang="zh-CN" altLang="en-US" sz="1100" b="1" noProof="1">
              <a:solidFill>
                <a:srgbClr val="4E9891"/>
              </a:solidFill>
              <a:latin typeface="微软雅黑" panose="020B0503020204020204" charset="-122"/>
            </a:endParaRPr>
          </a:p>
        </p:txBody>
      </p:sp>
      <p:cxnSp>
        <p:nvCxnSpPr>
          <p:cNvPr id="37" name="Straight Connector 38"/>
          <p:cNvCxnSpPr/>
          <p:nvPr/>
        </p:nvCxnSpPr>
        <p:spPr>
          <a:xfrm>
            <a:off x="3084556" y="2061806"/>
            <a:ext cx="2314167" cy="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8"/>
          <p:cNvCxnSpPr/>
          <p:nvPr/>
        </p:nvCxnSpPr>
        <p:spPr>
          <a:xfrm>
            <a:off x="3084556" y="2464567"/>
            <a:ext cx="2314167" cy="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084556" y="2859828"/>
            <a:ext cx="2314167" cy="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0" name="圆角矩形标注 39"/>
          <p:cNvSpPr/>
          <p:nvPr/>
        </p:nvSpPr>
        <p:spPr>
          <a:xfrm>
            <a:off x="4441551" y="905275"/>
            <a:ext cx="827399" cy="231006"/>
          </a:xfrm>
          <a:prstGeom prst="wedgeRoundRectCallout">
            <a:avLst>
              <a:gd name="adj1" fmla="val -63172"/>
              <a:gd name="adj2" fmla="val 5324"/>
              <a:gd name="adj3" fmla="val 16667"/>
            </a:avLst>
          </a:prstGeom>
          <a:solidFill>
            <a:srgbClr val="F0EFE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3205" tIns="21603" rIns="43205" bIns="21603" anchor="ctr"/>
          <a:lstStyle/>
          <a:p>
            <a:pPr algn="ctr" defTabSz="431800">
              <a:defRPr/>
            </a:pPr>
            <a:r>
              <a:rPr lang="zh-CN" altLang="en-US" sz="1100" b="1" noProof="1">
                <a:solidFill>
                  <a:srgbClr val="4E9891"/>
                </a:solidFill>
                <a:latin typeface="微软雅黑" panose="020B0503020204020204" charset="-122"/>
              </a:rPr>
              <a:t>领导核心</a:t>
            </a:r>
            <a:endParaRPr lang="zh-CN" altLang="en-US" sz="1100" b="1" noProof="1">
              <a:solidFill>
                <a:srgbClr val="4E9891"/>
              </a:solidFill>
              <a:latin typeface="微软雅黑" panose="020B0503020204020204" charset="-122"/>
            </a:endParaRPr>
          </a:p>
        </p:txBody>
      </p:sp>
      <p:sp>
        <p:nvSpPr>
          <p:cNvPr id="41" name="文本框 40"/>
          <p:cNvSpPr txBox="1"/>
          <p:nvPr/>
        </p:nvSpPr>
        <p:spPr>
          <a:xfrm>
            <a:off x="3046299" y="944276"/>
            <a:ext cx="686373" cy="188255"/>
          </a:xfrm>
          <a:prstGeom prst="rect">
            <a:avLst/>
          </a:prstGeom>
          <a:noFill/>
          <a:ln w="9525">
            <a:noFill/>
          </a:ln>
        </p:spPr>
        <p:txBody>
          <a:bodyPr wrap="none" lIns="43205" tIns="21603" rIns="43205" bIns="21603">
            <a:spAutoFit/>
          </a:bodyPr>
          <a:lstStyle/>
          <a:p>
            <a:r>
              <a:rPr lang="zh-CN" altLang="en-US" sz="900" b="1" dirty="0">
                <a:solidFill>
                  <a:srgbClr val="44546A"/>
                </a:solidFill>
                <a:latin typeface="微软雅黑" panose="020B0503020204020204" charset="-122"/>
                <a:ea typeface="微软雅黑" panose="020B0503020204020204" charset="-122"/>
                <a:sym typeface="微软雅黑" panose="020B0503020204020204" charset="-122"/>
              </a:rPr>
              <a:t>中国共产党</a:t>
            </a:r>
            <a:endParaRPr lang="zh-CN" altLang="en-US" sz="900" b="1" dirty="0">
              <a:solidFill>
                <a:srgbClr val="44546A"/>
              </a:solidFill>
              <a:latin typeface="微软雅黑" panose="020B0503020204020204" charset="-122"/>
              <a:ea typeface="微软雅黑" panose="020B0503020204020204" charset="-122"/>
              <a:sym typeface="微软雅黑" panose="020B0503020204020204" charset="-122"/>
            </a:endParaRPr>
          </a:p>
        </p:txBody>
      </p:sp>
      <p:sp>
        <p:nvSpPr>
          <p:cNvPr id="42" name="文本框 41"/>
          <p:cNvSpPr txBox="1"/>
          <p:nvPr/>
        </p:nvSpPr>
        <p:spPr>
          <a:xfrm>
            <a:off x="3046299" y="1376288"/>
            <a:ext cx="806395" cy="188255"/>
          </a:xfrm>
          <a:prstGeom prst="rect">
            <a:avLst/>
          </a:prstGeom>
          <a:noFill/>
          <a:ln w="9525">
            <a:noFill/>
          </a:ln>
        </p:spPr>
        <p:txBody>
          <a:bodyPr wrap="none" lIns="43205" tIns="21603" rIns="43205" bIns="21603">
            <a:spAutoFit/>
          </a:bodyPr>
          <a:lstStyle/>
          <a:p>
            <a:r>
              <a:rPr lang="zh-CN" altLang="en-US" sz="900" b="1" dirty="0">
                <a:solidFill>
                  <a:srgbClr val="44546A"/>
                </a:solidFill>
                <a:latin typeface="微软雅黑" panose="020B0503020204020204" charset="-122"/>
                <a:ea typeface="微软雅黑" panose="020B0503020204020204" charset="-122"/>
                <a:sym typeface="微软雅黑" panose="020B0503020204020204" charset="-122"/>
              </a:rPr>
              <a:t>全国各族人民</a:t>
            </a:r>
            <a:endParaRPr lang="zh-CN" altLang="en-US" sz="900" b="1" dirty="0">
              <a:solidFill>
                <a:srgbClr val="44546A"/>
              </a:solidFill>
              <a:latin typeface="微软雅黑" panose="020B0503020204020204" charset="-122"/>
              <a:ea typeface="微软雅黑" panose="020B0503020204020204" charset="-122"/>
              <a:sym typeface="微软雅黑" panose="020B0503020204020204" charset="-122"/>
            </a:endParaRPr>
          </a:p>
        </p:txBody>
      </p:sp>
      <p:sp>
        <p:nvSpPr>
          <p:cNvPr id="43" name="圆角矩形标注 42"/>
          <p:cNvSpPr/>
          <p:nvPr/>
        </p:nvSpPr>
        <p:spPr>
          <a:xfrm>
            <a:off x="4438550" y="1325286"/>
            <a:ext cx="827399" cy="231006"/>
          </a:xfrm>
          <a:prstGeom prst="wedgeRoundRectCallout">
            <a:avLst>
              <a:gd name="adj1" fmla="val -63172"/>
              <a:gd name="adj2" fmla="val 5324"/>
              <a:gd name="adj3" fmla="val 16667"/>
            </a:avLst>
          </a:prstGeom>
          <a:solidFill>
            <a:srgbClr val="F0EFE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3205" tIns="21603" rIns="43205" bIns="21603" anchor="ctr"/>
          <a:lstStyle/>
          <a:p>
            <a:pPr algn="ctr" defTabSz="431800">
              <a:defRPr/>
            </a:pPr>
            <a:r>
              <a:rPr lang="zh-CN" altLang="en-US" sz="1100" b="1" noProof="1">
                <a:solidFill>
                  <a:srgbClr val="4E9891"/>
                </a:solidFill>
                <a:latin typeface="微软雅黑" panose="020B0503020204020204" charset="-122"/>
              </a:rPr>
              <a:t>主体</a:t>
            </a:r>
            <a:endParaRPr lang="zh-CN" altLang="en-US" sz="1100" b="1" noProof="1">
              <a:solidFill>
                <a:srgbClr val="4E9891"/>
              </a:solidFill>
              <a:latin typeface="微软雅黑" panose="020B0503020204020204" charset="-122"/>
            </a:endParaRPr>
          </a:p>
        </p:txBody>
      </p:sp>
      <p:cxnSp>
        <p:nvCxnSpPr>
          <p:cNvPr id="44" name="Straight Connector 38"/>
          <p:cNvCxnSpPr/>
          <p:nvPr/>
        </p:nvCxnSpPr>
        <p:spPr>
          <a:xfrm>
            <a:off x="3083056" y="1222533"/>
            <a:ext cx="2314167" cy="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38"/>
          <p:cNvCxnSpPr/>
          <p:nvPr/>
        </p:nvCxnSpPr>
        <p:spPr>
          <a:xfrm>
            <a:off x="3083056" y="1625294"/>
            <a:ext cx="2314167" cy="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6" name="圆角矩形 45"/>
          <p:cNvSpPr/>
          <p:nvPr/>
        </p:nvSpPr>
        <p:spPr>
          <a:xfrm>
            <a:off x="145526" y="1508291"/>
            <a:ext cx="2483698" cy="1284035"/>
          </a:xfrm>
          <a:prstGeom prst="roundRect">
            <a:avLst>
              <a:gd name="adj" fmla="val 10645"/>
            </a:avLst>
          </a:prstGeom>
          <a:noFill/>
          <a:ln>
            <a:solidFill>
              <a:srgbClr val="CC4B4A"/>
            </a:solidFill>
          </a:ln>
        </p:spPr>
        <p:style>
          <a:lnRef idx="2">
            <a:schemeClr val="accent1">
              <a:shade val="50000"/>
            </a:schemeClr>
          </a:lnRef>
          <a:fillRef idx="1">
            <a:schemeClr val="accent1"/>
          </a:fillRef>
          <a:effectRef idx="0">
            <a:schemeClr val="accent1"/>
          </a:effectRef>
          <a:fontRef idx="minor">
            <a:schemeClr val="lt1"/>
          </a:fontRef>
        </p:style>
        <p:txBody>
          <a:bodyPr lIns="43205" tIns="21603" rIns="43205" bIns="21603" anchor="ctr"/>
          <a:lstStyle/>
          <a:p>
            <a:pPr algn="ctr" defTabSz="431800">
              <a:defRPr/>
            </a:pPr>
            <a:endParaRPr lang="zh-CN" altLang="en-US" sz="900" noProof="1"/>
          </a:p>
        </p:txBody>
      </p:sp>
      <p:sp>
        <p:nvSpPr>
          <p:cNvPr id="47" name="矩形 46"/>
          <p:cNvSpPr/>
          <p:nvPr/>
        </p:nvSpPr>
        <p:spPr>
          <a:xfrm>
            <a:off x="498840" y="1416038"/>
            <a:ext cx="1837081" cy="204006"/>
          </a:xfrm>
          <a:prstGeom prst="rect">
            <a:avLst/>
          </a:prstGeom>
          <a:solidFill>
            <a:srgbClr val="C3EBEB"/>
          </a:solidFill>
          <a:ln>
            <a:noFill/>
          </a:ln>
        </p:spPr>
        <p:style>
          <a:lnRef idx="2">
            <a:schemeClr val="accent1">
              <a:shade val="50000"/>
            </a:schemeClr>
          </a:lnRef>
          <a:fillRef idx="1">
            <a:schemeClr val="accent1"/>
          </a:fillRef>
          <a:effectRef idx="0">
            <a:schemeClr val="accent1"/>
          </a:effectRef>
          <a:fontRef idx="minor">
            <a:schemeClr val="lt1"/>
          </a:fontRef>
        </p:style>
        <p:txBody>
          <a:bodyPr lIns="43205" tIns="21603" rIns="43205" bIns="21603" anchor="ctr"/>
          <a:lstStyle/>
          <a:p>
            <a:pPr algn="ctr" defTabSz="431800">
              <a:defRPr/>
            </a:pPr>
            <a:endParaRPr lang="zh-CN" altLang="en-US" sz="900" noProof="1"/>
          </a:p>
        </p:txBody>
      </p:sp>
      <p:cxnSp>
        <p:nvCxnSpPr>
          <p:cNvPr id="10" name="直接连接符 9"/>
          <p:cNvCxnSpPr/>
          <p:nvPr/>
        </p:nvCxnSpPr>
        <p:spPr>
          <a:xfrm>
            <a:off x="1110950" y="1858550"/>
            <a:ext cx="714879" cy="0"/>
          </a:xfrm>
          <a:prstGeom prst="line">
            <a:avLst/>
          </a:prstGeom>
          <a:ln w="28575">
            <a:solidFill>
              <a:srgbClr val="CC4B4A"/>
            </a:solidFill>
          </a:ln>
        </p:spPr>
        <p:style>
          <a:lnRef idx="1">
            <a:schemeClr val="accent3"/>
          </a:lnRef>
          <a:fillRef idx="0">
            <a:schemeClr val="accent3"/>
          </a:fillRef>
          <a:effectRef idx="0">
            <a:schemeClr val="accent3"/>
          </a:effectRef>
          <a:fontRef idx="minor">
            <a:schemeClr val="tx1"/>
          </a:fontRef>
        </p:style>
      </p:cxnSp>
      <p:cxnSp>
        <p:nvCxnSpPr>
          <p:cNvPr id="29" name="直接连接符 28"/>
          <p:cNvCxnSpPr/>
          <p:nvPr/>
        </p:nvCxnSpPr>
        <p:spPr>
          <a:xfrm flipV="1">
            <a:off x="1978856" y="1858550"/>
            <a:ext cx="459083" cy="0"/>
          </a:xfrm>
          <a:prstGeom prst="line">
            <a:avLst/>
          </a:prstGeom>
          <a:ln w="28575">
            <a:solidFill>
              <a:srgbClr val="CC4B4A"/>
            </a:solidFill>
          </a:ln>
        </p:spPr>
        <p:style>
          <a:lnRef idx="1">
            <a:schemeClr val="accent3"/>
          </a:lnRef>
          <a:fillRef idx="0">
            <a:schemeClr val="accent3"/>
          </a:fillRef>
          <a:effectRef idx="0">
            <a:schemeClr val="accent3"/>
          </a:effectRef>
          <a:fontRef idx="minor">
            <a:schemeClr val="tx1"/>
          </a:fontRef>
        </p:style>
      </p:cxnSp>
      <p:cxnSp>
        <p:nvCxnSpPr>
          <p:cNvPr id="48" name="直接连接符 47"/>
          <p:cNvCxnSpPr/>
          <p:nvPr/>
        </p:nvCxnSpPr>
        <p:spPr>
          <a:xfrm>
            <a:off x="264048" y="2061956"/>
            <a:ext cx="2179893" cy="300"/>
          </a:xfrm>
          <a:prstGeom prst="line">
            <a:avLst/>
          </a:prstGeom>
          <a:ln w="28575">
            <a:solidFill>
              <a:srgbClr val="CC4B4A"/>
            </a:solidFill>
          </a:ln>
        </p:spPr>
        <p:style>
          <a:lnRef idx="1">
            <a:schemeClr val="accent3"/>
          </a:lnRef>
          <a:fillRef idx="0">
            <a:schemeClr val="accent3"/>
          </a:fillRef>
          <a:effectRef idx="0">
            <a:schemeClr val="accent3"/>
          </a:effectRef>
          <a:fontRef idx="minor">
            <a:schemeClr val="tx1"/>
          </a:fontRef>
        </p:style>
      </p:cxnSp>
      <p:cxnSp>
        <p:nvCxnSpPr>
          <p:cNvPr id="49" name="直接连接符 48"/>
          <p:cNvCxnSpPr/>
          <p:nvPr/>
        </p:nvCxnSpPr>
        <p:spPr>
          <a:xfrm flipV="1">
            <a:off x="634614" y="2232061"/>
            <a:ext cx="1089196" cy="0"/>
          </a:xfrm>
          <a:prstGeom prst="line">
            <a:avLst/>
          </a:prstGeom>
          <a:ln w="28575">
            <a:solidFill>
              <a:srgbClr val="CC4B4A"/>
            </a:solidFill>
          </a:ln>
        </p:spPr>
        <p:style>
          <a:lnRef idx="1">
            <a:schemeClr val="accent3"/>
          </a:lnRef>
          <a:fillRef idx="0">
            <a:schemeClr val="accent3"/>
          </a:fillRef>
          <a:effectRef idx="0">
            <a:schemeClr val="accent3"/>
          </a:effectRef>
          <a:fontRef idx="minor">
            <a:schemeClr val="tx1"/>
          </a:fontRef>
        </p:style>
      </p:cxnSp>
      <p:cxnSp>
        <p:nvCxnSpPr>
          <p:cNvPr id="50" name="直接连接符 49"/>
          <p:cNvCxnSpPr/>
          <p:nvPr/>
        </p:nvCxnSpPr>
        <p:spPr>
          <a:xfrm flipV="1">
            <a:off x="576104" y="2433816"/>
            <a:ext cx="1759817" cy="0"/>
          </a:xfrm>
          <a:prstGeom prst="line">
            <a:avLst/>
          </a:prstGeom>
          <a:ln w="28575">
            <a:solidFill>
              <a:srgbClr val="CC4B4A"/>
            </a:solidFill>
          </a:ln>
        </p:spPr>
        <p:style>
          <a:lnRef idx="1">
            <a:schemeClr val="accent3"/>
          </a:lnRef>
          <a:fillRef idx="0">
            <a:schemeClr val="accent3"/>
          </a:fillRef>
          <a:effectRef idx="0">
            <a:schemeClr val="accent3"/>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63" presetClass="path" presetSubtype="0" accel="50000" decel="50000" fill="hold" grpId="0" nodeType="withEffect">
                                  <p:stCondLst>
                                    <p:cond delay="0"/>
                                  </p:stCondLst>
                                  <p:childTnLst>
                                    <p:animMotion origin="layout" path="M -0.44193 -0.00602 L -1.66667E-6 1.48148E-6 " pathEditMode="relative" rAng="0" ptsTypes="AA">
                                      <p:cBhvr>
                                        <p:cTn id="20" dur="1000" fill="hold"/>
                                        <p:tgtEl>
                                          <p:spTgt spid="41"/>
                                        </p:tgtEl>
                                        <p:attrNameLst>
                                          <p:attrName>ppt_x</p:attrName>
                                          <p:attrName>ppt_y</p:attrName>
                                        </p:attrNameLst>
                                      </p:cBhvr>
                                      <p:rCtr x="22100" y="500"/>
                                    </p:animMotion>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left)">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500"/>
                            </p:stCondLst>
                            <p:childTnLst>
                              <p:par>
                                <p:cTn id="32" presetID="1" presetClass="entr" presetSubtype="0" fill="hold" grpId="1" nodeType="afterEffect">
                                  <p:stCondLst>
                                    <p:cond delay="0"/>
                                  </p:stCondLst>
                                  <p:childTnLst>
                                    <p:set>
                                      <p:cBhvr>
                                        <p:cTn id="33" dur="1" fill="hold">
                                          <p:stCondLst>
                                            <p:cond delay="0"/>
                                          </p:stCondLst>
                                        </p:cTn>
                                        <p:tgtEl>
                                          <p:spTgt spid="42"/>
                                        </p:tgtEl>
                                        <p:attrNameLst>
                                          <p:attrName>style.visibility</p:attrName>
                                        </p:attrNameLst>
                                      </p:cBhvr>
                                      <p:to>
                                        <p:strVal val="visible"/>
                                      </p:to>
                                    </p:set>
                                  </p:childTnLst>
                                </p:cTn>
                              </p:par>
                              <p:par>
                                <p:cTn id="34" presetID="63" presetClass="path" presetSubtype="0" accel="50000" decel="50000" fill="hold" grpId="0" nodeType="withEffect">
                                  <p:stCondLst>
                                    <p:cond delay="0"/>
                                  </p:stCondLst>
                                  <p:childTnLst>
                                    <p:animMotion origin="layout" path="M -0.33815 0.09676 L -0.00495 -0.00301 " pathEditMode="relative" rAng="0" ptsTypes="AA">
                                      <p:cBhvr>
                                        <p:cTn id="35" dur="1000" fill="hold"/>
                                        <p:tgtEl>
                                          <p:spTgt spid="42"/>
                                        </p:tgtEl>
                                        <p:attrNameLst>
                                          <p:attrName>ppt_x</p:attrName>
                                          <p:attrName>ppt_y</p:attrName>
                                        </p:attrNameLst>
                                      </p:cBhvr>
                                      <p:rCtr x="16600" y="-5000"/>
                                    </p:animMotion>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left)">
                                      <p:cBhvr>
                                        <p:cTn id="49" dur="500"/>
                                        <p:tgtEl>
                                          <p:spTgt spid="48"/>
                                        </p:tgtEl>
                                      </p:cBhvr>
                                    </p:animEffect>
                                  </p:childTnLst>
                                </p:cTn>
                              </p:par>
                            </p:childTnLst>
                          </p:cTn>
                        </p:par>
                        <p:par>
                          <p:cTn id="50" fill="hold">
                            <p:stCondLst>
                              <p:cond delay="1000"/>
                            </p:stCondLst>
                            <p:childTnLst>
                              <p:par>
                                <p:cTn id="51" presetID="1" presetClass="entr" presetSubtype="0" fill="hold" grpId="1" nodeType="after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63" presetClass="path" presetSubtype="0" accel="50000" decel="50000" fill="hold" grpId="0" nodeType="withEffect">
                                  <p:stCondLst>
                                    <p:cond delay="0"/>
                                  </p:stCondLst>
                                  <p:childTnLst>
                                    <p:animMotion origin="layout" path="M -0.43269 0.01968 L -0.00743 0 " pathEditMode="relative" rAng="0" ptsTypes="AA">
                                      <p:cBhvr>
                                        <p:cTn id="54" dur="1000" fill="hold"/>
                                        <p:tgtEl>
                                          <p:spTgt spid="32"/>
                                        </p:tgtEl>
                                        <p:attrNameLst>
                                          <p:attrName>ppt_x</p:attrName>
                                          <p:attrName>ppt_y</p:attrName>
                                        </p:attrNameLst>
                                      </p:cBhvr>
                                      <p:rCtr x="21200" y="-900"/>
                                    </p:animMotion>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left)">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wipe(left)">
                                      <p:cBhvr>
                                        <p:cTn id="64" dur="500"/>
                                        <p:tgtEl>
                                          <p:spTgt spid="49"/>
                                        </p:tgtEl>
                                      </p:cBhvr>
                                    </p:animEffect>
                                  </p:childTnLst>
                                </p:cTn>
                              </p:par>
                            </p:childTnLst>
                          </p:cTn>
                        </p:par>
                        <p:par>
                          <p:cTn id="65" fill="hold">
                            <p:stCondLst>
                              <p:cond delay="500"/>
                            </p:stCondLst>
                            <p:childTnLst>
                              <p:par>
                                <p:cTn id="66" presetID="1" presetClass="entr" presetSubtype="0" fill="hold" grpId="1" nodeType="afterEffect">
                                  <p:stCondLst>
                                    <p:cond delay="0"/>
                                  </p:stCondLst>
                                  <p:childTnLst>
                                    <p:set>
                                      <p:cBhvr>
                                        <p:cTn id="67" dur="1" fill="hold">
                                          <p:stCondLst>
                                            <p:cond delay="0"/>
                                          </p:stCondLst>
                                        </p:cTn>
                                        <p:tgtEl>
                                          <p:spTgt spid="33"/>
                                        </p:tgtEl>
                                        <p:attrNameLst>
                                          <p:attrName>style.visibility</p:attrName>
                                        </p:attrNameLst>
                                      </p:cBhvr>
                                      <p:to>
                                        <p:strVal val="visible"/>
                                      </p:to>
                                    </p:set>
                                  </p:childTnLst>
                                </p:cTn>
                              </p:par>
                            </p:childTnLst>
                          </p:cTn>
                        </p:par>
                        <p:par>
                          <p:cTn id="68" fill="hold">
                            <p:stCondLst>
                              <p:cond delay="500"/>
                            </p:stCondLst>
                            <p:childTnLst>
                              <p:par>
                                <p:cTn id="69" presetID="63" presetClass="path" presetSubtype="0" accel="50000" decel="50000" fill="hold" grpId="0" nodeType="afterEffect">
                                  <p:stCondLst>
                                    <p:cond delay="0"/>
                                  </p:stCondLst>
                                  <p:childTnLst>
                                    <p:animMotion origin="layout" path="M -0.42552 -0.04467 L -0.00495 -0.00301 " pathEditMode="relative" rAng="0" ptsTypes="AA">
                                      <p:cBhvr>
                                        <p:cTn id="70" dur="1000" fill="hold"/>
                                        <p:tgtEl>
                                          <p:spTgt spid="33"/>
                                        </p:tgtEl>
                                        <p:attrNameLst>
                                          <p:attrName>ppt_x</p:attrName>
                                          <p:attrName>ppt_y</p:attrName>
                                        </p:attrNameLst>
                                      </p:cBhvr>
                                      <p:rCtr x="21000" y="2000"/>
                                    </p:animMotion>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wipe(left)">
                                      <p:cBhvr>
                                        <p:cTn id="75" dur="500"/>
                                        <p:tgtEl>
                                          <p:spTgt spid="3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wipe(left)">
                                      <p:cBhvr>
                                        <p:cTn id="80" dur="500"/>
                                        <p:tgtEl>
                                          <p:spTgt spid="50"/>
                                        </p:tgtEl>
                                      </p:cBhvr>
                                    </p:animEffect>
                                  </p:childTnLst>
                                </p:cTn>
                              </p:par>
                            </p:childTnLst>
                          </p:cTn>
                        </p:par>
                        <p:par>
                          <p:cTn id="81" fill="hold">
                            <p:stCondLst>
                              <p:cond delay="500"/>
                            </p:stCondLst>
                            <p:childTnLst>
                              <p:par>
                                <p:cTn id="82" presetID="1" presetClass="entr" presetSubtype="0" fill="hold" grpId="1" nodeType="after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childTnLst>
                          </p:cTn>
                        </p:par>
                        <p:par>
                          <p:cTn id="84" fill="hold">
                            <p:stCondLst>
                              <p:cond delay="500"/>
                            </p:stCondLst>
                            <p:childTnLst>
                              <p:par>
                                <p:cTn id="85" presetID="63" presetClass="path" presetSubtype="0" accel="50000" decel="50000" fill="hold" grpId="0" nodeType="afterEffect">
                                  <p:stCondLst>
                                    <p:cond delay="0"/>
                                  </p:stCondLst>
                                  <p:childTnLst>
                                    <p:animMotion origin="layout" path="M -0.42174 -0.10532 L -0.00443 -0.01065 " pathEditMode="relative" rAng="0" ptsTypes="AA">
                                      <p:cBhvr>
                                        <p:cTn id="86" dur="1000" fill="hold"/>
                                        <p:tgtEl>
                                          <p:spTgt spid="34"/>
                                        </p:tgtEl>
                                        <p:attrNameLst>
                                          <p:attrName>ppt_x</p:attrName>
                                          <p:attrName>ppt_y</p:attrName>
                                        </p:attrNameLst>
                                      </p:cBhvr>
                                      <p:rCtr x="20800" y="4700"/>
                                    </p:animMotion>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wipe(left)">
                                      <p:cBhvr>
                                        <p:cTn id="9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2" grpId="0"/>
      <p:bldP spid="32" grpId="1"/>
      <p:bldP spid="33" grpId="0"/>
      <p:bldP spid="33" grpId="1"/>
      <p:bldP spid="34" grpId="0"/>
      <p:bldP spid="34" grpId="1"/>
      <p:bldP spid="35" grpId="0" bldLvl="0" animBg="1"/>
      <p:bldP spid="36" grpId="0" bldLvl="0" animBg="1"/>
      <p:bldP spid="40" grpId="0" bldLvl="0" animBg="1"/>
      <p:bldP spid="41" grpId="0"/>
      <p:bldP spid="41" grpId="1"/>
      <p:bldP spid="42" grpId="0"/>
      <p:bldP spid="42" grpId="1"/>
      <p:bldP spid="43"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6"/>
          <p:cNvSpPr/>
          <p:nvPr/>
        </p:nvSpPr>
        <p:spPr>
          <a:xfrm>
            <a:off x="156028" y="434712"/>
            <a:ext cx="2676782" cy="2695273"/>
          </a:xfrm>
          <a:prstGeom prst="rect">
            <a:avLst/>
          </a:prstGeom>
          <a:noFill/>
          <a:ln w="9525">
            <a:solidFill>
              <a:schemeClr val="accent1"/>
            </a:solidFill>
          </a:ln>
        </p:spPr>
        <p:txBody>
          <a:bodyPr lIns="43205" tIns="21603" rIns="43205" bIns="21603" anchor="t"/>
          <a:lstStyle/>
          <a:p>
            <a:pPr marL="161925" indent="-161925">
              <a:spcBef>
                <a:spcPct val="20000"/>
              </a:spcBef>
            </a:pPr>
            <a:r>
              <a:rPr lang="zh-CN" altLang="en-US" sz="1300" b="1" dirty="0">
                <a:solidFill>
                  <a:srgbClr val="990000"/>
                </a:solidFill>
                <a:latin typeface="Arial" panose="020B0604020202020204" pitchFamily="34" charset="0"/>
              </a:rPr>
              <a:t>以经济建设为中心。</a:t>
            </a:r>
            <a:endParaRPr lang="en-US" altLang="zh-CN" sz="1300" b="1" dirty="0">
              <a:solidFill>
                <a:srgbClr val="990000"/>
              </a:solidFill>
              <a:latin typeface="Arial" panose="020B0604020202020204" pitchFamily="34" charset="0"/>
            </a:endParaRPr>
          </a:p>
          <a:p>
            <a:pPr marL="161925" indent="-161925">
              <a:spcBef>
                <a:spcPct val="20000"/>
              </a:spcBef>
            </a:pPr>
            <a:r>
              <a:rPr lang="en-US" altLang="zh-CN" sz="1300" b="1" dirty="0">
                <a:solidFill>
                  <a:srgbClr val="990000"/>
                </a:solidFill>
                <a:latin typeface="Arial" panose="020B0604020202020204" pitchFamily="34" charset="0"/>
              </a:rPr>
              <a:t> </a:t>
            </a:r>
            <a:r>
              <a:rPr lang="zh-CN" altLang="en-US" sz="1300" b="1" dirty="0">
                <a:solidFill>
                  <a:srgbClr val="990000"/>
                </a:solidFill>
                <a:latin typeface="Arial" panose="020B0604020202020204" pitchFamily="34" charset="0"/>
                <a:sym typeface="宋体" panose="02010600030101010101" pitchFamily="2" charset="-122"/>
              </a:rPr>
              <a:t>①</a:t>
            </a:r>
            <a:r>
              <a:rPr lang="zh-CN" altLang="en-US" sz="1300" b="1" dirty="0">
                <a:solidFill>
                  <a:srgbClr val="990000"/>
                </a:solidFill>
                <a:latin typeface="Arial" panose="020B0604020202020204" pitchFamily="34" charset="0"/>
              </a:rPr>
              <a:t>含义：</a:t>
            </a:r>
            <a:endParaRPr lang="zh-CN" altLang="en-US" sz="1300" b="1" dirty="0">
              <a:latin typeface="Arial" panose="020B0604020202020204" pitchFamily="34" charset="0"/>
            </a:endParaRPr>
          </a:p>
          <a:p>
            <a:pPr marL="161925" indent="-161925">
              <a:spcBef>
                <a:spcPct val="20000"/>
              </a:spcBef>
            </a:pPr>
            <a:r>
              <a:rPr lang="en-US" altLang="zh-CN" sz="1300" b="1" dirty="0">
                <a:latin typeface="Arial" panose="020B0604020202020204" pitchFamily="34" charset="0"/>
              </a:rPr>
              <a:t>    A. </a:t>
            </a:r>
            <a:r>
              <a:rPr lang="zh-CN" altLang="en-US" sz="1300" b="1" dirty="0">
                <a:latin typeface="Arial" panose="020B0604020202020204" pitchFamily="34" charset="0"/>
              </a:rPr>
              <a:t>始终把</a:t>
            </a:r>
            <a:r>
              <a:rPr lang="zh-CN" altLang="en-US" sz="1300" b="1" dirty="0">
                <a:solidFill>
                  <a:srgbClr val="FF0000"/>
                </a:solidFill>
                <a:latin typeface="微软雅黑" panose="020B0503020204020204" charset="-122"/>
                <a:ea typeface="微软雅黑" panose="020B0503020204020204" charset="-122"/>
              </a:rPr>
              <a:t>经济建设</a:t>
            </a:r>
            <a:r>
              <a:rPr lang="zh-CN" altLang="en-US" sz="1300" b="1" dirty="0">
                <a:latin typeface="Arial" panose="020B0604020202020204" pitchFamily="34" charset="0"/>
              </a:rPr>
              <a:t>作为</a:t>
            </a:r>
            <a:r>
              <a:rPr lang="zh-CN" altLang="en-US" sz="1300" b="1" dirty="0">
                <a:solidFill>
                  <a:srgbClr val="FF0000"/>
                </a:solidFill>
                <a:latin typeface="微软雅黑" panose="020B0503020204020204" charset="-122"/>
                <a:ea typeface="微软雅黑" panose="020B0503020204020204" charset="-122"/>
              </a:rPr>
              <a:t>中心工作</a:t>
            </a:r>
            <a:r>
              <a:rPr lang="zh-CN" altLang="en-US" sz="1300" b="1" dirty="0">
                <a:latin typeface="Arial" panose="020B0604020202020204" pitchFamily="34" charset="0"/>
              </a:rPr>
              <a:t>；</a:t>
            </a:r>
            <a:endParaRPr lang="zh-CN" altLang="en-US" sz="1300" b="1" dirty="0">
              <a:latin typeface="Arial" panose="020B0604020202020204" pitchFamily="34" charset="0"/>
            </a:endParaRPr>
          </a:p>
          <a:p>
            <a:pPr marL="161925" indent="-161925">
              <a:spcBef>
                <a:spcPct val="20000"/>
              </a:spcBef>
            </a:pPr>
            <a:r>
              <a:rPr lang="en-US" altLang="zh-CN" sz="1300" b="1" dirty="0">
                <a:latin typeface="Arial" panose="020B0604020202020204" pitchFamily="34" charset="0"/>
              </a:rPr>
              <a:t>     B. </a:t>
            </a:r>
            <a:r>
              <a:rPr lang="zh-CN" altLang="en-US" sz="1300" b="1" dirty="0">
                <a:latin typeface="Arial" panose="020B0604020202020204" pitchFamily="34" charset="0"/>
              </a:rPr>
              <a:t>各项工作都必须服从和服务于经济建设；</a:t>
            </a:r>
            <a:endParaRPr lang="zh-CN" altLang="en-US" sz="1300" b="1" dirty="0">
              <a:latin typeface="Arial" panose="020B0604020202020204" pitchFamily="34" charset="0"/>
            </a:endParaRPr>
          </a:p>
          <a:p>
            <a:pPr marL="161925" indent="-161925">
              <a:spcBef>
                <a:spcPct val="20000"/>
              </a:spcBef>
            </a:pPr>
            <a:r>
              <a:rPr lang="en-US" altLang="zh-CN" sz="1300" b="1" dirty="0">
                <a:latin typeface="Arial" panose="020B0604020202020204" pitchFamily="34" charset="0"/>
              </a:rPr>
              <a:t>     C. </a:t>
            </a:r>
            <a:r>
              <a:rPr lang="zh-CN" altLang="en-US" sz="1300" b="1" dirty="0">
                <a:latin typeface="Arial" panose="020B0604020202020204" pitchFamily="34" charset="0"/>
              </a:rPr>
              <a:t>把集中力量发展社会生产力摆在首要地位。</a:t>
            </a:r>
            <a:endParaRPr lang="zh-CN" altLang="en-US" sz="1300" b="1" dirty="0">
              <a:latin typeface="Arial" panose="020B0604020202020204" pitchFamily="34" charset="0"/>
            </a:endParaRPr>
          </a:p>
          <a:p>
            <a:pPr marL="161925" indent="-161925">
              <a:spcBef>
                <a:spcPct val="20000"/>
              </a:spcBef>
            </a:pPr>
            <a:r>
              <a:rPr lang="zh-CN" altLang="en-US" sz="1300" b="1" dirty="0">
                <a:solidFill>
                  <a:srgbClr val="990000"/>
                </a:solidFill>
                <a:latin typeface="Arial" panose="020B0604020202020204" pitchFamily="34" charset="0"/>
              </a:rPr>
              <a:t> </a:t>
            </a:r>
            <a:r>
              <a:rPr lang="zh-CN" altLang="en-US" sz="1300" b="1" dirty="0">
                <a:solidFill>
                  <a:srgbClr val="990000"/>
                </a:solidFill>
                <a:latin typeface="Arial" panose="020B0604020202020204" pitchFamily="34" charset="0"/>
                <a:sym typeface="宋体" panose="02010600030101010101" pitchFamily="2" charset="-122"/>
              </a:rPr>
              <a:t>②</a:t>
            </a:r>
            <a:r>
              <a:rPr lang="zh-CN" altLang="en-US" sz="1300" b="1" dirty="0">
                <a:solidFill>
                  <a:srgbClr val="990000"/>
                </a:solidFill>
                <a:latin typeface="Arial" panose="020B0604020202020204" pitchFamily="34" charset="0"/>
              </a:rPr>
              <a:t>重要性：</a:t>
            </a:r>
            <a:endParaRPr lang="zh-CN" altLang="en-US" sz="1300" b="1" dirty="0">
              <a:solidFill>
                <a:srgbClr val="990000"/>
              </a:solidFill>
              <a:latin typeface="Arial" panose="020B0604020202020204" pitchFamily="34" charset="0"/>
            </a:endParaRPr>
          </a:p>
          <a:p>
            <a:pPr marL="161925" indent="-161925">
              <a:spcBef>
                <a:spcPct val="20000"/>
              </a:spcBef>
            </a:pPr>
            <a:r>
              <a:rPr lang="en-US" altLang="zh-CN" sz="1300" b="1" dirty="0">
                <a:latin typeface="Arial" panose="020B0604020202020204" pitchFamily="34" charset="0"/>
              </a:rPr>
              <a:t>     A. </a:t>
            </a:r>
            <a:r>
              <a:rPr lang="zh-CN" altLang="en-US" sz="1300" b="1" dirty="0">
                <a:solidFill>
                  <a:srgbClr val="FF0000"/>
                </a:solidFill>
                <a:latin typeface="微软雅黑" panose="020B0503020204020204" charset="-122"/>
                <a:ea typeface="微软雅黑" panose="020B0503020204020204" charset="-122"/>
              </a:rPr>
              <a:t>兴国之要</a:t>
            </a:r>
            <a:r>
              <a:rPr lang="zh-CN" altLang="en-US" sz="1300" b="1" dirty="0">
                <a:latin typeface="Arial" panose="020B0604020202020204" pitchFamily="34" charset="0"/>
              </a:rPr>
              <a:t>；</a:t>
            </a:r>
            <a:endParaRPr lang="zh-CN" altLang="en-US" sz="1300" b="1" dirty="0">
              <a:latin typeface="Arial" panose="020B0604020202020204" pitchFamily="34" charset="0"/>
            </a:endParaRPr>
          </a:p>
          <a:p>
            <a:pPr marL="161925" indent="-161925">
              <a:spcBef>
                <a:spcPct val="20000"/>
              </a:spcBef>
            </a:pPr>
            <a:r>
              <a:rPr lang="en-US" altLang="zh-CN" sz="1300" b="1" dirty="0">
                <a:latin typeface="Arial" panose="020B0604020202020204" pitchFamily="34" charset="0"/>
              </a:rPr>
              <a:t>     B. </a:t>
            </a:r>
            <a:r>
              <a:rPr lang="zh-CN" altLang="en-US" sz="1300" b="1" dirty="0">
                <a:latin typeface="Arial" panose="020B0604020202020204" pitchFamily="34" charset="0"/>
              </a:rPr>
              <a:t>国家兴旺发达和长治久安的根本要求。</a:t>
            </a:r>
            <a:endParaRPr lang="zh-CN" altLang="en-US" sz="1300" b="1" dirty="0">
              <a:latin typeface="Arial" panose="020B0604020202020204" pitchFamily="34" charset="0"/>
            </a:endParaRPr>
          </a:p>
        </p:txBody>
      </p:sp>
      <p:sp>
        <p:nvSpPr>
          <p:cNvPr id="64516" name="AutoShape 7"/>
          <p:cNvSpPr/>
          <p:nvPr/>
        </p:nvSpPr>
        <p:spPr>
          <a:xfrm>
            <a:off x="3947211" y="115504"/>
            <a:ext cx="1723061" cy="454512"/>
          </a:xfrm>
          <a:prstGeom prst="cloudCallout">
            <a:avLst>
              <a:gd name="adj1" fmla="val -103417"/>
              <a:gd name="adj2" fmla="val 90926"/>
            </a:avLst>
          </a:prstGeom>
          <a:solidFill>
            <a:srgbClr val="66CCFF"/>
          </a:solidFill>
          <a:ln w="9525" cap="flat" cmpd="sng">
            <a:solidFill>
              <a:schemeClr val="tx1"/>
            </a:solidFill>
            <a:prstDash val="solid"/>
            <a:round/>
            <a:headEnd type="none" w="med" len="med"/>
            <a:tailEnd type="none" w="med" len="med"/>
          </a:ln>
        </p:spPr>
        <p:txBody>
          <a:bodyPr lIns="43205" tIns="21603" rIns="43205" bIns="21603" anchor="t"/>
          <a:lstStyle/>
          <a:p>
            <a:pPr algn="ctr"/>
            <a:endParaRPr lang="zh-CN" altLang="en-US" sz="1100" dirty="0">
              <a:latin typeface="Times New Roman" panose="02020603050405020304" pitchFamily="18" charset="0"/>
            </a:endParaRPr>
          </a:p>
        </p:txBody>
      </p:sp>
      <p:sp>
        <p:nvSpPr>
          <p:cNvPr id="64517" name="Rectangle 8"/>
          <p:cNvSpPr/>
          <p:nvPr/>
        </p:nvSpPr>
        <p:spPr>
          <a:xfrm>
            <a:off x="4281922" y="54752"/>
            <a:ext cx="1053940" cy="576016"/>
          </a:xfrm>
          <a:prstGeom prst="rect">
            <a:avLst/>
          </a:prstGeom>
          <a:noFill/>
          <a:ln w="9525">
            <a:noFill/>
          </a:ln>
        </p:spPr>
        <p:txBody>
          <a:bodyPr lIns="43205" tIns="21603" rIns="43205" bIns="21603" anchor="ctr"/>
          <a:lstStyle/>
          <a:p>
            <a:pPr algn="ctr"/>
            <a:r>
              <a:rPr lang="zh-CN" altLang="en-US" sz="1900" b="1" dirty="0">
                <a:solidFill>
                  <a:srgbClr val="FF3300"/>
                </a:solidFill>
                <a:latin typeface="Arial" panose="020B0604020202020204" pitchFamily="34" charset="0"/>
                <a:ea typeface="华文行楷" panose="02010800040101010101" pitchFamily="2" charset="-122"/>
              </a:rPr>
              <a:t>知识扩展</a:t>
            </a:r>
            <a:endParaRPr lang="zh-CN" altLang="en-US" sz="1900" b="1" dirty="0">
              <a:solidFill>
                <a:srgbClr val="FF3300"/>
              </a:solidFill>
              <a:latin typeface="Arial" panose="020B0604020202020204" pitchFamily="34" charset="0"/>
              <a:ea typeface="华文行楷" panose="02010800040101010101" pitchFamily="2" charset="-122"/>
            </a:endParaRPr>
          </a:p>
        </p:txBody>
      </p:sp>
      <p:sp>
        <p:nvSpPr>
          <p:cNvPr id="67586" name="Rectangle 5"/>
          <p:cNvSpPr/>
          <p:nvPr/>
        </p:nvSpPr>
        <p:spPr>
          <a:xfrm>
            <a:off x="3039848" y="630917"/>
            <a:ext cx="2630574" cy="2462767"/>
          </a:xfrm>
          <a:prstGeom prst="rect">
            <a:avLst/>
          </a:prstGeom>
          <a:noFill/>
          <a:ln w="9525">
            <a:solidFill>
              <a:schemeClr val="accent1"/>
            </a:solidFill>
          </a:ln>
        </p:spPr>
        <p:txBody>
          <a:bodyPr lIns="43205" tIns="21603" rIns="43205" bIns="21603" anchor="t"/>
          <a:lstStyle/>
          <a:p>
            <a:pPr marL="161925" indent="-161925">
              <a:spcBef>
                <a:spcPct val="20000"/>
              </a:spcBef>
            </a:pPr>
            <a:r>
              <a:rPr lang="zh-CN" altLang="en-US" sz="1500" b="1" dirty="0">
                <a:latin typeface="Arial" panose="020B0604020202020204" pitchFamily="34" charset="0"/>
              </a:rPr>
              <a:t>四项基本原则</a:t>
            </a:r>
            <a:endParaRPr lang="zh-CN" altLang="en-US" sz="1500" b="1" dirty="0">
              <a:latin typeface="Arial" panose="020B0604020202020204" pitchFamily="34" charset="0"/>
            </a:endParaRPr>
          </a:p>
          <a:p>
            <a:pPr marL="161925" indent="-161925">
              <a:spcBef>
                <a:spcPct val="20000"/>
              </a:spcBef>
            </a:pPr>
            <a:r>
              <a:rPr lang="zh-CN" altLang="en-US" sz="1500" b="1" dirty="0">
                <a:solidFill>
                  <a:srgbClr val="FF0000"/>
                </a:solidFill>
                <a:latin typeface="华文中宋" panose="02010600040101010101" charset="-122"/>
                <a:ea typeface="华文中宋" panose="02010600040101010101" charset="-122"/>
                <a:sym typeface="宋体" panose="02010600030101010101" pitchFamily="2" charset="-122"/>
              </a:rPr>
              <a:t>①</a:t>
            </a:r>
            <a:r>
              <a:rPr lang="zh-CN" altLang="en-US" sz="1500" b="1" dirty="0">
                <a:solidFill>
                  <a:srgbClr val="FF0000"/>
                </a:solidFill>
                <a:latin typeface="Arial" panose="020B0604020202020204" pitchFamily="34" charset="0"/>
                <a:sym typeface="+mn-ea"/>
              </a:rPr>
              <a:t>主要内容包括：</a:t>
            </a:r>
            <a:endParaRPr lang="zh-CN" altLang="en-US" sz="1500" b="1" dirty="0">
              <a:solidFill>
                <a:srgbClr val="FF0000"/>
              </a:solidFill>
              <a:latin typeface="华文中宋" panose="02010600040101010101" charset="-122"/>
              <a:ea typeface="华文中宋" panose="02010600040101010101" charset="-122"/>
            </a:endParaRPr>
          </a:p>
          <a:p>
            <a:pPr marL="161925" indent="-161925">
              <a:spcBef>
                <a:spcPct val="20000"/>
              </a:spcBef>
            </a:pPr>
            <a:r>
              <a:rPr lang="zh-CN" altLang="en-US" sz="1500" b="1" dirty="0">
                <a:solidFill>
                  <a:srgbClr val="990000"/>
                </a:solidFill>
                <a:latin typeface="华文中宋" panose="02010600040101010101" charset="-122"/>
                <a:ea typeface="华文中宋" panose="02010600040101010101" charset="-122"/>
                <a:sym typeface="+mn-ea"/>
              </a:rPr>
              <a:t>根本制度</a:t>
            </a:r>
            <a:r>
              <a:rPr lang="zh-CN" altLang="en-US" sz="1500" b="1" dirty="0">
                <a:solidFill>
                  <a:srgbClr val="0000FF"/>
                </a:solidFill>
                <a:latin typeface="华文中宋" panose="02010600040101010101" charset="-122"/>
                <a:ea typeface="华文中宋" panose="02010600040101010101" charset="-122"/>
                <a:sym typeface="+mn-ea"/>
              </a:rPr>
              <a:t>——社会主义制度；</a:t>
            </a:r>
            <a:endParaRPr lang="zh-CN" altLang="en-US" sz="1500" b="1" dirty="0">
              <a:solidFill>
                <a:srgbClr val="0000FF"/>
              </a:solidFill>
              <a:latin typeface="华文中宋" panose="02010600040101010101" charset="-122"/>
              <a:ea typeface="华文中宋" panose="02010600040101010101" charset="-122"/>
            </a:endParaRPr>
          </a:p>
          <a:p>
            <a:pPr eaLnBrk="0" hangingPunct="0"/>
            <a:r>
              <a:rPr lang="zh-CN" altLang="en-US" sz="1500" b="1" dirty="0">
                <a:solidFill>
                  <a:srgbClr val="990000"/>
                </a:solidFill>
                <a:latin typeface="华文中宋" panose="02010600040101010101" charset="-122"/>
                <a:ea typeface="华文中宋" panose="02010600040101010101" charset="-122"/>
                <a:sym typeface="+mn-ea"/>
              </a:rPr>
              <a:t>国家性质</a:t>
            </a:r>
            <a:r>
              <a:rPr lang="zh-CN" altLang="en-US" sz="1500" b="1" dirty="0">
                <a:solidFill>
                  <a:srgbClr val="0000FF"/>
                </a:solidFill>
                <a:latin typeface="华文中宋" panose="02010600040101010101" charset="-122"/>
                <a:ea typeface="华文中宋" panose="02010600040101010101" charset="-122"/>
                <a:sym typeface="+mn-ea"/>
              </a:rPr>
              <a:t>——人民民主专政；</a:t>
            </a:r>
            <a:endParaRPr lang="zh-CN" altLang="en-US" sz="1500" b="1" dirty="0">
              <a:solidFill>
                <a:srgbClr val="0000FF"/>
              </a:solidFill>
              <a:latin typeface="华文中宋" panose="02010600040101010101" charset="-122"/>
              <a:ea typeface="华文中宋" panose="02010600040101010101" charset="-122"/>
            </a:endParaRPr>
          </a:p>
          <a:p>
            <a:pPr eaLnBrk="0" hangingPunct="0"/>
            <a:r>
              <a:rPr lang="zh-CN" altLang="en-US" sz="1500" b="1" dirty="0">
                <a:solidFill>
                  <a:srgbClr val="990000"/>
                </a:solidFill>
                <a:latin typeface="华文中宋" panose="02010600040101010101" charset="-122"/>
                <a:ea typeface="华文中宋" panose="02010600040101010101" charset="-122"/>
                <a:sym typeface="+mn-ea"/>
              </a:rPr>
              <a:t>领导核心</a:t>
            </a:r>
            <a:r>
              <a:rPr lang="zh-CN" altLang="en-US" sz="1500" b="1" dirty="0">
                <a:solidFill>
                  <a:srgbClr val="0000FF"/>
                </a:solidFill>
                <a:latin typeface="华文中宋" panose="02010600040101010101" charset="-122"/>
                <a:ea typeface="华文中宋" panose="02010600040101010101" charset="-122"/>
                <a:sym typeface="+mn-ea"/>
              </a:rPr>
              <a:t>——中国共产党；</a:t>
            </a:r>
            <a:endParaRPr lang="zh-CN" altLang="en-US" sz="1500" b="1" dirty="0">
              <a:solidFill>
                <a:srgbClr val="0000FF"/>
              </a:solidFill>
              <a:latin typeface="华文中宋" panose="02010600040101010101" charset="-122"/>
              <a:ea typeface="华文中宋" panose="02010600040101010101" charset="-122"/>
            </a:endParaRPr>
          </a:p>
          <a:p>
            <a:pPr eaLnBrk="0" hangingPunct="0"/>
            <a:r>
              <a:rPr lang="zh-CN" altLang="en-US" sz="1500" b="1" dirty="0">
                <a:solidFill>
                  <a:srgbClr val="990000"/>
                </a:solidFill>
                <a:latin typeface="华文中宋" panose="02010600040101010101" charset="-122"/>
                <a:ea typeface="华文中宋" panose="02010600040101010101" charset="-122"/>
                <a:sym typeface="+mn-ea"/>
              </a:rPr>
              <a:t>指导思想</a:t>
            </a:r>
            <a:r>
              <a:rPr lang="zh-CN" altLang="en-US" sz="1500" b="1" dirty="0">
                <a:solidFill>
                  <a:srgbClr val="0000FF"/>
                </a:solidFill>
                <a:latin typeface="华文中宋" panose="02010600040101010101" charset="-122"/>
                <a:ea typeface="华文中宋" panose="02010600040101010101" charset="-122"/>
                <a:sym typeface="+mn-ea"/>
              </a:rPr>
              <a:t>——马列主义、毛泽东思想。</a:t>
            </a:r>
            <a:endParaRPr lang="en-US" altLang="zh-CN" sz="1500" b="1" dirty="0">
              <a:solidFill>
                <a:srgbClr val="0000FF"/>
              </a:solidFill>
              <a:latin typeface="华文中宋" panose="02010600040101010101" charset="-122"/>
              <a:ea typeface="华文中宋" panose="02010600040101010101" charset="-122"/>
            </a:endParaRPr>
          </a:p>
          <a:p>
            <a:pPr eaLnBrk="0" hangingPunct="0"/>
            <a:r>
              <a:rPr lang="zh-CN" altLang="en-US" sz="1500" b="1" dirty="0">
                <a:solidFill>
                  <a:srgbClr val="FF0000"/>
                </a:solidFill>
                <a:latin typeface="华文中宋" panose="02010600040101010101" charset="-122"/>
                <a:ea typeface="华文中宋" panose="02010600040101010101" charset="-122"/>
                <a:sym typeface="宋体" panose="02010600030101010101" pitchFamily="2" charset="-122"/>
              </a:rPr>
              <a:t>②</a:t>
            </a:r>
            <a:r>
              <a:rPr lang="zh-CN" altLang="en-US" sz="1500" b="1" dirty="0">
                <a:solidFill>
                  <a:srgbClr val="FF0000"/>
                </a:solidFill>
                <a:latin typeface="华文中宋" panose="02010600040101010101" charset="-122"/>
                <a:ea typeface="华文中宋" panose="02010600040101010101" charset="-122"/>
                <a:sym typeface="+mn-ea"/>
              </a:rPr>
              <a:t>重要性：</a:t>
            </a:r>
            <a:endParaRPr lang="zh-CN" altLang="en-US" sz="1500" b="1" dirty="0">
              <a:solidFill>
                <a:srgbClr val="FF0000"/>
              </a:solidFill>
              <a:latin typeface="华文中宋" panose="02010600040101010101" charset="-122"/>
              <a:ea typeface="华文中宋" panose="02010600040101010101" charset="-122"/>
            </a:endParaRPr>
          </a:p>
          <a:p>
            <a:pPr eaLnBrk="0" hangingPunct="0"/>
            <a:r>
              <a:rPr lang="en-US" altLang="zh-CN" sz="1500" b="1" dirty="0">
                <a:solidFill>
                  <a:srgbClr val="0000FF"/>
                </a:solidFill>
                <a:latin typeface="华文中宋" panose="02010600040101010101" charset="-122"/>
                <a:ea typeface="华文中宋" panose="02010600040101010101" charset="-122"/>
                <a:sym typeface="+mn-ea"/>
              </a:rPr>
              <a:t> A. </a:t>
            </a:r>
            <a:r>
              <a:rPr lang="zh-CN" altLang="en-US" sz="1500" b="1" dirty="0">
                <a:solidFill>
                  <a:srgbClr val="FF0000"/>
                </a:solidFill>
                <a:latin typeface="微软雅黑" panose="020B0503020204020204" charset="-122"/>
                <a:ea typeface="微软雅黑" panose="020B0503020204020204" charset="-122"/>
                <a:sym typeface="+mn-ea"/>
              </a:rPr>
              <a:t>立国之本</a:t>
            </a:r>
            <a:r>
              <a:rPr lang="zh-CN" altLang="en-US" sz="1500" b="1" dirty="0">
                <a:solidFill>
                  <a:srgbClr val="0000FF"/>
                </a:solidFill>
                <a:latin typeface="华文中宋" panose="02010600040101010101" charset="-122"/>
                <a:ea typeface="华文中宋" panose="02010600040101010101" charset="-122"/>
                <a:sym typeface="+mn-ea"/>
              </a:rPr>
              <a:t>；</a:t>
            </a:r>
            <a:endParaRPr lang="zh-CN" altLang="en-US" sz="1500" b="1" dirty="0">
              <a:solidFill>
                <a:srgbClr val="0000FF"/>
              </a:solidFill>
              <a:latin typeface="华文中宋" panose="02010600040101010101" charset="-122"/>
              <a:ea typeface="华文中宋" panose="02010600040101010101" charset="-122"/>
            </a:endParaRPr>
          </a:p>
          <a:p>
            <a:pPr eaLnBrk="0" hangingPunct="0"/>
            <a:r>
              <a:rPr lang="en-US" altLang="zh-CN" sz="1500" b="1" dirty="0">
                <a:solidFill>
                  <a:srgbClr val="0000FF"/>
                </a:solidFill>
                <a:latin typeface="华文中宋" panose="02010600040101010101" charset="-122"/>
                <a:ea typeface="华文中宋" panose="02010600040101010101" charset="-122"/>
                <a:sym typeface="+mn-ea"/>
              </a:rPr>
              <a:t> B. </a:t>
            </a:r>
            <a:r>
              <a:rPr lang="zh-CN" altLang="en-US" sz="1500" b="1" dirty="0">
                <a:solidFill>
                  <a:srgbClr val="0000FF"/>
                </a:solidFill>
                <a:latin typeface="Arial" panose="020B0604020202020204" pitchFamily="34" charset="0"/>
                <a:sym typeface="+mn-ea"/>
              </a:rPr>
              <a:t>国家生存发展的</a:t>
            </a:r>
            <a:r>
              <a:rPr lang="zh-CN" altLang="en-US" sz="1500" b="1" dirty="0">
                <a:solidFill>
                  <a:srgbClr val="0000FF"/>
                </a:solidFill>
                <a:latin typeface="华文中宋" panose="02010600040101010101" charset="-122"/>
                <a:ea typeface="华文中宋" panose="02010600040101010101" charset="-122"/>
                <a:sym typeface="+mn-ea"/>
              </a:rPr>
              <a:t>政治基石</a:t>
            </a:r>
            <a:endParaRPr lang="zh-CN" altLang="en-US" sz="1500" b="1" dirty="0">
              <a:solidFill>
                <a:srgbClr val="CC990A"/>
              </a:solidFill>
              <a:latin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https://timgsa.baidu.com/timg?image&amp;quality=80&amp;size=b9999_10000&amp;sec=1532495991942&amp;di=143a5181044c517be3bc1dfa17224aca&amp;imgtype=0&amp;src=http%3A%2F%2Fstc-new.8531.cn%2Fassets%2F20180620%2F1529481701784_5b2a09e5159bb81749ced4af.jpeg"/>
          <p:cNvPicPr>
            <a:picLocks noChangeAspect="1" noChangeArrowheads="1"/>
          </p:cNvPicPr>
          <p:nvPr/>
        </p:nvPicPr>
        <p:blipFill>
          <a:blip r:embed="rId1" cstate="print"/>
          <a:srcRect/>
          <a:stretch>
            <a:fillRect/>
          </a:stretch>
        </p:blipFill>
        <p:spPr bwMode="auto">
          <a:xfrm>
            <a:off x="127226" y="2180895"/>
            <a:ext cx="1959352" cy="979526"/>
          </a:xfrm>
          <a:prstGeom prst="rect">
            <a:avLst/>
          </a:prstGeom>
          <a:ln>
            <a:noFill/>
          </a:ln>
          <a:effectLst>
            <a:softEdge rad="112500"/>
          </a:effectLst>
        </p:spPr>
      </p:pic>
      <p:cxnSp>
        <p:nvCxnSpPr>
          <p:cNvPr id="8" name="直接连接符 7"/>
          <p:cNvCxnSpPr/>
          <p:nvPr/>
        </p:nvCxnSpPr>
        <p:spPr bwMode="auto">
          <a:xfrm flipV="1">
            <a:off x="1559281" y="1002778"/>
            <a:ext cx="532096" cy="400511"/>
          </a:xfrm>
          <a:prstGeom prst="line">
            <a:avLst/>
          </a:prstGeom>
          <a:ln w="28575">
            <a:prstDash val="sysDash"/>
          </a:ln>
        </p:spPr>
        <p:style>
          <a:lnRef idx="1">
            <a:schemeClr val="dk1"/>
          </a:lnRef>
          <a:fillRef idx="0">
            <a:schemeClr val="dk1"/>
          </a:fillRef>
          <a:effectRef idx="0">
            <a:schemeClr val="dk1"/>
          </a:effectRef>
          <a:fontRef idx="minor">
            <a:schemeClr val="tx1"/>
          </a:fontRef>
        </p:style>
      </p:cxnSp>
      <p:cxnSp>
        <p:nvCxnSpPr>
          <p:cNvPr id="9" name="直接连接符 8"/>
          <p:cNvCxnSpPr/>
          <p:nvPr/>
        </p:nvCxnSpPr>
        <p:spPr bwMode="auto">
          <a:xfrm>
            <a:off x="1552280" y="1485791"/>
            <a:ext cx="622112" cy="550515"/>
          </a:xfrm>
          <a:prstGeom prst="line">
            <a:avLst/>
          </a:prstGeom>
          <a:ln w="28575">
            <a:prstDash val="sysDash"/>
          </a:ln>
        </p:spPr>
        <p:style>
          <a:lnRef idx="1">
            <a:schemeClr val="dk1"/>
          </a:lnRef>
          <a:fillRef idx="0">
            <a:schemeClr val="dk1"/>
          </a:fillRef>
          <a:effectRef idx="0">
            <a:schemeClr val="dk1"/>
          </a:effectRef>
          <a:fontRef idx="minor">
            <a:schemeClr val="tx1"/>
          </a:fontRef>
        </p:style>
      </p:cxnSp>
      <p:sp>
        <p:nvSpPr>
          <p:cNvPr id="10" name="TextBox 10"/>
          <p:cNvSpPr txBox="1">
            <a:spLocks noChangeArrowheads="1"/>
          </p:cNvSpPr>
          <p:nvPr/>
        </p:nvSpPr>
        <p:spPr bwMode="auto">
          <a:xfrm>
            <a:off x="2105380" y="786772"/>
            <a:ext cx="1138205" cy="29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dirty="0">
                <a:latin typeface="华文中宋" panose="02010600040101010101" charset="-122"/>
                <a:ea typeface="华文中宋" panose="02010600040101010101" charset="-122"/>
              </a:rPr>
              <a:t>对内改革</a:t>
            </a:r>
            <a:endParaRPr lang="zh-CN" altLang="en-US" sz="1600" b="1" dirty="0">
              <a:latin typeface="华文中宋" panose="02010600040101010101" charset="-122"/>
              <a:ea typeface="华文中宋" panose="02010600040101010101" charset="-122"/>
            </a:endParaRPr>
          </a:p>
        </p:txBody>
      </p:sp>
      <p:sp>
        <p:nvSpPr>
          <p:cNvPr id="11" name="TextBox 11"/>
          <p:cNvSpPr txBox="1">
            <a:spLocks noChangeArrowheads="1"/>
          </p:cNvSpPr>
          <p:nvPr/>
        </p:nvSpPr>
        <p:spPr bwMode="auto">
          <a:xfrm>
            <a:off x="2145387" y="1933852"/>
            <a:ext cx="1138205" cy="29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dirty="0">
                <a:latin typeface="华文中宋" panose="02010600040101010101" charset="-122"/>
                <a:ea typeface="华文中宋" panose="02010600040101010101" charset="-122"/>
              </a:rPr>
              <a:t>对外开放</a:t>
            </a:r>
            <a:endParaRPr lang="zh-CN" altLang="en-US" sz="1600" b="1" dirty="0">
              <a:latin typeface="华文中宋" panose="02010600040101010101" charset="-122"/>
              <a:ea typeface="华文中宋" panose="02010600040101010101" charset="-122"/>
            </a:endParaRPr>
          </a:p>
        </p:txBody>
      </p:sp>
      <p:sp>
        <p:nvSpPr>
          <p:cNvPr id="12" name="AutoShape 7"/>
          <p:cNvSpPr/>
          <p:nvPr/>
        </p:nvSpPr>
        <p:spPr bwMode="auto">
          <a:xfrm>
            <a:off x="3113561" y="537015"/>
            <a:ext cx="136025" cy="783021"/>
          </a:xfrm>
          <a:prstGeom prst="leftBrace">
            <a:avLst>
              <a:gd name="adj1" fmla="val 63971"/>
              <a:gd name="adj2" fmla="val 51787"/>
            </a:avLst>
          </a:prstGeom>
          <a:noFill/>
          <a:ln w="28575">
            <a:solidFill>
              <a:schemeClr val="tx1"/>
            </a:solidFill>
            <a:round/>
          </a:ln>
          <a:extLst>
            <a:ext uri="{909E8E84-426E-40DD-AFC4-6F175D3DCCD1}">
              <a14:hiddenFill xmlns:a14="http://schemas.microsoft.com/office/drawing/2010/main">
                <a:solidFill>
                  <a:srgbClr val="FFFFFF"/>
                </a:solidFill>
              </a14:hiddenFill>
            </a:ext>
          </a:extLst>
        </p:spPr>
        <p:txBody>
          <a:bodyPr wrap="none" lIns="51435" tIns="25718" rIns="51435" bIns="25718" anchor="ctr"/>
          <a:lstStyle/>
          <a:p>
            <a:endParaRPr lang="zh-CN" altLang="en-US"/>
          </a:p>
        </p:txBody>
      </p:sp>
      <p:sp>
        <p:nvSpPr>
          <p:cNvPr id="13" name="Text Box 9"/>
          <p:cNvSpPr txBox="1">
            <a:spLocks noChangeArrowheads="1"/>
          </p:cNvSpPr>
          <p:nvPr/>
        </p:nvSpPr>
        <p:spPr bwMode="auto">
          <a:xfrm>
            <a:off x="3283592" y="393011"/>
            <a:ext cx="2278411" cy="3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1600" b="1" dirty="0">
                <a:latin typeface="华文中宋" panose="02010600040101010101" charset="-122"/>
                <a:ea typeface="华文中宋" panose="02010600040101010101" charset="-122"/>
              </a:rPr>
              <a:t>改革</a:t>
            </a:r>
            <a:r>
              <a:rPr lang="zh-CN" altLang="en-US" sz="1800" b="1" dirty="0">
                <a:solidFill>
                  <a:srgbClr val="FF0000"/>
                </a:solidFill>
                <a:latin typeface="华文中宋" panose="02010600040101010101" charset="-122"/>
                <a:ea typeface="华文中宋" panose="02010600040101010101" charset="-122"/>
              </a:rPr>
              <a:t>先从农村开始</a:t>
            </a:r>
            <a:endParaRPr lang="zh-CN" altLang="en-US" sz="1800" b="1" dirty="0">
              <a:solidFill>
                <a:srgbClr val="FF0000"/>
              </a:solidFill>
              <a:latin typeface="华文中宋" panose="02010600040101010101" charset="-122"/>
              <a:ea typeface="华文中宋" panose="02010600040101010101" charset="-122"/>
            </a:endParaRPr>
          </a:p>
        </p:txBody>
      </p:sp>
      <p:sp>
        <p:nvSpPr>
          <p:cNvPr id="14" name="Text Box 10"/>
          <p:cNvSpPr txBox="1">
            <a:spLocks noChangeArrowheads="1"/>
          </p:cNvSpPr>
          <p:nvPr/>
        </p:nvSpPr>
        <p:spPr bwMode="auto">
          <a:xfrm>
            <a:off x="3363606" y="1111530"/>
            <a:ext cx="1360245" cy="29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1600" b="1" dirty="0">
                <a:solidFill>
                  <a:srgbClr val="FF0000"/>
                </a:solidFill>
                <a:latin typeface="华文中宋" panose="02010600040101010101" charset="-122"/>
                <a:ea typeface="华文中宋" panose="02010600040101010101" charset="-122"/>
              </a:rPr>
              <a:t>城市的改革</a:t>
            </a:r>
            <a:endParaRPr lang="zh-CN" altLang="en-US" sz="1600" b="1" dirty="0">
              <a:solidFill>
                <a:srgbClr val="FF0000"/>
              </a:solidFill>
              <a:latin typeface="华文中宋" panose="02010600040101010101" charset="-122"/>
              <a:ea typeface="华文中宋" panose="02010600040101010101" charset="-122"/>
            </a:endParaRPr>
          </a:p>
        </p:txBody>
      </p:sp>
      <p:sp>
        <p:nvSpPr>
          <p:cNvPr id="15" name="Rectangle 14"/>
          <p:cNvSpPr>
            <a:spLocks noChangeArrowheads="1"/>
          </p:cNvSpPr>
          <p:nvPr/>
        </p:nvSpPr>
        <p:spPr bwMode="auto">
          <a:xfrm>
            <a:off x="3110561" y="689269"/>
            <a:ext cx="2437847" cy="26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p>
            <a:r>
              <a:rPr lang="zh-CN" altLang="en-US" sz="1400" b="1" dirty="0">
                <a:latin typeface="华文中宋" panose="02010600040101010101" charset="-122"/>
                <a:ea typeface="华文中宋" panose="02010600040101010101" charset="-122"/>
              </a:rPr>
              <a:t>（实行家庭联产承包责任制）</a:t>
            </a:r>
            <a:endParaRPr lang="zh-CN" altLang="en-US" sz="1400" b="1" dirty="0">
              <a:latin typeface="华文中宋" panose="02010600040101010101" charset="-122"/>
              <a:ea typeface="华文中宋" panose="02010600040101010101" charset="-122"/>
            </a:endParaRPr>
          </a:p>
        </p:txBody>
      </p:sp>
      <p:sp>
        <p:nvSpPr>
          <p:cNvPr id="16" name="Rectangle 15"/>
          <p:cNvSpPr>
            <a:spLocks noChangeArrowheads="1"/>
          </p:cNvSpPr>
          <p:nvPr/>
        </p:nvSpPr>
        <p:spPr bwMode="auto">
          <a:xfrm>
            <a:off x="3194576" y="1334286"/>
            <a:ext cx="1540165" cy="26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p>
            <a:r>
              <a:rPr lang="zh-CN" altLang="en-US" sz="1400" b="1" dirty="0">
                <a:latin typeface="华文中宋" panose="02010600040101010101" charset="-122"/>
                <a:ea typeface="华文中宋" panose="02010600040101010101" charset="-122"/>
              </a:rPr>
              <a:t>（国有企业改革）</a:t>
            </a:r>
            <a:endParaRPr lang="zh-CN" altLang="en-US" sz="1400" b="1" dirty="0">
              <a:latin typeface="华文中宋" panose="02010600040101010101" charset="-122"/>
              <a:ea typeface="华文中宋" panose="02010600040101010101" charset="-122"/>
            </a:endParaRPr>
          </a:p>
        </p:txBody>
      </p:sp>
      <p:sp>
        <p:nvSpPr>
          <p:cNvPr id="17" name="Text Box 13"/>
          <p:cNvSpPr txBox="1">
            <a:spLocks noChangeArrowheads="1"/>
          </p:cNvSpPr>
          <p:nvPr/>
        </p:nvSpPr>
        <p:spPr bwMode="auto">
          <a:xfrm>
            <a:off x="3283592" y="1926427"/>
            <a:ext cx="1955363" cy="60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5" tIns="25718" rIns="51435" bIns="25718">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1800" b="1" dirty="0" smtClean="0">
                <a:solidFill>
                  <a:srgbClr val="FF0000"/>
                </a:solidFill>
                <a:latin typeface="华文中宋" panose="02010600040101010101" charset="-122"/>
                <a:ea typeface="华文中宋" panose="02010600040101010101" charset="-122"/>
              </a:rPr>
              <a:t>设立</a:t>
            </a:r>
            <a:r>
              <a:rPr lang="zh-CN" altLang="en-US" sz="1800" b="1" dirty="0">
                <a:solidFill>
                  <a:srgbClr val="FF0000"/>
                </a:solidFill>
                <a:latin typeface="华文中宋" panose="02010600040101010101" charset="-122"/>
                <a:ea typeface="华文中宋" panose="02010600040101010101" charset="-122"/>
              </a:rPr>
              <a:t>经济特区和开放沿海城市</a:t>
            </a:r>
            <a:endParaRPr lang="zh-CN" altLang="en-US" sz="1800" b="1" dirty="0">
              <a:solidFill>
                <a:srgbClr val="FF0000"/>
              </a:solidFill>
              <a:latin typeface="华文中宋" panose="02010600040101010101" charset="-122"/>
              <a:ea typeface="华文中宋" panose="02010600040101010101" charset="-122"/>
            </a:endParaRPr>
          </a:p>
        </p:txBody>
      </p:sp>
      <p:sp>
        <p:nvSpPr>
          <p:cNvPr id="19" name="文本框 6"/>
          <p:cNvSpPr txBox="1">
            <a:spLocks noChangeArrowheads="1"/>
          </p:cNvSpPr>
          <p:nvPr/>
        </p:nvSpPr>
        <p:spPr bwMode="auto">
          <a:xfrm>
            <a:off x="325133" y="104699"/>
            <a:ext cx="2411360" cy="29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5" tIns="25718" rIns="51435" bIns="25718">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dirty="0" smtClean="0">
                <a:solidFill>
                  <a:schemeClr val="bg1"/>
                </a:solidFill>
                <a:latin typeface="黑体" panose="02010609060101010101" pitchFamily="49" charset="-122"/>
                <a:ea typeface="黑体" panose="02010609060101010101" pitchFamily="49" charset="-122"/>
              </a:rPr>
              <a:t>改革开放的内容、进程</a:t>
            </a:r>
            <a:endParaRPr lang="zh-CN" altLang="en-US" sz="1600" b="1" dirty="0">
              <a:solidFill>
                <a:schemeClr val="bg1"/>
              </a:solidFill>
              <a:latin typeface="黑体" panose="02010609060101010101" pitchFamily="49" charset="-122"/>
              <a:ea typeface="黑体" panose="02010609060101010101" pitchFamily="49" charset="-122"/>
            </a:endParaRPr>
          </a:p>
        </p:txBody>
      </p:sp>
      <p:sp>
        <p:nvSpPr>
          <p:cNvPr id="18" name="文本框 1"/>
          <p:cNvSpPr txBox="1">
            <a:spLocks noChangeArrowheads="1"/>
          </p:cNvSpPr>
          <p:nvPr/>
        </p:nvSpPr>
        <p:spPr bwMode="auto">
          <a:xfrm>
            <a:off x="127223" y="1320036"/>
            <a:ext cx="1587086" cy="82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5" tIns="25718" rIns="51435" bIns="25718">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spcBef>
                <a:spcPct val="50000"/>
              </a:spcBef>
            </a:pPr>
            <a:r>
              <a:rPr lang="zh-CN" altLang="en-US" sz="2300" b="1" dirty="0" smtClean="0">
                <a:latin typeface="Arial" panose="020B0604020202020204" pitchFamily="34" charset="0"/>
                <a:ea typeface="华文中宋" panose="02010600040101010101" charset="-122"/>
              </a:rPr>
              <a:t>改革开放</a:t>
            </a:r>
            <a:endParaRPr lang="en-US" altLang="zh-CN" sz="2300" b="1" dirty="0" smtClean="0">
              <a:latin typeface="Arial" panose="020B0604020202020204" pitchFamily="34" charset="0"/>
              <a:ea typeface="华文中宋" panose="02010600040101010101" charset="-122"/>
            </a:endParaRPr>
          </a:p>
          <a:p>
            <a:pPr>
              <a:spcBef>
                <a:spcPct val="50000"/>
              </a:spcBef>
            </a:pPr>
            <a:r>
              <a:rPr lang="zh-CN" altLang="en-US" sz="1800" b="1" dirty="0" smtClean="0">
                <a:latin typeface="Arial" panose="020B0604020202020204" pitchFamily="34" charset="0"/>
                <a:ea typeface="华文中宋" panose="02010600040101010101" charset="-122"/>
              </a:rPr>
              <a:t>（</a:t>
            </a:r>
            <a:r>
              <a:rPr lang="zh-CN" altLang="en-US" sz="1800" b="1" dirty="0" smtClean="0">
                <a:solidFill>
                  <a:srgbClr val="FF0000"/>
                </a:solidFill>
                <a:latin typeface="Arial" panose="020B0604020202020204" pitchFamily="34" charset="0"/>
                <a:ea typeface="华文中宋" panose="02010600040101010101" charset="-122"/>
              </a:rPr>
              <a:t>强国之路</a:t>
            </a:r>
            <a:r>
              <a:rPr lang="zh-CN" altLang="en-US" sz="1800" b="1" dirty="0" smtClean="0">
                <a:latin typeface="Arial" panose="020B0604020202020204" pitchFamily="34" charset="0"/>
                <a:ea typeface="华文中宋" panose="02010600040101010101" charset="-122"/>
              </a:rPr>
              <a:t>）</a:t>
            </a:r>
            <a:endParaRPr lang="zh-CN" altLang="en-US" sz="1800" b="1" dirty="0">
              <a:latin typeface="Arial" panose="020B0604020202020204" pitchFamily="34" charset="0"/>
              <a:ea typeface="华文中宋" panose="02010600040101010101" charset="-122"/>
            </a:endParaRPr>
          </a:p>
        </p:txBody>
      </p:sp>
      <p:sp>
        <p:nvSpPr>
          <p:cNvPr id="20" name="文本框 19"/>
          <p:cNvSpPr txBox="1"/>
          <p:nvPr/>
        </p:nvSpPr>
        <p:spPr>
          <a:xfrm>
            <a:off x="2174392" y="2138458"/>
            <a:ext cx="873316" cy="205827"/>
          </a:xfrm>
          <a:prstGeom prst="rect">
            <a:avLst/>
          </a:prstGeom>
          <a:noFill/>
        </p:spPr>
        <p:txBody>
          <a:bodyPr wrap="none" lIns="51435" tIns="25718" rIns="51435" bIns="25718" rtlCol="0" anchor="t">
            <a:spAutoFit/>
          </a:bodyPr>
          <a:lstStyle/>
          <a:p>
            <a:r>
              <a:rPr lang="zh-CN" altLang="en-US" b="1" dirty="0">
                <a:latin typeface="华文中宋" panose="02010600040101010101" charset="-122"/>
                <a:ea typeface="华文中宋" panose="02010600040101010101" charset="-122"/>
                <a:sym typeface="+mn-ea"/>
              </a:rPr>
              <a:t>（基本国策）</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linds(horizont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linds(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92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9219" name="Rectangle 3"/>
          <p:cNvSpPr>
            <a:spLocks noChangeArrowheads="1"/>
          </p:cNvSpPr>
          <p:nvPr/>
        </p:nvSpPr>
        <p:spPr bwMode="auto">
          <a:xfrm>
            <a:off x="1594635" y="119846"/>
            <a:ext cx="1890261" cy="307777"/>
          </a:xfrm>
          <a:prstGeom prst="rect">
            <a:avLst/>
          </a:prstGeom>
          <a:noFill/>
          <a:ln w="9525">
            <a:noFill/>
            <a:miter lim="800000"/>
          </a:ln>
          <a:effectLst/>
        </p:spPr>
        <p:txBody>
          <a:bodyPr vert="horz" wrap="none" lIns="91440" tIns="45720" rIns="91440" bIns="45720" numCol="1" anchor="ctr" anchorCtr="0" compatLnSpc="1">
            <a:spAutoFit/>
          </a:bodyPr>
          <a:lstStyle/>
          <a:p>
            <a:pPr lvl="0" algn="ctr" defTabSz="914400" eaLnBrk="0" hangingPunct="0"/>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第</a:t>
            </a:r>
            <a:r>
              <a:rPr lang="en-US" altLang="zh-CN"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1</a:t>
            </a:r>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框　坚持改革开放</a:t>
            </a:r>
            <a:endParaRPr lang="zh-CN" altLang="en-US" sz="1400" b="1" dirty="0" smtClean="0">
              <a:solidFill>
                <a:schemeClr val="bg1"/>
              </a:solidFill>
              <a:latin typeface="Arial" panose="020B0604020202020204" pitchFamily="34" charset="0"/>
              <a:ea typeface="宋体" panose="02010600030101010101" pitchFamily="2" charset="-122"/>
              <a:cs typeface="宋体" panose="02010600030101010101" pitchFamily="2" charset="-122"/>
            </a:endParaRPr>
          </a:p>
        </p:txBody>
      </p:sp>
      <p:sp>
        <p:nvSpPr>
          <p:cNvPr id="33793" name="Rectangle 1"/>
          <p:cNvSpPr>
            <a:spLocks noChangeArrowheads="1"/>
          </p:cNvSpPr>
          <p:nvPr/>
        </p:nvSpPr>
        <p:spPr bwMode="auto">
          <a:xfrm>
            <a:off x="165875" y="477036"/>
            <a:ext cx="5429288" cy="1815882"/>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1400" b="1" i="0" u="none" strike="noStrike" cap="none" normalizeH="0" baseline="0" dirty="0" smtClean="0">
                <a:ln>
                  <a:noFill/>
                </a:ln>
                <a:solidFill>
                  <a:schemeClr val="bg1"/>
                </a:solidFill>
                <a:effectLst/>
                <a:latin typeface="+mn-ea"/>
                <a:ea typeface="+mn-ea"/>
                <a:cs typeface="Times New Roman" panose="02020603050405020304" pitchFamily="18" charset="0"/>
              </a:rPr>
              <a:t>二、改革开放的进程</a:t>
            </a:r>
            <a:endParaRPr kumimoji="0" lang="zh-CN" sz="1400" b="1" i="0" u="none" strike="noStrike" cap="none" normalizeH="0" baseline="0" dirty="0" smtClean="0">
              <a:ln>
                <a:noFill/>
              </a:ln>
              <a:solidFill>
                <a:schemeClr val="bg1"/>
              </a:solidFill>
              <a:effectLst/>
              <a:latin typeface="+mn-ea"/>
              <a:ea typeface="+mn-ea"/>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400" b="1" i="0" u="none" strike="noStrike" cap="none" normalizeH="0" baseline="0" dirty="0" smtClean="0">
                <a:ln>
                  <a:noFill/>
                </a:ln>
                <a:solidFill>
                  <a:schemeClr val="bg1"/>
                </a:solidFill>
                <a:effectLst/>
                <a:latin typeface="+mn-ea"/>
                <a:ea typeface="+mn-ea"/>
                <a:cs typeface="Times New Roman" panose="02020603050405020304" pitchFamily="18" charset="0"/>
              </a:rPr>
              <a:t>1.</a:t>
            </a:r>
            <a:r>
              <a:rPr kumimoji="0" lang="zh-CN" altLang="en-US" sz="1400" b="1" i="0" u="none" strike="noStrike" cap="none" normalizeH="0" baseline="0" dirty="0" smtClean="0">
                <a:ln>
                  <a:noFill/>
                </a:ln>
                <a:solidFill>
                  <a:schemeClr val="bg1"/>
                </a:solidFill>
                <a:effectLst/>
                <a:latin typeface="+mn-ea"/>
                <a:ea typeface="+mn-ea"/>
                <a:cs typeface="Times New Roman" panose="02020603050405020304" pitchFamily="18" charset="0"/>
              </a:rPr>
              <a:t>党的社会主义初级阶段的基本路线：</a:t>
            </a:r>
            <a:endParaRPr kumimoji="0" lang="zh-CN" altLang="en-US" sz="1400" b="1" i="0" u="none" strike="noStrike" cap="none" normalizeH="0" baseline="0" dirty="0" smtClean="0">
              <a:ln>
                <a:noFill/>
              </a:ln>
              <a:solidFill>
                <a:schemeClr val="bg1"/>
              </a:solidFill>
              <a:effectLst/>
              <a:latin typeface="+mn-ea"/>
              <a:ea typeface="+mn-ea"/>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bg1"/>
                </a:solidFill>
                <a:effectLst/>
                <a:latin typeface="+mn-ea"/>
                <a:ea typeface="+mn-ea"/>
                <a:cs typeface="Times New Roman" panose="02020603050405020304" pitchFamily="18" charset="0"/>
              </a:rPr>
              <a:t>（</a:t>
            </a:r>
            <a:r>
              <a:rPr kumimoji="0" lang="en-US" altLang="zh-CN" sz="1400" b="1" i="0" u="none" strike="noStrike" cap="none" normalizeH="0" baseline="0" dirty="0" smtClean="0">
                <a:ln>
                  <a:noFill/>
                </a:ln>
                <a:solidFill>
                  <a:schemeClr val="bg1"/>
                </a:solidFill>
                <a:effectLst/>
                <a:latin typeface="+mn-ea"/>
                <a:ea typeface="+mn-ea"/>
                <a:cs typeface="Times New Roman" panose="02020603050405020304" pitchFamily="18" charset="0"/>
              </a:rPr>
              <a:t>1</a:t>
            </a:r>
            <a:r>
              <a:rPr kumimoji="0" lang="zh-CN" altLang="en-US" sz="1400" b="1" i="0" u="none" strike="noStrike" cap="none" normalizeH="0" baseline="0" dirty="0" smtClean="0">
                <a:ln>
                  <a:noFill/>
                </a:ln>
                <a:solidFill>
                  <a:schemeClr val="bg1"/>
                </a:solidFill>
                <a:effectLst/>
                <a:latin typeface="+mn-ea"/>
                <a:ea typeface="+mn-ea"/>
                <a:cs typeface="Times New Roman" panose="02020603050405020304" pitchFamily="18" charset="0"/>
              </a:rPr>
              <a:t>）一个中心</a:t>
            </a:r>
            <a:r>
              <a:rPr kumimoji="0" lang="en-US" altLang="zh-CN" sz="1400" b="1" i="0" u="none" strike="noStrike" cap="none" normalizeH="0" baseline="0" dirty="0" smtClean="0">
                <a:ln>
                  <a:noFill/>
                </a:ln>
                <a:solidFill>
                  <a:schemeClr val="bg1"/>
                </a:solidFill>
                <a:effectLst/>
                <a:latin typeface="+mn-ea"/>
                <a:ea typeface="+mn-ea"/>
                <a:cs typeface="Times New Roman" panose="02020603050405020304" pitchFamily="18" charset="0"/>
              </a:rPr>
              <a:t>——</a:t>
            </a:r>
            <a:r>
              <a:rPr kumimoji="0" lang="zh-CN" altLang="en-US" sz="1400" b="1" i="0" u="none" strike="noStrike" cap="none" normalizeH="0" baseline="0" dirty="0" smtClean="0">
                <a:ln>
                  <a:noFill/>
                </a:ln>
                <a:solidFill>
                  <a:schemeClr val="bg1"/>
                </a:solidFill>
                <a:effectLst/>
                <a:latin typeface="+mn-ea"/>
                <a:ea typeface="+mn-ea"/>
                <a:cs typeface="Times New Roman" panose="02020603050405020304" pitchFamily="18" charset="0"/>
              </a:rPr>
              <a:t>依据：社会主义的本质要求</a:t>
            </a:r>
            <a:endParaRPr kumimoji="0" lang="zh-CN" altLang="en-US" sz="1400" b="1" i="0" u="none" strike="noStrike" cap="none" normalizeH="0" baseline="0" dirty="0" smtClean="0">
              <a:ln>
                <a:noFill/>
              </a:ln>
              <a:solidFill>
                <a:schemeClr val="bg1"/>
              </a:solidFill>
              <a:effectLst/>
              <a:latin typeface="+mn-ea"/>
              <a:ea typeface="+mn-ea"/>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bg1"/>
                </a:solidFill>
                <a:effectLst/>
                <a:latin typeface="+mn-ea"/>
                <a:ea typeface="+mn-ea"/>
                <a:cs typeface="Times New Roman" panose="02020603050405020304" pitchFamily="18" charset="0"/>
              </a:rPr>
              <a:t>（</a:t>
            </a:r>
            <a:r>
              <a:rPr kumimoji="0" lang="en-US" altLang="zh-CN" sz="1400" b="1" i="0" u="none" strike="noStrike" cap="none" normalizeH="0" baseline="0" dirty="0" smtClean="0">
                <a:ln>
                  <a:noFill/>
                </a:ln>
                <a:solidFill>
                  <a:schemeClr val="bg1"/>
                </a:solidFill>
                <a:effectLst/>
                <a:latin typeface="+mn-ea"/>
                <a:ea typeface="+mn-ea"/>
                <a:cs typeface="Times New Roman" panose="02020603050405020304" pitchFamily="18" charset="0"/>
              </a:rPr>
              <a:t>2</a:t>
            </a:r>
            <a:r>
              <a:rPr kumimoji="0" lang="zh-CN" altLang="en-US" sz="1400" b="1" i="0" u="none" strike="noStrike" cap="none" normalizeH="0" baseline="0" dirty="0" smtClean="0">
                <a:ln>
                  <a:noFill/>
                </a:ln>
                <a:solidFill>
                  <a:schemeClr val="bg1"/>
                </a:solidFill>
                <a:effectLst/>
                <a:latin typeface="+mn-ea"/>
                <a:ea typeface="+mn-ea"/>
                <a:cs typeface="Times New Roman" panose="02020603050405020304" pitchFamily="18" charset="0"/>
              </a:rPr>
              <a:t>）两个基本点</a:t>
            </a:r>
            <a:endParaRPr kumimoji="0" lang="zh-CN" altLang="en-US" sz="1400" b="1" i="0" u="none" strike="noStrike" cap="none" normalizeH="0" baseline="0" dirty="0" smtClean="0">
              <a:ln>
                <a:noFill/>
              </a:ln>
              <a:solidFill>
                <a:schemeClr val="bg1"/>
              </a:solidFill>
              <a:effectLst/>
              <a:latin typeface="+mn-ea"/>
              <a:ea typeface="+mn-ea"/>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400" b="1" i="0" u="none" strike="noStrike" cap="none" normalizeH="0" baseline="0" dirty="0" smtClean="0">
                <a:ln>
                  <a:noFill/>
                </a:ln>
                <a:solidFill>
                  <a:schemeClr val="bg1"/>
                </a:solidFill>
                <a:effectLst/>
                <a:latin typeface="+mn-ea"/>
                <a:ea typeface="+mn-ea"/>
                <a:cs typeface="Times New Roman" panose="02020603050405020304" pitchFamily="18" charset="0"/>
              </a:rPr>
              <a:t>2.</a:t>
            </a:r>
            <a:r>
              <a:rPr kumimoji="0" lang="zh-CN" altLang="en-US" sz="1400" b="1" i="0" u="none" strike="noStrike" cap="none" normalizeH="0" baseline="0" dirty="0" smtClean="0">
                <a:ln>
                  <a:noFill/>
                </a:ln>
                <a:solidFill>
                  <a:schemeClr val="bg1"/>
                </a:solidFill>
                <a:effectLst/>
                <a:latin typeface="+mn-ea"/>
                <a:ea typeface="+mn-ea"/>
                <a:cs typeface="Times New Roman" panose="02020603050405020304" pitchFamily="18" charset="0"/>
              </a:rPr>
              <a:t>两阶段：</a:t>
            </a:r>
            <a:r>
              <a:rPr kumimoji="0" lang="en-US" altLang="zh-CN" sz="1400" b="1" i="0" u="none" strike="noStrike" cap="none" normalizeH="0" baseline="0" dirty="0" smtClean="0">
                <a:ln>
                  <a:noFill/>
                </a:ln>
                <a:solidFill>
                  <a:schemeClr val="bg1"/>
                </a:solidFill>
                <a:effectLst/>
                <a:latin typeface="+mn-ea"/>
                <a:ea typeface="+mn-ea"/>
                <a:cs typeface="Times New Roman" panose="02020603050405020304" pitchFamily="18" charset="0"/>
              </a:rPr>
              <a:t>1978——2013——</a:t>
            </a:r>
            <a:r>
              <a:rPr kumimoji="0" lang="zh-CN" altLang="en-US" sz="1400" b="1" i="0" u="none" strike="noStrike" cap="none" normalizeH="0" baseline="0" dirty="0" smtClean="0">
                <a:ln>
                  <a:noFill/>
                </a:ln>
                <a:solidFill>
                  <a:schemeClr val="bg1"/>
                </a:solidFill>
                <a:effectLst/>
                <a:latin typeface="+mn-ea"/>
                <a:ea typeface="+mn-ea"/>
                <a:cs typeface="Times New Roman" panose="02020603050405020304" pitchFamily="18" charset="0"/>
              </a:rPr>
              <a:t>至今</a:t>
            </a:r>
            <a:endParaRPr kumimoji="0" lang="zh-CN" altLang="en-US" sz="1400" b="1" i="0" u="none" strike="noStrike" cap="none" normalizeH="0" baseline="0" dirty="0" smtClean="0">
              <a:ln>
                <a:noFill/>
              </a:ln>
              <a:solidFill>
                <a:schemeClr val="bg1"/>
              </a:solidFill>
              <a:effectLst/>
              <a:latin typeface="+mn-ea"/>
              <a:ea typeface="+mn-ea"/>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bg1"/>
                </a:solidFill>
                <a:effectLst/>
                <a:latin typeface="+mn-ea"/>
                <a:ea typeface="+mn-ea"/>
                <a:cs typeface="Times New Roman" panose="02020603050405020304" pitchFamily="18" charset="0"/>
              </a:rPr>
              <a:t>  </a:t>
            </a:r>
            <a:r>
              <a:rPr kumimoji="0" lang="en-US" altLang="zh-CN" sz="1400" b="1" i="0" u="none" strike="noStrike" cap="none" normalizeH="0" baseline="0" dirty="0" smtClean="0">
                <a:ln>
                  <a:noFill/>
                </a:ln>
                <a:solidFill>
                  <a:schemeClr val="bg1"/>
                </a:solidFill>
                <a:effectLst/>
                <a:latin typeface="+mn-ea"/>
                <a:ea typeface="+mn-ea"/>
                <a:cs typeface="Times New Roman" panose="02020603050405020304" pitchFamily="18" charset="0"/>
              </a:rPr>
              <a:t>1978——2013</a:t>
            </a:r>
            <a:r>
              <a:rPr kumimoji="0" lang="zh-CN" altLang="en-US" sz="1400" b="1" i="0" u="none" strike="noStrike" cap="none" normalizeH="0" baseline="0" dirty="0" smtClean="0">
                <a:ln>
                  <a:noFill/>
                </a:ln>
                <a:solidFill>
                  <a:schemeClr val="bg1"/>
                </a:solidFill>
                <a:effectLst/>
                <a:latin typeface="+mn-ea"/>
                <a:ea typeface="+mn-ea"/>
                <a:cs typeface="Times New Roman" panose="02020603050405020304" pitchFamily="18" charset="0"/>
              </a:rPr>
              <a:t>：改革开放第一阶段</a:t>
            </a:r>
            <a:endParaRPr kumimoji="0" lang="zh-CN" altLang="en-US" sz="1400" b="1" i="0" u="none" strike="noStrike" cap="none" normalizeH="0" baseline="0" dirty="0" smtClean="0">
              <a:ln>
                <a:noFill/>
              </a:ln>
              <a:solidFill>
                <a:schemeClr val="bg1"/>
              </a:solidFill>
              <a:effectLst/>
              <a:latin typeface="+mn-ea"/>
              <a:ea typeface="+mn-ea"/>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bg1"/>
                </a:solidFill>
                <a:effectLst/>
                <a:latin typeface="+mn-ea"/>
                <a:ea typeface="+mn-ea"/>
                <a:cs typeface="Times New Roman" panose="02020603050405020304" pitchFamily="18" charset="0"/>
              </a:rPr>
              <a:t>  </a:t>
            </a:r>
            <a:r>
              <a:rPr kumimoji="0" lang="en-US" altLang="zh-CN" sz="1400" b="1" i="0" u="none" strike="noStrike" cap="none" normalizeH="0" baseline="0" dirty="0" smtClean="0">
                <a:ln>
                  <a:noFill/>
                </a:ln>
                <a:solidFill>
                  <a:schemeClr val="bg1"/>
                </a:solidFill>
                <a:effectLst/>
                <a:latin typeface="+mn-ea"/>
                <a:ea typeface="+mn-ea"/>
                <a:cs typeface="Times New Roman" panose="02020603050405020304" pitchFamily="18" charset="0"/>
              </a:rPr>
              <a:t>2013——</a:t>
            </a:r>
            <a:r>
              <a:rPr kumimoji="0" lang="zh-CN" altLang="en-US" sz="1400" b="1" i="0" u="none" strike="noStrike" cap="none" normalizeH="0" baseline="0" dirty="0" smtClean="0">
                <a:ln>
                  <a:noFill/>
                </a:ln>
                <a:solidFill>
                  <a:schemeClr val="bg1"/>
                </a:solidFill>
                <a:effectLst/>
                <a:latin typeface="+mn-ea"/>
                <a:ea typeface="+mn-ea"/>
                <a:cs typeface="Times New Roman" panose="02020603050405020304" pitchFamily="18" charset="0"/>
              </a:rPr>
              <a:t>至今：全面深化改革阶段</a:t>
            </a:r>
            <a:endParaRPr kumimoji="0" lang="zh-CN" altLang="en-US" sz="1400" b="1" i="0" u="none" strike="noStrike" cap="none" normalizeH="0" baseline="0" dirty="0" smtClean="0">
              <a:ln>
                <a:noFill/>
              </a:ln>
              <a:solidFill>
                <a:schemeClr val="bg1"/>
              </a:solidFill>
              <a:effectLst/>
              <a:latin typeface="+mn-ea"/>
              <a:ea typeface="+mn-ea"/>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400" b="1" i="0" u="none" strike="noStrike" cap="none" normalizeH="0" baseline="0" dirty="0" smtClean="0">
                <a:ln>
                  <a:noFill/>
                </a:ln>
                <a:solidFill>
                  <a:schemeClr val="bg1"/>
                </a:solidFill>
                <a:effectLst/>
                <a:latin typeface="+mn-ea"/>
                <a:ea typeface="+mn-ea"/>
                <a:cs typeface="Times New Roman" panose="02020603050405020304" pitchFamily="18" charset="0"/>
              </a:rPr>
              <a:t>3.</a:t>
            </a:r>
            <a:r>
              <a:rPr kumimoji="0" lang="zh-CN" altLang="en-US" sz="1400" b="1" i="0" u="none" strike="noStrike" cap="none" normalizeH="0" baseline="0" dirty="0" smtClean="0">
                <a:ln>
                  <a:noFill/>
                </a:ln>
                <a:solidFill>
                  <a:schemeClr val="bg1"/>
                </a:solidFill>
                <a:effectLst/>
                <a:latin typeface="+mn-ea"/>
                <a:ea typeface="+mn-ea"/>
                <a:cs typeface="Times New Roman" panose="02020603050405020304" pitchFamily="18" charset="0"/>
              </a:rPr>
              <a:t>三方面逐步展开的过程</a:t>
            </a:r>
            <a:endParaRPr kumimoji="0" lang="zh-CN" altLang="en-US" sz="1400" b="1" i="0" u="none" strike="noStrike" cap="none" normalizeH="0" baseline="0" dirty="0" smtClean="0">
              <a:ln>
                <a:noFill/>
              </a:ln>
              <a:solidFill>
                <a:schemeClr val="bg1"/>
              </a:solidFill>
              <a:effectLst/>
              <a:latin typeface="+mn-ea"/>
              <a:ea typeface="+mn-ea"/>
              <a:cs typeface="宋体" panose="02010600030101010101" pitchFamily="2" charset="-122"/>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360865" y="470413"/>
            <a:ext cx="5192936" cy="71673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lIns="51435" tIns="25718" rIns="51435" bIns="25718">
            <a:spAutoFit/>
          </a:bodyPr>
          <a:lstStyle/>
          <a:p>
            <a:pPr eaLnBrk="1" hangingPunct="1">
              <a:lnSpc>
                <a:spcPct val="120000"/>
              </a:lnSpc>
              <a:buFont typeface="Arial" panose="020B0604020202020204" pitchFamily="34" charset="0"/>
              <a:buNone/>
            </a:pPr>
            <a:r>
              <a:rPr lang="en-US" altLang="zh-CN" sz="1200" b="1" dirty="0">
                <a:latin typeface="宋体" panose="02010600030101010101" pitchFamily="2" charset="-122"/>
              </a:rPr>
              <a:t>    1978</a:t>
            </a:r>
            <a:r>
              <a:rPr lang="zh-CN" altLang="en-US" sz="1200" b="1" dirty="0">
                <a:latin typeface="宋体" panose="02010600030101010101" pitchFamily="2" charset="-122"/>
              </a:rPr>
              <a:t>年</a:t>
            </a:r>
            <a:r>
              <a:rPr lang="en-US" altLang="zh-CN" sz="1200" b="1" dirty="0">
                <a:latin typeface="宋体" panose="02010600030101010101" pitchFamily="2" charset="-122"/>
              </a:rPr>
              <a:t>11</a:t>
            </a:r>
            <a:r>
              <a:rPr lang="zh-CN" altLang="en-US" sz="1200" b="1" dirty="0">
                <a:latin typeface="宋体" panose="02010600030101010101" pitchFamily="2" charset="-122"/>
              </a:rPr>
              <a:t>月</a:t>
            </a:r>
            <a:r>
              <a:rPr lang="en-US" altLang="zh-CN" sz="1200" b="1" dirty="0">
                <a:latin typeface="宋体" panose="02010600030101010101" pitchFamily="2" charset="-122"/>
              </a:rPr>
              <a:t>24</a:t>
            </a:r>
            <a:r>
              <a:rPr lang="zh-CN" altLang="en-US" sz="1200" b="1" dirty="0">
                <a:latin typeface="宋体" panose="02010600030101010101" pitchFamily="2" charset="-122"/>
              </a:rPr>
              <a:t>日，小岗村</a:t>
            </a:r>
            <a:r>
              <a:rPr lang="en-US" altLang="zh-CN" sz="1200" b="1" dirty="0">
                <a:latin typeface="宋体" panose="02010600030101010101" pitchFamily="2" charset="-122"/>
              </a:rPr>
              <a:t>18</a:t>
            </a:r>
            <a:r>
              <a:rPr lang="zh-CN" altLang="en-US" sz="1200" b="1" dirty="0">
                <a:latin typeface="宋体" panose="02010600030101010101" pitchFamily="2" charset="-122"/>
              </a:rPr>
              <a:t>户农民以敢为天下先的胆识，按下了</a:t>
            </a:r>
            <a:r>
              <a:rPr lang="en-US" altLang="zh-CN" sz="1200" b="1" dirty="0">
                <a:latin typeface="宋体" panose="02010600030101010101" pitchFamily="2" charset="-122"/>
              </a:rPr>
              <a:t>18</a:t>
            </a:r>
            <a:r>
              <a:rPr lang="zh-CN" altLang="en-US" sz="1200" b="1" dirty="0">
                <a:latin typeface="宋体" panose="02010600030101010101" pitchFamily="2" charset="-122"/>
              </a:rPr>
              <a:t>个手印，搞起生产责任制，尝试“大包干”的做法，这变成了中国改革的一声惊雷，成为中国改革的标志！</a:t>
            </a:r>
            <a:endParaRPr lang="zh-CN" altLang="zh-CN" sz="1200" b="1" dirty="0">
              <a:latin typeface="宋体" panose="02010600030101010101" pitchFamily="2"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30478" y="1187433"/>
            <a:ext cx="2604069" cy="177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2" cstate="print"/>
          <a:stretch>
            <a:fillRect/>
          </a:stretch>
        </p:blipFill>
        <p:spPr>
          <a:xfrm>
            <a:off x="3034547" y="1292135"/>
            <a:ext cx="2519254" cy="1608644"/>
          </a:xfrm>
          <a:prstGeom prst="rect">
            <a:avLst/>
          </a:prstGeom>
          <a:effectLst>
            <a:softEdge rad="101600"/>
          </a:effectLst>
        </p:spPr>
      </p:pic>
      <p:sp>
        <p:nvSpPr>
          <p:cNvPr id="6" name="文本框 5"/>
          <p:cNvSpPr txBox="1">
            <a:spLocks noChangeArrowheads="1"/>
          </p:cNvSpPr>
          <p:nvPr/>
        </p:nvSpPr>
        <p:spPr bwMode="auto">
          <a:xfrm>
            <a:off x="4073423" y="2900898"/>
            <a:ext cx="1129734" cy="22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5" tIns="25718" rIns="51435" bIns="2571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1100" b="1" dirty="0">
                <a:solidFill>
                  <a:srgbClr val="FF0000"/>
                </a:solidFill>
                <a:latin typeface="隶书" panose="02010509060101010101" pitchFamily="49" charset="-122"/>
                <a:ea typeface="隶书" panose="02010509060101010101" pitchFamily="49" charset="-122"/>
              </a:rPr>
              <a:t>18</a:t>
            </a:r>
            <a:r>
              <a:rPr lang="zh-CN" altLang="en-US" sz="1100" b="1" dirty="0">
                <a:solidFill>
                  <a:srgbClr val="FF0000"/>
                </a:solidFill>
                <a:latin typeface="隶书" panose="02010509060101010101" pitchFamily="49" charset="-122"/>
                <a:ea typeface="隶书" panose="02010509060101010101" pitchFamily="49" charset="-122"/>
              </a:rPr>
              <a:t>位农民</a:t>
            </a:r>
            <a:endParaRPr lang="zh-CN" altLang="en-US" sz="1100" b="1" dirty="0">
              <a:solidFill>
                <a:srgbClr val="FF0000"/>
              </a:solidFill>
              <a:latin typeface="隶书" panose="02010509060101010101" pitchFamily="49" charset="-122"/>
              <a:ea typeface="隶书" panose="02010509060101010101" pitchFamily="49" charset="-122"/>
            </a:endParaRPr>
          </a:p>
        </p:txBody>
      </p:sp>
      <p:sp>
        <p:nvSpPr>
          <p:cNvPr id="7" name="文本框 6"/>
          <p:cNvSpPr txBox="1">
            <a:spLocks noChangeArrowheads="1"/>
          </p:cNvSpPr>
          <p:nvPr/>
        </p:nvSpPr>
        <p:spPr bwMode="auto">
          <a:xfrm>
            <a:off x="1250223" y="2962470"/>
            <a:ext cx="1128349" cy="22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5" tIns="25718" rIns="51435" bIns="2571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1100" b="1" dirty="0">
                <a:solidFill>
                  <a:srgbClr val="FF0000"/>
                </a:solidFill>
                <a:latin typeface="隶书" panose="02010509060101010101" pitchFamily="49" charset="-122"/>
                <a:ea typeface="隶书" panose="02010509060101010101" pitchFamily="49" charset="-122"/>
              </a:rPr>
              <a:t>18</a:t>
            </a:r>
            <a:r>
              <a:rPr lang="zh-CN" altLang="en-US" sz="1100" b="1" dirty="0">
                <a:solidFill>
                  <a:srgbClr val="FF0000"/>
                </a:solidFill>
                <a:latin typeface="隶书" panose="02010509060101010101" pitchFamily="49" charset="-122"/>
                <a:ea typeface="隶书" panose="02010509060101010101" pitchFamily="49" charset="-122"/>
              </a:rPr>
              <a:t>个手印</a:t>
            </a:r>
            <a:endParaRPr lang="zh-CN" altLang="en-US" sz="1100" b="1" dirty="0">
              <a:solidFill>
                <a:srgbClr val="FF0000"/>
              </a:solidFill>
              <a:latin typeface="隶书" panose="02010509060101010101" pitchFamily="49" charset="-122"/>
              <a:ea typeface="隶书" panose="02010509060101010101" pitchFamily="49" charset="-122"/>
            </a:endParaRPr>
          </a:p>
        </p:txBody>
      </p:sp>
      <p:sp>
        <p:nvSpPr>
          <p:cNvPr id="8" name="文本框 7"/>
          <p:cNvSpPr txBox="1"/>
          <p:nvPr/>
        </p:nvSpPr>
        <p:spPr>
          <a:xfrm>
            <a:off x="1880387" y="119846"/>
            <a:ext cx="2171748" cy="298160"/>
          </a:xfrm>
          <a:prstGeom prst="rect">
            <a:avLst/>
          </a:prstGeom>
          <a:noFill/>
        </p:spPr>
        <p:txBody>
          <a:bodyPr wrap="none" lIns="51435" tIns="25718" rIns="51435" bIns="25718" rtlCol="0" anchor="t">
            <a:spAutoFit/>
          </a:bodyPr>
          <a:lstStyle/>
          <a:p>
            <a:r>
              <a:rPr lang="zh-CN" altLang="en-US" sz="1600" b="1" dirty="0" smtClean="0">
                <a:latin typeface="黑体" panose="02010609060101010101" pitchFamily="49" charset="-122"/>
                <a:ea typeface="黑体" panose="02010609060101010101" pitchFamily="49" charset="-122"/>
                <a:sym typeface="+mn-ea"/>
              </a:rPr>
              <a:t>中国农村改革的发源地</a:t>
            </a:r>
            <a:endParaRPr lang="zh-CN" altLang="en-US" sz="1600" b="1" dirty="0" smtClean="0">
              <a:latin typeface="黑体" panose="02010609060101010101" pitchFamily="49" charset="-122"/>
              <a:ea typeface="黑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28059" y="187205"/>
            <a:ext cx="3102959" cy="1576543"/>
          </a:xfrm>
          <a:prstGeom prst="rect">
            <a:avLst/>
          </a:prstGeom>
          <a:effectLst>
            <a:softEdge rad="203200"/>
          </a:effectLst>
        </p:spPr>
      </p:pic>
      <p:pic>
        <p:nvPicPr>
          <p:cNvPr id="4" name="图片 3"/>
          <p:cNvPicPr>
            <a:picLocks noChangeAspect="1"/>
          </p:cNvPicPr>
          <p:nvPr/>
        </p:nvPicPr>
        <p:blipFill>
          <a:blip r:embed="rId2"/>
          <a:stretch>
            <a:fillRect/>
          </a:stretch>
        </p:blipFill>
        <p:spPr>
          <a:xfrm>
            <a:off x="2463644" y="1572643"/>
            <a:ext cx="3110560" cy="1418739"/>
          </a:xfrm>
          <a:prstGeom prst="rect">
            <a:avLst/>
          </a:prstGeom>
          <a:effectLst>
            <a:softEdge rad="203200"/>
          </a:effectLst>
        </p:spPr>
      </p:pic>
      <p:sp>
        <p:nvSpPr>
          <p:cNvPr id="5" name="文本框 4"/>
          <p:cNvSpPr txBox="1">
            <a:spLocks noChangeArrowheads="1"/>
          </p:cNvSpPr>
          <p:nvPr/>
        </p:nvSpPr>
        <p:spPr bwMode="auto">
          <a:xfrm>
            <a:off x="3779747" y="994569"/>
            <a:ext cx="1414400" cy="313548"/>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txBody>
          <a:bodyPr wrap="square" lIns="51435" tIns="25718" rIns="51435" bIns="2571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700" b="1" dirty="0"/>
              <a:t>今日小岗村</a:t>
            </a:r>
            <a:endParaRPr lang="zh-CN" altLang="en-US" sz="1700" b="1"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125623" y="42301"/>
            <a:ext cx="5337362" cy="1334341"/>
          </a:xfrm>
          <a:prstGeom prst="rect">
            <a:avLst/>
          </a:prstGeom>
          <a:solidFill>
            <a:srgbClr val="CCFFFF"/>
          </a:solidFill>
          <a:ln>
            <a:noFill/>
          </a:ln>
          <a:effectLst>
            <a:outerShdw blurRad="50800" dist="38100" dir="2700000" algn="tl" rotWithShape="0">
              <a:prstClr val="black">
                <a:alpha val="40000"/>
              </a:prstClr>
            </a:outerShdw>
          </a:effectLst>
        </p:spPr>
        <p:txBody>
          <a:bodyPr wrap="square" lIns="51435" tIns="25718" rIns="51435" bIns="25718">
            <a:spAutoFit/>
          </a:bodyPr>
          <a:lstStyle/>
          <a:p>
            <a:pPr>
              <a:lnSpc>
                <a:spcPts val="2025"/>
              </a:lnSpc>
            </a:pPr>
            <a:r>
              <a:rPr lang="zh-CN" altLang="en-US" sz="1300" b="1" dirty="0">
                <a:solidFill>
                  <a:srgbClr val="FF0000"/>
                </a:solidFill>
                <a:latin typeface="黑体" panose="02010609060101010101" pitchFamily="49" charset="-122"/>
                <a:ea typeface="黑体" panose="02010609060101010101" pitchFamily="49" charset="-122"/>
              </a:rPr>
              <a:t>中国共产党团结奠定中国人民进行改革开放新的伟大革命</a:t>
            </a:r>
            <a:r>
              <a:rPr lang="zh-CN" altLang="en-US" sz="1300" b="1" dirty="0">
                <a:solidFill>
                  <a:srgbClr val="0000FF"/>
                </a:solidFill>
                <a:latin typeface="黑体" panose="02010609060101010101" pitchFamily="49" charset="-122"/>
                <a:ea typeface="黑体" panose="02010609060101010101" pitchFamily="49" charset="-122"/>
              </a:rPr>
              <a:t>，极大激发广大人民群众的创造性，极大解决和发展社会生产力，极大解放和发展社会生产力，极大增强社会发展活力，人民生活显著改善，综合国力显著增强，国际地位显著提高，</a:t>
            </a:r>
            <a:r>
              <a:rPr lang="zh-CN" altLang="en-US" sz="1300" b="1" dirty="0">
                <a:solidFill>
                  <a:srgbClr val="FF0000"/>
                </a:solidFill>
                <a:latin typeface="黑体" panose="02010609060101010101" pitchFamily="49" charset="-122"/>
                <a:ea typeface="黑体" panose="02010609060101010101" pitchFamily="49" charset="-122"/>
              </a:rPr>
              <a:t>实现了中国人民站起来到富起来、强起来的伟大飞跃</a:t>
            </a:r>
            <a:r>
              <a:rPr lang="zh-CN" altLang="en-US" sz="1300" b="1" dirty="0" smtClean="0">
                <a:solidFill>
                  <a:srgbClr val="FF0000"/>
                </a:solidFill>
                <a:latin typeface="黑体" panose="02010609060101010101" pitchFamily="49" charset="-122"/>
                <a:ea typeface="黑体" panose="02010609060101010101" pitchFamily="49" charset="-122"/>
              </a:rPr>
              <a:t>。</a:t>
            </a:r>
            <a:endParaRPr lang="en-US" altLang="zh-CN" sz="1300" b="1" dirty="0">
              <a:solidFill>
                <a:srgbClr val="FF0000"/>
              </a:solidFill>
              <a:latin typeface="黑体" panose="02010609060101010101" pitchFamily="49" charset="-122"/>
              <a:ea typeface="黑体" panose="02010609060101010101" pitchFamily="49"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89635" y="1258234"/>
            <a:ext cx="5217340" cy="1773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96017" y="432012"/>
            <a:ext cx="5520995" cy="1332036"/>
          </a:xfrm>
        </p:spPr>
        <p:txBody>
          <a:bodyPr/>
          <a:lstStyle/>
          <a:p>
            <a:pPr>
              <a:buFontTx/>
              <a:buNone/>
            </a:pPr>
            <a:r>
              <a:rPr lang="en-US" altLang="zh-CN" sz="1400" b="1" dirty="0"/>
              <a:t>            </a:t>
            </a:r>
            <a:r>
              <a:rPr lang="en-US" altLang="zh-CN" sz="1400" b="1" dirty="0" smtClean="0"/>
              <a:t>2013</a:t>
            </a:r>
            <a:r>
              <a:rPr lang="zh-CN" altLang="en-US" sz="1400" b="1" dirty="0" smtClean="0"/>
              <a:t>年党</a:t>
            </a:r>
            <a:r>
              <a:rPr lang="zh-CN" altLang="en-US" sz="1400" b="1" dirty="0"/>
              <a:t>的十八届三中全会审议通过的</a:t>
            </a:r>
            <a:r>
              <a:rPr lang="en-US" altLang="zh-CN" sz="1400" b="1" dirty="0"/>
              <a:t>《</a:t>
            </a:r>
            <a:r>
              <a:rPr lang="zh-CN" altLang="en-US" sz="1400" b="1" dirty="0">
                <a:hlinkClick r:id="rId1"/>
              </a:rPr>
              <a:t>中共中央关于全面深化改革若干重大问题的决定</a:t>
            </a:r>
            <a:r>
              <a:rPr lang="en-US" altLang="zh-CN" sz="1400" b="1" dirty="0"/>
              <a:t>》</a:t>
            </a:r>
            <a:r>
              <a:rPr lang="zh-CN" altLang="en-US" sz="1400" b="1" dirty="0"/>
              <a:t>，提出了全面深化改革的指导思想、目标任务、重大原则，描绘了全面深化改革的新蓝图、新愿景、新目标，合理布局了深化改革的战略重点、优先顺序、主攻方向、工作机制、推进方式和时间表、路线图，汇集了全面深化改革的新思想、新论断、新举措，是我们党在新的历史起点上全面深化改革的科学指南和行动纲领</a:t>
            </a:r>
            <a:r>
              <a:rPr lang="zh-CN" altLang="en-US" sz="1100" b="1" dirty="0"/>
              <a:t>。</a:t>
            </a:r>
            <a:endParaRPr lang="zh-CN" altLang="en-US" sz="1100" b="1" dirty="0"/>
          </a:p>
        </p:txBody>
      </p:sp>
      <p:pic>
        <p:nvPicPr>
          <p:cNvPr id="6149" name="Picture 5" descr="timg?image&amp;quality=80&amp;size=b9999_10000&amp;sec=1567655886992&amp;di=a754049d7c0a719196febab9ef5e7eaa&amp;imgtype=0&amp;src=http%3A%2F%2Fimg"/>
          <p:cNvPicPr>
            <a:picLocks noChangeAspect="1" noChangeArrowheads="1"/>
          </p:cNvPicPr>
          <p:nvPr/>
        </p:nvPicPr>
        <p:blipFill>
          <a:blip r:embed="rId2" cstate="print"/>
          <a:srcRect/>
          <a:stretch>
            <a:fillRect/>
          </a:stretch>
        </p:blipFill>
        <p:spPr bwMode="auto">
          <a:xfrm>
            <a:off x="3094833" y="1977234"/>
            <a:ext cx="2522179" cy="1262854"/>
          </a:xfrm>
          <a:prstGeom prst="rect">
            <a:avLst/>
          </a:prstGeom>
          <a:noFill/>
        </p:spPr>
      </p:pic>
      <p:pic>
        <p:nvPicPr>
          <p:cNvPr id="6" name="图片 5" descr="94869581.jpg"/>
          <p:cNvPicPr>
            <a:picLocks noChangeAspect="1"/>
          </p:cNvPicPr>
          <p:nvPr/>
        </p:nvPicPr>
        <p:blipFill>
          <a:blip r:embed="rId3"/>
          <a:stretch>
            <a:fillRect/>
          </a:stretch>
        </p:blipFill>
        <p:spPr>
          <a:xfrm>
            <a:off x="451627" y="1978917"/>
            <a:ext cx="2643206" cy="126117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3"/>
          <p:cNvSpPr>
            <a:spLocks noGrp="1"/>
          </p:cNvSpPr>
          <p:nvPr>
            <p:ph type="dt" sz="quarter" idx="10"/>
          </p:nvPr>
        </p:nvSpPr>
        <p:spPr/>
        <p:txBody>
          <a:bodyPr/>
          <a:lstStyle/>
          <a:p>
            <a:pPr>
              <a:defRPr/>
            </a:pPr>
            <a:fld id="{11D85253-D8DF-48E7-AF55-FC9878945667}" type="datetime10">
              <a:rPr lang="zh-CN" altLang="en-US"/>
            </a:fld>
            <a:endParaRPr lang="en-US" altLang="zh-CN"/>
          </a:p>
        </p:txBody>
      </p:sp>
      <p:sp>
        <p:nvSpPr>
          <p:cNvPr id="16386" name="Rectangle 2"/>
          <p:cNvSpPr>
            <a:spLocks noGrp="1" noChangeArrowheads="1"/>
          </p:cNvSpPr>
          <p:nvPr>
            <p:ph type="title"/>
          </p:nvPr>
        </p:nvSpPr>
        <p:spPr/>
        <p:txBody>
          <a:bodyPr/>
          <a:lstStyle/>
          <a:p>
            <a:pPr eaLnBrk="1" hangingPunct="1"/>
            <a:endParaRPr lang="zh-CN" altLang="zh-CN" smtClean="0"/>
          </a:p>
        </p:txBody>
      </p:sp>
      <p:sp>
        <p:nvSpPr>
          <p:cNvPr id="16387" name="Rectangle 3"/>
          <p:cNvSpPr>
            <a:spLocks noGrp="1" noChangeArrowheads="1"/>
          </p:cNvSpPr>
          <p:nvPr>
            <p:ph type="body" idx="1"/>
          </p:nvPr>
        </p:nvSpPr>
        <p:spPr/>
        <p:txBody>
          <a:bodyPr/>
          <a:lstStyle/>
          <a:p>
            <a:pPr eaLnBrk="1" hangingPunct="1"/>
            <a:endParaRPr lang="zh-CN" altLang="zh-CN" smtClean="0"/>
          </a:p>
        </p:txBody>
      </p:sp>
      <p:pic>
        <p:nvPicPr>
          <p:cNvPr id="16388" name="Picture 4" descr="12160-1-0"/>
          <p:cNvPicPr>
            <a:picLocks noChangeAspect="1" noChangeArrowheads="1"/>
          </p:cNvPicPr>
          <p:nvPr/>
        </p:nvPicPr>
        <p:blipFill>
          <a:blip r:embed="rId1"/>
          <a:srcRect/>
          <a:stretch>
            <a:fillRect/>
          </a:stretch>
        </p:blipFill>
        <p:spPr bwMode="auto">
          <a:xfrm>
            <a:off x="237313" y="262723"/>
            <a:ext cx="5203049" cy="26432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92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9219" name="Rectangle 3"/>
          <p:cNvSpPr>
            <a:spLocks noChangeArrowheads="1"/>
          </p:cNvSpPr>
          <p:nvPr/>
        </p:nvSpPr>
        <p:spPr bwMode="auto">
          <a:xfrm>
            <a:off x="1594635" y="119846"/>
            <a:ext cx="1980029" cy="954107"/>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第一单元　富强与创新</a:t>
            </a:r>
            <a:endParaRPr kumimoji="0" lang="zh-CN" sz="1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第一课　踏上强国之路</a:t>
            </a:r>
            <a:endParaRPr kumimoji="0" lang="en-US" alt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a:t>
            </a:r>
            <a:r>
              <a:rPr kumimoji="0" lang="en-US" alt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1</a:t>
            </a:r>
            <a:r>
              <a:rPr kumimoji="0" lang="zh-CN" altLang="en-US"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框　坚持改革开放</a:t>
            </a:r>
            <a:endParaRPr kumimoji="0" lang="zh-CN" altLang="en-US" sz="1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 </a:t>
            </a:r>
            <a:endParaRPr kumimoji="0" lang="zh-CN" altLang="en-US" sz="1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7" name="TextBox 6"/>
          <p:cNvSpPr txBox="1"/>
          <p:nvPr/>
        </p:nvSpPr>
        <p:spPr>
          <a:xfrm>
            <a:off x="451627" y="1191416"/>
            <a:ext cx="338554" cy="1246495"/>
          </a:xfrm>
          <a:prstGeom prst="rect">
            <a:avLst/>
          </a:prstGeom>
          <a:noFill/>
        </p:spPr>
        <p:txBody>
          <a:bodyPr vert="eaVert" wrap="none" rtlCol="0">
            <a:spAutoFit/>
          </a:bodyPr>
          <a:lstStyle/>
          <a:p>
            <a:r>
              <a:rPr lang="zh-CN" altLang="en-US" b="1" dirty="0" smtClean="0">
                <a:solidFill>
                  <a:schemeClr val="bg1"/>
                </a:solidFill>
              </a:rPr>
              <a:t>第</a:t>
            </a:r>
            <a:r>
              <a:rPr lang="en-US" altLang="zh-CN" b="1" dirty="0" smtClean="0">
                <a:solidFill>
                  <a:schemeClr val="bg1"/>
                </a:solidFill>
              </a:rPr>
              <a:t>1</a:t>
            </a:r>
            <a:r>
              <a:rPr lang="zh-CN" altLang="en-US" b="1" dirty="0" smtClean="0">
                <a:solidFill>
                  <a:schemeClr val="bg1"/>
                </a:solidFill>
              </a:rPr>
              <a:t>框  坚持改革开放</a:t>
            </a:r>
            <a:endParaRPr lang="zh-CN" altLang="en-US" b="1" dirty="0">
              <a:solidFill>
                <a:schemeClr val="bg1"/>
              </a:solidFill>
            </a:endParaRPr>
          </a:p>
        </p:txBody>
      </p:sp>
      <p:sp>
        <p:nvSpPr>
          <p:cNvPr id="8" name="左大括号 7"/>
          <p:cNvSpPr/>
          <p:nvPr/>
        </p:nvSpPr>
        <p:spPr>
          <a:xfrm>
            <a:off x="665941" y="977102"/>
            <a:ext cx="142876" cy="1857388"/>
          </a:xfrm>
          <a:prstGeom prst="leftBrace">
            <a:avLst/>
          </a:pr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TextBox 8"/>
          <p:cNvSpPr txBox="1"/>
          <p:nvPr/>
        </p:nvSpPr>
        <p:spPr>
          <a:xfrm>
            <a:off x="808817" y="905664"/>
            <a:ext cx="1338828" cy="246221"/>
          </a:xfrm>
          <a:prstGeom prst="rect">
            <a:avLst/>
          </a:prstGeom>
          <a:noFill/>
        </p:spPr>
        <p:txBody>
          <a:bodyPr wrap="none" rtlCol="0">
            <a:spAutoFit/>
          </a:bodyPr>
          <a:lstStyle/>
          <a:p>
            <a:r>
              <a:rPr lang="zh-CN" altLang="en-US" b="1" dirty="0" smtClean="0">
                <a:solidFill>
                  <a:schemeClr val="bg1"/>
                </a:solidFill>
              </a:rPr>
              <a:t>促成改革开放的原因</a:t>
            </a:r>
            <a:endParaRPr lang="zh-CN" altLang="en-US" b="1" dirty="0">
              <a:solidFill>
                <a:schemeClr val="bg1"/>
              </a:solidFill>
            </a:endParaRPr>
          </a:p>
        </p:txBody>
      </p:sp>
      <p:sp>
        <p:nvSpPr>
          <p:cNvPr id="11" name="TextBox 10"/>
          <p:cNvSpPr txBox="1"/>
          <p:nvPr/>
        </p:nvSpPr>
        <p:spPr>
          <a:xfrm>
            <a:off x="808817" y="1119978"/>
            <a:ext cx="1082348" cy="246221"/>
          </a:xfrm>
          <a:prstGeom prst="rect">
            <a:avLst/>
          </a:prstGeom>
          <a:noFill/>
        </p:spPr>
        <p:txBody>
          <a:bodyPr wrap="none" rtlCol="0">
            <a:spAutoFit/>
          </a:bodyPr>
          <a:lstStyle/>
          <a:p>
            <a:r>
              <a:rPr lang="zh-CN" altLang="en-US" b="1" dirty="0" smtClean="0">
                <a:solidFill>
                  <a:schemeClr val="bg1"/>
                </a:solidFill>
              </a:rPr>
              <a:t>改革开放的进程</a:t>
            </a:r>
            <a:endParaRPr lang="zh-CN" altLang="en-US" b="1" dirty="0">
              <a:solidFill>
                <a:schemeClr val="bg1"/>
              </a:solidFill>
            </a:endParaRPr>
          </a:p>
        </p:txBody>
      </p:sp>
      <p:sp>
        <p:nvSpPr>
          <p:cNvPr id="10" name="TextBox 9"/>
          <p:cNvSpPr txBox="1"/>
          <p:nvPr/>
        </p:nvSpPr>
        <p:spPr>
          <a:xfrm>
            <a:off x="808817" y="1334292"/>
            <a:ext cx="1851789" cy="246221"/>
          </a:xfrm>
          <a:prstGeom prst="rect">
            <a:avLst/>
          </a:prstGeom>
          <a:noFill/>
        </p:spPr>
        <p:txBody>
          <a:bodyPr wrap="none" rtlCol="0">
            <a:spAutoFit/>
          </a:bodyPr>
          <a:lstStyle/>
          <a:p>
            <a:r>
              <a:rPr lang="zh-CN" altLang="en-US" b="1" dirty="0" smtClean="0">
                <a:solidFill>
                  <a:schemeClr val="bg1"/>
                </a:solidFill>
              </a:rPr>
              <a:t>改革开放的成就（腾飞表现）</a:t>
            </a:r>
            <a:endParaRPr lang="zh-CN" altLang="en-US" b="1" dirty="0">
              <a:solidFill>
                <a:schemeClr val="bg1"/>
              </a:solidFill>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descr="2010974_500x500.jpg">
            <a:hlinkClick r:id="rId1" action="ppaction://hlinkfile"/>
          </p:cNvPr>
          <p:cNvPicPr>
            <a:picLocks noGrp="1" noChangeAspect="1"/>
          </p:cNvPicPr>
          <p:nvPr>
            <p:ph idx="1"/>
          </p:nvPr>
        </p:nvPicPr>
        <p:blipFill>
          <a:blip r:embed="rId2"/>
          <a:stretch>
            <a:fillRect/>
          </a:stretch>
        </p:blipFill>
        <p:spPr>
          <a:xfrm>
            <a:off x="308750" y="334160"/>
            <a:ext cx="5143537" cy="2571768"/>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92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9219" name="Rectangle 3"/>
          <p:cNvSpPr>
            <a:spLocks noChangeArrowheads="1"/>
          </p:cNvSpPr>
          <p:nvPr/>
        </p:nvSpPr>
        <p:spPr bwMode="auto">
          <a:xfrm>
            <a:off x="1594635" y="119846"/>
            <a:ext cx="1890261" cy="307777"/>
          </a:xfrm>
          <a:prstGeom prst="rect">
            <a:avLst/>
          </a:prstGeom>
          <a:noFill/>
          <a:ln w="9525">
            <a:noFill/>
            <a:miter lim="800000"/>
          </a:ln>
          <a:effectLst/>
        </p:spPr>
        <p:txBody>
          <a:bodyPr vert="horz" wrap="none" lIns="91440" tIns="45720" rIns="91440" bIns="45720" numCol="1" anchor="ctr" anchorCtr="0" compatLnSpc="1">
            <a:spAutoFit/>
          </a:bodyPr>
          <a:lstStyle/>
          <a:p>
            <a:pPr lvl="0" algn="ctr" defTabSz="914400" eaLnBrk="0" hangingPunct="0"/>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第</a:t>
            </a:r>
            <a:r>
              <a:rPr lang="en-US" altLang="zh-CN"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1</a:t>
            </a:r>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框　坚持改革开放</a:t>
            </a:r>
            <a:endParaRPr lang="zh-CN" altLang="en-US" sz="1400" b="1" dirty="0" smtClean="0">
              <a:solidFill>
                <a:schemeClr val="bg1"/>
              </a:solidFill>
              <a:latin typeface="Arial" panose="020B0604020202020204" pitchFamily="34" charset="0"/>
              <a:ea typeface="宋体" panose="02010600030101010101" pitchFamily="2" charset="-122"/>
              <a:cs typeface="宋体" panose="02010600030101010101" pitchFamily="2" charset="-122"/>
            </a:endParaRPr>
          </a:p>
        </p:txBody>
      </p:sp>
      <p:sp>
        <p:nvSpPr>
          <p:cNvPr id="33793" name="Rectangle 1"/>
          <p:cNvSpPr>
            <a:spLocks noChangeArrowheads="1"/>
          </p:cNvSpPr>
          <p:nvPr/>
        </p:nvSpPr>
        <p:spPr bwMode="auto">
          <a:xfrm>
            <a:off x="165875" y="548474"/>
            <a:ext cx="5429288" cy="2185214"/>
          </a:xfrm>
          <a:prstGeom prst="rect">
            <a:avLst/>
          </a:prstGeom>
          <a:noFill/>
          <a:ln w="9525">
            <a:noFill/>
            <a:miter lim="800000"/>
          </a:ln>
          <a:effectLst/>
        </p:spPr>
        <p:txBody>
          <a:bodyPr vert="horz" wrap="square" lIns="91440" tIns="45720" rIns="91440" bIns="45720" numCol="1" anchor="ctr" anchorCtr="0" compatLnSpc="1">
            <a:spAutoFit/>
          </a:bodyPr>
          <a:lstStyle/>
          <a:p>
            <a:r>
              <a:rPr lang="zh-CN" altLang="en-US" b="1" dirty="0" smtClean="0">
                <a:solidFill>
                  <a:schemeClr val="bg1"/>
                </a:solidFill>
                <a:latin typeface="+mn-ea"/>
                <a:ea typeface="+mn-ea"/>
              </a:rPr>
              <a:t>三、改革开放的成就（腾飞表现）</a:t>
            </a:r>
            <a:endParaRPr lang="zh-CN" altLang="en-US" b="1" dirty="0" smtClean="0">
              <a:solidFill>
                <a:schemeClr val="bg1"/>
              </a:solidFill>
              <a:latin typeface="+mn-ea"/>
              <a:ea typeface="+mn-ea"/>
            </a:endParaRPr>
          </a:p>
          <a:p>
            <a:r>
              <a:rPr lang="en-US" sz="1800" b="1" dirty="0" smtClean="0">
                <a:solidFill>
                  <a:schemeClr val="bg1"/>
                </a:solidFill>
                <a:latin typeface="+mn-ea"/>
                <a:ea typeface="+mn-ea"/>
              </a:rPr>
              <a:t>1.</a:t>
            </a:r>
            <a:r>
              <a:rPr lang="zh-CN" altLang="en-US" sz="1800" b="1" dirty="0" smtClean="0">
                <a:solidFill>
                  <a:schemeClr val="bg1"/>
                </a:solidFill>
                <a:latin typeface="+mn-ea"/>
                <a:ea typeface="+mn-ea"/>
              </a:rPr>
              <a:t>（</a:t>
            </a:r>
            <a:r>
              <a:rPr lang="zh-CN" altLang="en-US" sz="1800" b="1" dirty="0" smtClean="0">
                <a:solidFill>
                  <a:srgbClr val="FF0000"/>
                </a:solidFill>
                <a:latin typeface="+mn-ea"/>
                <a:ea typeface="+mn-ea"/>
              </a:rPr>
              <a:t>强国</a:t>
            </a:r>
            <a:r>
              <a:rPr lang="zh-CN" altLang="en-US" sz="1800" b="1" dirty="0" smtClean="0">
                <a:solidFill>
                  <a:schemeClr val="bg1"/>
                </a:solidFill>
                <a:latin typeface="+mn-ea"/>
                <a:ea typeface="+mn-ea"/>
              </a:rPr>
              <a:t>）</a:t>
            </a:r>
            <a:r>
              <a:rPr lang="en-US" sz="1800" b="1" dirty="0" smtClean="0">
                <a:solidFill>
                  <a:schemeClr val="bg1"/>
                </a:solidFill>
                <a:latin typeface="+mn-ea"/>
                <a:ea typeface="+mn-ea"/>
              </a:rPr>
              <a:t>40</a:t>
            </a:r>
            <a:r>
              <a:rPr lang="zh-CN" altLang="en-US" sz="1800" b="1" dirty="0" smtClean="0">
                <a:solidFill>
                  <a:schemeClr val="bg1"/>
                </a:solidFill>
                <a:latin typeface="+mn-ea"/>
                <a:ea typeface="+mn-ea"/>
              </a:rPr>
              <a:t>多年来，极大解放和发展了社会生产力，科技、教育、文化等各项事业蓬勃发展，在中国共产党领导下，中国人民创造了人类发展史上的</a:t>
            </a:r>
            <a:r>
              <a:rPr lang="zh-CN" altLang="en-US" sz="1800" b="1" dirty="0" smtClean="0">
                <a:solidFill>
                  <a:srgbClr val="FF0000"/>
                </a:solidFill>
                <a:latin typeface="+mn-ea"/>
                <a:ea typeface="+mn-ea"/>
              </a:rPr>
              <a:t>伟大奇迹</a:t>
            </a:r>
            <a:r>
              <a:rPr lang="zh-CN" altLang="en-US" sz="1800" b="1" dirty="0" smtClean="0">
                <a:solidFill>
                  <a:schemeClr val="bg1"/>
                </a:solidFill>
                <a:latin typeface="+mn-ea"/>
                <a:ea typeface="+mn-ea"/>
              </a:rPr>
              <a:t>，充分显示了中国力量。</a:t>
            </a:r>
            <a:endParaRPr lang="zh-CN" altLang="en-US" sz="1800" b="1" dirty="0" smtClean="0">
              <a:solidFill>
                <a:schemeClr val="bg1"/>
              </a:solidFill>
              <a:latin typeface="+mn-ea"/>
              <a:ea typeface="+mn-ea"/>
            </a:endParaRPr>
          </a:p>
          <a:p>
            <a:r>
              <a:rPr lang="zh-CN" altLang="en-US" sz="1800" b="1" dirty="0" smtClean="0">
                <a:solidFill>
                  <a:schemeClr val="bg1"/>
                </a:solidFill>
                <a:latin typeface="+mn-ea"/>
                <a:ea typeface="+mn-ea"/>
              </a:rPr>
              <a:t>    标志</a:t>
            </a:r>
            <a:r>
              <a:rPr lang="zh-CN" altLang="en-US" sz="1800" b="1" dirty="0" smtClean="0">
                <a:solidFill>
                  <a:schemeClr val="bg1"/>
                </a:solidFill>
                <a:latin typeface="+mn-ea"/>
                <a:ea typeface="+mn-ea"/>
              </a:rPr>
              <a:t>性</a:t>
            </a:r>
            <a:r>
              <a:rPr lang="zh-CN" altLang="en-US" sz="1800" b="1" dirty="0" smtClean="0">
                <a:solidFill>
                  <a:schemeClr val="bg1"/>
                </a:solidFill>
                <a:latin typeface="+mn-ea"/>
                <a:ea typeface="+mn-ea"/>
              </a:rPr>
              <a:t>成就：</a:t>
            </a:r>
            <a:r>
              <a:rPr lang="zh-CN" altLang="en-US" sz="1800" b="1" dirty="0" smtClean="0">
                <a:solidFill>
                  <a:schemeClr val="bg1"/>
                </a:solidFill>
                <a:latin typeface="+mn-ea"/>
                <a:ea typeface="+mn-ea"/>
              </a:rPr>
              <a:t>中国已经成为世界第二大经济体、制造业第一大国、货物贸易第一大国、外汇储备世界第一、商品消费第二大国、外资流入第二大国</a:t>
            </a:r>
            <a:r>
              <a:rPr lang="zh-CN" altLang="en-US" sz="1800" b="1" dirty="0" smtClean="0">
                <a:solidFill>
                  <a:schemeClr val="bg1"/>
                </a:solidFill>
                <a:latin typeface="+mn-ea"/>
                <a:ea typeface="+mn-ea"/>
              </a:rPr>
              <a:t>。</a:t>
            </a:r>
            <a:endParaRPr lang="zh-CN" altLang="en-US" sz="1800" b="1" dirty="0" smtClean="0">
              <a:solidFill>
                <a:schemeClr val="bg1"/>
              </a:solidFill>
              <a:latin typeface="+mn-ea"/>
              <a:ea typeface="+mn-ea"/>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梯形 7"/>
          <p:cNvSpPr/>
          <p:nvPr/>
        </p:nvSpPr>
        <p:spPr>
          <a:xfrm>
            <a:off x="568173" y="2760045"/>
            <a:ext cx="4984544" cy="360010"/>
          </a:xfrm>
          <a:prstGeom prst="trapezoid">
            <a:avLst>
              <a:gd name="adj" fmla="val 39214"/>
            </a:avLst>
          </a:prstGeom>
          <a:solidFill>
            <a:schemeClr val="bg1"/>
          </a:solidFill>
          <a:ln w="9525" cap="flat" cmpd="sng" algn="ctr">
            <a:noFill/>
            <a:prstDash val="solid"/>
            <a:round/>
            <a:headEnd type="none" w="med" len="med"/>
            <a:tailEnd type="none" w="med" len="med"/>
          </a:ln>
        </p:spPr>
        <p:txBody>
          <a:bodyPr vert="horz" wrap="square" lIns="51435" tIns="25718" rIns="51435" bIns="25718" numCol="1" anchor="t" anchorCtr="0" compatLnSpc="1"/>
          <a:lstStyle/>
          <a:p>
            <a:r>
              <a:rPr lang="zh-CN" altLang="en-US" sz="1800" b="1" dirty="0" smtClean="0">
                <a:latin typeface="黑体" panose="02010609060101010101" pitchFamily="49" charset="-122"/>
                <a:ea typeface="黑体" panose="02010609060101010101" pitchFamily="49" charset="-122"/>
              </a:rPr>
              <a:t>农业生产方式</a:t>
            </a:r>
            <a:r>
              <a:rPr lang="zh-CN" altLang="en-US" sz="1800" b="1" dirty="0">
                <a:latin typeface="黑体" panose="02010609060101010101" pitchFamily="49" charset="-122"/>
                <a:ea typeface="黑体" panose="02010609060101010101" pitchFamily="49" charset="-122"/>
              </a:rPr>
              <a:t>正</a:t>
            </a:r>
            <a:r>
              <a:rPr lang="zh-CN" altLang="en-US" sz="1800" b="1" dirty="0" smtClean="0">
                <a:latin typeface="黑体" panose="02010609060101010101" pitchFamily="49" charset="-122"/>
                <a:ea typeface="黑体" panose="02010609060101010101" pitchFamily="49" charset="-122"/>
              </a:rPr>
              <a:t>由传统向现代迈进</a:t>
            </a:r>
            <a:endParaRPr lang="zh-CN" altLang="en-US" sz="1800" b="1" dirty="0" smtClean="0">
              <a:latin typeface="黑体" panose="02010609060101010101" pitchFamily="49" charset="-122"/>
              <a:ea typeface="黑体" panose="02010609060101010101" pitchFamily="49" charset="-122"/>
            </a:endParaRPr>
          </a:p>
        </p:txBody>
      </p:sp>
      <p:pic>
        <p:nvPicPr>
          <p:cNvPr id="3" name="图片 2" descr="u=2899970682,2481185876&amp;fm=27&amp;gp=0"/>
          <p:cNvPicPr>
            <a:picLocks noChangeAspect="1"/>
          </p:cNvPicPr>
          <p:nvPr/>
        </p:nvPicPr>
        <p:blipFill>
          <a:blip r:embed="rId1"/>
          <a:stretch>
            <a:fillRect/>
          </a:stretch>
        </p:blipFill>
        <p:spPr>
          <a:xfrm>
            <a:off x="1931748" y="1736478"/>
            <a:ext cx="1897542" cy="1016367"/>
          </a:xfrm>
          <a:prstGeom prst="rect">
            <a:avLst/>
          </a:prstGeom>
        </p:spPr>
      </p:pic>
      <p:pic>
        <p:nvPicPr>
          <p:cNvPr id="4" name="图片 3" descr="u=1660361420,736972316&amp;fm=27&amp;gp=0"/>
          <p:cNvPicPr>
            <a:picLocks noChangeAspect="1"/>
          </p:cNvPicPr>
          <p:nvPr/>
        </p:nvPicPr>
        <p:blipFill>
          <a:blip r:embed="rId2"/>
          <a:stretch>
            <a:fillRect/>
          </a:stretch>
        </p:blipFill>
        <p:spPr>
          <a:xfrm>
            <a:off x="3932577" y="1718222"/>
            <a:ext cx="1823128" cy="1016367"/>
          </a:xfrm>
          <a:prstGeom prst="rect">
            <a:avLst/>
          </a:prstGeom>
        </p:spPr>
      </p:pic>
      <p:sp>
        <p:nvSpPr>
          <p:cNvPr id="22529" name="矩形 15"/>
          <p:cNvSpPr/>
          <p:nvPr/>
        </p:nvSpPr>
        <p:spPr>
          <a:xfrm>
            <a:off x="181734" y="1123244"/>
            <a:ext cx="5429179" cy="544381"/>
          </a:xfrm>
          <a:prstGeom prst="rect">
            <a:avLst/>
          </a:prstGeom>
          <a:noFill/>
          <a:ln w="9525">
            <a:noFill/>
          </a:ln>
        </p:spPr>
        <p:txBody>
          <a:bodyPr wrap="square" lIns="51435" tIns="25718" rIns="51435" bIns="25718" anchor="t">
            <a:spAutoFit/>
          </a:bodyPr>
          <a:lstStyle/>
          <a:p>
            <a:pPr eaLnBrk="0" hangingPunct="0"/>
            <a:r>
              <a:rPr lang="zh-CN" altLang="en-US" sz="1600" b="1" dirty="0">
                <a:latin typeface="黑体" panose="02010609060101010101" pitchFamily="49" charset="-122"/>
                <a:ea typeface="黑体" panose="02010609060101010101" pitchFamily="49" charset="-122"/>
              </a:rPr>
              <a:t> </a:t>
            </a:r>
            <a:r>
              <a:rPr lang="zh-CN" altLang="en-US" sz="1600" b="1" dirty="0" smtClean="0">
                <a:latin typeface="黑体" panose="02010609060101010101" pitchFamily="49" charset="-122"/>
                <a:ea typeface="黑体" panose="02010609060101010101" pitchFamily="49" charset="-122"/>
              </a:rPr>
              <a:t> 我国粮食生产连年增收，肉类、禽蛋、蔬菜和水产品等</a:t>
            </a:r>
            <a:r>
              <a:rPr lang="zh-CN" altLang="en-US" sz="1600" b="1" dirty="0">
                <a:latin typeface="黑体" panose="02010609060101010101" pitchFamily="49" charset="-122"/>
                <a:ea typeface="黑体" panose="02010609060101010101" pitchFamily="49" charset="-122"/>
              </a:rPr>
              <a:t>产量稳居世界第一</a:t>
            </a:r>
            <a:endParaRPr lang="zh-CN" altLang="en-US" sz="1600" b="1" dirty="0">
              <a:latin typeface="黑体" panose="02010609060101010101" pitchFamily="49" charset="-122"/>
              <a:ea typeface="黑体" panose="02010609060101010101" pitchFamily="49" charset="-122"/>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5082" y="169552"/>
            <a:ext cx="1389956" cy="83384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1432" y="223413"/>
            <a:ext cx="1088821" cy="72612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5038" y="64550"/>
            <a:ext cx="1343362" cy="89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127634" y="210281"/>
            <a:ext cx="400430" cy="812916"/>
          </a:xfrm>
          <a:prstGeom prst="rect">
            <a:avLst/>
          </a:prstGeom>
        </p:spPr>
        <p:txBody>
          <a:bodyPr wrap="none" lIns="51435" tIns="25718" rIns="51435" bIns="25718">
            <a:spAutoFit/>
          </a:bodyPr>
          <a:lstStyle/>
          <a:p>
            <a:pPr algn="ctr" defTabSz="1200150">
              <a:lnSpc>
                <a:spcPct val="90000"/>
              </a:lnSpc>
              <a:spcAft>
                <a:spcPct val="35000"/>
              </a:spcAft>
            </a:pPr>
            <a:r>
              <a:rPr lang="zh-CN" altLang="en-US" sz="2300" b="1" dirty="0" smtClean="0">
                <a:solidFill>
                  <a:srgbClr val="FF0000"/>
                </a:solidFill>
                <a:latin typeface="黑体" panose="02010609060101010101" pitchFamily="49" charset="-122"/>
                <a:ea typeface="黑体" panose="02010609060101010101" pitchFamily="49" charset="-122"/>
              </a:rPr>
              <a:t>农</a:t>
            </a:r>
            <a:endParaRPr lang="en-US" altLang="zh-CN" sz="2300" b="1" dirty="0" smtClean="0">
              <a:solidFill>
                <a:srgbClr val="FF0000"/>
              </a:solidFill>
              <a:latin typeface="黑体" panose="02010609060101010101" pitchFamily="49" charset="-122"/>
              <a:ea typeface="黑体" panose="02010609060101010101" pitchFamily="49" charset="-122"/>
            </a:endParaRPr>
          </a:p>
          <a:p>
            <a:pPr algn="ctr" defTabSz="1200150">
              <a:lnSpc>
                <a:spcPct val="90000"/>
              </a:lnSpc>
              <a:spcAft>
                <a:spcPct val="35000"/>
              </a:spcAft>
            </a:pPr>
            <a:r>
              <a:rPr lang="zh-CN" altLang="en-US" sz="2300" b="1" dirty="0" smtClean="0">
                <a:solidFill>
                  <a:srgbClr val="FF0000"/>
                </a:solidFill>
                <a:latin typeface="黑体" panose="02010609060101010101" pitchFamily="49" charset="-122"/>
                <a:ea typeface="黑体" panose="02010609060101010101" pitchFamily="49" charset="-122"/>
              </a:rPr>
              <a:t>业</a:t>
            </a:r>
            <a:endParaRPr lang="zh-CN" altLang="en-US" sz="2300" b="1" dirty="0">
              <a:solidFill>
                <a:srgbClr val="FF0000"/>
              </a:solidFill>
              <a:latin typeface="黑体" panose="02010609060101010101" pitchFamily="49" charset="-122"/>
              <a:ea typeface="黑体" panose="02010609060101010101" pitchFamily="49" charset="-122"/>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29280"/>
            <a:ext cx="1786346" cy="103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3591" y="169553"/>
            <a:ext cx="1246897" cy="750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pull dir="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06400" y="1834602"/>
            <a:ext cx="1977349" cy="133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5050" y="0"/>
            <a:ext cx="1897074" cy="116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848" y="1827066"/>
            <a:ext cx="1903186" cy="134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5"/>
          <p:cNvSpPr/>
          <p:nvPr/>
        </p:nvSpPr>
        <p:spPr>
          <a:xfrm>
            <a:off x="644968" y="1242639"/>
            <a:ext cx="1156288" cy="298160"/>
          </a:xfrm>
          <a:prstGeom prst="rect">
            <a:avLst/>
          </a:prstGeom>
          <a:noFill/>
          <a:ln w="9525">
            <a:noFill/>
          </a:ln>
        </p:spPr>
        <p:txBody>
          <a:bodyPr wrap="square" lIns="51435" tIns="25718" rIns="51435" bIns="25718" anchor="t">
            <a:spAutoFit/>
          </a:bodyPr>
          <a:lstStyle/>
          <a:p>
            <a:pPr eaLnBrk="0" hangingPunct="0"/>
            <a:r>
              <a:rPr lang="zh-CN" altLang="en-US" sz="1600" b="1" dirty="0" smtClean="0">
                <a:solidFill>
                  <a:srgbClr val="0070C0"/>
                </a:solidFill>
                <a:latin typeface="黑体" panose="02010609060101010101" pitchFamily="49" charset="-122"/>
                <a:ea typeface="黑体" panose="02010609060101010101" pitchFamily="49" charset="-122"/>
              </a:rPr>
              <a:t>载人航天</a:t>
            </a:r>
            <a:endParaRPr lang="zh-CN" altLang="en-US" sz="1600" b="1" dirty="0">
              <a:solidFill>
                <a:srgbClr val="0070C0"/>
              </a:solidFill>
              <a:latin typeface="黑体" panose="02010609060101010101" pitchFamily="49" charset="-122"/>
              <a:ea typeface="黑体" panose="02010609060101010101" pitchFamily="49" charset="-122"/>
            </a:endParaRPr>
          </a:p>
        </p:txBody>
      </p:sp>
      <p:sp>
        <p:nvSpPr>
          <p:cNvPr id="15" name="矩形 15"/>
          <p:cNvSpPr/>
          <p:nvPr/>
        </p:nvSpPr>
        <p:spPr>
          <a:xfrm>
            <a:off x="4125337" y="1140893"/>
            <a:ext cx="1156288" cy="298160"/>
          </a:xfrm>
          <a:prstGeom prst="rect">
            <a:avLst/>
          </a:prstGeom>
          <a:noFill/>
          <a:ln w="9525">
            <a:noFill/>
          </a:ln>
        </p:spPr>
        <p:txBody>
          <a:bodyPr wrap="square" lIns="51435" tIns="25718" rIns="51435" bIns="25718" anchor="t">
            <a:spAutoFit/>
          </a:bodyPr>
          <a:lstStyle/>
          <a:p>
            <a:pPr eaLnBrk="0" hangingPunct="0"/>
            <a:r>
              <a:rPr lang="zh-CN" altLang="en-US" sz="1600" b="1" dirty="0" smtClean="0">
                <a:solidFill>
                  <a:srgbClr val="0070C0"/>
                </a:solidFill>
                <a:latin typeface="黑体" panose="02010609060101010101" pitchFamily="49" charset="-122"/>
                <a:ea typeface="黑体" panose="02010609060101010101" pitchFamily="49" charset="-122"/>
              </a:rPr>
              <a:t>载人潜水</a:t>
            </a:r>
            <a:endParaRPr lang="zh-CN" altLang="en-US" sz="1600" b="1" dirty="0">
              <a:solidFill>
                <a:srgbClr val="0070C0"/>
              </a:solidFill>
              <a:latin typeface="黑体" panose="02010609060101010101" pitchFamily="49" charset="-122"/>
              <a:ea typeface="黑体" panose="02010609060101010101" pitchFamily="49" charset="-122"/>
            </a:endParaRPr>
          </a:p>
        </p:txBody>
      </p:sp>
      <p:sp>
        <p:nvSpPr>
          <p:cNvPr id="16" name="矩形 15"/>
          <p:cNvSpPr/>
          <p:nvPr/>
        </p:nvSpPr>
        <p:spPr>
          <a:xfrm>
            <a:off x="634319" y="1587404"/>
            <a:ext cx="1156288" cy="298160"/>
          </a:xfrm>
          <a:prstGeom prst="rect">
            <a:avLst/>
          </a:prstGeom>
          <a:noFill/>
          <a:ln w="9525">
            <a:noFill/>
          </a:ln>
        </p:spPr>
        <p:txBody>
          <a:bodyPr wrap="square" lIns="51435" tIns="25718" rIns="51435" bIns="25718" anchor="t">
            <a:spAutoFit/>
          </a:bodyPr>
          <a:lstStyle/>
          <a:p>
            <a:pPr eaLnBrk="0" hangingPunct="0"/>
            <a:r>
              <a:rPr lang="zh-CN" altLang="en-US" sz="1600" b="1" dirty="0" smtClean="0">
                <a:solidFill>
                  <a:srgbClr val="0070C0"/>
                </a:solidFill>
                <a:latin typeface="黑体" panose="02010609060101010101" pitchFamily="49" charset="-122"/>
                <a:ea typeface="黑体" panose="02010609060101010101" pitchFamily="49" charset="-122"/>
              </a:rPr>
              <a:t>深海钻探</a:t>
            </a:r>
            <a:endParaRPr lang="zh-CN" altLang="en-US" sz="1600" b="1" dirty="0">
              <a:solidFill>
                <a:srgbClr val="0070C0"/>
              </a:solidFill>
              <a:latin typeface="黑体" panose="02010609060101010101" pitchFamily="49" charset="-122"/>
              <a:ea typeface="黑体" panose="02010609060101010101" pitchFamily="49" charset="-122"/>
            </a:endParaRPr>
          </a:p>
        </p:txBody>
      </p:sp>
      <p:sp>
        <p:nvSpPr>
          <p:cNvPr id="17" name="矩形 15"/>
          <p:cNvSpPr/>
          <p:nvPr/>
        </p:nvSpPr>
        <p:spPr>
          <a:xfrm>
            <a:off x="4125337" y="1567950"/>
            <a:ext cx="1156288" cy="298160"/>
          </a:xfrm>
          <a:prstGeom prst="rect">
            <a:avLst/>
          </a:prstGeom>
          <a:noFill/>
          <a:ln w="9525">
            <a:noFill/>
          </a:ln>
        </p:spPr>
        <p:txBody>
          <a:bodyPr wrap="square" lIns="51435" tIns="25718" rIns="51435" bIns="25718" anchor="t">
            <a:spAutoFit/>
          </a:bodyPr>
          <a:lstStyle/>
          <a:p>
            <a:pPr eaLnBrk="0" hangingPunct="0"/>
            <a:r>
              <a:rPr lang="zh-CN" altLang="en-US" sz="1600" b="1" dirty="0" smtClean="0">
                <a:solidFill>
                  <a:srgbClr val="0070C0"/>
                </a:solidFill>
                <a:latin typeface="黑体" panose="02010609060101010101" pitchFamily="49" charset="-122"/>
                <a:ea typeface="黑体" panose="02010609060101010101" pitchFamily="49" charset="-122"/>
              </a:rPr>
              <a:t>大型飞机</a:t>
            </a:r>
            <a:endParaRPr lang="zh-CN" altLang="en-US" sz="1600" b="1" dirty="0">
              <a:solidFill>
                <a:srgbClr val="0070C0"/>
              </a:solidFill>
              <a:latin typeface="黑体" panose="02010609060101010101" pitchFamily="49" charset="-122"/>
              <a:ea typeface="黑体" panose="02010609060101010101" pitchFamily="49" charset="-122"/>
            </a:endParaRPr>
          </a:p>
        </p:txBody>
      </p:sp>
      <p:sp>
        <p:nvSpPr>
          <p:cNvPr id="18" name="矩形 17"/>
          <p:cNvSpPr/>
          <p:nvPr/>
        </p:nvSpPr>
        <p:spPr>
          <a:xfrm>
            <a:off x="2699048" y="210281"/>
            <a:ext cx="400430" cy="1255345"/>
          </a:xfrm>
          <a:prstGeom prst="rect">
            <a:avLst/>
          </a:prstGeom>
        </p:spPr>
        <p:txBody>
          <a:bodyPr wrap="none" lIns="51435" tIns="25718" rIns="51435" bIns="25718">
            <a:spAutoFit/>
          </a:bodyPr>
          <a:lstStyle/>
          <a:p>
            <a:pPr algn="ctr" defTabSz="1200150">
              <a:lnSpc>
                <a:spcPct val="90000"/>
              </a:lnSpc>
              <a:spcAft>
                <a:spcPct val="35000"/>
              </a:spcAft>
            </a:pPr>
            <a:r>
              <a:rPr lang="zh-CN" altLang="en-US" sz="2300" b="1" dirty="0" smtClean="0">
                <a:solidFill>
                  <a:srgbClr val="FF0000"/>
                </a:solidFill>
                <a:latin typeface="黑体" panose="02010609060101010101" pitchFamily="49" charset="-122"/>
                <a:ea typeface="黑体" panose="02010609060101010101" pitchFamily="49" charset="-122"/>
              </a:rPr>
              <a:t>制</a:t>
            </a:r>
            <a:endParaRPr lang="en-US" altLang="zh-CN" sz="2300" b="1" dirty="0" smtClean="0">
              <a:solidFill>
                <a:srgbClr val="FF0000"/>
              </a:solidFill>
              <a:latin typeface="黑体" panose="02010609060101010101" pitchFamily="49" charset="-122"/>
              <a:ea typeface="黑体" panose="02010609060101010101" pitchFamily="49" charset="-122"/>
            </a:endParaRPr>
          </a:p>
          <a:p>
            <a:pPr algn="ctr" defTabSz="1200150">
              <a:lnSpc>
                <a:spcPct val="90000"/>
              </a:lnSpc>
              <a:spcAft>
                <a:spcPct val="35000"/>
              </a:spcAft>
            </a:pPr>
            <a:r>
              <a:rPr lang="zh-CN" altLang="en-US" sz="2300" b="1" dirty="0" smtClean="0">
                <a:solidFill>
                  <a:srgbClr val="FF0000"/>
                </a:solidFill>
                <a:latin typeface="黑体" panose="02010609060101010101" pitchFamily="49" charset="-122"/>
                <a:ea typeface="黑体" panose="02010609060101010101" pitchFamily="49" charset="-122"/>
              </a:rPr>
              <a:t>造</a:t>
            </a:r>
            <a:endParaRPr lang="en-US" altLang="zh-CN" sz="2300" b="1" dirty="0" smtClean="0">
              <a:solidFill>
                <a:srgbClr val="FF0000"/>
              </a:solidFill>
              <a:latin typeface="黑体" panose="02010609060101010101" pitchFamily="49" charset="-122"/>
              <a:ea typeface="黑体" panose="02010609060101010101" pitchFamily="49" charset="-122"/>
            </a:endParaRPr>
          </a:p>
          <a:p>
            <a:pPr algn="ctr" defTabSz="1200150">
              <a:lnSpc>
                <a:spcPct val="90000"/>
              </a:lnSpc>
              <a:spcAft>
                <a:spcPct val="35000"/>
              </a:spcAft>
            </a:pPr>
            <a:r>
              <a:rPr lang="zh-CN" altLang="en-US" sz="2300" b="1" dirty="0" smtClean="0">
                <a:solidFill>
                  <a:srgbClr val="FF0000"/>
                </a:solidFill>
                <a:latin typeface="黑体" panose="02010609060101010101" pitchFamily="49" charset="-122"/>
                <a:ea typeface="黑体" panose="02010609060101010101" pitchFamily="49" charset="-122"/>
              </a:rPr>
              <a:t>业</a:t>
            </a:r>
            <a:endParaRPr lang="zh-CN" altLang="en-US" sz="2300" b="1" dirty="0">
              <a:solidFill>
                <a:srgbClr val="FF0000"/>
              </a:solidFill>
              <a:latin typeface="黑体" panose="02010609060101010101" pitchFamily="49" charset="-122"/>
              <a:ea typeface="黑体" panose="02010609060101010101" pitchFamily="49" charset="-122"/>
            </a:endParaRPr>
          </a:p>
        </p:txBody>
      </p:sp>
      <p:sp>
        <p:nvSpPr>
          <p:cNvPr id="19" name="TextBox 2"/>
          <p:cNvSpPr txBox="1">
            <a:spLocks noChangeArrowheads="1"/>
          </p:cNvSpPr>
          <p:nvPr/>
        </p:nvSpPr>
        <p:spPr bwMode="auto">
          <a:xfrm>
            <a:off x="2283023" y="1400175"/>
            <a:ext cx="1272590" cy="103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5" tIns="25718" rIns="51435" bIns="2571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b="1" dirty="0" smtClean="0">
                <a:latin typeface="黑体" panose="02010609060101010101" pitchFamily="49" charset="-122"/>
                <a:ea typeface="黑体" panose="02010609060101010101" pitchFamily="49" charset="-122"/>
              </a:rPr>
              <a:t>门类</a:t>
            </a:r>
            <a:r>
              <a:rPr lang="zh-CN" altLang="en-US" sz="1600" b="1" dirty="0">
                <a:latin typeface="黑体" panose="02010609060101010101" pitchFamily="49" charset="-122"/>
                <a:ea typeface="黑体" panose="02010609060101010101" pitchFamily="49" charset="-122"/>
              </a:rPr>
              <a:t>齐全、独立完整、规模世界</a:t>
            </a:r>
            <a:r>
              <a:rPr lang="zh-CN" altLang="en-US" sz="1600" b="1" dirty="0" smtClean="0">
                <a:latin typeface="黑体" panose="02010609060101010101" pitchFamily="49" charset="-122"/>
                <a:ea typeface="黑体" panose="02010609060101010101" pitchFamily="49" charset="-122"/>
              </a:rPr>
              <a:t>第一</a:t>
            </a:r>
            <a:r>
              <a:rPr lang="zh-CN" altLang="en-US" sz="1600" b="1" dirty="0">
                <a:latin typeface="黑体" panose="02010609060101010101" pitchFamily="49" charset="-122"/>
                <a:ea typeface="黑体" panose="02010609060101010101" pitchFamily="49" charset="-122"/>
              </a:rPr>
              <a:t>。</a:t>
            </a:r>
            <a:endParaRPr lang="zh-CN" altLang="en-US" sz="1600" b="1" dirty="0">
              <a:latin typeface="黑体" panose="02010609060101010101" pitchFamily="49" charset="-122"/>
              <a:ea typeface="黑体" panose="02010609060101010101" pitchFamily="49" charset="-122"/>
            </a:endParaRPr>
          </a:p>
        </p:txBody>
      </p:sp>
      <p:pic>
        <p:nvPicPr>
          <p:cNvPr id="20" name="图片 19" descr="u=1104727770,4209923525&amp;fm=27&amp;gp=0"/>
          <p:cNvPicPr>
            <a:picLocks noChangeAspect="1"/>
          </p:cNvPicPr>
          <p:nvPr/>
        </p:nvPicPr>
        <p:blipFill>
          <a:blip r:embed="rId4"/>
          <a:stretch>
            <a:fillRect/>
          </a:stretch>
        </p:blipFill>
        <p:spPr>
          <a:xfrm>
            <a:off x="261848" y="-2303"/>
            <a:ext cx="1933570" cy="1244997"/>
          </a:xfrm>
          <a:prstGeom prst="rect">
            <a:avLst/>
          </a:prstGeom>
        </p:spPr>
      </p:pic>
    </p:spTree>
  </p:cSld>
  <p:clrMapOvr>
    <a:masterClrMapping/>
  </p:clrMapOvr>
  <p:transition>
    <p:plus/>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379562" y="275746"/>
            <a:ext cx="2111224" cy="1101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64" y="297008"/>
            <a:ext cx="2255844" cy="119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34" y="1912552"/>
            <a:ext cx="2268596" cy="111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2"/>
          <p:cNvSpPr txBox="1">
            <a:spLocks noChangeArrowheads="1"/>
          </p:cNvSpPr>
          <p:nvPr/>
        </p:nvSpPr>
        <p:spPr bwMode="auto">
          <a:xfrm>
            <a:off x="2108380" y="1617044"/>
            <a:ext cx="1752316" cy="54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5" tIns="25718" rIns="51435" bIns="2571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600" b="1" dirty="0" smtClean="0">
                <a:latin typeface="黑体" panose="02010609060101010101" pitchFamily="49" charset="-122"/>
                <a:ea typeface="黑体" panose="02010609060101010101" pitchFamily="49" charset="-122"/>
              </a:rPr>
              <a:t> 服务贸易</a:t>
            </a:r>
            <a:r>
              <a:rPr lang="zh-CN" altLang="en-US" sz="1600" b="1" dirty="0">
                <a:latin typeface="黑体" panose="02010609060101010101" pitchFamily="49" charset="-122"/>
                <a:ea typeface="黑体" panose="02010609060101010101" pitchFamily="49" charset="-122"/>
              </a:rPr>
              <a:t>、</a:t>
            </a:r>
            <a:r>
              <a:rPr lang="zh-CN" altLang="en-US" sz="1600" b="1" dirty="0" smtClean="0">
                <a:latin typeface="黑体" panose="02010609060101010101" pitchFamily="49" charset="-122"/>
                <a:ea typeface="黑体" panose="02010609060101010101" pitchFamily="49" charset="-122"/>
              </a:rPr>
              <a:t>规模</a:t>
            </a:r>
            <a:r>
              <a:rPr lang="zh-CN" altLang="en-US" sz="1600" b="1" dirty="0">
                <a:latin typeface="黑体" panose="02010609060101010101" pitchFamily="49" charset="-122"/>
                <a:ea typeface="黑体" panose="02010609060101010101" pitchFamily="49" charset="-122"/>
              </a:rPr>
              <a:t>迅速扩大</a:t>
            </a:r>
            <a:endParaRPr lang="zh-CN" altLang="en-US" sz="1600" b="1" dirty="0">
              <a:latin typeface="黑体" panose="02010609060101010101" pitchFamily="49" charset="-122"/>
              <a:ea typeface="黑体" panose="02010609060101010101" pitchFamily="49" charset="-122"/>
            </a:endParaRPr>
          </a:p>
        </p:txBody>
      </p:sp>
      <p:sp>
        <p:nvSpPr>
          <p:cNvPr id="9" name="矩形 15"/>
          <p:cNvSpPr/>
          <p:nvPr/>
        </p:nvSpPr>
        <p:spPr>
          <a:xfrm>
            <a:off x="884348" y="1494041"/>
            <a:ext cx="1156288" cy="298160"/>
          </a:xfrm>
          <a:prstGeom prst="rect">
            <a:avLst/>
          </a:prstGeom>
          <a:noFill/>
          <a:ln w="9525">
            <a:noFill/>
          </a:ln>
        </p:spPr>
        <p:txBody>
          <a:bodyPr wrap="square" lIns="51435" tIns="25718" rIns="51435" bIns="25718" anchor="t">
            <a:spAutoFit/>
          </a:bodyPr>
          <a:lstStyle/>
          <a:p>
            <a:pPr eaLnBrk="0" hangingPunct="0"/>
            <a:r>
              <a:rPr lang="zh-CN" altLang="en-US" sz="1600" b="1" dirty="0" smtClean="0">
                <a:solidFill>
                  <a:srgbClr val="0070C0"/>
                </a:solidFill>
                <a:latin typeface="黑体" panose="02010609060101010101" pitchFamily="49" charset="-122"/>
                <a:ea typeface="黑体" panose="02010609060101010101" pitchFamily="49" charset="-122"/>
              </a:rPr>
              <a:t>保险</a:t>
            </a:r>
            <a:endParaRPr lang="zh-CN" altLang="en-US" sz="1600" b="1" dirty="0">
              <a:solidFill>
                <a:srgbClr val="0070C0"/>
              </a:solidFill>
              <a:latin typeface="黑体" panose="02010609060101010101" pitchFamily="49" charset="-122"/>
              <a:ea typeface="黑体" panose="02010609060101010101" pitchFamily="49" charset="-122"/>
            </a:endParaRPr>
          </a:p>
        </p:txBody>
      </p:sp>
      <p:sp>
        <p:nvSpPr>
          <p:cNvPr id="10" name="矩形 15"/>
          <p:cNvSpPr/>
          <p:nvPr/>
        </p:nvSpPr>
        <p:spPr>
          <a:xfrm>
            <a:off x="4014708" y="1464370"/>
            <a:ext cx="1156288" cy="298160"/>
          </a:xfrm>
          <a:prstGeom prst="rect">
            <a:avLst/>
          </a:prstGeom>
          <a:noFill/>
          <a:ln w="9525">
            <a:noFill/>
          </a:ln>
        </p:spPr>
        <p:txBody>
          <a:bodyPr wrap="square" lIns="51435" tIns="25718" rIns="51435" bIns="25718" anchor="t">
            <a:spAutoFit/>
          </a:bodyPr>
          <a:lstStyle/>
          <a:p>
            <a:pPr eaLnBrk="0" hangingPunct="0"/>
            <a:r>
              <a:rPr lang="zh-CN" altLang="en-US" sz="1600" b="1" dirty="0" smtClean="0">
                <a:solidFill>
                  <a:srgbClr val="0070C0"/>
                </a:solidFill>
                <a:latin typeface="黑体" panose="02010609060101010101" pitchFamily="49" charset="-122"/>
                <a:ea typeface="黑体" panose="02010609060101010101" pitchFamily="49" charset="-122"/>
              </a:rPr>
              <a:t>信息服务</a:t>
            </a:r>
            <a:endParaRPr lang="zh-CN" altLang="en-US" sz="1600" b="1" dirty="0">
              <a:solidFill>
                <a:srgbClr val="0070C0"/>
              </a:solidFill>
              <a:latin typeface="黑体" panose="02010609060101010101" pitchFamily="49" charset="-122"/>
              <a:ea typeface="黑体" panose="02010609060101010101" pitchFamily="49" charset="-122"/>
            </a:endParaRPr>
          </a:p>
        </p:txBody>
      </p:sp>
      <p:sp>
        <p:nvSpPr>
          <p:cNvPr id="11" name="矩形 15"/>
          <p:cNvSpPr/>
          <p:nvPr/>
        </p:nvSpPr>
        <p:spPr>
          <a:xfrm>
            <a:off x="746687" y="2968294"/>
            <a:ext cx="1156288" cy="298160"/>
          </a:xfrm>
          <a:prstGeom prst="rect">
            <a:avLst/>
          </a:prstGeom>
          <a:noFill/>
          <a:ln w="9525">
            <a:noFill/>
          </a:ln>
        </p:spPr>
        <p:txBody>
          <a:bodyPr wrap="square" lIns="51435" tIns="25718" rIns="51435" bIns="25718" anchor="t">
            <a:spAutoFit/>
          </a:bodyPr>
          <a:lstStyle/>
          <a:p>
            <a:pPr eaLnBrk="0" hangingPunct="0"/>
            <a:r>
              <a:rPr lang="zh-CN" altLang="en-US" sz="1600" b="1" dirty="0" smtClean="0">
                <a:solidFill>
                  <a:srgbClr val="0070C0"/>
                </a:solidFill>
                <a:latin typeface="黑体" panose="02010609060101010101" pitchFamily="49" charset="-122"/>
                <a:ea typeface="黑体" panose="02010609060101010101" pitchFamily="49" charset="-122"/>
              </a:rPr>
              <a:t>物流服务</a:t>
            </a:r>
            <a:endParaRPr lang="zh-CN" altLang="en-US" sz="1600" b="1" dirty="0">
              <a:solidFill>
                <a:srgbClr val="0070C0"/>
              </a:solidFill>
              <a:latin typeface="黑体" panose="02010609060101010101" pitchFamily="49" charset="-122"/>
              <a:ea typeface="黑体" panose="02010609060101010101" pitchFamily="49" charset="-122"/>
            </a:endParaRPr>
          </a:p>
        </p:txBody>
      </p:sp>
      <p:sp>
        <p:nvSpPr>
          <p:cNvPr id="13" name="矩形 12"/>
          <p:cNvSpPr/>
          <p:nvPr/>
        </p:nvSpPr>
        <p:spPr>
          <a:xfrm>
            <a:off x="2699048" y="210281"/>
            <a:ext cx="400430" cy="1255345"/>
          </a:xfrm>
          <a:prstGeom prst="rect">
            <a:avLst/>
          </a:prstGeom>
        </p:spPr>
        <p:txBody>
          <a:bodyPr wrap="none" lIns="51435" tIns="25718" rIns="51435" bIns="25718">
            <a:spAutoFit/>
          </a:bodyPr>
          <a:lstStyle/>
          <a:p>
            <a:pPr algn="ctr" defTabSz="1200150">
              <a:lnSpc>
                <a:spcPct val="90000"/>
              </a:lnSpc>
              <a:spcAft>
                <a:spcPct val="35000"/>
              </a:spcAft>
            </a:pPr>
            <a:r>
              <a:rPr lang="zh-CN" altLang="en-US" sz="2300" b="1" dirty="0" smtClean="0">
                <a:solidFill>
                  <a:srgbClr val="FF0000"/>
                </a:solidFill>
                <a:latin typeface="黑体" panose="02010609060101010101" pitchFamily="49" charset="-122"/>
                <a:ea typeface="黑体" panose="02010609060101010101" pitchFamily="49" charset="-122"/>
              </a:rPr>
              <a:t>服</a:t>
            </a:r>
            <a:endParaRPr lang="en-US" altLang="zh-CN" sz="2300" b="1" dirty="0" smtClean="0">
              <a:solidFill>
                <a:srgbClr val="FF0000"/>
              </a:solidFill>
              <a:latin typeface="黑体" panose="02010609060101010101" pitchFamily="49" charset="-122"/>
              <a:ea typeface="黑体" panose="02010609060101010101" pitchFamily="49" charset="-122"/>
            </a:endParaRPr>
          </a:p>
          <a:p>
            <a:pPr algn="ctr" defTabSz="1200150">
              <a:lnSpc>
                <a:spcPct val="90000"/>
              </a:lnSpc>
              <a:spcAft>
                <a:spcPct val="35000"/>
              </a:spcAft>
            </a:pPr>
            <a:r>
              <a:rPr lang="zh-CN" altLang="en-US" sz="2300" b="1" dirty="0" smtClean="0">
                <a:solidFill>
                  <a:srgbClr val="FF0000"/>
                </a:solidFill>
                <a:latin typeface="黑体" panose="02010609060101010101" pitchFamily="49" charset="-122"/>
                <a:ea typeface="黑体" panose="02010609060101010101" pitchFamily="49" charset="-122"/>
              </a:rPr>
              <a:t>务</a:t>
            </a:r>
            <a:endParaRPr lang="en-US" altLang="zh-CN" sz="2300" b="1" dirty="0" smtClean="0">
              <a:solidFill>
                <a:srgbClr val="FF0000"/>
              </a:solidFill>
              <a:latin typeface="黑体" panose="02010609060101010101" pitchFamily="49" charset="-122"/>
              <a:ea typeface="黑体" panose="02010609060101010101" pitchFamily="49" charset="-122"/>
            </a:endParaRPr>
          </a:p>
          <a:p>
            <a:pPr algn="ctr" defTabSz="1200150">
              <a:lnSpc>
                <a:spcPct val="90000"/>
              </a:lnSpc>
              <a:spcAft>
                <a:spcPct val="35000"/>
              </a:spcAft>
            </a:pPr>
            <a:r>
              <a:rPr lang="zh-CN" altLang="en-US" sz="2300" b="1" dirty="0" smtClean="0">
                <a:solidFill>
                  <a:srgbClr val="FF0000"/>
                </a:solidFill>
                <a:latin typeface="黑体" panose="02010609060101010101" pitchFamily="49" charset="-122"/>
                <a:ea typeface="黑体" panose="02010609060101010101" pitchFamily="49" charset="-122"/>
              </a:rPr>
              <a:t>业</a:t>
            </a:r>
            <a:endParaRPr lang="zh-CN" altLang="en-US" sz="2300" b="1" dirty="0">
              <a:solidFill>
                <a:srgbClr val="FF0000"/>
              </a:solidFill>
              <a:latin typeface="黑体" panose="02010609060101010101" pitchFamily="49" charset="-122"/>
              <a:ea typeface="黑体" panose="02010609060101010101" pitchFamily="49" charset="-122"/>
            </a:endParaRPr>
          </a:p>
        </p:txBody>
      </p:sp>
      <p:pic>
        <p:nvPicPr>
          <p:cNvPr id="12" name="图片 11"/>
          <p:cNvPicPr>
            <a:picLocks noChangeAspect="1"/>
          </p:cNvPicPr>
          <p:nvPr/>
        </p:nvPicPr>
        <p:blipFill>
          <a:blip r:embed="rId4" cstate="print"/>
          <a:stretch>
            <a:fillRect/>
          </a:stretch>
        </p:blipFill>
        <p:spPr>
          <a:xfrm>
            <a:off x="3880651" y="1834358"/>
            <a:ext cx="1357322" cy="1047028"/>
          </a:xfrm>
          <a:prstGeom prst="rect">
            <a:avLst/>
          </a:prstGeom>
        </p:spPr>
      </p:pic>
    </p:spTree>
  </p:cSld>
  <p:clrMapOvr>
    <a:masterClrMapping/>
  </p:clrMapOvr>
  <p:transition>
    <p:circl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701078" y="1016624"/>
          <a:ext cx="4438129" cy="168427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7" name="文本框 6"/>
          <p:cNvSpPr txBox="1">
            <a:spLocks noChangeArrowheads="1"/>
          </p:cNvSpPr>
          <p:nvPr/>
        </p:nvSpPr>
        <p:spPr bwMode="auto">
          <a:xfrm>
            <a:off x="380189" y="405598"/>
            <a:ext cx="4946891" cy="54438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lIns="51435" tIns="25718" rIns="51435" bIns="2571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b="1" dirty="0"/>
              <a:t>请你结合自己的体验，</a:t>
            </a:r>
            <a:endParaRPr lang="en-US" altLang="zh-CN" sz="1600" b="1" dirty="0"/>
          </a:p>
          <a:p>
            <a:r>
              <a:rPr lang="en-US" altLang="zh-CN" sz="1600" b="1" dirty="0"/>
              <a:t>         </a:t>
            </a:r>
            <a:r>
              <a:rPr lang="zh-CN" altLang="en-US" sz="1600" b="1" dirty="0"/>
              <a:t>说说改革开放后，我们的生活有了哪些变化？</a:t>
            </a:r>
            <a:endParaRPr lang="zh-CN" altLang="en-US" sz="1600" b="1"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2691484" y="190505"/>
            <a:ext cx="576104" cy="575158"/>
          </a:xfrm>
          <a:prstGeom prst="rect">
            <a:avLst/>
          </a:prstGeom>
          <a:noFill/>
          <a:ln w="12700" cap="sq">
            <a:noFill/>
            <a:miter lim="800000"/>
            <a:headEnd type="none" w="sm" len="sm"/>
            <a:tailEnd type="none" w="sm" len="sm"/>
          </a:ln>
          <a:effectLst/>
        </p:spPr>
        <p:txBody>
          <a:bodyPr lIns="51435" tIns="25718" rIns="51435" bIns="25718">
            <a:spAutoFit/>
          </a:bodyPr>
          <a:lstStyle/>
          <a:p>
            <a:pPr eaLnBrk="1" hangingPunct="1"/>
            <a:r>
              <a:rPr kumimoji="1" lang="zh-CN" altLang="en-US" sz="3400" b="1" dirty="0">
                <a:solidFill>
                  <a:srgbClr val="FF0000"/>
                </a:solidFill>
                <a:latin typeface="Times New Roman" panose="02020603050405020304" pitchFamily="18" charset="0"/>
              </a:rPr>
              <a:t>衣</a:t>
            </a:r>
            <a:endParaRPr kumimoji="1" lang="zh-CN" altLang="en-US" sz="3400" b="1" dirty="0">
              <a:solidFill>
                <a:srgbClr val="FF0000"/>
              </a:solidFill>
              <a:latin typeface="Times New Roman" panose="02020603050405020304" pitchFamily="18" charset="0"/>
            </a:endParaRPr>
          </a:p>
        </p:txBody>
      </p:sp>
      <p:pic>
        <p:nvPicPr>
          <p:cNvPr id="58373" name="Picture 5" descr="蓝布衣服"/>
          <p:cNvPicPr>
            <a:picLocks noChangeAspect="1" noChangeArrowheads="1"/>
          </p:cNvPicPr>
          <p:nvPr/>
        </p:nvPicPr>
        <p:blipFill>
          <a:blip r:embed="rId1">
            <a:lum contrast="36000"/>
          </a:blip>
          <a:srcRect/>
          <a:stretch>
            <a:fillRect/>
          </a:stretch>
        </p:blipFill>
        <p:spPr bwMode="auto">
          <a:xfrm>
            <a:off x="0" y="313133"/>
            <a:ext cx="2592467" cy="1170032"/>
          </a:xfrm>
          <a:prstGeom prst="rect">
            <a:avLst/>
          </a:prstGeom>
          <a:noFill/>
        </p:spPr>
      </p:pic>
      <p:sp>
        <p:nvSpPr>
          <p:cNvPr id="58374" name="Text Box 6"/>
          <p:cNvSpPr txBox="1">
            <a:spLocks noChangeArrowheads="1"/>
          </p:cNvSpPr>
          <p:nvPr/>
        </p:nvSpPr>
        <p:spPr bwMode="auto">
          <a:xfrm>
            <a:off x="104819" y="1483240"/>
            <a:ext cx="2649277" cy="482825"/>
          </a:xfrm>
          <a:prstGeom prst="rect">
            <a:avLst/>
          </a:prstGeom>
          <a:noFill/>
          <a:ln w="12700" cap="sq">
            <a:noFill/>
            <a:miter lim="800000"/>
            <a:headEnd type="none" w="sm" len="sm"/>
            <a:tailEnd type="none" w="sm" len="sm"/>
          </a:ln>
          <a:effectLst/>
        </p:spPr>
        <p:txBody>
          <a:bodyPr wrap="square" lIns="51435" tIns="25718" rIns="51435" bIns="25718">
            <a:spAutoFit/>
          </a:bodyPr>
          <a:lstStyle/>
          <a:p>
            <a:pPr eaLnBrk="1" hangingPunct="1"/>
            <a:r>
              <a:rPr kumimoji="1" lang="zh-CN" altLang="en-US" sz="1400" b="1" dirty="0">
                <a:solidFill>
                  <a:srgbClr val="0000CC"/>
                </a:solidFill>
                <a:latin typeface="黑体" panose="02010609060101010101" pitchFamily="49" charset="-122"/>
                <a:ea typeface="黑体" panose="02010609060101010101" pitchFamily="49" charset="-122"/>
              </a:rPr>
              <a:t>   </a:t>
            </a:r>
            <a:r>
              <a:rPr kumimoji="1" lang="zh-CN" altLang="en-US" sz="1400" b="1" dirty="0" smtClean="0">
                <a:solidFill>
                  <a:srgbClr val="0000CC"/>
                </a:solidFill>
                <a:latin typeface="黑体" panose="02010609060101010101" pitchFamily="49" charset="-122"/>
                <a:ea typeface="黑体" panose="02010609060101010101" pitchFamily="49" charset="-122"/>
              </a:rPr>
              <a:t> </a:t>
            </a:r>
            <a:r>
              <a:rPr kumimoji="1" lang="zh-CN" altLang="en-US" sz="1400" b="1" dirty="0">
                <a:solidFill>
                  <a:srgbClr val="0000CC"/>
                </a:solidFill>
                <a:latin typeface="黑体" panose="02010609060101010101" pitchFamily="49" charset="-122"/>
                <a:ea typeface="黑体" panose="02010609060101010101" pitchFamily="49" charset="-122"/>
              </a:rPr>
              <a:t>六、七十年代，由于物质匮乏，人们只能穿蓝色制服</a:t>
            </a:r>
            <a:endParaRPr kumimoji="1" lang="zh-CN" altLang="en-US" sz="1400" b="1" dirty="0">
              <a:solidFill>
                <a:srgbClr val="0000CC"/>
              </a:solidFill>
              <a:latin typeface="黑体" panose="02010609060101010101" pitchFamily="49" charset="-122"/>
              <a:ea typeface="黑体" panose="02010609060101010101" pitchFamily="49" charset="-122"/>
            </a:endParaRPr>
          </a:p>
        </p:txBody>
      </p:sp>
      <p:pic>
        <p:nvPicPr>
          <p:cNvPr id="58375" name="Picture 7" descr="未标题-9"/>
          <p:cNvPicPr>
            <a:picLocks noChangeAspect="1" noChangeArrowheads="1"/>
          </p:cNvPicPr>
          <p:nvPr/>
        </p:nvPicPr>
        <p:blipFill>
          <a:blip r:embed="rId2">
            <a:lum bright="-6000" contrast="48000"/>
          </a:blip>
          <a:srcRect/>
          <a:stretch>
            <a:fillRect/>
          </a:stretch>
        </p:blipFill>
        <p:spPr bwMode="auto">
          <a:xfrm>
            <a:off x="4274128" y="67876"/>
            <a:ext cx="1497269" cy="1980054"/>
          </a:xfrm>
          <a:prstGeom prst="rect">
            <a:avLst/>
          </a:prstGeom>
          <a:noFill/>
        </p:spPr>
      </p:pic>
      <p:sp>
        <p:nvSpPr>
          <p:cNvPr id="58376" name="Text Box 8"/>
          <p:cNvSpPr txBox="1">
            <a:spLocks noChangeArrowheads="1"/>
          </p:cNvSpPr>
          <p:nvPr/>
        </p:nvSpPr>
        <p:spPr bwMode="auto">
          <a:xfrm>
            <a:off x="2754296" y="879725"/>
            <a:ext cx="1037190" cy="1036823"/>
          </a:xfrm>
          <a:prstGeom prst="rect">
            <a:avLst/>
          </a:prstGeom>
          <a:noFill/>
          <a:ln w="12700" cap="sq">
            <a:noFill/>
            <a:miter lim="800000"/>
            <a:headEnd type="none" w="sm" len="sm"/>
            <a:tailEnd type="none" w="sm" len="sm"/>
          </a:ln>
          <a:effectLst/>
        </p:spPr>
        <p:txBody>
          <a:bodyPr wrap="square" lIns="51435" tIns="25718" rIns="51435" bIns="25718">
            <a:spAutoFit/>
          </a:bodyPr>
          <a:lstStyle/>
          <a:p>
            <a:pPr eaLnBrk="1" hangingPunct="1"/>
            <a:r>
              <a:rPr kumimoji="1" lang="zh-CN" altLang="en-US" sz="1600" b="1" dirty="0">
                <a:solidFill>
                  <a:srgbClr val="0000CC"/>
                </a:solidFill>
                <a:latin typeface="黑体" panose="02010609060101010101" pitchFamily="49" charset="-122"/>
                <a:ea typeface="黑体" panose="02010609060101010101" pitchFamily="49" charset="-122"/>
              </a:rPr>
              <a:t>今天，</a:t>
            </a:r>
            <a:r>
              <a:rPr kumimoji="1" lang="zh-CN" altLang="en-US" sz="1600" b="1" dirty="0" smtClean="0">
                <a:solidFill>
                  <a:srgbClr val="0000CC"/>
                </a:solidFill>
                <a:latin typeface="黑体" panose="02010609060101010101" pitchFamily="49" charset="-122"/>
                <a:ea typeface="黑体" panose="02010609060101010101" pitchFamily="49" charset="-122"/>
              </a:rPr>
              <a:t>一样</a:t>
            </a:r>
            <a:r>
              <a:rPr kumimoji="1" lang="zh-CN" altLang="en-US" sz="1600" b="1" dirty="0">
                <a:solidFill>
                  <a:srgbClr val="0000CC"/>
                </a:solidFill>
                <a:latin typeface="黑体" panose="02010609060101010101" pitchFamily="49" charset="-122"/>
                <a:ea typeface="黑体" panose="02010609060101010101" pitchFamily="49" charset="-122"/>
              </a:rPr>
              <a:t>的蓝色，不一样的感觉</a:t>
            </a:r>
            <a:endParaRPr kumimoji="1" lang="zh-CN" altLang="en-US" sz="1600" b="1" dirty="0">
              <a:solidFill>
                <a:srgbClr val="0000CC"/>
              </a:solidFill>
              <a:latin typeface="黑体" panose="02010609060101010101" pitchFamily="49" charset="-122"/>
              <a:ea typeface="黑体" panose="02010609060101010101" pitchFamily="49" charset="-122"/>
            </a:endParaRPr>
          </a:p>
        </p:txBody>
      </p:sp>
      <p:sp>
        <p:nvSpPr>
          <p:cNvPr id="58378" name="Line 10"/>
          <p:cNvSpPr>
            <a:spLocks noChangeShapeType="1"/>
          </p:cNvSpPr>
          <p:nvPr/>
        </p:nvSpPr>
        <p:spPr bwMode="auto">
          <a:xfrm>
            <a:off x="3855695" y="1239753"/>
            <a:ext cx="408074" cy="0"/>
          </a:xfrm>
          <a:prstGeom prst="line">
            <a:avLst/>
          </a:prstGeom>
          <a:noFill/>
          <a:ln w="76200" cap="sq">
            <a:solidFill>
              <a:schemeClr val="tx1"/>
            </a:solidFill>
            <a:miter lim="800000"/>
            <a:headEnd type="none" w="sm" len="sm"/>
            <a:tailEnd type="triangle" w="sm" len="sm"/>
          </a:ln>
          <a:effectLst/>
        </p:spPr>
        <p:txBody>
          <a:bodyPr wrap="none" lIns="51435" tIns="25718" rIns="51435" bIns="25718"/>
          <a:lstStyle/>
          <a:p>
            <a:endParaRPr lang="zh-CN" altLang="en-US"/>
          </a:p>
        </p:txBody>
      </p:sp>
      <p:sp>
        <p:nvSpPr>
          <p:cNvPr id="58379" name="Text Box 11"/>
          <p:cNvSpPr txBox="1">
            <a:spLocks noChangeArrowheads="1"/>
          </p:cNvSpPr>
          <p:nvPr/>
        </p:nvSpPr>
        <p:spPr bwMode="auto">
          <a:xfrm>
            <a:off x="113099" y="67877"/>
            <a:ext cx="2640476" cy="298160"/>
          </a:xfrm>
          <a:prstGeom prst="rect">
            <a:avLst/>
          </a:prstGeom>
          <a:noFill/>
          <a:ln w="9525">
            <a:noFill/>
            <a:miter lim="800000"/>
          </a:ln>
          <a:effectLst/>
        </p:spPr>
        <p:txBody>
          <a:bodyPr lIns="51435" tIns="25718" rIns="51435" bIns="25718">
            <a:spAutoFit/>
          </a:bodyPr>
          <a:lstStyle/>
          <a:p>
            <a:r>
              <a:rPr lang="zh-CN" altLang="en-US" sz="1600" b="1" dirty="0">
                <a:solidFill>
                  <a:srgbClr val="FF0000"/>
                </a:solidFill>
                <a:latin typeface="黑体" panose="02010609060101010101" pitchFamily="49" charset="-122"/>
                <a:ea typeface="黑体" panose="02010609060101010101" pitchFamily="49" charset="-122"/>
              </a:rPr>
              <a:t>改革开放的</a:t>
            </a:r>
            <a:r>
              <a:rPr lang="zh-CN" altLang="en-US" sz="1600" b="1" dirty="0" smtClean="0">
                <a:solidFill>
                  <a:srgbClr val="FF0000"/>
                </a:solidFill>
                <a:latin typeface="黑体" panose="02010609060101010101" pitchFamily="49" charset="-122"/>
                <a:ea typeface="黑体" panose="02010609060101010101" pitchFamily="49" charset="-122"/>
              </a:rPr>
              <a:t>成就：</a:t>
            </a:r>
            <a:endParaRPr lang="zh-CN" altLang="en-US" sz="1600" b="1" dirty="0">
              <a:solidFill>
                <a:srgbClr val="FF0000"/>
              </a:solidFill>
              <a:latin typeface="黑体" panose="02010609060101010101" pitchFamily="49" charset="-122"/>
              <a:ea typeface="黑体" panose="02010609060101010101" pitchFamily="49" charset="-122"/>
            </a:endParaRPr>
          </a:p>
        </p:txBody>
      </p:sp>
      <p:pic>
        <p:nvPicPr>
          <p:cNvPr id="7171" name="Picture 3"/>
          <p:cNvPicPr>
            <a:picLocks noChangeAspect="1" noChangeArrowheads="1"/>
          </p:cNvPicPr>
          <p:nvPr/>
        </p:nvPicPr>
        <p:blipFill>
          <a:blip r:embed="rId3"/>
          <a:srcRect/>
          <a:stretch>
            <a:fillRect/>
          </a:stretch>
        </p:blipFill>
        <p:spPr bwMode="auto">
          <a:xfrm>
            <a:off x="184638" y="1989788"/>
            <a:ext cx="2223192" cy="1035031"/>
          </a:xfrm>
          <a:prstGeom prst="rect">
            <a:avLst/>
          </a:prstGeom>
          <a:noFill/>
          <a:ln w="9525">
            <a:noFill/>
            <a:miter lim="800000"/>
            <a:headEnd/>
            <a:tailEnd/>
          </a:ln>
          <a:effectLst/>
        </p:spPr>
      </p:pic>
      <p:sp>
        <p:nvSpPr>
          <p:cNvPr id="14" name="Text Box 6"/>
          <p:cNvSpPr txBox="1">
            <a:spLocks noChangeArrowheads="1"/>
          </p:cNvSpPr>
          <p:nvPr/>
        </p:nvSpPr>
        <p:spPr bwMode="auto">
          <a:xfrm>
            <a:off x="611394" y="3005969"/>
            <a:ext cx="1350253" cy="267382"/>
          </a:xfrm>
          <a:prstGeom prst="rect">
            <a:avLst/>
          </a:prstGeom>
          <a:noFill/>
          <a:ln w="12700" cap="sq">
            <a:noFill/>
            <a:miter lim="800000"/>
            <a:headEnd type="none" w="sm" len="sm"/>
            <a:tailEnd type="none" w="sm" len="sm"/>
          </a:ln>
          <a:effectLst/>
        </p:spPr>
        <p:txBody>
          <a:bodyPr wrap="square" lIns="51435" tIns="25718" rIns="51435" bIns="25718">
            <a:spAutoFit/>
          </a:bodyPr>
          <a:lstStyle/>
          <a:p>
            <a:pPr eaLnBrk="1" hangingPunct="1"/>
            <a:r>
              <a:rPr kumimoji="1" lang="zh-CN" altLang="en-US" sz="1400" b="1" dirty="0" smtClean="0">
                <a:solidFill>
                  <a:srgbClr val="0000CC"/>
                </a:solidFill>
                <a:latin typeface="黑体" panose="02010609060101010101" pitchFamily="49" charset="-122"/>
                <a:ea typeface="黑体" panose="02010609060101010101" pitchFamily="49" charset="-122"/>
              </a:rPr>
              <a:t>八、九十年代</a:t>
            </a:r>
            <a:endParaRPr kumimoji="1" lang="zh-CN" altLang="en-US" sz="1400" b="1" dirty="0">
              <a:solidFill>
                <a:srgbClr val="0000CC"/>
              </a:solidFill>
              <a:latin typeface="黑体" panose="02010609060101010101" pitchFamily="49" charset="-122"/>
              <a:ea typeface="黑体" panose="02010609060101010101" pitchFamily="49" charset="-122"/>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9658" y="1851648"/>
            <a:ext cx="1708547" cy="1385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1"/>
          <a:srcRect/>
          <a:stretch>
            <a:fillRect/>
          </a:stretch>
        </p:blipFill>
        <p:spPr bwMode="auto">
          <a:xfrm>
            <a:off x="3510638" y="1517983"/>
            <a:ext cx="2250401" cy="981849"/>
          </a:xfrm>
          <a:prstGeom prst="rect">
            <a:avLst/>
          </a:prstGeom>
          <a:noFill/>
          <a:ln w="9525">
            <a:noFill/>
            <a:miter lim="800000"/>
            <a:headEnd/>
            <a:tailEnd/>
          </a:ln>
          <a:effectLst/>
        </p:spPr>
      </p:pic>
      <p:sp>
        <p:nvSpPr>
          <p:cNvPr id="59394" name="Text Box 2"/>
          <p:cNvSpPr txBox="1">
            <a:spLocks noChangeArrowheads="1"/>
          </p:cNvSpPr>
          <p:nvPr/>
        </p:nvSpPr>
        <p:spPr bwMode="auto">
          <a:xfrm>
            <a:off x="2290741" y="124182"/>
            <a:ext cx="576104" cy="575158"/>
          </a:xfrm>
          <a:prstGeom prst="rect">
            <a:avLst/>
          </a:prstGeom>
          <a:noFill/>
          <a:ln w="12700" cap="sq">
            <a:noFill/>
            <a:miter lim="800000"/>
            <a:headEnd type="none" w="sm" len="sm"/>
            <a:tailEnd type="none" w="sm" len="sm"/>
          </a:ln>
          <a:effectLst/>
        </p:spPr>
        <p:txBody>
          <a:bodyPr lIns="51435" tIns="25718" rIns="51435" bIns="25718">
            <a:spAutoFit/>
          </a:bodyPr>
          <a:lstStyle/>
          <a:p>
            <a:pPr eaLnBrk="1" hangingPunct="1"/>
            <a:r>
              <a:rPr kumimoji="1" lang="zh-CN" altLang="en-US" sz="3400" b="1" dirty="0">
                <a:solidFill>
                  <a:srgbClr val="FF0000"/>
                </a:solidFill>
                <a:latin typeface="Times New Roman" panose="02020603050405020304" pitchFamily="18" charset="0"/>
              </a:rPr>
              <a:t>食</a:t>
            </a:r>
            <a:endParaRPr kumimoji="1" lang="zh-CN" altLang="en-US" sz="3400" b="1" dirty="0">
              <a:solidFill>
                <a:srgbClr val="FF0000"/>
              </a:solidFill>
              <a:latin typeface="Times New Roman" panose="02020603050405020304" pitchFamily="18" charset="0"/>
            </a:endParaRPr>
          </a:p>
        </p:txBody>
      </p:sp>
      <p:sp>
        <p:nvSpPr>
          <p:cNvPr id="59397" name="Text Box 5"/>
          <p:cNvSpPr txBox="1">
            <a:spLocks noChangeArrowheads="1"/>
          </p:cNvSpPr>
          <p:nvPr/>
        </p:nvSpPr>
        <p:spPr bwMode="auto">
          <a:xfrm>
            <a:off x="345971" y="646987"/>
            <a:ext cx="3039625" cy="482825"/>
          </a:xfrm>
          <a:prstGeom prst="rect">
            <a:avLst/>
          </a:prstGeom>
          <a:noFill/>
          <a:ln w="12700" cap="sq">
            <a:noFill/>
            <a:miter lim="800000"/>
            <a:headEnd type="none" w="sm" len="sm"/>
            <a:tailEnd type="none" w="sm" len="sm"/>
          </a:ln>
          <a:effectLst/>
        </p:spPr>
        <p:txBody>
          <a:bodyPr wrap="square" lIns="51435" tIns="25718" rIns="51435" bIns="25718">
            <a:spAutoFit/>
          </a:bodyPr>
          <a:lstStyle/>
          <a:p>
            <a:pPr eaLnBrk="1" hangingPunct="1"/>
            <a:r>
              <a:rPr kumimoji="1" lang="zh-CN" altLang="en-US" sz="1400" b="1" dirty="0">
                <a:solidFill>
                  <a:srgbClr val="0000CC"/>
                </a:solidFill>
                <a:latin typeface="黑体" panose="02010609060101010101" pitchFamily="49" charset="-122"/>
                <a:ea typeface="黑体" panose="02010609060101010101" pitchFamily="49" charset="-122"/>
              </a:rPr>
              <a:t>60年代，人们平均2个月才可以领到半斤肉，并且还要凭票供应</a:t>
            </a:r>
            <a:r>
              <a:rPr kumimoji="1" lang="zh-CN" altLang="en-US" sz="1400" b="1" dirty="0" smtClean="0">
                <a:solidFill>
                  <a:srgbClr val="0000CC"/>
                </a:solidFill>
                <a:latin typeface="黑体" panose="02010609060101010101" pitchFamily="49" charset="-122"/>
                <a:ea typeface="黑体" panose="02010609060101010101" pitchFamily="49" charset="-122"/>
              </a:rPr>
              <a:t>。</a:t>
            </a:r>
            <a:endParaRPr kumimoji="1" lang="zh-CN" altLang="en-US" sz="1400" b="1" dirty="0">
              <a:solidFill>
                <a:srgbClr val="0000CC"/>
              </a:solidFill>
              <a:latin typeface="黑体" panose="02010609060101010101" pitchFamily="49" charset="-122"/>
              <a:ea typeface="黑体" panose="02010609060101010101" pitchFamily="49" charset="-122"/>
            </a:endParaRPr>
          </a:p>
        </p:txBody>
      </p:sp>
      <p:pic>
        <p:nvPicPr>
          <p:cNvPr id="59398" name="Picture 6" descr="食物支出"/>
          <p:cNvPicPr>
            <a:picLocks noChangeAspect="1" noChangeArrowheads="1"/>
          </p:cNvPicPr>
          <p:nvPr/>
        </p:nvPicPr>
        <p:blipFill>
          <a:blip r:embed="rId2">
            <a:lum bright="-12000" contrast="42000"/>
          </a:blip>
          <a:srcRect/>
          <a:stretch>
            <a:fillRect/>
          </a:stretch>
        </p:blipFill>
        <p:spPr bwMode="auto">
          <a:xfrm>
            <a:off x="3696666" y="134093"/>
            <a:ext cx="2064372" cy="1296035"/>
          </a:xfrm>
          <a:prstGeom prst="rect">
            <a:avLst/>
          </a:prstGeom>
          <a:noFill/>
        </p:spPr>
      </p:pic>
      <p:sp>
        <p:nvSpPr>
          <p:cNvPr id="59399" name="Text Box 7"/>
          <p:cNvSpPr txBox="1">
            <a:spLocks noChangeArrowheads="1"/>
          </p:cNvSpPr>
          <p:nvPr/>
        </p:nvSpPr>
        <p:spPr bwMode="auto">
          <a:xfrm>
            <a:off x="3226151" y="2504144"/>
            <a:ext cx="2496365" cy="698269"/>
          </a:xfrm>
          <a:prstGeom prst="rect">
            <a:avLst/>
          </a:prstGeom>
          <a:noFill/>
          <a:ln w="12700" cap="sq">
            <a:noFill/>
            <a:miter lim="800000"/>
            <a:headEnd type="none" w="sm" len="sm"/>
            <a:tailEnd type="none" w="sm" len="sm"/>
          </a:ln>
          <a:effectLst/>
        </p:spPr>
        <p:txBody>
          <a:bodyPr wrap="square" lIns="51435" tIns="25718" rIns="51435" bIns="25718">
            <a:spAutoFit/>
          </a:bodyPr>
          <a:lstStyle/>
          <a:p>
            <a:pPr eaLnBrk="1" hangingPunct="1"/>
            <a:r>
              <a:rPr kumimoji="1" lang="zh-CN" altLang="en-US" sz="1400" b="1" dirty="0">
                <a:solidFill>
                  <a:srgbClr val="0000CC"/>
                </a:solidFill>
                <a:latin typeface="黑体" panose="02010609060101010101" pitchFamily="49" charset="-122"/>
                <a:ea typeface="黑体" panose="02010609060101010101" pitchFamily="49" charset="-122"/>
              </a:rPr>
              <a:t>今天，超市出售</a:t>
            </a:r>
            <a:r>
              <a:rPr kumimoji="1" lang="zh-CN" altLang="en-US" sz="1400" b="1" dirty="0" smtClean="0">
                <a:solidFill>
                  <a:srgbClr val="0000CC"/>
                </a:solidFill>
                <a:latin typeface="黑体" panose="02010609060101010101" pitchFamily="49" charset="-122"/>
                <a:ea typeface="黑体" panose="02010609060101010101" pitchFamily="49" charset="-122"/>
              </a:rPr>
              <a:t>的食品种类繁多，各类餐厅应有应有，人们讲究营养膳食。</a:t>
            </a:r>
            <a:endParaRPr kumimoji="1" lang="zh-CN" altLang="en-US" sz="1400" b="1" dirty="0">
              <a:solidFill>
                <a:srgbClr val="0000CC"/>
              </a:solidFill>
              <a:latin typeface="黑体" panose="02010609060101010101" pitchFamily="49" charset="-122"/>
              <a:ea typeface="黑体" panose="02010609060101010101" pitchFamily="49" charset="-122"/>
            </a:endParaRPr>
          </a:p>
        </p:txBody>
      </p:sp>
      <p:sp>
        <p:nvSpPr>
          <p:cNvPr id="59401" name="Text Box 9"/>
          <p:cNvSpPr txBox="1">
            <a:spLocks noChangeArrowheads="1"/>
          </p:cNvSpPr>
          <p:nvPr/>
        </p:nvSpPr>
        <p:spPr bwMode="auto">
          <a:xfrm>
            <a:off x="158466" y="134093"/>
            <a:ext cx="2640476" cy="298160"/>
          </a:xfrm>
          <a:prstGeom prst="rect">
            <a:avLst/>
          </a:prstGeom>
          <a:noFill/>
          <a:ln w="9525">
            <a:noFill/>
            <a:miter lim="800000"/>
          </a:ln>
          <a:effectLst/>
        </p:spPr>
        <p:txBody>
          <a:bodyPr lIns="51435" tIns="25718" rIns="51435" bIns="25718">
            <a:spAutoFit/>
          </a:bodyPr>
          <a:lstStyle/>
          <a:p>
            <a:r>
              <a:rPr lang="zh-CN" altLang="en-US" sz="1600" b="1" dirty="0">
                <a:solidFill>
                  <a:srgbClr val="FF0000"/>
                </a:solidFill>
                <a:latin typeface="黑体" panose="02010609060101010101" pitchFamily="49" charset="-122"/>
                <a:ea typeface="黑体" panose="02010609060101010101" pitchFamily="49" charset="-122"/>
              </a:rPr>
              <a:t>改革开放的</a:t>
            </a:r>
            <a:r>
              <a:rPr lang="zh-CN" altLang="en-US" sz="1600" b="1" dirty="0" smtClean="0">
                <a:solidFill>
                  <a:srgbClr val="FF0000"/>
                </a:solidFill>
                <a:latin typeface="黑体" panose="02010609060101010101" pitchFamily="49" charset="-122"/>
                <a:ea typeface="黑体" panose="02010609060101010101" pitchFamily="49" charset="-122"/>
              </a:rPr>
              <a:t>成就：</a:t>
            </a:r>
            <a:endParaRPr lang="zh-CN" altLang="en-US" sz="1600" b="1" dirty="0">
              <a:solidFill>
                <a:srgbClr val="FF0000"/>
              </a:solidFill>
              <a:latin typeface="黑体" panose="02010609060101010101" pitchFamily="49" charset="-122"/>
              <a:ea typeface="黑体" panose="02010609060101010101" pitchFamily="49" charset="-122"/>
            </a:endParaRPr>
          </a:p>
        </p:txBody>
      </p:sp>
      <p:pic>
        <p:nvPicPr>
          <p:cNvPr id="10" name="图片 9" descr="966aca070dc973f57b8947c8.jpg"/>
          <p:cNvPicPr>
            <a:picLocks noChangeAspect="1"/>
          </p:cNvPicPr>
          <p:nvPr/>
        </p:nvPicPr>
        <p:blipFill>
          <a:blip r:embed="rId3"/>
          <a:stretch>
            <a:fillRect/>
          </a:stretch>
        </p:blipFill>
        <p:spPr>
          <a:xfrm>
            <a:off x="522842" y="1109737"/>
            <a:ext cx="2482236" cy="1861378"/>
          </a:xfrm>
          <a:prstGeom prst="rect">
            <a:avLst/>
          </a:prstGeom>
        </p:spPr>
      </p:pic>
    </p:spTree>
  </p:cSld>
  <p:clrMapOvr>
    <a:masterClrMapping/>
  </p:clrMapOvr>
  <p:transition>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5126546" y="0"/>
            <a:ext cx="576104" cy="621325"/>
          </a:xfrm>
          <a:prstGeom prst="rect">
            <a:avLst/>
          </a:prstGeom>
          <a:noFill/>
          <a:ln w="12700" cap="sq">
            <a:noFill/>
            <a:miter lim="800000"/>
            <a:headEnd type="none" w="sm" len="sm"/>
            <a:tailEnd type="none" w="sm" len="sm"/>
          </a:ln>
          <a:effectLst/>
        </p:spPr>
        <p:txBody>
          <a:bodyPr lIns="51435" tIns="25718" rIns="51435" bIns="25718">
            <a:spAutoFit/>
          </a:bodyPr>
          <a:lstStyle/>
          <a:p>
            <a:pPr eaLnBrk="1" hangingPunct="1"/>
            <a:r>
              <a:rPr kumimoji="1" lang="zh-CN" altLang="en-US" sz="3700" b="1" dirty="0">
                <a:solidFill>
                  <a:srgbClr val="FF0000"/>
                </a:solidFill>
                <a:latin typeface="Times New Roman" panose="02020603050405020304" pitchFamily="18" charset="0"/>
              </a:rPr>
              <a:t>住</a:t>
            </a:r>
            <a:endParaRPr kumimoji="1" lang="zh-CN" altLang="en-US" sz="3700" b="1" dirty="0">
              <a:solidFill>
                <a:srgbClr val="FF0000"/>
              </a:solidFill>
              <a:latin typeface="Times New Roman" panose="02020603050405020304" pitchFamily="18" charset="0"/>
            </a:endParaRPr>
          </a:p>
        </p:txBody>
      </p:sp>
      <p:pic>
        <p:nvPicPr>
          <p:cNvPr id="60420" name="Picture 4" descr="住房4"/>
          <p:cNvPicPr>
            <a:picLocks noChangeAspect="1" noChangeArrowheads="1"/>
          </p:cNvPicPr>
          <p:nvPr/>
        </p:nvPicPr>
        <p:blipFill>
          <a:blip r:embed="rId1">
            <a:lum bright="-12000" contrast="18000"/>
          </a:blip>
          <a:srcRect/>
          <a:stretch>
            <a:fillRect/>
          </a:stretch>
        </p:blipFill>
        <p:spPr bwMode="auto">
          <a:xfrm>
            <a:off x="110020" y="900024"/>
            <a:ext cx="2290413" cy="1836050"/>
          </a:xfrm>
          <a:prstGeom prst="rect">
            <a:avLst/>
          </a:prstGeom>
          <a:noFill/>
        </p:spPr>
      </p:pic>
      <p:pic>
        <p:nvPicPr>
          <p:cNvPr id="60421" name="Picture 5" descr="住房2"/>
          <p:cNvPicPr>
            <a:picLocks noChangeAspect="1" noChangeArrowheads="1"/>
          </p:cNvPicPr>
          <p:nvPr/>
        </p:nvPicPr>
        <p:blipFill>
          <a:blip r:embed="rId2">
            <a:lum contrast="54000"/>
          </a:blip>
          <a:srcRect/>
          <a:stretch>
            <a:fillRect/>
          </a:stretch>
        </p:blipFill>
        <p:spPr bwMode="auto">
          <a:xfrm>
            <a:off x="2544458" y="900025"/>
            <a:ext cx="3168571" cy="1820300"/>
          </a:xfrm>
          <a:prstGeom prst="rect">
            <a:avLst/>
          </a:prstGeom>
          <a:noFill/>
        </p:spPr>
      </p:pic>
      <p:sp>
        <p:nvSpPr>
          <p:cNvPr id="60422" name="Text Box 6"/>
          <p:cNvSpPr txBox="1">
            <a:spLocks noChangeArrowheads="1"/>
          </p:cNvSpPr>
          <p:nvPr/>
        </p:nvSpPr>
        <p:spPr bwMode="auto">
          <a:xfrm>
            <a:off x="2713489" y="2685073"/>
            <a:ext cx="2903523" cy="544381"/>
          </a:xfrm>
          <a:prstGeom prst="rect">
            <a:avLst/>
          </a:prstGeom>
          <a:noFill/>
          <a:ln w="12700" cap="sq">
            <a:noFill/>
            <a:miter lim="800000"/>
            <a:headEnd type="none" w="sm" len="sm"/>
            <a:tailEnd type="none" w="sm" len="sm"/>
          </a:ln>
          <a:effectLst/>
        </p:spPr>
        <p:txBody>
          <a:bodyPr lIns="51435" tIns="25718" rIns="51435" bIns="25718">
            <a:spAutoFit/>
          </a:bodyPr>
          <a:lstStyle/>
          <a:p>
            <a:pPr eaLnBrk="1" hangingPunct="1"/>
            <a:r>
              <a:rPr kumimoji="1" lang="zh-CN" altLang="en-US" sz="1600" b="1" dirty="0">
                <a:latin typeface="黑体" panose="02010609060101010101" pitchFamily="49" charset="-122"/>
                <a:ea typeface="黑体" panose="02010609060101010101" pitchFamily="49" charset="-122"/>
              </a:rPr>
              <a:t>今天，很多家庭拥有了宽敞豪华的客厅</a:t>
            </a:r>
            <a:endParaRPr kumimoji="1" lang="zh-CN" altLang="en-US" sz="1600" b="1" dirty="0">
              <a:latin typeface="黑体" panose="02010609060101010101" pitchFamily="49" charset="-122"/>
              <a:ea typeface="黑体" panose="02010609060101010101" pitchFamily="49" charset="-122"/>
            </a:endParaRPr>
          </a:p>
        </p:txBody>
      </p:sp>
      <p:sp>
        <p:nvSpPr>
          <p:cNvPr id="60423" name="Text Box 7"/>
          <p:cNvSpPr txBox="1">
            <a:spLocks noChangeArrowheads="1"/>
          </p:cNvSpPr>
          <p:nvPr/>
        </p:nvSpPr>
        <p:spPr bwMode="auto">
          <a:xfrm>
            <a:off x="374068" y="2700073"/>
            <a:ext cx="2101376" cy="298160"/>
          </a:xfrm>
          <a:prstGeom prst="rect">
            <a:avLst/>
          </a:prstGeom>
          <a:noFill/>
          <a:ln w="12700" cap="sq">
            <a:noFill/>
            <a:miter lim="800000"/>
            <a:headEnd type="none" w="sm" len="sm"/>
            <a:tailEnd type="none" w="sm" len="sm"/>
          </a:ln>
          <a:effectLst/>
        </p:spPr>
        <p:txBody>
          <a:bodyPr wrap="square" lIns="51435" tIns="25718" rIns="51435" bIns="25718">
            <a:spAutoFit/>
          </a:bodyPr>
          <a:lstStyle/>
          <a:p>
            <a:pPr eaLnBrk="1" hangingPunct="1"/>
            <a:r>
              <a:rPr kumimoji="1" lang="zh-CN" altLang="en-US" sz="1600" b="1" dirty="0" smtClean="0">
                <a:latin typeface="黑体" panose="02010609060101010101" pitchFamily="49" charset="-122"/>
                <a:ea typeface="黑体" panose="02010609060101010101" pitchFamily="49" charset="-122"/>
              </a:rPr>
              <a:t>80年代初的</a:t>
            </a:r>
            <a:r>
              <a:rPr kumimoji="1" lang="zh-CN" altLang="en-US" sz="1600" b="1" dirty="0">
                <a:latin typeface="黑体" panose="02010609060101010101" pitchFamily="49" charset="-122"/>
                <a:ea typeface="黑体" panose="02010609060101010101" pitchFamily="49" charset="-122"/>
              </a:rPr>
              <a:t>大杂院。</a:t>
            </a:r>
            <a:endParaRPr kumimoji="1" lang="zh-CN" altLang="en-US" sz="1600" b="1" dirty="0">
              <a:latin typeface="黑体" panose="02010609060101010101" pitchFamily="49" charset="-122"/>
              <a:ea typeface="黑体" panose="02010609060101010101" pitchFamily="49" charset="-122"/>
            </a:endParaRPr>
          </a:p>
        </p:txBody>
      </p:sp>
      <p:sp>
        <p:nvSpPr>
          <p:cNvPr id="60424" name="Text Box 8"/>
          <p:cNvSpPr txBox="1">
            <a:spLocks noChangeArrowheads="1"/>
          </p:cNvSpPr>
          <p:nvPr/>
        </p:nvSpPr>
        <p:spPr bwMode="auto">
          <a:xfrm>
            <a:off x="0" y="0"/>
            <a:ext cx="2640476" cy="298160"/>
          </a:xfrm>
          <a:prstGeom prst="rect">
            <a:avLst/>
          </a:prstGeom>
          <a:noFill/>
          <a:ln w="9525">
            <a:noFill/>
            <a:miter lim="800000"/>
          </a:ln>
          <a:effectLst/>
        </p:spPr>
        <p:txBody>
          <a:bodyPr lIns="51435" tIns="25718" rIns="51435" bIns="25718">
            <a:spAutoFit/>
          </a:bodyPr>
          <a:lstStyle/>
          <a:p>
            <a:r>
              <a:rPr lang="zh-CN" altLang="en-US" sz="1600" b="1" dirty="0">
                <a:solidFill>
                  <a:srgbClr val="FF0000"/>
                </a:solidFill>
                <a:latin typeface="黑体" panose="02010609060101010101" pitchFamily="49" charset="-122"/>
                <a:ea typeface="黑体" panose="02010609060101010101" pitchFamily="49" charset="-122"/>
              </a:rPr>
              <a:t>改革开放的</a:t>
            </a:r>
            <a:r>
              <a:rPr lang="zh-CN" altLang="en-US" sz="1600" b="1" dirty="0" smtClean="0">
                <a:solidFill>
                  <a:srgbClr val="FF0000"/>
                </a:solidFill>
                <a:latin typeface="黑体" panose="02010609060101010101" pitchFamily="49" charset="-122"/>
                <a:ea typeface="黑体" panose="02010609060101010101" pitchFamily="49" charset="-122"/>
              </a:rPr>
              <a:t>成就：</a:t>
            </a:r>
            <a:endParaRPr lang="zh-CN" altLang="en-US" sz="1600" b="1" dirty="0">
              <a:solidFill>
                <a:srgbClr val="FF0000"/>
              </a:solidFill>
              <a:latin typeface="黑体" panose="02010609060101010101" pitchFamily="49" charset="-122"/>
              <a:ea typeface="黑体" panose="02010609060101010101" pitchFamily="49" charset="-122"/>
            </a:endParaRPr>
          </a:p>
        </p:txBody>
      </p:sp>
      <p:sp>
        <p:nvSpPr>
          <p:cNvPr id="10" name="Text Box 3"/>
          <p:cNvSpPr txBox="1">
            <a:spLocks noChangeArrowheads="1"/>
          </p:cNvSpPr>
          <p:nvPr/>
        </p:nvSpPr>
        <p:spPr bwMode="auto">
          <a:xfrm>
            <a:off x="144026" y="251258"/>
            <a:ext cx="5136926" cy="1283045"/>
          </a:xfrm>
          <a:prstGeom prst="rect">
            <a:avLst/>
          </a:prstGeom>
          <a:noFill/>
          <a:ln w="12700" cap="sq">
            <a:noFill/>
            <a:miter lim="800000"/>
            <a:headEnd type="none" w="sm" len="sm"/>
            <a:tailEnd type="none" w="sm" len="sm"/>
          </a:ln>
          <a:effectLst/>
        </p:spPr>
        <p:txBody>
          <a:bodyPr lIns="51435" tIns="25718" rIns="51435" bIns="25718">
            <a:spAutoFit/>
          </a:bodyPr>
          <a:lstStyle/>
          <a:p>
            <a:r>
              <a:rPr kumimoji="1" lang="zh-CN" altLang="en-US" sz="1600" b="1" dirty="0" smtClean="0">
                <a:solidFill>
                  <a:srgbClr val="0000CC"/>
                </a:solidFill>
                <a:latin typeface="黑体" panose="02010609060101010101" pitchFamily="49" charset="-122"/>
                <a:ea typeface="黑体" panose="02010609060101010101" pitchFamily="49" charset="-122"/>
              </a:rPr>
              <a:t> 到</a:t>
            </a:r>
            <a:r>
              <a:rPr kumimoji="1" lang="en-US" altLang="zh-CN" sz="1600" b="1" dirty="0" smtClean="0">
                <a:solidFill>
                  <a:srgbClr val="0000CC"/>
                </a:solidFill>
                <a:latin typeface="黑体" panose="02010609060101010101" pitchFamily="49" charset="-122"/>
                <a:ea typeface="黑体" panose="02010609060101010101" pitchFamily="49" charset="-122"/>
              </a:rPr>
              <a:t>2017</a:t>
            </a:r>
            <a:r>
              <a:rPr kumimoji="1" lang="zh-CN" altLang="en-US" sz="1600" b="1" dirty="0" smtClean="0">
                <a:solidFill>
                  <a:srgbClr val="0000CC"/>
                </a:solidFill>
                <a:latin typeface="黑体" panose="02010609060101010101" pitchFamily="49" charset="-122"/>
                <a:ea typeface="黑体" panose="02010609060101010101" pitchFamily="49" charset="-122"/>
              </a:rPr>
              <a:t>年底</a:t>
            </a:r>
            <a:r>
              <a:rPr kumimoji="1" lang="zh-CN" altLang="en-US" sz="1600" b="1" dirty="0">
                <a:solidFill>
                  <a:srgbClr val="0000CC"/>
                </a:solidFill>
                <a:latin typeface="黑体" panose="02010609060101010101" pitchFamily="49" charset="-122"/>
                <a:ea typeface="黑体" panose="02010609060101010101" pitchFamily="49" charset="-122"/>
              </a:rPr>
              <a:t>，城镇人均住房建筑面积达到</a:t>
            </a:r>
            <a:r>
              <a:rPr kumimoji="1" lang="zh-CN" altLang="en-US" sz="1600" b="1" dirty="0" smtClean="0">
                <a:solidFill>
                  <a:srgbClr val="0000CC"/>
                </a:solidFill>
                <a:latin typeface="黑体" panose="02010609060101010101" pitchFamily="49" charset="-122"/>
                <a:ea typeface="黑体" panose="02010609060101010101" pitchFamily="49" charset="-122"/>
              </a:rPr>
              <a:t>了</a:t>
            </a:r>
            <a:r>
              <a:rPr kumimoji="1" lang="en-US" altLang="zh-CN" sz="1600" b="1" dirty="0" smtClean="0">
                <a:solidFill>
                  <a:srgbClr val="0000CC"/>
                </a:solidFill>
                <a:latin typeface="黑体" panose="02010609060101010101" pitchFamily="49" charset="-122"/>
                <a:ea typeface="黑体" panose="02010609060101010101" pitchFamily="49" charset="-122"/>
              </a:rPr>
              <a:t>40.8</a:t>
            </a:r>
            <a:r>
              <a:rPr kumimoji="1" lang="zh-CN" altLang="en-US" sz="1600" b="1" dirty="0">
                <a:solidFill>
                  <a:srgbClr val="0000CC"/>
                </a:solidFill>
                <a:latin typeface="黑体" panose="02010609060101010101" pitchFamily="49" charset="-122"/>
                <a:ea typeface="黑体" panose="02010609060101010101" pitchFamily="49" charset="-122"/>
              </a:rPr>
              <a:t>平方米以上，是</a:t>
            </a:r>
            <a:r>
              <a:rPr kumimoji="1" lang="en-US" altLang="zh-CN" sz="1600" b="1" dirty="0">
                <a:solidFill>
                  <a:srgbClr val="0000CC"/>
                </a:solidFill>
                <a:latin typeface="黑体" panose="02010609060101010101" pitchFamily="49" charset="-122"/>
                <a:ea typeface="黑体" panose="02010609060101010101" pitchFamily="49" charset="-122"/>
              </a:rPr>
              <a:t>1978</a:t>
            </a:r>
            <a:r>
              <a:rPr kumimoji="1" lang="zh-CN" altLang="en-US" sz="1600" b="1" dirty="0">
                <a:solidFill>
                  <a:srgbClr val="0000CC"/>
                </a:solidFill>
                <a:latin typeface="黑体" panose="02010609060101010101" pitchFamily="49" charset="-122"/>
                <a:ea typeface="黑体" panose="02010609060101010101" pitchFamily="49" charset="-122"/>
              </a:rPr>
              <a:t>年人均住房面积</a:t>
            </a:r>
            <a:r>
              <a:rPr kumimoji="1" lang="zh-CN" altLang="en-US" sz="1600" b="1" dirty="0" smtClean="0">
                <a:solidFill>
                  <a:srgbClr val="0000CC"/>
                </a:solidFill>
                <a:latin typeface="黑体" panose="02010609060101010101" pitchFamily="49" charset="-122"/>
                <a:ea typeface="黑体" panose="02010609060101010101" pitchFamily="49" charset="-122"/>
              </a:rPr>
              <a:t>的</a:t>
            </a:r>
            <a:r>
              <a:rPr kumimoji="1" lang="en-US" altLang="zh-CN" sz="1600" b="1" dirty="0" smtClean="0">
                <a:solidFill>
                  <a:srgbClr val="0000CC"/>
                </a:solidFill>
                <a:latin typeface="黑体" panose="02010609060101010101" pitchFamily="49" charset="-122"/>
                <a:ea typeface="黑体" panose="02010609060101010101" pitchFamily="49" charset="-122"/>
              </a:rPr>
              <a:t>6.1</a:t>
            </a:r>
            <a:r>
              <a:rPr kumimoji="1" lang="zh-CN" altLang="en-US" sz="1600" b="1" dirty="0" smtClean="0">
                <a:solidFill>
                  <a:srgbClr val="0000CC"/>
                </a:solidFill>
                <a:latin typeface="黑体" panose="02010609060101010101" pitchFamily="49" charset="-122"/>
                <a:ea typeface="黑体" panose="02010609060101010101" pitchFamily="49" charset="-122"/>
              </a:rPr>
              <a:t>倍</a:t>
            </a:r>
            <a:r>
              <a:rPr kumimoji="1" lang="zh-CN" altLang="en-US" sz="1600" b="1" dirty="0">
                <a:solidFill>
                  <a:srgbClr val="0000CC"/>
                </a:solidFill>
                <a:latin typeface="黑体" panose="02010609060101010101" pitchFamily="49" charset="-122"/>
                <a:ea typeface="黑体" panose="02010609060101010101" pitchFamily="49" charset="-122"/>
              </a:rPr>
              <a:t>。农村居民基本实现了一户一</a:t>
            </a:r>
            <a:r>
              <a:rPr kumimoji="1" lang="zh-CN" altLang="en-US" sz="1600" b="1" dirty="0" smtClean="0">
                <a:solidFill>
                  <a:srgbClr val="0000CC"/>
                </a:solidFill>
                <a:latin typeface="黑体" panose="02010609060101010101" pitchFamily="49" charset="-122"/>
                <a:ea typeface="黑体" panose="02010609060101010101" pitchFamily="49" charset="-122"/>
              </a:rPr>
              <a:t>宅。</a:t>
            </a:r>
            <a:endParaRPr kumimoji="1" lang="zh-CN" altLang="en-US" sz="1600" b="1" dirty="0">
              <a:solidFill>
                <a:srgbClr val="0000CC"/>
              </a:solidFill>
              <a:latin typeface="黑体" panose="02010609060101010101" pitchFamily="49" charset="-122"/>
              <a:ea typeface="黑体" panose="02010609060101010101" pitchFamily="49" charset="-122"/>
            </a:endParaRPr>
          </a:p>
          <a:p>
            <a:endParaRPr kumimoji="1" lang="zh-CN" altLang="en-US" sz="1600" b="1" dirty="0">
              <a:solidFill>
                <a:srgbClr val="0000CC"/>
              </a:solidFill>
              <a:latin typeface="黑体" panose="02010609060101010101" pitchFamily="49" charset="-122"/>
              <a:ea typeface="黑体" panose="02010609060101010101" pitchFamily="49" charset="-122"/>
            </a:endParaRPr>
          </a:p>
          <a:p>
            <a:endParaRPr kumimoji="1" lang="zh-CN" altLang="en-US" sz="1600" b="1" dirty="0">
              <a:solidFill>
                <a:srgbClr val="0000CC"/>
              </a:solidFill>
              <a:latin typeface="黑体" panose="02010609060101010101" pitchFamily="49" charset="-122"/>
              <a:ea typeface="黑体" panose="02010609060101010101" pitchFamily="49" charset="-122"/>
            </a:endParaRPr>
          </a:p>
        </p:txBody>
      </p:sp>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523065" y="340006"/>
          <a:ext cx="4572032" cy="2637358"/>
        </p:xfrm>
        <a:graphic>
          <a:graphicData uri="http://schemas.openxmlformats.org/drawingml/2006/table">
            <a:tbl>
              <a:tblPr firstRow="1" bandRow="1">
                <a:tableStyleId>{5C22544A-7EE6-4342-B048-85BDC9FD1C3A}</a:tableStyleId>
              </a:tblPr>
              <a:tblGrid>
                <a:gridCol w="1143008"/>
                <a:gridCol w="1294277"/>
                <a:gridCol w="991739"/>
                <a:gridCol w="1143008"/>
              </a:tblGrid>
              <a:tr h="460919">
                <a:tc>
                  <a:txBody>
                    <a:bodyPr/>
                    <a:lstStyle/>
                    <a:p>
                      <a:pPr algn="ctr"/>
                      <a:endParaRPr lang="en-US" altLang="zh-CN" sz="1300" b="0" dirty="0" smtClean="0">
                        <a:solidFill>
                          <a:srgbClr val="FF0000"/>
                        </a:solidFill>
                        <a:latin typeface="黑体" panose="02010609060101010101" pitchFamily="49" charset="-122"/>
                        <a:ea typeface="黑体" panose="02010609060101010101" pitchFamily="49" charset="-122"/>
                      </a:endParaRPr>
                    </a:p>
                    <a:p>
                      <a:pPr algn="ctr"/>
                      <a:r>
                        <a:rPr lang="zh-CN" altLang="en-US" sz="1300" b="0" dirty="0" smtClean="0">
                          <a:solidFill>
                            <a:srgbClr val="FF0000"/>
                          </a:solidFill>
                          <a:latin typeface="黑体" panose="02010609060101010101" pitchFamily="49" charset="-122"/>
                          <a:ea typeface="黑体" panose="02010609060101010101" pitchFamily="49" charset="-122"/>
                        </a:rPr>
                        <a:t>一体</a:t>
                      </a:r>
                      <a:endParaRPr lang="zh-CN" altLang="en-US" sz="1300" b="0" dirty="0">
                        <a:solidFill>
                          <a:srgbClr val="FF0000"/>
                        </a:solidFill>
                        <a:latin typeface="黑体" panose="02010609060101010101" pitchFamily="49" charset="-122"/>
                        <a:ea typeface="黑体" panose="02010609060101010101" pitchFamily="49" charset="-122"/>
                      </a:endParaRPr>
                    </a:p>
                  </a:txBody>
                  <a:tcPr marL="57610" marR="57610" marT="28801" marB="28801">
                    <a:solidFill>
                      <a:schemeClr val="accent1"/>
                    </a:solidFill>
                  </a:tcPr>
                </a:tc>
                <a:tc>
                  <a:txBody>
                    <a:bodyPr/>
                    <a:lstStyle/>
                    <a:p>
                      <a:pPr algn="ctr"/>
                      <a:endParaRPr lang="en-US" altLang="zh-CN" sz="1300" dirty="0" smtClean="0">
                        <a:solidFill>
                          <a:srgbClr val="FF0000"/>
                        </a:solidFill>
                        <a:latin typeface="黑体" panose="02010609060101010101" pitchFamily="49" charset="-122"/>
                        <a:ea typeface="黑体" panose="02010609060101010101" pitchFamily="49" charset="-122"/>
                      </a:endParaRPr>
                    </a:p>
                    <a:p>
                      <a:pPr algn="ctr"/>
                      <a:r>
                        <a:rPr lang="zh-CN" altLang="en-US" sz="1300" dirty="0" smtClean="0">
                          <a:solidFill>
                            <a:srgbClr val="FF0000"/>
                          </a:solidFill>
                          <a:latin typeface="黑体" panose="02010609060101010101" pitchFamily="49" charset="-122"/>
                          <a:ea typeface="黑体" panose="02010609060101010101" pitchFamily="49" charset="-122"/>
                        </a:rPr>
                        <a:t>五位</a:t>
                      </a:r>
                      <a:endParaRPr lang="zh-CN" altLang="en-US" sz="1300" dirty="0">
                        <a:solidFill>
                          <a:srgbClr val="FF0000"/>
                        </a:solidFill>
                        <a:latin typeface="黑体" panose="02010609060101010101" pitchFamily="49" charset="-122"/>
                        <a:ea typeface="黑体" panose="02010609060101010101" pitchFamily="49" charset="-122"/>
                      </a:endParaRPr>
                    </a:p>
                  </a:txBody>
                  <a:tcPr marL="57610" marR="57610" marT="28801" marB="28801">
                    <a:solidFill>
                      <a:schemeClr val="accent1"/>
                    </a:solidFill>
                  </a:tcPr>
                </a:tc>
                <a:tc>
                  <a:txBody>
                    <a:bodyPr/>
                    <a:lstStyle/>
                    <a:p>
                      <a:pPr algn="ctr"/>
                      <a:endParaRPr lang="en-US" altLang="zh-CN" sz="1300" dirty="0" smtClean="0">
                        <a:solidFill>
                          <a:srgbClr val="FF0000"/>
                        </a:solidFill>
                        <a:latin typeface="黑体" panose="02010609060101010101" pitchFamily="49" charset="-122"/>
                        <a:ea typeface="黑体" panose="02010609060101010101" pitchFamily="49" charset="-122"/>
                      </a:endParaRPr>
                    </a:p>
                    <a:p>
                      <a:pPr algn="ctr"/>
                      <a:r>
                        <a:rPr lang="zh-CN" altLang="en-US" sz="1300" dirty="0" smtClean="0">
                          <a:solidFill>
                            <a:srgbClr val="FF0000"/>
                          </a:solidFill>
                          <a:latin typeface="黑体" panose="02010609060101010101" pitchFamily="49" charset="-122"/>
                          <a:ea typeface="黑体" panose="02010609060101010101" pitchFamily="49" charset="-122"/>
                        </a:rPr>
                        <a:t>内容</a:t>
                      </a:r>
                      <a:endParaRPr lang="zh-CN" altLang="en-US" sz="1300" dirty="0">
                        <a:solidFill>
                          <a:srgbClr val="FF0000"/>
                        </a:solidFill>
                        <a:latin typeface="黑体" panose="02010609060101010101" pitchFamily="49" charset="-122"/>
                        <a:ea typeface="黑体" panose="02010609060101010101" pitchFamily="49" charset="-122"/>
                      </a:endParaRPr>
                    </a:p>
                  </a:txBody>
                  <a:tcPr marL="57610" marR="57610" marT="28801" marB="28801">
                    <a:solidFill>
                      <a:schemeClr val="accent1"/>
                    </a:solidFill>
                  </a:tcPr>
                </a:tc>
                <a:tc>
                  <a:txBody>
                    <a:bodyPr/>
                    <a:lstStyle/>
                    <a:p>
                      <a:pPr algn="ctr"/>
                      <a:endParaRPr lang="en-US" altLang="zh-CN" sz="1300" dirty="0" smtClean="0">
                        <a:solidFill>
                          <a:srgbClr val="FF0000"/>
                        </a:solidFill>
                        <a:latin typeface="黑体" panose="02010609060101010101" pitchFamily="49" charset="-122"/>
                        <a:ea typeface="黑体" panose="02010609060101010101" pitchFamily="49" charset="-122"/>
                      </a:endParaRPr>
                    </a:p>
                    <a:p>
                      <a:pPr algn="ctr"/>
                      <a:r>
                        <a:rPr lang="zh-CN" altLang="en-US" sz="1300" dirty="0" smtClean="0">
                          <a:solidFill>
                            <a:srgbClr val="FF0000"/>
                          </a:solidFill>
                          <a:latin typeface="黑体" panose="02010609060101010101" pitchFamily="49" charset="-122"/>
                          <a:ea typeface="黑体" panose="02010609060101010101" pitchFamily="49" charset="-122"/>
                        </a:rPr>
                        <a:t>目标</a:t>
                      </a:r>
                      <a:endParaRPr lang="zh-CN" altLang="en-US" sz="1300" dirty="0">
                        <a:solidFill>
                          <a:srgbClr val="FF0000"/>
                        </a:solidFill>
                        <a:latin typeface="黑体" panose="02010609060101010101" pitchFamily="49" charset="-122"/>
                        <a:ea typeface="黑体" panose="02010609060101010101" pitchFamily="49" charset="-122"/>
                      </a:endParaRPr>
                    </a:p>
                  </a:txBody>
                  <a:tcPr marL="57610" marR="57610" marT="28801" marB="28801">
                    <a:solidFill>
                      <a:schemeClr val="accent1"/>
                    </a:solidFill>
                  </a:tcPr>
                </a:tc>
              </a:tr>
              <a:tr h="403249">
                <a:tc rowSpan="5">
                  <a:txBody>
                    <a:bodyPr/>
                    <a:lstStyle/>
                    <a:p>
                      <a:endParaRPr lang="en-US" altLang="zh-CN" sz="1000" b="1" dirty="0" smtClean="0"/>
                    </a:p>
                    <a:p>
                      <a:endParaRPr lang="en-US" altLang="zh-CN" sz="1000" b="1" dirty="0" smtClean="0"/>
                    </a:p>
                    <a:p>
                      <a:endParaRPr lang="en-US" altLang="zh-CN" sz="1000" b="1" dirty="0" smtClean="0"/>
                    </a:p>
                    <a:p>
                      <a:endParaRPr lang="en-US" altLang="zh-CN" sz="1000" b="1" dirty="0" smtClean="0"/>
                    </a:p>
                    <a:p>
                      <a:endParaRPr lang="en-US" altLang="zh-CN" sz="1000" b="1" dirty="0" smtClean="0"/>
                    </a:p>
                    <a:p>
                      <a:endParaRPr lang="en-US" altLang="zh-CN" sz="1000" b="1" dirty="0" smtClean="0"/>
                    </a:p>
                    <a:p>
                      <a:r>
                        <a:rPr lang="zh-CN" altLang="en-US" sz="1000" b="1" dirty="0" smtClean="0"/>
                        <a:t>现代化建设</a:t>
                      </a:r>
                      <a:endParaRPr lang="zh-CN" altLang="en-US" sz="1000" b="1" dirty="0"/>
                    </a:p>
                  </a:txBody>
                  <a:tcPr marL="57610" marR="57610" marT="28801" marB="28801">
                    <a:solidFill>
                      <a:schemeClr val="accent1"/>
                    </a:solidFill>
                  </a:tcPr>
                </a:tc>
                <a:tc>
                  <a:txBody>
                    <a:bodyPr/>
                    <a:lstStyle/>
                    <a:p>
                      <a:r>
                        <a:rPr lang="zh-CN" altLang="en-US" sz="1000" b="1" dirty="0" smtClean="0"/>
                        <a:t>经济建设</a:t>
                      </a:r>
                      <a:endParaRPr lang="zh-CN" altLang="en-US" sz="1000" b="1" dirty="0"/>
                    </a:p>
                  </a:txBody>
                  <a:tcPr marL="57610" marR="57610" marT="28801" marB="28801">
                    <a:solidFill>
                      <a:schemeClr val="accent1"/>
                    </a:solidFill>
                  </a:tcPr>
                </a:tc>
                <a:tc>
                  <a:txBody>
                    <a:bodyPr/>
                    <a:lstStyle/>
                    <a:p>
                      <a:r>
                        <a:rPr lang="zh-CN" altLang="en-US" sz="1000" b="1" dirty="0" smtClean="0"/>
                        <a:t>社会主义</a:t>
                      </a:r>
                      <a:endParaRPr lang="en-US" altLang="zh-CN" sz="1000" b="1" dirty="0" smtClean="0"/>
                    </a:p>
                    <a:p>
                      <a:r>
                        <a:rPr lang="zh-CN" altLang="en-US" sz="1000" b="1" dirty="0" smtClean="0"/>
                        <a:t>市场经济</a:t>
                      </a:r>
                      <a:endParaRPr lang="zh-CN" altLang="en-US" sz="1000" b="1" dirty="0"/>
                    </a:p>
                  </a:txBody>
                  <a:tcPr marL="57610" marR="57610" marT="28801" marB="28801">
                    <a:solidFill>
                      <a:schemeClr val="accent1"/>
                    </a:solidFill>
                  </a:tcPr>
                </a:tc>
                <a:tc>
                  <a:txBody>
                    <a:bodyPr/>
                    <a:lstStyle/>
                    <a:p>
                      <a:r>
                        <a:rPr lang="zh-CN" altLang="en-US" sz="1000" b="1" dirty="0" smtClean="0"/>
                        <a:t>富强中国</a:t>
                      </a:r>
                      <a:endParaRPr lang="zh-CN" altLang="en-US" sz="1000" b="1" dirty="0"/>
                    </a:p>
                  </a:txBody>
                  <a:tcPr marL="57610" marR="57610" marT="28801" marB="28801">
                    <a:solidFill>
                      <a:schemeClr val="accent1"/>
                    </a:solidFill>
                  </a:tcPr>
                </a:tc>
              </a:tr>
              <a:tr h="403249">
                <a:tc vMerge="1">
                  <a:tcPr/>
                </a:tc>
                <a:tc>
                  <a:txBody>
                    <a:bodyPr/>
                    <a:lstStyle/>
                    <a:p>
                      <a:r>
                        <a:rPr lang="zh-CN" altLang="en-US" sz="1000" b="1" dirty="0" smtClean="0"/>
                        <a:t>政治建设</a:t>
                      </a:r>
                      <a:endParaRPr lang="zh-CN" altLang="en-US" sz="1000" b="1" dirty="0"/>
                    </a:p>
                  </a:txBody>
                  <a:tcPr marL="57610" marR="57610" marT="28801" marB="28801">
                    <a:solidFill>
                      <a:schemeClr val="accent1"/>
                    </a:solidFill>
                  </a:tcPr>
                </a:tc>
                <a:tc>
                  <a:txBody>
                    <a:bodyPr/>
                    <a:lstStyle/>
                    <a:p>
                      <a:r>
                        <a:rPr lang="zh-CN" altLang="en-US" sz="1000" b="1" dirty="0" smtClean="0"/>
                        <a:t>社会主义</a:t>
                      </a:r>
                      <a:endParaRPr lang="en-US" altLang="zh-CN" sz="1000" b="1" dirty="0" smtClean="0"/>
                    </a:p>
                    <a:p>
                      <a:r>
                        <a:rPr lang="zh-CN" altLang="en-US" sz="1000" b="1" dirty="0" smtClean="0"/>
                        <a:t>民主政治</a:t>
                      </a:r>
                      <a:endParaRPr lang="zh-CN" altLang="en-US" sz="1000" b="1" dirty="0"/>
                    </a:p>
                  </a:txBody>
                  <a:tcPr marL="57610" marR="57610" marT="28801" marB="28801">
                    <a:solidFill>
                      <a:schemeClr val="accent1"/>
                    </a:solidFill>
                  </a:tcPr>
                </a:tc>
                <a:tc>
                  <a:txBody>
                    <a:bodyPr/>
                    <a:lstStyle/>
                    <a:p>
                      <a:r>
                        <a:rPr lang="zh-CN" altLang="en-US" sz="1000" b="1" dirty="0" smtClean="0"/>
                        <a:t>民主中国</a:t>
                      </a:r>
                      <a:endParaRPr lang="zh-CN" altLang="en-US" sz="1000" b="1" dirty="0"/>
                    </a:p>
                  </a:txBody>
                  <a:tcPr marL="57610" marR="57610" marT="28801" marB="28801">
                    <a:solidFill>
                      <a:schemeClr val="accent1"/>
                    </a:solidFill>
                  </a:tcPr>
                </a:tc>
              </a:tr>
              <a:tr h="403249">
                <a:tc vMerge="1">
                  <a:tcPr/>
                </a:tc>
                <a:tc>
                  <a:txBody>
                    <a:bodyPr/>
                    <a:lstStyle/>
                    <a:p>
                      <a:r>
                        <a:rPr lang="zh-CN" altLang="en-US" sz="1000" b="1" dirty="0" smtClean="0"/>
                        <a:t>文化建设</a:t>
                      </a:r>
                      <a:endParaRPr lang="zh-CN" altLang="en-US" sz="1000" b="1" dirty="0"/>
                    </a:p>
                  </a:txBody>
                  <a:tcPr marL="57610" marR="57610" marT="28801" marB="28801">
                    <a:solidFill>
                      <a:schemeClr val="accent1"/>
                    </a:solidFill>
                  </a:tcPr>
                </a:tc>
                <a:tc>
                  <a:txBody>
                    <a:bodyPr/>
                    <a:lstStyle/>
                    <a:p>
                      <a:r>
                        <a:rPr lang="zh-CN" altLang="en-US" sz="1000" b="1" dirty="0" smtClean="0"/>
                        <a:t>社会主义</a:t>
                      </a:r>
                      <a:endParaRPr lang="en-US" altLang="zh-CN" sz="1000" b="1" dirty="0" smtClean="0"/>
                    </a:p>
                    <a:p>
                      <a:r>
                        <a:rPr lang="zh-CN" altLang="en-US" sz="1000" b="1" dirty="0" smtClean="0"/>
                        <a:t>先进文化</a:t>
                      </a:r>
                      <a:endParaRPr lang="zh-CN" altLang="en-US" sz="1000" b="1" dirty="0"/>
                    </a:p>
                  </a:txBody>
                  <a:tcPr marL="57610" marR="57610" marT="28801" marB="28801">
                    <a:solidFill>
                      <a:schemeClr val="accent1"/>
                    </a:solidFill>
                  </a:tcPr>
                </a:tc>
                <a:tc>
                  <a:txBody>
                    <a:bodyPr/>
                    <a:lstStyle/>
                    <a:p>
                      <a:r>
                        <a:rPr lang="zh-CN" altLang="en-US" sz="1000" b="1" dirty="0" smtClean="0"/>
                        <a:t>文明中国</a:t>
                      </a:r>
                      <a:endParaRPr lang="zh-CN" altLang="en-US" sz="1000" b="1" dirty="0"/>
                    </a:p>
                  </a:txBody>
                  <a:tcPr marL="57610" marR="57610" marT="28801" marB="28801">
                    <a:solidFill>
                      <a:schemeClr val="accent1"/>
                    </a:solidFill>
                  </a:tcPr>
                </a:tc>
              </a:tr>
              <a:tr h="403249">
                <a:tc vMerge="1">
                  <a:tcPr/>
                </a:tc>
                <a:tc>
                  <a:txBody>
                    <a:bodyPr/>
                    <a:lstStyle/>
                    <a:p>
                      <a:r>
                        <a:rPr lang="zh-CN" altLang="en-US" sz="1000" b="1" dirty="0" smtClean="0"/>
                        <a:t>社会建设</a:t>
                      </a:r>
                      <a:endParaRPr lang="zh-CN" altLang="en-US" sz="1000" b="1" dirty="0"/>
                    </a:p>
                  </a:txBody>
                  <a:tcPr marL="57610" marR="57610" marT="28801" marB="28801">
                    <a:solidFill>
                      <a:schemeClr val="accent1"/>
                    </a:solidFill>
                  </a:tcPr>
                </a:tc>
                <a:tc>
                  <a:txBody>
                    <a:bodyPr/>
                    <a:lstStyle/>
                    <a:p>
                      <a:r>
                        <a:rPr lang="zh-CN" altLang="en-US" sz="1000" b="1" dirty="0" smtClean="0"/>
                        <a:t>社会主义</a:t>
                      </a:r>
                      <a:endParaRPr lang="en-US" altLang="zh-CN" sz="1000" b="1" dirty="0" smtClean="0"/>
                    </a:p>
                    <a:p>
                      <a:r>
                        <a:rPr lang="zh-CN" altLang="en-US" sz="1000" b="1" dirty="0" smtClean="0"/>
                        <a:t>和谐社会</a:t>
                      </a:r>
                      <a:endParaRPr lang="zh-CN" altLang="en-US" sz="1000" b="1" dirty="0"/>
                    </a:p>
                  </a:txBody>
                  <a:tcPr marL="57610" marR="57610" marT="28801" marB="28801">
                    <a:solidFill>
                      <a:schemeClr val="accent1"/>
                    </a:solidFill>
                  </a:tcPr>
                </a:tc>
                <a:tc>
                  <a:txBody>
                    <a:bodyPr/>
                    <a:lstStyle/>
                    <a:p>
                      <a:r>
                        <a:rPr lang="zh-CN" altLang="en-US" sz="1000" b="1" dirty="0" smtClean="0"/>
                        <a:t>和谐中国</a:t>
                      </a:r>
                      <a:endParaRPr lang="zh-CN" altLang="en-US" sz="1000" b="1" dirty="0"/>
                    </a:p>
                  </a:txBody>
                  <a:tcPr marL="57610" marR="57610" marT="28801" marB="28801">
                    <a:solidFill>
                      <a:schemeClr val="accent1"/>
                    </a:solidFill>
                  </a:tcPr>
                </a:tc>
              </a:tr>
              <a:tr h="563443">
                <a:tc vMerge="1">
                  <a:tcPr/>
                </a:tc>
                <a:tc>
                  <a:txBody>
                    <a:bodyPr/>
                    <a:lstStyle/>
                    <a:p>
                      <a:r>
                        <a:rPr lang="zh-CN" altLang="en-US" sz="1000" b="1" dirty="0" smtClean="0"/>
                        <a:t>生态文明建设</a:t>
                      </a:r>
                      <a:endParaRPr lang="zh-CN" altLang="en-US" sz="1000" b="1" dirty="0"/>
                    </a:p>
                  </a:txBody>
                  <a:tcPr marL="57610" marR="57610" marT="28801" marB="28801">
                    <a:solidFill>
                      <a:schemeClr val="accent1"/>
                    </a:solidFill>
                  </a:tcPr>
                </a:tc>
                <a:tc>
                  <a:txBody>
                    <a:bodyPr/>
                    <a:lstStyle/>
                    <a:p>
                      <a:r>
                        <a:rPr lang="zh-CN" altLang="en-US" sz="1000" b="1" dirty="0" smtClean="0"/>
                        <a:t>社会主义</a:t>
                      </a:r>
                      <a:endParaRPr lang="en-US" altLang="zh-CN" sz="1000" b="1" dirty="0" smtClean="0"/>
                    </a:p>
                    <a:p>
                      <a:r>
                        <a:rPr lang="zh-CN" altLang="en-US" sz="1000" b="1" dirty="0" smtClean="0"/>
                        <a:t>生态文明</a:t>
                      </a:r>
                      <a:endParaRPr lang="zh-CN" altLang="en-US" sz="1000" b="1" dirty="0"/>
                    </a:p>
                  </a:txBody>
                  <a:tcPr marL="57610" marR="57610" marT="28801" marB="28801">
                    <a:solidFill>
                      <a:schemeClr val="accent1"/>
                    </a:solidFill>
                  </a:tcPr>
                </a:tc>
                <a:tc>
                  <a:txBody>
                    <a:bodyPr/>
                    <a:lstStyle/>
                    <a:p>
                      <a:r>
                        <a:rPr lang="zh-CN" altLang="en-US" sz="1000" b="1" dirty="0" smtClean="0"/>
                        <a:t>美丽中国</a:t>
                      </a:r>
                      <a:endParaRPr lang="zh-CN" altLang="en-US" sz="1000" b="1" dirty="0"/>
                    </a:p>
                  </a:txBody>
                  <a:tcPr marL="57610" marR="57610" marT="28801" marB="28801">
                    <a:solidFill>
                      <a:schemeClr val="accent1"/>
                    </a:solidFill>
                  </a:tcPr>
                </a:tc>
              </a:tr>
            </a:tbl>
          </a:graphicData>
        </a:graphic>
      </p:graphicFrame>
    </p:spTree>
  </p:cSld>
  <p:clrMapOvr>
    <a:masterClrMapping/>
  </p:clrMapOvr>
  <p:transition spd="slow">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1" cstate="print"/>
          <a:srcRect/>
          <a:stretch>
            <a:fillRect/>
          </a:stretch>
        </p:blipFill>
        <p:spPr bwMode="auto">
          <a:xfrm>
            <a:off x="3105551" y="1697668"/>
            <a:ext cx="2385446" cy="976437"/>
          </a:xfrm>
          <a:prstGeom prst="rect">
            <a:avLst/>
          </a:prstGeom>
          <a:noFill/>
          <a:ln w="9525">
            <a:noFill/>
            <a:miter lim="800000"/>
            <a:headEnd/>
            <a:tailEnd/>
          </a:ln>
          <a:effectLst/>
        </p:spPr>
      </p:pic>
      <p:sp>
        <p:nvSpPr>
          <p:cNvPr id="61442" name="Text Box 2"/>
          <p:cNvSpPr txBox="1">
            <a:spLocks noChangeArrowheads="1"/>
          </p:cNvSpPr>
          <p:nvPr/>
        </p:nvSpPr>
        <p:spPr bwMode="auto">
          <a:xfrm>
            <a:off x="3122250" y="122628"/>
            <a:ext cx="576104" cy="575158"/>
          </a:xfrm>
          <a:prstGeom prst="rect">
            <a:avLst/>
          </a:prstGeom>
          <a:noFill/>
          <a:ln w="12700" cap="sq">
            <a:noFill/>
            <a:miter lim="800000"/>
            <a:headEnd type="none" w="sm" len="sm"/>
            <a:tailEnd type="none" w="sm" len="sm"/>
          </a:ln>
          <a:effectLst/>
        </p:spPr>
        <p:txBody>
          <a:bodyPr lIns="51435" tIns="25718" rIns="51435" bIns="25718">
            <a:spAutoFit/>
          </a:bodyPr>
          <a:lstStyle/>
          <a:p>
            <a:pPr eaLnBrk="1" hangingPunct="1"/>
            <a:r>
              <a:rPr kumimoji="1" lang="zh-CN" altLang="en-US" sz="3400" b="1" dirty="0">
                <a:solidFill>
                  <a:srgbClr val="FF0000"/>
                </a:solidFill>
                <a:latin typeface="Times New Roman" panose="02020603050405020304" pitchFamily="18" charset="0"/>
              </a:rPr>
              <a:t>行</a:t>
            </a:r>
            <a:endParaRPr kumimoji="1" lang="zh-CN" altLang="en-US" sz="3400" b="1" dirty="0">
              <a:solidFill>
                <a:srgbClr val="FF0000"/>
              </a:solidFill>
              <a:latin typeface="Times New Roman" panose="02020603050405020304" pitchFamily="18" charset="0"/>
            </a:endParaRPr>
          </a:p>
        </p:txBody>
      </p:sp>
      <p:pic>
        <p:nvPicPr>
          <p:cNvPr id="61444" name="Picture 4" descr="交通"/>
          <p:cNvPicPr>
            <a:picLocks noChangeAspect="1" noChangeArrowheads="1"/>
          </p:cNvPicPr>
          <p:nvPr/>
        </p:nvPicPr>
        <p:blipFill>
          <a:blip r:embed="rId2">
            <a:lum bright="6000" contrast="42000"/>
          </a:blip>
          <a:srcRect/>
          <a:stretch>
            <a:fillRect/>
          </a:stretch>
        </p:blipFill>
        <p:spPr bwMode="auto">
          <a:xfrm>
            <a:off x="270031" y="405003"/>
            <a:ext cx="2385426" cy="1211164"/>
          </a:xfrm>
          <a:prstGeom prst="rect">
            <a:avLst/>
          </a:prstGeom>
          <a:noFill/>
        </p:spPr>
      </p:pic>
      <p:sp>
        <p:nvSpPr>
          <p:cNvPr id="61446" name="Text Box 6"/>
          <p:cNvSpPr txBox="1">
            <a:spLocks noChangeArrowheads="1"/>
          </p:cNvSpPr>
          <p:nvPr/>
        </p:nvSpPr>
        <p:spPr bwMode="auto">
          <a:xfrm>
            <a:off x="130607" y="1684603"/>
            <a:ext cx="2742494" cy="544381"/>
          </a:xfrm>
          <a:prstGeom prst="rect">
            <a:avLst/>
          </a:prstGeom>
          <a:noFill/>
          <a:ln w="12700" cap="sq">
            <a:noFill/>
            <a:miter lim="800000"/>
            <a:headEnd type="none" w="sm" len="sm"/>
            <a:tailEnd type="none" w="sm" len="sm"/>
          </a:ln>
          <a:effectLst/>
        </p:spPr>
        <p:txBody>
          <a:bodyPr wrap="square" lIns="51435" tIns="25718" rIns="51435" bIns="25718">
            <a:spAutoFit/>
          </a:bodyPr>
          <a:lstStyle/>
          <a:p>
            <a:pPr eaLnBrk="1" hangingPunct="1"/>
            <a:r>
              <a:rPr kumimoji="1" lang="zh-CN" altLang="en-US" sz="1600" b="1" dirty="0">
                <a:latin typeface="黑体" panose="02010609060101010101" pitchFamily="49" charset="-122"/>
                <a:ea typeface="黑体" panose="02010609060101010101" pitchFamily="49" charset="-122"/>
              </a:rPr>
              <a:t>人多路窄，处处堵车曾是困扰人们的大问题</a:t>
            </a:r>
            <a:endParaRPr kumimoji="1" lang="zh-CN" altLang="en-US" sz="1600" b="1" dirty="0">
              <a:latin typeface="黑体" panose="02010609060101010101" pitchFamily="49" charset="-122"/>
              <a:ea typeface="黑体" panose="02010609060101010101" pitchFamily="49" charset="-122"/>
            </a:endParaRPr>
          </a:p>
        </p:txBody>
      </p:sp>
      <p:sp>
        <p:nvSpPr>
          <p:cNvPr id="61447" name="Text Box 7"/>
          <p:cNvSpPr txBox="1">
            <a:spLocks noChangeArrowheads="1"/>
          </p:cNvSpPr>
          <p:nvPr/>
        </p:nvSpPr>
        <p:spPr bwMode="auto">
          <a:xfrm>
            <a:off x="2835511" y="2789317"/>
            <a:ext cx="2925527" cy="544381"/>
          </a:xfrm>
          <a:prstGeom prst="rect">
            <a:avLst/>
          </a:prstGeom>
          <a:noFill/>
          <a:ln w="12700" cap="sq">
            <a:noFill/>
            <a:miter lim="800000"/>
            <a:headEnd type="none" w="sm" len="sm"/>
            <a:tailEnd type="none" w="sm" len="sm"/>
          </a:ln>
          <a:effectLst/>
        </p:spPr>
        <p:txBody>
          <a:bodyPr lIns="51435" tIns="25718" rIns="51435" bIns="25718">
            <a:spAutoFit/>
          </a:bodyPr>
          <a:lstStyle/>
          <a:p>
            <a:pPr eaLnBrk="1" hangingPunct="1"/>
            <a:r>
              <a:rPr kumimoji="1" lang="zh-CN" altLang="en-US" sz="1600" b="1" dirty="0">
                <a:latin typeface="黑体" panose="02010609060101010101" pitchFamily="49" charset="-122"/>
                <a:ea typeface="黑体" panose="02010609060101010101" pitchFamily="49" charset="-122"/>
              </a:rPr>
              <a:t>现在，路宽了</a:t>
            </a:r>
            <a:r>
              <a:rPr kumimoji="1" lang="zh-CN" altLang="en-US" sz="1600" b="1" dirty="0" smtClean="0">
                <a:latin typeface="黑体" panose="02010609060101010101" pitchFamily="49" charset="-122"/>
                <a:ea typeface="黑体" panose="02010609060101010101" pitchFamily="49" charset="-122"/>
              </a:rPr>
              <a:t>，出行方式的选择变多了</a:t>
            </a:r>
            <a:endParaRPr kumimoji="1" lang="zh-CN" altLang="en-US" sz="1600" b="1" dirty="0">
              <a:latin typeface="黑体" panose="02010609060101010101" pitchFamily="49" charset="-122"/>
              <a:ea typeface="黑体" panose="02010609060101010101" pitchFamily="49" charset="-122"/>
            </a:endParaRPr>
          </a:p>
        </p:txBody>
      </p:sp>
      <p:sp>
        <p:nvSpPr>
          <p:cNvPr id="61448" name="Text Box 8"/>
          <p:cNvSpPr txBox="1">
            <a:spLocks noChangeArrowheads="1"/>
          </p:cNvSpPr>
          <p:nvPr/>
        </p:nvSpPr>
        <p:spPr bwMode="auto">
          <a:xfrm>
            <a:off x="0" y="0"/>
            <a:ext cx="2640476" cy="298160"/>
          </a:xfrm>
          <a:prstGeom prst="rect">
            <a:avLst/>
          </a:prstGeom>
          <a:noFill/>
          <a:ln w="9525">
            <a:noFill/>
            <a:miter lim="800000"/>
          </a:ln>
          <a:effectLst/>
        </p:spPr>
        <p:txBody>
          <a:bodyPr lIns="51435" tIns="25718" rIns="51435" bIns="25718">
            <a:spAutoFit/>
          </a:bodyPr>
          <a:lstStyle/>
          <a:p>
            <a:r>
              <a:rPr lang="zh-CN" altLang="en-US" sz="1600" b="1" dirty="0">
                <a:solidFill>
                  <a:srgbClr val="FF0000"/>
                </a:solidFill>
                <a:latin typeface="黑体" panose="02010609060101010101" pitchFamily="49" charset="-122"/>
                <a:ea typeface="黑体" panose="02010609060101010101" pitchFamily="49" charset="-122"/>
              </a:rPr>
              <a:t>改革开放的</a:t>
            </a:r>
            <a:r>
              <a:rPr lang="zh-CN" altLang="en-US" sz="1600" b="1" dirty="0" smtClean="0">
                <a:solidFill>
                  <a:srgbClr val="FF0000"/>
                </a:solidFill>
                <a:latin typeface="黑体" panose="02010609060101010101" pitchFamily="49" charset="-122"/>
                <a:ea typeface="黑体" panose="02010609060101010101" pitchFamily="49" charset="-122"/>
              </a:rPr>
              <a:t>成就：</a:t>
            </a:r>
            <a:endParaRPr lang="zh-CN" altLang="en-US" sz="1600" b="1" dirty="0">
              <a:solidFill>
                <a:srgbClr val="FF0000"/>
              </a:solidFill>
              <a:latin typeface="黑体" panose="02010609060101010101" pitchFamily="49" charset="-122"/>
              <a:ea typeface="黑体" panose="02010609060101010101" pitchFamily="49" charset="-122"/>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511" y="545532"/>
            <a:ext cx="2389791" cy="930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577" y="2211646"/>
            <a:ext cx="2355207" cy="924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678123" y="397211"/>
            <a:ext cx="4856475" cy="186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3"/>
          <p:cNvSpPr>
            <a:spLocks noChangeArrowheads="1"/>
          </p:cNvSpPr>
          <p:nvPr/>
        </p:nvSpPr>
        <p:spPr bwMode="auto">
          <a:xfrm>
            <a:off x="1167405" y="2257746"/>
            <a:ext cx="3573252" cy="359715"/>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txBody>
          <a:bodyPr wrap="square" lIns="51435" tIns="25718" rIns="51435" bIns="25718">
            <a:spAutoFit/>
          </a:bodyPr>
          <a:lstStyle/>
          <a:p>
            <a:r>
              <a:rPr lang="zh-CN" altLang="en-US" b="1" dirty="0">
                <a:latin typeface="黑体" panose="02010609060101010101" pitchFamily="49" charset="-122"/>
                <a:ea typeface="黑体" panose="02010609060101010101" pitchFamily="49" charset="-122"/>
              </a:rPr>
              <a:t>全国居民人均可支配收入</a:t>
            </a:r>
            <a:r>
              <a:rPr lang="en-US" altLang="zh-CN" b="1" dirty="0">
                <a:latin typeface="黑体" panose="02010609060101010101" pitchFamily="49" charset="-122"/>
                <a:ea typeface="黑体" panose="02010609060101010101" pitchFamily="49" charset="-122"/>
              </a:rPr>
              <a:t>25974</a:t>
            </a:r>
            <a:r>
              <a:rPr lang="zh-CN" altLang="en-US" b="1" dirty="0">
                <a:latin typeface="黑体" panose="02010609060101010101" pitchFamily="49" charset="-122"/>
                <a:ea typeface="黑体" panose="02010609060101010101" pitchFamily="49" charset="-122"/>
              </a:rPr>
              <a:t>元，同比增长</a:t>
            </a:r>
            <a:r>
              <a:rPr lang="en-US" altLang="zh-CN" b="1" dirty="0">
                <a:latin typeface="黑体" panose="02010609060101010101" pitchFamily="49" charset="-122"/>
                <a:ea typeface="黑体" panose="02010609060101010101" pitchFamily="49" charset="-122"/>
              </a:rPr>
              <a:t>9.0%</a:t>
            </a:r>
            <a:r>
              <a:rPr lang="zh-CN" altLang="en-US" b="1" dirty="0">
                <a:latin typeface="黑体" panose="02010609060101010101" pitchFamily="49" charset="-122"/>
                <a:ea typeface="黑体" panose="02010609060101010101" pitchFamily="49" charset="-122"/>
              </a:rPr>
              <a:t>，</a:t>
            </a:r>
            <a:endParaRPr lang="en-US" altLang="zh-CN" b="1" dirty="0">
              <a:latin typeface="黑体" panose="02010609060101010101" pitchFamily="49" charset="-122"/>
              <a:ea typeface="黑体" panose="02010609060101010101" pitchFamily="49" charset="-122"/>
            </a:endParaRPr>
          </a:p>
          <a:p>
            <a:r>
              <a:rPr lang="zh-CN" altLang="en-US" b="1" dirty="0">
                <a:latin typeface="黑体" panose="02010609060101010101" pitchFamily="49" charset="-122"/>
                <a:ea typeface="黑体" panose="02010609060101010101" pitchFamily="49" charset="-122"/>
              </a:rPr>
              <a:t>扣除价格因素，实际增长</a:t>
            </a:r>
            <a:r>
              <a:rPr lang="en-US" altLang="zh-CN" b="1" dirty="0">
                <a:latin typeface="黑体" panose="02010609060101010101" pitchFamily="49" charset="-122"/>
                <a:ea typeface="黑体" panose="02010609060101010101" pitchFamily="49" charset="-122"/>
              </a:rPr>
              <a:t>7.3%</a:t>
            </a:r>
            <a:r>
              <a:rPr lang="zh-CN" altLang="en-US" b="1" dirty="0">
                <a:latin typeface="黑体" panose="02010609060101010101" pitchFamily="49" charset="-122"/>
                <a:ea typeface="黑体" panose="02010609060101010101" pitchFamily="49" charset="-122"/>
              </a:rPr>
              <a:t>。</a:t>
            </a:r>
            <a:endParaRPr lang="zh-CN" altLang="en-US" b="1" dirty="0">
              <a:latin typeface="黑体" panose="02010609060101010101" pitchFamily="49" charset="-122"/>
              <a:ea typeface="黑体" panose="02010609060101010101" pitchFamily="49" charset="-122"/>
            </a:endParaRPr>
          </a:p>
        </p:txBody>
      </p:sp>
      <p:sp>
        <p:nvSpPr>
          <p:cNvPr id="4" name="矩形 4"/>
          <p:cNvSpPr>
            <a:spLocks noChangeArrowheads="1"/>
          </p:cNvSpPr>
          <p:nvPr/>
        </p:nvSpPr>
        <p:spPr bwMode="auto">
          <a:xfrm>
            <a:off x="748135" y="146704"/>
            <a:ext cx="4870077" cy="22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5" tIns="25718" rIns="51435" bIns="25718">
            <a:spAutoFit/>
          </a:bodyPr>
          <a:lstStyle/>
          <a:p>
            <a:r>
              <a:rPr lang="zh-CN" altLang="en-US" sz="1100" dirty="0"/>
              <a:t>数据来源：</a:t>
            </a:r>
            <a:r>
              <a:rPr lang="en-US" altLang="zh-CN" sz="1100" dirty="0"/>
              <a:t>《</a:t>
            </a:r>
            <a:r>
              <a:rPr lang="zh-CN" altLang="en-US" sz="1100" dirty="0"/>
              <a:t>中华人民共和国</a:t>
            </a:r>
            <a:r>
              <a:rPr lang="en-US" altLang="zh-CN" sz="1100" dirty="0"/>
              <a:t>2017</a:t>
            </a:r>
            <a:r>
              <a:rPr lang="zh-CN" altLang="en-US" sz="1100" dirty="0"/>
              <a:t>年国民经济和社会发展统计公报</a:t>
            </a:r>
            <a:r>
              <a:rPr lang="en-US" altLang="zh-CN" sz="1100" dirty="0"/>
              <a:t>》</a:t>
            </a:r>
            <a:endParaRPr lang="zh-CN" altLang="en-US" sz="1100" dirty="0"/>
          </a:p>
        </p:txBody>
      </p:sp>
      <p:sp>
        <p:nvSpPr>
          <p:cNvPr id="5" name="文本框 5"/>
          <p:cNvSpPr txBox="1">
            <a:spLocks noChangeArrowheads="1"/>
          </p:cNvSpPr>
          <p:nvPr/>
        </p:nvSpPr>
        <p:spPr bwMode="auto">
          <a:xfrm>
            <a:off x="384881" y="1013276"/>
            <a:ext cx="136546" cy="177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5" tIns="25718" rIns="51435" bIns="2571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400" b="1" dirty="0">
                <a:solidFill>
                  <a:srgbClr val="FF0000"/>
                </a:solidFill>
                <a:latin typeface="黑体" panose="02010609060101010101" pitchFamily="49" charset="-122"/>
                <a:ea typeface="黑体" panose="02010609060101010101" pitchFamily="49" charset="-122"/>
              </a:rPr>
              <a:t>人民收入较快增长</a:t>
            </a:r>
            <a:endParaRPr lang="zh-CN" altLang="en-US" sz="14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stretch>
            <a:fillRect/>
          </a:stretch>
        </p:blipFill>
        <p:spPr>
          <a:xfrm>
            <a:off x="205837" y="70802"/>
            <a:ext cx="2566963" cy="1459540"/>
          </a:xfrm>
          <a:prstGeom prst="rect">
            <a:avLst/>
          </a:prstGeom>
        </p:spPr>
      </p:pic>
      <p:pic>
        <p:nvPicPr>
          <p:cNvPr id="4" name="图片 3"/>
          <p:cNvPicPr>
            <a:picLocks noChangeAspect="1"/>
          </p:cNvPicPr>
          <p:nvPr/>
        </p:nvPicPr>
        <p:blipFill>
          <a:blip r:embed="rId2" cstate="print"/>
          <a:stretch>
            <a:fillRect/>
          </a:stretch>
        </p:blipFill>
        <p:spPr>
          <a:xfrm>
            <a:off x="815547" y="1530341"/>
            <a:ext cx="2696286" cy="1644645"/>
          </a:xfrm>
          <a:prstGeom prst="rect">
            <a:avLst/>
          </a:prstGeom>
          <a:effectLst>
            <a:softEdge rad="152400"/>
          </a:effectLst>
        </p:spPr>
      </p:pic>
      <p:pic>
        <p:nvPicPr>
          <p:cNvPr id="5" name="图片 4"/>
          <p:cNvPicPr>
            <a:picLocks noChangeAspect="1"/>
          </p:cNvPicPr>
          <p:nvPr/>
        </p:nvPicPr>
        <p:blipFill rotWithShape="1">
          <a:blip r:embed="rId3"/>
          <a:srcRect l="15120" t="34559" r="20080" b="-12959"/>
          <a:stretch>
            <a:fillRect/>
          </a:stretch>
        </p:blipFill>
        <p:spPr>
          <a:xfrm>
            <a:off x="3181144" y="762788"/>
            <a:ext cx="2579894" cy="1537242"/>
          </a:xfrm>
          <a:prstGeom prst="rect">
            <a:avLst/>
          </a:prstGeom>
          <a:effectLst>
            <a:softEdge rad="304800"/>
          </a:effectLst>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772139" y="506714"/>
            <a:ext cx="4752856" cy="175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a:spLocks noChangeArrowheads="1"/>
          </p:cNvSpPr>
          <p:nvPr/>
        </p:nvSpPr>
        <p:spPr bwMode="auto">
          <a:xfrm>
            <a:off x="884560" y="128404"/>
            <a:ext cx="4024325" cy="205827"/>
          </a:xfrm>
          <a:prstGeom prst="rect">
            <a:avLst/>
          </a:prstGeom>
          <a:solidFill>
            <a:srgbClr val="CCFFFF"/>
          </a:solidFill>
          <a:ln>
            <a:noFill/>
          </a:ln>
          <a:scene3d>
            <a:camera prst="orthographicFront"/>
            <a:lightRig rig="threePt" dir="t"/>
          </a:scene3d>
          <a:sp3d>
            <a:bevelT/>
          </a:sp3d>
        </p:spPr>
        <p:txBody>
          <a:bodyPr wrap="square" lIns="51435" tIns="25718" rIns="51435" bIns="25718">
            <a:spAutoFit/>
          </a:bodyPr>
          <a:lstStyle/>
          <a:p>
            <a:r>
              <a:rPr lang="zh-CN" altLang="en-US" dirty="0"/>
              <a:t>数据来源：</a:t>
            </a:r>
            <a:r>
              <a:rPr lang="en-US" altLang="zh-CN" dirty="0"/>
              <a:t>《</a:t>
            </a:r>
            <a:r>
              <a:rPr lang="zh-CN" altLang="en-US" dirty="0"/>
              <a:t>中华人民共和国</a:t>
            </a:r>
            <a:r>
              <a:rPr lang="en-US" altLang="zh-CN" dirty="0"/>
              <a:t>2017</a:t>
            </a:r>
            <a:r>
              <a:rPr lang="zh-CN" altLang="en-US" dirty="0"/>
              <a:t>年国民经济和社会发展统计公报</a:t>
            </a:r>
            <a:r>
              <a:rPr lang="en-US" altLang="zh-CN" dirty="0"/>
              <a:t>》</a:t>
            </a:r>
            <a:endParaRPr lang="zh-CN" altLang="en-US" dirty="0"/>
          </a:p>
        </p:txBody>
      </p:sp>
      <p:sp>
        <p:nvSpPr>
          <p:cNvPr id="4" name="矩形 3"/>
          <p:cNvSpPr>
            <a:spLocks noChangeArrowheads="1"/>
          </p:cNvSpPr>
          <p:nvPr/>
        </p:nvSpPr>
        <p:spPr bwMode="auto">
          <a:xfrm>
            <a:off x="1053790" y="2450467"/>
            <a:ext cx="4176352" cy="482825"/>
          </a:xfrm>
          <a:prstGeom prst="rect">
            <a:avLst/>
          </a:prstGeom>
          <a:solidFill>
            <a:srgbClr val="FFC000"/>
          </a:solidFill>
          <a:ln>
            <a:noFill/>
          </a:ln>
          <a:effectLst>
            <a:outerShdw blurRad="50800" dist="38100" dir="2700000" algn="tl" rotWithShape="0">
              <a:prstClr val="black">
                <a:alpha val="40000"/>
              </a:prstClr>
            </a:outerShdw>
          </a:effectLst>
        </p:spPr>
        <p:txBody>
          <a:bodyPr wrap="square" lIns="51435" tIns="25718" rIns="51435" bIns="25718">
            <a:spAutoFit/>
          </a:bodyPr>
          <a:lstStyle/>
          <a:p>
            <a:r>
              <a:rPr lang="en-US" altLang="zh-CN" sz="1400" b="1" dirty="0">
                <a:solidFill>
                  <a:srgbClr val="222222"/>
                </a:solidFill>
                <a:latin typeface="黑体" panose="02010609060101010101" pitchFamily="49" charset="-122"/>
                <a:ea typeface="黑体" panose="02010609060101010101" pitchFamily="49" charset="-122"/>
              </a:rPr>
              <a:t>2017</a:t>
            </a:r>
            <a:r>
              <a:rPr lang="zh-CN" altLang="en-US" sz="1400" b="1" dirty="0">
                <a:solidFill>
                  <a:srgbClr val="222222"/>
                </a:solidFill>
                <a:latin typeface="黑体" panose="02010609060101010101" pitchFamily="49" charset="-122"/>
                <a:ea typeface="黑体" panose="02010609060101010101" pitchFamily="49" charset="-122"/>
              </a:rPr>
              <a:t>年，年末农村贫困人口</a:t>
            </a:r>
            <a:r>
              <a:rPr lang="en-US" altLang="zh-CN" sz="1400" b="1" dirty="0">
                <a:solidFill>
                  <a:srgbClr val="222222"/>
                </a:solidFill>
                <a:latin typeface="黑体" panose="02010609060101010101" pitchFamily="49" charset="-122"/>
                <a:ea typeface="黑体" panose="02010609060101010101" pitchFamily="49" charset="-122"/>
              </a:rPr>
              <a:t>3046</a:t>
            </a:r>
            <a:r>
              <a:rPr lang="zh-CN" altLang="en-US" sz="1400" b="1" dirty="0">
                <a:solidFill>
                  <a:srgbClr val="222222"/>
                </a:solidFill>
                <a:latin typeface="黑体" panose="02010609060101010101" pitchFamily="49" charset="-122"/>
                <a:ea typeface="黑体" panose="02010609060101010101" pitchFamily="49" charset="-122"/>
              </a:rPr>
              <a:t>万人，</a:t>
            </a:r>
            <a:endParaRPr lang="en-US" altLang="zh-CN" sz="1400" b="1" dirty="0">
              <a:solidFill>
                <a:srgbClr val="222222"/>
              </a:solidFill>
              <a:latin typeface="黑体" panose="02010609060101010101" pitchFamily="49" charset="-122"/>
              <a:ea typeface="黑体" panose="02010609060101010101" pitchFamily="49" charset="-122"/>
            </a:endParaRPr>
          </a:p>
          <a:p>
            <a:r>
              <a:rPr lang="en-US" altLang="zh-CN" sz="1400" b="1" dirty="0">
                <a:solidFill>
                  <a:srgbClr val="222222"/>
                </a:solidFill>
                <a:latin typeface="黑体" panose="02010609060101010101" pitchFamily="49" charset="-122"/>
                <a:ea typeface="黑体" panose="02010609060101010101" pitchFamily="49" charset="-122"/>
              </a:rPr>
              <a:t>                     </a:t>
            </a:r>
            <a:r>
              <a:rPr lang="zh-CN" altLang="en-US" sz="1400" b="1" dirty="0">
                <a:solidFill>
                  <a:srgbClr val="222222"/>
                </a:solidFill>
                <a:latin typeface="黑体" panose="02010609060101010101" pitchFamily="49" charset="-122"/>
                <a:ea typeface="黑体" panose="02010609060101010101" pitchFamily="49" charset="-122"/>
              </a:rPr>
              <a:t>比上年末减少</a:t>
            </a:r>
            <a:r>
              <a:rPr lang="en-US" altLang="zh-CN" sz="1400" b="1" dirty="0">
                <a:solidFill>
                  <a:srgbClr val="222222"/>
                </a:solidFill>
                <a:latin typeface="黑体" panose="02010609060101010101" pitchFamily="49" charset="-122"/>
                <a:ea typeface="黑体" panose="02010609060101010101" pitchFamily="49" charset="-122"/>
              </a:rPr>
              <a:t>1289</a:t>
            </a:r>
            <a:r>
              <a:rPr lang="zh-CN" altLang="en-US" sz="1400" b="1" dirty="0">
                <a:solidFill>
                  <a:srgbClr val="222222"/>
                </a:solidFill>
                <a:latin typeface="黑体" panose="02010609060101010101" pitchFamily="49" charset="-122"/>
                <a:ea typeface="黑体" panose="02010609060101010101" pitchFamily="49" charset="-122"/>
              </a:rPr>
              <a:t>万人；</a:t>
            </a:r>
            <a:endParaRPr lang="zh-CN" altLang="en-US" sz="1400" b="1" dirty="0">
              <a:latin typeface="黑体" panose="02010609060101010101" pitchFamily="49" charset="-122"/>
              <a:ea typeface="黑体" panose="02010609060101010101" pitchFamily="49" charset="-122"/>
            </a:endParaRPr>
          </a:p>
        </p:txBody>
      </p:sp>
      <p:sp>
        <p:nvSpPr>
          <p:cNvPr id="5" name="文本框 4"/>
          <p:cNvSpPr txBox="1">
            <a:spLocks noChangeArrowheads="1"/>
          </p:cNvSpPr>
          <p:nvPr/>
        </p:nvSpPr>
        <p:spPr bwMode="auto">
          <a:xfrm>
            <a:off x="352374" y="433234"/>
            <a:ext cx="273092" cy="306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400" b="1" dirty="0">
                <a:solidFill>
                  <a:srgbClr val="FF0000"/>
                </a:solidFill>
                <a:latin typeface="黑体" panose="02010609060101010101" pitchFamily="49" charset="-122"/>
                <a:ea typeface="黑体" panose="02010609060101010101" pitchFamily="49" charset="-122"/>
              </a:rPr>
              <a:t>扶贫工作取得举世瞩目的的成绩</a:t>
            </a:r>
            <a:endParaRPr lang="zh-CN" altLang="en-US" sz="14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92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9219" name="Rectangle 3"/>
          <p:cNvSpPr>
            <a:spLocks noChangeArrowheads="1"/>
          </p:cNvSpPr>
          <p:nvPr/>
        </p:nvSpPr>
        <p:spPr bwMode="auto">
          <a:xfrm>
            <a:off x="1594635" y="119846"/>
            <a:ext cx="1890261" cy="307777"/>
          </a:xfrm>
          <a:prstGeom prst="rect">
            <a:avLst/>
          </a:prstGeom>
          <a:noFill/>
          <a:ln w="9525">
            <a:noFill/>
            <a:miter lim="800000"/>
          </a:ln>
          <a:effectLst/>
        </p:spPr>
        <p:txBody>
          <a:bodyPr vert="horz" wrap="none" lIns="91440" tIns="45720" rIns="91440" bIns="45720" numCol="1" anchor="ctr" anchorCtr="0" compatLnSpc="1">
            <a:spAutoFit/>
          </a:bodyPr>
          <a:lstStyle/>
          <a:p>
            <a:pPr lvl="0" algn="ctr" defTabSz="914400" eaLnBrk="0" hangingPunct="0"/>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第</a:t>
            </a:r>
            <a:r>
              <a:rPr lang="en-US" altLang="zh-CN"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1</a:t>
            </a:r>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框　坚持改革开放</a:t>
            </a:r>
            <a:endParaRPr lang="zh-CN" altLang="en-US" sz="1400" b="1" dirty="0" smtClean="0">
              <a:solidFill>
                <a:schemeClr val="bg1"/>
              </a:solidFill>
              <a:latin typeface="Arial" panose="020B0604020202020204" pitchFamily="34" charset="0"/>
              <a:ea typeface="宋体" panose="02010600030101010101" pitchFamily="2" charset="-122"/>
              <a:cs typeface="宋体" panose="02010600030101010101" pitchFamily="2" charset="-122"/>
            </a:endParaRPr>
          </a:p>
        </p:txBody>
      </p:sp>
      <p:sp>
        <p:nvSpPr>
          <p:cNvPr id="33793" name="Rectangle 1"/>
          <p:cNvSpPr>
            <a:spLocks noChangeArrowheads="1"/>
          </p:cNvSpPr>
          <p:nvPr/>
        </p:nvSpPr>
        <p:spPr bwMode="auto">
          <a:xfrm>
            <a:off x="165875" y="548474"/>
            <a:ext cx="5429288" cy="2554545"/>
          </a:xfrm>
          <a:prstGeom prst="rect">
            <a:avLst/>
          </a:prstGeom>
          <a:noFill/>
          <a:ln w="9525">
            <a:noFill/>
            <a:miter lim="800000"/>
          </a:ln>
          <a:effectLst/>
        </p:spPr>
        <p:txBody>
          <a:bodyPr vert="horz" wrap="square" lIns="91440" tIns="45720" rIns="91440" bIns="45720" numCol="1" anchor="ctr" anchorCtr="0" compatLnSpc="1">
            <a:spAutoFit/>
          </a:bodyPr>
          <a:lstStyle/>
          <a:p>
            <a:r>
              <a:rPr lang="zh-CN" altLang="en-US" b="1" dirty="0" smtClean="0">
                <a:solidFill>
                  <a:schemeClr val="bg1"/>
                </a:solidFill>
                <a:latin typeface="+mn-ea"/>
                <a:ea typeface="+mn-ea"/>
              </a:rPr>
              <a:t>三、改革开放的成就（腾飞表现）</a:t>
            </a:r>
            <a:endParaRPr lang="zh-CN" altLang="en-US" b="1" dirty="0" smtClean="0">
              <a:solidFill>
                <a:schemeClr val="bg1"/>
              </a:solidFill>
              <a:latin typeface="+mn-ea"/>
              <a:ea typeface="+mn-ea"/>
            </a:endParaRPr>
          </a:p>
          <a:p>
            <a:r>
              <a:rPr lang="en-US" sz="1400" b="1" dirty="0" smtClean="0">
                <a:solidFill>
                  <a:schemeClr val="bg1"/>
                </a:solidFill>
                <a:latin typeface="+mn-ea"/>
                <a:ea typeface="+mn-ea"/>
              </a:rPr>
              <a:t>1.</a:t>
            </a:r>
            <a:r>
              <a:rPr lang="zh-CN" altLang="en-US" sz="1400" b="1" dirty="0" smtClean="0">
                <a:solidFill>
                  <a:schemeClr val="bg1"/>
                </a:solidFill>
                <a:latin typeface="+mn-ea"/>
                <a:ea typeface="+mn-ea"/>
              </a:rPr>
              <a:t>（</a:t>
            </a:r>
            <a:r>
              <a:rPr lang="zh-CN" altLang="en-US" sz="1400" b="1" dirty="0" smtClean="0">
                <a:solidFill>
                  <a:srgbClr val="FF0000"/>
                </a:solidFill>
                <a:latin typeface="+mn-ea"/>
                <a:ea typeface="+mn-ea"/>
              </a:rPr>
              <a:t>强国</a:t>
            </a:r>
            <a:r>
              <a:rPr lang="zh-CN" altLang="en-US" sz="1400" b="1" dirty="0" smtClean="0">
                <a:solidFill>
                  <a:schemeClr val="bg1"/>
                </a:solidFill>
                <a:latin typeface="+mn-ea"/>
                <a:ea typeface="+mn-ea"/>
              </a:rPr>
              <a:t>）</a:t>
            </a:r>
            <a:r>
              <a:rPr lang="en-US" sz="1400" b="1" dirty="0" smtClean="0">
                <a:solidFill>
                  <a:schemeClr val="bg1"/>
                </a:solidFill>
                <a:latin typeface="+mn-ea"/>
                <a:ea typeface="+mn-ea"/>
              </a:rPr>
              <a:t>40</a:t>
            </a:r>
            <a:r>
              <a:rPr lang="zh-CN" altLang="en-US" sz="1400" b="1" dirty="0" smtClean="0">
                <a:solidFill>
                  <a:schemeClr val="bg1"/>
                </a:solidFill>
                <a:latin typeface="+mn-ea"/>
                <a:ea typeface="+mn-ea"/>
              </a:rPr>
              <a:t>多年来，极大解放和发展了社会生产力，科技、教育、文化等各项事业蓬勃发展，在中国共产党领导下，中国人民创造了人类发展史上的伟大奇迹，充分显示了中国力量。</a:t>
            </a:r>
            <a:endParaRPr lang="zh-CN" altLang="en-US" sz="1400" b="1" dirty="0" smtClean="0">
              <a:solidFill>
                <a:schemeClr val="bg1"/>
              </a:solidFill>
              <a:latin typeface="+mn-ea"/>
              <a:ea typeface="+mn-ea"/>
            </a:endParaRPr>
          </a:p>
          <a:p>
            <a:r>
              <a:rPr lang="zh-CN" altLang="en-US" sz="1400" b="1" dirty="0" smtClean="0">
                <a:solidFill>
                  <a:schemeClr val="bg1"/>
                </a:solidFill>
                <a:latin typeface="+mn-ea"/>
                <a:ea typeface="+mn-ea"/>
              </a:rPr>
              <a:t>标志性成就（</a:t>
            </a:r>
            <a:r>
              <a:rPr lang="en-US" sz="1400" b="1" dirty="0" smtClean="0">
                <a:solidFill>
                  <a:schemeClr val="bg1"/>
                </a:solidFill>
                <a:latin typeface="+mn-ea"/>
                <a:ea typeface="+mn-ea"/>
              </a:rPr>
              <a:t>211122</a:t>
            </a:r>
            <a:r>
              <a:rPr lang="zh-CN" altLang="en-US" sz="1400" b="1" dirty="0" smtClean="0">
                <a:solidFill>
                  <a:schemeClr val="bg1"/>
                </a:solidFill>
                <a:latin typeface="+mn-ea"/>
                <a:ea typeface="+mn-ea"/>
              </a:rPr>
              <a:t>）：中国已经成为世界第二大经济体、制造业第一大国、货物贸易第一大国、外汇储备世界第一、商品消费第二大国、外资流入第二大国。</a:t>
            </a:r>
            <a:endParaRPr lang="zh-CN" altLang="en-US" sz="1400" b="1" dirty="0" smtClean="0">
              <a:solidFill>
                <a:schemeClr val="bg1"/>
              </a:solidFill>
              <a:latin typeface="+mn-ea"/>
              <a:ea typeface="+mn-ea"/>
            </a:endParaRPr>
          </a:p>
          <a:p>
            <a:r>
              <a:rPr lang="en-US" sz="1400" b="1" dirty="0" smtClean="0">
                <a:solidFill>
                  <a:schemeClr val="bg1"/>
                </a:solidFill>
                <a:latin typeface="+mn-ea"/>
                <a:ea typeface="+mn-ea"/>
              </a:rPr>
              <a:t>2.</a:t>
            </a:r>
            <a:r>
              <a:rPr lang="zh-CN" altLang="en-US" sz="1400" b="1" dirty="0" smtClean="0">
                <a:solidFill>
                  <a:schemeClr val="bg1"/>
                </a:solidFill>
                <a:latin typeface="+mn-ea"/>
                <a:ea typeface="+mn-ea"/>
              </a:rPr>
              <a:t>（</a:t>
            </a:r>
            <a:r>
              <a:rPr lang="zh-CN" altLang="en-US" sz="1400" b="1" dirty="0" smtClean="0">
                <a:solidFill>
                  <a:srgbClr val="FF0000"/>
                </a:solidFill>
                <a:latin typeface="+mn-ea"/>
                <a:ea typeface="+mn-ea"/>
              </a:rPr>
              <a:t>富民</a:t>
            </a:r>
            <a:r>
              <a:rPr lang="zh-CN" altLang="en-US" sz="1400" b="1" dirty="0" smtClean="0">
                <a:solidFill>
                  <a:schemeClr val="bg1"/>
                </a:solidFill>
                <a:latin typeface="+mn-ea"/>
                <a:ea typeface="+mn-ea"/>
              </a:rPr>
              <a:t>）中国人民通过改革开放过上了</a:t>
            </a:r>
            <a:r>
              <a:rPr lang="zh-CN" altLang="en-US" sz="1400" b="1" dirty="0" smtClean="0">
                <a:solidFill>
                  <a:srgbClr val="FF0000"/>
                </a:solidFill>
                <a:latin typeface="+mn-ea"/>
                <a:ea typeface="+mn-ea"/>
              </a:rPr>
              <a:t>幸福生活</a:t>
            </a:r>
            <a:r>
              <a:rPr lang="zh-CN" altLang="en-US" sz="1400" b="1" dirty="0" smtClean="0">
                <a:solidFill>
                  <a:schemeClr val="bg1"/>
                </a:solidFill>
                <a:latin typeface="+mn-ea"/>
                <a:ea typeface="+mn-ea"/>
              </a:rPr>
              <a:t>。</a:t>
            </a:r>
            <a:endParaRPr lang="zh-CN" altLang="en-US" sz="1400" b="1" dirty="0" smtClean="0">
              <a:solidFill>
                <a:schemeClr val="bg1"/>
              </a:solidFill>
              <a:latin typeface="+mn-ea"/>
              <a:ea typeface="+mn-ea"/>
            </a:endParaRPr>
          </a:p>
          <a:p>
            <a:r>
              <a:rPr lang="zh-CN" altLang="en-US" sz="1400" b="1" dirty="0" smtClean="0">
                <a:solidFill>
                  <a:schemeClr val="bg1"/>
                </a:solidFill>
                <a:latin typeface="+mn-ea"/>
                <a:ea typeface="+mn-ea"/>
              </a:rPr>
              <a:t>表现：改革开放以来，我国城乡就业规模持续扩大，人民收入较快增长，家庭财产稳步增加，城乡社会保障制度逐步建立和完善，扶贫工作取得举世瞩目的成就。</a:t>
            </a:r>
            <a:endParaRPr lang="zh-CN" altLang="en-US" sz="1400" b="1" dirty="0" smtClean="0">
              <a:solidFill>
                <a:schemeClr val="bg1"/>
              </a:solidFill>
              <a:latin typeface="+mn-ea"/>
              <a:ea typeface="+mn-ea"/>
            </a:endParaRPr>
          </a:p>
          <a:p>
            <a:endParaRPr lang="zh-CN" altLang="en-US" b="1" dirty="0">
              <a:solidFill>
                <a:schemeClr val="bg1"/>
              </a:solidFill>
              <a:latin typeface="+mn-ea"/>
              <a:ea typeface="+mn-ea"/>
            </a:endParaRP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39936" y="667471"/>
            <a:ext cx="5217268" cy="1529266"/>
          </a:xfrm>
          <a:prstGeom prst="rect">
            <a:avLst/>
          </a:prstGeom>
        </p:spPr>
        <p:txBody>
          <a:bodyPr wrap="square" lIns="51435" tIns="25718" rIns="51435" bIns="25718">
            <a:spAutoFit/>
          </a:bodyPr>
          <a:lstStyle/>
          <a:p>
            <a:r>
              <a:rPr lang="zh-CN" altLang="en-US" sz="1600" b="1" dirty="0" smtClean="0">
                <a:latin typeface="黑体" panose="02010609060101010101" pitchFamily="49" charset="-122"/>
                <a:ea typeface="黑体" panose="02010609060101010101" pitchFamily="49" charset="-122"/>
              </a:rPr>
              <a:t>  </a:t>
            </a:r>
            <a:r>
              <a:rPr lang="zh-CN" altLang="en-US" sz="1600" b="1" dirty="0" smtClean="0">
                <a:solidFill>
                  <a:srgbClr val="FF0000"/>
                </a:solidFill>
                <a:latin typeface="黑体" panose="02010609060101010101" pitchFamily="49" charset="-122"/>
                <a:ea typeface="黑体" panose="02010609060101010101" pitchFamily="49" charset="-122"/>
              </a:rPr>
              <a:t>“引进来”和“走出去”</a:t>
            </a:r>
            <a:r>
              <a:rPr lang="zh-CN" altLang="en-US" sz="1600" b="1" dirty="0" smtClean="0">
                <a:latin typeface="黑体" panose="02010609060101010101" pitchFamily="49" charset="-122"/>
                <a:ea typeface="黑体" panose="02010609060101010101" pitchFamily="49" charset="-122"/>
              </a:rPr>
              <a:t>，</a:t>
            </a:r>
            <a:r>
              <a:rPr lang="zh-CN" altLang="en-US" sz="1600" b="1" dirty="0">
                <a:latin typeface="黑体" panose="02010609060101010101" pitchFamily="49" charset="-122"/>
                <a:ea typeface="黑体" panose="02010609060101010101" pitchFamily="49" charset="-122"/>
              </a:rPr>
              <a:t>是</a:t>
            </a:r>
            <a:r>
              <a:rPr lang="zh-CN" altLang="en-US" sz="1600" b="1" dirty="0" smtClean="0">
                <a:latin typeface="黑体" panose="02010609060101010101" pitchFamily="49" charset="-122"/>
                <a:ea typeface="黑体" panose="02010609060101010101" pitchFamily="49" charset="-122"/>
              </a:rPr>
              <a:t>我国对外开放</a:t>
            </a:r>
            <a:r>
              <a:rPr lang="zh-CN" altLang="en-US" sz="1600" b="1" dirty="0">
                <a:latin typeface="黑体" panose="02010609060101010101" pitchFamily="49" charset="-122"/>
                <a:ea typeface="黑体" panose="02010609060101010101" pitchFamily="49" charset="-122"/>
              </a:rPr>
              <a:t>基本国策两个紧密联系、相互促进的方面，缺一不可</a:t>
            </a:r>
            <a:r>
              <a:rPr lang="zh-CN" altLang="en-US" sz="1600" b="1" dirty="0" smtClean="0">
                <a:latin typeface="黑体" panose="02010609060101010101" pitchFamily="49" charset="-122"/>
                <a:ea typeface="黑体" panose="02010609060101010101" pitchFamily="49" charset="-122"/>
              </a:rPr>
              <a:t>。即，</a:t>
            </a:r>
            <a:r>
              <a:rPr lang="zh-CN" altLang="en-US" sz="1600" b="1" dirty="0">
                <a:latin typeface="黑体" panose="02010609060101010101" pitchFamily="49" charset="-122"/>
                <a:ea typeface="黑体" panose="02010609060101010101" pitchFamily="49" charset="-122"/>
              </a:rPr>
              <a:t>我们不仅要积极吸引外资，也要积极引导和组织国内有实力的企业走出去，</a:t>
            </a:r>
            <a:r>
              <a:rPr lang="zh-CN" altLang="en-US" sz="1600" b="1" dirty="0" smtClean="0">
                <a:latin typeface="黑体" panose="02010609060101010101" pitchFamily="49" charset="-122"/>
                <a:ea typeface="黑体" panose="02010609060101010101" pitchFamily="49" charset="-122"/>
              </a:rPr>
              <a:t>到境外投资</a:t>
            </a:r>
            <a:r>
              <a:rPr lang="zh-CN" altLang="en-US" sz="1600" b="1" dirty="0">
                <a:latin typeface="黑体" panose="02010609060101010101" pitchFamily="49" charset="-122"/>
                <a:ea typeface="黑体" panose="02010609060101010101" pitchFamily="49" charset="-122"/>
              </a:rPr>
              <a:t>办厂</a:t>
            </a:r>
            <a:r>
              <a:rPr lang="zh-CN" altLang="en-US" sz="1600" b="1" dirty="0" smtClean="0">
                <a:latin typeface="黑体" panose="02010609060101010101" pitchFamily="49" charset="-122"/>
                <a:ea typeface="黑体" panose="02010609060101010101" pitchFamily="49" charset="-122"/>
              </a:rPr>
              <a:t>，对外承包工程与劳务输出，利用</a:t>
            </a:r>
            <a:r>
              <a:rPr lang="zh-CN" altLang="en-US" sz="1600" b="1" dirty="0">
                <a:latin typeface="黑体" panose="02010609060101010101" pitchFamily="49" charset="-122"/>
                <a:ea typeface="黑体" panose="02010609060101010101" pitchFamily="49" charset="-122"/>
              </a:rPr>
              <a:t>当地的市场和</a:t>
            </a:r>
            <a:r>
              <a:rPr lang="zh-CN" altLang="en-US" sz="1600" b="1" dirty="0" smtClean="0">
                <a:latin typeface="黑体" panose="02010609060101010101" pitchFamily="49" charset="-122"/>
                <a:ea typeface="黑体" panose="02010609060101010101" pitchFamily="49" charset="-122"/>
              </a:rPr>
              <a:t>资源，形成</a:t>
            </a:r>
            <a:r>
              <a:rPr lang="zh-CN" altLang="en-US" sz="1600" b="1" dirty="0">
                <a:latin typeface="黑体" panose="02010609060101010101" pitchFamily="49" charset="-122"/>
                <a:ea typeface="黑体" panose="02010609060101010101" pitchFamily="49" charset="-122"/>
              </a:rPr>
              <a:t>一批有实力的跨国企业和著名品牌。</a:t>
            </a:r>
            <a:endParaRPr lang="zh-CN" altLang="en-US" sz="1600" b="1" dirty="0">
              <a:latin typeface="黑体" panose="02010609060101010101" pitchFamily="49" charset="-122"/>
              <a:ea typeface="黑体" panose="02010609060101010101" pitchFamily="49" charset="-122"/>
            </a:endParaRPr>
          </a:p>
        </p:txBody>
      </p:sp>
      <p:sp>
        <p:nvSpPr>
          <p:cNvPr id="4" name="矩形 3"/>
          <p:cNvSpPr/>
          <p:nvPr/>
        </p:nvSpPr>
        <p:spPr bwMode="auto">
          <a:xfrm>
            <a:off x="428036" y="123144"/>
            <a:ext cx="1275990" cy="328937"/>
          </a:xfrm>
          <a:prstGeom prst="rect">
            <a:avLst/>
          </a:prstGeom>
          <a:noFill/>
        </p:spPr>
        <p:txBody>
          <a:bodyPr wrap="none" lIns="51435" tIns="25718" rIns="51435" bIns="25718">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CN" altLang="en-US" sz="1800" b="1" spc="28"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charset="-122"/>
                <a:ea typeface="微软雅黑" panose="020B0503020204020204" charset="-122"/>
              </a:rPr>
              <a:t>知识拓展：</a:t>
            </a:r>
            <a:endParaRPr lang="zh-CN" altLang="en-US" sz="1800" b="1" spc="2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anose="020B0503020204020204" charset="-122"/>
              <a:ea typeface="微软雅黑" panose="020B0503020204020204" charset="-122"/>
            </a:endParaRPr>
          </a:p>
        </p:txBody>
      </p:sp>
      <p:sp>
        <p:nvSpPr>
          <p:cNvPr id="5" name="Rectangle 5"/>
          <p:cNvSpPr>
            <a:spLocks noChangeArrowheads="1"/>
          </p:cNvSpPr>
          <p:nvPr/>
        </p:nvSpPr>
        <p:spPr bwMode="auto">
          <a:xfrm>
            <a:off x="412857" y="2249375"/>
            <a:ext cx="3285381" cy="298160"/>
          </a:xfrm>
          <a:prstGeom prst="rect">
            <a:avLst/>
          </a:prstGeom>
          <a:noFill/>
          <a:ln w="9525">
            <a:noFill/>
            <a:miter lim="800000"/>
          </a:ln>
        </p:spPr>
        <p:txBody>
          <a:bodyPr wrap="square" lIns="51435" tIns="25718" rIns="51435" bIns="25718">
            <a:spAutoFit/>
          </a:bodyPr>
          <a:lstStyle/>
          <a:p>
            <a:pPr marL="257175" indent="-257175">
              <a:buFont typeface="Wingdings" panose="05000000000000000000" pitchFamily="2" charset="2"/>
              <a:buChar char="Ø"/>
            </a:pPr>
            <a:r>
              <a:rPr lang="zh-CN" altLang="en-US" sz="1600" b="1" dirty="0">
                <a:solidFill>
                  <a:srgbClr val="0000CC"/>
                </a:solidFill>
                <a:latin typeface="黑体" panose="02010609060101010101" pitchFamily="49" charset="-122"/>
                <a:ea typeface="黑体" panose="02010609060101010101" pitchFamily="49" charset="-122"/>
              </a:rPr>
              <a:t>你平时接触过哪些外国</a:t>
            </a:r>
            <a:r>
              <a:rPr lang="zh-CN" altLang="en-US" sz="1600" b="1" dirty="0" smtClean="0">
                <a:solidFill>
                  <a:srgbClr val="0000CC"/>
                </a:solidFill>
                <a:latin typeface="黑体" panose="02010609060101010101" pitchFamily="49" charset="-122"/>
                <a:ea typeface="黑体" panose="02010609060101010101" pitchFamily="49" charset="-122"/>
              </a:rPr>
              <a:t>品牌？</a:t>
            </a:r>
            <a:endParaRPr lang="en-US" altLang="zh-CN" sz="1600" b="1" dirty="0" smtClean="0">
              <a:solidFill>
                <a:srgbClr val="0000CC"/>
              </a:solidFill>
              <a:latin typeface="黑体" panose="02010609060101010101" pitchFamily="49" charset="-122"/>
              <a:ea typeface="黑体" panose="02010609060101010101" pitchFamily="49" charset="-122"/>
            </a:endParaRPr>
          </a:p>
        </p:txBody>
      </p:sp>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733989" y="2062310"/>
            <a:ext cx="1885513" cy="898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ecd11eedc693ebd2cf1b3e31.jpg"/>
          <p:cNvPicPr>
            <a:picLocks noChangeAspect="1"/>
          </p:cNvPicPr>
          <p:nvPr/>
        </p:nvPicPr>
        <p:blipFill>
          <a:blip r:embed="rId1"/>
          <a:stretch>
            <a:fillRect/>
          </a:stretch>
        </p:blipFill>
        <p:spPr>
          <a:xfrm>
            <a:off x="203834" y="599431"/>
            <a:ext cx="1715760" cy="1152320"/>
          </a:xfrm>
          <a:prstGeom prst="rect">
            <a:avLst/>
          </a:prstGeom>
        </p:spPr>
      </p:pic>
      <p:sp>
        <p:nvSpPr>
          <p:cNvPr id="15" name="Rectangle 2"/>
          <p:cNvSpPr>
            <a:spLocks noGrp="1" noChangeArrowheads="1"/>
          </p:cNvSpPr>
          <p:nvPr>
            <p:ph type="title"/>
          </p:nvPr>
        </p:nvSpPr>
        <p:spPr>
          <a:xfrm>
            <a:off x="98719" y="81028"/>
            <a:ext cx="5184934" cy="540015"/>
          </a:xfrm>
        </p:spPr>
        <p:txBody>
          <a:bodyPr>
            <a:normAutofit/>
          </a:bodyPr>
          <a:lstStyle/>
          <a:p>
            <a:r>
              <a:rPr lang="zh-CN" altLang="en-US" sz="2300" dirty="0">
                <a:solidFill>
                  <a:srgbClr val="0000CC"/>
                </a:solidFill>
                <a:ea typeface="华文行楷" panose="02010800040101010101" pitchFamily="2" charset="-122"/>
              </a:rPr>
              <a:t>进入</a:t>
            </a:r>
            <a:r>
              <a:rPr lang="zh-CN" altLang="en-US" sz="2300" dirty="0" smtClean="0">
                <a:solidFill>
                  <a:srgbClr val="0000CC"/>
                </a:solidFill>
                <a:ea typeface="华文行楷" panose="02010800040101010101" pitchFamily="2" charset="-122"/>
              </a:rPr>
              <a:t>中国的国际</a:t>
            </a:r>
            <a:r>
              <a:rPr lang="zh-CN" altLang="en-US" sz="2300" dirty="0">
                <a:solidFill>
                  <a:srgbClr val="0000CC"/>
                </a:solidFill>
                <a:ea typeface="华文行楷" panose="02010800040101010101" pitchFamily="2" charset="-122"/>
              </a:rPr>
              <a:t>名牌</a:t>
            </a:r>
            <a:endParaRPr lang="zh-CN" altLang="en-US" sz="2300" dirty="0">
              <a:solidFill>
                <a:srgbClr val="0000CC"/>
              </a:solidFill>
              <a:ea typeface="华文行楷" panose="02010800040101010101" pitchFamily="2" charset="-122"/>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0365" y="64205"/>
            <a:ext cx="1308236" cy="168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34" y="2008493"/>
            <a:ext cx="2284374" cy="10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1187" y="1812845"/>
            <a:ext cx="2910524" cy="12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6861" y="668626"/>
            <a:ext cx="2100052" cy="95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20033" y="161477"/>
            <a:ext cx="5184934" cy="540015"/>
          </a:xfrm>
          <a:prstGeom prst="rect">
            <a:avLst/>
          </a:prstGeom>
        </p:spPr>
        <p:txBody>
          <a:bodyPr lIns="51435" tIns="25718" rIns="51435" bIns="25718">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300" dirty="0" smtClean="0">
                <a:solidFill>
                  <a:srgbClr val="0000CC"/>
                </a:solidFill>
                <a:ea typeface="华文行楷" panose="02010800040101010101" pitchFamily="2" charset="-122"/>
              </a:rPr>
              <a:t>走出国门的中国品牌</a:t>
            </a:r>
            <a:endParaRPr lang="zh-CN" altLang="en-US" sz="2300" dirty="0">
              <a:solidFill>
                <a:srgbClr val="0000CC"/>
              </a:solidFill>
              <a:ea typeface="华文行楷" panose="02010800040101010101" pitchFamily="2" charset="-122"/>
            </a:endParaRPr>
          </a:p>
        </p:txBody>
      </p:sp>
      <p:pic>
        <p:nvPicPr>
          <p:cNvPr id="3" name="Picture 2"/>
          <p:cNvPicPr>
            <a:picLocks noChangeAspect="1" noChangeArrowheads="1"/>
          </p:cNvPicPr>
          <p:nvPr/>
        </p:nvPicPr>
        <p:blipFill>
          <a:blip r:embed="rId1"/>
          <a:srcRect/>
          <a:stretch>
            <a:fillRect/>
          </a:stretch>
        </p:blipFill>
        <p:spPr bwMode="auto">
          <a:xfrm>
            <a:off x="1" y="1781529"/>
            <a:ext cx="2063903" cy="1181290"/>
          </a:xfrm>
          <a:prstGeom prst="rect">
            <a:avLst/>
          </a:prstGeom>
          <a:noFill/>
          <a:ln w="9525">
            <a:noFill/>
            <a:miter lim="800000"/>
            <a:headEnd/>
            <a:tailEnd/>
          </a:ln>
          <a:effectLst/>
        </p:spPr>
      </p:pic>
      <p:pic>
        <p:nvPicPr>
          <p:cNvPr id="4" name="Picture 11" descr="01300000173424122679613836404"/>
          <p:cNvPicPr>
            <a:picLocks noChangeAspect="1" noChangeArrowheads="1"/>
          </p:cNvPicPr>
          <p:nvPr/>
        </p:nvPicPr>
        <p:blipFill>
          <a:blip r:embed="rId2" cstate="print"/>
          <a:srcRect/>
          <a:stretch>
            <a:fillRect/>
          </a:stretch>
        </p:blipFill>
        <p:spPr bwMode="auto">
          <a:xfrm>
            <a:off x="0" y="701492"/>
            <a:ext cx="2028975" cy="973526"/>
          </a:xfrm>
          <a:prstGeom prst="rect">
            <a:avLst/>
          </a:prstGeom>
          <a:noFill/>
          <a:ln w="9525">
            <a:noFill/>
            <a:miter lim="800000"/>
            <a:headEnd/>
            <a:tailEnd/>
          </a:ln>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2211" y="501200"/>
            <a:ext cx="3161074" cy="1374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165" y="2053625"/>
            <a:ext cx="2165526" cy="108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86914" y="2295062"/>
            <a:ext cx="1884340" cy="945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a:srcRect/>
          <a:stretch>
            <a:fillRect/>
          </a:stretch>
        </p:blipFill>
        <p:spPr bwMode="auto">
          <a:xfrm>
            <a:off x="2971254" y="1882037"/>
            <a:ext cx="2771765" cy="1345461"/>
          </a:xfrm>
          <a:prstGeom prst="rect">
            <a:avLst/>
          </a:prstGeom>
          <a:noFill/>
          <a:ln w="9525">
            <a:noFill/>
            <a:miter lim="800000"/>
            <a:headEnd/>
            <a:tailEnd/>
          </a:ln>
          <a:effectLst/>
        </p:spPr>
      </p:pic>
      <p:sp>
        <p:nvSpPr>
          <p:cNvPr id="51202" name="Rectangle 2"/>
          <p:cNvSpPr>
            <a:spLocks noChangeArrowheads="1"/>
          </p:cNvSpPr>
          <p:nvPr/>
        </p:nvSpPr>
        <p:spPr bwMode="auto">
          <a:xfrm>
            <a:off x="1218220" y="1087530"/>
            <a:ext cx="3324599" cy="205827"/>
          </a:xfrm>
          <a:prstGeom prst="rect">
            <a:avLst/>
          </a:prstGeom>
          <a:noFill/>
          <a:ln w="9525">
            <a:noFill/>
            <a:miter lim="800000"/>
          </a:ln>
          <a:effectLst/>
        </p:spPr>
        <p:txBody>
          <a:bodyPr lIns="51435" tIns="25718" rIns="51435" bIns="25718">
            <a:spAutoFit/>
          </a:bodyPr>
          <a:lstStyle/>
          <a:p>
            <a:endParaRPr lang="zh-CN" altLang="en-US"/>
          </a:p>
        </p:txBody>
      </p:sp>
      <p:sp>
        <p:nvSpPr>
          <p:cNvPr id="51206" name="Text Box 6"/>
          <p:cNvSpPr txBox="1">
            <a:spLocks noChangeArrowheads="1"/>
          </p:cNvSpPr>
          <p:nvPr/>
        </p:nvSpPr>
        <p:spPr bwMode="auto">
          <a:xfrm>
            <a:off x="854154" y="2458567"/>
            <a:ext cx="103939" cy="205827"/>
          </a:xfrm>
          <a:prstGeom prst="rect">
            <a:avLst/>
          </a:prstGeom>
          <a:noFill/>
          <a:ln w="9525">
            <a:noFill/>
            <a:miter lim="800000"/>
          </a:ln>
          <a:effectLst/>
        </p:spPr>
        <p:txBody>
          <a:bodyPr wrap="none" lIns="51435" tIns="25718" rIns="51435" bIns="25718">
            <a:spAutoFit/>
          </a:bodyPr>
          <a:lstStyle/>
          <a:p>
            <a:endParaRPr lang="zh-CN" altLang="zh-CN"/>
          </a:p>
        </p:txBody>
      </p:sp>
      <p:sp>
        <p:nvSpPr>
          <p:cNvPr id="51207" name="Text Box 7"/>
          <p:cNvSpPr txBox="1">
            <a:spLocks noChangeArrowheads="1"/>
          </p:cNvSpPr>
          <p:nvPr/>
        </p:nvSpPr>
        <p:spPr bwMode="auto">
          <a:xfrm>
            <a:off x="263139" y="259971"/>
            <a:ext cx="4765407" cy="298160"/>
          </a:xfrm>
          <a:prstGeom prst="rect">
            <a:avLst/>
          </a:prstGeom>
          <a:noFill/>
          <a:ln w="9525">
            <a:noFill/>
            <a:miter lim="800000"/>
          </a:ln>
          <a:effectLst/>
        </p:spPr>
        <p:txBody>
          <a:bodyPr wrap="none" lIns="51435" tIns="25718" rIns="51435" bIns="25718">
            <a:spAutoFit/>
          </a:bodyPr>
          <a:lstStyle/>
          <a:p>
            <a:r>
              <a:rPr lang="en-US" altLang="zh-CN" sz="1600" b="1" dirty="0">
                <a:solidFill>
                  <a:srgbClr val="FF0000"/>
                </a:solidFill>
                <a:latin typeface="黑体" panose="02010609060101010101" pitchFamily="49" charset="-122"/>
                <a:ea typeface="黑体" panose="02010609060101010101" pitchFamily="49" charset="-122"/>
              </a:rPr>
              <a:t>2001</a:t>
            </a:r>
            <a:r>
              <a:rPr lang="zh-CN" altLang="en-US" sz="1600" b="1" dirty="0">
                <a:solidFill>
                  <a:srgbClr val="FF0000"/>
                </a:solidFill>
                <a:latin typeface="黑体" panose="02010609060101010101" pitchFamily="49" charset="-122"/>
                <a:ea typeface="黑体" panose="02010609060101010101" pitchFamily="49" charset="-122"/>
              </a:rPr>
              <a:t>年</a:t>
            </a:r>
            <a:r>
              <a:rPr lang="en-US" altLang="zh-CN" sz="1600" b="1" dirty="0">
                <a:solidFill>
                  <a:srgbClr val="FF0000"/>
                </a:solidFill>
                <a:latin typeface="黑体" panose="02010609060101010101" pitchFamily="49" charset="-122"/>
                <a:ea typeface="黑体" panose="02010609060101010101" pitchFamily="49" charset="-122"/>
              </a:rPr>
              <a:t>11</a:t>
            </a:r>
            <a:r>
              <a:rPr lang="zh-CN" altLang="en-US" sz="1600" b="1" dirty="0">
                <a:solidFill>
                  <a:srgbClr val="FF0000"/>
                </a:solidFill>
                <a:latin typeface="黑体" panose="02010609060101010101" pitchFamily="49" charset="-122"/>
                <a:ea typeface="黑体" panose="02010609060101010101" pitchFamily="49" charset="-122"/>
              </a:rPr>
              <a:t>月</a:t>
            </a:r>
            <a:r>
              <a:rPr lang="en-US" altLang="zh-CN" sz="1600" b="1" dirty="0">
                <a:solidFill>
                  <a:srgbClr val="FF0000"/>
                </a:solidFill>
                <a:latin typeface="黑体" panose="02010609060101010101" pitchFamily="49" charset="-122"/>
                <a:ea typeface="黑体" panose="02010609060101010101" pitchFamily="49" charset="-122"/>
              </a:rPr>
              <a:t>11</a:t>
            </a:r>
            <a:r>
              <a:rPr lang="zh-CN" altLang="en-US" sz="1600" b="1" dirty="0">
                <a:solidFill>
                  <a:srgbClr val="FF0000"/>
                </a:solidFill>
                <a:latin typeface="黑体" panose="02010609060101010101" pitchFamily="49" charset="-122"/>
                <a:ea typeface="黑体" panose="02010609060101010101" pitchFamily="49" charset="-122"/>
              </a:rPr>
              <a:t>日，中国加入了世界贸易组织（</a:t>
            </a:r>
            <a:r>
              <a:rPr lang="en-US" altLang="zh-CN" sz="1600" b="1" dirty="0">
                <a:solidFill>
                  <a:srgbClr val="FF0000"/>
                </a:solidFill>
                <a:latin typeface="黑体" panose="02010609060101010101" pitchFamily="49" charset="-122"/>
                <a:ea typeface="黑体" panose="02010609060101010101" pitchFamily="49" charset="-122"/>
              </a:rPr>
              <a:t>WTO</a:t>
            </a:r>
            <a:r>
              <a:rPr lang="zh-CN" altLang="en-US" sz="1600" b="1" dirty="0">
                <a:solidFill>
                  <a:srgbClr val="FF0000"/>
                </a:solidFill>
                <a:latin typeface="黑体" panose="02010609060101010101" pitchFamily="49" charset="-122"/>
                <a:ea typeface="黑体" panose="02010609060101010101" pitchFamily="49" charset="-122"/>
              </a:rPr>
              <a:t>）</a:t>
            </a:r>
            <a:endParaRPr lang="zh-CN" altLang="en-US" sz="1600" b="1" dirty="0">
              <a:solidFill>
                <a:srgbClr val="FF0000"/>
              </a:solidFill>
              <a:latin typeface="黑体" panose="02010609060101010101" pitchFamily="49" charset="-122"/>
              <a:ea typeface="黑体" panose="02010609060101010101" pitchFamily="49" charset="-122"/>
            </a:endParaRPr>
          </a:p>
        </p:txBody>
      </p:sp>
      <p:sp>
        <p:nvSpPr>
          <p:cNvPr id="11" name="Text Box 6"/>
          <p:cNvSpPr txBox="1">
            <a:spLocks noChangeArrowheads="1"/>
          </p:cNvSpPr>
          <p:nvPr/>
        </p:nvSpPr>
        <p:spPr bwMode="auto">
          <a:xfrm>
            <a:off x="280447" y="581807"/>
            <a:ext cx="4990430" cy="1036823"/>
          </a:xfrm>
          <a:prstGeom prst="rect">
            <a:avLst/>
          </a:prstGeom>
          <a:noFill/>
          <a:ln w="9525">
            <a:noFill/>
            <a:miter lim="800000"/>
          </a:ln>
          <a:effectLst/>
        </p:spPr>
        <p:txBody>
          <a:bodyPr wrap="square" lIns="51435" tIns="25718" rIns="51435" bIns="25718">
            <a:spAutoFit/>
          </a:bodyPr>
          <a:lstStyle/>
          <a:p>
            <a:r>
              <a:rPr kumimoji="1" lang="en-US" altLang="zh-CN" sz="1600" b="1" dirty="0">
                <a:latin typeface="黑体" panose="02010609060101010101" pitchFamily="49" charset="-122"/>
                <a:ea typeface="黑体" panose="02010609060101010101" pitchFamily="49" charset="-122"/>
              </a:rPr>
              <a:t> </a:t>
            </a:r>
            <a:r>
              <a:rPr kumimoji="1" lang="en-US" altLang="zh-CN" sz="1600" b="1" dirty="0" smtClean="0">
                <a:latin typeface="黑体" panose="02010609060101010101" pitchFamily="49" charset="-122"/>
                <a:ea typeface="黑体" panose="02010609060101010101" pitchFamily="49" charset="-122"/>
              </a:rPr>
              <a:t>  </a:t>
            </a:r>
            <a:r>
              <a:rPr lang="en-US" altLang="zh-CN" sz="1600" b="1" dirty="0" smtClean="0">
                <a:latin typeface="黑体" panose="02010609060101010101" pitchFamily="49" charset="-122"/>
                <a:ea typeface="黑体" panose="02010609060101010101" pitchFamily="49" charset="-122"/>
              </a:rPr>
              <a:t>1995</a:t>
            </a:r>
            <a:r>
              <a:rPr lang="zh-CN" altLang="en-US" sz="1600" b="1" dirty="0" smtClean="0">
                <a:latin typeface="黑体" panose="02010609060101010101" pitchFamily="49" charset="-122"/>
                <a:ea typeface="黑体" panose="02010609060101010101" pitchFamily="49" charset="-122"/>
              </a:rPr>
              <a:t>年</a:t>
            </a:r>
            <a:r>
              <a:rPr lang="en-US" altLang="zh-CN" sz="1600" b="1" dirty="0" smtClean="0">
                <a:latin typeface="黑体" panose="02010609060101010101" pitchFamily="49" charset="-122"/>
                <a:ea typeface="黑体" panose="02010609060101010101" pitchFamily="49" charset="-122"/>
              </a:rPr>
              <a:t>1</a:t>
            </a:r>
            <a:r>
              <a:rPr lang="zh-CN" altLang="en-US" sz="1600" b="1" dirty="0" smtClean="0">
                <a:latin typeface="黑体" panose="02010609060101010101" pitchFamily="49" charset="-122"/>
                <a:ea typeface="黑体" panose="02010609060101010101" pitchFamily="49" charset="-122"/>
              </a:rPr>
              <a:t>月</a:t>
            </a:r>
            <a:r>
              <a:rPr lang="en-US" altLang="zh-CN" sz="1600" b="1" dirty="0" smtClean="0">
                <a:latin typeface="黑体" panose="02010609060101010101" pitchFamily="49" charset="-122"/>
                <a:ea typeface="黑体" panose="02010609060101010101" pitchFamily="49" charset="-122"/>
              </a:rPr>
              <a:t>1</a:t>
            </a:r>
            <a:r>
              <a:rPr lang="zh-CN" altLang="en-US" sz="1600" b="1" dirty="0" smtClean="0">
                <a:latin typeface="黑体" panose="02010609060101010101" pitchFamily="49" charset="-122"/>
                <a:ea typeface="黑体" panose="02010609060101010101" pitchFamily="49" charset="-122"/>
              </a:rPr>
              <a:t>日成立的</a:t>
            </a:r>
            <a:r>
              <a:rPr kumimoji="1" lang="zh-CN" altLang="en-US" sz="1600" b="1" dirty="0" smtClean="0">
                <a:latin typeface="黑体" panose="02010609060101010101" pitchFamily="49" charset="-122"/>
                <a:ea typeface="黑体" panose="02010609060101010101" pitchFamily="49" charset="-122"/>
              </a:rPr>
              <a:t>世界</a:t>
            </a:r>
            <a:r>
              <a:rPr kumimoji="1" lang="zh-CN" altLang="en-US" sz="1600" b="1" dirty="0">
                <a:latin typeface="黑体" panose="02010609060101010101" pitchFamily="49" charset="-122"/>
                <a:ea typeface="黑体" panose="02010609060101010101" pitchFamily="49" charset="-122"/>
              </a:rPr>
              <a:t>贸易</a:t>
            </a:r>
            <a:r>
              <a:rPr kumimoji="1" lang="zh-CN" altLang="en-US" sz="1600" b="1" dirty="0" smtClean="0">
                <a:latin typeface="黑体" panose="02010609060101010101" pitchFamily="49" charset="-122"/>
                <a:ea typeface="黑体" panose="02010609060101010101" pitchFamily="49" charset="-122"/>
              </a:rPr>
              <a:t>组织（</a:t>
            </a:r>
            <a:r>
              <a:rPr lang="en-US" sz="1600" b="1" dirty="0" smtClean="0">
                <a:latin typeface="黑体" panose="02010609060101010101" pitchFamily="49" charset="-122"/>
                <a:ea typeface="黑体" panose="02010609060101010101" pitchFamily="49" charset="-122"/>
              </a:rPr>
              <a:t>World Trade Organization</a:t>
            </a:r>
            <a:r>
              <a:rPr kumimoji="1" lang="zh-CN" altLang="en-US" sz="1600" b="1" dirty="0" smtClean="0">
                <a:latin typeface="黑体" panose="02010609060101010101" pitchFamily="49" charset="-122"/>
                <a:ea typeface="黑体" panose="02010609060101010101" pitchFamily="49" charset="-122"/>
              </a:rPr>
              <a:t>）</a:t>
            </a:r>
            <a:r>
              <a:rPr lang="zh-CN" altLang="en-US" sz="1600" b="1" dirty="0" smtClean="0">
                <a:latin typeface="黑体" panose="02010609060101010101" pitchFamily="49" charset="-122"/>
                <a:ea typeface="黑体" panose="02010609060101010101" pitchFamily="49" charset="-122"/>
              </a:rPr>
              <a:t>是当代最重要的国际经济组织之一，目前拥有</a:t>
            </a:r>
            <a:r>
              <a:rPr lang="en-US" altLang="zh-CN" sz="1600" b="1" dirty="0" smtClean="0">
                <a:latin typeface="黑体" panose="02010609060101010101" pitchFamily="49" charset="-122"/>
                <a:ea typeface="黑体" panose="02010609060101010101" pitchFamily="49" charset="-122"/>
              </a:rPr>
              <a:t>164</a:t>
            </a:r>
            <a:r>
              <a:rPr lang="zh-CN" altLang="en-US" sz="1600" b="1" dirty="0" smtClean="0">
                <a:latin typeface="黑体" panose="02010609060101010101" pitchFamily="49" charset="-122"/>
                <a:ea typeface="黑体" panose="02010609060101010101" pitchFamily="49" charset="-122"/>
              </a:rPr>
              <a:t>个成员国，成员国贸易总额达到全球的</a:t>
            </a:r>
            <a:r>
              <a:rPr lang="en-US" altLang="zh-CN" sz="1600" b="1" dirty="0" smtClean="0">
                <a:latin typeface="黑体" panose="02010609060101010101" pitchFamily="49" charset="-122"/>
                <a:ea typeface="黑体" panose="02010609060101010101" pitchFamily="49" charset="-122"/>
              </a:rPr>
              <a:t>98%</a:t>
            </a:r>
            <a:r>
              <a:rPr lang="zh-CN" altLang="en-US" sz="1600" b="1" dirty="0" smtClean="0">
                <a:latin typeface="黑体" panose="02010609060101010101" pitchFamily="49" charset="-122"/>
                <a:ea typeface="黑体" panose="02010609060101010101" pitchFamily="49" charset="-122"/>
              </a:rPr>
              <a:t>，有“经济联合国”之称。</a:t>
            </a:r>
            <a:endParaRPr kumimoji="1" lang="zh-CN" altLang="en-US" sz="1600" b="1" dirty="0">
              <a:latin typeface="黑体" panose="02010609060101010101" pitchFamily="49" charset="-122"/>
              <a:ea typeface="黑体" panose="02010609060101010101" pitchFamily="49" charset="-122"/>
            </a:endParaRPr>
          </a:p>
        </p:txBody>
      </p:sp>
      <p:sp>
        <p:nvSpPr>
          <p:cNvPr id="3" name="矩形 2"/>
          <p:cNvSpPr/>
          <p:nvPr/>
        </p:nvSpPr>
        <p:spPr>
          <a:xfrm>
            <a:off x="389414" y="1510869"/>
            <a:ext cx="2382429" cy="790602"/>
          </a:xfrm>
          <a:prstGeom prst="rect">
            <a:avLst/>
          </a:prstGeom>
        </p:spPr>
        <p:txBody>
          <a:bodyPr wrap="square" lIns="51435" tIns="25718" rIns="51435" bIns="25718">
            <a:spAutoFit/>
          </a:bodyPr>
          <a:lstStyle/>
          <a:p>
            <a:pPr lvl="0"/>
            <a:r>
              <a:rPr kumimoji="1" lang="zh-CN" altLang="en-US" sz="1600" b="1" dirty="0" smtClean="0">
                <a:solidFill>
                  <a:prstClr val="black"/>
                </a:solidFill>
                <a:latin typeface="黑体" panose="02010609060101010101" pitchFamily="49" charset="-122"/>
                <a:ea typeface="黑体" panose="02010609060101010101" pitchFamily="49" charset="-122"/>
              </a:rPr>
              <a:t>   其</a:t>
            </a:r>
            <a:r>
              <a:rPr kumimoji="1" lang="zh-CN" altLang="en-US" sz="1600" b="1" dirty="0">
                <a:solidFill>
                  <a:prstClr val="black"/>
                </a:solidFill>
                <a:latin typeface="黑体" panose="02010609060101010101" pitchFamily="49" charset="-122"/>
                <a:ea typeface="黑体" panose="02010609060101010101" pitchFamily="49" charset="-122"/>
              </a:rPr>
              <a:t>主要使命是管理各项贸易协议，解决成员间的贸易争端。</a:t>
            </a:r>
            <a:endParaRPr kumimoji="1" lang="zh-CN" altLang="en-US" sz="1600" b="1" dirty="0">
              <a:solidFill>
                <a:prstClr val="black"/>
              </a:solidFill>
              <a:latin typeface="黑体" panose="02010609060101010101" pitchFamily="49" charset="-122"/>
              <a:ea typeface="黑体" panose="02010609060101010101" pitchFamily="49" charset="-122"/>
            </a:endParaRPr>
          </a:p>
        </p:txBody>
      </p:sp>
    </p:spTree>
  </p:cSld>
  <p:clrMapOvr>
    <a:masterClrMapping/>
  </p:clrMapOvr>
  <p:transition spd="med">
    <p:push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图片 6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4868077" y="0"/>
            <a:ext cx="892961" cy="1493141"/>
          </a:xfrm>
          <a:prstGeom prst="rect">
            <a:avLst/>
          </a:prstGeom>
        </p:spPr>
      </p:pic>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326" y="1314336"/>
            <a:ext cx="2365326" cy="1809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223241" y="497414"/>
            <a:ext cx="5268049" cy="828458"/>
          </a:xfrm>
          <a:prstGeom prst="rect">
            <a:avLst/>
          </a:prstGeom>
        </p:spPr>
        <p:txBody>
          <a:bodyPr wrap="square" lIns="43205" tIns="21603" rIns="43205" bIns="21603">
            <a:spAutoFit/>
          </a:bodyPr>
          <a:lstStyle/>
          <a:p>
            <a:r>
              <a:rPr lang="zh-CN" altLang="en-US" sz="1700" b="1" dirty="0" smtClean="0">
                <a:latin typeface="黑体" panose="02010609060101010101" pitchFamily="49" charset="-122"/>
                <a:ea typeface="黑体" panose="02010609060101010101" pitchFamily="49" charset="-122"/>
              </a:rPr>
              <a:t>   是</a:t>
            </a:r>
            <a:r>
              <a:rPr lang="zh-CN" altLang="en-US" sz="1700" b="1" dirty="0">
                <a:latin typeface="黑体" panose="02010609060101010101" pitchFamily="49" charset="-122"/>
                <a:ea typeface="黑体" panose="02010609060101010101" pitchFamily="49" charset="-122"/>
              </a:rPr>
              <a:t>“</a:t>
            </a:r>
            <a:r>
              <a:rPr lang="zh-CN" altLang="en-US" sz="1700" b="1" dirty="0">
                <a:solidFill>
                  <a:srgbClr val="FF0000"/>
                </a:solidFill>
                <a:latin typeface="黑体" panose="02010609060101010101" pitchFamily="49" charset="-122"/>
                <a:ea typeface="黑体" panose="02010609060101010101" pitchFamily="49" charset="-122"/>
              </a:rPr>
              <a:t>丝绸之路经济带</a:t>
            </a:r>
            <a:r>
              <a:rPr lang="zh-CN" altLang="en-US" sz="1700" b="1" dirty="0">
                <a:latin typeface="黑体" panose="02010609060101010101" pitchFamily="49" charset="-122"/>
                <a:ea typeface="黑体" panose="02010609060101010101" pitchFamily="49" charset="-122"/>
              </a:rPr>
              <a:t>”和“</a:t>
            </a:r>
            <a:r>
              <a:rPr lang="en-US" altLang="zh-CN" sz="1700" b="1" dirty="0">
                <a:solidFill>
                  <a:srgbClr val="FF0000"/>
                </a:solidFill>
                <a:latin typeface="黑体" panose="02010609060101010101" pitchFamily="49" charset="-122"/>
                <a:ea typeface="黑体" panose="02010609060101010101" pitchFamily="49" charset="-122"/>
              </a:rPr>
              <a:t>21</a:t>
            </a:r>
            <a:r>
              <a:rPr lang="zh-CN" altLang="en-US" sz="1700" b="1" dirty="0">
                <a:solidFill>
                  <a:srgbClr val="FF0000"/>
                </a:solidFill>
                <a:latin typeface="黑体" panose="02010609060101010101" pitchFamily="49" charset="-122"/>
                <a:ea typeface="黑体" panose="02010609060101010101" pitchFamily="49" charset="-122"/>
              </a:rPr>
              <a:t>世纪海上丝绸之路</a:t>
            </a:r>
            <a:r>
              <a:rPr lang="zh-CN" altLang="en-US" sz="1700" b="1" dirty="0">
                <a:latin typeface="黑体" panose="02010609060101010101" pitchFamily="49" charset="-122"/>
                <a:ea typeface="黑体" panose="02010609060101010101" pitchFamily="49" charset="-122"/>
              </a:rPr>
              <a:t>”的简称</a:t>
            </a:r>
            <a:r>
              <a:rPr lang="zh-CN" altLang="en-US" sz="1700" b="1" dirty="0" smtClean="0">
                <a:latin typeface="黑体" panose="02010609060101010101" pitchFamily="49" charset="-122"/>
                <a:ea typeface="黑体" panose="02010609060101010101" pitchFamily="49" charset="-122"/>
              </a:rPr>
              <a:t>，</a:t>
            </a:r>
            <a:r>
              <a:rPr lang="zh-CN" altLang="en-US" sz="1700" b="1" dirty="0">
                <a:latin typeface="黑体" panose="02010609060101010101" pitchFamily="49" charset="-122"/>
                <a:ea typeface="黑体" panose="02010609060101010101" pitchFamily="49" charset="-122"/>
              </a:rPr>
              <a:t>是习近平</a:t>
            </a:r>
            <a:r>
              <a:rPr lang="zh-CN" altLang="en-US" sz="1700" b="1" dirty="0" smtClean="0">
                <a:latin typeface="黑体" panose="02010609060101010101" pitchFamily="49" charset="-122"/>
                <a:ea typeface="黑体" panose="02010609060101010101" pitchFamily="49" charset="-122"/>
              </a:rPr>
              <a:t>主席在</a:t>
            </a:r>
            <a:r>
              <a:rPr lang="en-US" altLang="zh-CN" sz="1700" b="1" dirty="0" smtClean="0">
                <a:latin typeface="黑体" panose="02010609060101010101" pitchFamily="49" charset="-122"/>
                <a:ea typeface="黑体" panose="02010609060101010101" pitchFamily="49" charset="-122"/>
              </a:rPr>
              <a:t>2013</a:t>
            </a:r>
            <a:r>
              <a:rPr lang="zh-CN" altLang="en-US" sz="1700" b="1" dirty="0">
                <a:latin typeface="黑体" panose="02010609060101010101" pitchFamily="49" charset="-122"/>
                <a:ea typeface="黑体" panose="02010609060101010101" pitchFamily="49" charset="-122"/>
              </a:rPr>
              <a:t>年</a:t>
            </a:r>
            <a:r>
              <a:rPr lang="en-US" altLang="zh-CN" sz="1700" b="1" dirty="0">
                <a:latin typeface="黑体" panose="02010609060101010101" pitchFamily="49" charset="-122"/>
                <a:ea typeface="黑体" panose="02010609060101010101" pitchFamily="49" charset="-122"/>
              </a:rPr>
              <a:t>9</a:t>
            </a:r>
            <a:r>
              <a:rPr lang="zh-CN" altLang="en-US" sz="1700" b="1" dirty="0" smtClean="0">
                <a:latin typeface="黑体" panose="02010609060101010101" pitchFamily="49" charset="-122"/>
                <a:ea typeface="黑体" panose="02010609060101010101" pitchFamily="49" charset="-122"/>
              </a:rPr>
              <a:t>月、</a:t>
            </a:r>
            <a:r>
              <a:rPr lang="en-US" altLang="zh-CN" sz="1700" b="1" dirty="0" smtClean="0">
                <a:latin typeface="黑体" panose="02010609060101010101" pitchFamily="49" charset="-122"/>
                <a:ea typeface="黑体" panose="02010609060101010101" pitchFamily="49" charset="-122"/>
              </a:rPr>
              <a:t>10</a:t>
            </a:r>
            <a:r>
              <a:rPr lang="zh-CN" altLang="en-US" sz="1700" b="1" dirty="0" smtClean="0">
                <a:latin typeface="黑体" panose="02010609060101010101" pitchFamily="49" charset="-122"/>
                <a:ea typeface="黑体" panose="02010609060101010101" pitchFamily="49" charset="-122"/>
              </a:rPr>
              <a:t>月分别</a:t>
            </a:r>
            <a:r>
              <a:rPr lang="zh-CN" altLang="en-US" sz="1700" b="1" dirty="0">
                <a:latin typeface="黑体" panose="02010609060101010101" pitchFamily="49" charset="-122"/>
                <a:ea typeface="黑体" panose="02010609060101010101" pitchFamily="49" charset="-122"/>
              </a:rPr>
              <a:t>提出</a:t>
            </a:r>
            <a:r>
              <a:rPr lang="zh-CN" altLang="en-US" sz="1700" b="1" dirty="0" smtClean="0">
                <a:latin typeface="黑体" panose="02010609060101010101" pitchFamily="49" charset="-122"/>
                <a:ea typeface="黑体" panose="02010609060101010101" pitchFamily="49" charset="-122"/>
              </a:rPr>
              <a:t>建设的</a:t>
            </a:r>
            <a:r>
              <a:rPr lang="zh-CN" altLang="en-US" sz="1700" b="1" dirty="0">
                <a:solidFill>
                  <a:srgbClr val="FF0000"/>
                </a:solidFill>
                <a:latin typeface="黑体" panose="02010609060101010101" pitchFamily="49" charset="-122"/>
                <a:ea typeface="黑体" panose="02010609060101010101" pitchFamily="49" charset="-122"/>
              </a:rPr>
              <a:t>合作倡议</a:t>
            </a:r>
            <a:r>
              <a:rPr lang="zh-CN" altLang="en-US" sz="1700" b="1" dirty="0">
                <a:latin typeface="黑体" panose="02010609060101010101" pitchFamily="49" charset="-122"/>
                <a:ea typeface="黑体" panose="02010609060101010101" pitchFamily="49" charset="-122"/>
              </a:rPr>
              <a:t>。 </a:t>
            </a:r>
            <a:endParaRPr lang="zh-CN" altLang="en-US" sz="1700" b="1" dirty="0">
              <a:latin typeface="黑体" panose="02010609060101010101" pitchFamily="49" charset="-122"/>
              <a:ea typeface="黑体" panose="02010609060101010101" pitchFamily="49" charset="-122"/>
            </a:endParaRPr>
          </a:p>
        </p:txBody>
      </p:sp>
      <p:sp>
        <p:nvSpPr>
          <p:cNvPr id="10" name="矩形 9"/>
          <p:cNvSpPr/>
          <p:nvPr/>
        </p:nvSpPr>
        <p:spPr>
          <a:xfrm>
            <a:off x="2509652" y="1314336"/>
            <a:ext cx="2981937" cy="1874898"/>
          </a:xfrm>
          <a:prstGeom prst="rect">
            <a:avLst/>
          </a:prstGeom>
        </p:spPr>
        <p:txBody>
          <a:bodyPr wrap="square" lIns="43205" tIns="21603" rIns="43205" bIns="21603">
            <a:spAutoFit/>
          </a:bodyPr>
          <a:lstStyle/>
          <a:p>
            <a:pPr lvl="0"/>
            <a:r>
              <a:rPr lang="zh-CN" altLang="en-US" sz="1700" b="1" dirty="0">
                <a:solidFill>
                  <a:schemeClr val="accent1">
                    <a:lumMod val="50000"/>
                  </a:schemeClr>
                </a:solidFill>
                <a:latin typeface="黑体" panose="02010609060101010101" pitchFamily="49" charset="-122"/>
                <a:ea typeface="黑体" panose="02010609060101010101" pitchFamily="49" charset="-122"/>
              </a:rPr>
              <a:t>一带一路</a:t>
            </a:r>
            <a:r>
              <a:rPr lang="zh-CN" altLang="en-US" sz="1700" b="1" dirty="0" smtClean="0">
                <a:solidFill>
                  <a:schemeClr val="accent1">
                    <a:lumMod val="50000"/>
                  </a:schemeClr>
                </a:solidFill>
                <a:latin typeface="黑体" panose="02010609060101010101" pitchFamily="49" charset="-122"/>
                <a:ea typeface="黑体" panose="02010609060101010101" pitchFamily="49" charset="-122"/>
              </a:rPr>
              <a:t>” 旨在</a:t>
            </a:r>
            <a:r>
              <a:rPr lang="zh-CN" altLang="en-US" sz="1700" b="1" dirty="0">
                <a:solidFill>
                  <a:schemeClr val="accent1">
                    <a:lumMod val="50000"/>
                  </a:schemeClr>
                </a:solidFill>
                <a:latin typeface="黑体" panose="02010609060101010101" pitchFamily="49" charset="-122"/>
                <a:ea typeface="黑体" panose="02010609060101010101" pitchFamily="49" charset="-122"/>
              </a:rPr>
              <a:t>借用古代丝绸之路的历史符号，高举和平发展的旗帜，积极发展与沿线国家的经济合作伙伴关系，共同打造政治互信、经济融合、文化包容的利益共同体、命运共同体和责任共同体。</a:t>
            </a:r>
            <a:endParaRPr lang="zh-CN" altLang="en-US" sz="1700" b="1" dirty="0">
              <a:solidFill>
                <a:schemeClr val="accent1">
                  <a:lumMod val="50000"/>
                </a:schemeClr>
              </a:solidFill>
              <a:latin typeface="黑体" panose="02010609060101010101" pitchFamily="49" charset="-122"/>
              <a:ea typeface="黑体" panose="02010609060101010101" pitchFamily="49" charset="-122"/>
            </a:endParaRPr>
          </a:p>
        </p:txBody>
      </p:sp>
      <p:sp>
        <p:nvSpPr>
          <p:cNvPr id="11" name="文本框 10"/>
          <p:cNvSpPr txBox="1"/>
          <p:nvPr/>
        </p:nvSpPr>
        <p:spPr>
          <a:xfrm>
            <a:off x="176732" y="82802"/>
            <a:ext cx="1281492" cy="474515"/>
          </a:xfrm>
          <a:prstGeom prst="rect">
            <a:avLst/>
          </a:prstGeom>
          <a:noFill/>
        </p:spPr>
        <p:txBody>
          <a:bodyPr wrap="none" lIns="43205" tIns="21603" rIns="43205" bIns="21603" rtlCol="0" anchor="t">
            <a:spAutoFit/>
          </a:bodyPr>
          <a:lstStyle/>
          <a:p>
            <a:r>
              <a:rPr lang="zh-CN" altLang="en-US" sz="2800" b="1" baseline="-25000" dirty="0" smtClean="0">
                <a:solidFill>
                  <a:srgbClr val="FF0000"/>
                </a:solidFill>
                <a:latin typeface="微软雅黑" panose="020B0503020204020204" charset="-122"/>
                <a:ea typeface="微软雅黑" panose="020B0503020204020204" charset="-122"/>
                <a:cs typeface="微软雅黑" panose="020B0503020204020204" charset="-122"/>
                <a:sym typeface="+mn-ea"/>
              </a:rPr>
              <a:t>一带一路：</a:t>
            </a:r>
            <a:endParaRPr lang="zh-CN" altLang="en-US" sz="28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advTm="3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1" cstate="print"/>
          <a:srcRect b="51429"/>
          <a:stretch>
            <a:fillRect/>
          </a:stretch>
        </p:blipFill>
        <p:spPr>
          <a:xfrm>
            <a:off x="386770" y="1910452"/>
            <a:ext cx="4944891" cy="1038028"/>
          </a:xfrm>
          <a:prstGeom prst="rect">
            <a:avLst/>
          </a:prstGeom>
          <a:effectLst>
            <a:outerShdw blurRad="50800" dist="38100" dir="2700000" algn="tl" rotWithShape="0">
              <a:prstClr val="black">
                <a:alpha val="40000"/>
              </a:prstClr>
            </a:outerShdw>
          </a:effectLst>
        </p:spPr>
      </p:pic>
      <p:sp>
        <p:nvSpPr>
          <p:cNvPr id="35" name="矩形 34"/>
          <p:cNvSpPr/>
          <p:nvPr/>
        </p:nvSpPr>
        <p:spPr>
          <a:xfrm>
            <a:off x="2618872" y="2082657"/>
            <a:ext cx="1817427" cy="271507"/>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3205" tIns="21603" rIns="43205" bIns="21603" anchor="ctr"/>
          <a:lstStyle/>
          <a:p>
            <a:pPr algn="ctr" defTabSz="431800">
              <a:defRPr/>
            </a:pPr>
            <a:endParaRPr lang="zh-CN" altLang="en-US" sz="900" noProof="1"/>
          </a:p>
        </p:txBody>
      </p:sp>
      <p:pic>
        <p:nvPicPr>
          <p:cNvPr id="12" name="图片 11" descr="九年级上册"/>
          <p:cNvPicPr>
            <a:picLocks noChangeAspect="1"/>
          </p:cNvPicPr>
          <p:nvPr/>
        </p:nvPicPr>
        <p:blipFill>
          <a:blip r:embed="rId2"/>
          <a:stretch>
            <a:fillRect/>
          </a:stretch>
        </p:blipFill>
        <p:spPr>
          <a:xfrm>
            <a:off x="386470" y="264607"/>
            <a:ext cx="4988399" cy="1384238"/>
          </a:xfrm>
          <a:prstGeom prst="rect">
            <a:avLst/>
          </a:prstGeom>
        </p:spPr>
      </p:pic>
      <p:grpSp>
        <p:nvGrpSpPr>
          <p:cNvPr id="2" name="组合 16"/>
          <p:cNvGrpSpPr/>
          <p:nvPr/>
        </p:nvGrpSpPr>
        <p:grpSpPr>
          <a:xfrm>
            <a:off x="535597" y="1219833"/>
            <a:ext cx="4046829" cy="240007"/>
            <a:chOff x="1785" y="4066"/>
            <a:chExt cx="13487" cy="800"/>
          </a:xfrm>
        </p:grpSpPr>
        <p:sp>
          <p:nvSpPr>
            <p:cNvPr id="13" name="矩形 12"/>
            <p:cNvSpPr/>
            <p:nvPr/>
          </p:nvSpPr>
          <p:spPr>
            <a:xfrm>
              <a:off x="5792" y="4066"/>
              <a:ext cx="1466" cy="7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785" y="4074"/>
              <a:ext cx="1466" cy="7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3806" y="4066"/>
              <a:ext cx="1466" cy="7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9799" y="4066"/>
              <a:ext cx="1466" cy="7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3" name="图片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868077" y="0"/>
            <a:ext cx="892961" cy="1493141"/>
          </a:xfrm>
          <a:prstGeom prst="rect">
            <a:avLst/>
          </a:prstGeom>
        </p:spPr>
      </p:pic>
      <p:sp>
        <p:nvSpPr>
          <p:cNvPr id="7" name="TextBox 6"/>
          <p:cNvSpPr txBox="1"/>
          <p:nvPr/>
        </p:nvSpPr>
        <p:spPr>
          <a:xfrm>
            <a:off x="473185" y="330609"/>
            <a:ext cx="1442960" cy="27570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2"/>
                </a:solidFill>
              </a14:hiddenFill>
            </a:ext>
          </a:extLst>
        </p:spPr>
        <p:style>
          <a:lnRef idx="1">
            <a:schemeClr val="accent6"/>
          </a:lnRef>
          <a:fillRef idx="2">
            <a:schemeClr val="accent6"/>
          </a:fillRef>
          <a:effectRef idx="1">
            <a:schemeClr val="accent6"/>
          </a:effectRef>
          <a:fontRef idx="minor">
            <a:schemeClr val="dk1"/>
          </a:fontRef>
        </p:style>
        <p:txBody>
          <a:bodyPr wrap="square" lIns="43205" tIns="21603" rIns="43205" bIns="21603">
            <a:spAutoFit/>
          </a:bodyPr>
          <a:lstStyle/>
          <a:p>
            <a:pPr>
              <a:defRPr/>
            </a:pPr>
            <a:r>
              <a:rPr lang="zh-CN" altLang="en-US" sz="1500" b="1" noProof="1">
                <a:solidFill>
                  <a:srgbClr val="0000FF"/>
                </a:solidFill>
                <a:latin typeface="微软雅黑" panose="020B0503020204020204" charset="-122"/>
                <a:ea typeface="微软雅黑" panose="020B0503020204020204" charset="-122"/>
              </a:rPr>
              <a:t>本册教材分析：</a:t>
            </a:r>
            <a:endParaRPr lang="zh-CN" altLang="en-US" sz="1500" b="1" noProof="1">
              <a:solidFill>
                <a:srgbClr val="0000FF"/>
              </a:solidFill>
              <a:latin typeface="微软雅黑" panose="020B0503020204020204" charset="-122"/>
              <a:ea typeface="微软雅黑" panose="020B0503020204020204" charset="-122"/>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800" decel="100000"/>
                                        <p:tgtEl>
                                          <p:spTgt spid="30"/>
                                        </p:tgtEl>
                                      </p:cBhvr>
                                    </p:animEffect>
                                    <p:anim calcmode="lin" valueType="num">
                                      <p:cBhvr>
                                        <p:cTn id="14" dur="800" decel="100000" fill="hold"/>
                                        <p:tgtEl>
                                          <p:spTgt spid="30"/>
                                        </p:tgtEl>
                                        <p:attrNameLst>
                                          <p:attrName>style.rotation</p:attrName>
                                        </p:attrNameLst>
                                      </p:cBhvr>
                                      <p:tavLst>
                                        <p:tav tm="0">
                                          <p:val>
                                            <p:fltVal val="-90"/>
                                          </p:val>
                                        </p:tav>
                                        <p:tav tm="100000">
                                          <p:val>
                                            <p:fltVal val="0"/>
                                          </p:val>
                                        </p:tav>
                                      </p:tavLst>
                                    </p:anim>
                                    <p:anim calcmode="lin" valueType="num">
                                      <p:cBhvr>
                                        <p:cTn id="15" dur="800" decel="100000" fill="hold"/>
                                        <p:tgtEl>
                                          <p:spTgt spid="30"/>
                                        </p:tgtEl>
                                        <p:attrNameLst>
                                          <p:attrName>ppt_x</p:attrName>
                                        </p:attrNameLst>
                                      </p:cBhvr>
                                      <p:tavLst>
                                        <p:tav tm="0">
                                          <p:val>
                                            <p:strVal val="#ppt_x+0.4"/>
                                          </p:val>
                                        </p:tav>
                                        <p:tav tm="100000">
                                          <p:val>
                                            <p:strVal val="#ppt_x-0.05"/>
                                          </p:val>
                                        </p:tav>
                                      </p:tavLst>
                                    </p:anim>
                                    <p:anim calcmode="lin" valueType="num">
                                      <p:cBhvr>
                                        <p:cTn id="16" dur="800" decel="100000" fill="hold"/>
                                        <p:tgtEl>
                                          <p:spTgt spid="30"/>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800" decel="100000"/>
                                        <p:tgtEl>
                                          <p:spTgt spid="35"/>
                                        </p:tgtEl>
                                      </p:cBhvr>
                                    </p:animEffect>
                                    <p:anim calcmode="lin" valueType="num">
                                      <p:cBhvr>
                                        <p:cTn id="24" dur="800" decel="100000" fill="hold"/>
                                        <p:tgtEl>
                                          <p:spTgt spid="35"/>
                                        </p:tgtEl>
                                        <p:attrNameLst>
                                          <p:attrName>style.rotation</p:attrName>
                                        </p:attrNameLst>
                                      </p:cBhvr>
                                      <p:tavLst>
                                        <p:tav tm="0">
                                          <p:val>
                                            <p:fltVal val="-90"/>
                                          </p:val>
                                        </p:tav>
                                        <p:tav tm="100000">
                                          <p:val>
                                            <p:fltVal val="0"/>
                                          </p:val>
                                        </p:tav>
                                      </p:tavLst>
                                    </p:anim>
                                    <p:anim calcmode="lin" valueType="num">
                                      <p:cBhvr>
                                        <p:cTn id="25" dur="800" decel="100000" fill="hold"/>
                                        <p:tgtEl>
                                          <p:spTgt spid="35"/>
                                        </p:tgtEl>
                                        <p:attrNameLst>
                                          <p:attrName>ppt_x</p:attrName>
                                        </p:attrNameLst>
                                      </p:cBhvr>
                                      <p:tavLst>
                                        <p:tav tm="0">
                                          <p:val>
                                            <p:strVal val="#ppt_x+0.4"/>
                                          </p:val>
                                        </p:tav>
                                        <p:tav tm="100000">
                                          <p:val>
                                            <p:strVal val="#ppt_x-0.05"/>
                                          </p:val>
                                        </p:tav>
                                      </p:tavLst>
                                    </p:anim>
                                    <p:anim calcmode="lin" valueType="num">
                                      <p:cBhvr>
                                        <p:cTn id="26" dur="800" decel="100000" fill="hold"/>
                                        <p:tgtEl>
                                          <p:spTgt spid="3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缺角矩形 2"/>
          <p:cNvSpPr/>
          <p:nvPr/>
        </p:nvSpPr>
        <p:spPr>
          <a:xfrm>
            <a:off x="264048" y="1196283"/>
            <a:ext cx="2571464" cy="1755797"/>
          </a:xfrm>
          <a:prstGeom prst="plaqu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nSpc>
                <a:spcPct val="150000"/>
              </a:lnSpc>
            </a:pPr>
            <a:r>
              <a:rPr lang="en-US" altLang="zh-CN" noProof="1"/>
              <a:t>          </a:t>
            </a:r>
            <a:r>
              <a:rPr lang="zh-CN" altLang="en-US" sz="1400" noProof="1">
                <a:solidFill>
                  <a:srgbClr val="FF0000"/>
                </a:solidFill>
                <a:latin typeface="黑体" panose="02010609060101010101" pitchFamily="49" charset="-122"/>
                <a:ea typeface="黑体" panose="02010609060101010101" pitchFamily="49" charset="-122"/>
              </a:rPr>
              <a:t>中国经济的发展对世界经济的贡献力和影响力越来越大。中国已经成为推动世界经济增长的重要“引擎”。</a:t>
            </a:r>
            <a:endParaRPr lang="zh-CN" altLang="en-US" sz="1400" noProof="1">
              <a:solidFill>
                <a:srgbClr val="FF0000"/>
              </a:solidFill>
              <a:latin typeface="黑体" panose="02010609060101010101" pitchFamily="49" charset="-122"/>
              <a:ea typeface="黑体" panose="02010609060101010101" pitchFamily="49" charset="-122"/>
            </a:endParaRPr>
          </a:p>
        </p:txBody>
      </p:sp>
      <p:pic>
        <p:nvPicPr>
          <p:cNvPr id="74754" name="图片 3"/>
          <p:cNvPicPr>
            <a:picLocks noChangeAspect="1" noChangeArrowheads="1"/>
          </p:cNvPicPr>
          <p:nvPr/>
        </p:nvPicPr>
        <p:blipFill>
          <a:blip r:embed="rId1"/>
          <a:srcRect/>
          <a:stretch>
            <a:fillRect/>
          </a:stretch>
        </p:blipFill>
        <p:spPr bwMode="auto">
          <a:xfrm>
            <a:off x="264048" y="267758"/>
            <a:ext cx="1238223" cy="928525"/>
          </a:xfrm>
          <a:prstGeom prst="rect">
            <a:avLst/>
          </a:prstGeom>
          <a:noFill/>
          <a:ln w="9525">
            <a:noFill/>
            <a:miter lim="800000"/>
            <a:headEnd/>
            <a:tailEnd/>
          </a:ln>
        </p:spPr>
      </p:pic>
      <p:sp>
        <p:nvSpPr>
          <p:cNvPr id="5" name="流程图: 可选过程 4"/>
          <p:cNvSpPr/>
          <p:nvPr/>
        </p:nvSpPr>
        <p:spPr>
          <a:xfrm>
            <a:off x="1975356" y="268508"/>
            <a:ext cx="3284592" cy="736520"/>
          </a:xfrm>
          <a:prstGeom prst="flowChartAlternateProcess">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indent="257175">
              <a:lnSpc>
                <a:spcPct val="150000"/>
              </a:lnSpc>
            </a:pPr>
            <a:r>
              <a:rPr lang="en-US" altLang="zh-CN" sz="1400" noProof="1">
                <a:solidFill>
                  <a:srgbClr val="FF0000"/>
                </a:solidFill>
                <a:latin typeface="黑体" panose="02010609060101010101" pitchFamily="49" charset="-122"/>
                <a:ea typeface="黑体" panose="02010609060101010101" pitchFamily="49" charset="-122"/>
              </a:rPr>
              <a:t> </a:t>
            </a:r>
            <a:r>
              <a:rPr lang="zh-CN" altLang="en-US" sz="1400" noProof="1">
                <a:solidFill>
                  <a:schemeClr val="tx1"/>
                </a:solidFill>
                <a:latin typeface="黑体" panose="02010609060101010101" pitchFamily="49" charset="-122"/>
                <a:ea typeface="黑体" panose="02010609060101010101" pitchFamily="49" charset="-122"/>
              </a:rPr>
              <a:t>中国“一带一路”战略的实施体现了什么？</a:t>
            </a:r>
            <a:endParaRPr lang="zh-CN" altLang="en-US" sz="1400" noProof="1">
              <a:solidFill>
                <a:schemeClr val="tx1"/>
              </a:solidFill>
              <a:latin typeface="黑体" panose="02010609060101010101" pitchFamily="49" charset="-122"/>
              <a:ea typeface="黑体" panose="02010609060101010101" pitchFamily="49" charset="-122"/>
            </a:endParaRPr>
          </a:p>
        </p:txBody>
      </p:sp>
      <p:pic>
        <p:nvPicPr>
          <p:cNvPr id="74756" name="图片 1"/>
          <p:cNvPicPr>
            <a:picLocks noChangeAspect="1" noChangeArrowheads="1"/>
          </p:cNvPicPr>
          <p:nvPr/>
        </p:nvPicPr>
        <p:blipFill>
          <a:blip r:embed="rId2"/>
          <a:srcRect/>
          <a:stretch>
            <a:fillRect/>
          </a:stretch>
        </p:blipFill>
        <p:spPr bwMode="auto">
          <a:xfrm>
            <a:off x="3074554" y="1196283"/>
            <a:ext cx="2398432" cy="175579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92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9219" name="Rectangle 3"/>
          <p:cNvSpPr>
            <a:spLocks noChangeArrowheads="1"/>
          </p:cNvSpPr>
          <p:nvPr/>
        </p:nvSpPr>
        <p:spPr bwMode="auto">
          <a:xfrm>
            <a:off x="1594635" y="119846"/>
            <a:ext cx="1890261" cy="307777"/>
          </a:xfrm>
          <a:prstGeom prst="rect">
            <a:avLst/>
          </a:prstGeom>
          <a:noFill/>
          <a:ln w="9525">
            <a:noFill/>
            <a:miter lim="800000"/>
          </a:ln>
          <a:effectLst/>
        </p:spPr>
        <p:txBody>
          <a:bodyPr vert="horz" wrap="none" lIns="91440" tIns="45720" rIns="91440" bIns="45720" numCol="1" anchor="ctr" anchorCtr="0" compatLnSpc="1">
            <a:spAutoFit/>
          </a:bodyPr>
          <a:lstStyle/>
          <a:p>
            <a:pPr lvl="0" algn="ctr" defTabSz="914400" eaLnBrk="0" hangingPunct="0"/>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第</a:t>
            </a:r>
            <a:r>
              <a:rPr lang="en-US" altLang="zh-CN"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1</a:t>
            </a:r>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框　坚持改革开放</a:t>
            </a:r>
            <a:endParaRPr lang="zh-CN" altLang="en-US" sz="1400" b="1" dirty="0" smtClean="0">
              <a:solidFill>
                <a:schemeClr val="bg1"/>
              </a:solidFill>
              <a:latin typeface="Arial" panose="020B0604020202020204" pitchFamily="34" charset="0"/>
              <a:ea typeface="宋体" panose="02010600030101010101" pitchFamily="2" charset="-122"/>
              <a:cs typeface="宋体" panose="02010600030101010101" pitchFamily="2" charset="-122"/>
            </a:endParaRPr>
          </a:p>
        </p:txBody>
      </p:sp>
      <p:sp>
        <p:nvSpPr>
          <p:cNvPr id="33793" name="Rectangle 1"/>
          <p:cNvSpPr>
            <a:spLocks noChangeArrowheads="1"/>
          </p:cNvSpPr>
          <p:nvPr/>
        </p:nvSpPr>
        <p:spPr bwMode="auto">
          <a:xfrm>
            <a:off x="165875" y="548474"/>
            <a:ext cx="5429288" cy="2246769"/>
          </a:xfrm>
          <a:prstGeom prst="rect">
            <a:avLst/>
          </a:prstGeom>
          <a:noFill/>
          <a:ln w="9525">
            <a:noFill/>
            <a:miter lim="800000"/>
          </a:ln>
          <a:effectLst/>
        </p:spPr>
        <p:txBody>
          <a:bodyPr vert="horz" wrap="square" lIns="91440" tIns="45720" rIns="91440" bIns="45720" numCol="1" anchor="ctr" anchorCtr="0" compatLnSpc="1">
            <a:spAutoFit/>
          </a:bodyPr>
          <a:lstStyle/>
          <a:p>
            <a:r>
              <a:rPr lang="zh-CN" altLang="en-US" b="1" dirty="0" smtClean="0">
                <a:solidFill>
                  <a:schemeClr val="bg1"/>
                </a:solidFill>
                <a:latin typeface="+mn-ea"/>
                <a:ea typeface="+mn-ea"/>
              </a:rPr>
              <a:t>三、改革开放的成就（腾飞表现）</a:t>
            </a:r>
            <a:endParaRPr lang="zh-CN" altLang="en-US" b="1" dirty="0" smtClean="0">
              <a:solidFill>
                <a:schemeClr val="bg1"/>
              </a:solidFill>
              <a:latin typeface="+mn-ea"/>
              <a:ea typeface="+mn-ea"/>
            </a:endParaRPr>
          </a:p>
          <a:p>
            <a:r>
              <a:rPr lang="en-US" b="1" dirty="0" smtClean="0">
                <a:solidFill>
                  <a:schemeClr val="bg1"/>
                </a:solidFill>
                <a:latin typeface="+mn-ea"/>
                <a:ea typeface="+mn-ea"/>
              </a:rPr>
              <a:t>1.</a:t>
            </a:r>
            <a:r>
              <a:rPr lang="zh-CN" altLang="en-US" b="1" dirty="0" smtClean="0">
                <a:solidFill>
                  <a:schemeClr val="bg1"/>
                </a:solidFill>
                <a:latin typeface="+mn-ea"/>
                <a:ea typeface="+mn-ea"/>
              </a:rPr>
              <a:t>（</a:t>
            </a:r>
            <a:r>
              <a:rPr lang="zh-CN" altLang="en-US" b="1" dirty="0" smtClean="0">
                <a:solidFill>
                  <a:srgbClr val="FF0000"/>
                </a:solidFill>
                <a:latin typeface="+mn-ea"/>
                <a:ea typeface="+mn-ea"/>
              </a:rPr>
              <a:t>强国</a:t>
            </a:r>
            <a:r>
              <a:rPr lang="zh-CN" altLang="en-US" b="1" dirty="0" smtClean="0">
                <a:solidFill>
                  <a:schemeClr val="bg1"/>
                </a:solidFill>
                <a:latin typeface="+mn-ea"/>
                <a:ea typeface="+mn-ea"/>
              </a:rPr>
              <a:t>）</a:t>
            </a:r>
            <a:r>
              <a:rPr lang="en-US" b="1" dirty="0" smtClean="0">
                <a:solidFill>
                  <a:schemeClr val="bg1"/>
                </a:solidFill>
                <a:latin typeface="+mn-ea"/>
                <a:ea typeface="+mn-ea"/>
              </a:rPr>
              <a:t>40</a:t>
            </a:r>
            <a:r>
              <a:rPr lang="zh-CN" altLang="en-US" b="1" dirty="0" smtClean="0">
                <a:solidFill>
                  <a:schemeClr val="bg1"/>
                </a:solidFill>
                <a:latin typeface="+mn-ea"/>
                <a:ea typeface="+mn-ea"/>
              </a:rPr>
              <a:t>多年来，极大解放和发展了社会生产力，科技、教育、文化等各项事业蓬勃发展，在中国共产党领导下，中国人民创造了人类发展史上的伟大奇迹，充分显示了中国力量。</a:t>
            </a:r>
            <a:endParaRPr lang="zh-CN" altLang="en-US" b="1" dirty="0" smtClean="0">
              <a:solidFill>
                <a:schemeClr val="bg1"/>
              </a:solidFill>
              <a:latin typeface="+mn-ea"/>
              <a:ea typeface="+mn-ea"/>
            </a:endParaRPr>
          </a:p>
          <a:p>
            <a:r>
              <a:rPr lang="zh-CN" altLang="en-US" b="1" dirty="0" smtClean="0">
                <a:solidFill>
                  <a:schemeClr val="bg1"/>
                </a:solidFill>
                <a:latin typeface="+mn-ea"/>
                <a:ea typeface="+mn-ea"/>
              </a:rPr>
              <a:t>标志性成就（</a:t>
            </a:r>
            <a:r>
              <a:rPr lang="en-US" b="1" dirty="0" smtClean="0">
                <a:solidFill>
                  <a:schemeClr val="bg1"/>
                </a:solidFill>
                <a:latin typeface="+mn-ea"/>
                <a:ea typeface="+mn-ea"/>
              </a:rPr>
              <a:t>211122</a:t>
            </a:r>
            <a:r>
              <a:rPr lang="zh-CN" altLang="en-US" b="1" dirty="0" smtClean="0">
                <a:solidFill>
                  <a:schemeClr val="bg1"/>
                </a:solidFill>
                <a:latin typeface="+mn-ea"/>
                <a:ea typeface="+mn-ea"/>
              </a:rPr>
              <a:t>）：中国已经成为世界第二大经济体、制造业第一大国、货物贸易第一大国、外汇储备世界第一、商品消费第二大国、外资流入第二大国。</a:t>
            </a:r>
            <a:endParaRPr lang="zh-CN" altLang="en-US" b="1" dirty="0" smtClean="0">
              <a:solidFill>
                <a:schemeClr val="bg1"/>
              </a:solidFill>
              <a:latin typeface="+mn-ea"/>
              <a:ea typeface="+mn-ea"/>
            </a:endParaRPr>
          </a:p>
          <a:p>
            <a:r>
              <a:rPr lang="en-US" b="1" dirty="0" smtClean="0">
                <a:solidFill>
                  <a:schemeClr val="bg1"/>
                </a:solidFill>
                <a:latin typeface="+mn-ea"/>
                <a:ea typeface="+mn-ea"/>
              </a:rPr>
              <a:t>2.</a:t>
            </a:r>
            <a:r>
              <a:rPr lang="zh-CN" altLang="en-US" b="1" dirty="0" smtClean="0">
                <a:solidFill>
                  <a:schemeClr val="bg1"/>
                </a:solidFill>
                <a:latin typeface="+mn-ea"/>
                <a:ea typeface="+mn-ea"/>
              </a:rPr>
              <a:t>（</a:t>
            </a:r>
            <a:r>
              <a:rPr lang="zh-CN" altLang="en-US" b="1" dirty="0" smtClean="0">
                <a:solidFill>
                  <a:srgbClr val="FF0000"/>
                </a:solidFill>
                <a:latin typeface="+mn-ea"/>
                <a:ea typeface="+mn-ea"/>
              </a:rPr>
              <a:t>富民</a:t>
            </a:r>
            <a:r>
              <a:rPr lang="zh-CN" altLang="en-US" b="1" dirty="0" smtClean="0">
                <a:solidFill>
                  <a:schemeClr val="bg1"/>
                </a:solidFill>
                <a:latin typeface="+mn-ea"/>
                <a:ea typeface="+mn-ea"/>
              </a:rPr>
              <a:t>）中国人民通过改革开放过上了幸福生活。</a:t>
            </a:r>
            <a:endParaRPr lang="zh-CN" altLang="en-US" b="1" dirty="0" smtClean="0">
              <a:solidFill>
                <a:schemeClr val="bg1"/>
              </a:solidFill>
              <a:latin typeface="+mn-ea"/>
              <a:ea typeface="+mn-ea"/>
            </a:endParaRPr>
          </a:p>
          <a:p>
            <a:r>
              <a:rPr lang="zh-CN" altLang="en-US" b="1" dirty="0" smtClean="0">
                <a:solidFill>
                  <a:schemeClr val="bg1"/>
                </a:solidFill>
                <a:latin typeface="+mn-ea"/>
                <a:ea typeface="+mn-ea"/>
              </a:rPr>
              <a:t>表现：改革开放以来，我国城乡就业规模持续扩大，人民收入较快增长，家庭财产稳步增加，城乡社会保障制度逐步建立和完善，扶贫工作取得举世瞩目的成就。</a:t>
            </a:r>
            <a:endParaRPr lang="zh-CN" altLang="en-US" b="1" dirty="0" smtClean="0">
              <a:solidFill>
                <a:schemeClr val="bg1"/>
              </a:solidFill>
              <a:latin typeface="+mn-ea"/>
              <a:ea typeface="+mn-ea"/>
            </a:endParaRPr>
          </a:p>
          <a:p>
            <a:r>
              <a:rPr lang="en-US" b="1" dirty="0" smtClean="0">
                <a:solidFill>
                  <a:schemeClr val="bg1"/>
                </a:solidFill>
                <a:latin typeface="+mn-ea"/>
                <a:ea typeface="+mn-ea"/>
              </a:rPr>
              <a:t>3.</a:t>
            </a:r>
            <a:r>
              <a:rPr lang="zh-CN" altLang="en-US" b="1" dirty="0" smtClean="0">
                <a:solidFill>
                  <a:schemeClr val="bg1"/>
                </a:solidFill>
                <a:latin typeface="+mn-ea"/>
                <a:ea typeface="+mn-ea"/>
              </a:rPr>
              <a:t>（</a:t>
            </a:r>
            <a:r>
              <a:rPr lang="zh-CN" altLang="en-US" b="1" dirty="0" smtClean="0">
                <a:solidFill>
                  <a:srgbClr val="FF0000"/>
                </a:solidFill>
                <a:latin typeface="+mn-ea"/>
                <a:ea typeface="+mn-ea"/>
              </a:rPr>
              <a:t>国际影响</a:t>
            </a:r>
            <a:r>
              <a:rPr lang="zh-CN" altLang="en-US" b="1" dirty="0" smtClean="0">
                <a:solidFill>
                  <a:schemeClr val="bg1"/>
                </a:solidFill>
                <a:latin typeface="+mn-ea"/>
                <a:ea typeface="+mn-ea"/>
              </a:rPr>
              <a:t>）改革开放是中国和世界共同发展进步的伟大历程，不仅深刻改变了中国，也深刻影响了世界，中国已经成为影响世界的重要力量。</a:t>
            </a:r>
            <a:endParaRPr lang="zh-CN" altLang="en-US" b="1" dirty="0" smtClean="0">
              <a:solidFill>
                <a:schemeClr val="bg1"/>
              </a:solidFill>
              <a:latin typeface="+mn-ea"/>
              <a:ea typeface="+mn-ea"/>
            </a:endParaRPr>
          </a:p>
          <a:p>
            <a:r>
              <a:rPr lang="zh-CN" altLang="en-US" b="1" dirty="0" smtClean="0">
                <a:solidFill>
                  <a:schemeClr val="bg1"/>
                </a:solidFill>
                <a:latin typeface="+mn-ea"/>
                <a:ea typeface="+mn-ea"/>
              </a:rPr>
              <a:t>表现：</a:t>
            </a:r>
            <a:endParaRPr lang="zh-CN" altLang="en-US" b="1" dirty="0" smtClean="0">
              <a:solidFill>
                <a:schemeClr val="bg1"/>
              </a:solidFill>
              <a:latin typeface="+mn-ea"/>
              <a:ea typeface="+mn-ea"/>
            </a:endParaRPr>
          </a:p>
          <a:p>
            <a:r>
              <a:rPr lang="zh-CN" altLang="en-US" b="1" dirty="0" smtClean="0">
                <a:solidFill>
                  <a:schemeClr val="bg1"/>
                </a:solidFill>
                <a:latin typeface="+mn-ea"/>
                <a:ea typeface="+mn-ea"/>
              </a:rPr>
              <a:t>（</a:t>
            </a:r>
            <a:r>
              <a:rPr lang="en-US" b="1" dirty="0" smtClean="0">
                <a:solidFill>
                  <a:schemeClr val="bg1"/>
                </a:solidFill>
                <a:latin typeface="+mn-ea"/>
                <a:ea typeface="+mn-ea"/>
              </a:rPr>
              <a:t>1</a:t>
            </a:r>
            <a:r>
              <a:rPr lang="zh-CN" altLang="en-US" b="1" dirty="0" smtClean="0">
                <a:solidFill>
                  <a:schemeClr val="bg1"/>
                </a:solidFill>
                <a:latin typeface="+mn-ea"/>
                <a:ea typeface="+mn-ea"/>
              </a:rPr>
              <a:t>）从“引进来”到“走出去”；</a:t>
            </a:r>
            <a:endParaRPr lang="zh-CN" altLang="en-US" b="1" dirty="0" smtClean="0">
              <a:solidFill>
                <a:schemeClr val="bg1"/>
              </a:solidFill>
              <a:latin typeface="+mn-ea"/>
              <a:ea typeface="+mn-ea"/>
            </a:endParaRPr>
          </a:p>
          <a:p>
            <a:r>
              <a:rPr lang="zh-CN" altLang="en-US" b="1" dirty="0" smtClean="0">
                <a:solidFill>
                  <a:schemeClr val="bg1"/>
                </a:solidFill>
                <a:latin typeface="+mn-ea"/>
                <a:ea typeface="+mn-ea"/>
              </a:rPr>
              <a:t>（</a:t>
            </a:r>
            <a:r>
              <a:rPr lang="en-US" b="1" dirty="0" smtClean="0">
                <a:solidFill>
                  <a:schemeClr val="bg1"/>
                </a:solidFill>
                <a:latin typeface="+mn-ea"/>
                <a:ea typeface="+mn-ea"/>
              </a:rPr>
              <a:t>2</a:t>
            </a:r>
            <a:r>
              <a:rPr lang="zh-CN" altLang="en-US" b="1" dirty="0" smtClean="0">
                <a:solidFill>
                  <a:schemeClr val="bg1"/>
                </a:solidFill>
                <a:latin typeface="+mn-ea"/>
                <a:ea typeface="+mn-ea"/>
              </a:rPr>
              <a:t>）从加入世界贸易组织到共建“一带一路”；</a:t>
            </a:r>
            <a:endParaRPr lang="zh-CN" altLang="en-US" b="1" dirty="0" smtClean="0">
              <a:solidFill>
                <a:schemeClr val="bg1"/>
              </a:solidFill>
              <a:latin typeface="+mn-ea"/>
              <a:ea typeface="+mn-ea"/>
            </a:endParaRPr>
          </a:p>
          <a:p>
            <a:r>
              <a:rPr lang="zh-CN" altLang="en-US" b="1" dirty="0" smtClean="0">
                <a:solidFill>
                  <a:schemeClr val="bg1"/>
                </a:solidFill>
                <a:latin typeface="+mn-ea"/>
                <a:ea typeface="+mn-ea"/>
              </a:rPr>
              <a:t>（</a:t>
            </a:r>
            <a:r>
              <a:rPr lang="en-US" b="1" dirty="0" smtClean="0">
                <a:solidFill>
                  <a:schemeClr val="bg1"/>
                </a:solidFill>
                <a:latin typeface="+mn-ea"/>
                <a:ea typeface="+mn-ea"/>
              </a:rPr>
              <a:t>3</a:t>
            </a:r>
            <a:r>
              <a:rPr lang="zh-CN" altLang="en-US" b="1" dirty="0" smtClean="0">
                <a:solidFill>
                  <a:schemeClr val="bg1"/>
                </a:solidFill>
                <a:latin typeface="+mn-ea"/>
                <a:ea typeface="+mn-ea"/>
              </a:rPr>
              <a:t>）从应对亚洲金融危机和国际金融危机到成为世界经济增长的主要稳定器和动力源</a:t>
            </a:r>
            <a:endParaRPr lang="zh-CN" altLang="en-US" b="1" dirty="0">
              <a:solidFill>
                <a:schemeClr val="bg1"/>
              </a:solidFill>
              <a:latin typeface="+mn-ea"/>
              <a:ea typeface="+mn-ea"/>
            </a:endParaRPr>
          </a:p>
        </p:txBody>
      </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1"/>
          <p:cNvSpPr/>
          <p:nvPr/>
        </p:nvSpPr>
        <p:spPr>
          <a:xfrm>
            <a:off x="79770" y="948017"/>
            <a:ext cx="1308917" cy="635117"/>
          </a:xfrm>
          <a:prstGeom prst="roundRect">
            <a:avLst/>
          </a:prstGeom>
          <a:solidFill>
            <a:schemeClr val="accent2">
              <a:lumMod val="20000"/>
              <a:lumOff val="80000"/>
            </a:schemeClr>
          </a:solidFill>
          <a:ln w="9525" cap="flat" cmpd="sng" algn="ctr">
            <a:solidFill>
              <a:schemeClr val="tx2">
                <a:lumMod val="40000"/>
                <a:lumOff val="60000"/>
              </a:schemeClr>
            </a:solidFill>
            <a:prstDash val="solid"/>
            <a:round/>
            <a:headEnd type="none" w="med" len="med"/>
            <a:tailEnd type="none" w="med" len="med"/>
          </a:ln>
        </p:spPr>
        <p:txBody>
          <a:bodyPr vert="horz" wrap="square" lIns="51435" tIns="25718" rIns="51435" bIns="25718" numCol="1" anchor="t" anchorCtr="0" compatLnSpc="1"/>
          <a:lstStyle/>
          <a:p>
            <a:pPr algn="ctr"/>
            <a:r>
              <a:rPr lang="zh-CN" altLang="en-US" sz="1800" b="1" dirty="0" smtClean="0">
                <a:latin typeface="黑体" panose="02010609060101010101" pitchFamily="49" charset="-122"/>
                <a:ea typeface="黑体" panose="02010609060101010101" pitchFamily="49" charset="-122"/>
                <a:cs typeface="黑体" panose="02010609060101010101" pitchFamily="49" charset="-122"/>
              </a:rPr>
              <a:t>改革开放的成就</a:t>
            </a:r>
            <a:endParaRPr lang="zh-CN" altLang="en-US" sz="1800" b="1" dirty="0" smtClean="0">
              <a:latin typeface="黑体" panose="02010609060101010101" pitchFamily="49" charset="-122"/>
              <a:ea typeface="黑体" panose="02010609060101010101" pitchFamily="49" charset="-122"/>
              <a:cs typeface="黑体" panose="02010609060101010101" pitchFamily="49" charset="-122"/>
            </a:endParaRPr>
          </a:p>
        </p:txBody>
      </p:sp>
      <p:cxnSp>
        <p:nvCxnSpPr>
          <p:cNvPr id="10" name="直接连接符 9"/>
          <p:cNvCxnSpPr/>
          <p:nvPr/>
        </p:nvCxnSpPr>
        <p:spPr>
          <a:xfrm flipV="1">
            <a:off x="1364634" y="769533"/>
            <a:ext cx="965574" cy="368410"/>
          </a:xfrm>
          <a:prstGeom prst="line">
            <a:avLst/>
          </a:prstGeom>
          <a:solidFill>
            <a:schemeClr val="accent1"/>
          </a:solidFill>
          <a:ln w="38100" cap="flat" cmpd="sng" algn="ctr">
            <a:solidFill>
              <a:schemeClr val="tx1"/>
            </a:solidFill>
            <a:prstDash val="dash"/>
            <a:round/>
            <a:headEnd type="none" w="med" len="med"/>
            <a:tailEnd type="none" w="med" len="med"/>
          </a:ln>
        </p:spPr>
      </p:cxnSp>
      <p:cxnSp>
        <p:nvCxnSpPr>
          <p:cNvPr id="9" name="直接连接符 8"/>
          <p:cNvCxnSpPr/>
          <p:nvPr/>
        </p:nvCxnSpPr>
        <p:spPr>
          <a:xfrm>
            <a:off x="1364634" y="1332201"/>
            <a:ext cx="965574" cy="277943"/>
          </a:xfrm>
          <a:prstGeom prst="line">
            <a:avLst/>
          </a:prstGeom>
          <a:solidFill>
            <a:schemeClr val="accent1"/>
          </a:solidFill>
          <a:ln w="38100" cap="flat" cmpd="sng" algn="ctr">
            <a:solidFill>
              <a:schemeClr val="tx1"/>
            </a:solidFill>
            <a:prstDash val="dash"/>
            <a:round/>
            <a:headEnd type="none" w="med" len="med"/>
            <a:tailEnd type="none" w="med" len="med"/>
          </a:ln>
        </p:spPr>
      </p:cxnSp>
      <p:sp>
        <p:nvSpPr>
          <p:cNvPr id="11" name="文本框 10"/>
          <p:cNvSpPr txBox="1"/>
          <p:nvPr/>
        </p:nvSpPr>
        <p:spPr>
          <a:xfrm>
            <a:off x="2330208" y="350682"/>
            <a:ext cx="3165571" cy="790602"/>
          </a:xfrm>
          <a:prstGeom prst="rect">
            <a:avLst/>
          </a:prstGeom>
          <a:noFill/>
          <a:ln w="28575">
            <a:solidFill>
              <a:schemeClr val="accent1"/>
            </a:solidFill>
          </a:ln>
        </p:spPr>
        <p:txBody>
          <a:bodyPr wrap="square" lIns="51435" tIns="25718" rIns="51435" bIns="25718" rtlCol="0">
            <a:spAutoFit/>
          </a:bodyPr>
          <a:lstStyle/>
          <a:p>
            <a:r>
              <a:rPr lang="en-US" altLang="zh-CN" sz="1600" b="1" dirty="0">
                <a:latin typeface="黑体" panose="02010609060101010101" pitchFamily="49" charset="-122"/>
                <a:ea typeface="黑体" panose="02010609060101010101" pitchFamily="49" charset="-122"/>
              </a:rPr>
              <a:t>    </a:t>
            </a:r>
            <a:r>
              <a:rPr lang="zh-CN" altLang="en-US" sz="1600" b="1" dirty="0" smtClean="0">
                <a:solidFill>
                  <a:srgbClr val="FF0000"/>
                </a:solidFill>
                <a:latin typeface="黑体" panose="02010609060101010101" pitchFamily="49" charset="-122"/>
                <a:ea typeface="黑体" panose="02010609060101010101" pitchFamily="49" charset="-122"/>
              </a:rPr>
              <a:t>对</a:t>
            </a:r>
            <a:r>
              <a:rPr lang="zh-CN" altLang="en-US" sz="1600" b="1" dirty="0">
                <a:solidFill>
                  <a:srgbClr val="FF0000"/>
                </a:solidFill>
                <a:latin typeface="黑体" panose="02010609060101010101" pitchFamily="49" charset="-122"/>
                <a:ea typeface="黑体" panose="02010609060101010101" pitchFamily="49" charset="-122"/>
              </a:rPr>
              <a:t>国内：</a:t>
            </a:r>
            <a:r>
              <a:rPr lang="zh-CN" altLang="en-US" sz="1600" b="1" dirty="0">
                <a:latin typeface="黑体" panose="02010609060101010101" pitchFamily="49" charset="-122"/>
                <a:ea typeface="黑体" panose="02010609060101010101" pitchFamily="49" charset="-122"/>
              </a:rPr>
              <a:t>创造了人类发展史上的伟大奇迹，</a:t>
            </a:r>
            <a:r>
              <a:rPr lang="zh-CN" altLang="en-US" sz="1600" b="1" dirty="0">
                <a:latin typeface="黑体" panose="02010609060101010101" pitchFamily="49" charset="-122"/>
                <a:ea typeface="黑体" panose="02010609060101010101" pitchFamily="49" charset="-122"/>
                <a:sym typeface="+mn-ea"/>
              </a:rPr>
              <a:t>人民过上了幸福生活。（强国之路、富民之路）</a:t>
            </a:r>
            <a:endParaRPr lang="zh-CN" altLang="en-US" sz="1600" b="1" dirty="0">
              <a:latin typeface="黑体" panose="02010609060101010101" pitchFamily="49" charset="-122"/>
              <a:ea typeface="黑体" panose="02010609060101010101" pitchFamily="49" charset="-122"/>
            </a:endParaRPr>
          </a:p>
        </p:txBody>
      </p:sp>
      <p:sp>
        <p:nvSpPr>
          <p:cNvPr id="2" name="文本框 1"/>
          <p:cNvSpPr txBox="1"/>
          <p:nvPr/>
        </p:nvSpPr>
        <p:spPr>
          <a:xfrm>
            <a:off x="2426843" y="1256275"/>
            <a:ext cx="3203978" cy="790602"/>
          </a:xfrm>
          <a:prstGeom prst="rect">
            <a:avLst/>
          </a:prstGeom>
          <a:noFill/>
          <a:ln w="28575">
            <a:solidFill>
              <a:schemeClr val="accent1"/>
            </a:solidFill>
          </a:ln>
        </p:spPr>
        <p:txBody>
          <a:bodyPr wrap="square" lIns="51435" tIns="25718" rIns="51435" bIns="25718" rtlCol="0">
            <a:spAutoFit/>
          </a:bodyPr>
          <a:lstStyle/>
          <a:p>
            <a:r>
              <a:rPr lang="en-US" altLang="zh-CN" sz="1600" b="1" dirty="0">
                <a:latin typeface="黑体" panose="02010609060101010101" pitchFamily="49" charset="-122"/>
                <a:ea typeface="黑体" panose="02010609060101010101" pitchFamily="49" charset="-122"/>
              </a:rPr>
              <a:t>   </a:t>
            </a:r>
            <a:r>
              <a:rPr lang="zh-CN" altLang="en-US" sz="1600" b="1" dirty="0" smtClean="0">
                <a:solidFill>
                  <a:srgbClr val="FF0000"/>
                </a:solidFill>
                <a:latin typeface="黑体" panose="02010609060101010101" pitchFamily="49" charset="-122"/>
                <a:ea typeface="黑体" panose="02010609060101010101" pitchFamily="49" charset="-122"/>
              </a:rPr>
              <a:t>对</a:t>
            </a:r>
            <a:r>
              <a:rPr lang="zh-CN" altLang="en-US" sz="1600" b="1" dirty="0">
                <a:solidFill>
                  <a:srgbClr val="FF0000"/>
                </a:solidFill>
                <a:latin typeface="黑体" panose="02010609060101010101" pitchFamily="49" charset="-122"/>
                <a:ea typeface="黑体" panose="02010609060101010101" pitchFamily="49" charset="-122"/>
              </a:rPr>
              <a:t>国外：</a:t>
            </a:r>
            <a:r>
              <a:rPr lang="zh-CN" altLang="en-US" sz="1600" b="1" dirty="0">
                <a:latin typeface="黑体" panose="02010609060101010101" pitchFamily="49" charset="-122"/>
                <a:ea typeface="黑体" panose="02010609060101010101" pitchFamily="49" charset="-122"/>
              </a:rPr>
              <a:t>对世界经济的贡献率和影响力越来越大，推动世界经济增长的</a:t>
            </a:r>
            <a:r>
              <a:rPr lang="zh-CN" altLang="en-US" sz="1600" b="1" dirty="0" smtClean="0">
                <a:latin typeface="黑体" panose="02010609060101010101" pitchFamily="49" charset="-122"/>
                <a:ea typeface="黑体" panose="02010609060101010101" pitchFamily="49" charset="-122"/>
              </a:rPr>
              <a:t>重要“</a:t>
            </a:r>
            <a:r>
              <a:rPr lang="zh-CN" altLang="en-US" sz="1600" b="1" dirty="0">
                <a:latin typeface="黑体" panose="02010609060101010101" pitchFamily="49" charset="-122"/>
                <a:ea typeface="黑体" panose="02010609060101010101" pitchFamily="49" charset="-122"/>
              </a:rPr>
              <a:t>引擎</a:t>
            </a:r>
            <a:r>
              <a:rPr lang="zh-CN" altLang="en-US" sz="1600" b="1" dirty="0" smtClean="0">
                <a:latin typeface="黑体" panose="02010609060101010101" pitchFamily="49" charset="-122"/>
                <a:ea typeface="黑体" panose="02010609060101010101" pitchFamily="49" charset="-122"/>
              </a:rPr>
              <a:t>” 。</a:t>
            </a:r>
            <a:endParaRPr lang="zh-CN" altLang="en-US" sz="1600" b="1" dirty="0">
              <a:latin typeface="黑体" panose="02010609060101010101" pitchFamily="49" charset="-122"/>
              <a:ea typeface="黑体" panose="02010609060101010101" pitchFamily="49" charset="-122"/>
            </a:endParaRPr>
          </a:p>
        </p:txBody>
      </p:sp>
      <p:sp>
        <p:nvSpPr>
          <p:cNvPr id="3" name="下箭头 2"/>
          <p:cNvSpPr/>
          <p:nvPr/>
        </p:nvSpPr>
        <p:spPr>
          <a:xfrm>
            <a:off x="730137" y="1654840"/>
            <a:ext cx="264907" cy="5103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CN" altLang="en-US"/>
          </a:p>
        </p:txBody>
      </p:sp>
      <p:sp>
        <p:nvSpPr>
          <p:cNvPr id="7" name="矩形 6"/>
          <p:cNvSpPr/>
          <p:nvPr/>
        </p:nvSpPr>
        <p:spPr>
          <a:xfrm>
            <a:off x="249202" y="2266433"/>
            <a:ext cx="4945063" cy="544381"/>
          </a:xfrm>
          <a:prstGeom prst="rect">
            <a:avLst/>
          </a:prstGeom>
        </p:spPr>
        <p:txBody>
          <a:bodyPr wrap="square" lIns="51435" tIns="25718" rIns="51435" bIns="25718">
            <a:spAutoFit/>
          </a:bodyPr>
          <a:lstStyle/>
          <a:p>
            <a:pPr fontAlgn="base">
              <a:spcBef>
                <a:spcPct val="0"/>
              </a:spcBef>
              <a:spcAft>
                <a:spcPct val="0"/>
              </a:spcAft>
            </a:pPr>
            <a:r>
              <a:rPr lang="zh-CN" altLang="en-US" sz="1600" b="1" dirty="0" smtClean="0">
                <a:latin typeface="黑体" panose="02010609060101010101" pitchFamily="49" charset="-122"/>
                <a:ea typeface="黑体" panose="02010609060101010101" pitchFamily="49" charset="-122"/>
              </a:rPr>
              <a:t>    中国</a:t>
            </a:r>
            <a:r>
              <a:rPr lang="zh-CN" altLang="en-US" sz="1600" b="1" dirty="0">
                <a:latin typeface="黑体" panose="02010609060101010101" pitchFamily="49" charset="-122"/>
                <a:ea typeface="黑体" panose="02010609060101010101" pitchFamily="49" charset="-122"/>
              </a:rPr>
              <a:t>的腾飞证明，</a:t>
            </a:r>
            <a:r>
              <a:rPr lang="zh-CN" altLang="en-US" sz="1600" b="1" dirty="0">
                <a:solidFill>
                  <a:srgbClr val="FF0000"/>
                </a:solidFill>
                <a:latin typeface="黑体" panose="02010609060101010101" pitchFamily="49" charset="-122"/>
                <a:ea typeface="黑体" panose="02010609060101010101" pitchFamily="49" charset="-122"/>
              </a:rPr>
              <a:t>改革开放是决定当代中国命运的关键抉择</a:t>
            </a:r>
            <a:r>
              <a:rPr lang="zh-CN" altLang="en-US" sz="1600" b="1" dirty="0">
                <a:latin typeface="黑体" panose="02010609060101010101" pitchFamily="49" charset="-122"/>
                <a:ea typeface="黑体" panose="02010609060101010101" pitchFamily="49" charset="-122"/>
              </a:rPr>
              <a:t>。</a:t>
            </a:r>
            <a:endParaRPr lang="zh-CN" altLang="en-US" sz="1600" b="1" dirty="0">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92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9219" name="Rectangle 3"/>
          <p:cNvSpPr>
            <a:spLocks noChangeArrowheads="1"/>
          </p:cNvSpPr>
          <p:nvPr/>
        </p:nvSpPr>
        <p:spPr bwMode="auto">
          <a:xfrm>
            <a:off x="1594635" y="119846"/>
            <a:ext cx="1890261" cy="307777"/>
          </a:xfrm>
          <a:prstGeom prst="rect">
            <a:avLst/>
          </a:prstGeom>
          <a:noFill/>
          <a:ln w="9525">
            <a:noFill/>
            <a:miter lim="800000"/>
          </a:ln>
          <a:effectLst/>
        </p:spPr>
        <p:txBody>
          <a:bodyPr vert="horz" wrap="none" lIns="91440" tIns="45720" rIns="91440" bIns="45720" numCol="1" anchor="ctr" anchorCtr="0" compatLnSpc="1">
            <a:spAutoFit/>
          </a:bodyPr>
          <a:lstStyle/>
          <a:p>
            <a:pPr lvl="0" algn="ctr" defTabSz="914400" eaLnBrk="0" hangingPunct="0"/>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第</a:t>
            </a:r>
            <a:r>
              <a:rPr lang="en-US" altLang="zh-CN"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1</a:t>
            </a:r>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框　坚持改革开放</a:t>
            </a:r>
            <a:endParaRPr lang="zh-CN" altLang="en-US" sz="1400" b="1" dirty="0" smtClean="0">
              <a:solidFill>
                <a:schemeClr val="bg1"/>
              </a:solidFill>
              <a:latin typeface="Arial" panose="020B0604020202020204" pitchFamily="34" charset="0"/>
              <a:ea typeface="宋体" panose="02010600030101010101" pitchFamily="2" charset="-122"/>
              <a:cs typeface="宋体" panose="02010600030101010101" pitchFamily="2" charset="-122"/>
            </a:endParaRPr>
          </a:p>
        </p:txBody>
      </p:sp>
      <p:sp>
        <p:nvSpPr>
          <p:cNvPr id="33793" name="Rectangle 1"/>
          <p:cNvSpPr>
            <a:spLocks noChangeArrowheads="1"/>
          </p:cNvSpPr>
          <p:nvPr/>
        </p:nvSpPr>
        <p:spPr bwMode="auto">
          <a:xfrm>
            <a:off x="165875" y="262029"/>
            <a:ext cx="5429288" cy="1599565"/>
          </a:xfrm>
          <a:prstGeom prst="rect">
            <a:avLst/>
          </a:prstGeom>
          <a:noFill/>
          <a:ln w="9525">
            <a:noFill/>
            <a:miter lim="800000"/>
          </a:ln>
          <a:effectLst/>
        </p:spPr>
        <p:txBody>
          <a:bodyPr vert="horz" wrap="square" lIns="91440" tIns="45720" rIns="91440" bIns="45720" numCol="1" anchor="ctr" anchorCtr="0" compatLnSpc="1">
            <a:spAutoFit/>
          </a:bodyPr>
          <a:lstStyle/>
          <a:p>
            <a:r>
              <a:rPr lang="zh-CN" altLang="en-US" sz="1400" b="1" dirty="0" smtClean="0">
                <a:solidFill>
                  <a:schemeClr val="bg1"/>
                </a:solidFill>
              </a:rPr>
              <a:t>四、改革开放的地位（腾飞证明）</a:t>
            </a:r>
            <a:endParaRPr lang="zh-CN" altLang="en-US" sz="1400" b="1" dirty="0" smtClean="0">
              <a:solidFill>
                <a:schemeClr val="bg1"/>
              </a:solidFill>
            </a:endParaRPr>
          </a:p>
          <a:p>
            <a:r>
              <a:rPr lang="en-US" sz="1400" b="1" dirty="0" smtClean="0">
                <a:solidFill>
                  <a:schemeClr val="bg1"/>
                </a:solidFill>
              </a:rPr>
              <a:t>1. </a:t>
            </a:r>
            <a:r>
              <a:rPr lang="zh-CN" altLang="en-US" sz="1400" b="1" dirty="0" smtClean="0">
                <a:solidFill>
                  <a:schemeClr val="bg1"/>
                </a:solidFill>
              </a:rPr>
              <a:t>改革开放是决定当代中国命运的</a:t>
            </a:r>
            <a:r>
              <a:rPr lang="zh-CN" altLang="en-US" sz="1400" b="1" u="sng" dirty="0" smtClean="0">
                <a:solidFill>
                  <a:srgbClr val="FF0000"/>
                </a:solidFill>
              </a:rPr>
              <a:t>关键抉择</a:t>
            </a:r>
            <a:r>
              <a:rPr lang="zh-CN" altLang="en-US" sz="1400" b="1" dirty="0" smtClean="0">
                <a:solidFill>
                  <a:schemeClr val="bg1"/>
                </a:solidFill>
              </a:rPr>
              <a:t>。</a:t>
            </a:r>
            <a:r>
              <a:rPr lang="en-US" altLang="zh-CN" sz="1400" b="1" dirty="0" smtClean="0">
                <a:solidFill>
                  <a:srgbClr val="FF0000"/>
                </a:solidFill>
              </a:rPr>
              <a:t>p8</a:t>
            </a:r>
            <a:endParaRPr lang="zh-CN" altLang="en-US" sz="1400" b="1" dirty="0" smtClean="0">
              <a:solidFill>
                <a:srgbClr val="FF0000"/>
              </a:solidFill>
            </a:endParaRPr>
          </a:p>
          <a:p>
            <a:r>
              <a:rPr lang="en-US" sz="1400" b="1" dirty="0" smtClean="0">
                <a:solidFill>
                  <a:schemeClr val="bg1"/>
                </a:solidFill>
              </a:rPr>
              <a:t>2.</a:t>
            </a:r>
            <a:r>
              <a:rPr lang="zh-CN" altLang="en-US" sz="1400" b="1" dirty="0" smtClean="0">
                <a:solidFill>
                  <a:schemeClr val="bg1"/>
                </a:solidFill>
              </a:rPr>
              <a:t>改革开放是当代中国</a:t>
            </a:r>
            <a:r>
              <a:rPr lang="zh-CN" altLang="en-US" sz="1400" b="1" u="sng" dirty="0" smtClean="0">
                <a:solidFill>
                  <a:srgbClr val="FF0000"/>
                </a:solidFill>
              </a:rPr>
              <a:t>最鲜明的特色</a:t>
            </a:r>
            <a:r>
              <a:rPr lang="zh-CN" altLang="en-US" sz="1400" b="1" dirty="0" smtClean="0">
                <a:solidFill>
                  <a:schemeClr val="bg1"/>
                </a:solidFill>
              </a:rPr>
              <a:t>。</a:t>
            </a:r>
            <a:r>
              <a:rPr lang="en-US" altLang="zh-CN" sz="1400" b="1" dirty="0" smtClean="0">
                <a:solidFill>
                  <a:srgbClr val="FF0000"/>
                </a:solidFill>
              </a:rPr>
              <a:t>p11</a:t>
            </a:r>
            <a:endParaRPr lang="zh-CN" altLang="en-US" sz="1400" b="1" dirty="0" smtClean="0">
              <a:solidFill>
                <a:schemeClr val="bg1"/>
              </a:solidFill>
            </a:endParaRPr>
          </a:p>
          <a:p>
            <a:r>
              <a:rPr lang="en-US" sz="1400" b="1" dirty="0" smtClean="0">
                <a:solidFill>
                  <a:schemeClr val="bg1"/>
                </a:solidFill>
              </a:rPr>
              <a:t>3.</a:t>
            </a:r>
            <a:r>
              <a:rPr lang="zh-CN" altLang="en-US" sz="1400" b="1" dirty="0" smtClean="0">
                <a:solidFill>
                  <a:schemeClr val="bg1"/>
                </a:solidFill>
              </a:rPr>
              <a:t>中国人民走上了建设富强民主文明和谐美丽的社会主义现代化</a:t>
            </a:r>
            <a:r>
              <a:rPr lang="zh-CN" altLang="en-US" sz="1400" b="1" u="sng" dirty="0" smtClean="0">
                <a:solidFill>
                  <a:srgbClr val="FF0000"/>
                </a:solidFill>
              </a:rPr>
              <a:t>强国之路</a:t>
            </a:r>
            <a:r>
              <a:rPr lang="zh-CN" altLang="en-US" sz="1400" b="1" dirty="0" smtClean="0">
                <a:solidFill>
                  <a:schemeClr val="bg1"/>
                </a:solidFill>
              </a:rPr>
              <a:t>。</a:t>
            </a:r>
            <a:r>
              <a:rPr lang="en-US" altLang="zh-CN" sz="1400" b="1" dirty="0" smtClean="0">
                <a:solidFill>
                  <a:srgbClr val="FF0000"/>
                </a:solidFill>
              </a:rPr>
              <a:t>p8</a:t>
            </a:r>
            <a:endParaRPr lang="en-US" altLang="zh-CN" sz="1400" b="1" dirty="0" smtClean="0">
              <a:solidFill>
                <a:srgbClr val="FF0000"/>
              </a:solidFill>
            </a:endParaRPr>
          </a:p>
          <a:p>
            <a:r>
              <a:rPr lang="zh-CN" altLang="en-US" sz="1400" b="1" dirty="0" smtClean="0">
                <a:solidFill>
                  <a:schemeClr val="bg1"/>
                </a:solidFill>
              </a:rPr>
              <a:t>4.改革开放，是我们的</a:t>
            </a:r>
            <a:r>
              <a:rPr lang="zh-CN" altLang="en-US" sz="1400" b="1" dirty="0" smtClean="0">
                <a:solidFill>
                  <a:srgbClr val="FF0000"/>
                </a:solidFill>
              </a:rPr>
              <a:t>强国之路</a:t>
            </a:r>
            <a:r>
              <a:rPr lang="zh-CN" altLang="en-US" sz="1400" b="1" dirty="0" smtClean="0">
                <a:solidFill>
                  <a:schemeClr val="bg1"/>
                </a:solidFill>
              </a:rPr>
              <a:t>。是决定</a:t>
            </a:r>
            <a:r>
              <a:rPr lang="zh-CN" altLang="en-US" sz="1400" b="1" dirty="0" smtClean="0">
                <a:solidFill>
                  <a:srgbClr val="FF0000"/>
                </a:solidFill>
              </a:rPr>
              <a:t>当代中国命运</a:t>
            </a:r>
            <a:r>
              <a:rPr lang="zh-CN" altLang="en-US" sz="1400" b="1" dirty="0" smtClean="0">
                <a:solidFill>
                  <a:schemeClr val="bg1"/>
                </a:solidFill>
              </a:rPr>
              <a:t>的关键一招，也是</a:t>
            </a:r>
            <a:r>
              <a:rPr lang="zh-CN" altLang="en-US" sz="1400" b="1" dirty="0" smtClean="0">
                <a:solidFill>
                  <a:srgbClr val="FF0000"/>
                </a:solidFill>
              </a:rPr>
              <a:t>决定实现中华民族伟大复兴</a:t>
            </a:r>
            <a:r>
              <a:rPr lang="zh-CN" altLang="en-US" sz="1400" b="1" dirty="0" smtClean="0">
                <a:solidFill>
                  <a:schemeClr val="bg1"/>
                </a:solidFill>
              </a:rPr>
              <a:t>的关键一招。</a:t>
            </a:r>
            <a:r>
              <a:rPr lang="en-US" altLang="zh-CN" sz="1400" b="1" dirty="0" smtClean="0">
                <a:solidFill>
                  <a:srgbClr val="FF0000"/>
                </a:solidFill>
              </a:rPr>
              <a:t>p5</a:t>
            </a:r>
            <a:endParaRPr lang="en-US" altLang="zh-CN" sz="1400" b="1" dirty="0" smtClean="0">
              <a:solidFill>
                <a:srgbClr val="FF0000"/>
              </a:solidFill>
            </a:endParaRP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92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9219" name="Rectangle 3"/>
          <p:cNvSpPr>
            <a:spLocks noChangeArrowheads="1"/>
          </p:cNvSpPr>
          <p:nvPr/>
        </p:nvSpPr>
        <p:spPr bwMode="auto">
          <a:xfrm>
            <a:off x="1594635" y="119846"/>
            <a:ext cx="1980029" cy="954107"/>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第一单元　富强与创新</a:t>
            </a:r>
            <a:endParaRPr kumimoji="0" lang="zh-CN" sz="1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第一课　踏上强国之路</a:t>
            </a:r>
            <a:endParaRPr kumimoji="0" lang="en-US" alt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a:t>
            </a:r>
            <a:r>
              <a:rPr kumimoji="0" lang="en-US" alt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1</a:t>
            </a:r>
            <a:r>
              <a:rPr kumimoji="0" lang="zh-CN" altLang="en-US"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框　坚持改革开放</a:t>
            </a:r>
            <a:endParaRPr kumimoji="0" lang="zh-CN" altLang="en-US" sz="1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 </a:t>
            </a:r>
            <a:endParaRPr kumimoji="0" lang="zh-CN" altLang="en-US" sz="1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7" name="TextBox 6"/>
          <p:cNvSpPr txBox="1"/>
          <p:nvPr/>
        </p:nvSpPr>
        <p:spPr>
          <a:xfrm>
            <a:off x="451627" y="1191416"/>
            <a:ext cx="338554" cy="1246495"/>
          </a:xfrm>
          <a:prstGeom prst="rect">
            <a:avLst/>
          </a:prstGeom>
          <a:noFill/>
        </p:spPr>
        <p:txBody>
          <a:bodyPr vert="eaVert" wrap="none" rtlCol="0">
            <a:spAutoFit/>
          </a:bodyPr>
          <a:lstStyle/>
          <a:p>
            <a:r>
              <a:rPr lang="zh-CN" altLang="en-US" b="1" dirty="0" smtClean="0">
                <a:solidFill>
                  <a:schemeClr val="bg1"/>
                </a:solidFill>
              </a:rPr>
              <a:t>第</a:t>
            </a:r>
            <a:r>
              <a:rPr lang="en-US" altLang="zh-CN" b="1" dirty="0" smtClean="0">
                <a:solidFill>
                  <a:schemeClr val="bg1"/>
                </a:solidFill>
              </a:rPr>
              <a:t>1</a:t>
            </a:r>
            <a:r>
              <a:rPr lang="zh-CN" altLang="en-US" b="1" dirty="0" smtClean="0">
                <a:solidFill>
                  <a:schemeClr val="bg1"/>
                </a:solidFill>
              </a:rPr>
              <a:t>框  坚持改革开放</a:t>
            </a:r>
            <a:endParaRPr lang="zh-CN" altLang="en-US" b="1" dirty="0">
              <a:solidFill>
                <a:schemeClr val="bg1"/>
              </a:solidFill>
            </a:endParaRPr>
          </a:p>
        </p:txBody>
      </p:sp>
      <p:sp>
        <p:nvSpPr>
          <p:cNvPr id="8" name="左大括号 7"/>
          <p:cNvSpPr/>
          <p:nvPr/>
        </p:nvSpPr>
        <p:spPr>
          <a:xfrm>
            <a:off x="665941" y="977102"/>
            <a:ext cx="142876" cy="1857388"/>
          </a:xfrm>
          <a:prstGeom prst="leftBrace">
            <a:avLst/>
          </a:pr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TextBox 8"/>
          <p:cNvSpPr txBox="1"/>
          <p:nvPr/>
        </p:nvSpPr>
        <p:spPr>
          <a:xfrm>
            <a:off x="808817" y="905664"/>
            <a:ext cx="1338828" cy="246221"/>
          </a:xfrm>
          <a:prstGeom prst="rect">
            <a:avLst/>
          </a:prstGeom>
          <a:noFill/>
        </p:spPr>
        <p:txBody>
          <a:bodyPr wrap="none" rtlCol="0">
            <a:spAutoFit/>
          </a:bodyPr>
          <a:lstStyle/>
          <a:p>
            <a:r>
              <a:rPr lang="zh-CN" altLang="en-US" b="1" dirty="0" smtClean="0">
                <a:solidFill>
                  <a:schemeClr val="bg1"/>
                </a:solidFill>
              </a:rPr>
              <a:t>促成改革开放的原因</a:t>
            </a:r>
            <a:endParaRPr lang="zh-CN" altLang="en-US" b="1" dirty="0">
              <a:solidFill>
                <a:schemeClr val="bg1"/>
              </a:solidFill>
            </a:endParaRPr>
          </a:p>
        </p:txBody>
      </p:sp>
      <p:sp>
        <p:nvSpPr>
          <p:cNvPr id="11" name="TextBox 10"/>
          <p:cNvSpPr txBox="1"/>
          <p:nvPr/>
        </p:nvSpPr>
        <p:spPr>
          <a:xfrm>
            <a:off x="808817" y="1119978"/>
            <a:ext cx="1082348" cy="246221"/>
          </a:xfrm>
          <a:prstGeom prst="rect">
            <a:avLst/>
          </a:prstGeom>
          <a:noFill/>
        </p:spPr>
        <p:txBody>
          <a:bodyPr wrap="none" rtlCol="0">
            <a:spAutoFit/>
          </a:bodyPr>
          <a:lstStyle/>
          <a:p>
            <a:r>
              <a:rPr lang="zh-CN" altLang="en-US" b="1" dirty="0" smtClean="0">
                <a:solidFill>
                  <a:schemeClr val="bg1"/>
                </a:solidFill>
              </a:rPr>
              <a:t>改革开放的进程</a:t>
            </a:r>
            <a:endParaRPr lang="zh-CN" altLang="en-US" b="1" dirty="0">
              <a:solidFill>
                <a:schemeClr val="bg1"/>
              </a:solidFill>
            </a:endParaRPr>
          </a:p>
        </p:txBody>
      </p:sp>
      <p:sp>
        <p:nvSpPr>
          <p:cNvPr id="10" name="TextBox 9"/>
          <p:cNvSpPr txBox="1"/>
          <p:nvPr/>
        </p:nvSpPr>
        <p:spPr>
          <a:xfrm>
            <a:off x="808817" y="1334292"/>
            <a:ext cx="1851789" cy="246221"/>
          </a:xfrm>
          <a:prstGeom prst="rect">
            <a:avLst/>
          </a:prstGeom>
          <a:noFill/>
        </p:spPr>
        <p:txBody>
          <a:bodyPr wrap="none" rtlCol="0">
            <a:spAutoFit/>
          </a:bodyPr>
          <a:lstStyle/>
          <a:p>
            <a:r>
              <a:rPr lang="zh-CN" altLang="en-US" b="1" dirty="0" smtClean="0">
                <a:solidFill>
                  <a:schemeClr val="bg1"/>
                </a:solidFill>
              </a:rPr>
              <a:t>改革开放的成就（腾飞表现）</a:t>
            </a:r>
            <a:endParaRPr lang="zh-CN" altLang="en-US" b="1" dirty="0">
              <a:solidFill>
                <a:schemeClr val="bg1"/>
              </a:solidFill>
            </a:endParaRPr>
          </a:p>
        </p:txBody>
      </p:sp>
      <p:sp>
        <p:nvSpPr>
          <p:cNvPr id="12" name="TextBox 11"/>
          <p:cNvSpPr txBox="1"/>
          <p:nvPr/>
        </p:nvSpPr>
        <p:spPr>
          <a:xfrm>
            <a:off x="880255" y="1620044"/>
            <a:ext cx="1082348" cy="246221"/>
          </a:xfrm>
          <a:prstGeom prst="rect">
            <a:avLst/>
          </a:prstGeom>
          <a:noFill/>
        </p:spPr>
        <p:txBody>
          <a:bodyPr wrap="none" rtlCol="0">
            <a:spAutoFit/>
          </a:bodyPr>
          <a:lstStyle/>
          <a:p>
            <a:r>
              <a:rPr lang="zh-CN" altLang="en-US" b="1" dirty="0" smtClean="0">
                <a:solidFill>
                  <a:schemeClr val="bg1"/>
                </a:solidFill>
              </a:rPr>
              <a:t>改革开放的地位</a:t>
            </a:r>
            <a:endParaRPr lang="zh-CN" altLang="en-US" b="1" dirty="0">
              <a:solidFill>
                <a:schemeClr val="bg1"/>
              </a:solidFill>
            </a:endParaRPr>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92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9219" name="Rectangle 3"/>
          <p:cNvSpPr>
            <a:spLocks noChangeArrowheads="1"/>
          </p:cNvSpPr>
          <p:nvPr/>
        </p:nvSpPr>
        <p:spPr bwMode="auto">
          <a:xfrm>
            <a:off x="1594635" y="119846"/>
            <a:ext cx="1980029" cy="954107"/>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第一单元　富强与创新</a:t>
            </a:r>
            <a:endParaRPr kumimoji="0" lang="zh-CN" sz="1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第一课　踏上强国之路</a:t>
            </a:r>
            <a:endParaRPr kumimoji="0" lang="en-US" alt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a:t>
            </a:r>
            <a:r>
              <a:rPr kumimoji="0" lang="en-US" alt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1</a:t>
            </a:r>
            <a:r>
              <a:rPr kumimoji="0" lang="zh-CN" altLang="en-US"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框　坚持改革开放</a:t>
            </a:r>
            <a:endParaRPr kumimoji="0" lang="zh-CN" altLang="en-US" sz="1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 </a:t>
            </a:r>
            <a:endParaRPr kumimoji="0" lang="zh-CN" altLang="en-US" sz="1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7" name="TextBox 6"/>
          <p:cNvSpPr txBox="1"/>
          <p:nvPr/>
        </p:nvSpPr>
        <p:spPr>
          <a:xfrm>
            <a:off x="451627" y="1191416"/>
            <a:ext cx="338554" cy="1246495"/>
          </a:xfrm>
          <a:prstGeom prst="rect">
            <a:avLst/>
          </a:prstGeom>
          <a:noFill/>
        </p:spPr>
        <p:txBody>
          <a:bodyPr vert="eaVert" wrap="none" rtlCol="0">
            <a:spAutoFit/>
          </a:bodyPr>
          <a:lstStyle/>
          <a:p>
            <a:r>
              <a:rPr lang="zh-CN" altLang="en-US" b="1" dirty="0" smtClean="0">
                <a:solidFill>
                  <a:schemeClr val="bg1"/>
                </a:solidFill>
              </a:rPr>
              <a:t>第</a:t>
            </a:r>
            <a:r>
              <a:rPr lang="en-US" altLang="zh-CN" b="1" dirty="0" smtClean="0">
                <a:solidFill>
                  <a:schemeClr val="bg1"/>
                </a:solidFill>
              </a:rPr>
              <a:t>1</a:t>
            </a:r>
            <a:r>
              <a:rPr lang="zh-CN" altLang="en-US" b="1" dirty="0" smtClean="0">
                <a:solidFill>
                  <a:schemeClr val="bg1"/>
                </a:solidFill>
              </a:rPr>
              <a:t>框  坚持改革开放</a:t>
            </a:r>
            <a:endParaRPr lang="zh-CN" altLang="en-US" b="1" dirty="0">
              <a:solidFill>
                <a:schemeClr val="bg1"/>
              </a:solidFill>
            </a:endParaRPr>
          </a:p>
        </p:txBody>
      </p:sp>
      <p:sp>
        <p:nvSpPr>
          <p:cNvPr id="8" name="左大括号 7"/>
          <p:cNvSpPr/>
          <p:nvPr/>
        </p:nvSpPr>
        <p:spPr>
          <a:xfrm>
            <a:off x="665941" y="977102"/>
            <a:ext cx="142876" cy="1857388"/>
          </a:xfrm>
          <a:prstGeom prst="leftBrace">
            <a:avLst/>
          </a:pr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TextBox 8"/>
          <p:cNvSpPr txBox="1"/>
          <p:nvPr/>
        </p:nvSpPr>
        <p:spPr>
          <a:xfrm>
            <a:off x="808817" y="905664"/>
            <a:ext cx="1338828" cy="246221"/>
          </a:xfrm>
          <a:prstGeom prst="rect">
            <a:avLst/>
          </a:prstGeom>
          <a:noFill/>
        </p:spPr>
        <p:txBody>
          <a:bodyPr wrap="none" rtlCol="0">
            <a:spAutoFit/>
          </a:bodyPr>
          <a:lstStyle/>
          <a:p>
            <a:r>
              <a:rPr lang="zh-CN" altLang="en-US" b="1" dirty="0" smtClean="0">
                <a:solidFill>
                  <a:schemeClr val="bg1"/>
                </a:solidFill>
              </a:rPr>
              <a:t>促成改革开放的原因</a:t>
            </a:r>
            <a:endParaRPr lang="zh-CN" altLang="en-US" b="1" dirty="0">
              <a:solidFill>
                <a:schemeClr val="bg1"/>
              </a:solidFill>
            </a:endParaRPr>
          </a:p>
        </p:txBody>
      </p:sp>
      <p:sp>
        <p:nvSpPr>
          <p:cNvPr id="11" name="TextBox 10"/>
          <p:cNvSpPr txBox="1"/>
          <p:nvPr/>
        </p:nvSpPr>
        <p:spPr>
          <a:xfrm>
            <a:off x="808817" y="1119978"/>
            <a:ext cx="1082348" cy="246221"/>
          </a:xfrm>
          <a:prstGeom prst="rect">
            <a:avLst/>
          </a:prstGeom>
          <a:noFill/>
        </p:spPr>
        <p:txBody>
          <a:bodyPr wrap="none" rtlCol="0">
            <a:spAutoFit/>
          </a:bodyPr>
          <a:lstStyle/>
          <a:p>
            <a:r>
              <a:rPr lang="zh-CN" altLang="en-US" b="1" dirty="0" smtClean="0">
                <a:solidFill>
                  <a:schemeClr val="bg1"/>
                </a:solidFill>
              </a:rPr>
              <a:t>改革开放的进程</a:t>
            </a:r>
            <a:endParaRPr lang="zh-CN" altLang="en-US" b="1" dirty="0">
              <a:solidFill>
                <a:schemeClr val="bg1"/>
              </a:solidFill>
            </a:endParaRPr>
          </a:p>
        </p:txBody>
      </p:sp>
      <p:sp>
        <p:nvSpPr>
          <p:cNvPr id="10" name="TextBox 9"/>
          <p:cNvSpPr txBox="1"/>
          <p:nvPr/>
        </p:nvSpPr>
        <p:spPr>
          <a:xfrm>
            <a:off x="808817" y="1334292"/>
            <a:ext cx="1851789" cy="246221"/>
          </a:xfrm>
          <a:prstGeom prst="rect">
            <a:avLst/>
          </a:prstGeom>
          <a:noFill/>
        </p:spPr>
        <p:txBody>
          <a:bodyPr wrap="none" rtlCol="0">
            <a:spAutoFit/>
          </a:bodyPr>
          <a:lstStyle/>
          <a:p>
            <a:r>
              <a:rPr lang="zh-CN" altLang="en-US" b="1" dirty="0" smtClean="0">
                <a:solidFill>
                  <a:schemeClr val="bg1"/>
                </a:solidFill>
              </a:rPr>
              <a:t>改革开放的成就（腾飞表现）</a:t>
            </a:r>
            <a:endParaRPr lang="zh-CN" altLang="en-US" b="1" dirty="0">
              <a:solidFill>
                <a:schemeClr val="bg1"/>
              </a:solidFill>
            </a:endParaRPr>
          </a:p>
        </p:txBody>
      </p:sp>
      <p:sp>
        <p:nvSpPr>
          <p:cNvPr id="12" name="TextBox 11"/>
          <p:cNvSpPr txBox="1"/>
          <p:nvPr/>
        </p:nvSpPr>
        <p:spPr>
          <a:xfrm>
            <a:off x="880255" y="1620044"/>
            <a:ext cx="1082348" cy="246221"/>
          </a:xfrm>
          <a:prstGeom prst="rect">
            <a:avLst/>
          </a:prstGeom>
          <a:noFill/>
        </p:spPr>
        <p:txBody>
          <a:bodyPr wrap="none" rtlCol="0">
            <a:spAutoFit/>
          </a:bodyPr>
          <a:lstStyle/>
          <a:p>
            <a:r>
              <a:rPr lang="zh-CN" altLang="en-US" b="1" dirty="0" smtClean="0">
                <a:solidFill>
                  <a:schemeClr val="bg1"/>
                </a:solidFill>
              </a:rPr>
              <a:t>改革开放的地位</a:t>
            </a:r>
            <a:endParaRPr lang="zh-CN" altLang="en-US" b="1" dirty="0">
              <a:solidFill>
                <a:schemeClr val="bg1"/>
              </a:solidFill>
            </a:endParaRPr>
          </a:p>
        </p:txBody>
      </p:sp>
      <p:sp>
        <p:nvSpPr>
          <p:cNvPr id="13" name="TextBox 12"/>
          <p:cNvSpPr txBox="1"/>
          <p:nvPr/>
        </p:nvSpPr>
        <p:spPr>
          <a:xfrm>
            <a:off x="880255" y="1834358"/>
            <a:ext cx="1082348" cy="246221"/>
          </a:xfrm>
          <a:prstGeom prst="rect">
            <a:avLst/>
          </a:prstGeom>
          <a:noFill/>
        </p:spPr>
        <p:txBody>
          <a:bodyPr wrap="none" rtlCol="0">
            <a:spAutoFit/>
          </a:bodyPr>
          <a:lstStyle/>
          <a:p>
            <a:r>
              <a:rPr lang="zh-CN" altLang="en-US" b="1" dirty="0" smtClean="0">
                <a:solidFill>
                  <a:schemeClr val="bg1"/>
                </a:solidFill>
              </a:rPr>
              <a:t>改革开放的意义</a:t>
            </a:r>
            <a:endParaRPr lang="zh-CN" altLang="en-US" b="1" dirty="0">
              <a:solidFill>
                <a:schemeClr val="bg1"/>
              </a:solidFill>
            </a:endParaRP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92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9219" name="Rectangle 3"/>
          <p:cNvSpPr>
            <a:spLocks noChangeArrowheads="1"/>
          </p:cNvSpPr>
          <p:nvPr/>
        </p:nvSpPr>
        <p:spPr bwMode="auto">
          <a:xfrm>
            <a:off x="1594635" y="119846"/>
            <a:ext cx="1890261" cy="307777"/>
          </a:xfrm>
          <a:prstGeom prst="rect">
            <a:avLst/>
          </a:prstGeom>
          <a:noFill/>
          <a:ln w="9525">
            <a:noFill/>
            <a:miter lim="800000"/>
          </a:ln>
          <a:effectLst/>
        </p:spPr>
        <p:txBody>
          <a:bodyPr vert="horz" wrap="none" lIns="91440" tIns="45720" rIns="91440" bIns="45720" numCol="1" anchor="ctr" anchorCtr="0" compatLnSpc="1">
            <a:spAutoFit/>
          </a:bodyPr>
          <a:lstStyle/>
          <a:p>
            <a:pPr lvl="0" algn="ctr" defTabSz="914400" eaLnBrk="0" hangingPunct="0"/>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第</a:t>
            </a:r>
            <a:r>
              <a:rPr lang="en-US" altLang="zh-CN"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1</a:t>
            </a:r>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框　坚持改革开放</a:t>
            </a:r>
            <a:endParaRPr lang="zh-CN" altLang="en-US" sz="1400" b="1" dirty="0" smtClean="0">
              <a:solidFill>
                <a:schemeClr val="bg1"/>
              </a:solidFill>
              <a:latin typeface="Arial" panose="020B0604020202020204" pitchFamily="34" charset="0"/>
              <a:ea typeface="宋体" panose="02010600030101010101" pitchFamily="2" charset="-122"/>
              <a:cs typeface="宋体" panose="02010600030101010101" pitchFamily="2" charset="-122"/>
            </a:endParaRPr>
          </a:p>
        </p:txBody>
      </p:sp>
      <p:sp>
        <p:nvSpPr>
          <p:cNvPr id="33793" name="Rectangle 1"/>
          <p:cNvSpPr>
            <a:spLocks noChangeArrowheads="1"/>
          </p:cNvSpPr>
          <p:nvPr/>
        </p:nvSpPr>
        <p:spPr bwMode="auto">
          <a:xfrm>
            <a:off x="165875" y="477562"/>
            <a:ext cx="5429288" cy="829945"/>
          </a:xfrm>
          <a:prstGeom prst="rect">
            <a:avLst/>
          </a:prstGeom>
          <a:noFill/>
          <a:ln w="9525">
            <a:noFill/>
            <a:miter lim="800000"/>
          </a:ln>
          <a:effectLst/>
        </p:spPr>
        <p:txBody>
          <a:bodyPr vert="horz" wrap="square" lIns="91440" tIns="45720" rIns="91440" bIns="45720" numCol="1" anchor="ctr" anchorCtr="0" compatLnSpc="1">
            <a:spAutoFit/>
          </a:bodyPr>
          <a:lstStyle/>
          <a:p>
            <a:r>
              <a:rPr lang="zh-CN" altLang="en-US" sz="1200" b="1" dirty="0" smtClean="0">
                <a:solidFill>
                  <a:schemeClr val="bg1"/>
                </a:solidFill>
              </a:rPr>
              <a:t>五、改革开放的</a:t>
            </a:r>
            <a:r>
              <a:rPr lang="zh-CN" altLang="en-US" sz="1200" b="1" dirty="0" smtClean="0">
                <a:solidFill>
                  <a:schemeClr val="bg1"/>
                </a:solidFill>
              </a:rPr>
              <a:t>意义与作用（</a:t>
            </a:r>
            <a:r>
              <a:rPr lang="zh-CN" altLang="en-US" sz="1200" b="1" dirty="0" smtClean="0">
                <a:solidFill>
                  <a:schemeClr val="bg1"/>
                </a:solidFill>
                <a:latin typeface="楷体" panose="02010609060101010101" pitchFamily="49" charset="-122"/>
                <a:ea typeface="楷体" panose="02010609060101010101" pitchFamily="49" charset="-122"/>
              </a:rPr>
              <a:t>改革开放如何促进经济发展</a:t>
            </a:r>
            <a:r>
              <a:rPr lang="zh-CN" altLang="en-US" sz="1200" b="1" dirty="0" smtClean="0">
                <a:solidFill>
                  <a:schemeClr val="bg1"/>
                </a:solidFill>
              </a:rPr>
              <a:t>）</a:t>
            </a:r>
            <a:endParaRPr lang="zh-CN" altLang="en-US" sz="1200" b="1" dirty="0" smtClean="0">
              <a:solidFill>
                <a:schemeClr val="bg1"/>
              </a:solidFill>
            </a:endParaRPr>
          </a:p>
          <a:p>
            <a:r>
              <a:rPr lang="en-US" sz="1200" b="1" dirty="0" smtClean="0">
                <a:solidFill>
                  <a:schemeClr val="bg1"/>
                </a:solidFill>
              </a:rPr>
              <a:t>(1)</a:t>
            </a:r>
            <a:r>
              <a:rPr lang="zh-CN" altLang="en-US" sz="1200" b="1" dirty="0" smtClean="0">
                <a:solidFill>
                  <a:schemeClr val="bg1"/>
                </a:solidFill>
              </a:rPr>
              <a:t>（</a:t>
            </a:r>
            <a:r>
              <a:rPr lang="zh-CN" altLang="en-US" sz="1200" b="1" dirty="0" smtClean="0">
                <a:solidFill>
                  <a:srgbClr val="FF0000"/>
                </a:solidFill>
              </a:rPr>
              <a:t>强起来</a:t>
            </a:r>
            <a:r>
              <a:rPr lang="zh-CN" altLang="en-US" sz="1200" b="1" dirty="0" smtClean="0">
                <a:solidFill>
                  <a:schemeClr val="bg1"/>
                </a:solidFill>
              </a:rPr>
              <a:t>）</a:t>
            </a: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极大激发广大人民群众的创造性，极大解放和发展社会生产力，极大增强社会发展活力，人民生活显著改善，综合国力显著增强，国际地位显著提高，迎来了中华民族从站起来到富起来、</a:t>
            </a:r>
            <a:r>
              <a:rPr lang="zh-CN" altLang="en-US" sz="12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强起来的伟大飞跃</a:t>
            </a: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en-US" altLang="zh-CN" sz="12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p3</a:t>
            </a:r>
            <a:endParaRPr lang="en-US" altLang="zh-CN" sz="1200" b="1" dirty="0" smtClean="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92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9219" name="Rectangle 3"/>
          <p:cNvSpPr>
            <a:spLocks noChangeArrowheads="1"/>
          </p:cNvSpPr>
          <p:nvPr/>
        </p:nvSpPr>
        <p:spPr bwMode="auto">
          <a:xfrm>
            <a:off x="1594635" y="119846"/>
            <a:ext cx="1890261" cy="307777"/>
          </a:xfrm>
          <a:prstGeom prst="rect">
            <a:avLst/>
          </a:prstGeom>
          <a:noFill/>
          <a:ln w="9525">
            <a:noFill/>
            <a:miter lim="800000"/>
          </a:ln>
          <a:effectLst/>
        </p:spPr>
        <p:txBody>
          <a:bodyPr vert="horz" wrap="none" lIns="91440" tIns="45720" rIns="91440" bIns="45720" numCol="1" anchor="ctr" anchorCtr="0" compatLnSpc="1">
            <a:spAutoFit/>
          </a:bodyPr>
          <a:lstStyle/>
          <a:p>
            <a:pPr lvl="0" algn="ctr" defTabSz="914400" eaLnBrk="0" hangingPunct="0"/>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第</a:t>
            </a:r>
            <a:r>
              <a:rPr lang="en-US" altLang="zh-CN"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1</a:t>
            </a:r>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框　坚持改革开放</a:t>
            </a:r>
            <a:endParaRPr lang="zh-CN" altLang="en-US" sz="1400" b="1" dirty="0" smtClean="0">
              <a:solidFill>
                <a:schemeClr val="bg1"/>
              </a:solidFill>
              <a:latin typeface="Arial" panose="020B0604020202020204" pitchFamily="34" charset="0"/>
              <a:ea typeface="宋体" panose="02010600030101010101" pitchFamily="2" charset="-122"/>
              <a:cs typeface="宋体" panose="02010600030101010101" pitchFamily="2" charset="-122"/>
            </a:endParaRPr>
          </a:p>
        </p:txBody>
      </p:sp>
      <p:sp>
        <p:nvSpPr>
          <p:cNvPr id="33793" name="Rectangle 1"/>
          <p:cNvSpPr>
            <a:spLocks noChangeArrowheads="1"/>
          </p:cNvSpPr>
          <p:nvPr/>
        </p:nvSpPr>
        <p:spPr bwMode="auto">
          <a:xfrm>
            <a:off x="165875" y="477760"/>
            <a:ext cx="5429288" cy="1198880"/>
          </a:xfrm>
          <a:prstGeom prst="rect">
            <a:avLst/>
          </a:prstGeom>
          <a:noFill/>
          <a:ln w="9525">
            <a:noFill/>
            <a:miter lim="800000"/>
          </a:ln>
          <a:effectLst/>
        </p:spPr>
        <p:txBody>
          <a:bodyPr vert="horz" wrap="square" lIns="91440" tIns="45720" rIns="91440" bIns="45720" numCol="1" anchor="ctr" anchorCtr="0" compatLnSpc="1">
            <a:spAutoFit/>
          </a:bodyPr>
          <a:lstStyle/>
          <a:p>
            <a:r>
              <a:rPr lang="zh-CN" altLang="en-US" sz="1200" b="1" dirty="0" smtClean="0">
                <a:solidFill>
                  <a:schemeClr val="bg1"/>
                </a:solidFill>
              </a:rPr>
              <a:t>五、改革开放的</a:t>
            </a:r>
            <a:r>
              <a:rPr lang="zh-CN" altLang="en-US" sz="1200" b="1" dirty="0" smtClean="0">
                <a:solidFill>
                  <a:schemeClr val="bg1"/>
                </a:solidFill>
              </a:rPr>
              <a:t>意义与作用（</a:t>
            </a:r>
            <a:r>
              <a:rPr lang="zh-CN" altLang="en-US" sz="1200" b="1" dirty="0" smtClean="0">
                <a:solidFill>
                  <a:schemeClr val="bg1"/>
                </a:solidFill>
                <a:latin typeface="楷体" panose="02010609060101010101" pitchFamily="49" charset="-122"/>
                <a:ea typeface="楷体" panose="02010609060101010101" pitchFamily="49" charset="-122"/>
              </a:rPr>
              <a:t>改革开放如何促进经济发展</a:t>
            </a:r>
            <a:r>
              <a:rPr lang="zh-CN" altLang="en-US" sz="1200" b="1" dirty="0" smtClean="0">
                <a:solidFill>
                  <a:schemeClr val="bg1"/>
                </a:solidFill>
              </a:rPr>
              <a:t>）</a:t>
            </a:r>
            <a:endParaRPr lang="zh-CN" altLang="en-US" sz="1200" b="1" dirty="0" smtClean="0">
              <a:solidFill>
                <a:schemeClr val="bg1"/>
              </a:solidFill>
            </a:endParaRPr>
          </a:p>
          <a:p>
            <a:r>
              <a:rPr lang="en-US" sz="1200" b="1" dirty="0" smtClean="0">
                <a:solidFill>
                  <a:schemeClr val="bg1"/>
                </a:solidFill>
              </a:rPr>
              <a:t>(1</a:t>
            </a:r>
            <a:r>
              <a:rPr lang="en-US" sz="1200" b="1" dirty="0" smtClean="0">
                <a:solidFill>
                  <a:schemeClr val="bg1"/>
                </a:solidFill>
              </a:rPr>
              <a:t>)</a:t>
            </a:r>
            <a:r>
              <a:rPr lang="zh-CN" altLang="en-US" sz="1200" b="1" dirty="0" smtClean="0">
                <a:solidFill>
                  <a:schemeClr val="bg1"/>
                </a:solidFill>
              </a:rPr>
              <a:t>（</a:t>
            </a:r>
            <a:r>
              <a:rPr lang="zh-CN" altLang="en-US" sz="1200" b="1" dirty="0" smtClean="0">
                <a:solidFill>
                  <a:srgbClr val="FF0000"/>
                </a:solidFill>
              </a:rPr>
              <a:t>强起来</a:t>
            </a:r>
            <a:r>
              <a:rPr lang="zh-CN" altLang="en-US" sz="1200" b="1" dirty="0" smtClean="0">
                <a:solidFill>
                  <a:schemeClr val="bg1"/>
                </a:solidFill>
              </a:rPr>
              <a:t>）</a:t>
            </a: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极</a:t>
            </a: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大激发广大人民群众的创造性，极大解放和发展社会生产力，极大增强社会发展活力，人民生活显著改善，综合国力显著增强，国际地位显著提高，迎来了中华民族从站起来到富起来、</a:t>
            </a:r>
            <a:r>
              <a:rPr lang="zh-CN" altLang="en-US" sz="12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强起来的伟大飞跃</a:t>
            </a: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a:t>
            </a:r>
            <a:endPar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zh-CN" altLang="en-US" sz="1200" b="1" dirty="0" smtClean="0">
                <a:solidFill>
                  <a:schemeClr val="bg1"/>
                </a:solidFill>
              </a:rPr>
              <a:t>（</a:t>
            </a:r>
            <a:r>
              <a:rPr lang="en-US" altLang="zh-CN" sz="1200" b="1" dirty="0" smtClean="0">
                <a:solidFill>
                  <a:schemeClr val="bg1"/>
                </a:solidFill>
              </a:rPr>
              <a:t>2</a:t>
            </a:r>
            <a:r>
              <a:rPr lang="zh-CN" altLang="en-US" sz="1200" b="1" dirty="0" smtClean="0">
                <a:solidFill>
                  <a:schemeClr val="bg1"/>
                </a:solidFill>
              </a:rPr>
              <a:t>）（</a:t>
            </a:r>
            <a:r>
              <a:rPr lang="zh-CN" altLang="en-US" sz="1200" b="1" dirty="0" smtClean="0">
                <a:solidFill>
                  <a:srgbClr val="FF0000"/>
                </a:solidFill>
              </a:rPr>
              <a:t>经济制度</a:t>
            </a:r>
            <a:r>
              <a:rPr lang="zh-CN" altLang="en-US" sz="1200" b="1" dirty="0" smtClean="0">
                <a:solidFill>
                  <a:schemeClr val="bg1"/>
                </a:solidFill>
              </a:rPr>
              <a:t>）我国逐步确立了</a:t>
            </a:r>
            <a:r>
              <a:rPr lang="zh-CN" altLang="en-US" sz="1200" b="1" dirty="0" smtClean="0">
                <a:solidFill>
                  <a:srgbClr val="FF0000"/>
                </a:solidFill>
              </a:rPr>
              <a:t>公有制为主体、多种所有制经济共同发展</a:t>
            </a:r>
            <a:r>
              <a:rPr lang="zh-CN" altLang="en-US" sz="1200" b="1" dirty="0" smtClean="0">
                <a:solidFill>
                  <a:schemeClr val="bg1"/>
                </a:solidFill>
              </a:rPr>
              <a:t>的基本经济制度，形成了多种所有制经济平等竞争、相互促进的新格局。</a:t>
            </a:r>
            <a:r>
              <a:rPr lang="en-US" altLang="zh-CN" sz="1200" b="1" dirty="0" smtClean="0">
                <a:solidFill>
                  <a:srgbClr val="FF0000"/>
                </a:solidFill>
              </a:rPr>
              <a:t>p4</a:t>
            </a:r>
            <a:endParaRPr lang="en-US" altLang="zh-CN" sz="1200" b="1" dirty="0" smtClean="0">
              <a:solidFill>
                <a:srgbClr val="FF0000"/>
              </a:solidFill>
            </a:endParaRP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手拉着手"/>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4437" y="334161"/>
            <a:ext cx="2769699" cy="257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081" y="334160"/>
            <a:ext cx="2732892" cy="2571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pull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92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9219" name="Rectangle 3"/>
          <p:cNvSpPr>
            <a:spLocks noChangeArrowheads="1"/>
          </p:cNvSpPr>
          <p:nvPr/>
        </p:nvSpPr>
        <p:spPr bwMode="auto">
          <a:xfrm>
            <a:off x="1594635" y="119846"/>
            <a:ext cx="1890261" cy="307777"/>
          </a:xfrm>
          <a:prstGeom prst="rect">
            <a:avLst/>
          </a:prstGeom>
          <a:noFill/>
          <a:ln w="9525">
            <a:noFill/>
            <a:miter lim="800000"/>
          </a:ln>
          <a:effectLst/>
        </p:spPr>
        <p:txBody>
          <a:bodyPr vert="horz" wrap="none" lIns="91440" tIns="45720" rIns="91440" bIns="45720" numCol="1" anchor="ctr" anchorCtr="0" compatLnSpc="1">
            <a:spAutoFit/>
          </a:bodyPr>
          <a:lstStyle/>
          <a:p>
            <a:pPr lvl="0" algn="ctr" defTabSz="914400" eaLnBrk="0" hangingPunct="0"/>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第</a:t>
            </a:r>
            <a:r>
              <a:rPr lang="en-US" altLang="zh-CN"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1</a:t>
            </a:r>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框　坚持改革开放</a:t>
            </a:r>
            <a:endParaRPr lang="zh-CN" altLang="en-US" sz="1400" b="1" dirty="0" smtClean="0">
              <a:solidFill>
                <a:schemeClr val="bg1"/>
              </a:solidFill>
              <a:latin typeface="Arial" panose="020B0604020202020204" pitchFamily="34" charset="0"/>
              <a:ea typeface="宋体" panose="02010600030101010101" pitchFamily="2" charset="-122"/>
              <a:cs typeface="宋体" panose="02010600030101010101" pitchFamily="2" charset="-122"/>
            </a:endParaRPr>
          </a:p>
        </p:txBody>
      </p:sp>
      <p:sp>
        <p:nvSpPr>
          <p:cNvPr id="33793" name="Rectangle 1"/>
          <p:cNvSpPr>
            <a:spLocks noChangeArrowheads="1"/>
          </p:cNvSpPr>
          <p:nvPr/>
        </p:nvSpPr>
        <p:spPr bwMode="auto">
          <a:xfrm>
            <a:off x="165875" y="385249"/>
            <a:ext cx="5429288" cy="1753235"/>
          </a:xfrm>
          <a:prstGeom prst="rect">
            <a:avLst/>
          </a:prstGeom>
          <a:noFill/>
          <a:ln w="9525">
            <a:noFill/>
            <a:miter lim="800000"/>
          </a:ln>
          <a:effectLst/>
        </p:spPr>
        <p:txBody>
          <a:bodyPr vert="horz" wrap="square" lIns="91440" tIns="45720" rIns="91440" bIns="45720" numCol="1" anchor="ctr" anchorCtr="0" compatLnSpc="1">
            <a:spAutoFit/>
          </a:bodyPr>
          <a:lstStyle/>
          <a:p>
            <a:r>
              <a:rPr lang="zh-CN" altLang="en-US" sz="1200" b="1" dirty="0" smtClean="0">
                <a:solidFill>
                  <a:schemeClr val="bg1"/>
                </a:solidFill>
              </a:rPr>
              <a:t>五、改革开放的</a:t>
            </a:r>
            <a:r>
              <a:rPr lang="zh-CN" altLang="en-US" sz="1200" b="1" dirty="0" smtClean="0">
                <a:solidFill>
                  <a:schemeClr val="bg1"/>
                </a:solidFill>
              </a:rPr>
              <a:t>意义与作用（</a:t>
            </a:r>
            <a:r>
              <a:rPr lang="zh-CN" altLang="en-US" sz="1200" b="1" dirty="0" smtClean="0">
                <a:solidFill>
                  <a:schemeClr val="bg1"/>
                </a:solidFill>
                <a:latin typeface="楷体" panose="02010609060101010101" pitchFamily="49" charset="-122"/>
                <a:ea typeface="楷体" panose="02010609060101010101" pitchFamily="49" charset="-122"/>
              </a:rPr>
              <a:t>改革开放如何促进经济发展</a:t>
            </a:r>
            <a:r>
              <a:rPr lang="zh-CN" altLang="en-US" sz="1200" b="1" dirty="0" smtClean="0">
                <a:solidFill>
                  <a:schemeClr val="bg1"/>
                </a:solidFill>
              </a:rPr>
              <a:t>）</a:t>
            </a:r>
            <a:endParaRPr lang="zh-CN" altLang="en-US" sz="1200" b="1" dirty="0" smtClean="0">
              <a:solidFill>
                <a:schemeClr val="bg1"/>
              </a:solidFill>
            </a:endParaRPr>
          </a:p>
          <a:p>
            <a:r>
              <a:rPr lang="en-US" sz="1200" b="1" dirty="0" smtClean="0">
                <a:solidFill>
                  <a:schemeClr val="bg1"/>
                </a:solidFill>
              </a:rPr>
              <a:t>(1</a:t>
            </a:r>
            <a:r>
              <a:rPr lang="en-US" sz="1200" b="1" dirty="0" smtClean="0">
                <a:solidFill>
                  <a:schemeClr val="bg1"/>
                </a:solidFill>
              </a:rPr>
              <a:t>)</a:t>
            </a:r>
            <a:r>
              <a:rPr lang="zh-CN" altLang="en-US" sz="1200" b="1" dirty="0" smtClean="0">
                <a:solidFill>
                  <a:schemeClr val="bg1"/>
                </a:solidFill>
              </a:rPr>
              <a:t>（</a:t>
            </a:r>
            <a:r>
              <a:rPr lang="zh-CN" altLang="en-US" sz="1200" b="1" dirty="0" smtClean="0">
                <a:solidFill>
                  <a:srgbClr val="FF0000"/>
                </a:solidFill>
              </a:rPr>
              <a:t>强起来</a:t>
            </a:r>
            <a:r>
              <a:rPr lang="zh-CN" altLang="en-US" sz="1200" b="1" dirty="0" smtClean="0">
                <a:solidFill>
                  <a:schemeClr val="bg1"/>
                </a:solidFill>
              </a:rPr>
              <a:t>）</a:t>
            </a: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极</a:t>
            </a: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大激发广大人民群众的创造性，极大解放和发展社会生产力，极大增强社会发展活力，人民生活显著改善，综合国力显著增强，国际地位显著提高，迎来了中华民族从站起来到富起来、</a:t>
            </a:r>
            <a:r>
              <a:rPr lang="zh-CN" altLang="en-US" sz="12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强起来的伟大飞跃</a:t>
            </a: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a:t>
            </a:r>
            <a:endPar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zh-CN" altLang="en-US" sz="1200" b="1" dirty="0" smtClean="0">
                <a:solidFill>
                  <a:schemeClr val="bg1"/>
                </a:solidFill>
              </a:rPr>
              <a:t>（</a:t>
            </a:r>
            <a:r>
              <a:rPr lang="en-US" altLang="zh-CN" sz="1200" b="1" dirty="0" smtClean="0">
                <a:solidFill>
                  <a:schemeClr val="bg1"/>
                </a:solidFill>
              </a:rPr>
              <a:t>2</a:t>
            </a:r>
            <a:r>
              <a:rPr lang="zh-CN" altLang="en-US" sz="1200" b="1" dirty="0" smtClean="0">
                <a:solidFill>
                  <a:schemeClr val="bg1"/>
                </a:solidFill>
              </a:rPr>
              <a:t>）（</a:t>
            </a:r>
            <a:r>
              <a:rPr lang="zh-CN" altLang="en-US" sz="1200" b="1" dirty="0" smtClean="0">
                <a:solidFill>
                  <a:srgbClr val="FF0000"/>
                </a:solidFill>
              </a:rPr>
              <a:t>经济制度</a:t>
            </a:r>
            <a:r>
              <a:rPr lang="zh-CN" altLang="en-US" sz="1200" b="1" dirty="0" smtClean="0">
                <a:solidFill>
                  <a:schemeClr val="bg1"/>
                </a:solidFill>
              </a:rPr>
              <a:t>）我国逐步确立了</a:t>
            </a:r>
            <a:r>
              <a:rPr lang="zh-CN" altLang="en-US" sz="1200" b="1" dirty="0" smtClean="0">
                <a:solidFill>
                  <a:srgbClr val="FF0000"/>
                </a:solidFill>
              </a:rPr>
              <a:t>公有制为主体、多种所有制经济共同发展</a:t>
            </a:r>
            <a:r>
              <a:rPr lang="zh-CN" altLang="en-US" sz="1200" b="1" dirty="0" smtClean="0">
                <a:solidFill>
                  <a:schemeClr val="bg1"/>
                </a:solidFill>
              </a:rPr>
              <a:t>的基本经济制度，形成了多种所有制经济平等竞争、相互促进的新格局。</a:t>
            </a:r>
            <a:endParaRPr lang="zh-CN" altLang="en-US" sz="1200" b="1" dirty="0" smtClean="0">
              <a:solidFill>
                <a:schemeClr val="bg1"/>
              </a:solidFill>
            </a:endParaRPr>
          </a:p>
          <a:p>
            <a:r>
              <a:rPr lang="zh-CN" altLang="en-US" sz="1200" b="1" dirty="0" smtClean="0">
                <a:solidFill>
                  <a:schemeClr val="bg1"/>
                </a:solidFill>
              </a:rPr>
              <a:t>（</a:t>
            </a:r>
            <a:r>
              <a:rPr lang="en-US" sz="1200" b="1" dirty="0" smtClean="0">
                <a:solidFill>
                  <a:schemeClr val="bg1"/>
                </a:solidFill>
              </a:rPr>
              <a:t>3</a:t>
            </a:r>
            <a:r>
              <a:rPr lang="zh-CN" altLang="en-US" sz="1200" b="1" dirty="0" smtClean="0">
                <a:solidFill>
                  <a:schemeClr val="bg1"/>
                </a:solidFill>
              </a:rPr>
              <a:t>）（</a:t>
            </a:r>
            <a:r>
              <a:rPr lang="zh-CN" altLang="en-US" sz="1200" b="1" dirty="0" smtClean="0">
                <a:solidFill>
                  <a:srgbClr val="FF0000"/>
                </a:solidFill>
              </a:rPr>
              <a:t>经济体制</a:t>
            </a:r>
            <a:r>
              <a:rPr lang="zh-CN" altLang="en-US" sz="1200" b="1" dirty="0" smtClean="0">
                <a:solidFill>
                  <a:schemeClr val="bg1"/>
                </a:solidFill>
              </a:rPr>
              <a:t>）我国逐步建立、完善了</a:t>
            </a:r>
            <a:r>
              <a:rPr lang="zh-CN" altLang="en-US" sz="1200" b="1" dirty="0" smtClean="0">
                <a:solidFill>
                  <a:srgbClr val="FF0000"/>
                </a:solidFill>
              </a:rPr>
              <a:t>社会主义市场经济体制</a:t>
            </a:r>
            <a:r>
              <a:rPr lang="zh-CN" altLang="en-US" sz="1200" b="1" dirty="0" smtClean="0">
                <a:solidFill>
                  <a:schemeClr val="bg1"/>
                </a:solidFill>
              </a:rPr>
              <a:t>，发挥</a:t>
            </a:r>
            <a:r>
              <a:rPr lang="zh-CN" altLang="en-US" sz="1200" b="1" dirty="0" smtClean="0">
                <a:solidFill>
                  <a:srgbClr val="FF0000"/>
                </a:solidFill>
              </a:rPr>
              <a:t>市场</a:t>
            </a:r>
            <a:r>
              <a:rPr lang="zh-CN" altLang="en-US" sz="1200" b="1" dirty="0" smtClean="0">
                <a:solidFill>
                  <a:schemeClr val="bg1"/>
                </a:solidFill>
              </a:rPr>
              <a:t>在资源配置中的决定性作用，更好发挥政府作用，推动经济社会持续健康发展。</a:t>
            </a:r>
            <a:r>
              <a:rPr lang="en-US" altLang="zh-CN" sz="1200" b="1" dirty="0" smtClean="0">
                <a:solidFill>
                  <a:srgbClr val="FF0000"/>
                </a:solidFill>
              </a:rPr>
              <a:t>p4</a:t>
            </a:r>
            <a:endParaRPr lang="en-US" altLang="zh-CN" sz="1200" b="1" dirty="0" smtClean="0">
              <a:solidFill>
                <a:srgbClr val="FF0000"/>
              </a:solidFill>
            </a:endParaRP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文本框 1"/>
          <p:cNvSpPr txBox="1">
            <a:spLocks noChangeArrowheads="1"/>
          </p:cNvSpPr>
          <p:nvPr/>
        </p:nvSpPr>
        <p:spPr bwMode="auto">
          <a:xfrm>
            <a:off x="1808949" y="0"/>
            <a:ext cx="1967454" cy="21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3205" tIns="21603" rIns="43205" bIns="21603">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1100" b="1" dirty="0">
                <a:latin typeface="微软雅黑" panose="020B0503020204020204" charset="-122"/>
                <a:ea typeface="微软雅黑" panose="020B0503020204020204" charset="-122"/>
              </a:rPr>
              <a:t>40</a:t>
            </a:r>
            <a:r>
              <a:rPr lang="zh-CN" altLang="zh-CN" sz="1100" b="1" dirty="0">
                <a:latin typeface="微软雅黑" panose="020B0503020204020204" charset="-122"/>
                <a:ea typeface="微软雅黑" panose="020B0503020204020204" charset="-122"/>
              </a:rPr>
              <a:t>年来，百姓生活的巨变</a:t>
            </a:r>
            <a:endParaRPr lang="zh-CN" altLang="zh-CN" sz="1100" b="1" dirty="0">
              <a:latin typeface="微软雅黑" panose="020B0503020204020204" charset="-122"/>
              <a:ea typeface="微软雅黑" panose="020B0503020204020204" charset="-122"/>
            </a:endParaRPr>
          </a:p>
        </p:txBody>
      </p:sp>
      <p:pic>
        <p:nvPicPr>
          <p:cNvPr id="6" name="图片 5" descr="timg.jpg"/>
          <p:cNvPicPr>
            <a:picLocks noChangeAspect="1"/>
          </p:cNvPicPr>
          <p:nvPr/>
        </p:nvPicPr>
        <p:blipFill>
          <a:blip r:embed="rId1" cstate="print"/>
          <a:stretch>
            <a:fillRect/>
          </a:stretch>
        </p:blipFill>
        <p:spPr>
          <a:xfrm rot="20678323">
            <a:off x="259247" y="465913"/>
            <a:ext cx="1545578" cy="848723"/>
          </a:xfrm>
          <a:prstGeom prst="rect">
            <a:avLst/>
          </a:prstGeom>
        </p:spPr>
      </p:pic>
      <p:pic>
        <p:nvPicPr>
          <p:cNvPr id="7" name="图片 6" descr="timg (1).jpg"/>
          <p:cNvPicPr>
            <a:picLocks noChangeAspect="1"/>
          </p:cNvPicPr>
          <p:nvPr/>
        </p:nvPicPr>
        <p:blipFill>
          <a:blip r:embed="rId2" cstate="print"/>
          <a:stretch>
            <a:fillRect/>
          </a:stretch>
        </p:blipFill>
        <p:spPr>
          <a:xfrm rot="1265792">
            <a:off x="3910004" y="332709"/>
            <a:ext cx="1686904" cy="891024"/>
          </a:xfrm>
          <a:prstGeom prst="rect">
            <a:avLst/>
          </a:prstGeom>
        </p:spPr>
      </p:pic>
      <p:sp>
        <p:nvSpPr>
          <p:cNvPr id="9" name="TextBox 8"/>
          <p:cNvSpPr txBox="1"/>
          <p:nvPr/>
        </p:nvSpPr>
        <p:spPr>
          <a:xfrm rot="20602215">
            <a:off x="132865" y="2170479"/>
            <a:ext cx="850641" cy="397571"/>
          </a:xfrm>
          <a:prstGeom prst="rect">
            <a:avLst/>
          </a:prstGeom>
          <a:noFill/>
        </p:spPr>
        <p:txBody>
          <a:bodyPr wrap="square" lIns="43205" tIns="21603" rIns="43205" bIns="21603" rtlCol="0">
            <a:spAutoFit/>
          </a:bodyPr>
          <a:lstStyle/>
          <a:p>
            <a:r>
              <a:rPr lang="zh-CN" altLang="en-US" sz="2300" b="1"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过去</a:t>
            </a:r>
            <a:endParaRPr lang="zh-CN" altLang="en-US" sz="23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10" name="TextBox 9"/>
          <p:cNvSpPr txBox="1"/>
          <p:nvPr/>
        </p:nvSpPr>
        <p:spPr>
          <a:xfrm rot="1285270">
            <a:off x="2970665" y="1652341"/>
            <a:ext cx="850641" cy="397571"/>
          </a:xfrm>
          <a:prstGeom prst="rect">
            <a:avLst/>
          </a:prstGeom>
          <a:noFill/>
        </p:spPr>
        <p:txBody>
          <a:bodyPr wrap="square" lIns="43205" tIns="21603" rIns="43205" bIns="21603" rtlCol="0">
            <a:spAutoFit/>
          </a:bodyPr>
          <a:lstStyle/>
          <a:p>
            <a:r>
              <a:rPr lang="zh-CN" altLang="en-US" sz="2300" b="1"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现在</a:t>
            </a:r>
            <a:endParaRPr lang="zh-CN" altLang="en-US" sz="2300" b="1" dirty="0" smtClean="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pic>
        <p:nvPicPr>
          <p:cNvPr id="2" name="图片 1" descr="下载.jpg"/>
          <p:cNvPicPr>
            <a:picLocks noChangeAspect="1"/>
          </p:cNvPicPr>
          <p:nvPr/>
        </p:nvPicPr>
        <p:blipFill>
          <a:blip r:embed="rId3" cstate="print"/>
          <a:stretch>
            <a:fillRect/>
          </a:stretch>
        </p:blipFill>
        <p:spPr>
          <a:xfrm>
            <a:off x="1835731" y="276608"/>
            <a:ext cx="1485868" cy="853523"/>
          </a:xfrm>
          <a:prstGeom prst="rect">
            <a:avLst/>
          </a:prstGeom>
        </p:spPr>
      </p:pic>
      <p:pic>
        <p:nvPicPr>
          <p:cNvPr id="3" name="图片 2" descr="u=182956327,1440256564&amp;fm=26&amp;gp=0.jpg"/>
          <p:cNvPicPr>
            <a:picLocks noChangeAspect="1"/>
          </p:cNvPicPr>
          <p:nvPr/>
        </p:nvPicPr>
        <p:blipFill>
          <a:blip r:embed="rId4" cstate="print"/>
          <a:stretch>
            <a:fillRect/>
          </a:stretch>
        </p:blipFill>
        <p:spPr>
          <a:xfrm>
            <a:off x="3379809" y="899725"/>
            <a:ext cx="1902043" cy="780321"/>
          </a:xfrm>
          <a:prstGeom prst="rect">
            <a:avLst/>
          </a:prstGeom>
        </p:spPr>
      </p:pic>
      <p:pic>
        <p:nvPicPr>
          <p:cNvPr id="4" name="图片 3" descr="timg (3).jpg"/>
          <p:cNvPicPr>
            <a:picLocks noChangeAspect="1"/>
          </p:cNvPicPr>
          <p:nvPr/>
        </p:nvPicPr>
        <p:blipFill>
          <a:blip r:embed="rId5" cstate="print"/>
          <a:stretch>
            <a:fillRect/>
          </a:stretch>
        </p:blipFill>
        <p:spPr>
          <a:xfrm>
            <a:off x="308455" y="1347037"/>
            <a:ext cx="2461644" cy="659718"/>
          </a:xfrm>
          <a:prstGeom prst="rect">
            <a:avLst/>
          </a:prstGeom>
        </p:spPr>
      </p:pic>
      <p:pic>
        <p:nvPicPr>
          <p:cNvPr id="12" name="图片 11" descr="timg (2).jpg"/>
          <p:cNvPicPr>
            <a:picLocks noChangeAspect="1"/>
          </p:cNvPicPr>
          <p:nvPr/>
        </p:nvPicPr>
        <p:blipFill>
          <a:blip r:embed="rId6" cstate="print"/>
          <a:stretch>
            <a:fillRect/>
          </a:stretch>
        </p:blipFill>
        <p:spPr>
          <a:xfrm>
            <a:off x="3711969" y="1614344"/>
            <a:ext cx="1833030" cy="574516"/>
          </a:xfrm>
          <a:prstGeom prst="rect">
            <a:avLst/>
          </a:prstGeom>
        </p:spPr>
      </p:pic>
      <p:pic>
        <p:nvPicPr>
          <p:cNvPr id="13" name="图片 12" descr="timg (4).jpg"/>
          <p:cNvPicPr>
            <a:picLocks noChangeAspect="1"/>
          </p:cNvPicPr>
          <p:nvPr/>
        </p:nvPicPr>
        <p:blipFill>
          <a:blip r:embed="rId7" cstate="print"/>
          <a:stretch>
            <a:fillRect/>
          </a:stretch>
        </p:blipFill>
        <p:spPr>
          <a:xfrm>
            <a:off x="1097898" y="2006754"/>
            <a:ext cx="1623593" cy="1052429"/>
          </a:xfrm>
          <a:prstGeom prst="rect">
            <a:avLst/>
          </a:prstGeom>
        </p:spPr>
      </p:pic>
      <p:pic>
        <p:nvPicPr>
          <p:cNvPr id="14" name="图片 13" descr="u=2931638393,3955234857&amp;fm=26&amp;gp=0.jpg"/>
          <p:cNvPicPr>
            <a:picLocks noChangeAspect="1"/>
          </p:cNvPicPr>
          <p:nvPr/>
        </p:nvPicPr>
        <p:blipFill>
          <a:blip r:embed="rId8" cstate="print"/>
          <a:stretch>
            <a:fillRect/>
          </a:stretch>
        </p:blipFill>
        <p:spPr>
          <a:xfrm>
            <a:off x="2989139" y="2188860"/>
            <a:ext cx="2292713" cy="891324"/>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0189" y="0"/>
            <a:ext cx="4968895" cy="626267"/>
          </a:xfrm>
        </p:spPr>
        <p:txBody>
          <a:bodyPr>
            <a:normAutofit/>
          </a:bodyPr>
          <a:lstStyle/>
          <a:p>
            <a:r>
              <a:rPr lang="zh-CN" altLang="en-US" sz="2300" b="1" dirty="0" smtClean="0">
                <a:solidFill>
                  <a:srgbClr val="7030A0"/>
                </a:solidFill>
                <a:latin typeface="黑体" panose="02010609060101010101" pitchFamily="49" charset="-122"/>
                <a:ea typeface="黑体" panose="02010609060101010101" pitchFamily="49" charset="-122"/>
              </a:rPr>
              <a:t>头脑风暴：卖西瓜</a:t>
            </a:r>
            <a:endParaRPr lang="zh-CN" altLang="en-US" sz="2300" b="1" dirty="0">
              <a:solidFill>
                <a:srgbClr val="7030A0"/>
              </a:solidFill>
              <a:latin typeface="黑体" panose="02010609060101010101" pitchFamily="49" charset="-122"/>
              <a:ea typeface="黑体" panose="02010609060101010101" pitchFamily="49" charset="-122"/>
            </a:endParaRPr>
          </a:p>
        </p:txBody>
      </p:sp>
      <p:sp>
        <p:nvSpPr>
          <p:cNvPr id="4" name="内容占位符 2"/>
          <p:cNvSpPr txBox="1"/>
          <p:nvPr/>
        </p:nvSpPr>
        <p:spPr>
          <a:xfrm>
            <a:off x="339936" y="749241"/>
            <a:ext cx="5217268" cy="680409"/>
          </a:xfrm>
          <a:prstGeom prst="rect">
            <a:avLst/>
          </a:prstGeom>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200" b="1" dirty="0">
                <a:latin typeface="黑体" panose="02010609060101010101" pitchFamily="49" charset="-122"/>
                <a:ea typeface="黑体" panose="02010609060101010101" pitchFamily="49" charset="-122"/>
              </a:rPr>
              <a:t>第</a:t>
            </a:r>
            <a:r>
              <a:rPr lang="en-US" altLang="zh-CN" sz="1200" b="1" dirty="0">
                <a:latin typeface="黑体" panose="02010609060101010101" pitchFamily="49" charset="-122"/>
                <a:ea typeface="黑体" panose="02010609060101010101" pitchFamily="49" charset="-122"/>
              </a:rPr>
              <a:t>1</a:t>
            </a:r>
            <a:r>
              <a:rPr lang="zh-CN" altLang="en-US" sz="1200" b="1" dirty="0">
                <a:latin typeface="黑体" panose="02010609060101010101" pitchFamily="49" charset="-122"/>
                <a:ea typeface="黑体" panose="02010609060101010101" pitchFamily="49" charset="-122"/>
              </a:rPr>
              <a:t>组：计划生产西瓜一万斤，西瓜</a:t>
            </a:r>
            <a:r>
              <a:rPr lang="en-US" altLang="zh-CN" sz="1200" b="1" dirty="0">
                <a:latin typeface="黑体" panose="02010609060101010101" pitchFamily="49" charset="-122"/>
                <a:ea typeface="黑体" panose="02010609060101010101" pitchFamily="49" charset="-122"/>
              </a:rPr>
              <a:t>5</a:t>
            </a:r>
            <a:r>
              <a:rPr lang="zh-CN" altLang="en-US" sz="1200" b="1" dirty="0">
                <a:latin typeface="黑体" panose="02010609060101010101" pitchFamily="49" charset="-122"/>
                <a:ea typeface="黑体" panose="02010609060101010101" pitchFamily="49" charset="-122"/>
              </a:rPr>
              <a:t>元一斤。</a:t>
            </a:r>
            <a:endParaRPr lang="zh-CN" altLang="en-US" sz="1200" b="1" dirty="0">
              <a:latin typeface="黑体" panose="02010609060101010101" pitchFamily="49" charset="-122"/>
              <a:ea typeface="黑体" panose="02010609060101010101" pitchFamily="49" charset="-122"/>
            </a:endParaRPr>
          </a:p>
          <a:p>
            <a:r>
              <a:rPr lang="zh-CN" altLang="en-US" sz="1200" b="1" dirty="0" smtClean="0">
                <a:latin typeface="黑体" panose="02010609060101010101" pitchFamily="49" charset="-122"/>
                <a:ea typeface="黑体" panose="02010609060101010101" pitchFamily="49" charset="-122"/>
              </a:rPr>
              <a:t>第</a:t>
            </a:r>
            <a:r>
              <a:rPr lang="en-US" altLang="zh-CN" sz="1200" b="1" dirty="0" smtClean="0">
                <a:latin typeface="黑体" panose="02010609060101010101" pitchFamily="49" charset="-122"/>
                <a:ea typeface="黑体" panose="02010609060101010101" pitchFamily="49" charset="-122"/>
              </a:rPr>
              <a:t>2</a:t>
            </a:r>
            <a:r>
              <a:rPr lang="zh-CN" altLang="en-US" sz="1200" b="1" dirty="0" smtClean="0">
                <a:latin typeface="黑体" panose="02010609060101010101" pitchFamily="49" charset="-122"/>
                <a:ea typeface="黑体" panose="02010609060101010101" pitchFamily="49" charset="-122"/>
              </a:rPr>
              <a:t>组：调查往年的西瓜市场需求量，根据市场需要确定生产，西瓜价格根据市场供求关系调节。</a:t>
            </a:r>
            <a:endParaRPr lang="zh-CN" altLang="en-US" sz="1200" b="1" dirty="0">
              <a:latin typeface="黑体" panose="02010609060101010101" pitchFamily="49" charset="-122"/>
              <a:ea typeface="黑体" panose="02010609060101010101" pitchFamily="49" charset="-122"/>
            </a:endParaRPr>
          </a:p>
        </p:txBody>
      </p:sp>
      <p:sp>
        <p:nvSpPr>
          <p:cNvPr id="5" name="文本框 4"/>
          <p:cNvSpPr txBox="1"/>
          <p:nvPr/>
        </p:nvSpPr>
        <p:spPr>
          <a:xfrm>
            <a:off x="190227" y="1552003"/>
            <a:ext cx="4700070" cy="298160"/>
          </a:xfrm>
          <a:prstGeom prst="rect">
            <a:avLst/>
          </a:prstGeom>
          <a:noFill/>
        </p:spPr>
        <p:txBody>
          <a:bodyPr wrap="square" lIns="51435" tIns="25718" rIns="51435" bIns="25718" rtlCol="0">
            <a:spAutoFit/>
          </a:bodyPr>
          <a:lstStyle/>
          <a:p>
            <a:r>
              <a:rPr lang="en-US" altLang="zh-CN" sz="1600" b="1" dirty="0" smtClean="0">
                <a:solidFill>
                  <a:srgbClr val="0000CC"/>
                </a:solidFill>
                <a:latin typeface="黑体" panose="02010609060101010101" pitchFamily="49" charset="-122"/>
                <a:ea typeface="黑体" panose="02010609060101010101" pitchFamily="49" charset="-122"/>
              </a:rPr>
              <a:t> </a:t>
            </a:r>
            <a:r>
              <a:rPr lang="zh-CN" altLang="en-US" sz="1600" b="1" dirty="0" smtClean="0">
                <a:solidFill>
                  <a:srgbClr val="0000CC"/>
                </a:solidFill>
                <a:latin typeface="黑体" panose="02010609060101010101" pitchFamily="49" charset="-122"/>
                <a:ea typeface="黑体" panose="02010609060101010101" pitchFamily="49" charset="-122"/>
              </a:rPr>
              <a:t>请大家说说更愿意买哪一组的西瓜，为什么？</a:t>
            </a:r>
            <a:endParaRPr lang="zh-CN" altLang="en-US" sz="1600" b="1" dirty="0">
              <a:solidFill>
                <a:srgbClr val="0000CC"/>
              </a:solidFill>
              <a:latin typeface="黑体" panose="02010609060101010101" pitchFamily="49" charset="-122"/>
              <a:ea typeface="黑体" panose="02010609060101010101" pitchFamily="49" charset="-122"/>
            </a:endParaRPr>
          </a:p>
        </p:txBody>
      </p:sp>
      <p:pic>
        <p:nvPicPr>
          <p:cNvPr id="102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1146698" cy="589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4377648" y="1377425"/>
            <a:ext cx="931024" cy="298160"/>
          </a:xfrm>
          <a:prstGeom prst="rect">
            <a:avLst/>
          </a:prstGeom>
        </p:spPr>
        <p:txBody>
          <a:bodyPr wrap="none" lIns="51435" tIns="25718" rIns="51435" bIns="25718">
            <a:spAutoFit/>
          </a:bodyPr>
          <a:lstStyle/>
          <a:p>
            <a:r>
              <a:rPr lang="zh-CN" altLang="en-US" sz="1600" b="1" dirty="0">
                <a:solidFill>
                  <a:srgbClr val="FF0000"/>
                </a:solidFill>
                <a:latin typeface="黑体" panose="02010609060101010101" pitchFamily="49" charset="-122"/>
                <a:ea typeface="黑体" panose="02010609060101010101" pitchFamily="49" charset="-122"/>
              </a:rPr>
              <a:t>市场经济</a:t>
            </a:r>
            <a:endParaRPr lang="zh-CN" altLang="en-US" sz="1600" dirty="0"/>
          </a:p>
        </p:txBody>
      </p:sp>
      <p:sp>
        <p:nvSpPr>
          <p:cNvPr id="7" name="矩形 6"/>
          <p:cNvSpPr/>
          <p:nvPr/>
        </p:nvSpPr>
        <p:spPr>
          <a:xfrm>
            <a:off x="4377648" y="590376"/>
            <a:ext cx="931024" cy="298160"/>
          </a:xfrm>
          <a:prstGeom prst="rect">
            <a:avLst/>
          </a:prstGeom>
        </p:spPr>
        <p:txBody>
          <a:bodyPr wrap="none" lIns="51435" tIns="25718" rIns="51435" bIns="25718">
            <a:spAutoFit/>
          </a:bodyPr>
          <a:lstStyle/>
          <a:p>
            <a:r>
              <a:rPr lang="zh-CN" altLang="en-US" sz="1600" b="1" dirty="0" smtClean="0">
                <a:solidFill>
                  <a:srgbClr val="FF0000"/>
                </a:solidFill>
                <a:latin typeface="黑体" panose="02010609060101010101" pitchFamily="49" charset="-122"/>
                <a:ea typeface="黑体" panose="02010609060101010101" pitchFamily="49" charset="-122"/>
              </a:rPr>
              <a:t>计划经济</a:t>
            </a:r>
            <a:endParaRPr lang="zh-CN" altLang="en-US" sz="1600" dirty="0"/>
          </a:p>
        </p:txBody>
      </p:sp>
      <p:graphicFrame>
        <p:nvGraphicFramePr>
          <p:cNvPr id="8" name="内容占位符 3"/>
          <p:cNvGraphicFramePr>
            <a:graphicFrameLocks noGrp="1"/>
          </p:cNvGraphicFramePr>
          <p:nvPr>
            <p:ph idx="1"/>
          </p:nvPr>
        </p:nvGraphicFramePr>
        <p:xfrm>
          <a:off x="411943" y="1845556"/>
          <a:ext cx="4968896" cy="1371732"/>
        </p:xfrm>
        <a:graphic>
          <a:graphicData uri="http://schemas.openxmlformats.org/drawingml/2006/table">
            <a:tbl>
              <a:tblPr firstRow="1" bandRow="1">
                <a:tableStyleId>{5C22544A-7EE6-4342-B048-85BDC9FD1C3A}</a:tableStyleId>
              </a:tblPr>
              <a:tblGrid>
                <a:gridCol w="2484448"/>
                <a:gridCol w="2484448"/>
              </a:tblGrid>
              <a:tr h="186546">
                <a:tc>
                  <a:txBody>
                    <a:bodyPr/>
                    <a:lstStyle/>
                    <a:p>
                      <a:r>
                        <a:rPr lang="zh-CN" altLang="en-US" sz="1300" b="1" dirty="0" smtClean="0">
                          <a:latin typeface="黑体" panose="02010609060101010101" pitchFamily="49" charset="-122"/>
                          <a:ea typeface="黑体" panose="02010609060101010101" pitchFamily="49" charset="-122"/>
                        </a:rPr>
                        <a:t>计划经济</a:t>
                      </a:r>
                      <a:endParaRPr lang="zh-CN" altLang="en-US" sz="1300" b="1" dirty="0">
                        <a:latin typeface="黑体" panose="02010609060101010101" pitchFamily="49" charset="-122"/>
                        <a:ea typeface="黑体" panose="02010609060101010101" pitchFamily="49" charset="-122"/>
                      </a:endParaRPr>
                    </a:p>
                  </a:txBody>
                  <a:tcPr marL="43208" marR="43208" marT="21601" marB="21601"/>
                </a:tc>
                <a:tc>
                  <a:txBody>
                    <a:bodyPr/>
                    <a:lstStyle/>
                    <a:p>
                      <a:r>
                        <a:rPr lang="zh-CN" altLang="en-US" sz="1300" b="1" dirty="0" smtClean="0">
                          <a:latin typeface="黑体" panose="02010609060101010101" pitchFamily="49" charset="-122"/>
                          <a:ea typeface="黑体" panose="02010609060101010101" pitchFamily="49" charset="-122"/>
                        </a:rPr>
                        <a:t>市场经济</a:t>
                      </a:r>
                      <a:endParaRPr lang="zh-CN" altLang="en-US" sz="1300" b="1" dirty="0">
                        <a:latin typeface="黑体" panose="02010609060101010101" pitchFamily="49" charset="-122"/>
                        <a:ea typeface="黑体" panose="02010609060101010101" pitchFamily="49" charset="-122"/>
                      </a:endParaRPr>
                    </a:p>
                  </a:txBody>
                  <a:tcPr marL="43208" marR="43208" marT="21601" marB="21601"/>
                </a:tc>
              </a:tr>
              <a:tr h="186546">
                <a:tc>
                  <a:txBody>
                    <a:bodyPr/>
                    <a:lstStyle/>
                    <a:p>
                      <a:r>
                        <a:rPr lang="zh-CN" altLang="en-US" sz="1300" b="1" dirty="0" smtClean="0">
                          <a:latin typeface="黑体" panose="02010609060101010101" pitchFamily="49" charset="-122"/>
                          <a:ea typeface="黑体" panose="02010609060101010101" pitchFamily="49" charset="-122"/>
                        </a:rPr>
                        <a:t>国家是决策主体</a:t>
                      </a:r>
                      <a:endParaRPr lang="zh-CN" altLang="en-US" sz="1300" b="1" dirty="0">
                        <a:latin typeface="黑体" panose="02010609060101010101" pitchFamily="49" charset="-122"/>
                        <a:ea typeface="黑体" panose="02010609060101010101" pitchFamily="49" charset="-122"/>
                      </a:endParaRPr>
                    </a:p>
                  </a:txBody>
                  <a:tcPr marL="43208" marR="43208" marT="21601" marB="21601"/>
                </a:tc>
                <a:tc>
                  <a:txBody>
                    <a:bodyPr/>
                    <a:lstStyle/>
                    <a:p>
                      <a:r>
                        <a:rPr lang="zh-CN" altLang="en-US" sz="1300" b="1" dirty="0" smtClean="0">
                          <a:latin typeface="黑体" panose="02010609060101010101" pitchFamily="49" charset="-122"/>
                          <a:ea typeface="黑体" panose="02010609060101010101" pitchFamily="49" charset="-122"/>
                        </a:rPr>
                        <a:t>企业是决策主体</a:t>
                      </a:r>
                      <a:endParaRPr lang="zh-CN" altLang="en-US" sz="1300" b="1" dirty="0">
                        <a:latin typeface="黑体" panose="02010609060101010101" pitchFamily="49" charset="-122"/>
                        <a:ea typeface="黑体" panose="02010609060101010101" pitchFamily="49" charset="-122"/>
                      </a:endParaRPr>
                    </a:p>
                  </a:txBody>
                  <a:tcPr marL="43208" marR="43208" marT="21601" marB="21601"/>
                </a:tc>
              </a:tr>
              <a:tr h="186546">
                <a:tc>
                  <a:txBody>
                    <a:bodyPr/>
                    <a:lstStyle/>
                    <a:p>
                      <a:r>
                        <a:rPr lang="zh-CN" altLang="en-US" sz="1300" b="1" dirty="0" smtClean="0">
                          <a:latin typeface="黑体" panose="02010609060101010101" pitchFamily="49" charset="-122"/>
                          <a:ea typeface="黑体" panose="02010609060101010101" pitchFamily="49" charset="-122"/>
                        </a:rPr>
                        <a:t>企业无自主权</a:t>
                      </a:r>
                      <a:endParaRPr lang="zh-CN" altLang="en-US" sz="1300" b="1" dirty="0">
                        <a:latin typeface="黑体" panose="02010609060101010101" pitchFamily="49" charset="-122"/>
                        <a:ea typeface="黑体" panose="02010609060101010101" pitchFamily="49" charset="-122"/>
                      </a:endParaRPr>
                    </a:p>
                  </a:txBody>
                  <a:tcPr marL="43208" marR="43208" marT="21601" marB="21601"/>
                </a:tc>
                <a:tc>
                  <a:txBody>
                    <a:bodyPr/>
                    <a:lstStyle/>
                    <a:p>
                      <a:r>
                        <a:rPr lang="zh-CN" altLang="en-US" sz="1300" b="1" dirty="0" smtClean="0">
                          <a:latin typeface="黑体" panose="02010609060101010101" pitchFamily="49" charset="-122"/>
                          <a:ea typeface="黑体" panose="02010609060101010101" pitchFamily="49" charset="-122"/>
                        </a:rPr>
                        <a:t>企业自主经营</a:t>
                      </a:r>
                      <a:endParaRPr lang="zh-CN" altLang="en-US" sz="1300" b="1" dirty="0">
                        <a:latin typeface="黑体" panose="02010609060101010101" pitchFamily="49" charset="-122"/>
                        <a:ea typeface="黑体" panose="02010609060101010101" pitchFamily="49" charset="-122"/>
                      </a:endParaRPr>
                    </a:p>
                  </a:txBody>
                  <a:tcPr marL="43208" marR="43208" marT="21601" marB="21601"/>
                </a:tc>
              </a:tr>
              <a:tr h="186546">
                <a:tc>
                  <a:txBody>
                    <a:bodyPr/>
                    <a:lstStyle/>
                    <a:p>
                      <a:r>
                        <a:rPr lang="zh-CN" altLang="en-US" sz="1300" b="1" dirty="0" smtClean="0">
                          <a:latin typeface="黑体" panose="02010609060101010101" pitchFamily="49" charset="-122"/>
                          <a:ea typeface="黑体" panose="02010609060101010101" pitchFamily="49" charset="-122"/>
                        </a:rPr>
                        <a:t>企业无竞争压力</a:t>
                      </a:r>
                      <a:endParaRPr lang="zh-CN" altLang="en-US" sz="1300" b="1" dirty="0">
                        <a:latin typeface="黑体" panose="02010609060101010101" pitchFamily="49" charset="-122"/>
                        <a:ea typeface="黑体" panose="02010609060101010101" pitchFamily="49" charset="-122"/>
                      </a:endParaRPr>
                    </a:p>
                  </a:txBody>
                  <a:tcPr marL="43208" marR="43208" marT="21601" marB="21601"/>
                </a:tc>
                <a:tc>
                  <a:txBody>
                    <a:bodyPr/>
                    <a:lstStyle/>
                    <a:p>
                      <a:r>
                        <a:rPr lang="zh-CN" altLang="en-US" sz="1300" b="1" dirty="0" smtClean="0">
                          <a:latin typeface="黑体" panose="02010609060101010101" pitchFamily="49" charset="-122"/>
                          <a:ea typeface="黑体" panose="02010609060101010101" pitchFamily="49" charset="-122"/>
                        </a:rPr>
                        <a:t>企业竞争激烈</a:t>
                      </a:r>
                      <a:endParaRPr lang="zh-CN" altLang="en-US" sz="1300" b="1" dirty="0">
                        <a:latin typeface="黑体" panose="02010609060101010101" pitchFamily="49" charset="-122"/>
                        <a:ea typeface="黑体" panose="02010609060101010101" pitchFamily="49" charset="-122"/>
                      </a:endParaRPr>
                    </a:p>
                  </a:txBody>
                  <a:tcPr marL="43208" marR="43208" marT="21601" marB="21601"/>
                </a:tc>
              </a:tr>
              <a:tr h="186546">
                <a:tc>
                  <a:txBody>
                    <a:bodyPr/>
                    <a:lstStyle/>
                    <a:p>
                      <a:r>
                        <a:rPr lang="zh-CN" altLang="en-US" sz="1300" b="1" dirty="0" smtClean="0">
                          <a:latin typeface="黑体" panose="02010609060101010101" pitchFamily="49" charset="-122"/>
                          <a:ea typeface="黑体" panose="02010609060101010101" pitchFamily="49" charset="-122"/>
                        </a:rPr>
                        <a:t>国家定价</a:t>
                      </a:r>
                      <a:endParaRPr lang="zh-CN" altLang="en-US" sz="1300" b="1" dirty="0">
                        <a:latin typeface="黑体" panose="02010609060101010101" pitchFamily="49" charset="-122"/>
                        <a:ea typeface="黑体" panose="02010609060101010101" pitchFamily="49" charset="-122"/>
                      </a:endParaRPr>
                    </a:p>
                  </a:txBody>
                  <a:tcPr marL="43208" marR="43208" marT="21601" marB="21601"/>
                </a:tc>
                <a:tc>
                  <a:txBody>
                    <a:bodyPr/>
                    <a:lstStyle/>
                    <a:p>
                      <a:r>
                        <a:rPr lang="zh-CN" altLang="en-US" sz="1300" b="1" dirty="0" smtClean="0">
                          <a:latin typeface="黑体" panose="02010609060101010101" pitchFamily="49" charset="-122"/>
                          <a:ea typeface="黑体" panose="02010609060101010101" pitchFamily="49" charset="-122"/>
                        </a:rPr>
                        <a:t>市场形成价格</a:t>
                      </a:r>
                      <a:endParaRPr lang="zh-CN" altLang="en-US" sz="1300" b="1" dirty="0">
                        <a:latin typeface="黑体" panose="02010609060101010101" pitchFamily="49" charset="-122"/>
                        <a:ea typeface="黑体" panose="02010609060101010101" pitchFamily="49" charset="-122"/>
                      </a:endParaRPr>
                    </a:p>
                  </a:txBody>
                  <a:tcPr marL="43208" marR="43208" marT="21601" marB="21601"/>
                </a:tc>
              </a:tr>
              <a:tr h="127642">
                <a:tc>
                  <a:txBody>
                    <a:bodyPr/>
                    <a:lstStyle/>
                    <a:p>
                      <a:endParaRPr lang="zh-CN" altLang="en-US" sz="800" b="1" dirty="0">
                        <a:latin typeface="黑体" panose="02010609060101010101" pitchFamily="49" charset="-122"/>
                        <a:ea typeface="黑体" panose="02010609060101010101" pitchFamily="49" charset="-122"/>
                      </a:endParaRPr>
                    </a:p>
                  </a:txBody>
                  <a:tcPr marL="43208" marR="43208" marT="21601" marB="21601"/>
                </a:tc>
                <a:tc>
                  <a:txBody>
                    <a:bodyPr/>
                    <a:lstStyle/>
                    <a:p>
                      <a:endParaRPr lang="zh-CN" altLang="en-US" sz="800" b="1" dirty="0">
                        <a:latin typeface="黑体" panose="02010609060101010101" pitchFamily="49" charset="-122"/>
                        <a:ea typeface="黑体" panose="02010609060101010101" pitchFamily="49" charset="-122"/>
                      </a:endParaRPr>
                    </a:p>
                  </a:txBody>
                  <a:tcPr marL="43208" marR="43208" marT="21601" marB="21601"/>
                </a:tc>
              </a:tr>
            </a:tbl>
          </a:graphicData>
        </a:graphic>
      </p:graphicFrame>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p:nvPr/>
        </p:nvSpPr>
        <p:spPr>
          <a:xfrm>
            <a:off x="262848" y="459013"/>
            <a:ext cx="5113321" cy="882935"/>
          </a:xfrm>
          <a:prstGeom prst="rect">
            <a:avLst/>
          </a:prstGeom>
          <a:noFill/>
        </p:spPr>
        <p:txBody>
          <a:bodyPr wrap="square" lIns="51435" tIns="25718" rIns="51435" bIns="25718" rtlCol="0">
            <a:spAutoFit/>
          </a:bodyPr>
          <a:lstStyle/>
          <a:p>
            <a:r>
              <a:rPr lang="zh-CN" altLang="en-US" sz="1800" b="1" dirty="0" smtClean="0">
                <a:latin typeface="黑体" panose="02010609060101010101" pitchFamily="49" charset="-122"/>
                <a:ea typeface="黑体" panose="02010609060101010101" pitchFamily="49" charset="-122"/>
              </a:rPr>
              <a:t>我国</a:t>
            </a:r>
            <a:r>
              <a:rPr lang="zh-CN" altLang="en-US" sz="1800" b="1" dirty="0" smtClean="0">
                <a:latin typeface="黑体" panose="02010609060101010101" pitchFamily="49" charset="-122"/>
                <a:ea typeface="黑体" panose="02010609060101010101" pitchFamily="49" charset="-122"/>
              </a:rPr>
              <a:t>逐步建立、完善了社会主义</a:t>
            </a:r>
            <a:r>
              <a:rPr lang="zh-CN" altLang="en-US" sz="1800" b="1" dirty="0" smtClean="0">
                <a:solidFill>
                  <a:srgbClr val="FF0000"/>
                </a:solidFill>
                <a:latin typeface="黑体" panose="02010609060101010101" pitchFamily="49" charset="-122"/>
                <a:ea typeface="黑体" panose="02010609060101010101" pitchFamily="49" charset="-122"/>
              </a:rPr>
              <a:t>市场经济体制</a:t>
            </a:r>
            <a:r>
              <a:rPr lang="zh-CN" altLang="en-US" sz="1800" b="1" dirty="0" smtClean="0">
                <a:latin typeface="黑体" panose="02010609060101010101" pitchFamily="49" charset="-122"/>
                <a:ea typeface="黑体" panose="02010609060101010101" pitchFamily="49" charset="-122"/>
              </a:rPr>
              <a:t>，发挥</a:t>
            </a:r>
            <a:r>
              <a:rPr lang="zh-CN" altLang="en-US" sz="1800" b="1" dirty="0" smtClean="0">
                <a:solidFill>
                  <a:srgbClr val="FF0000"/>
                </a:solidFill>
                <a:latin typeface="黑体" panose="02010609060101010101" pitchFamily="49" charset="-122"/>
                <a:ea typeface="黑体" panose="02010609060101010101" pitchFamily="49" charset="-122"/>
              </a:rPr>
              <a:t>市场</a:t>
            </a:r>
            <a:r>
              <a:rPr lang="zh-CN" altLang="en-US" sz="1800" b="1" dirty="0" smtClean="0">
                <a:latin typeface="黑体" panose="02010609060101010101" pitchFamily="49" charset="-122"/>
                <a:ea typeface="黑体" panose="02010609060101010101" pitchFamily="49" charset="-122"/>
              </a:rPr>
              <a:t>在资源配置中的</a:t>
            </a:r>
            <a:r>
              <a:rPr lang="zh-CN" altLang="en-US" sz="1800" b="1" dirty="0" smtClean="0">
                <a:solidFill>
                  <a:srgbClr val="FF0000"/>
                </a:solidFill>
                <a:latin typeface="黑体" panose="02010609060101010101" pitchFamily="49" charset="-122"/>
                <a:ea typeface="黑体" panose="02010609060101010101" pitchFamily="49" charset="-122"/>
              </a:rPr>
              <a:t>决定性</a:t>
            </a:r>
            <a:r>
              <a:rPr lang="zh-CN" altLang="en-US" sz="1800" b="1" dirty="0" smtClean="0">
                <a:latin typeface="黑体" panose="02010609060101010101" pitchFamily="49" charset="-122"/>
                <a:ea typeface="黑体" panose="02010609060101010101" pitchFamily="49" charset="-122"/>
              </a:rPr>
              <a:t>作用，更好发挥</a:t>
            </a:r>
            <a:r>
              <a:rPr lang="zh-CN" altLang="en-US" sz="1800" b="1" dirty="0" smtClean="0">
                <a:solidFill>
                  <a:srgbClr val="FF0000"/>
                </a:solidFill>
                <a:latin typeface="黑体" panose="02010609060101010101" pitchFamily="49" charset="-122"/>
                <a:ea typeface="黑体" panose="02010609060101010101" pitchFamily="49" charset="-122"/>
              </a:rPr>
              <a:t>政府</a:t>
            </a:r>
            <a:r>
              <a:rPr lang="zh-CN" altLang="en-US" sz="1800" b="1" dirty="0" smtClean="0">
                <a:latin typeface="黑体" panose="02010609060101010101" pitchFamily="49" charset="-122"/>
                <a:ea typeface="黑体" panose="02010609060101010101" pitchFamily="49" charset="-122"/>
              </a:rPr>
              <a:t>作用，推动经济社会持续健康发展。</a:t>
            </a:r>
            <a:endParaRPr lang="zh-CN" altLang="en-US" sz="1800" b="1" dirty="0">
              <a:latin typeface="黑体" panose="02010609060101010101" pitchFamily="49" charset="-122"/>
              <a:ea typeface="黑体" panose="02010609060101010101" pitchFamily="49" charset="-122"/>
            </a:endParaRPr>
          </a:p>
        </p:txBody>
      </p:sp>
      <p:pic>
        <p:nvPicPr>
          <p:cNvPr id="4" name="Picture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625" y="1605344"/>
            <a:ext cx="2692485" cy="148264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750" y="1545042"/>
            <a:ext cx="2626873" cy="1448739"/>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92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9219" name="Rectangle 3"/>
          <p:cNvSpPr>
            <a:spLocks noChangeArrowheads="1"/>
          </p:cNvSpPr>
          <p:nvPr/>
        </p:nvSpPr>
        <p:spPr bwMode="auto">
          <a:xfrm>
            <a:off x="1594635" y="119846"/>
            <a:ext cx="1890261" cy="307777"/>
          </a:xfrm>
          <a:prstGeom prst="rect">
            <a:avLst/>
          </a:prstGeom>
          <a:noFill/>
          <a:ln w="9525">
            <a:noFill/>
            <a:miter lim="800000"/>
          </a:ln>
          <a:effectLst/>
        </p:spPr>
        <p:txBody>
          <a:bodyPr vert="horz" wrap="none" lIns="91440" tIns="45720" rIns="91440" bIns="45720" numCol="1" anchor="ctr" anchorCtr="0" compatLnSpc="1">
            <a:spAutoFit/>
          </a:bodyPr>
          <a:lstStyle/>
          <a:p>
            <a:pPr lvl="0" algn="ctr" defTabSz="914400" eaLnBrk="0" hangingPunct="0"/>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第</a:t>
            </a:r>
            <a:r>
              <a:rPr lang="en-US" altLang="zh-CN"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1</a:t>
            </a:r>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框　坚持改革开放</a:t>
            </a:r>
            <a:endParaRPr lang="zh-CN" altLang="en-US" sz="1400" b="1" dirty="0" smtClean="0">
              <a:solidFill>
                <a:schemeClr val="bg1"/>
              </a:solidFill>
              <a:latin typeface="Arial" panose="020B0604020202020204" pitchFamily="34" charset="0"/>
              <a:ea typeface="宋体" panose="02010600030101010101" pitchFamily="2" charset="-122"/>
              <a:cs typeface="宋体" panose="02010600030101010101" pitchFamily="2" charset="-122"/>
            </a:endParaRPr>
          </a:p>
        </p:txBody>
      </p:sp>
      <p:sp>
        <p:nvSpPr>
          <p:cNvPr id="33793" name="Rectangle 1"/>
          <p:cNvSpPr>
            <a:spLocks noChangeArrowheads="1"/>
          </p:cNvSpPr>
          <p:nvPr/>
        </p:nvSpPr>
        <p:spPr bwMode="auto">
          <a:xfrm>
            <a:off x="165875" y="477601"/>
            <a:ext cx="5429288" cy="2676525"/>
          </a:xfrm>
          <a:prstGeom prst="rect">
            <a:avLst/>
          </a:prstGeom>
          <a:noFill/>
          <a:ln w="9525">
            <a:noFill/>
            <a:miter lim="800000"/>
          </a:ln>
          <a:effectLst/>
        </p:spPr>
        <p:txBody>
          <a:bodyPr vert="horz" wrap="square" lIns="91440" tIns="45720" rIns="91440" bIns="45720" numCol="1" anchor="ctr" anchorCtr="0" compatLnSpc="1">
            <a:spAutoFit/>
          </a:bodyPr>
          <a:lstStyle/>
          <a:p>
            <a:r>
              <a:rPr lang="zh-CN" altLang="en-US" sz="1200" b="1" dirty="0" smtClean="0">
                <a:solidFill>
                  <a:schemeClr val="bg1"/>
                </a:solidFill>
              </a:rPr>
              <a:t>五、改革开放的</a:t>
            </a:r>
            <a:r>
              <a:rPr lang="zh-CN" altLang="en-US" sz="1200" b="1" dirty="0" smtClean="0">
                <a:solidFill>
                  <a:schemeClr val="bg1"/>
                </a:solidFill>
              </a:rPr>
              <a:t>意义与作用（</a:t>
            </a:r>
            <a:r>
              <a:rPr lang="zh-CN" altLang="en-US" sz="1200" b="1" dirty="0" smtClean="0">
                <a:solidFill>
                  <a:schemeClr val="bg1"/>
                </a:solidFill>
                <a:latin typeface="楷体" panose="02010609060101010101" pitchFamily="49" charset="-122"/>
                <a:ea typeface="楷体" panose="02010609060101010101" pitchFamily="49" charset="-122"/>
              </a:rPr>
              <a:t>改革开放如何促进经济发展</a:t>
            </a:r>
            <a:r>
              <a:rPr lang="zh-CN" altLang="en-US" sz="1200" b="1" dirty="0" smtClean="0">
                <a:solidFill>
                  <a:schemeClr val="bg1"/>
                </a:solidFill>
              </a:rPr>
              <a:t>）</a:t>
            </a:r>
            <a:endParaRPr lang="zh-CN" altLang="en-US" sz="1200" b="1" dirty="0" smtClean="0">
              <a:solidFill>
                <a:schemeClr val="bg1"/>
              </a:solidFill>
            </a:endParaRPr>
          </a:p>
          <a:p>
            <a:r>
              <a:rPr lang="en-US" sz="1200" b="1" dirty="0" smtClean="0">
                <a:solidFill>
                  <a:schemeClr val="bg1"/>
                </a:solidFill>
              </a:rPr>
              <a:t>(1</a:t>
            </a:r>
            <a:r>
              <a:rPr lang="en-US" sz="1200" b="1" dirty="0" smtClean="0">
                <a:solidFill>
                  <a:schemeClr val="bg1"/>
                </a:solidFill>
              </a:rPr>
              <a:t>)</a:t>
            </a:r>
            <a:r>
              <a:rPr lang="zh-CN" altLang="en-US" sz="1200" b="1" dirty="0" smtClean="0">
                <a:solidFill>
                  <a:schemeClr val="bg1"/>
                </a:solidFill>
              </a:rPr>
              <a:t>（</a:t>
            </a:r>
            <a:r>
              <a:rPr lang="zh-CN" altLang="en-US" sz="1200" b="1" dirty="0" smtClean="0">
                <a:solidFill>
                  <a:srgbClr val="FF0000"/>
                </a:solidFill>
              </a:rPr>
              <a:t>强起来</a:t>
            </a:r>
            <a:r>
              <a:rPr lang="zh-CN" altLang="en-US" sz="1200" b="1" dirty="0" smtClean="0">
                <a:solidFill>
                  <a:schemeClr val="bg1"/>
                </a:solidFill>
              </a:rPr>
              <a:t>）</a:t>
            </a: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极</a:t>
            </a: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大激发广大人民群众的创造性，极大解放和发展社会生产力，极大增强社会发展活力，人民生活显著改善，综合国力显著增强，国际地位显著提高，迎来了中华民族从站起来到富起来、</a:t>
            </a:r>
            <a:r>
              <a:rPr lang="zh-CN" altLang="en-US" sz="12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强起来的伟大飞跃</a:t>
            </a: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a:t>
            </a:r>
            <a:endPar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zh-CN" altLang="en-US" sz="1200" b="1" dirty="0" smtClean="0">
                <a:solidFill>
                  <a:schemeClr val="bg1"/>
                </a:solidFill>
              </a:rPr>
              <a:t>（</a:t>
            </a:r>
            <a:r>
              <a:rPr lang="en-US" altLang="zh-CN" sz="1200" b="1" dirty="0" smtClean="0">
                <a:solidFill>
                  <a:schemeClr val="bg1"/>
                </a:solidFill>
              </a:rPr>
              <a:t>2</a:t>
            </a:r>
            <a:r>
              <a:rPr lang="zh-CN" altLang="en-US" sz="1200" b="1" dirty="0" smtClean="0">
                <a:solidFill>
                  <a:schemeClr val="bg1"/>
                </a:solidFill>
              </a:rPr>
              <a:t>）（</a:t>
            </a:r>
            <a:r>
              <a:rPr lang="zh-CN" altLang="en-US" sz="1200" b="1" dirty="0" smtClean="0">
                <a:solidFill>
                  <a:srgbClr val="FF0000"/>
                </a:solidFill>
              </a:rPr>
              <a:t>经济制度</a:t>
            </a:r>
            <a:r>
              <a:rPr lang="zh-CN" altLang="en-US" sz="1200" b="1" dirty="0" smtClean="0">
                <a:solidFill>
                  <a:schemeClr val="bg1"/>
                </a:solidFill>
              </a:rPr>
              <a:t>）我国逐步确立了</a:t>
            </a:r>
            <a:r>
              <a:rPr lang="zh-CN" altLang="en-US" sz="1200" b="1" dirty="0" smtClean="0">
                <a:solidFill>
                  <a:srgbClr val="FF0000"/>
                </a:solidFill>
              </a:rPr>
              <a:t>公有制为主体、多种所有制经济共同发展</a:t>
            </a:r>
            <a:r>
              <a:rPr lang="zh-CN" altLang="en-US" sz="1200" b="1" dirty="0" smtClean="0">
                <a:solidFill>
                  <a:schemeClr val="bg1"/>
                </a:solidFill>
              </a:rPr>
              <a:t>的基本经济制度，形成了多种所有制经济平等竞争、相互促进的新格局。</a:t>
            </a:r>
            <a:endParaRPr lang="zh-CN" altLang="en-US" sz="1200" b="1" dirty="0" smtClean="0">
              <a:solidFill>
                <a:schemeClr val="bg1"/>
              </a:solidFill>
            </a:endParaRPr>
          </a:p>
          <a:p>
            <a:r>
              <a:rPr lang="zh-CN" altLang="en-US" sz="1200" b="1" dirty="0" smtClean="0">
                <a:solidFill>
                  <a:schemeClr val="bg1"/>
                </a:solidFill>
              </a:rPr>
              <a:t>（</a:t>
            </a:r>
            <a:r>
              <a:rPr lang="en-US" sz="1200" b="1" dirty="0" smtClean="0">
                <a:solidFill>
                  <a:schemeClr val="bg1"/>
                </a:solidFill>
              </a:rPr>
              <a:t>3</a:t>
            </a:r>
            <a:r>
              <a:rPr lang="zh-CN" altLang="en-US" sz="1200" b="1" dirty="0" smtClean="0">
                <a:solidFill>
                  <a:schemeClr val="bg1"/>
                </a:solidFill>
              </a:rPr>
              <a:t>）（</a:t>
            </a:r>
            <a:r>
              <a:rPr lang="zh-CN" altLang="en-US" sz="1200" b="1" dirty="0" smtClean="0">
                <a:solidFill>
                  <a:srgbClr val="FF0000"/>
                </a:solidFill>
              </a:rPr>
              <a:t>经济体制</a:t>
            </a:r>
            <a:r>
              <a:rPr lang="zh-CN" altLang="en-US" sz="1200" b="1" dirty="0" smtClean="0">
                <a:solidFill>
                  <a:schemeClr val="bg1"/>
                </a:solidFill>
              </a:rPr>
              <a:t>）我国逐步建立、完善了</a:t>
            </a:r>
            <a:r>
              <a:rPr lang="zh-CN" altLang="en-US" sz="1200" b="1" dirty="0" smtClean="0">
                <a:solidFill>
                  <a:srgbClr val="FF0000"/>
                </a:solidFill>
              </a:rPr>
              <a:t>社会主义市场经济体制</a:t>
            </a:r>
            <a:r>
              <a:rPr lang="zh-CN" altLang="en-US" sz="1200" b="1" dirty="0" smtClean="0">
                <a:solidFill>
                  <a:schemeClr val="bg1"/>
                </a:solidFill>
              </a:rPr>
              <a:t>，发挥</a:t>
            </a:r>
            <a:r>
              <a:rPr lang="zh-CN" altLang="en-US" sz="1200" b="1" dirty="0" smtClean="0">
                <a:solidFill>
                  <a:srgbClr val="FF0000"/>
                </a:solidFill>
              </a:rPr>
              <a:t>市场</a:t>
            </a:r>
            <a:r>
              <a:rPr lang="zh-CN" altLang="en-US" sz="1200" b="1" dirty="0" smtClean="0">
                <a:solidFill>
                  <a:schemeClr val="bg1"/>
                </a:solidFill>
              </a:rPr>
              <a:t>在资源配置中的决定性作用，更好发挥政府作用，推动经济社会持续健康发展。</a:t>
            </a:r>
            <a:endParaRPr lang="zh-CN" altLang="en-US" sz="1200" b="1" dirty="0" smtClean="0">
              <a:solidFill>
                <a:schemeClr val="bg1"/>
              </a:solidFill>
            </a:endParaRPr>
          </a:p>
          <a:p>
            <a:r>
              <a:rPr lang="en-US" sz="1200" b="1" dirty="0" smtClean="0">
                <a:solidFill>
                  <a:schemeClr val="bg1"/>
                </a:solidFill>
              </a:rPr>
              <a:t>(4)</a:t>
            </a:r>
            <a:r>
              <a:rPr lang="zh-CN" altLang="en-US" sz="1200" b="1" dirty="0" smtClean="0">
                <a:solidFill>
                  <a:schemeClr val="bg1"/>
                </a:solidFill>
              </a:rPr>
              <a:t>（</a:t>
            </a:r>
            <a:r>
              <a:rPr lang="zh-CN" altLang="en-US" sz="1200" b="1" dirty="0" smtClean="0">
                <a:solidFill>
                  <a:srgbClr val="FF0000"/>
                </a:solidFill>
              </a:rPr>
              <a:t>新的社会共识</a:t>
            </a:r>
            <a:r>
              <a:rPr lang="zh-CN" altLang="en-US" sz="1200" b="1" dirty="0" smtClean="0">
                <a:solidFill>
                  <a:schemeClr val="bg1"/>
                </a:solidFill>
              </a:rPr>
              <a:t>）改革开放使广大人民群众参与社会劳动、创造社会财富的积极性</a:t>
            </a:r>
            <a:r>
              <a:rPr lang="en-US" sz="1200" b="1" dirty="0" smtClean="0">
                <a:solidFill>
                  <a:schemeClr val="bg1"/>
                </a:solidFill>
              </a:rPr>
              <a:t> </a:t>
            </a:r>
            <a:r>
              <a:rPr lang="zh-CN" altLang="en-US" sz="1200" b="1" dirty="0" smtClean="0">
                <a:solidFill>
                  <a:schemeClr val="bg1"/>
                </a:solidFill>
              </a:rPr>
              <a:t>和主动性空前高涨。</a:t>
            </a:r>
            <a:r>
              <a:rPr lang="zh-CN" altLang="en-US" sz="1200" b="1" dirty="0" smtClean="0">
                <a:solidFill>
                  <a:srgbClr val="FF0000"/>
                </a:solidFill>
              </a:rPr>
              <a:t>尊重劳动、尊重知识、尊重人才、尊重创造</a:t>
            </a:r>
            <a:r>
              <a:rPr lang="zh-CN" altLang="en-US" sz="1200" b="1" dirty="0" smtClean="0">
                <a:solidFill>
                  <a:schemeClr val="bg1"/>
                </a:solidFill>
              </a:rPr>
              <a:t>已成为社会共识。</a:t>
            </a:r>
            <a:r>
              <a:rPr lang="en-US" altLang="zh-CN" sz="1200" b="1" dirty="0" smtClean="0">
                <a:solidFill>
                  <a:srgbClr val="FF0000"/>
                </a:solidFill>
              </a:rPr>
              <a:t>p5</a:t>
            </a:r>
            <a:endParaRPr lang="zh-CN" altLang="en-US" sz="1200" b="1" dirty="0" smtClean="0">
              <a:solidFill>
                <a:srgbClr val="FF0000"/>
              </a:solidFill>
            </a:endParaRPr>
          </a:p>
          <a:p>
            <a:r>
              <a:rPr lang="zh-CN" altLang="en-US" sz="1200" b="1" dirty="0" smtClean="0">
                <a:solidFill>
                  <a:schemeClr val="bg1"/>
                </a:solidFill>
              </a:rPr>
              <a:t>（</a:t>
            </a:r>
            <a:r>
              <a:rPr lang="en-US" altLang="zh-CN" sz="1200" b="1" dirty="0" smtClean="0">
                <a:solidFill>
                  <a:schemeClr val="bg1"/>
                </a:solidFill>
              </a:rPr>
              <a:t>5</a:t>
            </a:r>
            <a:r>
              <a:rPr lang="zh-CN" altLang="en-US" sz="1200" b="1" dirty="0" smtClean="0">
                <a:solidFill>
                  <a:schemeClr val="bg1"/>
                </a:solidFill>
              </a:rPr>
              <a:t>）（</a:t>
            </a:r>
            <a:r>
              <a:rPr lang="zh-CN" altLang="en-US" sz="1200" b="1" dirty="0" smtClean="0">
                <a:solidFill>
                  <a:srgbClr val="FF0000"/>
                </a:solidFill>
              </a:rPr>
              <a:t>理论意义</a:t>
            </a:r>
            <a:r>
              <a:rPr lang="zh-CN" altLang="en-US" sz="1200" b="1" dirty="0" smtClean="0">
                <a:solidFill>
                  <a:schemeClr val="bg1"/>
                </a:solidFill>
              </a:rPr>
              <a:t>）</a:t>
            </a:r>
            <a:r>
              <a:rPr lang="zh-CN" altLang="en-US" sz="1200" b="1" dirty="0" smtClean="0">
                <a:solidFill>
                  <a:srgbClr val="FF0000"/>
                </a:solidFill>
              </a:rPr>
              <a:t>只有改革开放，才能发展中国</a:t>
            </a:r>
            <a:r>
              <a:rPr lang="zh-CN" altLang="en-US" sz="1200" b="1" dirty="0" smtClean="0">
                <a:solidFill>
                  <a:schemeClr val="bg1"/>
                </a:solidFill>
              </a:rPr>
              <a:t>、发展社会主义、发展马克思主义。改革开放是决定当代中国命运的关键一招，也是决定实现中华民族伟大复兴的关键一招。</a:t>
            </a:r>
            <a:r>
              <a:rPr lang="en-US" altLang="zh-CN" sz="1200" b="1" dirty="0" smtClean="0">
                <a:solidFill>
                  <a:srgbClr val="FF0000"/>
                </a:solidFill>
              </a:rPr>
              <a:t>p5</a:t>
            </a:r>
            <a:endParaRPr lang="en-US" altLang="zh-CN" sz="1200" b="1" dirty="0" smtClean="0">
              <a:solidFill>
                <a:srgbClr val="FF0000"/>
              </a:solidFill>
            </a:endParaRPr>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206437" y="1148431"/>
            <a:ext cx="2867317" cy="152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5" tIns="25718" rIns="51435" bIns="25718">
            <a:spAutoFit/>
          </a:bodyPr>
          <a:lstStyle/>
          <a:p>
            <a:r>
              <a:rPr lang="en-US" altLang="zh-CN" sz="1400" b="1" dirty="0" smtClean="0">
                <a:latin typeface="黑体" panose="02010609060101010101" pitchFamily="49" charset="-122"/>
                <a:ea typeface="黑体" panose="02010609060101010101" pitchFamily="49" charset="-122"/>
              </a:rPr>
              <a:t>   </a:t>
            </a:r>
            <a:r>
              <a:rPr lang="en-US" altLang="zh-CN" sz="1600" b="1" dirty="0" smtClean="0">
                <a:latin typeface="黑体" panose="02010609060101010101" pitchFamily="49" charset="-122"/>
                <a:ea typeface="黑体" panose="02010609060101010101" pitchFamily="49" charset="-122"/>
              </a:rPr>
              <a:t>2018</a:t>
            </a:r>
            <a:r>
              <a:rPr lang="zh-CN" altLang="en-US" sz="1600" b="1" dirty="0">
                <a:latin typeface="黑体" panose="02010609060101010101" pitchFamily="49" charset="-122"/>
                <a:ea typeface="黑体" panose="02010609060101010101" pitchFamily="49" charset="-122"/>
              </a:rPr>
              <a:t>年</a:t>
            </a:r>
            <a:r>
              <a:rPr lang="en-US" altLang="zh-CN" sz="1600" b="1" dirty="0">
                <a:latin typeface="黑体" panose="02010609060101010101" pitchFamily="49" charset="-122"/>
                <a:ea typeface="黑体" panose="02010609060101010101" pitchFamily="49" charset="-122"/>
              </a:rPr>
              <a:t>1</a:t>
            </a:r>
            <a:r>
              <a:rPr lang="zh-CN" altLang="en-US" sz="1600" b="1" dirty="0">
                <a:latin typeface="黑体" panose="02010609060101010101" pitchFamily="49" charset="-122"/>
                <a:ea typeface="黑体" panose="02010609060101010101" pitchFamily="49" charset="-122"/>
              </a:rPr>
              <a:t>月</a:t>
            </a:r>
            <a:r>
              <a:rPr lang="en-US" altLang="zh-CN" sz="1600" b="1" dirty="0">
                <a:latin typeface="黑体" panose="02010609060101010101" pitchFamily="49" charset="-122"/>
                <a:ea typeface="黑体" panose="02010609060101010101" pitchFamily="49" charset="-122"/>
              </a:rPr>
              <a:t>8</a:t>
            </a:r>
            <a:r>
              <a:rPr lang="zh-CN" altLang="en-US" sz="1600" b="1" dirty="0">
                <a:latin typeface="黑体" panose="02010609060101010101" pitchFamily="49" charset="-122"/>
                <a:ea typeface="黑体" panose="02010609060101010101" pitchFamily="49" charset="-122"/>
              </a:rPr>
              <a:t>日上午</a:t>
            </a:r>
            <a:r>
              <a:rPr lang="en-US" altLang="zh-CN" sz="1600" b="1" dirty="0">
                <a:latin typeface="黑体" panose="02010609060101010101" pitchFamily="49" charset="-122"/>
                <a:ea typeface="黑体" panose="02010609060101010101" pitchFamily="49" charset="-122"/>
              </a:rPr>
              <a:t>10</a:t>
            </a:r>
            <a:r>
              <a:rPr lang="zh-CN" altLang="en-US" sz="1600" b="1" dirty="0">
                <a:latin typeface="黑体" panose="02010609060101010101" pitchFamily="49" charset="-122"/>
                <a:ea typeface="黑体" panose="02010609060101010101" pitchFamily="49" charset="-122"/>
              </a:rPr>
              <a:t>点，国家科学技术奖励大会在人民大会堂举行。南京理工大学</a:t>
            </a:r>
            <a:r>
              <a:rPr lang="zh-CN" altLang="en-US" sz="1600" b="1" dirty="0">
                <a:solidFill>
                  <a:srgbClr val="FF0000"/>
                </a:solidFill>
                <a:latin typeface="黑体" panose="02010609060101010101" pitchFamily="49" charset="-122"/>
                <a:ea typeface="黑体" panose="02010609060101010101" pitchFamily="49" charset="-122"/>
              </a:rPr>
              <a:t>王泽山</a:t>
            </a:r>
            <a:r>
              <a:rPr lang="zh-CN" altLang="en-US" sz="1600" b="1" dirty="0">
                <a:latin typeface="黑体" panose="02010609060101010101" pitchFamily="49" charset="-122"/>
                <a:ea typeface="黑体" panose="02010609060101010101" pitchFamily="49" charset="-122"/>
              </a:rPr>
              <a:t>院士与中国疾病预防控制中心病毒病预防控制所</a:t>
            </a:r>
            <a:r>
              <a:rPr lang="zh-CN" altLang="en-US" sz="1600" b="1" dirty="0">
                <a:solidFill>
                  <a:srgbClr val="FF0000"/>
                </a:solidFill>
                <a:latin typeface="黑体" panose="02010609060101010101" pitchFamily="49" charset="-122"/>
                <a:ea typeface="黑体" panose="02010609060101010101" pitchFamily="49" charset="-122"/>
              </a:rPr>
              <a:t>侯云德</a:t>
            </a:r>
            <a:r>
              <a:rPr lang="zh-CN" altLang="en-US" sz="1600" b="1" dirty="0">
                <a:latin typeface="黑体" panose="02010609060101010101" pitchFamily="49" charset="-122"/>
                <a:ea typeface="黑体" panose="02010609060101010101" pitchFamily="49" charset="-122"/>
              </a:rPr>
              <a:t>院士荣膺国家最高科学技术奖。</a:t>
            </a:r>
            <a:endParaRPr lang="zh-CN" altLang="en-US" sz="1600" b="1" dirty="0">
              <a:latin typeface="黑体" panose="02010609060101010101" pitchFamily="49" charset="-122"/>
              <a:ea typeface="黑体" panose="02010609060101010101" pitchFamily="49" charset="-122"/>
            </a:endParaRPr>
          </a:p>
        </p:txBody>
      </p:sp>
      <p:pic>
        <p:nvPicPr>
          <p:cNvPr id="205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08142" y="936626"/>
            <a:ext cx="2715289" cy="211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206437" y="94802"/>
            <a:ext cx="5440980" cy="821380"/>
          </a:xfrm>
          <a:prstGeom prst="rect">
            <a:avLst/>
          </a:prstGeom>
          <a:solidFill>
            <a:schemeClr val="bg1">
              <a:lumMod val="95000"/>
            </a:schemeClr>
          </a:solidFill>
          <a:ln w="28575">
            <a:solidFill>
              <a:srgbClr val="0000CC"/>
            </a:solidFill>
          </a:ln>
        </p:spPr>
        <p:txBody>
          <a:bodyPr wrap="square" lIns="51435" tIns="25718" rIns="51435" bIns="25718">
            <a:spAutoFit/>
          </a:bodyPr>
          <a:lstStyle/>
          <a:p>
            <a:r>
              <a:rPr lang="en-US" altLang="zh-CN" sz="1800" b="1" dirty="0" smtClean="0">
                <a:latin typeface="黑体" panose="02010609060101010101" pitchFamily="49" charset="-122"/>
                <a:ea typeface="黑体" panose="02010609060101010101" pitchFamily="49" charset="-122"/>
              </a:rPr>
              <a:t>【</a:t>
            </a:r>
            <a:r>
              <a:rPr lang="zh-CN" altLang="en-US" sz="1800" b="1" dirty="0">
                <a:latin typeface="黑体" panose="02010609060101010101" pitchFamily="49" charset="-122"/>
                <a:ea typeface="黑体" panose="02010609060101010101" pitchFamily="49" charset="-122"/>
              </a:rPr>
              <a:t>国家最高科学技术奖</a:t>
            </a:r>
            <a:r>
              <a:rPr lang="en-US" altLang="zh-CN" sz="1800" b="1" dirty="0" smtClean="0">
                <a:latin typeface="黑体" panose="02010609060101010101" pitchFamily="49" charset="-122"/>
                <a:ea typeface="黑体" panose="02010609060101010101" pitchFamily="49" charset="-122"/>
              </a:rPr>
              <a:t>】</a:t>
            </a:r>
            <a:r>
              <a:rPr lang="zh-CN" altLang="en-US" sz="1600" b="1" dirty="0" smtClean="0">
                <a:latin typeface="黑体" panose="02010609060101010101" pitchFamily="49" charset="-122"/>
                <a:ea typeface="黑体" panose="02010609060101010101" pitchFamily="49" charset="-122"/>
              </a:rPr>
              <a:t>每年</a:t>
            </a:r>
            <a:r>
              <a:rPr lang="zh-CN" altLang="en-US" sz="1600" b="1" dirty="0">
                <a:latin typeface="黑体" panose="02010609060101010101" pitchFamily="49" charset="-122"/>
                <a:ea typeface="黑体" panose="02010609060101010101" pitchFamily="49" charset="-122"/>
              </a:rPr>
              <a:t>评审一次，每次授予不超过两名科技成就卓著、社会贡献巨大的个人，由国家主席亲自签署、颁发荣誉证书和</a:t>
            </a:r>
            <a:r>
              <a:rPr lang="en-US" altLang="zh-CN" sz="1600" b="1" dirty="0">
                <a:latin typeface="黑体" panose="02010609060101010101" pitchFamily="49" charset="-122"/>
                <a:ea typeface="黑体" panose="02010609060101010101" pitchFamily="49" charset="-122"/>
              </a:rPr>
              <a:t>500</a:t>
            </a:r>
            <a:r>
              <a:rPr lang="zh-CN" altLang="en-US" sz="1600" b="1" dirty="0">
                <a:latin typeface="黑体" panose="02010609060101010101" pitchFamily="49" charset="-122"/>
                <a:ea typeface="黑体" panose="02010609060101010101" pitchFamily="49" charset="-122"/>
              </a:rPr>
              <a:t>万元高额</a:t>
            </a:r>
            <a:r>
              <a:rPr lang="zh-CN" altLang="en-US" sz="1600" b="1" dirty="0" smtClean="0">
                <a:latin typeface="黑体" panose="02010609060101010101" pitchFamily="49" charset="-122"/>
                <a:ea typeface="黑体" panose="02010609060101010101" pitchFamily="49" charset="-122"/>
              </a:rPr>
              <a:t>奖金。  </a:t>
            </a:r>
            <a:endParaRPr lang="zh-CN" altLang="en-US" sz="1600" b="1" dirty="0">
              <a:latin typeface="黑体" panose="02010609060101010101" pitchFamily="49" charset="-122"/>
              <a:ea typeface="黑体" panose="02010609060101010101" pitchFamily="49" charset="-122"/>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92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9219" name="Rectangle 3"/>
          <p:cNvSpPr>
            <a:spLocks noChangeArrowheads="1"/>
          </p:cNvSpPr>
          <p:nvPr/>
        </p:nvSpPr>
        <p:spPr bwMode="auto">
          <a:xfrm>
            <a:off x="1594635" y="119846"/>
            <a:ext cx="1890261" cy="307777"/>
          </a:xfrm>
          <a:prstGeom prst="rect">
            <a:avLst/>
          </a:prstGeom>
          <a:noFill/>
          <a:ln w="9525">
            <a:noFill/>
            <a:miter lim="800000"/>
          </a:ln>
          <a:effectLst/>
        </p:spPr>
        <p:txBody>
          <a:bodyPr vert="horz" wrap="none" lIns="91440" tIns="45720" rIns="91440" bIns="45720" numCol="1" anchor="ctr" anchorCtr="0" compatLnSpc="1">
            <a:spAutoFit/>
          </a:bodyPr>
          <a:lstStyle/>
          <a:p>
            <a:pPr lvl="0" algn="ctr" defTabSz="914400" eaLnBrk="0" hangingPunct="0"/>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第</a:t>
            </a:r>
            <a:r>
              <a:rPr lang="en-US" altLang="zh-CN"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1</a:t>
            </a:r>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框　坚持改革开放</a:t>
            </a:r>
            <a:endParaRPr lang="zh-CN" altLang="en-US" sz="1400" b="1" dirty="0" smtClean="0">
              <a:solidFill>
                <a:schemeClr val="bg1"/>
              </a:solidFill>
              <a:latin typeface="Arial" panose="020B0604020202020204" pitchFamily="34" charset="0"/>
              <a:ea typeface="宋体" panose="02010600030101010101" pitchFamily="2" charset="-122"/>
              <a:cs typeface="宋体" panose="02010600030101010101" pitchFamily="2" charset="-122"/>
            </a:endParaRPr>
          </a:p>
        </p:txBody>
      </p:sp>
      <p:sp>
        <p:nvSpPr>
          <p:cNvPr id="33793" name="Rectangle 1"/>
          <p:cNvSpPr>
            <a:spLocks noChangeArrowheads="1"/>
          </p:cNvSpPr>
          <p:nvPr/>
        </p:nvSpPr>
        <p:spPr bwMode="auto">
          <a:xfrm>
            <a:off x="165875" y="477036"/>
            <a:ext cx="5429288" cy="2677656"/>
          </a:xfrm>
          <a:prstGeom prst="rect">
            <a:avLst/>
          </a:prstGeom>
          <a:noFill/>
          <a:ln w="9525">
            <a:noFill/>
            <a:miter lim="800000"/>
          </a:ln>
          <a:effectLst/>
        </p:spPr>
        <p:txBody>
          <a:bodyPr vert="horz" wrap="square" lIns="91440" tIns="45720" rIns="91440" bIns="45720" numCol="1" anchor="ctr" anchorCtr="0" compatLnSpc="1">
            <a:spAutoFit/>
          </a:bodyPr>
          <a:lstStyle/>
          <a:p>
            <a:r>
              <a:rPr lang="zh-CN" altLang="en-US" sz="1200" b="1" dirty="0" smtClean="0">
                <a:solidFill>
                  <a:schemeClr val="bg1"/>
                </a:solidFill>
              </a:rPr>
              <a:t>五、改革开放的</a:t>
            </a:r>
            <a:r>
              <a:rPr lang="zh-CN" altLang="en-US" sz="1200" b="1" dirty="0" smtClean="0">
                <a:solidFill>
                  <a:schemeClr val="bg1"/>
                </a:solidFill>
              </a:rPr>
              <a:t>意义与作用（</a:t>
            </a:r>
            <a:r>
              <a:rPr lang="zh-CN" altLang="en-US" sz="1200" b="1" dirty="0" smtClean="0">
                <a:solidFill>
                  <a:schemeClr val="bg1"/>
                </a:solidFill>
                <a:latin typeface="楷体" panose="02010609060101010101" pitchFamily="49" charset="-122"/>
                <a:ea typeface="楷体" panose="02010609060101010101" pitchFamily="49" charset="-122"/>
              </a:rPr>
              <a:t>改革开放如何促进经济发展</a:t>
            </a:r>
            <a:r>
              <a:rPr lang="zh-CN" altLang="en-US" sz="1200" b="1" dirty="0" smtClean="0">
                <a:solidFill>
                  <a:schemeClr val="bg1"/>
                </a:solidFill>
              </a:rPr>
              <a:t>）</a:t>
            </a:r>
            <a:endParaRPr lang="zh-CN" altLang="en-US" sz="1200" b="1" dirty="0" smtClean="0">
              <a:solidFill>
                <a:schemeClr val="bg1"/>
              </a:solidFill>
            </a:endParaRPr>
          </a:p>
          <a:p>
            <a:r>
              <a:rPr lang="en-US" sz="1200" b="1" dirty="0" smtClean="0">
                <a:solidFill>
                  <a:schemeClr val="bg1"/>
                </a:solidFill>
              </a:rPr>
              <a:t>(1</a:t>
            </a:r>
            <a:r>
              <a:rPr lang="en-US" sz="1200" b="1" dirty="0" smtClean="0">
                <a:solidFill>
                  <a:schemeClr val="bg1"/>
                </a:solidFill>
              </a:rPr>
              <a:t>)</a:t>
            </a:r>
            <a:r>
              <a:rPr lang="zh-CN" altLang="en-US" sz="1200" b="1" dirty="0" smtClean="0">
                <a:solidFill>
                  <a:schemeClr val="bg1"/>
                </a:solidFill>
              </a:rPr>
              <a:t>（</a:t>
            </a:r>
            <a:r>
              <a:rPr lang="zh-CN" altLang="en-US" sz="1200" b="1" dirty="0" smtClean="0">
                <a:solidFill>
                  <a:srgbClr val="FF0000"/>
                </a:solidFill>
              </a:rPr>
              <a:t>强起来</a:t>
            </a:r>
            <a:r>
              <a:rPr lang="zh-CN" altLang="en-US" sz="1200" b="1" dirty="0" smtClean="0">
                <a:solidFill>
                  <a:schemeClr val="bg1"/>
                </a:solidFill>
              </a:rPr>
              <a:t>）</a:t>
            </a: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极</a:t>
            </a: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大激发广大人民群众的创造性，极大解放和发展社会生产力，极大增强社会发展活力，人民生活显著改善，综合国力显著增强，国际地位显著提高，迎来了中华民族从站起来到富起来、</a:t>
            </a:r>
            <a:r>
              <a:rPr lang="zh-CN" altLang="en-US" sz="12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强起来的伟大飞跃</a:t>
            </a:r>
            <a:r>
              <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rPr>
              <a:t>。</a:t>
            </a:r>
            <a:endParaRPr lang="zh-CN" altLang="en-US" sz="1200" b="1" dirty="0" smtClean="0">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zh-CN" altLang="en-US" sz="1200" b="1" dirty="0" smtClean="0">
                <a:solidFill>
                  <a:schemeClr val="bg1"/>
                </a:solidFill>
              </a:rPr>
              <a:t>（</a:t>
            </a:r>
            <a:r>
              <a:rPr lang="en-US" altLang="zh-CN" sz="1200" b="1" dirty="0" smtClean="0">
                <a:solidFill>
                  <a:schemeClr val="bg1"/>
                </a:solidFill>
              </a:rPr>
              <a:t>2</a:t>
            </a:r>
            <a:r>
              <a:rPr lang="zh-CN" altLang="en-US" sz="1200" b="1" dirty="0" smtClean="0">
                <a:solidFill>
                  <a:schemeClr val="bg1"/>
                </a:solidFill>
              </a:rPr>
              <a:t>）（</a:t>
            </a:r>
            <a:r>
              <a:rPr lang="zh-CN" altLang="en-US" sz="1200" b="1" dirty="0" smtClean="0">
                <a:solidFill>
                  <a:srgbClr val="FF0000"/>
                </a:solidFill>
              </a:rPr>
              <a:t>经济制度</a:t>
            </a:r>
            <a:r>
              <a:rPr lang="zh-CN" altLang="en-US" sz="1200" b="1" dirty="0" smtClean="0">
                <a:solidFill>
                  <a:schemeClr val="bg1"/>
                </a:solidFill>
              </a:rPr>
              <a:t>）我国逐步确立了</a:t>
            </a:r>
            <a:r>
              <a:rPr lang="zh-CN" altLang="en-US" sz="1200" b="1" dirty="0" smtClean="0">
                <a:solidFill>
                  <a:srgbClr val="FF0000"/>
                </a:solidFill>
              </a:rPr>
              <a:t>公有制为主体、多种所有制经济共同发展</a:t>
            </a:r>
            <a:r>
              <a:rPr lang="zh-CN" altLang="en-US" sz="1200" b="1" dirty="0" smtClean="0">
                <a:solidFill>
                  <a:schemeClr val="bg1"/>
                </a:solidFill>
              </a:rPr>
              <a:t>的基本经济制度，形成了多种所有制经济平等竞争、相互促进的新格局。</a:t>
            </a:r>
            <a:endParaRPr lang="zh-CN" altLang="en-US" sz="1200" b="1" dirty="0" smtClean="0">
              <a:solidFill>
                <a:schemeClr val="bg1"/>
              </a:solidFill>
            </a:endParaRPr>
          </a:p>
          <a:p>
            <a:r>
              <a:rPr lang="zh-CN" altLang="en-US" sz="1200" b="1" dirty="0" smtClean="0">
                <a:solidFill>
                  <a:schemeClr val="bg1"/>
                </a:solidFill>
              </a:rPr>
              <a:t>（</a:t>
            </a:r>
            <a:r>
              <a:rPr lang="en-US" sz="1200" b="1" dirty="0" smtClean="0">
                <a:solidFill>
                  <a:schemeClr val="bg1"/>
                </a:solidFill>
              </a:rPr>
              <a:t>3</a:t>
            </a:r>
            <a:r>
              <a:rPr lang="zh-CN" altLang="en-US" sz="1200" b="1" dirty="0" smtClean="0">
                <a:solidFill>
                  <a:schemeClr val="bg1"/>
                </a:solidFill>
              </a:rPr>
              <a:t>）（</a:t>
            </a:r>
            <a:r>
              <a:rPr lang="zh-CN" altLang="en-US" sz="1200" b="1" dirty="0" smtClean="0">
                <a:solidFill>
                  <a:srgbClr val="FF0000"/>
                </a:solidFill>
              </a:rPr>
              <a:t>经济体制</a:t>
            </a:r>
            <a:r>
              <a:rPr lang="zh-CN" altLang="en-US" sz="1200" b="1" dirty="0" smtClean="0">
                <a:solidFill>
                  <a:schemeClr val="bg1"/>
                </a:solidFill>
              </a:rPr>
              <a:t>）我国逐步建立、完善了</a:t>
            </a:r>
            <a:r>
              <a:rPr lang="zh-CN" altLang="en-US" sz="1200" b="1" dirty="0" smtClean="0">
                <a:solidFill>
                  <a:srgbClr val="FF0000"/>
                </a:solidFill>
              </a:rPr>
              <a:t>社会主义市场经济体制</a:t>
            </a:r>
            <a:r>
              <a:rPr lang="zh-CN" altLang="en-US" sz="1200" b="1" dirty="0" smtClean="0">
                <a:solidFill>
                  <a:schemeClr val="bg1"/>
                </a:solidFill>
              </a:rPr>
              <a:t>，发挥</a:t>
            </a:r>
            <a:r>
              <a:rPr lang="zh-CN" altLang="en-US" sz="1200" b="1" dirty="0" smtClean="0">
                <a:solidFill>
                  <a:srgbClr val="FF0000"/>
                </a:solidFill>
              </a:rPr>
              <a:t>市场</a:t>
            </a:r>
            <a:r>
              <a:rPr lang="zh-CN" altLang="en-US" sz="1200" b="1" dirty="0" smtClean="0">
                <a:solidFill>
                  <a:schemeClr val="bg1"/>
                </a:solidFill>
              </a:rPr>
              <a:t>在资源配置中的决定性作用，更好发挥政府作用，推动经济社会持续健康发展。</a:t>
            </a:r>
            <a:endParaRPr lang="zh-CN" altLang="en-US" sz="1200" b="1" dirty="0" smtClean="0">
              <a:solidFill>
                <a:schemeClr val="bg1"/>
              </a:solidFill>
            </a:endParaRPr>
          </a:p>
          <a:p>
            <a:r>
              <a:rPr lang="en-US" sz="1200" b="1" dirty="0" smtClean="0">
                <a:solidFill>
                  <a:schemeClr val="bg1"/>
                </a:solidFill>
              </a:rPr>
              <a:t>(4)</a:t>
            </a:r>
            <a:r>
              <a:rPr lang="zh-CN" altLang="en-US" sz="1200" b="1" dirty="0" smtClean="0">
                <a:solidFill>
                  <a:schemeClr val="bg1"/>
                </a:solidFill>
              </a:rPr>
              <a:t>（</a:t>
            </a:r>
            <a:r>
              <a:rPr lang="zh-CN" altLang="en-US" sz="1200" b="1" dirty="0" smtClean="0">
                <a:solidFill>
                  <a:srgbClr val="FF0000"/>
                </a:solidFill>
              </a:rPr>
              <a:t>新的社会共识</a:t>
            </a:r>
            <a:r>
              <a:rPr lang="zh-CN" altLang="en-US" sz="1200" b="1" dirty="0" smtClean="0">
                <a:solidFill>
                  <a:schemeClr val="bg1"/>
                </a:solidFill>
              </a:rPr>
              <a:t>）改革开放使广大人民群众参与社会劳动、创造社会财富的积极性</a:t>
            </a:r>
            <a:r>
              <a:rPr lang="en-US" sz="1200" b="1" dirty="0" smtClean="0">
                <a:solidFill>
                  <a:schemeClr val="bg1"/>
                </a:solidFill>
              </a:rPr>
              <a:t> </a:t>
            </a:r>
            <a:r>
              <a:rPr lang="zh-CN" altLang="en-US" sz="1200" b="1" dirty="0" smtClean="0">
                <a:solidFill>
                  <a:schemeClr val="bg1"/>
                </a:solidFill>
              </a:rPr>
              <a:t>和主动性空前高涨。</a:t>
            </a:r>
            <a:r>
              <a:rPr lang="zh-CN" altLang="en-US" sz="1200" b="1" dirty="0" smtClean="0">
                <a:solidFill>
                  <a:srgbClr val="FF0000"/>
                </a:solidFill>
              </a:rPr>
              <a:t>尊重劳动、尊重知识、尊重人才、尊重创造</a:t>
            </a:r>
            <a:r>
              <a:rPr lang="zh-CN" altLang="en-US" sz="1200" b="1" dirty="0" smtClean="0">
                <a:solidFill>
                  <a:schemeClr val="bg1"/>
                </a:solidFill>
              </a:rPr>
              <a:t>已成为社会共识。</a:t>
            </a:r>
            <a:endParaRPr lang="zh-CN" altLang="en-US" sz="1200" b="1" dirty="0" smtClean="0">
              <a:solidFill>
                <a:schemeClr val="bg1"/>
              </a:solidFill>
            </a:endParaRPr>
          </a:p>
          <a:p>
            <a:r>
              <a:rPr lang="zh-CN" altLang="en-US" sz="1200" b="1" dirty="0" smtClean="0">
                <a:solidFill>
                  <a:schemeClr val="bg1"/>
                </a:solidFill>
              </a:rPr>
              <a:t>（</a:t>
            </a:r>
            <a:r>
              <a:rPr lang="en-US" altLang="zh-CN" sz="1200" b="1" dirty="0" smtClean="0">
                <a:solidFill>
                  <a:schemeClr val="bg1"/>
                </a:solidFill>
              </a:rPr>
              <a:t>5</a:t>
            </a:r>
            <a:r>
              <a:rPr lang="zh-CN" altLang="en-US" sz="1200" b="1" dirty="0" smtClean="0">
                <a:solidFill>
                  <a:schemeClr val="bg1"/>
                </a:solidFill>
              </a:rPr>
              <a:t>）（</a:t>
            </a:r>
            <a:r>
              <a:rPr lang="zh-CN" altLang="en-US" sz="1200" b="1" dirty="0" smtClean="0">
                <a:solidFill>
                  <a:srgbClr val="FF0000"/>
                </a:solidFill>
              </a:rPr>
              <a:t>理论意义</a:t>
            </a:r>
            <a:r>
              <a:rPr lang="zh-CN" altLang="en-US" sz="1200" b="1" dirty="0" smtClean="0">
                <a:solidFill>
                  <a:schemeClr val="bg1"/>
                </a:solidFill>
              </a:rPr>
              <a:t>）</a:t>
            </a:r>
            <a:r>
              <a:rPr lang="zh-CN" altLang="en-US" sz="1200" b="1" dirty="0" smtClean="0">
                <a:solidFill>
                  <a:srgbClr val="FF0000"/>
                </a:solidFill>
              </a:rPr>
              <a:t>只有改革开放，才能发展中国</a:t>
            </a:r>
            <a:r>
              <a:rPr lang="zh-CN" altLang="en-US" sz="1200" b="1" dirty="0" smtClean="0">
                <a:solidFill>
                  <a:schemeClr val="bg1"/>
                </a:solidFill>
              </a:rPr>
              <a:t>、发展社会主义、发展马克思主义。改革开放是决定当代中国命运的关键一招，也是决定实现中华民族伟大复兴的关键一招。</a:t>
            </a:r>
            <a:endParaRPr lang="zh-CN" altLang="en-US" sz="1200" b="1" dirty="0">
              <a:solidFill>
                <a:schemeClr val="bg1"/>
              </a:solidFill>
            </a:endParaRPr>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92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9219" name="Rectangle 3"/>
          <p:cNvSpPr>
            <a:spLocks noChangeArrowheads="1"/>
          </p:cNvSpPr>
          <p:nvPr/>
        </p:nvSpPr>
        <p:spPr bwMode="auto">
          <a:xfrm>
            <a:off x="1594635" y="119846"/>
            <a:ext cx="1980029" cy="954107"/>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第一单元　富强与创新</a:t>
            </a:r>
            <a:endParaRPr kumimoji="0" lang="zh-CN" sz="1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第一课　踏上强国之路</a:t>
            </a:r>
            <a:endParaRPr kumimoji="0" lang="en-US" alt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a:t>
            </a:r>
            <a:r>
              <a:rPr kumimoji="0" lang="en-US" alt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1</a:t>
            </a:r>
            <a:r>
              <a:rPr kumimoji="0" lang="zh-CN" altLang="en-US"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框　坚持改革开放</a:t>
            </a:r>
            <a:endParaRPr kumimoji="0" lang="zh-CN" altLang="en-US" sz="1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 </a:t>
            </a:r>
            <a:endParaRPr kumimoji="0" lang="zh-CN" altLang="en-US" sz="1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7" name="TextBox 6"/>
          <p:cNvSpPr txBox="1"/>
          <p:nvPr/>
        </p:nvSpPr>
        <p:spPr>
          <a:xfrm>
            <a:off x="451627" y="1191416"/>
            <a:ext cx="338554" cy="1246495"/>
          </a:xfrm>
          <a:prstGeom prst="rect">
            <a:avLst/>
          </a:prstGeom>
          <a:noFill/>
        </p:spPr>
        <p:txBody>
          <a:bodyPr vert="eaVert" wrap="none" rtlCol="0">
            <a:spAutoFit/>
          </a:bodyPr>
          <a:lstStyle/>
          <a:p>
            <a:r>
              <a:rPr lang="zh-CN" altLang="en-US" b="1" dirty="0" smtClean="0">
                <a:solidFill>
                  <a:schemeClr val="bg1"/>
                </a:solidFill>
              </a:rPr>
              <a:t>第</a:t>
            </a:r>
            <a:r>
              <a:rPr lang="en-US" altLang="zh-CN" b="1" dirty="0" smtClean="0">
                <a:solidFill>
                  <a:schemeClr val="bg1"/>
                </a:solidFill>
              </a:rPr>
              <a:t>1</a:t>
            </a:r>
            <a:r>
              <a:rPr lang="zh-CN" altLang="en-US" b="1" dirty="0" smtClean="0">
                <a:solidFill>
                  <a:schemeClr val="bg1"/>
                </a:solidFill>
              </a:rPr>
              <a:t>框  坚持改革开放</a:t>
            </a:r>
            <a:endParaRPr lang="zh-CN" altLang="en-US" b="1" dirty="0">
              <a:solidFill>
                <a:schemeClr val="bg1"/>
              </a:solidFill>
            </a:endParaRPr>
          </a:p>
        </p:txBody>
      </p:sp>
      <p:sp>
        <p:nvSpPr>
          <p:cNvPr id="8" name="左大括号 7"/>
          <p:cNvSpPr/>
          <p:nvPr/>
        </p:nvSpPr>
        <p:spPr>
          <a:xfrm>
            <a:off x="665941" y="977102"/>
            <a:ext cx="142876" cy="1857388"/>
          </a:xfrm>
          <a:prstGeom prst="leftBrace">
            <a:avLst/>
          </a:pr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TextBox 8"/>
          <p:cNvSpPr txBox="1"/>
          <p:nvPr/>
        </p:nvSpPr>
        <p:spPr>
          <a:xfrm>
            <a:off x="880255" y="905664"/>
            <a:ext cx="1338828" cy="246221"/>
          </a:xfrm>
          <a:prstGeom prst="rect">
            <a:avLst/>
          </a:prstGeom>
          <a:noFill/>
        </p:spPr>
        <p:txBody>
          <a:bodyPr wrap="none" rtlCol="0">
            <a:spAutoFit/>
          </a:bodyPr>
          <a:lstStyle/>
          <a:p>
            <a:r>
              <a:rPr lang="zh-CN" altLang="en-US" b="1" dirty="0" smtClean="0">
                <a:solidFill>
                  <a:schemeClr val="bg1"/>
                </a:solidFill>
              </a:rPr>
              <a:t>促成改革开放的原因</a:t>
            </a:r>
            <a:endParaRPr lang="zh-CN" altLang="en-US" b="1" dirty="0">
              <a:solidFill>
                <a:schemeClr val="bg1"/>
              </a:solidFill>
            </a:endParaRPr>
          </a:p>
        </p:txBody>
      </p:sp>
      <p:sp>
        <p:nvSpPr>
          <p:cNvPr id="11" name="TextBox 10"/>
          <p:cNvSpPr txBox="1"/>
          <p:nvPr/>
        </p:nvSpPr>
        <p:spPr>
          <a:xfrm>
            <a:off x="880255" y="1191416"/>
            <a:ext cx="1214446" cy="246221"/>
          </a:xfrm>
          <a:prstGeom prst="rect">
            <a:avLst/>
          </a:prstGeom>
          <a:noFill/>
        </p:spPr>
        <p:txBody>
          <a:bodyPr wrap="square" rtlCol="0">
            <a:spAutoFit/>
          </a:bodyPr>
          <a:lstStyle/>
          <a:p>
            <a:r>
              <a:rPr lang="zh-CN" altLang="en-US" b="1" dirty="0" smtClean="0">
                <a:solidFill>
                  <a:schemeClr val="bg1"/>
                </a:solidFill>
              </a:rPr>
              <a:t>改革开放的进程</a:t>
            </a:r>
            <a:endParaRPr lang="zh-CN" altLang="en-US" b="1" dirty="0">
              <a:solidFill>
                <a:schemeClr val="bg1"/>
              </a:solidFill>
            </a:endParaRPr>
          </a:p>
        </p:txBody>
      </p:sp>
      <p:sp>
        <p:nvSpPr>
          <p:cNvPr id="10" name="TextBox 9"/>
          <p:cNvSpPr txBox="1"/>
          <p:nvPr/>
        </p:nvSpPr>
        <p:spPr>
          <a:xfrm>
            <a:off x="880255" y="1477168"/>
            <a:ext cx="1851789" cy="246221"/>
          </a:xfrm>
          <a:prstGeom prst="rect">
            <a:avLst/>
          </a:prstGeom>
          <a:noFill/>
        </p:spPr>
        <p:txBody>
          <a:bodyPr wrap="none" rtlCol="0">
            <a:spAutoFit/>
          </a:bodyPr>
          <a:lstStyle/>
          <a:p>
            <a:r>
              <a:rPr lang="zh-CN" altLang="en-US" b="1" dirty="0" smtClean="0">
                <a:solidFill>
                  <a:schemeClr val="bg1"/>
                </a:solidFill>
              </a:rPr>
              <a:t>改革开放的成就（腾飞表现）</a:t>
            </a:r>
            <a:endParaRPr lang="zh-CN" altLang="en-US" b="1" dirty="0">
              <a:solidFill>
                <a:schemeClr val="bg1"/>
              </a:solidFill>
            </a:endParaRPr>
          </a:p>
        </p:txBody>
      </p:sp>
      <p:sp>
        <p:nvSpPr>
          <p:cNvPr id="12" name="TextBox 11"/>
          <p:cNvSpPr txBox="1"/>
          <p:nvPr/>
        </p:nvSpPr>
        <p:spPr>
          <a:xfrm>
            <a:off x="880255" y="1762920"/>
            <a:ext cx="1082348" cy="246221"/>
          </a:xfrm>
          <a:prstGeom prst="rect">
            <a:avLst/>
          </a:prstGeom>
          <a:noFill/>
        </p:spPr>
        <p:txBody>
          <a:bodyPr wrap="none" rtlCol="0">
            <a:spAutoFit/>
          </a:bodyPr>
          <a:lstStyle/>
          <a:p>
            <a:r>
              <a:rPr lang="zh-CN" altLang="en-US" b="1" dirty="0" smtClean="0">
                <a:solidFill>
                  <a:schemeClr val="bg1"/>
                </a:solidFill>
              </a:rPr>
              <a:t>改革开放的地位</a:t>
            </a:r>
            <a:endParaRPr lang="zh-CN" altLang="en-US" b="1" dirty="0">
              <a:solidFill>
                <a:schemeClr val="bg1"/>
              </a:solidFill>
            </a:endParaRPr>
          </a:p>
        </p:txBody>
      </p:sp>
      <p:sp>
        <p:nvSpPr>
          <p:cNvPr id="13" name="TextBox 12"/>
          <p:cNvSpPr txBox="1"/>
          <p:nvPr/>
        </p:nvSpPr>
        <p:spPr>
          <a:xfrm>
            <a:off x="880255" y="2120110"/>
            <a:ext cx="1082348" cy="246221"/>
          </a:xfrm>
          <a:prstGeom prst="rect">
            <a:avLst/>
          </a:prstGeom>
          <a:noFill/>
        </p:spPr>
        <p:txBody>
          <a:bodyPr wrap="none" rtlCol="0">
            <a:spAutoFit/>
          </a:bodyPr>
          <a:lstStyle/>
          <a:p>
            <a:r>
              <a:rPr lang="zh-CN" altLang="en-US" b="1" dirty="0" smtClean="0">
                <a:solidFill>
                  <a:schemeClr val="bg1"/>
                </a:solidFill>
              </a:rPr>
              <a:t>改革开放的意义</a:t>
            </a:r>
            <a:endParaRPr lang="zh-CN" altLang="en-US" b="1" dirty="0">
              <a:solidFill>
                <a:schemeClr val="bg1"/>
              </a:solidFill>
            </a:endParaRPr>
          </a:p>
        </p:txBody>
      </p:sp>
      <p:sp>
        <p:nvSpPr>
          <p:cNvPr id="14" name="TextBox 13"/>
          <p:cNvSpPr txBox="1"/>
          <p:nvPr/>
        </p:nvSpPr>
        <p:spPr>
          <a:xfrm>
            <a:off x="880255" y="2477300"/>
            <a:ext cx="1851789" cy="246221"/>
          </a:xfrm>
          <a:prstGeom prst="rect">
            <a:avLst/>
          </a:prstGeom>
          <a:noFill/>
        </p:spPr>
        <p:txBody>
          <a:bodyPr wrap="none" rtlCol="0">
            <a:spAutoFit/>
          </a:bodyPr>
          <a:lstStyle/>
          <a:p>
            <a:r>
              <a:rPr lang="zh-CN" altLang="en-US" b="1" dirty="0" smtClean="0">
                <a:solidFill>
                  <a:schemeClr val="bg1"/>
                </a:solidFill>
              </a:rPr>
              <a:t>改革进行时（全面深化改革）</a:t>
            </a:r>
            <a:endParaRPr lang="zh-CN" altLang="en-US" b="1" dirty="0">
              <a:solidFill>
                <a:schemeClr val="bg1"/>
              </a:solidFill>
            </a:endParaRPr>
          </a:p>
        </p:txBody>
      </p: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96017" y="432012"/>
            <a:ext cx="5520995" cy="1332036"/>
          </a:xfrm>
        </p:spPr>
        <p:txBody>
          <a:bodyPr/>
          <a:lstStyle/>
          <a:p>
            <a:pPr>
              <a:buFontTx/>
              <a:buNone/>
            </a:pPr>
            <a:r>
              <a:rPr lang="en-US" altLang="zh-CN" sz="1400" b="1" dirty="0"/>
              <a:t>            </a:t>
            </a:r>
            <a:r>
              <a:rPr lang="en-US" altLang="zh-CN" sz="1400" b="1" dirty="0" smtClean="0"/>
              <a:t>2013</a:t>
            </a:r>
            <a:r>
              <a:rPr lang="zh-CN" altLang="en-US" sz="1400" b="1" dirty="0" smtClean="0"/>
              <a:t>年党</a:t>
            </a:r>
            <a:r>
              <a:rPr lang="zh-CN" altLang="en-US" sz="1400" b="1" dirty="0"/>
              <a:t>的十八届三中全会审议通过的</a:t>
            </a:r>
            <a:r>
              <a:rPr lang="en-US" altLang="zh-CN" sz="1400" b="1" dirty="0"/>
              <a:t>《</a:t>
            </a:r>
            <a:r>
              <a:rPr lang="zh-CN" altLang="en-US" sz="1400" b="1" dirty="0">
                <a:hlinkClick r:id="rId1"/>
              </a:rPr>
              <a:t>中共中央关于全面深化改革若干重大问题的决定</a:t>
            </a:r>
            <a:r>
              <a:rPr lang="en-US" altLang="zh-CN" sz="1400" b="1" dirty="0"/>
              <a:t>》</a:t>
            </a:r>
            <a:r>
              <a:rPr lang="zh-CN" altLang="en-US" sz="1400" b="1" dirty="0"/>
              <a:t>，提出了全面深化改革的指导思想、目标任务、重大原则，描绘了全面深化改革的新蓝图、新愿景、新目标，合理布局了深化改革的战略重点、优先顺序、主攻方向、工作机制、推进方式和时间表、路线图，汇集了全面深化改革的新思想、新论断、新举措，是我们党在新的历史起点上全面深化改革的科学指南和行动纲领</a:t>
            </a:r>
            <a:r>
              <a:rPr lang="zh-CN" altLang="en-US" sz="1100" b="1" dirty="0"/>
              <a:t>。</a:t>
            </a:r>
            <a:endParaRPr lang="zh-CN" altLang="en-US" sz="1100" b="1" dirty="0"/>
          </a:p>
        </p:txBody>
      </p:sp>
      <p:pic>
        <p:nvPicPr>
          <p:cNvPr id="6149" name="Picture 5" descr="timg?image&amp;quality=80&amp;size=b9999_10000&amp;sec=1567655886992&amp;di=a754049d7c0a719196febab9ef5e7eaa&amp;imgtype=0&amp;src=http%3A%2F%2Fimg"/>
          <p:cNvPicPr>
            <a:picLocks noChangeAspect="1" noChangeArrowheads="1"/>
          </p:cNvPicPr>
          <p:nvPr/>
        </p:nvPicPr>
        <p:blipFill>
          <a:blip r:embed="rId2" cstate="print"/>
          <a:srcRect/>
          <a:stretch>
            <a:fillRect/>
          </a:stretch>
        </p:blipFill>
        <p:spPr bwMode="auto">
          <a:xfrm>
            <a:off x="2736493" y="1944053"/>
            <a:ext cx="2880519" cy="1093530"/>
          </a:xfrm>
          <a:prstGeom prst="rect">
            <a:avLst/>
          </a:prstGeom>
          <a:noFill/>
        </p:spPr>
      </p:pic>
      <p:pic>
        <p:nvPicPr>
          <p:cNvPr id="6150" name="Picture 6"/>
          <p:cNvPicPr>
            <a:picLocks noChangeAspect="1" noChangeArrowheads="1"/>
          </p:cNvPicPr>
          <p:nvPr/>
        </p:nvPicPr>
        <p:blipFill>
          <a:blip r:embed="rId3"/>
          <a:srcRect/>
          <a:stretch>
            <a:fillRect/>
          </a:stretch>
        </p:blipFill>
        <p:spPr bwMode="auto">
          <a:xfrm>
            <a:off x="96017" y="72002"/>
            <a:ext cx="1152208" cy="297008"/>
          </a:xfrm>
          <a:prstGeom prst="rect">
            <a:avLst/>
          </a:prstGeom>
          <a:noFill/>
          <a:ln w="9525">
            <a:noFill/>
            <a:miter lim="800000"/>
            <a:headEnd/>
            <a:tailEnd/>
          </a:ln>
          <a:effectLst/>
        </p:spPr>
      </p:pic>
      <p:sp>
        <p:nvSpPr>
          <p:cNvPr id="6151" name="Text Box 7"/>
          <p:cNvSpPr txBox="1">
            <a:spLocks noChangeArrowheads="1"/>
          </p:cNvSpPr>
          <p:nvPr/>
        </p:nvSpPr>
        <p:spPr bwMode="auto">
          <a:xfrm>
            <a:off x="336060" y="2016055"/>
            <a:ext cx="2112381" cy="1036823"/>
          </a:xfrm>
          <a:prstGeom prst="rect">
            <a:avLst/>
          </a:prstGeom>
          <a:noFill/>
          <a:ln w="9525">
            <a:noFill/>
            <a:miter lim="800000"/>
          </a:ln>
          <a:effectLst/>
        </p:spPr>
        <p:txBody>
          <a:bodyPr lIns="51435" tIns="25718" rIns="51435" bIns="25718">
            <a:spAutoFit/>
          </a:bodyPr>
          <a:lstStyle/>
          <a:p>
            <a:r>
              <a:rPr lang="zh-CN" altLang="en-US" sz="1600" b="1" dirty="0">
                <a:solidFill>
                  <a:srgbClr val="FF0000"/>
                </a:solidFill>
              </a:rPr>
              <a:t>思考：</a:t>
            </a:r>
            <a:endParaRPr lang="zh-CN" altLang="en-US" sz="1600" b="1" dirty="0">
              <a:solidFill>
                <a:srgbClr val="FF0000"/>
              </a:solidFill>
            </a:endParaRPr>
          </a:p>
          <a:p>
            <a:r>
              <a:rPr lang="zh-CN" altLang="en-US" sz="1600" b="1" dirty="0">
                <a:solidFill>
                  <a:srgbClr val="FF0000"/>
                </a:solidFill>
              </a:rPr>
              <a:t>      为什么</a:t>
            </a:r>
            <a:r>
              <a:rPr lang="zh-CN" altLang="en-US" sz="1600" b="1" dirty="0"/>
              <a:t>现在仍要全面深化改革，将改革进行到底？</a:t>
            </a:r>
            <a:endParaRPr lang="zh-CN" altLang="en-US" sz="1600" b="1"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92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9219" name="Rectangle 3"/>
          <p:cNvSpPr>
            <a:spLocks noChangeArrowheads="1"/>
          </p:cNvSpPr>
          <p:nvPr/>
        </p:nvSpPr>
        <p:spPr bwMode="auto">
          <a:xfrm>
            <a:off x="1597426" y="120382"/>
            <a:ext cx="1884680" cy="306705"/>
          </a:xfrm>
          <a:prstGeom prst="rect">
            <a:avLst/>
          </a:prstGeom>
          <a:noFill/>
          <a:ln w="9525">
            <a:noFill/>
            <a:miter lim="800000"/>
          </a:ln>
          <a:effectLst/>
        </p:spPr>
        <p:txBody>
          <a:bodyPr vert="horz" wrap="none" lIns="91440" tIns="45720" rIns="91440" bIns="45720" numCol="1" anchor="ctr" anchorCtr="0" compatLnSpc="1">
            <a:spAutoFit/>
          </a:bodyPr>
          <a:lstStyle/>
          <a:p>
            <a:pPr lvl="0" algn="ctr" defTabSz="914400" eaLnBrk="0" hangingPunct="0"/>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第</a:t>
            </a:r>
            <a:r>
              <a:rPr lang="en-US" altLang="zh-CN"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2</a:t>
            </a:r>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框　走向共同富裕</a:t>
            </a:r>
            <a:endParaRPr lang="zh-CN" altLang="en-US" sz="1400" b="1" dirty="0" smtClean="0">
              <a:solidFill>
                <a:schemeClr val="bg1"/>
              </a:solidFill>
              <a:latin typeface="Arial" panose="020B0604020202020204" pitchFamily="34" charset="0"/>
              <a:ea typeface="宋体" panose="02010600030101010101" pitchFamily="2" charset="-122"/>
              <a:cs typeface="宋体" panose="02010600030101010101" pitchFamily="2" charset="-122"/>
            </a:endParaRPr>
          </a:p>
        </p:txBody>
      </p:sp>
      <p:sp>
        <p:nvSpPr>
          <p:cNvPr id="33793" name="Rectangle 1"/>
          <p:cNvSpPr>
            <a:spLocks noChangeArrowheads="1"/>
          </p:cNvSpPr>
          <p:nvPr/>
        </p:nvSpPr>
        <p:spPr bwMode="auto">
          <a:xfrm>
            <a:off x="165875" y="477502"/>
            <a:ext cx="5429288" cy="1014730"/>
          </a:xfrm>
          <a:prstGeom prst="rect">
            <a:avLst/>
          </a:prstGeom>
          <a:noFill/>
          <a:ln w="9525">
            <a:noFill/>
            <a:miter lim="800000"/>
          </a:ln>
          <a:effectLst/>
        </p:spPr>
        <p:txBody>
          <a:bodyPr vert="horz" wrap="square" lIns="91440" tIns="45720" rIns="91440" bIns="45720" numCol="1" anchor="ctr" anchorCtr="0" compatLnSpc="1">
            <a:spAutoFit/>
          </a:bodyPr>
          <a:lstStyle/>
          <a:p>
            <a:r>
              <a:rPr lang="zh-CN" altLang="en-US" sz="1200" b="1" dirty="0" smtClean="0">
                <a:solidFill>
                  <a:schemeClr val="bg1"/>
                </a:solidFill>
              </a:rPr>
              <a:t>第一目  改革开放进行时</a:t>
            </a:r>
            <a:endParaRPr lang="zh-CN" altLang="en-US" sz="1200" b="1" dirty="0" smtClean="0">
              <a:solidFill>
                <a:schemeClr val="bg1"/>
              </a:solidFill>
            </a:endParaRPr>
          </a:p>
          <a:p>
            <a:r>
              <a:rPr lang="zh-CN" altLang="en-US" sz="1200" b="1" dirty="0" smtClean="0">
                <a:solidFill>
                  <a:schemeClr val="bg1"/>
                </a:solidFill>
              </a:rPr>
              <a:t>（一）深化改革的原因：</a:t>
            </a:r>
            <a:endParaRPr lang="en-US" altLang="zh-CN" sz="1200" b="1" dirty="0" smtClean="0">
              <a:solidFill>
                <a:schemeClr val="bg1"/>
              </a:solidFill>
            </a:endParaRPr>
          </a:p>
          <a:p>
            <a:r>
              <a:rPr lang="en-US" altLang="zh-CN" sz="1200" b="1" dirty="0" smtClean="0">
                <a:solidFill>
                  <a:schemeClr val="bg1"/>
                </a:solidFill>
                <a:latin typeface="黑体" panose="02010609060101010101" pitchFamily="49" charset="-122"/>
                <a:ea typeface="黑体" panose="02010609060101010101" pitchFamily="49" charset="-122"/>
                <a:sym typeface="+mn-ea"/>
              </a:rPr>
              <a:t>1.</a:t>
            </a:r>
            <a:r>
              <a:rPr lang="zh-CN" altLang="zh-CN" sz="1200" b="1" dirty="0" smtClean="0">
                <a:solidFill>
                  <a:schemeClr val="bg1"/>
                </a:solidFill>
                <a:latin typeface="黑体" panose="02010609060101010101" pitchFamily="49" charset="-122"/>
                <a:ea typeface="黑体" panose="02010609060101010101" pitchFamily="49" charset="-122"/>
                <a:sym typeface="+mn-ea"/>
              </a:rPr>
              <a:t>我国过去40年的发展靠的是改革开放，未来发展也必须坚定不移地依靠改革开放。</a:t>
            </a:r>
            <a:endParaRPr lang="zh-CN" altLang="zh-CN" sz="1200" b="1" dirty="0" smtClean="0">
              <a:solidFill>
                <a:schemeClr val="bg1"/>
              </a:solidFill>
              <a:latin typeface="黑体" panose="02010609060101010101" pitchFamily="49" charset="-122"/>
              <a:ea typeface="黑体" panose="02010609060101010101" pitchFamily="49" charset="-122"/>
              <a:sym typeface="+mn-ea"/>
            </a:endParaRPr>
          </a:p>
          <a:p>
            <a:endParaRPr lang="zh-CN" altLang="en-US" sz="1200" b="1" dirty="0">
              <a:solidFill>
                <a:schemeClr val="bg1"/>
              </a:solidFill>
            </a:endParaRPr>
          </a:p>
        </p:txBody>
      </p: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QQ图片20180303081026"/>
          <p:cNvPicPr>
            <a:picLocks noChangeAspect="1"/>
          </p:cNvPicPr>
          <p:nvPr/>
        </p:nvPicPr>
        <p:blipFill>
          <a:blip r:embed="rId1"/>
          <a:srcRect/>
          <a:stretch>
            <a:fillRect/>
          </a:stretch>
        </p:blipFill>
        <p:spPr bwMode="auto">
          <a:xfrm>
            <a:off x="48459" y="950276"/>
            <a:ext cx="1434258" cy="846023"/>
          </a:xfrm>
          <a:prstGeom prst="rect">
            <a:avLst/>
          </a:prstGeom>
          <a:noFill/>
          <a:ln w="9525">
            <a:noFill/>
            <a:miter lim="800000"/>
            <a:headEnd/>
            <a:tailEnd/>
          </a:ln>
        </p:spPr>
      </p:pic>
      <p:pic>
        <p:nvPicPr>
          <p:cNvPr id="14" name="图片 13" descr="QQ图片20180303081115"/>
          <p:cNvPicPr>
            <a:picLocks noChangeAspect="1"/>
          </p:cNvPicPr>
          <p:nvPr/>
        </p:nvPicPr>
        <p:blipFill>
          <a:blip r:embed="rId2"/>
          <a:srcRect/>
          <a:stretch>
            <a:fillRect/>
          </a:stretch>
        </p:blipFill>
        <p:spPr bwMode="auto">
          <a:xfrm>
            <a:off x="4339382" y="1558542"/>
            <a:ext cx="1254226" cy="801022"/>
          </a:xfrm>
          <a:prstGeom prst="rect">
            <a:avLst/>
          </a:prstGeom>
          <a:noFill/>
          <a:ln w="9525">
            <a:noFill/>
            <a:miter lim="800000"/>
            <a:headEnd/>
            <a:tailEnd/>
          </a:ln>
        </p:spPr>
      </p:pic>
      <p:sp>
        <p:nvSpPr>
          <p:cNvPr id="2" name="椭圆形标注 1"/>
          <p:cNvSpPr>
            <a:spLocks noChangeArrowheads="1"/>
          </p:cNvSpPr>
          <p:nvPr/>
        </p:nvSpPr>
        <p:spPr bwMode="auto">
          <a:xfrm>
            <a:off x="1460064" y="719720"/>
            <a:ext cx="4214859" cy="674718"/>
          </a:xfrm>
          <a:prstGeom prst="wedgeEllipseCallout">
            <a:avLst>
              <a:gd name="adj1" fmla="val -50523"/>
              <a:gd name="adj2" fmla="val 41551"/>
            </a:avLst>
          </a:prstGeom>
          <a:solidFill>
            <a:schemeClr val="bg1"/>
          </a:solidFill>
          <a:ln w="12700" algn="ctr">
            <a:solidFill>
              <a:srgbClr val="2F528F"/>
            </a:solidFill>
            <a:miter lim="800000"/>
          </a:ln>
        </p:spPr>
        <p:txBody>
          <a:bodyPr lIns="43205" tIns="21603" rIns="43205" bIns="21603" anchor="ctr"/>
          <a:lstStyle/>
          <a:p>
            <a:r>
              <a:rPr lang="en-US" altLang="zh-CN" sz="1300" b="1" dirty="0">
                <a:solidFill>
                  <a:srgbClr val="00B0F0"/>
                </a:solidFill>
                <a:latin typeface="仿宋_GB2312" pitchFamily="49" charset="-122"/>
                <a:ea typeface="仿宋_GB2312" pitchFamily="49" charset="-122"/>
                <a:cs typeface="Meiryo UI" panose="020B0604030504040204" charset="-128"/>
              </a:rPr>
              <a:t>    </a:t>
            </a:r>
            <a:r>
              <a:rPr lang="zh-CN" altLang="en-US" sz="1300" b="1" dirty="0">
                <a:latin typeface="+mn-ea"/>
                <a:ea typeface="+mn-ea"/>
                <a:cs typeface="Meiryo UI" panose="020B0604030504040204" charset="-128"/>
              </a:rPr>
              <a:t>我与父母乘坐高铁暑假外出旅游，快捷舒适，感受到服务业越来越发达，出行越来越方便。</a:t>
            </a:r>
            <a:endParaRPr lang="en-US" altLang="zh-CN" sz="1300" b="1" dirty="0">
              <a:latin typeface="+mn-ea"/>
              <a:ea typeface="+mn-ea"/>
              <a:cs typeface="Meiryo UI" panose="020B0604030504040204" charset="-128"/>
            </a:endParaRPr>
          </a:p>
        </p:txBody>
      </p:sp>
      <p:sp>
        <p:nvSpPr>
          <p:cNvPr id="16" name="圆角矩形标注 15"/>
          <p:cNvSpPr>
            <a:spLocks noChangeArrowheads="1"/>
          </p:cNvSpPr>
          <p:nvPr/>
        </p:nvSpPr>
        <p:spPr bwMode="auto">
          <a:xfrm>
            <a:off x="1683003" y="1394438"/>
            <a:ext cx="2829510" cy="510314"/>
          </a:xfrm>
          <a:prstGeom prst="wedgeRoundRectCallout">
            <a:avLst>
              <a:gd name="adj1" fmla="val 44037"/>
              <a:gd name="adj2" fmla="val 75486"/>
              <a:gd name="adj3" fmla="val 16667"/>
            </a:avLst>
          </a:prstGeom>
          <a:solidFill>
            <a:schemeClr val="bg1"/>
          </a:solidFill>
          <a:ln w="12700" algn="ctr">
            <a:solidFill>
              <a:srgbClr val="2F528F"/>
            </a:solidFill>
            <a:miter lim="800000"/>
          </a:ln>
        </p:spPr>
        <p:txBody>
          <a:bodyPr lIns="43205" tIns="21603" rIns="43205" bIns="21603" anchor="ctr"/>
          <a:lstStyle/>
          <a:p>
            <a:pPr algn="l"/>
            <a:r>
              <a:rPr lang="en-US" altLang="zh-CN" sz="1300" dirty="0">
                <a:latin typeface="+mn-ea"/>
                <a:ea typeface="+mn-ea"/>
                <a:cs typeface="+mn-ea"/>
                <a:sym typeface="+mn-ea"/>
              </a:rPr>
              <a:t>    </a:t>
            </a:r>
            <a:r>
              <a:rPr lang="zh-CN" altLang="en-US" sz="1300" b="1" dirty="0">
                <a:latin typeface="+mn-ea"/>
                <a:ea typeface="+mn-ea"/>
                <a:cs typeface="+mn-ea"/>
                <a:sym typeface="+mn-ea"/>
              </a:rPr>
              <a:t>我暑假参加环保志愿者活动，看到好几家高污染企业停整改。</a:t>
            </a:r>
            <a:r>
              <a:rPr lang="zh-CN" altLang="en-US" sz="1300" u="sng" dirty="0">
                <a:latin typeface="+mn-ea"/>
                <a:ea typeface="+mn-ea"/>
                <a:cs typeface="+mn-ea"/>
                <a:sym typeface="+mn-ea"/>
              </a:rPr>
              <a:t>  </a:t>
            </a:r>
            <a:r>
              <a:rPr lang="zh-CN" altLang="en-US" dirty="0">
                <a:solidFill>
                  <a:schemeClr val="tx1"/>
                </a:solidFill>
                <a:sym typeface="+mn-ea"/>
              </a:rPr>
              <a:t>          </a:t>
            </a:r>
            <a:endParaRPr lang="zh-CN" altLang="en-US" b="1" dirty="0">
              <a:solidFill>
                <a:srgbClr val="00B0F0"/>
              </a:solidFill>
              <a:latin typeface="仿宋_GB2312" pitchFamily="49" charset="-122"/>
              <a:ea typeface="仿宋_GB2312" pitchFamily="49" charset="-122"/>
              <a:cs typeface="Meiryo UI" panose="020B0604030504040204" charset="-128"/>
            </a:endParaRPr>
          </a:p>
        </p:txBody>
      </p:sp>
      <p:pic>
        <p:nvPicPr>
          <p:cNvPr id="3" name="图片 2" descr="QQ图片20180303081026"/>
          <p:cNvPicPr>
            <a:picLocks noChangeAspect="1"/>
          </p:cNvPicPr>
          <p:nvPr/>
        </p:nvPicPr>
        <p:blipFill>
          <a:blip r:embed="rId1"/>
          <a:srcRect/>
          <a:stretch>
            <a:fillRect/>
          </a:stretch>
        </p:blipFill>
        <p:spPr bwMode="auto">
          <a:xfrm>
            <a:off x="48459" y="1989804"/>
            <a:ext cx="1434258" cy="846023"/>
          </a:xfrm>
          <a:prstGeom prst="rect">
            <a:avLst/>
          </a:prstGeom>
          <a:noFill/>
          <a:ln w="9525">
            <a:noFill/>
            <a:miter lim="800000"/>
            <a:headEnd/>
            <a:tailEnd/>
          </a:ln>
        </p:spPr>
      </p:pic>
      <p:sp>
        <p:nvSpPr>
          <p:cNvPr id="4" name="矩形 3"/>
          <p:cNvSpPr/>
          <p:nvPr/>
        </p:nvSpPr>
        <p:spPr>
          <a:xfrm>
            <a:off x="94437" y="334160"/>
            <a:ext cx="1428760" cy="443737"/>
          </a:xfrm>
          <a:prstGeom prst="rect">
            <a:avLst/>
          </a:prstGeom>
          <a:noFill/>
        </p:spPr>
        <p:txBody>
          <a:bodyPr wrap="square" lIns="43205" tIns="21603" rIns="43205" bIns="21603">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zh-CN" altLang="en-US"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腾祥铁山楷书简"/>
                <a:cs typeface="腾祥铁山楷书简"/>
              </a:rPr>
              <a:t>生活观察</a:t>
            </a:r>
            <a:endParaRPr lang="zh-CN" altLang="en-US"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腾祥铁山楷书简"/>
              <a:cs typeface="腾祥铁山楷书简"/>
            </a:endParaRPr>
          </a:p>
        </p:txBody>
      </p:sp>
      <p:sp>
        <p:nvSpPr>
          <p:cNvPr id="6" name="椭圆形标注 5"/>
          <p:cNvSpPr>
            <a:spLocks noChangeArrowheads="1"/>
          </p:cNvSpPr>
          <p:nvPr/>
        </p:nvSpPr>
        <p:spPr bwMode="auto">
          <a:xfrm>
            <a:off x="1482868" y="2235061"/>
            <a:ext cx="4214859" cy="674718"/>
          </a:xfrm>
          <a:prstGeom prst="wedgeEllipseCallout">
            <a:avLst>
              <a:gd name="adj1" fmla="val -50523"/>
              <a:gd name="adj2" fmla="val 41551"/>
            </a:avLst>
          </a:prstGeom>
          <a:solidFill>
            <a:schemeClr val="bg1"/>
          </a:solidFill>
          <a:ln w="12700" algn="ctr">
            <a:solidFill>
              <a:srgbClr val="2F528F"/>
            </a:solidFill>
            <a:miter lim="800000"/>
          </a:ln>
        </p:spPr>
        <p:txBody>
          <a:bodyPr lIns="43205" tIns="21603" rIns="43205" bIns="21603" anchor="ctr"/>
          <a:lstStyle/>
          <a:p>
            <a:r>
              <a:rPr lang="en-US" altLang="zh-CN" sz="1300" b="1" dirty="0">
                <a:solidFill>
                  <a:srgbClr val="00B0F0"/>
                </a:solidFill>
                <a:latin typeface="仿宋_GB2312" pitchFamily="49" charset="-122"/>
                <a:ea typeface="仿宋_GB2312" pitchFamily="49" charset="-122"/>
                <a:cs typeface="Meiryo UI" panose="020B0604030504040204" charset="-128"/>
              </a:rPr>
              <a:t>    </a:t>
            </a:r>
            <a:r>
              <a:rPr lang="zh-CN" altLang="en-US" sz="1300" b="1" dirty="0">
                <a:latin typeface="+mn-ea"/>
                <a:ea typeface="+mn-ea"/>
                <a:cs typeface="Meiryo UI" panose="020B0604030504040204" charset="-128"/>
              </a:rPr>
              <a:t>我暑假帮家人在市场看服装摊，生意比往年冷清，而别人家新开的网上服装店却生意火爆。</a:t>
            </a:r>
            <a:endParaRPr lang="zh-CN" altLang="en-US" sz="1300" b="1" dirty="0">
              <a:latin typeface="+mn-ea"/>
              <a:ea typeface="+mn-ea"/>
              <a:cs typeface="Meiryo UI" panose="020B0604030504040204" charset="-128"/>
            </a:endParaRPr>
          </a:p>
        </p:txBody>
      </p:sp>
      <p:sp>
        <p:nvSpPr>
          <p:cNvPr id="7" name="文本框 6"/>
          <p:cNvSpPr txBox="1"/>
          <p:nvPr/>
        </p:nvSpPr>
        <p:spPr>
          <a:xfrm>
            <a:off x="1392551" y="282008"/>
            <a:ext cx="4260768" cy="443737"/>
          </a:xfrm>
          <a:prstGeom prst="rect">
            <a:avLst/>
          </a:prstGeom>
          <a:noFill/>
        </p:spPr>
        <p:txBody>
          <a:bodyPr wrap="square" lIns="43205" tIns="21603" rIns="43205" bIns="21603" rtlCol="0">
            <a:spAutoFit/>
          </a:bodyPr>
          <a:lstStyle/>
          <a:p>
            <a:r>
              <a:rPr lang="en-US" altLang="zh-CN" sz="1300" dirty="0"/>
              <a:t>      </a:t>
            </a:r>
            <a:r>
              <a:rPr lang="en-US" altLang="zh-CN" sz="1300" b="1" dirty="0">
                <a:solidFill>
                  <a:srgbClr val="FF0000"/>
                </a:solidFill>
                <a:latin typeface="+mn-ea"/>
                <a:ea typeface="+mn-ea"/>
                <a:cs typeface="+mn-ea"/>
              </a:rPr>
              <a:t> </a:t>
            </a:r>
            <a:r>
              <a:rPr lang="zh-CN" altLang="en-US" sz="1300" b="1" dirty="0">
                <a:solidFill>
                  <a:srgbClr val="FF0000"/>
                </a:solidFill>
                <a:latin typeface="+mn-ea"/>
                <a:ea typeface="+mn-ea"/>
                <a:cs typeface="+mn-ea"/>
              </a:rPr>
              <a:t>思考：从三位同学暑假经历中，你发现了我国经济发展有哪些新的变化？</a:t>
            </a:r>
            <a:endParaRPr lang="zh-CN" altLang="en-US" sz="1300" b="1" dirty="0">
              <a:solidFill>
                <a:srgbClr val="FF0000"/>
              </a:solidFill>
              <a:latin typeface="+mn-ea"/>
              <a:ea typeface="+mn-ea"/>
              <a:cs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그림 8" descr="새싹.png"/>
          <p:cNvPicPr>
            <a:picLocks noChangeAspect="1"/>
          </p:cNvPicPr>
          <p:nvPr/>
        </p:nvPicPr>
        <p:blipFill>
          <a:blip r:embed="rId1" cstate="print"/>
          <a:srcRect l="12263" t="38751" r="73106" b="35713"/>
          <a:stretch>
            <a:fillRect/>
          </a:stretch>
        </p:blipFill>
        <p:spPr>
          <a:xfrm>
            <a:off x="1295484" y="45751"/>
            <a:ext cx="573853" cy="155254"/>
          </a:xfrm>
          <a:prstGeom prst="rect">
            <a:avLst/>
          </a:prstGeom>
          <a:noFill/>
          <a:ln w="9525">
            <a:noFill/>
          </a:ln>
        </p:spPr>
      </p:pic>
      <p:sp>
        <p:nvSpPr>
          <p:cNvPr id="3" name="矩形 2"/>
          <p:cNvSpPr/>
          <p:nvPr/>
        </p:nvSpPr>
        <p:spPr>
          <a:xfrm>
            <a:off x="1375249" y="821647"/>
            <a:ext cx="2942203" cy="305238"/>
          </a:xfrm>
          <a:prstGeom prst="rect">
            <a:avLst/>
          </a:prstGeom>
        </p:spPr>
        <p:txBody>
          <a:bodyPr wrap="none" lIns="43205" tIns="21603" rIns="43205" bIns="21603">
            <a:spAutoFit/>
          </a:bodyPr>
          <a:lstStyle/>
          <a:p>
            <a:pPr defTabSz="431800">
              <a:defRPr/>
            </a:pPr>
            <a:r>
              <a:rPr lang="zh-CN" altLang="zh-CN" sz="1700" b="1" dirty="0">
                <a:solidFill>
                  <a:srgbClr val="FF0000"/>
                </a:solidFill>
                <a:latin typeface="黑体" panose="02010609060101010101" pitchFamily="49" charset="-122"/>
                <a:ea typeface="黑体" panose="02010609060101010101" pitchFamily="49" charset="-122"/>
                <a:sym typeface="+mn-ea"/>
              </a:rPr>
              <a:t>新时期我国社会的主要矛盾：</a:t>
            </a:r>
            <a:endParaRPr lang="zh-CN" altLang="zh-CN" sz="1700" b="1" dirty="0">
              <a:solidFill>
                <a:srgbClr val="FF0000"/>
              </a:solidFill>
              <a:effectLst>
                <a:reflection blurRad="6350" stA="55000" endA="300" endPos="45500" dir="5400000" sy="-100000" algn="bl" rotWithShape="0"/>
              </a:effectLst>
              <a:latin typeface="黑体" panose="02010609060101010101" pitchFamily="49" charset="-122"/>
              <a:ea typeface="黑体" panose="02010609060101010101" pitchFamily="49" charset="-122"/>
              <a:sym typeface="+mn-ea"/>
            </a:endParaRPr>
          </a:p>
        </p:txBody>
      </p:sp>
      <p:pic>
        <p:nvPicPr>
          <p:cNvPr id="17412" name="图片 1073742849"/>
          <p:cNvPicPr>
            <a:picLocks noChangeAspect="1"/>
          </p:cNvPicPr>
          <p:nvPr/>
        </p:nvPicPr>
        <p:blipFill>
          <a:blip r:embed="rId2" cstate="print"/>
          <a:stretch>
            <a:fillRect/>
          </a:stretch>
        </p:blipFill>
        <p:spPr>
          <a:xfrm>
            <a:off x="4156499" y="54752"/>
            <a:ext cx="276800" cy="255007"/>
          </a:xfrm>
          <a:prstGeom prst="rect">
            <a:avLst/>
          </a:prstGeom>
          <a:noFill/>
          <a:ln w="9525">
            <a:noFill/>
          </a:ln>
        </p:spPr>
      </p:pic>
      <p:sp>
        <p:nvSpPr>
          <p:cNvPr id="10254" name="矩形 10253"/>
          <p:cNvSpPr/>
          <p:nvPr/>
        </p:nvSpPr>
        <p:spPr>
          <a:xfrm>
            <a:off x="1349493" y="1203033"/>
            <a:ext cx="3151318" cy="736125"/>
          </a:xfrm>
          <a:prstGeom prst="rect">
            <a:avLst/>
          </a:prstGeom>
          <a:noFill/>
          <a:ln w="9525">
            <a:noFill/>
          </a:ln>
        </p:spPr>
        <p:txBody>
          <a:bodyPr lIns="43205" tIns="21603" rIns="43205" bIns="21603">
            <a:spAutoFit/>
          </a:bodyPr>
          <a:lstStyle/>
          <a:p>
            <a:r>
              <a:rPr lang="en-US" altLang="zh-CN" sz="1500" b="1" dirty="0" smtClean="0">
                <a:latin typeface="Calibri" panose="020F0502020204030204" pitchFamily="34" charset="0"/>
                <a:ea typeface="黑体" panose="02010609060101010101" pitchFamily="49" charset="-122"/>
                <a:sym typeface="+mn-ea"/>
              </a:rPr>
              <a:t>    </a:t>
            </a:r>
            <a:r>
              <a:rPr lang="zh-CN" altLang="en-US" sz="1500" b="1" dirty="0" smtClean="0">
                <a:latin typeface="Calibri" panose="020F0502020204030204" pitchFamily="34" charset="0"/>
                <a:sym typeface="宋体" panose="02010600030101010101" pitchFamily="2" charset="-122"/>
              </a:rPr>
              <a:t>进入</a:t>
            </a:r>
            <a:r>
              <a:rPr lang="zh-CN" altLang="en-US" sz="1500" b="1" dirty="0">
                <a:latin typeface="Calibri" panose="020F0502020204030204" pitchFamily="34" charset="0"/>
                <a:sym typeface="宋体" panose="02010600030101010101" pitchFamily="2" charset="-122"/>
              </a:rPr>
              <a:t>新时代，我国社会</a:t>
            </a:r>
            <a:r>
              <a:rPr lang="zh-CN" altLang="en-US" sz="1500" b="1" u="sng" dirty="0">
                <a:solidFill>
                  <a:srgbClr val="FF0000"/>
                </a:solidFill>
                <a:latin typeface="Calibri" panose="020F0502020204030204" pitchFamily="34" charset="0"/>
                <a:sym typeface="宋体" panose="02010600030101010101" pitchFamily="2" charset="-122"/>
              </a:rPr>
              <a:t>主要矛盾</a:t>
            </a:r>
            <a:r>
              <a:rPr lang="zh-CN" altLang="en-US" sz="1500" b="1" dirty="0">
                <a:latin typeface="Calibri" panose="020F0502020204030204" pitchFamily="34" charset="0"/>
                <a:sym typeface="宋体" panose="02010600030101010101" pitchFamily="2" charset="-122"/>
              </a:rPr>
              <a:t>已经转化为</a:t>
            </a:r>
            <a:r>
              <a:rPr lang="zh-CN" altLang="en-US" sz="1500" b="1" u="sng" dirty="0">
                <a:solidFill>
                  <a:srgbClr val="0000FF"/>
                </a:solidFill>
                <a:latin typeface="Calibri" panose="020F0502020204030204" pitchFamily="34" charset="0"/>
                <a:sym typeface="宋体" panose="02010600030101010101" pitchFamily="2" charset="-122"/>
              </a:rPr>
              <a:t>人民日益增长的美好生活需要</a:t>
            </a:r>
            <a:r>
              <a:rPr lang="zh-CN" altLang="en-US" sz="1500" b="1" dirty="0">
                <a:latin typeface="Calibri" panose="020F0502020204030204" pitchFamily="34" charset="0"/>
                <a:sym typeface="宋体" panose="02010600030101010101" pitchFamily="2" charset="-122"/>
              </a:rPr>
              <a:t>和</a:t>
            </a:r>
            <a:r>
              <a:rPr lang="zh-CN" altLang="en-US" sz="1500" b="1" u="sng" dirty="0">
                <a:solidFill>
                  <a:srgbClr val="0000FF"/>
                </a:solidFill>
                <a:latin typeface="Calibri" panose="020F0502020204030204" pitchFamily="34" charset="0"/>
                <a:sym typeface="宋体" panose="02010600030101010101" pitchFamily="2" charset="-122"/>
              </a:rPr>
              <a:t>不平衡不充分发展</a:t>
            </a:r>
            <a:r>
              <a:rPr lang="zh-CN" altLang="en-US" sz="1500" b="1" dirty="0">
                <a:latin typeface="Calibri" panose="020F0502020204030204" pitchFamily="34" charset="0"/>
                <a:sym typeface="宋体" panose="02010600030101010101" pitchFamily="2" charset="-122"/>
              </a:rPr>
              <a:t>之间的矛盾。</a:t>
            </a:r>
            <a:endParaRPr lang="zh-CN" altLang="en-US" sz="1500" b="1" dirty="0">
              <a:latin typeface="Calibri" panose="020F0502020204030204" pitchFamily="34" charset="0"/>
              <a:sym typeface="宋体" panose="02010600030101010101" pitchFamily="2" charset="-122"/>
            </a:endParaRPr>
          </a:p>
        </p:txBody>
      </p:sp>
      <p:sp>
        <p:nvSpPr>
          <p:cNvPr id="10255" name="椭圆 10254"/>
          <p:cNvSpPr/>
          <p:nvPr/>
        </p:nvSpPr>
        <p:spPr>
          <a:xfrm>
            <a:off x="2114632" y="1441539"/>
            <a:ext cx="1021684" cy="272258"/>
          </a:xfrm>
          <a:prstGeom prst="ellipse">
            <a:avLst/>
          </a:prstGeom>
          <a:noFill/>
          <a:ln w="38100" cap="flat" cmpd="sng">
            <a:solidFill>
              <a:srgbClr val="006600"/>
            </a:solidFill>
            <a:prstDash val="solid"/>
            <a:headEnd type="none" w="med" len="med"/>
            <a:tailEnd type="none" w="med" len="med"/>
          </a:ln>
        </p:spPr>
        <p:txBody>
          <a:bodyPr lIns="43205" tIns="21603" rIns="43205" bIns="21603"/>
          <a:lstStyle/>
          <a:p>
            <a:endParaRPr dirty="0">
              <a:latin typeface="Calibri" panose="020F0502020204030204" pitchFamily="34" charset="0"/>
            </a:endParaRPr>
          </a:p>
        </p:txBody>
      </p:sp>
      <p:sp>
        <p:nvSpPr>
          <p:cNvPr id="10258" name="直接连接符 10257"/>
          <p:cNvSpPr/>
          <p:nvPr/>
        </p:nvSpPr>
        <p:spPr>
          <a:xfrm flipH="1">
            <a:off x="2166391" y="1747548"/>
            <a:ext cx="382569" cy="340509"/>
          </a:xfrm>
          <a:prstGeom prst="line">
            <a:avLst/>
          </a:prstGeom>
          <a:ln w="57150" cap="flat" cmpd="sng">
            <a:solidFill>
              <a:srgbClr val="FF0000"/>
            </a:solidFill>
            <a:prstDash val="solid"/>
            <a:headEnd type="none" w="med" len="med"/>
            <a:tailEnd type="triangle" w="med" len="med"/>
          </a:ln>
        </p:spPr>
      </p:sp>
      <p:sp>
        <p:nvSpPr>
          <p:cNvPr id="17416" name="TextBox 6"/>
          <p:cNvSpPr txBox="1"/>
          <p:nvPr/>
        </p:nvSpPr>
        <p:spPr>
          <a:xfrm>
            <a:off x="1374998" y="2121808"/>
            <a:ext cx="1505521" cy="915625"/>
          </a:xfrm>
          <a:prstGeom prst="rect">
            <a:avLst/>
          </a:prstGeom>
          <a:solidFill>
            <a:srgbClr val="FFFFCC"/>
          </a:solidFill>
          <a:ln w="6350" cap="flat" cmpd="sng">
            <a:solidFill>
              <a:srgbClr val="70AD47"/>
            </a:solidFill>
            <a:prstDash val="solid"/>
            <a:miter/>
            <a:headEnd type="none" w="med" len="med"/>
            <a:tailEnd type="none" w="med" len="med"/>
          </a:ln>
          <a:effectLst>
            <a:outerShdw dist="38100" dir="2699999" algn="tl" rotWithShape="0">
              <a:srgbClr val="000000">
                <a:alpha val="39999"/>
              </a:srgbClr>
            </a:outerShdw>
          </a:effectLst>
        </p:spPr>
        <p:txBody>
          <a:bodyPr lIns="43205" tIns="21603" rIns="43205" bIns="21603">
            <a:spAutoFit/>
          </a:bodyPr>
          <a:lstStyle/>
          <a:p>
            <a:pPr>
              <a:buFont typeface="Arial" panose="020B0604020202020204" pitchFamily="34" charset="0"/>
            </a:pPr>
            <a:r>
              <a:rPr lang="en-US" altLang="en-US" sz="1100" b="1" dirty="0">
                <a:solidFill>
                  <a:srgbClr val="800080"/>
                </a:solidFill>
                <a:latin typeface="微软雅黑" panose="020B0503020204020204" charset="-122"/>
                <a:ea typeface="微软雅黑" panose="020B0503020204020204" charset="-122"/>
                <a:sym typeface="宋体" panose="02010600030101010101" pitchFamily="2" charset="-122"/>
              </a:rPr>
              <a:t>既包含物质、文化需要，也包含了精神、生态环境改善和社会保障等方面多元化多样性的需要。</a:t>
            </a:r>
            <a:endParaRPr lang="en-US" altLang="en-US" sz="1100" b="1" dirty="0">
              <a:solidFill>
                <a:srgbClr val="800080"/>
              </a:solidFill>
              <a:latin typeface="微软雅黑" panose="020B0503020204020204" charset="-122"/>
              <a:ea typeface="微软雅黑" panose="020B0503020204020204" charset="-122"/>
              <a:sym typeface="宋体" panose="02010600030101010101" pitchFamily="2" charset="-122"/>
            </a:endParaRPr>
          </a:p>
        </p:txBody>
      </p:sp>
      <p:sp>
        <p:nvSpPr>
          <p:cNvPr id="10260" name="椭圆 10259"/>
          <p:cNvSpPr/>
          <p:nvPr/>
        </p:nvSpPr>
        <p:spPr>
          <a:xfrm>
            <a:off x="2737643" y="1620044"/>
            <a:ext cx="1097448" cy="339759"/>
          </a:xfrm>
          <a:prstGeom prst="ellipse">
            <a:avLst/>
          </a:prstGeom>
          <a:noFill/>
          <a:ln w="38100" cap="flat" cmpd="sng">
            <a:solidFill>
              <a:srgbClr val="006600"/>
            </a:solidFill>
            <a:prstDash val="solid"/>
            <a:headEnd type="none" w="med" len="med"/>
            <a:tailEnd type="none" w="med" len="med"/>
          </a:ln>
        </p:spPr>
        <p:txBody>
          <a:bodyPr lIns="43205" tIns="21603" rIns="43205" bIns="21603"/>
          <a:lstStyle/>
          <a:p>
            <a:endParaRPr dirty="0">
              <a:latin typeface="Calibri" panose="020F0502020204030204" pitchFamily="34" charset="0"/>
            </a:endParaRPr>
          </a:p>
        </p:txBody>
      </p:sp>
      <p:sp>
        <p:nvSpPr>
          <p:cNvPr id="10261" name="直接连接符 10260"/>
          <p:cNvSpPr/>
          <p:nvPr/>
        </p:nvSpPr>
        <p:spPr>
          <a:xfrm>
            <a:off x="3523461" y="1834358"/>
            <a:ext cx="428628" cy="285752"/>
          </a:xfrm>
          <a:prstGeom prst="line">
            <a:avLst/>
          </a:prstGeom>
          <a:ln w="57150" cap="flat" cmpd="sng">
            <a:solidFill>
              <a:srgbClr val="FF0000"/>
            </a:solidFill>
            <a:prstDash val="solid"/>
            <a:headEnd type="none" w="med" len="med"/>
            <a:tailEnd type="triangle" w="med" len="med"/>
          </a:ln>
        </p:spPr>
      </p:sp>
      <p:sp>
        <p:nvSpPr>
          <p:cNvPr id="17419" name="TextBox 6"/>
          <p:cNvSpPr txBox="1"/>
          <p:nvPr/>
        </p:nvSpPr>
        <p:spPr>
          <a:xfrm>
            <a:off x="3237709" y="2120110"/>
            <a:ext cx="1567033" cy="915625"/>
          </a:xfrm>
          <a:prstGeom prst="rect">
            <a:avLst/>
          </a:prstGeom>
          <a:solidFill>
            <a:srgbClr val="FFFFCC"/>
          </a:solidFill>
          <a:ln w="6350" cap="flat" cmpd="sng">
            <a:solidFill>
              <a:srgbClr val="70AD47"/>
            </a:solidFill>
            <a:prstDash val="solid"/>
            <a:miter/>
            <a:headEnd type="none" w="med" len="med"/>
            <a:tailEnd type="none" w="med" len="med"/>
          </a:ln>
          <a:effectLst>
            <a:outerShdw dist="38100" dir="2699999" algn="tl" rotWithShape="0">
              <a:srgbClr val="000000">
                <a:alpha val="39999"/>
              </a:srgbClr>
            </a:outerShdw>
          </a:effectLst>
        </p:spPr>
        <p:txBody>
          <a:bodyPr lIns="43205" tIns="21603" rIns="43205" bIns="21603">
            <a:spAutoFit/>
          </a:bodyPr>
          <a:lstStyle/>
          <a:p>
            <a:pPr>
              <a:buFont typeface="Arial" panose="020B0604020202020204" pitchFamily="34" charset="0"/>
            </a:pPr>
            <a:r>
              <a:rPr lang="en-US" altLang="en-US" sz="1100" b="1" dirty="0">
                <a:solidFill>
                  <a:srgbClr val="800080"/>
                </a:solidFill>
                <a:latin typeface="微软雅黑" panose="020B0503020204020204" charset="-122"/>
                <a:ea typeface="微软雅黑" panose="020B0503020204020204" charset="-122"/>
                <a:sym typeface="宋体" panose="02010600030101010101" pitchFamily="2" charset="-122"/>
              </a:rPr>
              <a:t>城乡收入不平衡、地区之间发展不平衡；不充分说明生产力发展水平还不够高，仍需坚持以经济建设为中心。</a:t>
            </a:r>
            <a:endParaRPr lang="en-US" altLang="en-US" sz="1100" b="1" dirty="0">
              <a:solidFill>
                <a:srgbClr val="800080"/>
              </a:solidFill>
              <a:latin typeface="微软雅黑" panose="020B0503020204020204" charset="-122"/>
              <a:ea typeface="微软雅黑" panose="020B0503020204020204" charset="-122"/>
              <a:sym typeface="宋体" panose="02010600030101010101" pitchFamily="2" charset="-122"/>
            </a:endParaRPr>
          </a:p>
        </p:txBody>
      </p:sp>
      <p:sp>
        <p:nvSpPr>
          <p:cNvPr id="11266" name="矩形 4"/>
          <p:cNvSpPr/>
          <p:nvPr/>
        </p:nvSpPr>
        <p:spPr>
          <a:xfrm>
            <a:off x="1451759" y="334160"/>
            <a:ext cx="2582865" cy="275707"/>
          </a:xfrm>
          <a:prstGeom prst="rect">
            <a:avLst/>
          </a:prstGeom>
          <a:noFill/>
          <a:ln w="9525">
            <a:noFill/>
          </a:ln>
        </p:spPr>
        <p:txBody>
          <a:bodyPr wrap="none" lIns="43205" tIns="21603" rIns="43205" bIns="21603" anchor="t">
            <a:spAutoFit/>
          </a:bodyPr>
          <a:lstStyle/>
          <a:p>
            <a:pPr eaLnBrk="0" hangingPunct="0"/>
            <a:r>
              <a:rPr lang="zh-CN" altLang="en-US" sz="1500" b="1" dirty="0">
                <a:solidFill>
                  <a:srgbClr val="C00000"/>
                </a:solidFill>
                <a:latin typeface="微软雅黑" panose="020B0503020204020204" charset="-122"/>
                <a:ea typeface="微软雅黑" panose="020B0503020204020204" charset="-122"/>
              </a:rPr>
              <a:t>我国为什么要全面深化改革？</a:t>
            </a:r>
            <a:endParaRPr lang="zh-CN" altLang="en-US" sz="1500" b="1" dirty="0">
              <a:solidFill>
                <a:srgbClr val="C000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10254">
                                            <p:txEl>
                                              <p:pRg st="0" end="0"/>
                                            </p:txEl>
                                          </p:spTgt>
                                        </p:tgtEl>
                                        <p:attrNameLst>
                                          <p:attrName>style.visibility</p:attrName>
                                        </p:attrNameLst>
                                      </p:cBhvr>
                                      <p:to>
                                        <p:strVal val="visible"/>
                                      </p:to>
                                    </p:set>
                                    <p:anim calcmode="lin" valueType="num">
                                      <p:cBhvr>
                                        <p:cTn id="7" dur="500" fill="hold"/>
                                        <p:tgtEl>
                                          <p:spTgt spid="1025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25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25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25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25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10255"/>
                                        </p:tgtEl>
                                        <p:attrNameLst>
                                          <p:attrName>style.visibility</p:attrName>
                                        </p:attrNameLst>
                                      </p:cBhvr>
                                      <p:to>
                                        <p:strVal val="visible"/>
                                      </p:to>
                                    </p:set>
                                    <p:anim calcmode="lin" valueType="num">
                                      <p:cBhvr>
                                        <p:cTn id="16" dur="500" fill="hold"/>
                                        <p:tgtEl>
                                          <p:spTgt spid="10255"/>
                                        </p:tgtEl>
                                        <p:attrNameLst>
                                          <p:attrName>ppt_w</p:attrName>
                                        </p:attrNameLst>
                                      </p:cBhvr>
                                      <p:tavLst>
                                        <p:tav tm="0">
                                          <p:val>
                                            <p:fltVal val="0"/>
                                          </p:val>
                                        </p:tav>
                                        <p:tav tm="100000">
                                          <p:val>
                                            <p:strVal val="#ppt_w"/>
                                          </p:val>
                                        </p:tav>
                                      </p:tavLst>
                                    </p:anim>
                                    <p:anim calcmode="lin" valueType="num">
                                      <p:cBhvr>
                                        <p:cTn id="17" dur="500" fill="hold"/>
                                        <p:tgtEl>
                                          <p:spTgt spid="10255"/>
                                        </p:tgtEl>
                                        <p:attrNameLst>
                                          <p:attrName>ppt_h</p:attrName>
                                        </p:attrNameLst>
                                      </p:cBhvr>
                                      <p:tavLst>
                                        <p:tav tm="0">
                                          <p:val>
                                            <p:fltVal val="0"/>
                                          </p:val>
                                        </p:tav>
                                        <p:tav tm="100000">
                                          <p:val>
                                            <p:strVal val="#ppt_h"/>
                                          </p:val>
                                        </p:tav>
                                      </p:tavLst>
                                    </p:anim>
                                    <p:anim calcmode="lin" valueType="num">
                                      <p:cBhvr>
                                        <p:cTn id="18" dur="500" fill="hold"/>
                                        <p:tgtEl>
                                          <p:spTgt spid="10255"/>
                                        </p:tgtEl>
                                        <p:attrNameLst>
                                          <p:attrName>style.rotation</p:attrName>
                                        </p:attrNameLst>
                                      </p:cBhvr>
                                      <p:tavLst>
                                        <p:tav tm="0">
                                          <p:val>
                                            <p:fltVal val="360"/>
                                          </p:val>
                                        </p:tav>
                                        <p:tav tm="100000">
                                          <p:val>
                                            <p:fltVal val="0"/>
                                          </p:val>
                                        </p:tav>
                                      </p:tavLst>
                                    </p:anim>
                                    <p:animEffect transition="in" filter="fade">
                                      <p:cBhvr>
                                        <p:cTn id="19" dur="500"/>
                                        <p:tgtEl>
                                          <p:spTgt spid="10255"/>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0258"/>
                                        </p:tgtEl>
                                        <p:attrNameLst>
                                          <p:attrName>style.visibility</p:attrName>
                                        </p:attrNameLst>
                                      </p:cBhvr>
                                      <p:to>
                                        <p:strVal val="visible"/>
                                      </p:to>
                                    </p:set>
                                    <p:anim calcmode="lin" valueType="num">
                                      <p:cBhvr>
                                        <p:cTn id="24" dur="500" fill="hold"/>
                                        <p:tgtEl>
                                          <p:spTgt spid="10258"/>
                                        </p:tgtEl>
                                        <p:attrNameLst>
                                          <p:attrName>ppt_w</p:attrName>
                                        </p:attrNameLst>
                                      </p:cBhvr>
                                      <p:tavLst>
                                        <p:tav tm="0">
                                          <p:val>
                                            <p:fltVal val="0"/>
                                          </p:val>
                                        </p:tav>
                                        <p:tav tm="100000">
                                          <p:val>
                                            <p:strVal val="#ppt_w"/>
                                          </p:val>
                                        </p:tav>
                                      </p:tavLst>
                                    </p:anim>
                                    <p:anim calcmode="lin" valueType="num">
                                      <p:cBhvr>
                                        <p:cTn id="25" dur="500" fill="hold"/>
                                        <p:tgtEl>
                                          <p:spTgt spid="10258"/>
                                        </p:tgtEl>
                                        <p:attrNameLst>
                                          <p:attrName>ppt_h</p:attrName>
                                        </p:attrNameLst>
                                      </p:cBhvr>
                                      <p:tavLst>
                                        <p:tav tm="0">
                                          <p:val>
                                            <p:fltVal val="0"/>
                                          </p:val>
                                        </p:tav>
                                        <p:tav tm="100000">
                                          <p:val>
                                            <p:strVal val="#ppt_h"/>
                                          </p:val>
                                        </p:tav>
                                      </p:tavLst>
                                    </p:anim>
                                    <p:anim calcmode="lin" valueType="num">
                                      <p:cBhvr>
                                        <p:cTn id="26" dur="500" fill="hold"/>
                                        <p:tgtEl>
                                          <p:spTgt spid="10258"/>
                                        </p:tgtEl>
                                        <p:attrNameLst>
                                          <p:attrName>style.rotation</p:attrName>
                                        </p:attrNameLst>
                                      </p:cBhvr>
                                      <p:tavLst>
                                        <p:tav tm="0">
                                          <p:val>
                                            <p:fltVal val="360"/>
                                          </p:val>
                                        </p:tav>
                                        <p:tav tm="100000">
                                          <p:val>
                                            <p:fltVal val="0"/>
                                          </p:val>
                                        </p:tav>
                                      </p:tavLst>
                                    </p:anim>
                                    <p:animEffect transition="in" filter="fade">
                                      <p:cBhvr>
                                        <p:cTn id="27" dur="500"/>
                                        <p:tgtEl>
                                          <p:spTgt spid="10258"/>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7416"/>
                                        </p:tgtEl>
                                        <p:attrNameLst>
                                          <p:attrName>style.visibility</p:attrName>
                                        </p:attrNameLst>
                                      </p:cBhvr>
                                      <p:to>
                                        <p:strVal val="visible"/>
                                      </p:to>
                                    </p:set>
                                    <p:animEffect transition="in" filter="wipe(down)">
                                      <p:cBhvr>
                                        <p:cTn id="32" dur="580">
                                          <p:stCondLst>
                                            <p:cond delay="0"/>
                                          </p:stCondLst>
                                        </p:cTn>
                                        <p:tgtEl>
                                          <p:spTgt spid="17416"/>
                                        </p:tgtEl>
                                      </p:cBhvr>
                                    </p:animEffect>
                                    <p:anim calcmode="lin" valueType="num">
                                      <p:cBhvr>
                                        <p:cTn id="33" dur="1822" tmFilter="0,0; 0.14,0.36; 0.43,0.73; 0.71,0.91; 1.0,1.0">
                                          <p:stCondLst>
                                            <p:cond delay="0"/>
                                          </p:stCondLst>
                                        </p:cTn>
                                        <p:tgtEl>
                                          <p:spTgt spid="1741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741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741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741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7416"/>
                                        </p:tgtEl>
                                        <p:attrNameLst>
                                          <p:attrName>ppt_y</p:attrName>
                                        </p:attrNameLst>
                                      </p:cBhvr>
                                      <p:tavLst>
                                        <p:tav tm="0" fmla="#ppt_y-sin(pi*$)/81">
                                          <p:val>
                                            <p:fltVal val="0"/>
                                          </p:val>
                                        </p:tav>
                                        <p:tav tm="100000">
                                          <p:val>
                                            <p:fltVal val="1"/>
                                          </p:val>
                                        </p:tav>
                                      </p:tavLst>
                                    </p:anim>
                                    <p:animScale>
                                      <p:cBhvr>
                                        <p:cTn id="38" dur="26">
                                          <p:stCondLst>
                                            <p:cond delay="650"/>
                                          </p:stCondLst>
                                        </p:cTn>
                                        <p:tgtEl>
                                          <p:spTgt spid="17416"/>
                                        </p:tgtEl>
                                      </p:cBhvr>
                                      <p:to x="100000" y="60000"/>
                                    </p:animScale>
                                    <p:animScale>
                                      <p:cBhvr>
                                        <p:cTn id="39" dur="166" decel="50000">
                                          <p:stCondLst>
                                            <p:cond delay="676"/>
                                          </p:stCondLst>
                                        </p:cTn>
                                        <p:tgtEl>
                                          <p:spTgt spid="17416"/>
                                        </p:tgtEl>
                                      </p:cBhvr>
                                      <p:to x="100000" y="100000"/>
                                    </p:animScale>
                                    <p:animScale>
                                      <p:cBhvr>
                                        <p:cTn id="40" dur="26">
                                          <p:stCondLst>
                                            <p:cond delay="1312"/>
                                          </p:stCondLst>
                                        </p:cTn>
                                        <p:tgtEl>
                                          <p:spTgt spid="17416"/>
                                        </p:tgtEl>
                                      </p:cBhvr>
                                      <p:to x="100000" y="80000"/>
                                    </p:animScale>
                                    <p:animScale>
                                      <p:cBhvr>
                                        <p:cTn id="41" dur="166" decel="50000">
                                          <p:stCondLst>
                                            <p:cond delay="1338"/>
                                          </p:stCondLst>
                                        </p:cTn>
                                        <p:tgtEl>
                                          <p:spTgt spid="17416"/>
                                        </p:tgtEl>
                                      </p:cBhvr>
                                      <p:to x="100000" y="100000"/>
                                    </p:animScale>
                                    <p:animScale>
                                      <p:cBhvr>
                                        <p:cTn id="42" dur="26">
                                          <p:stCondLst>
                                            <p:cond delay="1642"/>
                                          </p:stCondLst>
                                        </p:cTn>
                                        <p:tgtEl>
                                          <p:spTgt spid="17416"/>
                                        </p:tgtEl>
                                      </p:cBhvr>
                                      <p:to x="100000" y="90000"/>
                                    </p:animScale>
                                    <p:animScale>
                                      <p:cBhvr>
                                        <p:cTn id="43" dur="166" decel="50000">
                                          <p:stCondLst>
                                            <p:cond delay="1668"/>
                                          </p:stCondLst>
                                        </p:cTn>
                                        <p:tgtEl>
                                          <p:spTgt spid="17416"/>
                                        </p:tgtEl>
                                      </p:cBhvr>
                                      <p:to x="100000" y="100000"/>
                                    </p:animScale>
                                    <p:animScale>
                                      <p:cBhvr>
                                        <p:cTn id="44" dur="26">
                                          <p:stCondLst>
                                            <p:cond delay="1808"/>
                                          </p:stCondLst>
                                        </p:cTn>
                                        <p:tgtEl>
                                          <p:spTgt spid="17416"/>
                                        </p:tgtEl>
                                      </p:cBhvr>
                                      <p:to x="100000" y="95000"/>
                                    </p:animScale>
                                    <p:animScale>
                                      <p:cBhvr>
                                        <p:cTn id="45" dur="166" decel="50000">
                                          <p:stCondLst>
                                            <p:cond delay="1834"/>
                                          </p:stCondLst>
                                        </p:cTn>
                                        <p:tgtEl>
                                          <p:spTgt spid="17416"/>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5" presetClass="entr" presetSubtype="0" fill="hold" nodeType="clickEffect">
                                  <p:stCondLst>
                                    <p:cond delay="0"/>
                                  </p:stCondLst>
                                  <p:childTnLst>
                                    <p:set>
                                      <p:cBhvr>
                                        <p:cTn id="49" dur="1" fill="hold">
                                          <p:stCondLst>
                                            <p:cond delay="0"/>
                                          </p:stCondLst>
                                        </p:cTn>
                                        <p:tgtEl>
                                          <p:spTgt spid="10260"/>
                                        </p:tgtEl>
                                        <p:attrNameLst>
                                          <p:attrName>style.visibility</p:attrName>
                                        </p:attrNameLst>
                                      </p:cBhvr>
                                      <p:to>
                                        <p:strVal val="visible"/>
                                      </p:to>
                                    </p:set>
                                    <p:anim calcmode="lin" valueType="num">
                                      <p:cBhvr>
                                        <p:cTn id="50" dur="500" decel="50000" fill="hold">
                                          <p:stCondLst>
                                            <p:cond delay="0"/>
                                          </p:stCondLst>
                                        </p:cTn>
                                        <p:tgtEl>
                                          <p:spTgt spid="10260"/>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10260"/>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10260"/>
                                        </p:tgtEl>
                                        <p:attrNameLst>
                                          <p:attrName>ppt_w</p:attrName>
                                        </p:attrNameLst>
                                      </p:cBhvr>
                                      <p:tavLst>
                                        <p:tav tm="0">
                                          <p:val>
                                            <p:strVal val="#ppt_w*.05"/>
                                          </p:val>
                                        </p:tav>
                                        <p:tav tm="100000">
                                          <p:val>
                                            <p:strVal val="#ppt_w"/>
                                          </p:val>
                                        </p:tav>
                                      </p:tavLst>
                                    </p:anim>
                                    <p:anim calcmode="lin" valueType="num">
                                      <p:cBhvr>
                                        <p:cTn id="53" dur="1000" fill="hold"/>
                                        <p:tgtEl>
                                          <p:spTgt spid="10260"/>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10260"/>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10260"/>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10260"/>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10260"/>
                                        </p:tgtEl>
                                      </p:cBhvr>
                                    </p:animEffect>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nodeType="clickEffect">
                                  <p:stCondLst>
                                    <p:cond delay="0"/>
                                  </p:stCondLst>
                                  <p:childTnLst>
                                    <p:set>
                                      <p:cBhvr>
                                        <p:cTn id="61" dur="1" fill="hold">
                                          <p:stCondLst>
                                            <p:cond delay="0"/>
                                          </p:stCondLst>
                                        </p:cTn>
                                        <p:tgtEl>
                                          <p:spTgt spid="10261"/>
                                        </p:tgtEl>
                                        <p:attrNameLst>
                                          <p:attrName>style.visibility</p:attrName>
                                        </p:attrNameLst>
                                      </p:cBhvr>
                                      <p:to>
                                        <p:strVal val="visible"/>
                                      </p:to>
                                    </p:set>
                                    <p:animEffect transition="in" filter="wipe(down)">
                                      <p:cBhvr>
                                        <p:cTn id="62" dur="580">
                                          <p:stCondLst>
                                            <p:cond delay="0"/>
                                          </p:stCondLst>
                                        </p:cTn>
                                        <p:tgtEl>
                                          <p:spTgt spid="10261"/>
                                        </p:tgtEl>
                                      </p:cBhvr>
                                    </p:animEffect>
                                    <p:anim calcmode="lin" valueType="num">
                                      <p:cBhvr>
                                        <p:cTn id="63" dur="1822" tmFilter="0,0; 0.14,0.36; 0.43,0.73; 0.71,0.91; 1.0,1.0">
                                          <p:stCondLst>
                                            <p:cond delay="0"/>
                                          </p:stCondLst>
                                        </p:cTn>
                                        <p:tgtEl>
                                          <p:spTgt spid="10261"/>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0261"/>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0261"/>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0261"/>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0261"/>
                                        </p:tgtEl>
                                        <p:attrNameLst>
                                          <p:attrName>ppt_y</p:attrName>
                                        </p:attrNameLst>
                                      </p:cBhvr>
                                      <p:tavLst>
                                        <p:tav tm="0" fmla="#ppt_y-sin(pi*$)/81">
                                          <p:val>
                                            <p:fltVal val="0"/>
                                          </p:val>
                                        </p:tav>
                                        <p:tav tm="100000">
                                          <p:val>
                                            <p:fltVal val="1"/>
                                          </p:val>
                                        </p:tav>
                                      </p:tavLst>
                                    </p:anim>
                                    <p:animScale>
                                      <p:cBhvr>
                                        <p:cTn id="68" dur="26">
                                          <p:stCondLst>
                                            <p:cond delay="650"/>
                                          </p:stCondLst>
                                        </p:cTn>
                                        <p:tgtEl>
                                          <p:spTgt spid="10261"/>
                                        </p:tgtEl>
                                      </p:cBhvr>
                                      <p:to x="100000" y="60000"/>
                                    </p:animScale>
                                    <p:animScale>
                                      <p:cBhvr>
                                        <p:cTn id="69" dur="166" decel="50000">
                                          <p:stCondLst>
                                            <p:cond delay="676"/>
                                          </p:stCondLst>
                                        </p:cTn>
                                        <p:tgtEl>
                                          <p:spTgt spid="10261"/>
                                        </p:tgtEl>
                                      </p:cBhvr>
                                      <p:to x="100000" y="100000"/>
                                    </p:animScale>
                                    <p:animScale>
                                      <p:cBhvr>
                                        <p:cTn id="70" dur="26">
                                          <p:stCondLst>
                                            <p:cond delay="1312"/>
                                          </p:stCondLst>
                                        </p:cTn>
                                        <p:tgtEl>
                                          <p:spTgt spid="10261"/>
                                        </p:tgtEl>
                                      </p:cBhvr>
                                      <p:to x="100000" y="80000"/>
                                    </p:animScale>
                                    <p:animScale>
                                      <p:cBhvr>
                                        <p:cTn id="71" dur="166" decel="50000">
                                          <p:stCondLst>
                                            <p:cond delay="1338"/>
                                          </p:stCondLst>
                                        </p:cTn>
                                        <p:tgtEl>
                                          <p:spTgt spid="10261"/>
                                        </p:tgtEl>
                                      </p:cBhvr>
                                      <p:to x="100000" y="100000"/>
                                    </p:animScale>
                                    <p:animScale>
                                      <p:cBhvr>
                                        <p:cTn id="72" dur="26">
                                          <p:stCondLst>
                                            <p:cond delay="1642"/>
                                          </p:stCondLst>
                                        </p:cTn>
                                        <p:tgtEl>
                                          <p:spTgt spid="10261"/>
                                        </p:tgtEl>
                                      </p:cBhvr>
                                      <p:to x="100000" y="90000"/>
                                    </p:animScale>
                                    <p:animScale>
                                      <p:cBhvr>
                                        <p:cTn id="73" dur="166" decel="50000">
                                          <p:stCondLst>
                                            <p:cond delay="1668"/>
                                          </p:stCondLst>
                                        </p:cTn>
                                        <p:tgtEl>
                                          <p:spTgt spid="10261"/>
                                        </p:tgtEl>
                                      </p:cBhvr>
                                      <p:to x="100000" y="100000"/>
                                    </p:animScale>
                                    <p:animScale>
                                      <p:cBhvr>
                                        <p:cTn id="74" dur="26">
                                          <p:stCondLst>
                                            <p:cond delay="1808"/>
                                          </p:stCondLst>
                                        </p:cTn>
                                        <p:tgtEl>
                                          <p:spTgt spid="10261"/>
                                        </p:tgtEl>
                                      </p:cBhvr>
                                      <p:to x="100000" y="95000"/>
                                    </p:animScale>
                                    <p:animScale>
                                      <p:cBhvr>
                                        <p:cTn id="75" dur="166" decel="50000">
                                          <p:stCondLst>
                                            <p:cond delay="1834"/>
                                          </p:stCondLst>
                                        </p:cTn>
                                        <p:tgtEl>
                                          <p:spTgt spid="10261"/>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26" presetClass="entr" presetSubtype="0" fill="hold" grpId="0" nodeType="clickEffect">
                                  <p:stCondLst>
                                    <p:cond delay="0"/>
                                  </p:stCondLst>
                                  <p:childTnLst>
                                    <p:set>
                                      <p:cBhvr>
                                        <p:cTn id="79" dur="1" fill="hold">
                                          <p:stCondLst>
                                            <p:cond delay="0"/>
                                          </p:stCondLst>
                                        </p:cTn>
                                        <p:tgtEl>
                                          <p:spTgt spid="17419"/>
                                        </p:tgtEl>
                                        <p:attrNameLst>
                                          <p:attrName>style.visibility</p:attrName>
                                        </p:attrNameLst>
                                      </p:cBhvr>
                                      <p:to>
                                        <p:strVal val="visible"/>
                                      </p:to>
                                    </p:set>
                                    <p:animEffect transition="in" filter="wipe(down)">
                                      <p:cBhvr>
                                        <p:cTn id="80" dur="580">
                                          <p:stCondLst>
                                            <p:cond delay="0"/>
                                          </p:stCondLst>
                                        </p:cTn>
                                        <p:tgtEl>
                                          <p:spTgt spid="17419"/>
                                        </p:tgtEl>
                                      </p:cBhvr>
                                    </p:animEffect>
                                    <p:anim calcmode="lin" valueType="num">
                                      <p:cBhvr>
                                        <p:cTn id="81" dur="1822" tmFilter="0,0; 0.14,0.36; 0.43,0.73; 0.71,0.91; 1.0,1.0">
                                          <p:stCondLst>
                                            <p:cond delay="0"/>
                                          </p:stCondLst>
                                        </p:cTn>
                                        <p:tgtEl>
                                          <p:spTgt spid="17419"/>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17419"/>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17419"/>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17419"/>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17419"/>
                                        </p:tgtEl>
                                        <p:attrNameLst>
                                          <p:attrName>ppt_y</p:attrName>
                                        </p:attrNameLst>
                                      </p:cBhvr>
                                      <p:tavLst>
                                        <p:tav tm="0" fmla="#ppt_y-sin(pi*$)/81">
                                          <p:val>
                                            <p:fltVal val="0"/>
                                          </p:val>
                                        </p:tav>
                                        <p:tav tm="100000">
                                          <p:val>
                                            <p:fltVal val="1"/>
                                          </p:val>
                                        </p:tav>
                                      </p:tavLst>
                                    </p:anim>
                                    <p:animScale>
                                      <p:cBhvr>
                                        <p:cTn id="86" dur="26">
                                          <p:stCondLst>
                                            <p:cond delay="650"/>
                                          </p:stCondLst>
                                        </p:cTn>
                                        <p:tgtEl>
                                          <p:spTgt spid="17419"/>
                                        </p:tgtEl>
                                      </p:cBhvr>
                                      <p:to x="100000" y="60000"/>
                                    </p:animScale>
                                    <p:animScale>
                                      <p:cBhvr>
                                        <p:cTn id="87" dur="166" decel="50000">
                                          <p:stCondLst>
                                            <p:cond delay="676"/>
                                          </p:stCondLst>
                                        </p:cTn>
                                        <p:tgtEl>
                                          <p:spTgt spid="17419"/>
                                        </p:tgtEl>
                                      </p:cBhvr>
                                      <p:to x="100000" y="100000"/>
                                    </p:animScale>
                                    <p:animScale>
                                      <p:cBhvr>
                                        <p:cTn id="88" dur="26">
                                          <p:stCondLst>
                                            <p:cond delay="1312"/>
                                          </p:stCondLst>
                                        </p:cTn>
                                        <p:tgtEl>
                                          <p:spTgt spid="17419"/>
                                        </p:tgtEl>
                                      </p:cBhvr>
                                      <p:to x="100000" y="80000"/>
                                    </p:animScale>
                                    <p:animScale>
                                      <p:cBhvr>
                                        <p:cTn id="89" dur="166" decel="50000">
                                          <p:stCondLst>
                                            <p:cond delay="1338"/>
                                          </p:stCondLst>
                                        </p:cTn>
                                        <p:tgtEl>
                                          <p:spTgt spid="17419"/>
                                        </p:tgtEl>
                                      </p:cBhvr>
                                      <p:to x="100000" y="100000"/>
                                    </p:animScale>
                                    <p:animScale>
                                      <p:cBhvr>
                                        <p:cTn id="90" dur="26">
                                          <p:stCondLst>
                                            <p:cond delay="1642"/>
                                          </p:stCondLst>
                                        </p:cTn>
                                        <p:tgtEl>
                                          <p:spTgt spid="17419"/>
                                        </p:tgtEl>
                                      </p:cBhvr>
                                      <p:to x="100000" y="90000"/>
                                    </p:animScale>
                                    <p:animScale>
                                      <p:cBhvr>
                                        <p:cTn id="91" dur="166" decel="50000">
                                          <p:stCondLst>
                                            <p:cond delay="1668"/>
                                          </p:stCondLst>
                                        </p:cTn>
                                        <p:tgtEl>
                                          <p:spTgt spid="17419"/>
                                        </p:tgtEl>
                                      </p:cBhvr>
                                      <p:to x="100000" y="100000"/>
                                    </p:animScale>
                                    <p:animScale>
                                      <p:cBhvr>
                                        <p:cTn id="92" dur="26">
                                          <p:stCondLst>
                                            <p:cond delay="1808"/>
                                          </p:stCondLst>
                                        </p:cTn>
                                        <p:tgtEl>
                                          <p:spTgt spid="17419"/>
                                        </p:tgtEl>
                                      </p:cBhvr>
                                      <p:to x="100000" y="95000"/>
                                    </p:animScale>
                                    <p:animScale>
                                      <p:cBhvr>
                                        <p:cTn id="93" dur="166" decel="50000">
                                          <p:stCondLst>
                                            <p:cond delay="1834"/>
                                          </p:stCondLst>
                                        </p:cTn>
                                        <p:tgtEl>
                                          <p:spTgt spid="174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bldLvl="0" animBg="1"/>
      <p:bldP spid="1741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87506" y="597616"/>
            <a:ext cx="4757957" cy="966958"/>
          </a:xfrm>
          <a:prstGeom prst="rect">
            <a:avLst/>
          </a:prstGeom>
          <a:noFill/>
          <a:ln w="9525">
            <a:noFill/>
          </a:ln>
        </p:spPr>
        <p:txBody>
          <a:bodyPr wrap="square" lIns="43205" tIns="21603" rIns="43205" bIns="21603">
            <a:spAutoFit/>
          </a:bodyPr>
          <a:lstStyle/>
          <a:p>
            <a:pPr>
              <a:lnSpc>
                <a:spcPct val="200000"/>
              </a:lnSpc>
            </a:pPr>
            <a:r>
              <a:rPr lang="zh-CN" altLang="en-US" sz="1500" b="1" dirty="0" smtClean="0">
                <a:latin typeface="微软雅黑" panose="020B0503020204020204" charset="-122"/>
                <a:ea typeface="微软雅黑" panose="020B0503020204020204" charset="-122"/>
              </a:rPr>
              <a:t>思考</a:t>
            </a:r>
            <a:r>
              <a:rPr lang="en-US" altLang="zh-CN" sz="1500" b="1" dirty="0" smtClean="0">
                <a:latin typeface="微软雅黑" panose="020B0503020204020204" charset="-122"/>
                <a:ea typeface="微软雅黑" panose="020B0503020204020204" charset="-122"/>
              </a:rPr>
              <a:t>:</a:t>
            </a:r>
            <a:r>
              <a:rPr lang="zh-CN" altLang="en-US" sz="1500" b="1" kern="0" dirty="0" smtClean="0">
                <a:latin typeface="微软雅黑" panose="020B0503020204020204" charset="-122"/>
                <a:ea typeface="微软雅黑" panose="020B0503020204020204" charset="-122"/>
                <a:cs typeface="+mj-cs"/>
                <a:sym typeface="+mn-ea"/>
              </a:rPr>
              <a:t>改革开放以来、中国人民体会到更多的获得感、安全感、幸福感，</a:t>
            </a:r>
            <a:r>
              <a:rPr lang="zh-CN" altLang="en-US" sz="1500" b="1" dirty="0" smtClean="0">
                <a:latin typeface="微软雅黑" panose="020B0503020204020204" charset="-122"/>
                <a:ea typeface="微软雅黑" panose="020B0503020204020204" charset="-122"/>
              </a:rPr>
              <a:t>为什么我们的生活会发生如此大的变化？</a:t>
            </a:r>
            <a:endParaRPr sz="1500" b="1" dirty="0">
              <a:latin typeface="微软雅黑" panose="020B0503020204020204" charset="-122"/>
              <a:ea typeface="微软雅黑" panose="020B0503020204020204" charset="-122"/>
              <a:cs typeface="微软雅黑" panose="020B0503020204020204" charset="-122"/>
            </a:endParaRPr>
          </a:p>
        </p:txBody>
      </p:sp>
      <p:sp>
        <p:nvSpPr>
          <p:cNvPr id="13" name="云形标注 12"/>
          <p:cNvSpPr/>
          <p:nvPr/>
        </p:nvSpPr>
        <p:spPr>
          <a:xfrm>
            <a:off x="1459163" y="1727147"/>
            <a:ext cx="3697266" cy="1220433"/>
          </a:xfrm>
          <a:prstGeom prst="cloudCallout">
            <a:avLst>
              <a:gd name="adj1" fmla="val 18889"/>
              <a:gd name="adj2" fmla="val -79656"/>
            </a:avLst>
          </a:prstGeom>
          <a:solidFill>
            <a:schemeClr val="accent6">
              <a:lumMod val="20000"/>
              <a:lumOff val="80000"/>
            </a:schemeClr>
          </a:solidFill>
          <a:ln>
            <a:solidFill>
              <a:schemeClr val="accent6">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lIns="43205" tIns="21603" rIns="43205" bIns="21603" anchor="ctr"/>
          <a:lstStyle/>
          <a:p>
            <a:pPr algn="just" eaLnBrk="0" hangingPunct="0">
              <a:lnSpc>
                <a:spcPct val="150000"/>
              </a:lnSpc>
              <a:defRPr/>
            </a:pPr>
            <a:endParaRPr lang="en-US" altLang="zh-CN" sz="800" dirty="0" smtClean="0">
              <a:solidFill>
                <a:schemeClr val="tx1"/>
              </a:solidFill>
              <a:latin typeface="微软雅黑" panose="020B0503020204020204" charset="-122"/>
              <a:ea typeface="微软雅黑" panose="020B0503020204020204" charset="-122"/>
              <a:sym typeface="+mn-ea"/>
            </a:endParaRPr>
          </a:p>
          <a:p>
            <a:pPr algn="just" eaLnBrk="0" hangingPunct="0">
              <a:lnSpc>
                <a:spcPct val="150000"/>
              </a:lnSpc>
              <a:defRPr/>
            </a:pPr>
            <a:r>
              <a:rPr lang="zh-CN" altLang="en-US" sz="2100" b="1" dirty="0" smtClean="0">
                <a:solidFill>
                  <a:schemeClr val="tx1"/>
                </a:solidFill>
                <a:latin typeface="楷体" panose="02010609060101010101" pitchFamily="49" charset="-122"/>
                <a:ea typeface="楷体" panose="02010609060101010101" pitchFamily="49" charset="-122"/>
                <a:sym typeface="+mn-ea"/>
              </a:rPr>
              <a:t>发生如此大的变化得益于</a:t>
            </a:r>
            <a:r>
              <a:rPr lang="zh-CN" altLang="en-US" sz="2100" b="1" dirty="0" smtClean="0">
                <a:solidFill>
                  <a:srgbClr val="FF0000"/>
                </a:solidFill>
                <a:latin typeface="楷体" panose="02010609060101010101" pitchFamily="49" charset="-122"/>
                <a:ea typeface="楷体" panose="02010609060101010101" pitchFamily="49" charset="-122"/>
                <a:sym typeface="+mn-ea"/>
              </a:rPr>
              <a:t>改革开放</a:t>
            </a:r>
            <a:r>
              <a:rPr lang="zh-CN" altLang="en-US" sz="2100" b="1" dirty="0" smtClean="0">
                <a:solidFill>
                  <a:schemeClr val="tx1"/>
                </a:solidFill>
                <a:latin typeface="楷体" panose="02010609060101010101" pitchFamily="49" charset="-122"/>
                <a:ea typeface="楷体" panose="02010609060101010101" pitchFamily="49" charset="-122"/>
                <a:sym typeface="+mn-ea"/>
              </a:rPr>
              <a:t>。</a:t>
            </a:r>
            <a:endParaRPr lang="zh-CN" altLang="en-US" sz="1100" b="1" dirty="0" smtClean="0">
              <a:solidFill>
                <a:schemeClr val="tx1"/>
              </a:solidFill>
              <a:latin typeface="楷体" panose="02010609060101010101" pitchFamily="49" charset="-122"/>
              <a:ea typeface="楷体" panose="02010609060101010101" pitchFamily="49" charset="-122"/>
              <a:sym typeface="+mn-ea"/>
            </a:endParaRPr>
          </a:p>
          <a:p>
            <a:pPr algn="just" eaLnBrk="0" hangingPunct="0">
              <a:lnSpc>
                <a:spcPct val="150000"/>
              </a:lnSpc>
              <a:defRPr/>
            </a:pPr>
            <a:endParaRPr lang="zh-CN" altLang="en-US" sz="1100" b="1" dirty="0" smtClean="0">
              <a:solidFill>
                <a:schemeClr val="tx1"/>
              </a:solidFill>
              <a:latin typeface="楷体" panose="02010609060101010101" pitchFamily="49" charset="-122"/>
              <a:ea typeface="楷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92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9219" name="Rectangle 3"/>
          <p:cNvSpPr>
            <a:spLocks noChangeArrowheads="1"/>
          </p:cNvSpPr>
          <p:nvPr/>
        </p:nvSpPr>
        <p:spPr bwMode="auto">
          <a:xfrm>
            <a:off x="1597426" y="120382"/>
            <a:ext cx="1884680" cy="306705"/>
          </a:xfrm>
          <a:prstGeom prst="rect">
            <a:avLst/>
          </a:prstGeom>
          <a:noFill/>
          <a:ln w="9525">
            <a:noFill/>
            <a:miter lim="800000"/>
          </a:ln>
          <a:effectLst/>
        </p:spPr>
        <p:txBody>
          <a:bodyPr vert="horz" wrap="none" lIns="91440" tIns="45720" rIns="91440" bIns="45720" numCol="1" anchor="ctr" anchorCtr="0" compatLnSpc="1">
            <a:spAutoFit/>
          </a:bodyPr>
          <a:lstStyle/>
          <a:p>
            <a:pPr lvl="0" algn="ctr" defTabSz="914400" eaLnBrk="0" hangingPunct="0"/>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第</a:t>
            </a:r>
            <a:r>
              <a:rPr lang="en-US" altLang="zh-CN"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2</a:t>
            </a:r>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框　走向共同富裕</a:t>
            </a:r>
            <a:endParaRPr lang="zh-CN" altLang="en-US" sz="1400" b="1" dirty="0" smtClean="0">
              <a:solidFill>
                <a:schemeClr val="bg1"/>
              </a:solidFill>
              <a:latin typeface="Arial" panose="020B0604020202020204" pitchFamily="34" charset="0"/>
              <a:ea typeface="宋体" panose="02010600030101010101" pitchFamily="2" charset="-122"/>
              <a:cs typeface="宋体" panose="02010600030101010101" pitchFamily="2" charset="-122"/>
            </a:endParaRPr>
          </a:p>
        </p:txBody>
      </p:sp>
      <p:sp>
        <p:nvSpPr>
          <p:cNvPr id="33793" name="Rectangle 1"/>
          <p:cNvSpPr>
            <a:spLocks noChangeArrowheads="1"/>
          </p:cNvSpPr>
          <p:nvPr/>
        </p:nvSpPr>
        <p:spPr bwMode="auto">
          <a:xfrm>
            <a:off x="165875" y="477582"/>
            <a:ext cx="5429288" cy="1753235"/>
          </a:xfrm>
          <a:prstGeom prst="rect">
            <a:avLst/>
          </a:prstGeom>
          <a:noFill/>
          <a:ln w="9525">
            <a:noFill/>
            <a:miter lim="800000"/>
          </a:ln>
          <a:effectLst/>
        </p:spPr>
        <p:txBody>
          <a:bodyPr vert="horz" wrap="square" lIns="91440" tIns="45720" rIns="91440" bIns="45720" numCol="1" anchor="ctr" anchorCtr="0" compatLnSpc="1">
            <a:spAutoFit/>
          </a:bodyPr>
          <a:lstStyle/>
          <a:p>
            <a:r>
              <a:rPr lang="zh-CN" altLang="en-US" sz="1200" b="1" dirty="0" smtClean="0">
                <a:solidFill>
                  <a:schemeClr val="bg1"/>
                </a:solidFill>
              </a:rPr>
              <a:t>第一目 改革开放进行时</a:t>
            </a:r>
            <a:endParaRPr lang="zh-CN" altLang="en-US" sz="1200" b="1" dirty="0" smtClean="0">
              <a:solidFill>
                <a:schemeClr val="bg1"/>
              </a:solidFill>
            </a:endParaRPr>
          </a:p>
          <a:p>
            <a:r>
              <a:rPr lang="zh-CN" altLang="en-US" sz="1200" b="1" dirty="0" smtClean="0">
                <a:solidFill>
                  <a:schemeClr val="bg1"/>
                </a:solidFill>
              </a:rPr>
              <a:t>（一）深化改革的原因：</a:t>
            </a:r>
            <a:endParaRPr lang="en-US" altLang="zh-CN" sz="1200" b="1" dirty="0" smtClean="0">
              <a:solidFill>
                <a:schemeClr val="bg1"/>
              </a:solidFill>
            </a:endParaRPr>
          </a:p>
          <a:p>
            <a:r>
              <a:rPr lang="en-US" altLang="zh-CN" sz="1200" b="1" dirty="0" smtClean="0">
                <a:solidFill>
                  <a:schemeClr val="bg1"/>
                </a:solidFill>
                <a:latin typeface="黑体" panose="02010609060101010101" pitchFamily="49" charset="-122"/>
                <a:ea typeface="黑体" panose="02010609060101010101" pitchFamily="49" charset="-122"/>
                <a:sym typeface="+mn-ea"/>
              </a:rPr>
              <a:t>1.</a:t>
            </a:r>
            <a:r>
              <a:rPr lang="zh-CN" altLang="zh-CN" sz="1200" b="1" dirty="0" smtClean="0">
                <a:solidFill>
                  <a:schemeClr val="bg1"/>
                </a:solidFill>
                <a:latin typeface="黑体" panose="02010609060101010101" pitchFamily="49" charset="-122"/>
                <a:ea typeface="黑体" panose="02010609060101010101" pitchFamily="49" charset="-122"/>
                <a:sym typeface="+mn-ea"/>
              </a:rPr>
              <a:t>我国过去40年的发展靠的是改革开放，未来发展也必须坚定不移地依靠改革开放。</a:t>
            </a:r>
            <a:endParaRPr lang="zh-CN" altLang="zh-CN" sz="1200" b="1" dirty="0" smtClean="0">
              <a:solidFill>
                <a:schemeClr val="bg1"/>
              </a:solidFill>
              <a:latin typeface="黑体" panose="02010609060101010101" pitchFamily="49" charset="-122"/>
              <a:ea typeface="黑体" panose="02010609060101010101" pitchFamily="49" charset="-122"/>
              <a:sym typeface="+mn-ea"/>
            </a:endParaRPr>
          </a:p>
          <a:p>
            <a:r>
              <a:rPr lang="en-US" altLang="zh-CN" sz="1200" b="1" dirty="0" smtClean="0">
                <a:solidFill>
                  <a:schemeClr val="bg1"/>
                </a:solidFill>
              </a:rPr>
              <a:t>2.</a:t>
            </a:r>
            <a:r>
              <a:rPr lang="zh-CN" altLang="en-US" sz="1200" b="1" dirty="0" smtClean="0">
                <a:solidFill>
                  <a:schemeClr val="bg1"/>
                </a:solidFill>
              </a:rPr>
              <a:t>进入新时期需要</a:t>
            </a:r>
            <a:r>
              <a:rPr lang="zh-CN" altLang="en-US" sz="1200" b="1" dirty="0" smtClean="0">
                <a:solidFill>
                  <a:srgbClr val="FF0000"/>
                </a:solidFill>
              </a:rPr>
              <a:t>适应新</a:t>
            </a:r>
            <a:r>
              <a:rPr lang="zh-CN" altLang="en-US" sz="1200" b="1" dirty="0" smtClean="0">
                <a:solidFill>
                  <a:srgbClr val="FF0000"/>
                </a:solidFill>
              </a:rPr>
              <a:t>变化（</a:t>
            </a:r>
            <a:r>
              <a:rPr lang="zh-CN" altLang="en-US" sz="1200" b="1" dirty="0" smtClean="0">
                <a:solidFill>
                  <a:schemeClr val="bg1"/>
                </a:solidFill>
              </a:rPr>
              <a:t>根本</a:t>
            </a:r>
            <a:r>
              <a:rPr lang="zh-CN" altLang="en-US" sz="1200" b="1" dirty="0" smtClean="0">
                <a:solidFill>
                  <a:schemeClr val="bg1"/>
                </a:solidFill>
              </a:rPr>
              <a:t>原因：主要</a:t>
            </a:r>
            <a:r>
              <a:rPr lang="zh-CN" altLang="en-US" sz="1200" b="1" dirty="0" smtClean="0">
                <a:solidFill>
                  <a:schemeClr val="bg1"/>
                </a:solidFill>
                <a:sym typeface="宋体" panose="02010600030101010101" pitchFamily="2" charset="-122"/>
              </a:rPr>
              <a:t>矛盾决定</a:t>
            </a:r>
            <a:r>
              <a:rPr lang="zh-CN" altLang="en-US" sz="1200" b="1" dirty="0" smtClean="0">
                <a:solidFill>
                  <a:schemeClr val="bg1"/>
                </a:solidFill>
                <a:sym typeface="宋体" panose="02010600030101010101" pitchFamily="2" charset="-122"/>
              </a:rPr>
              <a:t>的</a:t>
            </a:r>
            <a:r>
              <a:rPr lang="zh-CN" altLang="en-US" sz="1200" b="1" dirty="0" smtClean="0">
                <a:solidFill>
                  <a:srgbClr val="FF0000"/>
                </a:solidFill>
              </a:rPr>
              <a:t>）</a:t>
            </a:r>
            <a:endParaRPr lang="zh-CN" altLang="en-US" sz="1200" b="1" dirty="0" smtClean="0">
              <a:solidFill>
                <a:srgbClr val="FF0000"/>
              </a:solidFill>
            </a:endParaRPr>
          </a:p>
          <a:p>
            <a:r>
              <a:rPr lang="en-US" sz="1200" b="1" dirty="0" smtClean="0">
                <a:solidFill>
                  <a:schemeClr val="bg1"/>
                </a:solidFill>
              </a:rPr>
              <a:t>  </a:t>
            </a:r>
            <a:r>
              <a:rPr lang="zh-CN" altLang="en-US" sz="1200" b="1" dirty="0" smtClean="0">
                <a:solidFill>
                  <a:schemeClr val="bg1"/>
                </a:solidFill>
              </a:rPr>
              <a:t>社会</a:t>
            </a:r>
            <a:r>
              <a:rPr lang="zh-CN" altLang="en-US" sz="1200" b="1" dirty="0" smtClean="0">
                <a:solidFill>
                  <a:schemeClr val="bg1"/>
                </a:solidFill>
              </a:rPr>
              <a:t>主要矛盾（</a:t>
            </a:r>
            <a:r>
              <a:rPr lang="zh-CN" altLang="en-US" sz="1200" b="1" dirty="0" smtClean="0">
                <a:solidFill>
                  <a:schemeClr val="bg1"/>
                </a:solidFill>
                <a:sym typeface="宋体" panose="02010600030101010101" pitchFamily="2" charset="-122"/>
              </a:rPr>
              <a:t>进入</a:t>
            </a:r>
            <a:r>
              <a:rPr lang="zh-CN" altLang="en-US" sz="1200" b="1" dirty="0" smtClean="0">
                <a:solidFill>
                  <a:schemeClr val="bg1"/>
                </a:solidFill>
                <a:sym typeface="宋体" panose="02010600030101010101" pitchFamily="2" charset="-122"/>
              </a:rPr>
              <a:t>新时代，我国社会主要矛盾已经转化为人民日益增长的美好生活需要和不平衡不充分发展之间的</a:t>
            </a:r>
            <a:r>
              <a:rPr lang="zh-CN" altLang="en-US" sz="1200" b="1" dirty="0" smtClean="0">
                <a:solidFill>
                  <a:schemeClr val="bg1"/>
                </a:solidFill>
                <a:sym typeface="宋体" panose="02010600030101010101" pitchFamily="2" charset="-122"/>
              </a:rPr>
              <a:t>矛盾</a:t>
            </a:r>
            <a:r>
              <a:rPr lang="zh-CN" altLang="en-US" sz="1200" b="1" dirty="0" smtClean="0">
                <a:solidFill>
                  <a:schemeClr val="bg1"/>
                </a:solidFill>
              </a:rPr>
              <a:t>）</a:t>
            </a:r>
            <a:r>
              <a:rPr lang="en-US" altLang="zh-CN" sz="1200" b="1" dirty="0" smtClean="0">
                <a:solidFill>
                  <a:schemeClr val="bg1"/>
                </a:solidFill>
              </a:rPr>
              <a:t>——</a:t>
            </a:r>
            <a:r>
              <a:rPr lang="zh-CN" altLang="en-US" sz="1200" b="1" dirty="0" smtClean="0">
                <a:solidFill>
                  <a:schemeClr val="bg1"/>
                </a:solidFill>
              </a:rPr>
              <a:t>新的伟大斗争</a:t>
            </a:r>
            <a:r>
              <a:rPr lang="en-US" altLang="zh-CN" sz="1200" b="1" dirty="0" smtClean="0">
                <a:solidFill>
                  <a:schemeClr val="bg1"/>
                </a:solidFill>
              </a:rPr>
              <a:t>————</a:t>
            </a:r>
            <a:r>
              <a:rPr lang="zh-CN" altLang="en-US" sz="1200" b="1" dirty="0" smtClean="0">
                <a:solidFill>
                  <a:schemeClr val="bg1"/>
                </a:solidFill>
              </a:rPr>
              <a:t>全面深化改革</a:t>
            </a:r>
            <a:endParaRPr lang="zh-CN" altLang="en-US" sz="1200" b="1" dirty="0" smtClean="0">
              <a:solidFill>
                <a:schemeClr val="bg1"/>
              </a:solidFill>
            </a:endParaRPr>
          </a:p>
          <a:p>
            <a:endParaRPr lang="zh-CN" altLang="en-US" sz="1200" b="1" dirty="0">
              <a:solidFill>
                <a:schemeClr val="bg1"/>
              </a:solidFill>
            </a:endParaRPr>
          </a:p>
        </p:txBody>
      </p: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4" descr="PnYw-hryfqhk3803140"/>
          <p:cNvPicPr>
            <a:picLocks noChangeAspect="1" noChangeArrowheads="1" noCrop="1"/>
          </p:cNvPicPr>
          <p:nvPr/>
        </p:nvPicPr>
        <p:blipFill>
          <a:blip r:embed="rId1"/>
          <a:srcRect/>
          <a:stretch>
            <a:fillRect/>
          </a:stretch>
        </p:blipFill>
        <p:spPr bwMode="auto">
          <a:xfrm>
            <a:off x="345062" y="90002"/>
            <a:ext cx="5100919" cy="3045083"/>
          </a:xfrm>
          <a:prstGeom prst="rect">
            <a:avLst/>
          </a:prstGeom>
          <a:noFill/>
          <a:ln w="9525">
            <a:noFill/>
            <a:miter lim="800000"/>
            <a:headEnd/>
            <a:tailEnd/>
          </a:ln>
        </p:spPr>
      </p:pic>
      <p:sp>
        <p:nvSpPr>
          <p:cNvPr id="20482" name="文本框 3"/>
          <p:cNvSpPr txBox="1">
            <a:spLocks noChangeArrowheads="1"/>
          </p:cNvSpPr>
          <p:nvPr/>
        </p:nvSpPr>
        <p:spPr bwMode="auto">
          <a:xfrm>
            <a:off x="639115" y="850523"/>
            <a:ext cx="87016" cy="246757"/>
          </a:xfrm>
          <a:prstGeom prst="rect">
            <a:avLst/>
          </a:prstGeom>
          <a:noFill/>
          <a:ln w="9525">
            <a:noFill/>
            <a:miter lim="800000"/>
          </a:ln>
        </p:spPr>
        <p:txBody>
          <a:bodyPr wrap="none" lIns="43205" tIns="21603" rIns="43205" bIns="21603">
            <a:spAutoFit/>
          </a:bodyPr>
          <a:lstStyle/>
          <a:p>
            <a:endParaRPr lang="zh-CN" altLang="en-US" sz="1300" b="1" dirty="0">
              <a:latin typeface="微软雅黑" panose="020B0503020204020204" charset="-122"/>
              <a:ea typeface="微软雅黑" panose="020B0503020204020204" charset="-122"/>
              <a:cs typeface="等线"/>
            </a:endParaRPr>
          </a:p>
        </p:txBody>
      </p:sp>
      <p:sp>
        <p:nvSpPr>
          <p:cNvPr id="20483" name="Text Box 10"/>
          <p:cNvSpPr txBox="1">
            <a:spLocks noChangeArrowheads="1"/>
          </p:cNvSpPr>
          <p:nvPr/>
        </p:nvSpPr>
        <p:spPr bwMode="auto">
          <a:xfrm>
            <a:off x="304555" y="993027"/>
            <a:ext cx="385412" cy="443737"/>
          </a:xfrm>
          <a:prstGeom prst="rect">
            <a:avLst/>
          </a:prstGeom>
          <a:noFill/>
          <a:ln w="9525">
            <a:noFill/>
            <a:miter lim="800000"/>
          </a:ln>
        </p:spPr>
        <p:txBody>
          <a:bodyPr wrap="none" lIns="43205" tIns="21603" rIns="43205" bIns="21603">
            <a:spAutoFit/>
          </a:bodyPr>
          <a:lstStyle/>
          <a:p>
            <a:endParaRPr lang="zh-CN" altLang="en-US" sz="1300" b="1" dirty="0">
              <a:latin typeface="微软雅黑" panose="020B0503020204020204" charset="-122"/>
              <a:ea typeface="微软雅黑" panose="020B0503020204020204" charset="-122"/>
            </a:endParaRPr>
          </a:p>
          <a:p>
            <a:r>
              <a:rPr lang="zh-CN" altLang="en-US" sz="1300" b="1" dirty="0">
                <a:latin typeface="微软雅黑" panose="020B0503020204020204" charset="-122"/>
                <a:ea typeface="微软雅黑" panose="020B0503020204020204" charset="-122"/>
              </a:rPr>
              <a:t>      </a:t>
            </a:r>
            <a:endParaRPr lang="zh-CN" altLang="en-US" sz="1300" b="1" dirty="0">
              <a:latin typeface="微软雅黑" panose="020B0503020204020204" charset="-122"/>
              <a:ea typeface="微软雅黑" panose="020B0503020204020204" charset="-122"/>
            </a:endParaRPr>
          </a:p>
        </p:txBody>
      </p:sp>
      <p:sp>
        <p:nvSpPr>
          <p:cNvPr id="63506" name="Rectangle 18"/>
          <p:cNvSpPr>
            <a:spLocks noChangeArrowheads="1"/>
          </p:cNvSpPr>
          <p:nvPr/>
        </p:nvSpPr>
        <p:spPr bwMode="auto">
          <a:xfrm>
            <a:off x="0" y="714019"/>
            <a:ext cx="5761038" cy="738020"/>
          </a:xfrm>
          <a:prstGeom prst="rect">
            <a:avLst/>
          </a:prstGeom>
          <a:solidFill>
            <a:srgbClr val="FFFF00"/>
          </a:solidFill>
          <a:ln w="9525">
            <a:solidFill>
              <a:schemeClr val="tx1"/>
            </a:solidFill>
            <a:miter lim="800000"/>
          </a:ln>
        </p:spPr>
        <p:txBody>
          <a:bodyPr wrap="none" lIns="43205" tIns="21603" rIns="43205" bIns="21603" anchor="ctr"/>
          <a:lstStyle/>
          <a:p>
            <a:endParaRPr lang="zh-CN" altLang="en-US"/>
          </a:p>
        </p:txBody>
      </p:sp>
      <p:sp>
        <p:nvSpPr>
          <p:cNvPr id="5" name="圆角矩形 4"/>
          <p:cNvSpPr>
            <a:spLocks noChangeArrowheads="1"/>
          </p:cNvSpPr>
          <p:nvPr/>
        </p:nvSpPr>
        <p:spPr bwMode="auto">
          <a:xfrm>
            <a:off x="930167" y="985527"/>
            <a:ext cx="1429008" cy="306008"/>
          </a:xfrm>
          <a:prstGeom prst="roundRect">
            <a:avLst>
              <a:gd name="adj" fmla="val 16667"/>
            </a:avLst>
          </a:prstGeom>
          <a:solidFill>
            <a:srgbClr val="FF9900"/>
          </a:solidFill>
          <a:ln w="12700" algn="ctr">
            <a:solidFill>
              <a:srgbClr val="41719C"/>
            </a:solidFill>
            <a:miter lim="800000"/>
          </a:ln>
        </p:spPr>
        <p:txBody>
          <a:bodyPr lIns="43205" tIns="21603" rIns="43205" bIns="21603" anchor="ctr"/>
          <a:lstStyle/>
          <a:p>
            <a:pPr algn="ctr"/>
            <a:r>
              <a:rPr lang="zh-CN" altLang="en-US" sz="1500" b="1" dirty="0">
                <a:latin typeface="微软雅黑" panose="020B0503020204020204" charset="-122"/>
                <a:ea typeface="微软雅黑" panose="020B0503020204020204" charset="-122"/>
              </a:rPr>
              <a:t>高速增长阶段</a:t>
            </a:r>
            <a:endParaRPr lang="en-US" altLang="zh-CN" sz="1500" b="1" dirty="0">
              <a:latin typeface="微软雅黑" panose="020B0503020204020204" charset="-122"/>
              <a:ea typeface="微软雅黑" panose="020B0503020204020204" charset="-122"/>
            </a:endParaRPr>
          </a:p>
        </p:txBody>
      </p:sp>
      <p:sp>
        <p:nvSpPr>
          <p:cNvPr id="159" name=" 159"/>
          <p:cNvSpPr/>
          <p:nvPr/>
        </p:nvSpPr>
        <p:spPr bwMode="auto">
          <a:xfrm>
            <a:off x="2454442" y="1059779"/>
            <a:ext cx="748635" cy="169505"/>
          </a:xfrm>
          <a:custGeom>
            <a:avLst/>
            <a:gdLst>
              <a:gd name="T0" fmla="*/ 15368616 w 812503"/>
              <a:gd name="T1" fmla="*/ 0 h 310097"/>
              <a:gd name="T2" fmla="*/ 22904517 w 812503"/>
              <a:gd name="T3" fmla="*/ 321434 h 310097"/>
              <a:gd name="T4" fmla="*/ 15368616 w 812503"/>
              <a:gd name="T5" fmla="*/ 642866 h 310097"/>
              <a:gd name="T6" fmla="*/ 15368616 w 812503"/>
              <a:gd name="T7" fmla="*/ 439957 h 310097"/>
              <a:gd name="T8" fmla="*/ 0 w 812503"/>
              <a:gd name="T9" fmla="*/ 538160 h 310097"/>
              <a:gd name="T10" fmla="*/ 4533864 w 812503"/>
              <a:gd name="T11" fmla="*/ 321434 h 310097"/>
              <a:gd name="T12" fmla="*/ 0 w 812503"/>
              <a:gd name="T13" fmla="*/ 104706 h 310097"/>
              <a:gd name="T14" fmla="*/ 15368616 w 812503"/>
              <a:gd name="T15" fmla="*/ 202912 h 310097"/>
              <a:gd name="T16" fmla="*/ 0 60000 65536"/>
              <a:gd name="T17" fmla="*/ 0 60000 65536"/>
              <a:gd name="T18" fmla="*/ 0 60000 65536"/>
              <a:gd name="T19" fmla="*/ 0 60000 65536"/>
              <a:gd name="T20" fmla="*/ 0 60000 65536"/>
              <a:gd name="T21" fmla="*/ 0 60000 65536"/>
              <a:gd name="T22" fmla="*/ 0 60000 65536"/>
              <a:gd name="T23" fmla="*/ 0 60000 65536"/>
              <a:gd name="T24" fmla="*/ 0 w 812503"/>
              <a:gd name="T25" fmla="*/ 0 h 310097"/>
              <a:gd name="T26" fmla="*/ 812503 w 812503"/>
              <a:gd name="T27" fmla="*/ 310097 h 3100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2503" h="310097">
                <a:moveTo>
                  <a:pt x="545178" y="0"/>
                </a:moveTo>
                <a:lnTo>
                  <a:pt x="812503" y="155049"/>
                </a:lnTo>
                <a:lnTo>
                  <a:pt x="545178" y="310097"/>
                </a:lnTo>
                <a:lnTo>
                  <a:pt x="545178" y="212220"/>
                </a:lnTo>
                <a:lnTo>
                  <a:pt x="0" y="259590"/>
                </a:lnTo>
                <a:lnTo>
                  <a:pt x="160832" y="155049"/>
                </a:lnTo>
                <a:lnTo>
                  <a:pt x="0" y="50507"/>
                </a:lnTo>
                <a:lnTo>
                  <a:pt x="545178" y="97878"/>
                </a:lnTo>
                <a:close/>
              </a:path>
            </a:pathLst>
          </a:custGeom>
          <a:solidFill>
            <a:srgbClr val="FF9900"/>
          </a:solidFill>
          <a:ln w="12700" cap="flat" cmpd="sng" algn="ctr">
            <a:noFill/>
            <a:prstDash val="solid"/>
            <a:miter lim="800000"/>
          </a:ln>
        </p:spPr>
        <p:txBody>
          <a:bodyPr lIns="43205" tIns="21603" rIns="43205" bIns="21603" anchor="ctr"/>
          <a:lstStyle/>
          <a:p>
            <a:endParaRPr lang="zh-CN" altLang="en-US"/>
          </a:p>
        </p:txBody>
      </p:sp>
      <p:sp>
        <p:nvSpPr>
          <p:cNvPr id="2" name="圆角矩形 4"/>
          <p:cNvSpPr>
            <a:spLocks noChangeArrowheads="1"/>
          </p:cNvSpPr>
          <p:nvPr/>
        </p:nvSpPr>
        <p:spPr bwMode="auto">
          <a:xfrm>
            <a:off x="3264588" y="979527"/>
            <a:ext cx="1597038" cy="306008"/>
          </a:xfrm>
          <a:prstGeom prst="roundRect">
            <a:avLst>
              <a:gd name="adj" fmla="val 16667"/>
            </a:avLst>
          </a:prstGeom>
          <a:solidFill>
            <a:srgbClr val="FF9900"/>
          </a:solidFill>
          <a:ln w="12700" algn="ctr">
            <a:solidFill>
              <a:srgbClr val="41719C"/>
            </a:solidFill>
            <a:miter lim="800000"/>
          </a:ln>
        </p:spPr>
        <p:txBody>
          <a:bodyPr lIns="43205" tIns="21603" rIns="43205" bIns="21603" anchor="ctr"/>
          <a:lstStyle/>
          <a:p>
            <a:pPr algn="ctr"/>
            <a:r>
              <a:rPr lang="zh-CN" altLang="en-US" sz="1500" b="1" dirty="0" smtClean="0">
                <a:latin typeface="微软雅黑" panose="020B0503020204020204" charset="-122"/>
                <a:ea typeface="微软雅黑" panose="020B0503020204020204" charset="-122"/>
              </a:rPr>
              <a:t>高质量</a:t>
            </a:r>
            <a:r>
              <a:rPr lang="zh-CN" altLang="en-US" sz="1500" b="1" dirty="0">
                <a:latin typeface="微软雅黑" panose="020B0503020204020204" charset="-122"/>
                <a:ea typeface="微软雅黑" panose="020B0503020204020204" charset="-122"/>
              </a:rPr>
              <a:t>发展</a:t>
            </a:r>
            <a:r>
              <a:rPr lang="zh-CN" altLang="en-US" sz="1500" b="1" dirty="0" smtClean="0">
                <a:latin typeface="微软雅黑" panose="020B0503020204020204" charset="-122"/>
                <a:ea typeface="微软雅黑" panose="020B0503020204020204" charset="-122"/>
              </a:rPr>
              <a:t>阶段</a:t>
            </a:r>
            <a:endParaRPr lang="zh-CN" altLang="en-US" sz="1500" b="1" dirty="0">
              <a:latin typeface="微软雅黑" panose="020B0503020204020204" charset="-122"/>
              <a:ea typeface="微软雅黑" panose="020B0503020204020204" charset="-122"/>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59"/>
                                        </p:tgtEl>
                                        <p:attrNameLst>
                                          <p:attrName>style.visibility</p:attrName>
                                        </p:attrNameLst>
                                      </p:cBhvr>
                                      <p:to>
                                        <p:strVal val="visible"/>
                                      </p:to>
                                    </p:set>
                                    <p:anim calcmode="lin" valueType="num">
                                      <p:cBhvr>
                                        <p:cTn id="12" dur="1000" fill="hold"/>
                                        <p:tgtEl>
                                          <p:spTgt spid="159"/>
                                        </p:tgtEl>
                                        <p:attrNameLst>
                                          <p:attrName>ppt_w</p:attrName>
                                        </p:attrNameLst>
                                      </p:cBhvr>
                                      <p:tavLst>
                                        <p:tav tm="0">
                                          <p:val>
                                            <p:strVal val="#ppt_w*0.70"/>
                                          </p:val>
                                        </p:tav>
                                        <p:tav tm="100000">
                                          <p:val>
                                            <p:strVal val="#ppt_w"/>
                                          </p:val>
                                        </p:tav>
                                      </p:tavLst>
                                    </p:anim>
                                    <p:anim calcmode="lin" valueType="num">
                                      <p:cBhvr>
                                        <p:cTn id="13" dur="1000" fill="hold"/>
                                        <p:tgtEl>
                                          <p:spTgt spid="159"/>
                                        </p:tgtEl>
                                        <p:attrNameLst>
                                          <p:attrName>ppt_h</p:attrName>
                                        </p:attrNameLst>
                                      </p:cBhvr>
                                      <p:tavLst>
                                        <p:tav tm="0">
                                          <p:val>
                                            <p:strVal val="#ppt_h"/>
                                          </p:val>
                                        </p:tav>
                                        <p:tav tm="100000">
                                          <p:val>
                                            <p:strVal val="#ppt_h"/>
                                          </p:val>
                                        </p:tav>
                                      </p:tavLst>
                                    </p:anim>
                                    <p:animEffect transition="in" filter="fade">
                                      <p:cBhvr>
                                        <p:cTn id="14" dur="1000"/>
                                        <p:tgtEl>
                                          <p:spTgt spid="159"/>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3506"/>
                                        </p:tgtEl>
                                        <p:attrNameLst>
                                          <p:attrName>style.visibility</p:attrName>
                                        </p:attrNameLst>
                                      </p:cBhvr>
                                      <p:to>
                                        <p:strVal val="visible"/>
                                      </p:to>
                                    </p:set>
                                    <p:anim calcmode="lin" valueType="num">
                                      <p:cBhvr>
                                        <p:cTn id="22" dur="1000" fill="hold"/>
                                        <p:tgtEl>
                                          <p:spTgt spid="63506"/>
                                        </p:tgtEl>
                                        <p:attrNameLst>
                                          <p:attrName>ppt_w</p:attrName>
                                        </p:attrNameLst>
                                      </p:cBhvr>
                                      <p:tavLst>
                                        <p:tav tm="0">
                                          <p:val>
                                            <p:strVal val="#ppt_w*0.70"/>
                                          </p:val>
                                        </p:tav>
                                        <p:tav tm="100000">
                                          <p:val>
                                            <p:strVal val="#ppt_w"/>
                                          </p:val>
                                        </p:tav>
                                      </p:tavLst>
                                    </p:anim>
                                    <p:anim calcmode="lin" valueType="num">
                                      <p:cBhvr>
                                        <p:cTn id="23" dur="1000" fill="hold"/>
                                        <p:tgtEl>
                                          <p:spTgt spid="63506"/>
                                        </p:tgtEl>
                                        <p:attrNameLst>
                                          <p:attrName>ppt_h</p:attrName>
                                        </p:attrNameLst>
                                      </p:cBhvr>
                                      <p:tavLst>
                                        <p:tav tm="0">
                                          <p:val>
                                            <p:strVal val="#ppt_h"/>
                                          </p:val>
                                        </p:tav>
                                        <p:tav tm="100000">
                                          <p:val>
                                            <p:strVal val="#ppt_h"/>
                                          </p:val>
                                        </p:tav>
                                      </p:tavLst>
                                    </p:anim>
                                    <p:animEffect transition="in" filter="fade">
                                      <p:cBhvr>
                                        <p:cTn id="24" dur="1000"/>
                                        <p:tgtEl>
                                          <p:spTgt spid="63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6" grpId="0" animBg="1"/>
      <p:bldP spid="5" grpId="0" animBg="1"/>
      <p:bldP spid="159" grpId="0" animBg="1"/>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54" name="矩形 39953"/>
          <p:cNvSpPr>
            <a:spLocks noChangeArrowheads="1"/>
          </p:cNvSpPr>
          <p:nvPr/>
        </p:nvSpPr>
        <p:spPr bwMode="auto">
          <a:xfrm>
            <a:off x="384070" y="504014"/>
            <a:ext cx="4774860" cy="605936"/>
          </a:xfrm>
          <a:prstGeom prst="rect">
            <a:avLst/>
          </a:prstGeom>
          <a:noFill/>
          <a:ln w="9525">
            <a:noFill/>
            <a:miter lim="800000"/>
          </a:ln>
        </p:spPr>
        <p:txBody>
          <a:bodyPr lIns="51435" tIns="25718" rIns="51435" bIns="25718">
            <a:spAutoFit/>
          </a:bodyPr>
          <a:lstStyle/>
          <a:p>
            <a:r>
              <a:rPr lang="en-US" altLang="zh-CN" sz="1800" b="1" dirty="0">
                <a:latin typeface="Calibri" panose="020F0502020204030204" pitchFamily="34" charset="0"/>
                <a:sym typeface="宋体" panose="02010600030101010101" pitchFamily="2" charset="-122"/>
              </a:rPr>
              <a:t>         </a:t>
            </a:r>
            <a:r>
              <a:rPr lang="zh-CN" altLang="en-US" sz="1800" b="1" dirty="0" smtClean="0">
                <a:latin typeface="Calibri" panose="020F0502020204030204" pitchFamily="34" charset="0"/>
                <a:sym typeface="宋体" panose="02010600030101010101" pitchFamily="2" charset="-122"/>
              </a:rPr>
              <a:t>我国</a:t>
            </a:r>
            <a:r>
              <a:rPr lang="zh-CN" altLang="en-US" sz="1800" b="1" dirty="0">
                <a:latin typeface="Calibri" panose="020F0502020204030204" pitchFamily="34" charset="0"/>
                <a:sym typeface="宋体" panose="02010600030101010101" pitchFamily="2" charset="-122"/>
              </a:rPr>
              <a:t>经济发展已由</a:t>
            </a:r>
            <a:r>
              <a:rPr lang="zh-CN" altLang="en-US" sz="1800" b="1" u="sng" dirty="0">
                <a:solidFill>
                  <a:srgbClr val="0000FF"/>
                </a:solidFill>
                <a:latin typeface="Calibri" panose="020F0502020204030204" pitchFamily="34" charset="0"/>
                <a:sym typeface="宋体" panose="02010600030101010101" pitchFamily="2" charset="-122"/>
              </a:rPr>
              <a:t>高速增长</a:t>
            </a:r>
            <a:r>
              <a:rPr lang="zh-CN" altLang="en-US" sz="1800" b="1" dirty="0">
                <a:latin typeface="Calibri" panose="020F0502020204030204" pitchFamily="34" charset="0"/>
                <a:sym typeface="宋体" panose="02010600030101010101" pitchFamily="2" charset="-122"/>
              </a:rPr>
              <a:t>阶段转向</a:t>
            </a:r>
            <a:r>
              <a:rPr lang="zh-CN" altLang="en-US" sz="1800" b="1" u="sng" dirty="0">
                <a:solidFill>
                  <a:srgbClr val="0000FF"/>
                </a:solidFill>
                <a:latin typeface="Calibri" panose="020F0502020204030204" pitchFamily="34" charset="0"/>
                <a:sym typeface="宋体" panose="02010600030101010101" pitchFamily="2" charset="-122"/>
              </a:rPr>
              <a:t>高质量发展</a:t>
            </a:r>
            <a:r>
              <a:rPr lang="zh-CN" altLang="en-US" sz="1800" b="1" dirty="0">
                <a:latin typeface="Calibri" panose="020F0502020204030204" pitchFamily="34" charset="0"/>
                <a:sym typeface="宋体" panose="02010600030101010101" pitchFamily="2" charset="-122"/>
              </a:rPr>
              <a:t>阶段。</a:t>
            </a:r>
            <a:endParaRPr lang="zh-CN" altLang="en-US" sz="1800" b="1" dirty="0">
              <a:latin typeface="Calibri" panose="020F0502020204030204" pitchFamily="34" charset="0"/>
              <a:sym typeface="宋体" panose="02010600030101010101" pitchFamily="2" charset="-122"/>
            </a:endParaRPr>
          </a:p>
        </p:txBody>
      </p:sp>
      <p:pic>
        <p:nvPicPr>
          <p:cNvPr id="19469" name="内容占位符 8" descr="4223.jpg"/>
          <p:cNvPicPr>
            <a:picLocks noGrp="1" noChangeAspect="1"/>
          </p:cNvPicPr>
          <p:nvPr/>
        </p:nvPicPr>
        <p:blipFill>
          <a:blip r:embed="rId1"/>
          <a:srcRect/>
          <a:stretch>
            <a:fillRect/>
          </a:stretch>
        </p:blipFill>
        <p:spPr bwMode="auto">
          <a:xfrm>
            <a:off x="3648657" y="1584043"/>
            <a:ext cx="1968355" cy="1656045"/>
          </a:xfrm>
          <a:prstGeom prst="rect">
            <a:avLst/>
          </a:prstGeom>
          <a:noFill/>
          <a:ln w="9525">
            <a:noFill/>
            <a:miter lim="800000"/>
            <a:headEnd/>
            <a:tailEnd/>
          </a:ln>
        </p:spPr>
      </p:pic>
      <p:sp>
        <p:nvSpPr>
          <p:cNvPr id="4" name="矩形 3"/>
          <p:cNvSpPr>
            <a:spLocks noChangeArrowheads="1"/>
          </p:cNvSpPr>
          <p:nvPr/>
        </p:nvSpPr>
        <p:spPr bwMode="auto">
          <a:xfrm>
            <a:off x="480087" y="1044029"/>
            <a:ext cx="4512813" cy="770084"/>
          </a:xfrm>
          <a:prstGeom prst="rect">
            <a:avLst/>
          </a:prstGeom>
          <a:noFill/>
          <a:ln w="9525">
            <a:noFill/>
            <a:miter lim="800000"/>
          </a:ln>
        </p:spPr>
        <p:txBody>
          <a:bodyPr lIns="51435" tIns="25718" rIns="51435" bIns="25718">
            <a:spAutoFit/>
          </a:bodyPr>
          <a:lstStyle/>
          <a:p>
            <a:pPr>
              <a:lnSpc>
                <a:spcPts val="2815"/>
              </a:lnSpc>
            </a:pPr>
            <a:r>
              <a:rPr lang="zh-CN" altLang="en-US" sz="1600" b="1" noProof="1" smtClean="0">
                <a:latin typeface="微软雅黑" panose="020B0503020204020204" charset="-122"/>
                <a:ea typeface="微软雅黑" panose="020B0503020204020204" charset="-122"/>
                <a:sym typeface="+mn-ea"/>
              </a:rPr>
              <a:t>     需要</a:t>
            </a:r>
            <a:r>
              <a:rPr lang="zh-CN" altLang="en-US" sz="1600" b="1" dirty="0">
                <a:solidFill>
                  <a:srgbClr val="000000"/>
                </a:solidFill>
                <a:latin typeface="微软雅黑" panose="020B0503020204020204" charset="-122"/>
                <a:ea typeface="微软雅黑" panose="020B0503020204020204" charset="-122"/>
                <a:sym typeface="+mn-ea"/>
              </a:rPr>
              <a:t>转变</a:t>
            </a:r>
            <a:r>
              <a:rPr lang="zh-CN" altLang="en-US" sz="1600" b="1" dirty="0">
                <a:solidFill>
                  <a:srgbClr val="0000FF"/>
                </a:solidFill>
                <a:latin typeface="微软雅黑" panose="020B0503020204020204" charset="-122"/>
                <a:ea typeface="微软雅黑" panose="020B0503020204020204" charset="-122"/>
                <a:sym typeface="+mn-ea"/>
              </a:rPr>
              <a:t>发展方式</a:t>
            </a:r>
            <a:r>
              <a:rPr lang="zh-CN" altLang="en-US" sz="1600" b="1" dirty="0">
                <a:solidFill>
                  <a:srgbClr val="000000"/>
                </a:solidFill>
                <a:latin typeface="微软雅黑" panose="020B0503020204020204" charset="-122"/>
                <a:ea typeface="微软雅黑" panose="020B0503020204020204" charset="-122"/>
                <a:sym typeface="+mn-ea"/>
              </a:rPr>
              <a:t>，优化</a:t>
            </a:r>
            <a:r>
              <a:rPr lang="zh-CN" altLang="en-US" sz="1600" b="1" dirty="0">
                <a:solidFill>
                  <a:srgbClr val="0070C0"/>
                </a:solidFill>
                <a:latin typeface="微软雅黑" panose="020B0503020204020204" charset="-122"/>
                <a:ea typeface="微软雅黑" panose="020B0503020204020204" charset="-122"/>
                <a:sym typeface="+mn-ea"/>
              </a:rPr>
              <a:t>经济结构</a:t>
            </a:r>
            <a:r>
              <a:rPr lang="zh-CN" altLang="en-US" sz="1600" b="1" dirty="0">
                <a:solidFill>
                  <a:srgbClr val="000000"/>
                </a:solidFill>
                <a:latin typeface="微软雅黑" panose="020B0503020204020204" charset="-122"/>
                <a:ea typeface="微软雅黑" panose="020B0503020204020204" charset="-122"/>
                <a:sym typeface="+mn-ea"/>
              </a:rPr>
              <a:t>，转换</a:t>
            </a:r>
            <a:r>
              <a:rPr lang="zh-CN" altLang="en-US" sz="1600" b="1" dirty="0">
                <a:solidFill>
                  <a:srgbClr val="0000FF"/>
                </a:solidFill>
                <a:latin typeface="微软雅黑" panose="020B0503020204020204" charset="-122"/>
                <a:ea typeface="微软雅黑" panose="020B0503020204020204" charset="-122"/>
                <a:sym typeface="+mn-ea"/>
              </a:rPr>
              <a:t>增长动力</a:t>
            </a:r>
            <a:r>
              <a:rPr lang="zh-CN" altLang="en-US" sz="1600" b="1" dirty="0">
                <a:solidFill>
                  <a:srgbClr val="000000"/>
                </a:solidFill>
                <a:latin typeface="微软雅黑" panose="020B0503020204020204" charset="-122"/>
                <a:ea typeface="微软雅黑" panose="020B0503020204020204" charset="-122"/>
                <a:sym typeface="+mn-ea"/>
              </a:rPr>
              <a:t>，建设</a:t>
            </a:r>
            <a:r>
              <a:rPr lang="zh-CN" altLang="en-US" sz="1600" b="1" dirty="0">
                <a:solidFill>
                  <a:srgbClr val="0000FF"/>
                </a:solidFill>
                <a:latin typeface="微软雅黑" panose="020B0503020204020204" charset="-122"/>
                <a:ea typeface="微软雅黑" panose="020B0503020204020204" charset="-122"/>
                <a:sym typeface="+mn-ea"/>
              </a:rPr>
              <a:t>现代化经济体系</a:t>
            </a:r>
            <a:r>
              <a:rPr lang="zh-CN" altLang="en-US" sz="1600" b="1" dirty="0">
                <a:latin typeface="微软雅黑" panose="020B0503020204020204" charset="-122"/>
                <a:ea typeface="微软雅黑" panose="020B0503020204020204" charset="-122"/>
                <a:sym typeface="+mn-ea"/>
              </a:rPr>
              <a:t>。</a:t>
            </a:r>
            <a:endParaRPr lang="zh-CN" altLang="en-US" sz="1600" b="1" noProof="1">
              <a:latin typeface="微软雅黑" panose="020B0503020204020204" charset="-122"/>
              <a:ea typeface="微软雅黑" panose="020B0503020204020204" charset="-122"/>
              <a:sym typeface="+mn-ea"/>
            </a:endParaRPr>
          </a:p>
        </p:txBody>
      </p:sp>
      <p:pic>
        <p:nvPicPr>
          <p:cNvPr id="19476" name="Picture 20" descr="timg?image&amp;quality=80&amp;size=b9999_10000&amp;sec=1567681231650&amp;di=80c122bbe775d01f24a97e19ae24480c&amp;imgtype=0&amp;src=http%3A%2F%2Fimg"/>
          <p:cNvPicPr>
            <a:picLocks noChangeAspect="1" noChangeArrowheads="1"/>
          </p:cNvPicPr>
          <p:nvPr/>
        </p:nvPicPr>
        <p:blipFill>
          <a:blip r:embed="rId2"/>
          <a:srcRect/>
          <a:stretch>
            <a:fillRect/>
          </a:stretch>
        </p:blipFill>
        <p:spPr bwMode="auto">
          <a:xfrm>
            <a:off x="576104" y="1728047"/>
            <a:ext cx="2736493" cy="1440039"/>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9954">
                                            <p:txEl>
                                              <p:pRg st="0" end="0"/>
                                            </p:txEl>
                                          </p:spTgt>
                                        </p:tgtEl>
                                        <p:attrNameLst>
                                          <p:attrName>style.visibility</p:attrName>
                                        </p:attrNameLst>
                                      </p:cBhvr>
                                      <p:to>
                                        <p:strVal val="visible"/>
                                      </p:to>
                                    </p:set>
                                    <p:anim calcmode="lin" valueType="num">
                                      <p:cBhvr>
                                        <p:cTn id="7" dur="1000" fill="hold"/>
                                        <p:tgtEl>
                                          <p:spTgt spid="39954">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995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5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ox(i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bwMode="auto">
          <a:xfrm>
            <a:off x="1727036" y="1588543"/>
            <a:ext cx="2024879" cy="1410038"/>
            <a:chOff x="1503301" y="260648"/>
            <a:chExt cx="6137399" cy="2983458"/>
          </a:xfrm>
        </p:grpSpPr>
        <p:pic>
          <p:nvPicPr>
            <p:cNvPr id="3" name="Picture 3" descr="C:\Users\Administrator\Desktop\129884802.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03301" y="260648"/>
              <a:ext cx="6137399" cy="298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8"/>
            <p:cNvSpPr>
              <a:spLocks noChangeArrowheads="1"/>
            </p:cNvSpPr>
            <p:nvPr/>
          </p:nvSpPr>
          <p:spPr bwMode="auto">
            <a:xfrm>
              <a:off x="1523766" y="284452"/>
              <a:ext cx="2891894" cy="683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anose="020B0604020202020204" pitchFamily="34" charset="0"/>
                <a:buNone/>
              </a:pPr>
              <a:r>
                <a:rPr lang="zh-CN" altLang="en-US" sz="1500" b="1" dirty="0">
                  <a:latin typeface="黑体" panose="02010609060101010101" pitchFamily="49" charset="-122"/>
                  <a:ea typeface="黑体" panose="02010609060101010101" pitchFamily="49" charset="-122"/>
                </a:rPr>
                <a:t>水能发电</a:t>
              </a:r>
              <a:endParaRPr lang="zh-CN" altLang="en-US" sz="1500" b="1" dirty="0">
                <a:latin typeface="黑体" panose="02010609060101010101" pitchFamily="49" charset="-122"/>
                <a:ea typeface="黑体" panose="02010609060101010101" pitchFamily="49" charset="-122"/>
              </a:endParaRPr>
            </a:p>
          </p:txBody>
        </p:sp>
      </p:grpSp>
      <p:grpSp>
        <p:nvGrpSpPr>
          <p:cNvPr id="5" name="组合 4"/>
          <p:cNvGrpSpPr/>
          <p:nvPr/>
        </p:nvGrpSpPr>
        <p:grpSpPr bwMode="auto">
          <a:xfrm>
            <a:off x="68272" y="1632795"/>
            <a:ext cx="1492963" cy="1395038"/>
            <a:chOff x="107504" y="3456728"/>
            <a:chExt cx="4428014" cy="2952009"/>
          </a:xfrm>
        </p:grpSpPr>
        <p:pic>
          <p:nvPicPr>
            <p:cNvPr id="6" name="Picture 4" descr="C:\Users\Administrator\Desktop\15081954061926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456728"/>
              <a:ext cx="4428014" cy="295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10"/>
            <p:cNvSpPr>
              <a:spLocks noChangeArrowheads="1"/>
            </p:cNvSpPr>
            <p:nvPr/>
          </p:nvSpPr>
          <p:spPr bwMode="auto">
            <a:xfrm>
              <a:off x="129754" y="3490056"/>
              <a:ext cx="2829808" cy="68384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anose="020B0604020202020204" pitchFamily="34" charset="0"/>
                <a:buNone/>
              </a:pPr>
              <a:r>
                <a:rPr lang="zh-CN" altLang="en-US" sz="1500" b="1" dirty="0">
                  <a:latin typeface="黑体" panose="02010609060101010101" pitchFamily="49" charset="-122"/>
                  <a:ea typeface="黑体" panose="02010609060101010101" pitchFamily="49" charset="-122"/>
                </a:rPr>
                <a:t>风能发电</a:t>
              </a:r>
              <a:endParaRPr lang="zh-CN" altLang="en-US" sz="1500" b="1" dirty="0">
                <a:latin typeface="黑体" panose="02010609060101010101" pitchFamily="49" charset="-122"/>
                <a:ea typeface="黑体" panose="02010609060101010101" pitchFamily="49" charset="-122"/>
              </a:endParaRPr>
            </a:p>
          </p:txBody>
        </p:sp>
      </p:grpSp>
      <p:grpSp>
        <p:nvGrpSpPr>
          <p:cNvPr id="8" name="组合 7"/>
          <p:cNvGrpSpPr/>
          <p:nvPr/>
        </p:nvGrpSpPr>
        <p:grpSpPr bwMode="auto">
          <a:xfrm>
            <a:off x="4043005" y="1633544"/>
            <a:ext cx="1640759" cy="1395038"/>
            <a:chOff x="4593797" y="3457894"/>
            <a:chExt cx="4426887" cy="2952009"/>
          </a:xfrm>
        </p:grpSpPr>
        <p:pic>
          <p:nvPicPr>
            <p:cNvPr id="9" name="Picture 2" descr="C:\Users\Administrator\Desktop\14606064949800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3797" y="3457894"/>
              <a:ext cx="4426887" cy="295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11"/>
            <p:cNvSpPr>
              <a:spLocks noChangeArrowheads="1"/>
            </p:cNvSpPr>
            <p:nvPr/>
          </p:nvSpPr>
          <p:spPr bwMode="auto">
            <a:xfrm>
              <a:off x="4624161" y="3505508"/>
              <a:ext cx="2574250" cy="68384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anose="020B0604020202020204" pitchFamily="34" charset="0"/>
                <a:buNone/>
              </a:pPr>
              <a:r>
                <a:rPr lang="zh-CN" altLang="en-US" sz="1500" b="1" dirty="0">
                  <a:latin typeface="黑体" panose="02010609060101010101" pitchFamily="49" charset="-122"/>
                  <a:ea typeface="黑体" panose="02010609060101010101" pitchFamily="49" charset="-122"/>
                </a:rPr>
                <a:t>光能发电</a:t>
              </a:r>
              <a:endParaRPr lang="zh-CN" altLang="en-US" sz="1500" b="1" dirty="0">
                <a:latin typeface="黑体" panose="02010609060101010101" pitchFamily="49" charset="-122"/>
                <a:ea typeface="黑体" panose="02010609060101010101" pitchFamily="49" charset="-122"/>
              </a:endParaRPr>
            </a:p>
          </p:txBody>
        </p:sp>
      </p:grpSp>
      <p:pic>
        <p:nvPicPr>
          <p:cNvPr id="11" name="图片 10"/>
          <p:cNvPicPr>
            <a:picLocks noChangeAspect="1"/>
          </p:cNvPicPr>
          <p:nvPr/>
        </p:nvPicPr>
        <p:blipFill>
          <a:blip r:embed="rId4"/>
          <a:srcRect l="4417" t="5030" r="1084"/>
          <a:stretch>
            <a:fillRect/>
          </a:stretch>
        </p:blipFill>
        <p:spPr>
          <a:xfrm>
            <a:off x="1013892" y="309008"/>
            <a:ext cx="1890162" cy="1116781"/>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2" name="图片 3"/>
          <p:cNvPicPr>
            <a:picLocks noChangeAspect="1"/>
          </p:cNvPicPr>
          <p:nvPr/>
        </p:nvPicPr>
        <p:blipFill>
          <a:blip r:embed="rId5" cstate="print"/>
          <a:stretch>
            <a:fillRect/>
          </a:stretch>
        </p:blipFill>
        <p:spPr>
          <a:xfrm>
            <a:off x="2991929" y="309009"/>
            <a:ext cx="2234944" cy="127953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heel(1)">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
          <p:cNvSpPr txBox="1">
            <a:spLocks noChangeArrowheads="1"/>
          </p:cNvSpPr>
          <p:nvPr/>
        </p:nvSpPr>
        <p:spPr bwMode="auto">
          <a:xfrm>
            <a:off x="190082" y="596913"/>
            <a:ext cx="1069832" cy="27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3205" tIns="21603" rIns="43205" bIns="2160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1500" b="1" dirty="0">
                <a:solidFill>
                  <a:srgbClr val="FF0000"/>
                </a:solidFill>
                <a:latin typeface="Arial" panose="020B0604020202020204" pitchFamily="34" charset="0"/>
                <a:ea typeface="腾祥铁山楷书简"/>
                <a:cs typeface="腾祥铁山楷书简"/>
              </a:rPr>
              <a:t>探究</a:t>
            </a:r>
            <a:r>
              <a:rPr lang="zh-CN" altLang="en-US" sz="1500" b="1" dirty="0">
                <a:solidFill>
                  <a:srgbClr val="FF0000"/>
                </a:solidFill>
                <a:latin typeface="Arial" panose="020B0604020202020204" pitchFamily="34" charset="0"/>
                <a:ea typeface="腾祥铁山楷书简"/>
                <a:cs typeface="腾祥铁山楷书简"/>
              </a:rPr>
              <a:t>与分享</a:t>
            </a:r>
            <a:endParaRPr lang="zh-CN" altLang="zh-CN" sz="1500" b="1" dirty="0">
              <a:solidFill>
                <a:srgbClr val="FF0000"/>
              </a:solidFill>
              <a:latin typeface="Arial" panose="020B0604020202020204" pitchFamily="34" charset="0"/>
              <a:ea typeface="腾祥铁山楷书简"/>
              <a:cs typeface="腾祥铁山楷书简"/>
            </a:endParaRPr>
          </a:p>
        </p:txBody>
      </p:sp>
      <p:pic>
        <p:nvPicPr>
          <p:cNvPr id="9" name="图片 10" descr="u=4217196918,2720793740&amp;fm=27&amp;gp=0"/>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074478" y="804668"/>
            <a:ext cx="1799808" cy="131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1" descr="u=2022996525,1115702415&amp;fm=27&amp;gp=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8085" y="804668"/>
            <a:ext cx="1800559" cy="117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9"/>
          <p:cNvSpPr txBox="1">
            <a:spLocks noChangeArrowheads="1"/>
          </p:cNvSpPr>
          <p:nvPr/>
        </p:nvSpPr>
        <p:spPr bwMode="auto">
          <a:xfrm>
            <a:off x="190082" y="2177310"/>
            <a:ext cx="5496410" cy="822022"/>
          </a:xfrm>
          <a:prstGeom prst="rect">
            <a:avLst/>
          </a:prstGeom>
          <a:solidFill>
            <a:srgbClr val="FFFF99"/>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lIns="43205" tIns="21603" rIns="43205" bIns="21603">
            <a:spAutoFit/>
          </a:bodyPr>
          <a:lstStyle/>
          <a:p>
            <a:pPr eaLnBrk="1" hangingPunct="1">
              <a:buFont typeface="Arial" panose="020B0604020202020204" pitchFamily="34" charset="0"/>
              <a:buNone/>
              <a:defRPr/>
            </a:pPr>
            <a:r>
              <a:rPr lang="zh-CN" altLang="en-US" sz="1700" b="1" dirty="0">
                <a:effectLst>
                  <a:outerShdw blurRad="38100" dist="38100" dir="2700000" algn="tl">
                    <a:srgbClr val="FFFFFF"/>
                  </a:outerShdw>
                </a:effectLst>
                <a:latin typeface="方正苏新诗柳楷简体" charset="-122"/>
                <a:ea typeface="方正苏新诗柳楷简体" charset="-122"/>
                <a:sym typeface="宋体" panose="02010600030101010101" pitchFamily="2" charset="-122"/>
              </a:rPr>
              <a:t>从技术创新来看，转变经济发展方式，有利于优化经济结构，实现可持续发展。从社会责任来看，有利于实现共同富裕，促进社会公平公正。</a:t>
            </a:r>
            <a:endParaRPr lang="zh-CN" altLang="en-US" sz="1700" b="1" dirty="0">
              <a:effectLst>
                <a:outerShdw blurRad="38100" dist="38100" dir="2700000" algn="tl">
                  <a:srgbClr val="FFFFFF"/>
                </a:outerShdw>
              </a:effectLst>
              <a:latin typeface="方正苏新诗柳楷简体" charset="-122"/>
              <a:ea typeface="方正苏新诗柳楷简体" charset="-122"/>
              <a:sym typeface="宋体" panose="02010600030101010101" pitchFamily="2" charset="-122"/>
            </a:endParaRPr>
          </a:p>
        </p:txBody>
      </p:sp>
      <p:sp>
        <p:nvSpPr>
          <p:cNvPr id="12" name="Rectangle 13"/>
          <p:cNvSpPr>
            <a:spLocks noChangeArrowheads="1"/>
          </p:cNvSpPr>
          <p:nvPr/>
        </p:nvSpPr>
        <p:spPr bwMode="auto">
          <a:xfrm>
            <a:off x="1903341" y="114275"/>
            <a:ext cx="3520886" cy="628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3205" tIns="21603" rIns="43205" bIns="21603">
            <a:spAutoFit/>
          </a:bodyPr>
          <a:lstStyle/>
          <a:p>
            <a:pPr eaLnBrk="1" hangingPunct="1"/>
            <a:r>
              <a:rPr lang="zh-CN" altLang="en-US" sz="1900" b="1" dirty="0">
                <a:solidFill>
                  <a:srgbClr val="FF0000"/>
                </a:solidFill>
              </a:rPr>
              <a:t>国家电网公司为什么要主动</a:t>
            </a:r>
            <a:endParaRPr lang="zh-CN" altLang="en-US" sz="1900" b="1" dirty="0">
              <a:solidFill>
                <a:srgbClr val="FF0000"/>
              </a:solidFill>
            </a:endParaRPr>
          </a:p>
          <a:p>
            <a:pPr eaLnBrk="1" hangingPunct="1"/>
            <a:r>
              <a:rPr lang="zh-CN" altLang="en-US" sz="1900" b="1" dirty="0">
                <a:solidFill>
                  <a:srgbClr val="FF0000"/>
                </a:solidFill>
              </a:rPr>
              <a:t>进行战略转移和转变发展方式？</a:t>
            </a:r>
            <a:endParaRPr lang="zh-CN" altLang="en-US" sz="19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92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9219" name="Rectangle 3"/>
          <p:cNvSpPr>
            <a:spLocks noChangeArrowheads="1"/>
          </p:cNvSpPr>
          <p:nvPr/>
        </p:nvSpPr>
        <p:spPr bwMode="auto">
          <a:xfrm>
            <a:off x="1597426" y="120382"/>
            <a:ext cx="1884680" cy="306705"/>
          </a:xfrm>
          <a:prstGeom prst="rect">
            <a:avLst/>
          </a:prstGeom>
          <a:noFill/>
          <a:ln w="9525">
            <a:noFill/>
            <a:miter lim="800000"/>
          </a:ln>
          <a:effectLst/>
        </p:spPr>
        <p:txBody>
          <a:bodyPr vert="horz" wrap="none" lIns="91440" tIns="45720" rIns="91440" bIns="45720" numCol="1" anchor="ctr" anchorCtr="0" compatLnSpc="1">
            <a:spAutoFit/>
          </a:bodyPr>
          <a:lstStyle/>
          <a:p>
            <a:pPr lvl="0" algn="ctr" defTabSz="914400" eaLnBrk="0" hangingPunct="0"/>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第</a:t>
            </a:r>
            <a:r>
              <a:rPr lang="en-US" altLang="zh-CN"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2</a:t>
            </a:r>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框　走向共同富裕</a:t>
            </a:r>
            <a:endParaRPr lang="zh-CN" altLang="en-US" sz="1400" b="1" dirty="0" smtClean="0">
              <a:solidFill>
                <a:schemeClr val="bg1"/>
              </a:solidFill>
              <a:latin typeface="Arial" panose="020B0604020202020204" pitchFamily="34" charset="0"/>
              <a:ea typeface="宋体" panose="02010600030101010101" pitchFamily="2" charset="-122"/>
              <a:cs typeface="宋体" panose="02010600030101010101" pitchFamily="2" charset="-122"/>
            </a:endParaRPr>
          </a:p>
        </p:txBody>
      </p:sp>
      <p:sp>
        <p:nvSpPr>
          <p:cNvPr id="33793" name="Rectangle 1"/>
          <p:cNvSpPr>
            <a:spLocks noChangeArrowheads="1"/>
          </p:cNvSpPr>
          <p:nvPr/>
        </p:nvSpPr>
        <p:spPr bwMode="auto">
          <a:xfrm>
            <a:off x="165875" y="477720"/>
            <a:ext cx="5429288" cy="2306955"/>
          </a:xfrm>
          <a:prstGeom prst="rect">
            <a:avLst/>
          </a:prstGeom>
          <a:noFill/>
          <a:ln w="9525">
            <a:noFill/>
            <a:miter lim="800000"/>
          </a:ln>
          <a:effectLst/>
        </p:spPr>
        <p:txBody>
          <a:bodyPr vert="horz" wrap="square" lIns="91440" tIns="45720" rIns="91440" bIns="45720" numCol="1" anchor="ctr" anchorCtr="0" compatLnSpc="1">
            <a:spAutoFit/>
          </a:bodyPr>
          <a:lstStyle/>
          <a:p>
            <a:r>
              <a:rPr lang="zh-CN" altLang="en-US" sz="1200" b="1" dirty="0" smtClean="0">
                <a:solidFill>
                  <a:schemeClr val="bg1"/>
                </a:solidFill>
              </a:rPr>
              <a:t>第一目 改革开放进行时</a:t>
            </a:r>
            <a:endParaRPr lang="zh-CN" altLang="en-US" sz="1200" b="1" dirty="0" smtClean="0">
              <a:solidFill>
                <a:schemeClr val="bg1"/>
              </a:solidFill>
            </a:endParaRPr>
          </a:p>
          <a:p>
            <a:r>
              <a:rPr lang="zh-CN" altLang="en-US" sz="1200" b="1" dirty="0" smtClean="0">
                <a:solidFill>
                  <a:schemeClr val="bg1"/>
                </a:solidFill>
              </a:rPr>
              <a:t>（一）深化改革的原因：</a:t>
            </a:r>
            <a:endParaRPr lang="en-US" altLang="zh-CN" sz="1200" b="1" dirty="0" smtClean="0">
              <a:solidFill>
                <a:schemeClr val="bg1"/>
              </a:solidFill>
            </a:endParaRPr>
          </a:p>
          <a:p>
            <a:r>
              <a:rPr lang="en-US" altLang="zh-CN" sz="1200" b="1" dirty="0" smtClean="0">
                <a:solidFill>
                  <a:schemeClr val="bg1"/>
                </a:solidFill>
                <a:latin typeface="+mn-ea"/>
                <a:ea typeface="+mn-ea"/>
                <a:sym typeface="+mn-ea"/>
              </a:rPr>
              <a:t>1.</a:t>
            </a:r>
            <a:r>
              <a:rPr lang="zh-CN" altLang="zh-CN" sz="1200" b="1" dirty="0" smtClean="0">
                <a:solidFill>
                  <a:schemeClr val="bg1"/>
                </a:solidFill>
                <a:latin typeface="+mn-ea"/>
                <a:ea typeface="+mn-ea"/>
                <a:sym typeface="+mn-ea"/>
              </a:rPr>
              <a:t>我国过去40年的发展靠的是改革开放，未来发展也必须坚定不移地依靠改革开放。</a:t>
            </a:r>
            <a:endParaRPr lang="zh-CN" altLang="zh-CN" sz="1200" b="1" dirty="0" smtClean="0">
              <a:solidFill>
                <a:schemeClr val="bg1"/>
              </a:solidFill>
              <a:latin typeface="+mn-ea"/>
              <a:ea typeface="+mn-ea"/>
              <a:sym typeface="+mn-ea"/>
            </a:endParaRPr>
          </a:p>
          <a:p>
            <a:endParaRPr lang="en-US" altLang="zh-CN" sz="1200" b="1" dirty="0" smtClean="0">
              <a:solidFill>
                <a:schemeClr val="bg1"/>
              </a:solidFill>
            </a:endParaRPr>
          </a:p>
          <a:p>
            <a:r>
              <a:rPr lang="en-US" altLang="zh-CN" sz="1200" b="1" dirty="0" smtClean="0">
                <a:solidFill>
                  <a:schemeClr val="bg1"/>
                </a:solidFill>
              </a:rPr>
              <a:t>2.</a:t>
            </a:r>
            <a:r>
              <a:rPr lang="zh-CN" altLang="en-US" sz="1200" b="1" dirty="0" smtClean="0">
                <a:solidFill>
                  <a:schemeClr val="bg1"/>
                </a:solidFill>
              </a:rPr>
              <a:t>进入新时期需要适应新变化</a:t>
            </a:r>
            <a:endParaRPr lang="zh-CN" altLang="en-US" sz="1200" b="1" dirty="0" smtClean="0">
              <a:solidFill>
                <a:schemeClr val="bg1"/>
              </a:solidFill>
            </a:endParaRPr>
          </a:p>
          <a:p>
            <a:r>
              <a:rPr lang="en-US" sz="1200" b="1" dirty="0" smtClean="0">
                <a:solidFill>
                  <a:schemeClr val="bg1"/>
                </a:solidFill>
              </a:rPr>
              <a:t>  </a:t>
            </a:r>
            <a:endParaRPr lang="zh-CN" altLang="en-US" sz="1200" b="1" dirty="0" smtClean="0">
              <a:solidFill>
                <a:schemeClr val="bg1"/>
              </a:solidFill>
            </a:endParaRPr>
          </a:p>
          <a:p>
            <a:r>
              <a:rPr lang="en-US" sz="1200" b="1" dirty="0" smtClean="0">
                <a:solidFill>
                  <a:schemeClr val="bg1"/>
                </a:solidFill>
              </a:rPr>
              <a:t>3. </a:t>
            </a:r>
            <a:r>
              <a:rPr lang="zh-CN" altLang="en-US" sz="1200" b="1" dirty="0" smtClean="0">
                <a:solidFill>
                  <a:schemeClr val="bg1"/>
                </a:solidFill>
              </a:rPr>
              <a:t>经济发展进入新常态：</a:t>
            </a:r>
            <a:endParaRPr lang="zh-CN" altLang="en-US" sz="1200" b="1" dirty="0" smtClean="0">
              <a:solidFill>
                <a:schemeClr val="bg1"/>
              </a:solidFill>
            </a:endParaRPr>
          </a:p>
          <a:p>
            <a:r>
              <a:rPr lang="en-US" sz="1200" b="1" dirty="0" smtClean="0">
                <a:solidFill>
                  <a:schemeClr val="bg1"/>
                </a:solidFill>
              </a:rPr>
              <a:t> </a:t>
            </a:r>
            <a:endParaRPr lang="en-US" altLang="zh-CN" sz="1200" b="1" dirty="0" smtClean="0">
              <a:solidFill>
                <a:schemeClr val="bg1"/>
              </a:solidFill>
            </a:endParaRPr>
          </a:p>
          <a:p>
            <a:r>
              <a:rPr lang="zh-CN" altLang="en-US" sz="1200" b="1" dirty="0" smtClean="0">
                <a:latin typeface="Calibri" panose="020F0502020204030204" pitchFamily="34" charset="0"/>
                <a:sym typeface="宋体" panose="02010600030101010101" pitchFamily="2" charset="-122"/>
              </a:rPr>
              <a:t>   </a:t>
            </a:r>
            <a:r>
              <a:rPr lang="zh-CN" altLang="en-US" sz="1200" b="1" dirty="0" smtClean="0">
                <a:solidFill>
                  <a:schemeClr val="bg1"/>
                </a:solidFill>
                <a:latin typeface="+mn-ea"/>
                <a:ea typeface="+mn-ea"/>
                <a:sym typeface="宋体" panose="02010600030101010101" pitchFamily="2" charset="-122"/>
              </a:rPr>
              <a:t>我国</a:t>
            </a:r>
            <a:r>
              <a:rPr lang="zh-CN" altLang="en-US" sz="1200" b="1" dirty="0" smtClean="0">
                <a:solidFill>
                  <a:schemeClr val="bg1"/>
                </a:solidFill>
                <a:latin typeface="+mn-ea"/>
                <a:ea typeface="+mn-ea"/>
                <a:sym typeface="宋体" panose="02010600030101010101" pitchFamily="2" charset="-122"/>
              </a:rPr>
              <a:t>经济发展已由</a:t>
            </a:r>
            <a:r>
              <a:rPr lang="zh-CN" altLang="en-US" sz="1200" b="1" u="sng" dirty="0" smtClean="0">
                <a:solidFill>
                  <a:schemeClr val="bg1"/>
                </a:solidFill>
                <a:latin typeface="+mn-ea"/>
                <a:ea typeface="+mn-ea"/>
                <a:sym typeface="宋体" panose="02010600030101010101" pitchFamily="2" charset="-122"/>
              </a:rPr>
              <a:t>高速增长</a:t>
            </a:r>
            <a:r>
              <a:rPr lang="zh-CN" altLang="en-US" sz="1200" b="1" dirty="0" smtClean="0">
                <a:solidFill>
                  <a:schemeClr val="bg1"/>
                </a:solidFill>
                <a:latin typeface="+mn-ea"/>
                <a:ea typeface="+mn-ea"/>
                <a:sym typeface="宋体" panose="02010600030101010101" pitchFamily="2" charset="-122"/>
              </a:rPr>
              <a:t>阶段转向</a:t>
            </a:r>
            <a:r>
              <a:rPr lang="zh-CN" altLang="en-US" sz="1200" b="1" u="sng" dirty="0" smtClean="0">
                <a:solidFill>
                  <a:schemeClr val="bg1"/>
                </a:solidFill>
                <a:latin typeface="+mn-ea"/>
                <a:ea typeface="+mn-ea"/>
                <a:sym typeface="宋体" panose="02010600030101010101" pitchFamily="2" charset="-122"/>
              </a:rPr>
              <a:t>高质量发展</a:t>
            </a:r>
            <a:r>
              <a:rPr lang="zh-CN" altLang="en-US" sz="1200" b="1" dirty="0" smtClean="0">
                <a:solidFill>
                  <a:schemeClr val="bg1"/>
                </a:solidFill>
                <a:latin typeface="+mn-ea"/>
                <a:ea typeface="+mn-ea"/>
                <a:sym typeface="宋体" panose="02010600030101010101" pitchFamily="2" charset="-122"/>
              </a:rPr>
              <a:t>阶段</a:t>
            </a:r>
            <a:r>
              <a:rPr lang="zh-CN" altLang="en-US" sz="1200" b="1" dirty="0" smtClean="0">
                <a:solidFill>
                  <a:schemeClr val="bg1"/>
                </a:solidFill>
                <a:latin typeface="+mn-ea"/>
                <a:ea typeface="+mn-ea"/>
                <a:sym typeface="宋体" panose="02010600030101010101" pitchFamily="2" charset="-122"/>
              </a:rPr>
              <a:t>。</a:t>
            </a:r>
            <a:r>
              <a:rPr lang="zh-CN" altLang="en-US" sz="1200" b="1" noProof="1" smtClean="0">
                <a:solidFill>
                  <a:schemeClr val="bg1"/>
                </a:solidFill>
                <a:latin typeface="+mn-ea"/>
                <a:ea typeface="+mn-ea"/>
                <a:sym typeface="+mn-ea"/>
              </a:rPr>
              <a:t>需要</a:t>
            </a:r>
            <a:r>
              <a:rPr lang="zh-CN" altLang="en-US" sz="1200" b="1" dirty="0" smtClean="0">
                <a:solidFill>
                  <a:schemeClr val="bg1"/>
                </a:solidFill>
                <a:latin typeface="+mn-ea"/>
                <a:ea typeface="+mn-ea"/>
                <a:sym typeface="+mn-ea"/>
              </a:rPr>
              <a:t>转变发展方式，优化经济结构，转换增长动力，建设现代化经济体系。</a:t>
            </a:r>
            <a:endParaRPr lang="zh-CN" altLang="en-US" sz="1200" b="1" dirty="0" smtClean="0">
              <a:solidFill>
                <a:schemeClr val="bg1"/>
              </a:solidFill>
              <a:latin typeface="+mn-ea"/>
              <a:ea typeface="+mn-ea"/>
              <a:sym typeface="宋体" panose="02010600030101010101" pitchFamily="2" charset="-122"/>
            </a:endParaRPr>
          </a:p>
          <a:p>
            <a:endParaRPr lang="zh-CN" altLang="en-US" sz="1200" b="1" dirty="0" smtClean="0">
              <a:solidFill>
                <a:schemeClr val="bg1"/>
              </a:solidFill>
            </a:endParaRPr>
          </a:p>
        </p:txBody>
      </p:sp>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文本框 9"/>
          <p:cNvSpPr txBox="1">
            <a:spLocks noChangeArrowheads="1"/>
          </p:cNvSpPr>
          <p:nvPr/>
        </p:nvSpPr>
        <p:spPr bwMode="auto">
          <a:xfrm>
            <a:off x="432078" y="324009"/>
            <a:ext cx="4176753" cy="328937"/>
          </a:xfrm>
          <a:prstGeom prst="rect">
            <a:avLst/>
          </a:prstGeom>
          <a:noFill/>
          <a:ln w="9525">
            <a:noFill/>
            <a:miter lim="800000"/>
          </a:ln>
        </p:spPr>
        <p:txBody>
          <a:bodyPr lIns="51435" tIns="25718" rIns="51435" bIns="25718">
            <a:spAutoFit/>
          </a:bodyPr>
          <a:lstStyle/>
          <a:p>
            <a:r>
              <a:rPr lang="zh-CN" altLang="en-US" sz="1800" b="1" dirty="0">
                <a:solidFill>
                  <a:srgbClr val="0000FF"/>
                </a:solidFill>
                <a:latin typeface="方正粗倩简体"/>
                <a:ea typeface="方正粗倩简体"/>
                <a:cs typeface="方正粗倩简体"/>
              </a:rPr>
              <a:t>我国经济发展面临的现实挑战</a:t>
            </a:r>
            <a:endParaRPr lang="zh-CN" altLang="en-US" sz="1800" b="1" dirty="0">
              <a:solidFill>
                <a:srgbClr val="0000FF"/>
              </a:solidFill>
              <a:latin typeface="方正粗倩简体"/>
              <a:ea typeface="方正粗倩简体"/>
              <a:cs typeface="方正粗倩简体"/>
            </a:endParaRPr>
          </a:p>
        </p:txBody>
      </p:sp>
      <p:sp>
        <p:nvSpPr>
          <p:cNvPr id="6" name="流程图: 接点 30"/>
          <p:cNvSpPr/>
          <p:nvPr/>
        </p:nvSpPr>
        <p:spPr>
          <a:xfrm>
            <a:off x="482087" y="1431789"/>
            <a:ext cx="1171211" cy="1182032"/>
          </a:xfrm>
          <a:prstGeom prst="flowChartConnector">
            <a:avLst/>
          </a:prstGeom>
          <a:solidFill>
            <a:srgbClr val="BBDCD5"/>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a:spcBef>
                <a:spcPts val="0"/>
              </a:spcBef>
              <a:spcAft>
                <a:spcPts val="0"/>
              </a:spcAft>
              <a:defRPr/>
            </a:pPr>
            <a:endParaRPr lang="zh-CN" altLang="en-US" noProof="1"/>
          </a:p>
        </p:txBody>
      </p:sp>
      <p:sp>
        <p:nvSpPr>
          <p:cNvPr id="7" name="流程图: 接点 31"/>
          <p:cNvSpPr/>
          <p:nvPr/>
        </p:nvSpPr>
        <p:spPr>
          <a:xfrm>
            <a:off x="2302415" y="1508292"/>
            <a:ext cx="1156208" cy="1156531"/>
          </a:xfrm>
          <a:prstGeom prst="flowChartConnector">
            <a:avLst/>
          </a:prstGeom>
          <a:solidFill>
            <a:srgbClr val="BBDCD5"/>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a:spcBef>
                <a:spcPts val="0"/>
              </a:spcBef>
              <a:spcAft>
                <a:spcPts val="0"/>
              </a:spcAft>
              <a:defRPr/>
            </a:pPr>
            <a:endParaRPr lang="zh-CN" altLang="en-US" noProof="1"/>
          </a:p>
        </p:txBody>
      </p:sp>
      <p:sp>
        <p:nvSpPr>
          <p:cNvPr id="33" name="流程图: 接点 32"/>
          <p:cNvSpPr/>
          <p:nvPr/>
        </p:nvSpPr>
        <p:spPr>
          <a:xfrm>
            <a:off x="4123743" y="1508292"/>
            <a:ext cx="1156208" cy="1156531"/>
          </a:xfrm>
          <a:prstGeom prst="flowChartConnector">
            <a:avLst/>
          </a:prstGeom>
          <a:solidFill>
            <a:srgbClr val="BBDCD5"/>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algn="ctr">
              <a:spcBef>
                <a:spcPts val="0"/>
              </a:spcBef>
              <a:spcAft>
                <a:spcPts val="0"/>
              </a:spcAft>
              <a:defRPr/>
            </a:pPr>
            <a:endParaRPr lang="zh-CN" altLang="en-US" noProof="1"/>
          </a:p>
        </p:txBody>
      </p:sp>
      <p:sp>
        <p:nvSpPr>
          <p:cNvPr id="8" name="文本框 7"/>
          <p:cNvSpPr txBox="1">
            <a:spLocks noChangeArrowheads="1"/>
          </p:cNvSpPr>
          <p:nvPr/>
        </p:nvSpPr>
        <p:spPr bwMode="auto">
          <a:xfrm>
            <a:off x="434078" y="1068779"/>
            <a:ext cx="1486268" cy="267382"/>
          </a:xfrm>
          <a:prstGeom prst="rect">
            <a:avLst/>
          </a:prstGeom>
          <a:solidFill>
            <a:srgbClr val="FFFF00"/>
          </a:solidFill>
          <a:ln w="9525">
            <a:noFill/>
            <a:miter lim="800000"/>
          </a:ln>
        </p:spPr>
        <p:txBody>
          <a:bodyPr lIns="51435" tIns="25718" rIns="51435" bIns="25718">
            <a:spAutoFit/>
          </a:bodyPr>
          <a:lstStyle/>
          <a:p>
            <a:r>
              <a:rPr lang="zh-CN" altLang="zh-CN" sz="1400" dirty="0">
                <a:solidFill>
                  <a:srgbClr val="595959"/>
                </a:solidFill>
                <a:latin typeface="方正粗倩简体"/>
                <a:ea typeface="方正粗倩简体"/>
                <a:cs typeface="方正粗倩简体"/>
              </a:rPr>
              <a:t>区域发展不平衡</a:t>
            </a:r>
            <a:endParaRPr lang="zh-CN" altLang="zh-CN" sz="1400" dirty="0">
              <a:solidFill>
                <a:srgbClr val="595959"/>
              </a:solidFill>
              <a:latin typeface="方正粗倩简体"/>
              <a:ea typeface="方正粗倩简体"/>
              <a:cs typeface="方正粗倩简体"/>
            </a:endParaRPr>
          </a:p>
        </p:txBody>
      </p:sp>
      <p:sp>
        <p:nvSpPr>
          <p:cNvPr id="11" name="文本框 10"/>
          <p:cNvSpPr txBox="1">
            <a:spLocks noChangeArrowheads="1"/>
          </p:cNvSpPr>
          <p:nvPr/>
        </p:nvSpPr>
        <p:spPr bwMode="auto">
          <a:xfrm>
            <a:off x="2064372" y="1080029"/>
            <a:ext cx="1536277" cy="267382"/>
          </a:xfrm>
          <a:prstGeom prst="rect">
            <a:avLst/>
          </a:prstGeom>
          <a:solidFill>
            <a:srgbClr val="FFFF00"/>
          </a:solidFill>
          <a:ln w="9525">
            <a:noFill/>
            <a:miter lim="800000"/>
          </a:ln>
        </p:spPr>
        <p:txBody>
          <a:bodyPr lIns="51435" tIns="25718" rIns="51435" bIns="25718">
            <a:spAutoFit/>
          </a:bodyPr>
          <a:lstStyle/>
          <a:p>
            <a:r>
              <a:rPr lang="zh-CN" altLang="en-US" sz="1400" dirty="0">
                <a:solidFill>
                  <a:srgbClr val="595959"/>
                </a:solidFill>
                <a:latin typeface="方正粗倩简体"/>
                <a:ea typeface="方正粗倩简体"/>
                <a:cs typeface="方正粗倩简体"/>
              </a:rPr>
              <a:t>城镇化水平不高</a:t>
            </a:r>
            <a:endParaRPr lang="zh-CN" altLang="en-US" sz="1400" dirty="0">
              <a:solidFill>
                <a:srgbClr val="595959"/>
              </a:solidFill>
              <a:latin typeface="方正粗倩简体"/>
              <a:ea typeface="方正粗倩简体"/>
              <a:cs typeface="方正粗倩简体"/>
            </a:endParaRPr>
          </a:p>
        </p:txBody>
      </p:sp>
      <p:sp>
        <p:nvSpPr>
          <p:cNvPr id="36" name="文本框 35"/>
          <p:cNvSpPr txBox="1">
            <a:spLocks noChangeArrowheads="1"/>
          </p:cNvSpPr>
          <p:nvPr/>
        </p:nvSpPr>
        <p:spPr bwMode="auto">
          <a:xfrm>
            <a:off x="3840692" y="972026"/>
            <a:ext cx="1584285" cy="482825"/>
          </a:xfrm>
          <a:prstGeom prst="rect">
            <a:avLst/>
          </a:prstGeom>
          <a:solidFill>
            <a:srgbClr val="FFFF00"/>
          </a:solidFill>
          <a:ln w="9525">
            <a:noFill/>
            <a:miter lim="800000"/>
          </a:ln>
        </p:spPr>
        <p:txBody>
          <a:bodyPr lIns="51435" tIns="25718" rIns="51435" bIns="25718">
            <a:spAutoFit/>
          </a:bodyPr>
          <a:lstStyle/>
          <a:p>
            <a:pPr algn="ctr"/>
            <a:r>
              <a:rPr lang="zh-CN" altLang="en-US" sz="1400" dirty="0">
                <a:solidFill>
                  <a:srgbClr val="595959"/>
                </a:solidFill>
                <a:latin typeface="方正粗倩简体"/>
                <a:ea typeface="方正粗倩简体"/>
                <a:cs typeface="方正粗倩简体"/>
              </a:rPr>
              <a:t>城乡发展</a:t>
            </a:r>
            <a:endParaRPr lang="zh-CN" altLang="en-US" sz="1400" dirty="0">
              <a:solidFill>
                <a:srgbClr val="595959"/>
              </a:solidFill>
              <a:latin typeface="方正粗倩简体"/>
              <a:ea typeface="方正粗倩简体"/>
              <a:cs typeface="方正粗倩简体"/>
            </a:endParaRPr>
          </a:p>
          <a:p>
            <a:pPr algn="ctr"/>
            <a:r>
              <a:rPr lang="zh-CN" altLang="en-US" sz="1400" dirty="0">
                <a:solidFill>
                  <a:srgbClr val="595959"/>
                </a:solidFill>
                <a:latin typeface="方正粗倩简体"/>
                <a:ea typeface="方正粗倩简体"/>
                <a:cs typeface="方正粗倩简体"/>
              </a:rPr>
              <a:t>不平衡、不协调</a:t>
            </a:r>
            <a:endParaRPr lang="zh-CN" altLang="en-US" sz="1400" dirty="0">
              <a:solidFill>
                <a:srgbClr val="595959"/>
              </a:solidFill>
              <a:latin typeface="方正粗倩简体"/>
              <a:ea typeface="方正粗倩简体"/>
              <a:cs typeface="方正粗倩简体"/>
            </a:endParaRPr>
          </a:p>
        </p:txBody>
      </p:sp>
      <p:pic>
        <p:nvPicPr>
          <p:cNvPr id="28688" name="Picture 2" descr="http://p1.so.qhimgs1.com/bdr/_240_/t0160c3b15c5da500f1.jpg"/>
          <p:cNvPicPr>
            <a:picLocks noChangeAspect="1"/>
          </p:cNvPicPr>
          <p:nvPr/>
        </p:nvPicPr>
        <p:blipFill>
          <a:blip r:embed="rId1" r:link="rId2">
            <a:clrChange>
              <a:clrFrom>
                <a:srgbClr val="FFFFFF"/>
              </a:clrFrom>
              <a:clrTo>
                <a:srgbClr val="FFFFFF">
                  <a:alpha val="0"/>
                </a:srgbClr>
              </a:clrTo>
            </a:clrChange>
          </a:blip>
          <a:srcRect/>
          <a:stretch>
            <a:fillRect/>
          </a:stretch>
        </p:blipFill>
        <p:spPr bwMode="auto">
          <a:xfrm>
            <a:off x="336061" y="1512041"/>
            <a:ext cx="1632294" cy="1188032"/>
          </a:xfrm>
          <a:prstGeom prst="rect">
            <a:avLst/>
          </a:prstGeom>
          <a:noFill/>
          <a:ln w="9525">
            <a:noFill/>
            <a:miter lim="800000"/>
            <a:headEnd/>
            <a:tailEnd/>
          </a:ln>
        </p:spPr>
      </p:pic>
      <p:pic>
        <p:nvPicPr>
          <p:cNvPr id="28689" name="图片 2" descr="timg (2)"/>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4032727" y="1548042"/>
            <a:ext cx="1326239" cy="1054529"/>
          </a:xfrm>
          <a:prstGeom prst="rect">
            <a:avLst/>
          </a:prstGeom>
          <a:noFill/>
          <a:ln w="9525">
            <a:noFill/>
            <a:miter lim="800000"/>
            <a:headEnd/>
            <a:tailEnd/>
          </a:ln>
        </p:spPr>
      </p:pic>
      <p:grpSp>
        <p:nvGrpSpPr>
          <p:cNvPr id="2" name="组合 18"/>
          <p:cNvGrpSpPr/>
          <p:nvPr/>
        </p:nvGrpSpPr>
        <p:grpSpPr bwMode="auto">
          <a:xfrm>
            <a:off x="2112381" y="1440039"/>
            <a:ext cx="1536277" cy="1188032"/>
            <a:chOff x="6303" y="3807"/>
            <a:chExt cx="5862" cy="4210"/>
          </a:xfrm>
        </p:grpSpPr>
        <p:pic>
          <p:nvPicPr>
            <p:cNvPr id="28691" name="图片 15" descr="timg (4)"/>
            <p:cNvPicPr>
              <a:picLocks noChangeAspect="1"/>
            </p:cNvPicPr>
            <p:nvPr/>
          </p:nvPicPr>
          <p:blipFill>
            <a:blip r:embed="rId4">
              <a:clrChange>
                <a:clrFrom>
                  <a:srgbClr val="FFFFFF"/>
                </a:clrFrom>
                <a:clrTo>
                  <a:srgbClr val="FFFFFF">
                    <a:alpha val="0"/>
                  </a:srgbClr>
                </a:clrTo>
              </a:clrChange>
            </a:blip>
            <a:srcRect b="6837"/>
            <a:stretch>
              <a:fillRect/>
            </a:stretch>
          </p:blipFill>
          <p:spPr bwMode="auto">
            <a:xfrm>
              <a:off x="6303" y="3807"/>
              <a:ext cx="5862" cy="4210"/>
            </a:xfrm>
            <a:prstGeom prst="rect">
              <a:avLst/>
            </a:prstGeom>
            <a:noFill/>
            <a:ln w="9525">
              <a:noFill/>
              <a:miter lim="800000"/>
              <a:headEnd/>
              <a:tailEnd/>
            </a:ln>
          </p:spPr>
        </p:pic>
        <p:sp>
          <p:nvSpPr>
            <p:cNvPr id="17" name="矩形 16"/>
            <p:cNvSpPr/>
            <p:nvPr/>
          </p:nvSpPr>
          <p:spPr>
            <a:xfrm>
              <a:off x="10344" y="7707"/>
              <a:ext cx="1546" cy="310"/>
            </a:xfrm>
            <a:prstGeom prst="rect">
              <a:avLst/>
            </a:prstGeom>
            <a:solidFill>
              <a:srgbClr val="9D8787"/>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noProof="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anim calcmode="lin" valueType="num">
                                      <p:cBhvr>
                                        <p:cTn id="15" dur="500" fill="hold"/>
                                        <p:tgtEl>
                                          <p:spTgt spid="11"/>
                                        </p:tgtEl>
                                        <p:attrNameLst>
                                          <p:attrName>ppt_x</p:attrName>
                                        </p:attrNameLst>
                                      </p:cBhvr>
                                      <p:tavLst>
                                        <p:tav tm="0">
                                          <p:val>
                                            <p:strVal val="#ppt_x"/>
                                          </p:val>
                                        </p:tav>
                                        <p:tav tm="100000">
                                          <p:val>
                                            <p:strVal val="#ppt_x"/>
                                          </p:val>
                                        </p:tav>
                                      </p:tavLst>
                                    </p:anim>
                                    <p:anim calcmode="lin" valueType="num">
                                      <p:cBhvr>
                                        <p:cTn id="1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anim calcmode="lin" valueType="num">
                                      <p:cBhvr>
                                        <p:cTn id="22" dur="500" fill="hold"/>
                                        <p:tgtEl>
                                          <p:spTgt spid="36"/>
                                        </p:tgtEl>
                                        <p:attrNameLst>
                                          <p:attrName>ppt_x</p:attrName>
                                        </p:attrNameLst>
                                      </p:cBhvr>
                                      <p:tavLst>
                                        <p:tav tm="0">
                                          <p:val>
                                            <p:strVal val="#ppt_x"/>
                                          </p:val>
                                        </p:tav>
                                        <p:tav tm="100000">
                                          <p:val>
                                            <p:strVal val="#ppt_x"/>
                                          </p:val>
                                        </p:tav>
                                      </p:tavLst>
                                    </p:anim>
                                    <p:anim calcmode="lin" valueType="num">
                                      <p:cBhvr>
                                        <p:cTn id="23"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 grpId="0" bldLvl="0" animBg="1"/>
      <p:bldP spid="36" grpId="0" bldLvl="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92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9219" name="Rectangle 3"/>
          <p:cNvSpPr>
            <a:spLocks noChangeArrowheads="1"/>
          </p:cNvSpPr>
          <p:nvPr/>
        </p:nvSpPr>
        <p:spPr bwMode="auto">
          <a:xfrm>
            <a:off x="1597426" y="120382"/>
            <a:ext cx="1884680" cy="306705"/>
          </a:xfrm>
          <a:prstGeom prst="rect">
            <a:avLst/>
          </a:prstGeom>
          <a:noFill/>
          <a:ln w="9525">
            <a:noFill/>
            <a:miter lim="800000"/>
          </a:ln>
          <a:effectLst/>
        </p:spPr>
        <p:txBody>
          <a:bodyPr vert="horz" wrap="none" lIns="91440" tIns="45720" rIns="91440" bIns="45720" numCol="1" anchor="ctr" anchorCtr="0" compatLnSpc="1">
            <a:spAutoFit/>
          </a:bodyPr>
          <a:lstStyle/>
          <a:p>
            <a:pPr lvl="0" algn="ctr" defTabSz="914400" eaLnBrk="0" hangingPunct="0"/>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第</a:t>
            </a:r>
            <a:r>
              <a:rPr lang="en-US" altLang="zh-CN"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2</a:t>
            </a:r>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框　走向共同富裕</a:t>
            </a:r>
            <a:endParaRPr lang="zh-CN" altLang="en-US" sz="1400" b="1" dirty="0" smtClean="0">
              <a:solidFill>
                <a:schemeClr val="bg1"/>
              </a:solidFill>
              <a:latin typeface="Arial" panose="020B0604020202020204" pitchFamily="34" charset="0"/>
              <a:ea typeface="宋体" panose="02010600030101010101" pitchFamily="2" charset="-122"/>
              <a:cs typeface="宋体" panose="02010600030101010101" pitchFamily="2" charset="-122"/>
            </a:endParaRPr>
          </a:p>
        </p:txBody>
      </p:sp>
      <p:sp>
        <p:nvSpPr>
          <p:cNvPr id="33793" name="Rectangle 1"/>
          <p:cNvSpPr>
            <a:spLocks noChangeArrowheads="1"/>
          </p:cNvSpPr>
          <p:nvPr/>
        </p:nvSpPr>
        <p:spPr bwMode="auto">
          <a:xfrm>
            <a:off x="165875" y="477522"/>
            <a:ext cx="5429288" cy="1938020"/>
          </a:xfrm>
          <a:prstGeom prst="rect">
            <a:avLst/>
          </a:prstGeom>
          <a:noFill/>
          <a:ln w="9525">
            <a:noFill/>
            <a:miter lim="800000"/>
          </a:ln>
          <a:effectLst/>
        </p:spPr>
        <p:txBody>
          <a:bodyPr vert="horz" wrap="square" lIns="91440" tIns="45720" rIns="91440" bIns="45720" numCol="1" anchor="ctr" anchorCtr="0" compatLnSpc="1">
            <a:spAutoFit/>
          </a:bodyPr>
          <a:lstStyle/>
          <a:p>
            <a:r>
              <a:rPr lang="zh-CN" altLang="en-US" sz="1200" b="1" dirty="0" smtClean="0">
                <a:solidFill>
                  <a:schemeClr val="bg1"/>
                </a:solidFill>
              </a:rPr>
              <a:t>第一目 改革开放进行时</a:t>
            </a:r>
            <a:endParaRPr lang="zh-CN" altLang="en-US" sz="1200" b="1" dirty="0" smtClean="0">
              <a:solidFill>
                <a:schemeClr val="bg1"/>
              </a:solidFill>
            </a:endParaRPr>
          </a:p>
          <a:p>
            <a:r>
              <a:rPr lang="zh-CN" altLang="en-US" sz="1200" b="1" dirty="0" smtClean="0">
                <a:solidFill>
                  <a:schemeClr val="bg1"/>
                </a:solidFill>
              </a:rPr>
              <a:t>（一）深化改革的原因：</a:t>
            </a:r>
            <a:endParaRPr lang="en-US" altLang="zh-CN" b="1" dirty="0" smtClean="0">
              <a:solidFill>
                <a:schemeClr val="bg1"/>
              </a:solidFill>
            </a:endParaRPr>
          </a:p>
          <a:p>
            <a:r>
              <a:rPr lang="en-US" altLang="zh-CN" sz="1200" b="1" dirty="0" smtClean="0">
                <a:solidFill>
                  <a:schemeClr val="bg1"/>
                </a:solidFill>
                <a:latin typeface="+mn-ea"/>
                <a:ea typeface="+mn-ea"/>
                <a:sym typeface="+mn-ea"/>
              </a:rPr>
              <a:t>1.</a:t>
            </a:r>
            <a:r>
              <a:rPr lang="zh-CN" altLang="zh-CN" sz="1200" b="1" dirty="0" smtClean="0">
                <a:solidFill>
                  <a:schemeClr val="bg1"/>
                </a:solidFill>
                <a:latin typeface="+mn-ea"/>
                <a:ea typeface="+mn-ea"/>
                <a:sym typeface="+mn-ea"/>
              </a:rPr>
              <a:t>我国过去40年的发展靠的是改革开放，未来发展也必须坚定不移地依靠改革开放。</a:t>
            </a:r>
            <a:endParaRPr lang="zh-CN" altLang="zh-CN" sz="1200" b="1" dirty="0" smtClean="0">
              <a:solidFill>
                <a:schemeClr val="bg1"/>
              </a:solidFill>
              <a:latin typeface="+mn-ea"/>
              <a:ea typeface="+mn-ea"/>
              <a:sym typeface="+mn-ea"/>
            </a:endParaRPr>
          </a:p>
          <a:p>
            <a:endParaRPr lang="en-US" altLang="zh-CN" sz="1200" b="1" dirty="0" smtClean="0">
              <a:solidFill>
                <a:schemeClr val="bg1"/>
              </a:solidFill>
              <a:latin typeface="+mn-ea"/>
              <a:ea typeface="+mn-ea"/>
            </a:endParaRPr>
          </a:p>
          <a:p>
            <a:r>
              <a:rPr lang="en-US" altLang="zh-CN" sz="1200" b="1" dirty="0" smtClean="0">
                <a:solidFill>
                  <a:schemeClr val="bg1"/>
                </a:solidFill>
                <a:latin typeface="+mn-ea"/>
                <a:ea typeface="+mn-ea"/>
              </a:rPr>
              <a:t>2.</a:t>
            </a:r>
            <a:r>
              <a:rPr lang="zh-CN" altLang="en-US" sz="1200" b="1" dirty="0" smtClean="0">
                <a:solidFill>
                  <a:schemeClr val="bg1"/>
                </a:solidFill>
                <a:latin typeface="+mn-ea"/>
                <a:ea typeface="+mn-ea"/>
              </a:rPr>
              <a:t>进入新时期需要适应新变化</a:t>
            </a:r>
            <a:endParaRPr lang="zh-CN" altLang="en-US" sz="1200" b="1" dirty="0" smtClean="0">
              <a:solidFill>
                <a:schemeClr val="bg1"/>
              </a:solidFill>
              <a:latin typeface="+mn-ea"/>
              <a:ea typeface="+mn-ea"/>
            </a:endParaRPr>
          </a:p>
          <a:p>
            <a:r>
              <a:rPr lang="en-US" sz="1200" b="1" dirty="0" smtClean="0">
                <a:solidFill>
                  <a:schemeClr val="bg1"/>
                </a:solidFill>
                <a:latin typeface="+mn-ea"/>
                <a:ea typeface="+mn-ea"/>
              </a:rPr>
              <a:t>  </a:t>
            </a:r>
            <a:endParaRPr lang="zh-CN" altLang="en-US" sz="1200" b="1" dirty="0" smtClean="0">
              <a:solidFill>
                <a:schemeClr val="bg1"/>
              </a:solidFill>
              <a:latin typeface="+mn-ea"/>
              <a:ea typeface="+mn-ea"/>
            </a:endParaRPr>
          </a:p>
          <a:p>
            <a:r>
              <a:rPr lang="en-US" sz="1200" b="1" dirty="0" smtClean="0">
                <a:solidFill>
                  <a:schemeClr val="bg1"/>
                </a:solidFill>
                <a:latin typeface="+mn-ea"/>
                <a:ea typeface="+mn-ea"/>
              </a:rPr>
              <a:t>3. </a:t>
            </a:r>
            <a:r>
              <a:rPr lang="zh-CN" altLang="en-US" sz="1200" b="1" dirty="0" smtClean="0">
                <a:solidFill>
                  <a:schemeClr val="bg1"/>
                </a:solidFill>
                <a:latin typeface="+mn-ea"/>
                <a:ea typeface="+mn-ea"/>
              </a:rPr>
              <a:t>经济发展进入新常态：</a:t>
            </a:r>
            <a:endParaRPr lang="zh-CN" altLang="en-US" sz="1200" b="1" dirty="0" smtClean="0">
              <a:solidFill>
                <a:schemeClr val="bg1"/>
              </a:solidFill>
              <a:latin typeface="+mn-ea"/>
              <a:ea typeface="+mn-ea"/>
            </a:endParaRPr>
          </a:p>
          <a:p>
            <a:r>
              <a:rPr lang="en-US" sz="1200" b="1" dirty="0" smtClean="0">
                <a:solidFill>
                  <a:schemeClr val="bg1"/>
                </a:solidFill>
                <a:latin typeface="+mn-ea"/>
                <a:ea typeface="+mn-ea"/>
              </a:rPr>
              <a:t> </a:t>
            </a:r>
            <a:endParaRPr lang="zh-CN" altLang="en-US" sz="1200" b="1" dirty="0" smtClean="0">
              <a:solidFill>
                <a:schemeClr val="bg1"/>
              </a:solidFill>
              <a:latin typeface="+mn-ea"/>
              <a:ea typeface="+mn-ea"/>
            </a:endParaRPr>
          </a:p>
          <a:p>
            <a:r>
              <a:rPr lang="en-US" sz="1200" b="1" dirty="0" smtClean="0">
                <a:solidFill>
                  <a:schemeClr val="bg1"/>
                </a:solidFill>
                <a:latin typeface="+mn-ea"/>
                <a:ea typeface="+mn-ea"/>
              </a:rPr>
              <a:t>4. </a:t>
            </a:r>
            <a:r>
              <a:rPr lang="zh-CN" altLang="en-US" sz="1200" b="1" dirty="0" smtClean="0">
                <a:solidFill>
                  <a:schemeClr val="bg1"/>
                </a:solidFill>
                <a:latin typeface="+mn-ea"/>
                <a:ea typeface="+mn-ea"/>
              </a:rPr>
              <a:t>面临发展水平不高、不平衡、不协调等现实挑战</a:t>
            </a:r>
            <a:endParaRPr lang="zh-CN" altLang="en-US" sz="1200" b="1" dirty="0" smtClean="0">
              <a:solidFill>
                <a:schemeClr val="bg1"/>
              </a:solidFill>
              <a:latin typeface="+mn-ea"/>
              <a:ea typeface="+mn-ea"/>
            </a:endParaRPr>
          </a:p>
        </p:txBody>
      </p:sp>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p:cNvSpPr>
            <a:spLocks noChangeArrowheads="1" noChangeShapeType="1" noTextEdit="1"/>
          </p:cNvSpPr>
          <p:nvPr/>
        </p:nvSpPr>
        <p:spPr bwMode="auto">
          <a:xfrm>
            <a:off x="1340666" y="324009"/>
            <a:ext cx="2574049" cy="705019"/>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none" lIns="43205" tIns="21603" rIns="43205" bIns="21603" fromWordArt="1">
            <a:prstTxWarp prst="textPlain">
              <a:avLst>
                <a:gd name="adj" fmla="val 50000"/>
              </a:avLst>
            </a:prstTxWarp>
          </a:bodyPr>
          <a:lstStyle/>
          <a:p>
            <a:pPr algn="ctr"/>
            <a:r>
              <a:rPr lang="zh-CN" altLang="en-US" sz="1700" b="1" kern="1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宋体" panose="02010600030101010101" pitchFamily="2" charset="-122"/>
                <a:ea typeface="宋体" panose="02010600030101010101" pitchFamily="2" charset="-122"/>
              </a:rPr>
              <a:t>小结</a:t>
            </a:r>
            <a:endParaRPr lang="zh-CN" altLang="en-US" sz="1700" b="1" kern="1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宋体" panose="02010600030101010101" pitchFamily="2" charset="-122"/>
              <a:ea typeface="宋体" panose="02010600030101010101" pitchFamily="2" charset="-122"/>
            </a:endParaRPr>
          </a:p>
        </p:txBody>
      </p:sp>
      <p:sp>
        <p:nvSpPr>
          <p:cNvPr id="3" name="Text Box 5"/>
          <p:cNvSpPr txBox="1">
            <a:spLocks noChangeArrowheads="1"/>
          </p:cNvSpPr>
          <p:nvPr/>
        </p:nvSpPr>
        <p:spPr bwMode="auto">
          <a:xfrm>
            <a:off x="286589" y="1380788"/>
            <a:ext cx="5151503" cy="104390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txBody>
          <a:bodyPr wrap="square" lIns="43205" tIns="21603" rIns="43205" bIns="2160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Bef>
                <a:spcPct val="50000"/>
              </a:spcBef>
            </a:pPr>
            <a:r>
              <a:rPr lang="zh-CN" altLang="en-US" sz="2600" b="1" dirty="0"/>
              <a:t>改革开放是当代中国最鲜明的特色！</a:t>
            </a:r>
            <a:endParaRPr lang="zh-CN" altLang="en-US" sz="2600" b="1" dirty="0"/>
          </a:p>
          <a:p>
            <a:pPr>
              <a:spcBef>
                <a:spcPct val="50000"/>
              </a:spcBef>
            </a:pPr>
            <a:r>
              <a:rPr lang="zh-CN" altLang="en-US" sz="2600" b="1" dirty="0"/>
              <a:t>改革只有进行时，没有完成时</a:t>
            </a:r>
            <a:r>
              <a:rPr lang="zh-CN" altLang="en-US" sz="2600" b="1" dirty="0" smtClean="0"/>
              <a:t>！</a:t>
            </a:r>
            <a:endParaRPr lang="zh-CN" altLang="en-US" sz="2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92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9219" name="Rectangle 3"/>
          <p:cNvSpPr>
            <a:spLocks noChangeArrowheads="1"/>
          </p:cNvSpPr>
          <p:nvPr/>
        </p:nvSpPr>
        <p:spPr bwMode="auto">
          <a:xfrm>
            <a:off x="1597426" y="120382"/>
            <a:ext cx="1884680" cy="306705"/>
          </a:xfrm>
          <a:prstGeom prst="rect">
            <a:avLst/>
          </a:prstGeom>
          <a:noFill/>
          <a:ln w="9525">
            <a:noFill/>
            <a:miter lim="800000"/>
          </a:ln>
          <a:effectLst/>
        </p:spPr>
        <p:txBody>
          <a:bodyPr vert="horz" wrap="none" lIns="91440" tIns="45720" rIns="91440" bIns="45720" numCol="1" anchor="ctr" anchorCtr="0" compatLnSpc="1">
            <a:spAutoFit/>
          </a:bodyPr>
          <a:lstStyle/>
          <a:p>
            <a:pPr lvl="0" algn="ctr" defTabSz="914400" eaLnBrk="0" hangingPunct="0"/>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第</a:t>
            </a:r>
            <a:r>
              <a:rPr lang="en-US" altLang="zh-CN"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2</a:t>
            </a:r>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框　走向共同富裕</a:t>
            </a:r>
            <a:endParaRPr lang="zh-CN" altLang="en-US" sz="1400" b="1" dirty="0" smtClean="0">
              <a:solidFill>
                <a:schemeClr val="bg1"/>
              </a:solidFill>
              <a:latin typeface="Arial" panose="020B0604020202020204" pitchFamily="34" charset="0"/>
              <a:ea typeface="宋体" panose="02010600030101010101" pitchFamily="2" charset="-122"/>
              <a:cs typeface="宋体" panose="02010600030101010101" pitchFamily="2" charset="-122"/>
            </a:endParaRPr>
          </a:p>
        </p:txBody>
      </p:sp>
      <p:sp>
        <p:nvSpPr>
          <p:cNvPr id="33793" name="Rectangle 1"/>
          <p:cNvSpPr>
            <a:spLocks noChangeArrowheads="1"/>
          </p:cNvSpPr>
          <p:nvPr/>
        </p:nvSpPr>
        <p:spPr bwMode="auto">
          <a:xfrm>
            <a:off x="165875" y="477462"/>
            <a:ext cx="5429288" cy="2122805"/>
          </a:xfrm>
          <a:prstGeom prst="rect">
            <a:avLst/>
          </a:prstGeom>
          <a:noFill/>
          <a:ln w="9525">
            <a:noFill/>
            <a:miter lim="800000"/>
          </a:ln>
          <a:effectLst/>
        </p:spPr>
        <p:txBody>
          <a:bodyPr vert="horz" wrap="square" lIns="91440" tIns="45720" rIns="91440" bIns="45720" numCol="1" anchor="ctr" anchorCtr="0" compatLnSpc="1">
            <a:spAutoFit/>
          </a:bodyPr>
          <a:lstStyle/>
          <a:p>
            <a:r>
              <a:rPr lang="zh-CN" altLang="en-US" sz="1200" b="1" dirty="0" smtClean="0">
                <a:solidFill>
                  <a:schemeClr val="bg1"/>
                </a:solidFill>
              </a:rPr>
              <a:t>第一目 改革开放进行时</a:t>
            </a:r>
            <a:endParaRPr lang="zh-CN" altLang="en-US" sz="1200" b="1" dirty="0" smtClean="0">
              <a:solidFill>
                <a:schemeClr val="bg1"/>
              </a:solidFill>
            </a:endParaRPr>
          </a:p>
          <a:p>
            <a:r>
              <a:rPr lang="zh-CN" altLang="en-US" sz="1200" b="1" dirty="0" smtClean="0">
                <a:solidFill>
                  <a:schemeClr val="bg1"/>
                </a:solidFill>
              </a:rPr>
              <a:t>（一）深化改革的原因：</a:t>
            </a:r>
            <a:endParaRPr lang="en-US" altLang="zh-CN" sz="1200" b="1" dirty="0" smtClean="0">
              <a:solidFill>
                <a:schemeClr val="bg1"/>
              </a:solidFill>
            </a:endParaRPr>
          </a:p>
          <a:p>
            <a:r>
              <a:rPr lang="en-US" altLang="zh-CN" sz="1200" b="1" dirty="0" smtClean="0">
                <a:solidFill>
                  <a:schemeClr val="bg1"/>
                </a:solidFill>
                <a:latin typeface="黑体" panose="02010609060101010101" pitchFamily="49" charset="-122"/>
                <a:ea typeface="黑体" panose="02010609060101010101" pitchFamily="49" charset="-122"/>
                <a:sym typeface="+mn-ea"/>
              </a:rPr>
              <a:t>1.</a:t>
            </a:r>
            <a:r>
              <a:rPr lang="zh-CN" altLang="zh-CN" sz="1200" b="1" dirty="0" smtClean="0">
                <a:solidFill>
                  <a:schemeClr val="bg1"/>
                </a:solidFill>
                <a:latin typeface="黑体" panose="02010609060101010101" pitchFamily="49" charset="-122"/>
                <a:ea typeface="黑体" panose="02010609060101010101" pitchFamily="49" charset="-122"/>
                <a:sym typeface="+mn-ea"/>
              </a:rPr>
              <a:t>我国过去40年的发展靠的是改革开放，未来发展也必须坚定不移地依靠改革开放。</a:t>
            </a:r>
            <a:endParaRPr lang="zh-CN" altLang="zh-CN" sz="1200" b="1" dirty="0" smtClean="0">
              <a:solidFill>
                <a:schemeClr val="bg1"/>
              </a:solidFill>
              <a:latin typeface="黑体" panose="02010609060101010101" pitchFamily="49" charset="-122"/>
              <a:ea typeface="黑体" panose="02010609060101010101" pitchFamily="49" charset="-122"/>
              <a:sym typeface="+mn-ea"/>
            </a:endParaRPr>
          </a:p>
          <a:p>
            <a:r>
              <a:rPr lang="en-US" altLang="zh-CN" sz="1200" b="1" dirty="0" smtClean="0">
                <a:solidFill>
                  <a:schemeClr val="bg1"/>
                </a:solidFill>
              </a:rPr>
              <a:t>2.</a:t>
            </a:r>
            <a:r>
              <a:rPr lang="zh-CN" altLang="en-US" sz="1200" b="1" dirty="0" smtClean="0">
                <a:solidFill>
                  <a:schemeClr val="bg1"/>
                </a:solidFill>
              </a:rPr>
              <a:t>进入新时期需要适应新变化</a:t>
            </a:r>
            <a:endParaRPr lang="zh-CN" altLang="en-US" sz="1200" b="1" dirty="0" smtClean="0">
              <a:solidFill>
                <a:schemeClr val="bg1"/>
              </a:solidFill>
            </a:endParaRPr>
          </a:p>
          <a:p>
            <a:r>
              <a:rPr lang="en-US" sz="1200" b="1" dirty="0" smtClean="0">
                <a:solidFill>
                  <a:schemeClr val="bg1"/>
                </a:solidFill>
              </a:rPr>
              <a:t>  </a:t>
            </a:r>
            <a:r>
              <a:rPr lang="zh-CN" altLang="en-US" sz="1200" b="1" dirty="0" smtClean="0">
                <a:solidFill>
                  <a:schemeClr val="bg1"/>
                </a:solidFill>
              </a:rPr>
              <a:t>社会主要矛盾</a:t>
            </a:r>
            <a:r>
              <a:rPr lang="en-US" altLang="zh-CN" sz="1200" b="1" dirty="0" smtClean="0">
                <a:solidFill>
                  <a:schemeClr val="bg1"/>
                </a:solidFill>
              </a:rPr>
              <a:t>——</a:t>
            </a:r>
            <a:r>
              <a:rPr lang="zh-CN" altLang="en-US" sz="1200" b="1" dirty="0" smtClean="0">
                <a:solidFill>
                  <a:schemeClr val="bg1"/>
                </a:solidFill>
              </a:rPr>
              <a:t>新的伟大斗争</a:t>
            </a:r>
            <a:r>
              <a:rPr lang="en-US" altLang="zh-CN" sz="1200" b="1" dirty="0" smtClean="0">
                <a:solidFill>
                  <a:schemeClr val="bg1"/>
                </a:solidFill>
              </a:rPr>
              <a:t>————</a:t>
            </a:r>
            <a:r>
              <a:rPr lang="zh-CN" altLang="en-US" sz="1200" b="1" dirty="0" smtClean="0">
                <a:solidFill>
                  <a:schemeClr val="bg1"/>
                </a:solidFill>
              </a:rPr>
              <a:t>全面深化改革</a:t>
            </a:r>
            <a:endParaRPr lang="zh-CN" altLang="en-US" sz="1200" b="1" dirty="0" smtClean="0">
              <a:solidFill>
                <a:schemeClr val="bg1"/>
              </a:solidFill>
            </a:endParaRPr>
          </a:p>
          <a:p>
            <a:r>
              <a:rPr lang="en-US" sz="1200" b="1" dirty="0" smtClean="0">
                <a:solidFill>
                  <a:schemeClr val="bg1"/>
                </a:solidFill>
              </a:rPr>
              <a:t>3. </a:t>
            </a:r>
            <a:r>
              <a:rPr lang="zh-CN" altLang="en-US" sz="1200" b="1" dirty="0" smtClean="0">
                <a:solidFill>
                  <a:schemeClr val="bg1"/>
                </a:solidFill>
              </a:rPr>
              <a:t>经济发展进入新常态：</a:t>
            </a:r>
            <a:endParaRPr lang="zh-CN" altLang="en-US" sz="1200" b="1" dirty="0" smtClean="0">
              <a:solidFill>
                <a:schemeClr val="bg1"/>
              </a:solidFill>
            </a:endParaRPr>
          </a:p>
          <a:p>
            <a:r>
              <a:rPr lang="en-US" sz="1200" b="1" dirty="0" smtClean="0">
                <a:solidFill>
                  <a:schemeClr val="bg1"/>
                </a:solidFill>
              </a:rPr>
              <a:t> </a:t>
            </a:r>
            <a:r>
              <a:rPr lang="zh-CN" altLang="en-US" sz="1200" b="1" dirty="0" smtClean="0">
                <a:solidFill>
                  <a:schemeClr val="bg1"/>
                </a:solidFill>
              </a:rPr>
              <a:t>高速增长阶段</a:t>
            </a:r>
            <a:r>
              <a:rPr lang="en-US" altLang="zh-CN" sz="1200" b="1" dirty="0" smtClean="0">
                <a:solidFill>
                  <a:schemeClr val="bg1"/>
                </a:solidFill>
              </a:rPr>
              <a:t>——</a:t>
            </a:r>
            <a:r>
              <a:rPr lang="zh-CN" altLang="en-US" sz="1200" b="1" dirty="0" smtClean="0">
                <a:solidFill>
                  <a:schemeClr val="bg1"/>
                </a:solidFill>
              </a:rPr>
              <a:t>高质量发展阶段</a:t>
            </a:r>
            <a:endParaRPr lang="zh-CN" altLang="en-US" sz="1200" b="1" dirty="0" smtClean="0">
              <a:solidFill>
                <a:schemeClr val="bg1"/>
              </a:solidFill>
            </a:endParaRPr>
          </a:p>
          <a:p>
            <a:r>
              <a:rPr lang="en-US" sz="1200" b="1" dirty="0" smtClean="0">
                <a:solidFill>
                  <a:schemeClr val="bg1"/>
                </a:solidFill>
              </a:rPr>
              <a:t>4. </a:t>
            </a:r>
            <a:r>
              <a:rPr lang="zh-CN" altLang="en-US" sz="1200" b="1" dirty="0" smtClean="0">
                <a:solidFill>
                  <a:schemeClr val="bg1"/>
                </a:solidFill>
              </a:rPr>
              <a:t>面临发展水平不高、不平衡、不协调等现实挑战</a:t>
            </a:r>
            <a:endParaRPr lang="zh-CN" altLang="en-US" sz="1200" b="1" dirty="0" smtClean="0">
              <a:solidFill>
                <a:schemeClr val="bg1"/>
              </a:solidFill>
            </a:endParaRPr>
          </a:p>
          <a:p>
            <a:r>
              <a:rPr lang="en-US" sz="1200" b="1" dirty="0" smtClean="0">
                <a:solidFill>
                  <a:schemeClr val="bg1"/>
                </a:solidFill>
              </a:rPr>
              <a:t>5. </a:t>
            </a:r>
            <a:r>
              <a:rPr lang="zh-CN" altLang="en-US" sz="1200" b="1" dirty="0" smtClean="0">
                <a:solidFill>
                  <a:schemeClr val="bg1"/>
                </a:solidFill>
              </a:rPr>
              <a:t>结论：改革开放是当代中国最鲜明的特色。改革只有进行时，没有完成时。只有持续全面深化改革，才能走向富强。</a:t>
            </a:r>
            <a:endParaRPr lang="zh-CN" altLang="en-US" sz="1200" b="1" dirty="0" smtClean="0">
              <a:solidFill>
                <a:schemeClr val="bg1"/>
              </a:solidFill>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文本框 10"/>
          <p:cNvSpPr txBox="1">
            <a:spLocks noChangeArrowheads="1"/>
          </p:cNvSpPr>
          <p:nvPr/>
        </p:nvSpPr>
        <p:spPr bwMode="auto">
          <a:xfrm>
            <a:off x="2991239" y="596117"/>
            <a:ext cx="2245155" cy="304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3205" tIns="21603" rIns="43205" bIns="21603">
            <a:spAutoFit/>
          </a:bodyPr>
          <a:lstStyle/>
          <a:p>
            <a:pPr defTabSz="431800">
              <a:defRPr/>
            </a:pPr>
            <a:r>
              <a:rPr lang="zh-CN" altLang="zh-CN" sz="1700" dirty="0">
                <a:solidFill>
                  <a:srgbClr val="404040"/>
                </a:solidFill>
                <a:latin typeface="方正经黑简体" charset="-122"/>
                <a:ea typeface="方正经黑简体" charset="-122"/>
              </a:rPr>
              <a:t>第一课   踏上强国之路</a:t>
            </a:r>
            <a:endParaRPr lang="zh-CN" altLang="zh-CN" sz="1700" dirty="0">
              <a:solidFill>
                <a:srgbClr val="404040"/>
              </a:solidFill>
              <a:latin typeface="方正经黑简体" charset="-122"/>
              <a:ea typeface="方正经黑简体" charset="-122"/>
            </a:endParaRPr>
          </a:p>
        </p:txBody>
      </p:sp>
      <p:grpSp>
        <p:nvGrpSpPr>
          <p:cNvPr id="2" name="组合 4"/>
          <p:cNvGrpSpPr/>
          <p:nvPr/>
        </p:nvGrpSpPr>
        <p:grpSpPr bwMode="auto">
          <a:xfrm>
            <a:off x="2966035" y="1139731"/>
            <a:ext cx="2595191" cy="569252"/>
            <a:chOff x="8115" y="3674"/>
            <a:chExt cx="8647" cy="1898"/>
          </a:xfrm>
        </p:grpSpPr>
        <p:sp>
          <p:nvSpPr>
            <p:cNvPr id="32771" name="文本框 10"/>
            <p:cNvSpPr txBox="1">
              <a:spLocks noChangeArrowheads="1"/>
            </p:cNvSpPr>
            <p:nvPr/>
          </p:nvSpPr>
          <p:spPr bwMode="auto">
            <a:xfrm>
              <a:off x="8115" y="3674"/>
              <a:ext cx="8563" cy="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31800">
                <a:defRPr/>
              </a:pPr>
              <a:r>
                <a:rPr lang="zh-CN" altLang="en-US" sz="3100" b="1" dirty="0">
                  <a:solidFill>
                    <a:prstClr val="white"/>
                  </a:solidFill>
                  <a:latin typeface="方正中倩简体" panose="03000509000000000000" charset="-122"/>
                  <a:ea typeface="方正中倩简体" panose="03000509000000000000" charset="-122"/>
                </a:rPr>
                <a:t>坚持改革开放</a:t>
              </a:r>
              <a:endParaRPr lang="zh-CN" altLang="en-US" sz="3100" b="1" dirty="0">
                <a:solidFill>
                  <a:prstClr val="white"/>
                </a:solidFill>
                <a:latin typeface="方正中倩简体" panose="03000509000000000000" charset="-122"/>
                <a:ea typeface="方正中倩简体" panose="03000509000000000000" charset="-122"/>
              </a:endParaRPr>
            </a:p>
          </p:txBody>
        </p:sp>
        <p:sp>
          <p:nvSpPr>
            <p:cNvPr id="32772" name="文本框 10"/>
            <p:cNvSpPr txBox="1">
              <a:spLocks noChangeArrowheads="1"/>
            </p:cNvSpPr>
            <p:nvPr/>
          </p:nvSpPr>
          <p:spPr bwMode="auto">
            <a:xfrm>
              <a:off x="8199" y="3674"/>
              <a:ext cx="8563" cy="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31800">
                <a:defRPr/>
              </a:pPr>
              <a:r>
                <a:rPr lang="zh-CN" altLang="en-US" sz="3100" b="1" dirty="0">
                  <a:solidFill>
                    <a:srgbClr val="0070C0"/>
                  </a:solidFill>
                  <a:latin typeface="方正中倩简体" panose="03000509000000000000" charset="-122"/>
                  <a:ea typeface="方正中倩简体" panose="03000509000000000000" charset="-122"/>
                </a:rPr>
                <a:t>坚持</a:t>
              </a:r>
              <a:r>
                <a:rPr lang="zh-CN" altLang="en-US" sz="3100" b="1" dirty="0">
                  <a:solidFill>
                    <a:srgbClr val="CC4B4A"/>
                  </a:solidFill>
                  <a:latin typeface="方正中倩简体" panose="03000509000000000000" charset="-122"/>
                  <a:ea typeface="方正中倩简体" panose="03000509000000000000" charset="-122"/>
                </a:rPr>
                <a:t>改革开放</a:t>
              </a:r>
              <a:endParaRPr lang="zh-CN" altLang="en-US" sz="3100" b="1" dirty="0">
                <a:solidFill>
                  <a:srgbClr val="CC4B4A"/>
                </a:solidFill>
                <a:latin typeface="方正中倩简体" panose="03000509000000000000" charset="-122"/>
                <a:ea typeface="方正中倩简体" panose="03000509000000000000" charset="-122"/>
              </a:endParaRPr>
            </a:p>
          </p:txBody>
        </p:sp>
      </p:grpSp>
      <p:pic>
        <p:nvPicPr>
          <p:cNvPr id="86" name="图片 85"/>
          <p:cNvPicPr>
            <a:picLocks noChangeAspect="1"/>
          </p:cNvPicPr>
          <p:nvPr/>
        </p:nvPicPr>
        <p:blipFill>
          <a:blip r:embed="rId1"/>
          <a:stretch>
            <a:fillRect/>
          </a:stretch>
        </p:blipFill>
        <p:spPr>
          <a:xfrm>
            <a:off x="240337" y="520814"/>
            <a:ext cx="2499451" cy="1932652"/>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文本框 2"/>
          <p:cNvSpPr txBox="1"/>
          <p:nvPr/>
        </p:nvSpPr>
        <p:spPr>
          <a:xfrm>
            <a:off x="4106840" y="1569943"/>
            <a:ext cx="192635" cy="522914"/>
          </a:xfrm>
          <a:prstGeom prst="rect">
            <a:avLst/>
          </a:prstGeom>
          <a:noFill/>
        </p:spPr>
        <p:txBody>
          <a:bodyPr wrap="square" lIns="43205" tIns="21603" rIns="43205" bIns="21603" rtlCol="0" anchor="t">
            <a:spAutoFit/>
          </a:bodyPr>
          <a:lstStyle/>
          <a:p>
            <a:r>
              <a:rPr lang="zh-CN" altLang="en-US" sz="3100"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zh-CN" altLang="en-US" sz="3100"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4" name="文本框 3"/>
          <p:cNvSpPr txBox="1"/>
          <p:nvPr/>
        </p:nvSpPr>
        <p:spPr>
          <a:xfrm>
            <a:off x="4898983" y="1569943"/>
            <a:ext cx="192635" cy="522914"/>
          </a:xfrm>
          <a:prstGeom prst="rect">
            <a:avLst/>
          </a:prstGeom>
          <a:noFill/>
        </p:spPr>
        <p:txBody>
          <a:bodyPr wrap="square" lIns="43205" tIns="21603" rIns="43205" bIns="21603" rtlCol="0" anchor="t">
            <a:spAutoFit/>
          </a:bodyPr>
          <a:lstStyle/>
          <a:p>
            <a:r>
              <a:rPr lang="zh-CN" altLang="en-US" sz="3100"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zh-CN" altLang="en-US" sz="3100" dirty="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5" name="文本框 4"/>
          <p:cNvSpPr txBox="1"/>
          <p:nvPr/>
        </p:nvSpPr>
        <p:spPr>
          <a:xfrm>
            <a:off x="3775880" y="2213461"/>
            <a:ext cx="854554" cy="275707"/>
          </a:xfrm>
          <a:prstGeom prst="rect">
            <a:avLst/>
          </a:prstGeom>
          <a:noFill/>
          <a:ln w="28575" cmpd="sng">
            <a:solidFill>
              <a:schemeClr val="tx1"/>
            </a:solidFill>
            <a:prstDash val="solid"/>
          </a:ln>
        </p:spPr>
        <p:txBody>
          <a:bodyPr wrap="none" lIns="43205" tIns="21603" rIns="43205" bIns="21603" rtlCol="0">
            <a:spAutoFit/>
          </a:bodyPr>
          <a:lstStyle/>
          <a:p>
            <a:r>
              <a:rPr lang="zh-CN" altLang="en-US" sz="1500" dirty="0">
                <a:effectLst>
                  <a:outerShdw blurRad="38100" dist="19050" dir="2700000" algn="tl" rotWithShape="0">
                    <a:schemeClr val="dk1">
                      <a:alpha val="40000"/>
                    </a:schemeClr>
                  </a:outerShdw>
                </a:effectLst>
              </a:rPr>
              <a:t>对内改革</a:t>
            </a:r>
            <a:endParaRPr lang="zh-CN" altLang="en-US" sz="1500" dirty="0">
              <a:effectLst>
                <a:outerShdw blurRad="38100" dist="19050" dir="2700000" algn="tl" rotWithShape="0">
                  <a:schemeClr val="dk1">
                    <a:alpha val="40000"/>
                  </a:schemeClr>
                </a:outerShdw>
              </a:effectLst>
            </a:endParaRPr>
          </a:p>
        </p:txBody>
      </p:sp>
      <p:sp>
        <p:nvSpPr>
          <p:cNvPr id="6" name="文本框 5"/>
          <p:cNvSpPr txBox="1"/>
          <p:nvPr/>
        </p:nvSpPr>
        <p:spPr>
          <a:xfrm>
            <a:off x="4746255" y="2213461"/>
            <a:ext cx="854554" cy="275707"/>
          </a:xfrm>
          <a:prstGeom prst="rect">
            <a:avLst/>
          </a:prstGeom>
          <a:noFill/>
          <a:ln w="28575" cmpd="sng">
            <a:solidFill>
              <a:schemeClr val="tx1"/>
            </a:solidFill>
            <a:prstDash val="solid"/>
          </a:ln>
        </p:spPr>
        <p:txBody>
          <a:bodyPr wrap="none" lIns="43205" tIns="21603" rIns="43205" bIns="21603" rtlCol="0">
            <a:spAutoFit/>
          </a:bodyPr>
          <a:lstStyle/>
          <a:p>
            <a:r>
              <a:rPr lang="zh-CN" altLang="en-US" sz="1500" dirty="0">
                <a:effectLst>
                  <a:outerShdw blurRad="38100" dist="19050" dir="2700000" algn="tl" rotWithShape="0">
                    <a:schemeClr val="dk1">
                      <a:alpha val="40000"/>
                    </a:schemeClr>
                  </a:outerShdw>
                </a:effectLst>
              </a:rPr>
              <a:t>对外开放</a:t>
            </a:r>
            <a:endParaRPr lang="zh-CN" altLang="en-US" sz="1500" dirty="0">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92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9219" name="Rectangle 3"/>
          <p:cNvSpPr>
            <a:spLocks noChangeArrowheads="1"/>
          </p:cNvSpPr>
          <p:nvPr/>
        </p:nvSpPr>
        <p:spPr bwMode="auto">
          <a:xfrm>
            <a:off x="1597426" y="120382"/>
            <a:ext cx="1884680" cy="306705"/>
          </a:xfrm>
          <a:prstGeom prst="rect">
            <a:avLst/>
          </a:prstGeom>
          <a:noFill/>
          <a:ln w="9525">
            <a:noFill/>
            <a:miter lim="800000"/>
          </a:ln>
          <a:effectLst/>
        </p:spPr>
        <p:txBody>
          <a:bodyPr vert="horz" wrap="none" lIns="91440" tIns="45720" rIns="91440" bIns="45720" numCol="1" anchor="ctr" anchorCtr="0" compatLnSpc="1">
            <a:spAutoFit/>
          </a:bodyPr>
          <a:lstStyle/>
          <a:p>
            <a:pPr lvl="0" algn="ctr" defTabSz="914400" eaLnBrk="0" hangingPunct="0"/>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第</a:t>
            </a:r>
            <a:r>
              <a:rPr lang="en-US" altLang="zh-CN"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2</a:t>
            </a:r>
            <a:r>
              <a:rPr lang="zh-CN" altLang="en-US" sz="1400" b="1" dirty="0" smtClean="0">
                <a:solidFill>
                  <a:schemeClr val="bg1"/>
                </a:solidFill>
                <a:latin typeface="宋体" panose="02010600030101010101" pitchFamily="2" charset="-122"/>
                <a:ea typeface="宋体" panose="02010600030101010101" pitchFamily="2" charset="-122"/>
                <a:cs typeface="Times New Roman" panose="02020603050405020304" pitchFamily="18" charset="0"/>
              </a:rPr>
              <a:t>框　走向共同富裕</a:t>
            </a:r>
            <a:endParaRPr lang="zh-CN" altLang="en-US" sz="1400" b="1" dirty="0" smtClean="0">
              <a:solidFill>
                <a:schemeClr val="bg1"/>
              </a:solidFill>
              <a:latin typeface="Arial" panose="020B0604020202020204" pitchFamily="34" charset="0"/>
              <a:ea typeface="宋体" panose="02010600030101010101" pitchFamily="2" charset="-122"/>
              <a:cs typeface="宋体" panose="02010600030101010101" pitchFamily="2" charset="-122"/>
            </a:endParaRPr>
          </a:p>
        </p:txBody>
      </p:sp>
      <p:sp>
        <p:nvSpPr>
          <p:cNvPr id="33793" name="Rectangle 1"/>
          <p:cNvSpPr>
            <a:spLocks noChangeArrowheads="1"/>
          </p:cNvSpPr>
          <p:nvPr/>
        </p:nvSpPr>
        <p:spPr bwMode="auto">
          <a:xfrm>
            <a:off x="165875" y="477502"/>
            <a:ext cx="5429288" cy="1014730"/>
          </a:xfrm>
          <a:prstGeom prst="rect">
            <a:avLst/>
          </a:prstGeom>
          <a:noFill/>
          <a:ln w="9525">
            <a:noFill/>
            <a:miter lim="800000"/>
          </a:ln>
          <a:effectLst/>
        </p:spPr>
        <p:txBody>
          <a:bodyPr vert="horz" wrap="square" lIns="91440" tIns="45720" rIns="91440" bIns="45720" numCol="1" anchor="ctr" anchorCtr="0" compatLnSpc="1">
            <a:spAutoFit/>
          </a:bodyPr>
          <a:lstStyle/>
          <a:p>
            <a:r>
              <a:rPr lang="zh-CN" altLang="en-US" sz="1200" b="1" dirty="0" smtClean="0">
                <a:solidFill>
                  <a:schemeClr val="bg1"/>
                </a:solidFill>
              </a:rPr>
              <a:t>第一目 改革开放进行时</a:t>
            </a:r>
            <a:endParaRPr lang="zh-CN" altLang="en-US" sz="1200" b="1" dirty="0" smtClean="0">
              <a:solidFill>
                <a:schemeClr val="bg1"/>
              </a:solidFill>
            </a:endParaRPr>
          </a:p>
          <a:p>
            <a:r>
              <a:rPr lang="zh-CN" altLang="en-US" sz="1200" b="1" dirty="0" smtClean="0">
                <a:solidFill>
                  <a:schemeClr val="bg1"/>
                </a:solidFill>
              </a:rPr>
              <a:t>（一）深化改革的原因：</a:t>
            </a:r>
            <a:endParaRPr lang="en-US" altLang="zh-CN" sz="1200" b="1" dirty="0" smtClean="0">
              <a:solidFill>
                <a:schemeClr val="bg1"/>
              </a:solidFill>
            </a:endParaRPr>
          </a:p>
          <a:p>
            <a:r>
              <a:rPr lang="zh-CN" altLang="en-US" sz="1200" b="1" dirty="0" smtClean="0">
                <a:solidFill>
                  <a:schemeClr val="bg1"/>
                </a:solidFill>
              </a:rPr>
              <a:t>（</a:t>
            </a:r>
            <a:r>
              <a:rPr lang="zh-CN" altLang="en-US" sz="1200" b="1" dirty="0" smtClean="0">
                <a:solidFill>
                  <a:schemeClr val="bg1"/>
                </a:solidFill>
              </a:rPr>
              <a:t>二）全面深化改革的内容和总目标</a:t>
            </a:r>
            <a:endParaRPr lang="zh-CN" altLang="en-US" sz="1200" b="1" dirty="0" smtClean="0">
              <a:solidFill>
                <a:schemeClr val="bg1"/>
              </a:solidFill>
            </a:endParaRPr>
          </a:p>
          <a:p>
            <a:r>
              <a:rPr lang="en-US" sz="1200" b="1" dirty="0" smtClean="0">
                <a:solidFill>
                  <a:schemeClr val="bg1"/>
                </a:solidFill>
              </a:rPr>
              <a:t>1.</a:t>
            </a:r>
            <a:r>
              <a:rPr lang="zh-CN" altLang="en-US" sz="1200" b="1" dirty="0" smtClean="0">
                <a:solidFill>
                  <a:schemeClr val="bg1"/>
                </a:solidFill>
              </a:rPr>
              <a:t>内容：</a:t>
            </a:r>
            <a:r>
              <a:rPr lang="en-US" sz="1200" b="1" dirty="0" smtClean="0">
                <a:solidFill>
                  <a:schemeClr val="bg1"/>
                </a:solidFill>
              </a:rPr>
              <a:t>7</a:t>
            </a:r>
            <a:r>
              <a:rPr lang="zh-CN" altLang="en-US" sz="1200" b="1" dirty="0" smtClean="0">
                <a:solidFill>
                  <a:schemeClr val="bg1"/>
                </a:solidFill>
              </a:rPr>
              <a:t>大领域</a:t>
            </a:r>
            <a:endParaRPr lang="zh-CN" altLang="en-US" sz="1200" b="1" dirty="0" smtClean="0">
              <a:solidFill>
                <a:schemeClr val="bg1"/>
              </a:solidFill>
            </a:endParaRPr>
          </a:p>
          <a:p>
            <a:r>
              <a:rPr lang="en-US" sz="1200" b="1" dirty="0" smtClean="0">
                <a:solidFill>
                  <a:schemeClr val="bg1"/>
                </a:solidFill>
              </a:rPr>
              <a:t>2.</a:t>
            </a:r>
            <a:r>
              <a:rPr lang="zh-CN" altLang="en-US" sz="1200" b="1" dirty="0" smtClean="0">
                <a:solidFill>
                  <a:schemeClr val="bg1"/>
                </a:solidFill>
              </a:rPr>
              <a:t>总目标</a:t>
            </a:r>
            <a:endParaRPr lang="zh-CN" altLang="en-US" sz="1200" b="1" dirty="0">
              <a:solidFill>
                <a:schemeClr val="bg1"/>
              </a:solidFill>
            </a:endParaRPr>
          </a:p>
        </p:txBody>
      </p:sp>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卷形: 水平 6"/>
          <p:cNvSpPr/>
          <p:nvPr/>
        </p:nvSpPr>
        <p:spPr>
          <a:xfrm>
            <a:off x="90415" y="0"/>
            <a:ext cx="2844711" cy="361287"/>
          </a:xfrm>
          <a:prstGeom prst="horizontalScroll">
            <a:avLst/>
          </a:prstGeom>
        </p:spPr>
        <p:style>
          <a:lnRef idx="1">
            <a:schemeClr val="accent6"/>
          </a:lnRef>
          <a:fillRef idx="2">
            <a:schemeClr val="accent6"/>
          </a:fillRef>
          <a:effectRef idx="1">
            <a:schemeClr val="accent6"/>
          </a:effectRef>
          <a:fontRef idx="minor">
            <a:schemeClr val="dk1"/>
          </a:fontRef>
        </p:style>
        <p:txBody>
          <a:bodyPr lIns="43205" tIns="21603" rIns="43205" bIns="21603" rtlCol="0" anchor="ctr"/>
          <a:lstStyle/>
          <a:p>
            <a:pPr algn="ctr"/>
            <a:r>
              <a:rPr lang="zh-CN" altLang="en-US" sz="1300" b="1" dirty="0" smtClean="0">
                <a:solidFill>
                  <a:schemeClr val="tx1"/>
                </a:solidFill>
              </a:rPr>
              <a:t>全面</a:t>
            </a:r>
            <a:r>
              <a:rPr lang="zh-CN" altLang="en-US" sz="1300" b="1" dirty="0">
                <a:solidFill>
                  <a:schemeClr val="tx1"/>
                </a:solidFill>
              </a:rPr>
              <a:t>深化改革的</a:t>
            </a:r>
            <a:r>
              <a:rPr lang="zh-CN" altLang="en-US" sz="1300" b="1" dirty="0">
                <a:solidFill>
                  <a:srgbClr val="FF0000"/>
                </a:solidFill>
              </a:rPr>
              <a:t>内涵</a:t>
            </a:r>
            <a:r>
              <a:rPr lang="zh-CN" altLang="en-US" sz="1300" b="1" dirty="0">
                <a:solidFill>
                  <a:schemeClr val="tx1"/>
                </a:solidFill>
              </a:rPr>
              <a:t>和</a:t>
            </a:r>
            <a:r>
              <a:rPr lang="zh-CN" altLang="en-US" sz="1300" b="1" dirty="0">
                <a:solidFill>
                  <a:srgbClr val="FF0000"/>
                </a:solidFill>
              </a:rPr>
              <a:t>总</a:t>
            </a:r>
            <a:r>
              <a:rPr lang="zh-CN" altLang="en-US" sz="1300" b="1" dirty="0" smtClean="0">
                <a:solidFill>
                  <a:srgbClr val="FF0000"/>
                </a:solidFill>
              </a:rPr>
              <a:t>目标</a:t>
            </a:r>
            <a:endParaRPr lang="zh-CN" altLang="en-US" sz="1300" b="1" dirty="0">
              <a:solidFill>
                <a:schemeClr val="tx1"/>
              </a:solidFill>
            </a:endParaRPr>
          </a:p>
        </p:txBody>
      </p:sp>
      <p:sp>
        <p:nvSpPr>
          <p:cNvPr id="5" name="矩形 4"/>
          <p:cNvSpPr/>
          <p:nvPr/>
        </p:nvSpPr>
        <p:spPr>
          <a:xfrm>
            <a:off x="3095339" y="2308054"/>
            <a:ext cx="2609310" cy="736125"/>
          </a:xfrm>
          <a:prstGeom prst="rect">
            <a:avLst/>
          </a:prstGeom>
        </p:spPr>
        <p:txBody>
          <a:bodyPr wrap="square" lIns="43205" tIns="21603" rIns="43205" bIns="21603">
            <a:spAutoFit/>
          </a:bodyPr>
          <a:lstStyle/>
          <a:p>
            <a:pPr>
              <a:spcBef>
                <a:spcPct val="0"/>
              </a:spcBef>
              <a:buNone/>
              <a:defRPr/>
            </a:pPr>
            <a:r>
              <a:rPr lang="zh-CN" altLang="en-US" sz="1500" b="1" noProof="1">
                <a:latin typeface="黑体" panose="02010609060101010101" pitchFamily="49" charset="-122"/>
                <a:ea typeface="黑体" panose="02010609060101010101" pitchFamily="49" charset="-122"/>
                <a:sym typeface="+mn-ea"/>
              </a:rPr>
              <a:t>完善和发展</a:t>
            </a:r>
            <a:r>
              <a:rPr lang="zh-CN" altLang="en-US" sz="1500" b="1" noProof="1">
                <a:solidFill>
                  <a:srgbClr val="FF0000"/>
                </a:solidFill>
                <a:latin typeface="黑体" panose="02010609060101010101" pitchFamily="49" charset="-122"/>
                <a:ea typeface="黑体" panose="02010609060101010101" pitchFamily="49" charset="-122"/>
                <a:sym typeface="+mn-ea"/>
              </a:rPr>
              <a:t>中国特色社会主义制度</a:t>
            </a:r>
            <a:r>
              <a:rPr lang="zh-CN" altLang="en-US" sz="1500" b="1" noProof="1">
                <a:latin typeface="黑体" panose="02010609060101010101" pitchFamily="49" charset="-122"/>
                <a:ea typeface="黑体" panose="02010609060101010101" pitchFamily="49" charset="-122"/>
                <a:sym typeface="+mn-ea"/>
              </a:rPr>
              <a:t>，推进国家</a:t>
            </a:r>
            <a:r>
              <a:rPr lang="zh-CN" altLang="en-US" sz="1500" b="1" noProof="1">
                <a:solidFill>
                  <a:srgbClr val="FF0000"/>
                </a:solidFill>
                <a:latin typeface="黑体" panose="02010609060101010101" pitchFamily="49" charset="-122"/>
                <a:ea typeface="黑体" panose="02010609060101010101" pitchFamily="49" charset="-122"/>
                <a:sym typeface="+mn-ea"/>
              </a:rPr>
              <a:t>治理体系</a:t>
            </a:r>
            <a:r>
              <a:rPr lang="zh-CN" altLang="en-US" sz="1500" b="1" noProof="1">
                <a:latin typeface="黑体" panose="02010609060101010101" pitchFamily="49" charset="-122"/>
                <a:ea typeface="黑体" panose="02010609060101010101" pitchFamily="49" charset="-122"/>
                <a:sym typeface="+mn-ea"/>
              </a:rPr>
              <a:t>和</a:t>
            </a:r>
            <a:r>
              <a:rPr lang="zh-CN" altLang="en-US" sz="1500" b="1" noProof="1">
                <a:solidFill>
                  <a:srgbClr val="FF0000"/>
                </a:solidFill>
                <a:latin typeface="黑体" panose="02010609060101010101" pitchFamily="49" charset="-122"/>
                <a:ea typeface="黑体" panose="02010609060101010101" pitchFamily="49" charset="-122"/>
                <a:sym typeface="+mn-ea"/>
              </a:rPr>
              <a:t>治理能力</a:t>
            </a:r>
            <a:r>
              <a:rPr lang="zh-CN" altLang="en-US" sz="1500" b="1" noProof="1">
                <a:latin typeface="黑体" panose="02010609060101010101" pitchFamily="49" charset="-122"/>
                <a:ea typeface="黑体" panose="02010609060101010101" pitchFamily="49" charset="-122"/>
                <a:sym typeface="+mn-ea"/>
              </a:rPr>
              <a:t>现代化。</a:t>
            </a:r>
            <a:endParaRPr lang="zh-CN" altLang="en-US" sz="1500" b="1" noProof="1">
              <a:latin typeface="黑体" panose="02010609060101010101" pitchFamily="49" charset="-122"/>
              <a:ea typeface="黑体" panose="02010609060101010101" pitchFamily="49" charset="-122"/>
              <a:sym typeface="+mn-ea"/>
            </a:endParaRPr>
          </a:p>
        </p:txBody>
      </p:sp>
      <p:sp>
        <p:nvSpPr>
          <p:cNvPr id="8" name="矩形: 圆角 7"/>
          <p:cNvSpPr/>
          <p:nvPr/>
        </p:nvSpPr>
        <p:spPr>
          <a:xfrm>
            <a:off x="3152724" y="295444"/>
            <a:ext cx="646488" cy="272164"/>
          </a:xfrm>
          <a:prstGeom prst="roundRect">
            <a:avLst/>
          </a:prstGeom>
        </p:spPr>
        <p:style>
          <a:lnRef idx="1">
            <a:schemeClr val="accent2"/>
          </a:lnRef>
          <a:fillRef idx="2">
            <a:schemeClr val="accent2"/>
          </a:fillRef>
          <a:effectRef idx="1">
            <a:schemeClr val="accent2"/>
          </a:effectRef>
          <a:fontRef idx="minor">
            <a:schemeClr val="dk1"/>
          </a:fontRef>
        </p:style>
        <p:txBody>
          <a:bodyPr lIns="43205" tIns="21603" rIns="43205" bIns="21603" rtlCol="0" anchor="ctr"/>
          <a:lstStyle/>
          <a:p>
            <a:pPr algn="ctr"/>
            <a:r>
              <a:rPr lang="zh-CN" altLang="en-US" sz="1500" b="1" dirty="0"/>
              <a:t>内涵</a:t>
            </a:r>
            <a:endParaRPr lang="zh-CN" altLang="en-US" sz="1500" b="1" dirty="0"/>
          </a:p>
        </p:txBody>
      </p:sp>
      <p:sp>
        <p:nvSpPr>
          <p:cNvPr id="10" name="矩形: 圆角 9"/>
          <p:cNvSpPr/>
          <p:nvPr/>
        </p:nvSpPr>
        <p:spPr>
          <a:xfrm>
            <a:off x="3152725" y="1971632"/>
            <a:ext cx="748564" cy="272164"/>
          </a:xfrm>
          <a:prstGeom prst="roundRect">
            <a:avLst/>
          </a:prstGeom>
        </p:spPr>
        <p:style>
          <a:lnRef idx="1">
            <a:schemeClr val="accent2"/>
          </a:lnRef>
          <a:fillRef idx="2">
            <a:schemeClr val="accent2"/>
          </a:fillRef>
          <a:effectRef idx="1">
            <a:schemeClr val="accent2"/>
          </a:effectRef>
          <a:fontRef idx="minor">
            <a:schemeClr val="dk1"/>
          </a:fontRef>
        </p:style>
        <p:txBody>
          <a:bodyPr lIns="43205" tIns="21603" rIns="43205" bIns="21603" rtlCol="0" anchor="ctr"/>
          <a:lstStyle/>
          <a:p>
            <a:pPr algn="ctr"/>
            <a:r>
              <a:rPr lang="zh-CN" altLang="en-US" sz="1500" b="1" dirty="0"/>
              <a:t>总目标</a:t>
            </a:r>
            <a:endParaRPr lang="zh-CN" altLang="en-US" sz="1500" b="1" dirty="0"/>
          </a:p>
        </p:txBody>
      </p:sp>
      <p:sp>
        <p:nvSpPr>
          <p:cNvPr id="9" name="矩形 8"/>
          <p:cNvSpPr/>
          <p:nvPr/>
        </p:nvSpPr>
        <p:spPr>
          <a:xfrm>
            <a:off x="3084277" y="599431"/>
            <a:ext cx="2570415" cy="1197790"/>
          </a:xfrm>
          <a:prstGeom prst="rect">
            <a:avLst/>
          </a:prstGeom>
        </p:spPr>
        <p:txBody>
          <a:bodyPr wrap="square" lIns="43205" tIns="21603" rIns="43205" bIns="21603">
            <a:spAutoFit/>
          </a:bodyPr>
          <a:lstStyle/>
          <a:p>
            <a:pPr>
              <a:spcBef>
                <a:spcPct val="0"/>
              </a:spcBef>
              <a:buNone/>
              <a:defRPr/>
            </a:pPr>
            <a:r>
              <a:rPr lang="zh-CN" altLang="en-US" sz="1500" b="1" dirty="0">
                <a:latin typeface="黑体" panose="02010609060101010101" pitchFamily="49" charset="-122"/>
                <a:ea typeface="黑体" panose="02010609060101010101" pitchFamily="49" charset="-122"/>
                <a:sym typeface="+mn-ea"/>
              </a:rPr>
              <a:t>我国推行的改革是一场全面而深刻的社会变革，包括</a:t>
            </a:r>
            <a:r>
              <a:rPr lang="zh-CN" altLang="en-US" sz="1500" b="1" dirty="0">
                <a:solidFill>
                  <a:srgbClr val="0000FF"/>
                </a:solidFill>
                <a:latin typeface="黑体" panose="02010609060101010101" pitchFamily="49" charset="-122"/>
                <a:ea typeface="黑体" panose="02010609060101010101" pitchFamily="49" charset="-122"/>
                <a:sym typeface="+mn-ea"/>
              </a:rPr>
              <a:t>经济</a:t>
            </a:r>
            <a:r>
              <a:rPr lang="zh-CN" altLang="en-US" sz="1500" b="1" dirty="0">
                <a:latin typeface="黑体" panose="02010609060101010101" pitchFamily="49" charset="-122"/>
                <a:ea typeface="黑体" panose="02010609060101010101" pitchFamily="49" charset="-122"/>
                <a:sym typeface="+mn-ea"/>
              </a:rPr>
              <a:t>、</a:t>
            </a:r>
            <a:r>
              <a:rPr lang="zh-CN" altLang="en-US" sz="1500" b="1" dirty="0">
                <a:solidFill>
                  <a:srgbClr val="0000FF"/>
                </a:solidFill>
                <a:latin typeface="黑体" panose="02010609060101010101" pitchFamily="49" charset="-122"/>
                <a:ea typeface="黑体" panose="02010609060101010101" pitchFamily="49" charset="-122"/>
                <a:sym typeface="+mn-ea"/>
              </a:rPr>
              <a:t>政治</a:t>
            </a:r>
            <a:r>
              <a:rPr lang="zh-CN" altLang="en-US" sz="1500" b="1" dirty="0">
                <a:latin typeface="黑体" panose="02010609060101010101" pitchFamily="49" charset="-122"/>
                <a:ea typeface="黑体" panose="02010609060101010101" pitchFamily="49" charset="-122"/>
                <a:sym typeface="+mn-ea"/>
              </a:rPr>
              <a:t>、</a:t>
            </a:r>
            <a:r>
              <a:rPr lang="zh-CN" altLang="en-US" sz="1500" b="1" dirty="0">
                <a:solidFill>
                  <a:srgbClr val="0000FF"/>
                </a:solidFill>
                <a:latin typeface="黑体" panose="02010609060101010101" pitchFamily="49" charset="-122"/>
                <a:ea typeface="黑体" panose="02010609060101010101" pitchFamily="49" charset="-122"/>
                <a:sym typeface="+mn-ea"/>
              </a:rPr>
              <a:t>文化</a:t>
            </a:r>
            <a:r>
              <a:rPr lang="zh-CN" altLang="en-US" sz="1500" b="1" dirty="0">
                <a:latin typeface="黑体" panose="02010609060101010101" pitchFamily="49" charset="-122"/>
                <a:ea typeface="黑体" panose="02010609060101010101" pitchFamily="49" charset="-122"/>
                <a:sym typeface="+mn-ea"/>
              </a:rPr>
              <a:t>、</a:t>
            </a:r>
            <a:r>
              <a:rPr lang="zh-CN" altLang="en-US" sz="1500" b="1" dirty="0">
                <a:solidFill>
                  <a:srgbClr val="0000FF"/>
                </a:solidFill>
                <a:latin typeface="黑体" panose="02010609060101010101" pitchFamily="49" charset="-122"/>
                <a:ea typeface="黑体" panose="02010609060101010101" pitchFamily="49" charset="-122"/>
                <a:sym typeface="+mn-ea"/>
              </a:rPr>
              <a:t>社会</a:t>
            </a:r>
            <a:r>
              <a:rPr lang="zh-CN" altLang="en-US" sz="1500" b="1" dirty="0">
                <a:latin typeface="黑体" panose="02010609060101010101" pitchFamily="49" charset="-122"/>
                <a:ea typeface="黑体" panose="02010609060101010101" pitchFamily="49" charset="-122"/>
                <a:sym typeface="+mn-ea"/>
              </a:rPr>
              <a:t>、</a:t>
            </a:r>
            <a:r>
              <a:rPr lang="zh-CN" altLang="en-US" sz="1500" b="1" dirty="0">
                <a:solidFill>
                  <a:srgbClr val="0000FF"/>
                </a:solidFill>
                <a:latin typeface="黑体" panose="02010609060101010101" pitchFamily="49" charset="-122"/>
                <a:ea typeface="黑体" panose="02010609060101010101" pitchFamily="49" charset="-122"/>
                <a:sym typeface="+mn-ea"/>
              </a:rPr>
              <a:t>生态</a:t>
            </a:r>
            <a:r>
              <a:rPr lang="zh-CN" altLang="en-US" sz="1500" b="1" dirty="0">
                <a:latin typeface="黑体" panose="02010609060101010101" pitchFamily="49" charset="-122"/>
                <a:ea typeface="黑体" panose="02010609060101010101" pitchFamily="49" charset="-122"/>
                <a:sym typeface="+mn-ea"/>
              </a:rPr>
              <a:t>、</a:t>
            </a:r>
            <a:r>
              <a:rPr lang="zh-CN" altLang="en-US" sz="1500" b="1" dirty="0">
                <a:solidFill>
                  <a:srgbClr val="0000FF"/>
                </a:solidFill>
                <a:latin typeface="黑体" panose="02010609060101010101" pitchFamily="49" charset="-122"/>
                <a:ea typeface="黑体" panose="02010609060101010101" pitchFamily="49" charset="-122"/>
                <a:sym typeface="+mn-ea"/>
              </a:rPr>
              <a:t>国防和军队</a:t>
            </a:r>
            <a:r>
              <a:rPr lang="zh-CN" altLang="en-US" sz="1500" b="1" dirty="0">
                <a:latin typeface="黑体" panose="02010609060101010101" pitchFamily="49" charset="-122"/>
                <a:ea typeface="黑体" panose="02010609060101010101" pitchFamily="49" charset="-122"/>
                <a:sym typeface="+mn-ea"/>
              </a:rPr>
              <a:t>以及</a:t>
            </a:r>
            <a:r>
              <a:rPr lang="zh-CN" altLang="en-US" sz="1500" b="1" dirty="0">
                <a:solidFill>
                  <a:srgbClr val="0000FF"/>
                </a:solidFill>
                <a:latin typeface="黑体" panose="02010609060101010101" pitchFamily="49" charset="-122"/>
                <a:ea typeface="黑体" panose="02010609060101010101" pitchFamily="49" charset="-122"/>
                <a:sym typeface="+mn-ea"/>
              </a:rPr>
              <a:t>党的建设</a:t>
            </a:r>
            <a:r>
              <a:rPr lang="zh-CN" altLang="en-US" sz="1500" b="1" dirty="0">
                <a:latin typeface="黑体" panose="02010609060101010101" pitchFamily="49" charset="-122"/>
                <a:ea typeface="黑体" panose="02010609060101010101" pitchFamily="49" charset="-122"/>
                <a:sym typeface="+mn-ea"/>
              </a:rPr>
              <a:t>等领域的改革。</a:t>
            </a:r>
            <a:endParaRPr lang="zh-CN" altLang="en-US" sz="1500" b="1" dirty="0">
              <a:latin typeface="黑体" panose="02010609060101010101" pitchFamily="49" charset="-122"/>
              <a:ea typeface="黑体" panose="02010609060101010101" pitchFamily="49" charset="-122"/>
              <a:sym typeface="+mn-ea"/>
            </a:endParaRPr>
          </a:p>
        </p:txBody>
      </p:sp>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415" y="442509"/>
            <a:ext cx="2882226" cy="2742476"/>
          </a:xfrm>
          <a:prstGeom prst="rect">
            <a:avLst/>
          </a:prstGeom>
        </p:spPr>
      </p:pic>
      <p:sp>
        <p:nvSpPr>
          <p:cNvPr id="14" name="椭圆 13"/>
          <p:cNvSpPr/>
          <p:nvPr/>
        </p:nvSpPr>
        <p:spPr>
          <a:xfrm rot="744091">
            <a:off x="1417416" y="1438026"/>
            <a:ext cx="748564" cy="3061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3205" tIns="21603" rIns="43205" bIns="21603" rtlCol="0" anchor="ctr"/>
          <a:lstStyle/>
          <a:p>
            <a:pPr algn="ctr"/>
            <a:endParaRPr lang="zh-CN" altLang="en-US"/>
          </a:p>
        </p:txBody>
      </p:sp>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3" y="442509"/>
            <a:ext cx="2882226" cy="2742476"/>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91" y="449768"/>
            <a:ext cx="2882226" cy="2742476"/>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50" y="409157"/>
            <a:ext cx="3072974" cy="2823697"/>
          </a:xfrm>
          <a:prstGeom prst="rect">
            <a:avLst/>
          </a:prstGeom>
        </p:spPr>
      </p:pic>
      <p:sp>
        <p:nvSpPr>
          <p:cNvPr id="18" name="椭圆 17"/>
          <p:cNvSpPr/>
          <p:nvPr/>
        </p:nvSpPr>
        <p:spPr>
          <a:xfrm>
            <a:off x="2118510" y="1027002"/>
            <a:ext cx="816616" cy="464331"/>
          </a:xfrm>
          <a:prstGeom prst="ellipse">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43205" tIns="21603" rIns="43205" bIns="21603" rtlCol="0" anchor="ctr"/>
          <a:lstStyle/>
          <a:p>
            <a:pPr algn="ctr"/>
            <a:endParaRPr lang="zh-CN" altLang="en-US"/>
          </a:p>
        </p:txBody>
      </p:sp>
      <p:cxnSp>
        <p:nvCxnSpPr>
          <p:cNvPr id="6" name="直接连接符 5"/>
          <p:cNvCxnSpPr/>
          <p:nvPr/>
        </p:nvCxnSpPr>
        <p:spPr>
          <a:xfrm>
            <a:off x="736902" y="3082923"/>
            <a:ext cx="190543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770928" y="2980862"/>
            <a:ext cx="190543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60" y="413503"/>
            <a:ext cx="3072974" cy="282369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arn(inVertical)">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ppt_x"/>
                                          </p:val>
                                        </p:tav>
                                        <p:tav tm="100000">
                                          <p:val>
                                            <p:strVal val="#ppt_x"/>
                                          </p:val>
                                        </p:tav>
                                      </p:tavLst>
                                    </p:anim>
                                    <p:anim calcmode="lin" valueType="num">
                                      <p:cBhvr additive="base">
                                        <p:cTn id="5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4" grpId="0" animBg="1"/>
      <p:bldP spid="1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92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9219" name="Rectangle 3"/>
          <p:cNvSpPr>
            <a:spLocks noChangeArrowheads="1"/>
          </p:cNvSpPr>
          <p:nvPr/>
        </p:nvSpPr>
        <p:spPr bwMode="auto">
          <a:xfrm>
            <a:off x="1683585" y="181610"/>
            <a:ext cx="1973580" cy="52197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第一单元　富强与创新</a:t>
            </a:r>
            <a:endParaRPr kumimoji="0" lang="zh-CN" sz="1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第一课　踏上强国之路</a:t>
            </a:r>
            <a:r>
              <a:rPr kumimoji="0" lang="zh-CN" altLang="en-US" sz="14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 </a:t>
            </a:r>
            <a:endParaRPr kumimoji="0" lang="zh-CN" altLang="en-US" sz="1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7" name="TextBox 6"/>
          <p:cNvSpPr txBox="1"/>
          <p:nvPr/>
        </p:nvSpPr>
        <p:spPr>
          <a:xfrm>
            <a:off x="457342" y="997106"/>
            <a:ext cx="338554" cy="1246495"/>
          </a:xfrm>
          <a:prstGeom prst="rect">
            <a:avLst/>
          </a:prstGeom>
          <a:noFill/>
        </p:spPr>
        <p:txBody>
          <a:bodyPr vert="eaVert" wrap="none" rtlCol="0">
            <a:spAutoFit/>
          </a:bodyPr>
          <a:lstStyle/>
          <a:p>
            <a:r>
              <a:rPr lang="zh-CN" altLang="en-US" b="1" dirty="0" smtClean="0">
                <a:solidFill>
                  <a:schemeClr val="bg1"/>
                </a:solidFill>
              </a:rPr>
              <a:t>第</a:t>
            </a:r>
            <a:r>
              <a:rPr lang="en-US" altLang="zh-CN" b="1" dirty="0" smtClean="0">
                <a:solidFill>
                  <a:schemeClr val="bg1"/>
                </a:solidFill>
              </a:rPr>
              <a:t>1</a:t>
            </a:r>
            <a:r>
              <a:rPr lang="zh-CN" altLang="en-US" b="1" dirty="0" smtClean="0">
                <a:solidFill>
                  <a:schemeClr val="bg1"/>
                </a:solidFill>
              </a:rPr>
              <a:t>框  坚持改革开放</a:t>
            </a:r>
            <a:endParaRPr lang="zh-CN" altLang="en-US" b="1" dirty="0">
              <a:solidFill>
                <a:schemeClr val="bg1"/>
              </a:solidFill>
            </a:endParaRPr>
          </a:p>
        </p:txBody>
      </p:sp>
      <p:sp>
        <p:nvSpPr>
          <p:cNvPr id="8" name="左大括号 7"/>
          <p:cNvSpPr/>
          <p:nvPr/>
        </p:nvSpPr>
        <p:spPr>
          <a:xfrm>
            <a:off x="737235" y="991235"/>
            <a:ext cx="142875" cy="1274445"/>
          </a:xfrm>
          <a:prstGeom prst="leftBrace">
            <a:avLst/>
          </a:pr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TextBox 8"/>
          <p:cNvSpPr txBox="1"/>
          <p:nvPr/>
        </p:nvSpPr>
        <p:spPr>
          <a:xfrm>
            <a:off x="880255" y="905664"/>
            <a:ext cx="1338828" cy="246221"/>
          </a:xfrm>
          <a:prstGeom prst="rect">
            <a:avLst/>
          </a:prstGeom>
          <a:noFill/>
        </p:spPr>
        <p:txBody>
          <a:bodyPr wrap="none" rtlCol="0">
            <a:spAutoFit/>
          </a:bodyPr>
          <a:lstStyle/>
          <a:p>
            <a:r>
              <a:rPr lang="zh-CN" altLang="en-US" b="1" dirty="0" smtClean="0">
                <a:solidFill>
                  <a:schemeClr val="bg1"/>
                </a:solidFill>
              </a:rPr>
              <a:t>促成改革开放的原因</a:t>
            </a:r>
            <a:endParaRPr lang="zh-CN" altLang="en-US" b="1" dirty="0">
              <a:solidFill>
                <a:schemeClr val="bg1"/>
              </a:solidFill>
            </a:endParaRPr>
          </a:p>
        </p:txBody>
      </p:sp>
      <p:sp>
        <p:nvSpPr>
          <p:cNvPr id="11" name="TextBox 10"/>
          <p:cNvSpPr txBox="1"/>
          <p:nvPr/>
        </p:nvSpPr>
        <p:spPr>
          <a:xfrm>
            <a:off x="880255" y="1191416"/>
            <a:ext cx="1214446" cy="246221"/>
          </a:xfrm>
          <a:prstGeom prst="rect">
            <a:avLst/>
          </a:prstGeom>
          <a:noFill/>
        </p:spPr>
        <p:txBody>
          <a:bodyPr wrap="square" rtlCol="0">
            <a:spAutoFit/>
          </a:bodyPr>
          <a:lstStyle/>
          <a:p>
            <a:r>
              <a:rPr lang="zh-CN" altLang="en-US" b="1" dirty="0" smtClean="0">
                <a:solidFill>
                  <a:schemeClr val="bg1"/>
                </a:solidFill>
              </a:rPr>
              <a:t>改革开放的进程</a:t>
            </a:r>
            <a:endParaRPr lang="zh-CN" altLang="en-US" b="1" dirty="0">
              <a:solidFill>
                <a:schemeClr val="bg1"/>
              </a:solidFill>
            </a:endParaRPr>
          </a:p>
        </p:txBody>
      </p:sp>
      <p:sp>
        <p:nvSpPr>
          <p:cNvPr id="10" name="TextBox 9"/>
          <p:cNvSpPr txBox="1"/>
          <p:nvPr/>
        </p:nvSpPr>
        <p:spPr>
          <a:xfrm>
            <a:off x="880255" y="1477168"/>
            <a:ext cx="1851789" cy="246221"/>
          </a:xfrm>
          <a:prstGeom prst="rect">
            <a:avLst/>
          </a:prstGeom>
          <a:noFill/>
        </p:spPr>
        <p:txBody>
          <a:bodyPr wrap="none" rtlCol="0">
            <a:spAutoFit/>
          </a:bodyPr>
          <a:lstStyle/>
          <a:p>
            <a:r>
              <a:rPr lang="zh-CN" altLang="en-US" b="1" dirty="0" smtClean="0">
                <a:solidFill>
                  <a:schemeClr val="bg1"/>
                </a:solidFill>
              </a:rPr>
              <a:t>改革开放的成就（腾飞表现）</a:t>
            </a:r>
            <a:endParaRPr lang="zh-CN" altLang="en-US" b="1" dirty="0">
              <a:solidFill>
                <a:schemeClr val="bg1"/>
              </a:solidFill>
            </a:endParaRPr>
          </a:p>
        </p:txBody>
      </p:sp>
      <p:sp>
        <p:nvSpPr>
          <p:cNvPr id="12" name="TextBox 11"/>
          <p:cNvSpPr txBox="1"/>
          <p:nvPr/>
        </p:nvSpPr>
        <p:spPr>
          <a:xfrm>
            <a:off x="880255" y="1762920"/>
            <a:ext cx="1082348" cy="246221"/>
          </a:xfrm>
          <a:prstGeom prst="rect">
            <a:avLst/>
          </a:prstGeom>
          <a:noFill/>
        </p:spPr>
        <p:txBody>
          <a:bodyPr wrap="none" rtlCol="0">
            <a:spAutoFit/>
          </a:bodyPr>
          <a:lstStyle/>
          <a:p>
            <a:r>
              <a:rPr lang="zh-CN" altLang="en-US" b="1" dirty="0" smtClean="0">
                <a:solidFill>
                  <a:schemeClr val="bg1"/>
                </a:solidFill>
              </a:rPr>
              <a:t>改革开放的地位</a:t>
            </a:r>
            <a:endParaRPr lang="zh-CN" altLang="en-US" b="1" dirty="0">
              <a:solidFill>
                <a:schemeClr val="bg1"/>
              </a:solidFill>
            </a:endParaRPr>
          </a:p>
        </p:txBody>
      </p:sp>
      <p:sp>
        <p:nvSpPr>
          <p:cNvPr id="13" name="TextBox 12"/>
          <p:cNvSpPr txBox="1"/>
          <p:nvPr/>
        </p:nvSpPr>
        <p:spPr>
          <a:xfrm>
            <a:off x="880255" y="2120110"/>
            <a:ext cx="1082348" cy="246221"/>
          </a:xfrm>
          <a:prstGeom prst="rect">
            <a:avLst/>
          </a:prstGeom>
          <a:noFill/>
        </p:spPr>
        <p:txBody>
          <a:bodyPr wrap="none" rtlCol="0">
            <a:spAutoFit/>
          </a:bodyPr>
          <a:lstStyle/>
          <a:p>
            <a:r>
              <a:rPr lang="zh-CN" altLang="en-US" b="1" dirty="0" smtClean="0">
                <a:solidFill>
                  <a:schemeClr val="bg1"/>
                </a:solidFill>
              </a:rPr>
              <a:t>改革开放的意义</a:t>
            </a:r>
            <a:endParaRPr lang="zh-CN" altLang="en-US" b="1" dirty="0">
              <a:solidFill>
                <a:schemeClr val="bg1"/>
              </a:solidFill>
            </a:endParaRPr>
          </a:p>
        </p:txBody>
      </p:sp>
      <p:sp>
        <p:nvSpPr>
          <p:cNvPr id="14" name="TextBox 13"/>
          <p:cNvSpPr txBox="1"/>
          <p:nvPr/>
        </p:nvSpPr>
        <p:spPr>
          <a:xfrm>
            <a:off x="2218835" y="2477300"/>
            <a:ext cx="1851789" cy="246221"/>
          </a:xfrm>
          <a:prstGeom prst="rect">
            <a:avLst/>
          </a:prstGeom>
          <a:noFill/>
        </p:spPr>
        <p:txBody>
          <a:bodyPr wrap="none" rtlCol="0">
            <a:spAutoFit/>
          </a:bodyPr>
          <a:lstStyle/>
          <a:p>
            <a:r>
              <a:rPr lang="zh-CN" altLang="en-US" b="1" dirty="0" smtClean="0">
                <a:solidFill>
                  <a:schemeClr val="bg1"/>
                </a:solidFill>
              </a:rPr>
              <a:t>改革进行时（全面深化改革）</a:t>
            </a:r>
            <a:endParaRPr lang="zh-CN" altLang="en-US" b="1" dirty="0">
              <a:solidFill>
                <a:schemeClr val="bg1"/>
              </a:solidFill>
            </a:endParaRPr>
          </a:p>
        </p:txBody>
      </p:sp>
      <p:sp>
        <p:nvSpPr>
          <p:cNvPr id="2" name="文本框 1"/>
          <p:cNvSpPr txBox="1"/>
          <p:nvPr/>
        </p:nvSpPr>
        <p:spPr>
          <a:xfrm>
            <a:off x="529590" y="2477135"/>
            <a:ext cx="1361440" cy="245110"/>
          </a:xfrm>
          <a:prstGeom prst="rect">
            <a:avLst/>
          </a:prstGeom>
          <a:noFill/>
        </p:spPr>
        <p:txBody>
          <a:bodyPr wrap="none" rtlCol="0">
            <a:spAutoFit/>
          </a:bodyPr>
          <a:p>
            <a:r>
              <a:rPr lang="zh-CN" altLang="en-US" b="1" dirty="0" smtClean="0">
                <a:solidFill>
                  <a:schemeClr val="bg1"/>
                </a:solidFill>
              </a:rPr>
              <a:t>第二框 走向共同富裕</a:t>
            </a:r>
            <a:endParaRPr lang="zh-CN" altLang="en-US"/>
          </a:p>
        </p:txBody>
      </p:sp>
      <p:sp>
        <p:nvSpPr>
          <p:cNvPr id="3" name="文本框 2"/>
          <p:cNvSpPr txBox="1"/>
          <p:nvPr/>
        </p:nvSpPr>
        <p:spPr>
          <a:xfrm>
            <a:off x="1908810" y="2478405"/>
            <a:ext cx="309880" cy="245110"/>
          </a:xfrm>
          <a:prstGeom prst="rect">
            <a:avLst/>
          </a:prstGeom>
          <a:gradFill>
            <a:gsLst>
              <a:gs pos="0">
                <a:srgbClr val="FE4444"/>
              </a:gs>
              <a:gs pos="100000">
                <a:srgbClr val="832B2B"/>
              </a:gs>
            </a:gsLst>
            <a:lin scaled="0"/>
          </a:gradFill>
        </p:spPr>
        <p:style>
          <a:lnRef idx="2">
            <a:schemeClr val="dk1">
              <a:shade val="50000"/>
            </a:schemeClr>
          </a:lnRef>
          <a:fillRef idx="1">
            <a:schemeClr val="dk1"/>
          </a:fillRef>
          <a:effectRef idx="0">
            <a:schemeClr val="dk1"/>
          </a:effectRef>
          <a:fontRef idx="minor">
            <a:schemeClr val="lt1"/>
          </a:fontRef>
        </p:style>
        <p:txBody>
          <a:bodyPr wrap="square" rtlCol="0" anchor="t">
            <a:spAutoFit/>
          </a:bodyPr>
          <a:p>
            <a:r>
              <a:rPr lang="zh-CN" altLang="en-US">
                <a:cs typeface="Arial" panose="020B0604020202020204" pitchFamily="34" charset="0"/>
              </a:rPr>
              <a:t>→</a:t>
            </a:r>
            <a:endParaRPr lang="zh-CN" altLang="en-US">
              <a:cs typeface="Arial" panose="020B0604020202020204" pitchFamily="34" charset="0"/>
            </a:endParaRPr>
          </a:p>
        </p:txBody>
      </p:sp>
    </p:spTree>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u=1228550110,2410177989&amp;fm=27&amp;gp=0"/>
          <p:cNvPicPr>
            <a:picLocks noChangeAspect="1"/>
          </p:cNvPicPr>
          <p:nvPr/>
        </p:nvPicPr>
        <p:blipFill>
          <a:blip r:embed="rId1"/>
          <a:stretch>
            <a:fillRect/>
          </a:stretch>
        </p:blipFill>
        <p:spPr>
          <a:xfrm>
            <a:off x="4045629" y="1281935"/>
            <a:ext cx="1669501" cy="1669245"/>
          </a:xfrm>
          <a:prstGeom prst="rect">
            <a:avLst/>
          </a:prstGeom>
        </p:spPr>
      </p:pic>
      <p:pic>
        <p:nvPicPr>
          <p:cNvPr id="5" name="图片 4" descr="u=2171339513,3399761326&amp;fm=27&amp;gp=0"/>
          <p:cNvPicPr>
            <a:picLocks noChangeAspect="1"/>
          </p:cNvPicPr>
          <p:nvPr/>
        </p:nvPicPr>
        <p:blipFill>
          <a:blip r:embed="rId2"/>
          <a:stretch>
            <a:fillRect/>
          </a:stretch>
        </p:blipFill>
        <p:spPr>
          <a:xfrm>
            <a:off x="89116" y="1441539"/>
            <a:ext cx="2139085" cy="1509641"/>
          </a:xfrm>
          <a:prstGeom prst="rect">
            <a:avLst/>
          </a:prstGeom>
        </p:spPr>
      </p:pic>
      <p:sp>
        <p:nvSpPr>
          <p:cNvPr id="4" name="矩形 5126"/>
          <p:cNvSpPr/>
          <p:nvPr/>
        </p:nvSpPr>
        <p:spPr>
          <a:xfrm>
            <a:off x="1087096" y="472813"/>
            <a:ext cx="3507932" cy="968726"/>
          </a:xfrm>
          <a:prstGeom prst="rect">
            <a:avLst/>
          </a:prstGeom>
        </p:spPr>
        <p:txBody>
          <a:bodyPr wrap="none" lIns="43205" tIns="21603" rIns="43205" bIns="21603" fromWordArt="1">
            <a:prstTxWarp prst="textPlain">
              <a:avLst>
                <a:gd name="adj" fmla="val 50000"/>
              </a:avLst>
            </a:prstTxWarp>
            <a:normAutofit/>
          </a:bodyPr>
          <a:lstStyle/>
          <a:p>
            <a:pPr algn="ctr"/>
            <a:r>
              <a:rPr lang="zh-CN" altLang="en-US" sz="1300" b="1" dirty="0">
                <a:solidFill>
                  <a:srgbClr val="FF0000"/>
                </a:solidFill>
                <a:effectLst>
                  <a:outerShdw dist="35921" dir="2699999" algn="ctr" rotWithShape="0">
                    <a:srgbClr val="C0C0C0">
                      <a:alpha val="75000"/>
                    </a:srgbClr>
                  </a:outerShdw>
                </a:effectLst>
                <a:latin typeface="黑体" panose="02010609060101010101" pitchFamily="49" charset="-122"/>
                <a:ea typeface="黑体" panose="02010609060101010101" pitchFamily="49" charset="-122"/>
              </a:rPr>
              <a:t>第一课：踏上强国之路</a:t>
            </a:r>
            <a:endParaRPr lang="zh-CN" altLang="en-US" sz="1300" b="1" dirty="0">
              <a:solidFill>
                <a:srgbClr val="FF0000"/>
              </a:solidFill>
              <a:effectLst>
                <a:outerShdw dist="35921" dir="2699999" algn="ctr" rotWithShape="0">
                  <a:srgbClr val="C0C0C0">
                    <a:alpha val="75000"/>
                  </a:srgbClr>
                </a:outerShdw>
              </a:effectLst>
              <a:latin typeface="黑体" panose="02010609060101010101" pitchFamily="49" charset="-122"/>
              <a:ea typeface="黑体" panose="02010609060101010101" pitchFamily="49" charset="-122"/>
            </a:endParaRPr>
          </a:p>
          <a:p>
            <a:pPr algn="ctr"/>
            <a:r>
              <a:rPr lang="zh-CN" altLang="en-US" sz="1300" b="1" dirty="0">
                <a:effectLst>
                  <a:outerShdw dist="35921" dir="2699999" algn="ctr" rotWithShape="0">
                    <a:srgbClr val="C0C0C0">
                      <a:alpha val="75000"/>
                    </a:srgbClr>
                  </a:outerShdw>
                </a:effectLst>
                <a:latin typeface="黑体" panose="02010609060101010101" pitchFamily="49" charset="-122"/>
                <a:ea typeface="黑体" panose="02010609060101010101" pitchFamily="49" charset="-122"/>
              </a:rPr>
              <a:t>第二课时：走向共同富裕</a:t>
            </a:r>
            <a:endParaRPr lang="zh-CN" altLang="en-US" sz="1300" b="1" dirty="0">
              <a:effectLst>
                <a:outerShdw dist="35921" dir="2699999" algn="ctr" rotWithShape="0">
                  <a:srgbClr val="C0C0C0">
                    <a:alpha val="75000"/>
                  </a:srgbClr>
                </a:outerShdw>
              </a:effectLst>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
          <p:cNvGrpSpPr/>
          <p:nvPr>
            <p:custDataLst>
              <p:tags r:id="rId1"/>
            </p:custDataLst>
          </p:nvPr>
        </p:nvGrpSpPr>
        <p:grpSpPr bwMode="auto">
          <a:xfrm>
            <a:off x="66612" y="687019"/>
            <a:ext cx="1092797" cy="503714"/>
            <a:chOff x="0" y="0"/>
            <a:chExt cx="1557337" cy="900112"/>
          </a:xfrm>
          <a:solidFill>
            <a:srgbClr val="00B050"/>
          </a:solidFill>
        </p:grpSpPr>
        <p:grpSp>
          <p:nvGrpSpPr>
            <p:cNvPr id="3" name="组合 4"/>
            <p:cNvGrpSpPr/>
            <p:nvPr/>
          </p:nvGrpSpPr>
          <p:grpSpPr bwMode="auto">
            <a:xfrm>
              <a:off x="35719" y="0"/>
              <a:ext cx="1493837" cy="900112"/>
              <a:chOff x="0" y="0"/>
              <a:chExt cx="1493837" cy="900112"/>
            </a:xfrm>
            <a:grpFill/>
          </p:grpSpPr>
          <p:sp>
            <p:nvSpPr>
              <p:cNvPr id="7" name="任意多边形 23"/>
              <p:cNvSpPr/>
              <p:nvPr/>
            </p:nvSpPr>
            <p:spPr bwMode="auto">
              <a:xfrm>
                <a:off x="212725" y="758825"/>
                <a:ext cx="350837" cy="141287"/>
              </a:xfrm>
              <a:custGeom>
                <a:avLst/>
                <a:gdLst>
                  <a:gd name="T0" fmla="*/ 132234 w 353060"/>
                  <a:gd name="T1" fmla="*/ 0 h 126326"/>
                  <a:gd name="T2" fmla="*/ 353060 w 353060"/>
                  <a:gd name="T3" fmla="*/ 126326 h 126326"/>
                  <a:gd name="T4" fmla="*/ 0 w 353060"/>
                  <a:gd name="T5" fmla="*/ 39204 h 126326"/>
                  <a:gd name="T6" fmla="*/ 132234 w 353060"/>
                  <a:gd name="T7" fmla="*/ 0 h 126326"/>
                </a:gdLst>
                <a:ahLst/>
                <a:cxnLst>
                  <a:cxn ang="0">
                    <a:pos x="T0" y="T1"/>
                  </a:cxn>
                  <a:cxn ang="0">
                    <a:pos x="T2" y="T3"/>
                  </a:cxn>
                  <a:cxn ang="0">
                    <a:pos x="T4" y="T5"/>
                  </a:cxn>
                  <a:cxn ang="0">
                    <a:pos x="T6" y="T7"/>
                  </a:cxn>
                </a:cxnLst>
                <a:rect l="0" t="0" r="r" b="b"/>
                <a:pathLst>
                  <a:path w="353060" h="126326">
                    <a:moveTo>
                      <a:pt x="132234" y="0"/>
                    </a:moveTo>
                    <a:lnTo>
                      <a:pt x="353060" y="126326"/>
                    </a:lnTo>
                    <a:lnTo>
                      <a:pt x="0" y="39204"/>
                    </a:lnTo>
                    <a:lnTo>
                      <a:pt x="132234" y="0"/>
                    </a:lnTo>
                    <a:close/>
                  </a:path>
                </a:pathLst>
              </a:custGeom>
              <a:grpFill/>
              <a:ln>
                <a:noFill/>
              </a:ln>
            </p:spPr>
            <p:txBody>
              <a:bodyPr lIns="0" tIns="0" rIns="0" bIns="0" anchor="ctr"/>
              <a:lstStyle/>
              <a:p>
                <a:pPr defTabSz="431800">
                  <a:defRPr/>
                </a:pPr>
                <a:endParaRPr lang="zh-CN" altLang="en-US" sz="9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8" name="任意多边形 22"/>
              <p:cNvSpPr/>
              <p:nvPr/>
            </p:nvSpPr>
            <p:spPr bwMode="auto">
              <a:xfrm>
                <a:off x="95250" y="427037"/>
                <a:ext cx="269875" cy="376238"/>
              </a:xfrm>
              <a:custGeom>
                <a:avLst/>
                <a:gdLst>
                  <a:gd name="T0" fmla="*/ 0 w 420624"/>
                  <a:gd name="T1" fmla="*/ 54864 h 585216"/>
                  <a:gd name="T2" fmla="*/ 192024 w 420624"/>
                  <a:gd name="T3" fmla="*/ 585216 h 585216"/>
                  <a:gd name="T4" fmla="*/ 393192 w 420624"/>
                  <a:gd name="T5" fmla="*/ 521208 h 585216"/>
                  <a:gd name="T6" fmla="*/ 420624 w 420624"/>
                  <a:gd name="T7" fmla="*/ 0 h 585216"/>
                  <a:gd name="T8" fmla="*/ 0 w 420624"/>
                  <a:gd name="T9" fmla="*/ 54864 h 585216"/>
                </a:gdLst>
                <a:ahLst/>
                <a:cxnLst>
                  <a:cxn ang="0">
                    <a:pos x="T0" y="T1"/>
                  </a:cxn>
                  <a:cxn ang="0">
                    <a:pos x="T2" y="T3"/>
                  </a:cxn>
                  <a:cxn ang="0">
                    <a:pos x="T4" y="T5"/>
                  </a:cxn>
                  <a:cxn ang="0">
                    <a:pos x="T6" y="T7"/>
                  </a:cxn>
                  <a:cxn ang="0">
                    <a:pos x="T8" y="T9"/>
                  </a:cxn>
                </a:cxnLst>
                <a:rect l="0" t="0" r="r" b="b"/>
                <a:pathLst>
                  <a:path w="420624" h="585216">
                    <a:moveTo>
                      <a:pt x="0" y="54864"/>
                    </a:moveTo>
                    <a:lnTo>
                      <a:pt x="192024" y="585216"/>
                    </a:lnTo>
                    <a:lnTo>
                      <a:pt x="393192" y="521208"/>
                    </a:lnTo>
                    <a:lnTo>
                      <a:pt x="420624" y="0"/>
                    </a:lnTo>
                    <a:lnTo>
                      <a:pt x="0" y="54864"/>
                    </a:lnTo>
                    <a:close/>
                  </a:path>
                </a:pathLst>
              </a:custGeom>
              <a:grpFill/>
              <a:ln>
                <a:noFill/>
              </a:ln>
            </p:spPr>
            <p:txBody>
              <a:bodyPr lIns="0" tIns="0" rIns="0" bIns="0" anchor="ctr"/>
              <a:lstStyle/>
              <a:p>
                <a:pPr defTabSz="431800">
                  <a:defRPr/>
                </a:pPr>
                <a:endParaRPr lang="zh-CN" altLang="en-US" sz="9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9" name="任意多边形 21"/>
              <p:cNvSpPr/>
              <p:nvPr/>
            </p:nvSpPr>
            <p:spPr bwMode="auto">
              <a:xfrm>
                <a:off x="0" y="0"/>
                <a:ext cx="1493837" cy="627062"/>
              </a:xfrm>
              <a:custGeom>
                <a:avLst/>
                <a:gdLst>
                  <a:gd name="T0" fmla="*/ 45720 w 4562856"/>
                  <a:gd name="T1" fmla="*/ 475488 h 1911096"/>
                  <a:gd name="T2" fmla="*/ 4562856 w 4562856"/>
                  <a:gd name="T3" fmla="*/ 0 h 1911096"/>
                  <a:gd name="T4" fmla="*/ 4178808 w 4562856"/>
                  <a:gd name="T5" fmla="*/ 1417320 h 1911096"/>
                  <a:gd name="T6" fmla="*/ 0 w 4562856"/>
                  <a:gd name="T7" fmla="*/ 1911096 h 1911096"/>
                  <a:gd name="T8" fmla="*/ 45720 w 4562856"/>
                  <a:gd name="T9" fmla="*/ 475488 h 1911096"/>
                </a:gdLst>
                <a:ahLst/>
                <a:cxnLst>
                  <a:cxn ang="0">
                    <a:pos x="T0" y="T1"/>
                  </a:cxn>
                  <a:cxn ang="0">
                    <a:pos x="T2" y="T3"/>
                  </a:cxn>
                  <a:cxn ang="0">
                    <a:pos x="T4" y="T5"/>
                  </a:cxn>
                  <a:cxn ang="0">
                    <a:pos x="T6" y="T7"/>
                  </a:cxn>
                  <a:cxn ang="0">
                    <a:pos x="T8" y="T9"/>
                  </a:cxn>
                </a:cxnLst>
                <a:rect l="0" t="0" r="r" b="b"/>
                <a:pathLst>
                  <a:path w="4562856" h="1911096">
                    <a:moveTo>
                      <a:pt x="45720" y="475488"/>
                    </a:moveTo>
                    <a:lnTo>
                      <a:pt x="4562856" y="0"/>
                    </a:lnTo>
                    <a:lnTo>
                      <a:pt x="4178808" y="1417320"/>
                    </a:lnTo>
                    <a:lnTo>
                      <a:pt x="0" y="1911096"/>
                    </a:lnTo>
                    <a:lnTo>
                      <a:pt x="45720" y="475488"/>
                    </a:lnTo>
                    <a:close/>
                  </a:path>
                </a:pathLst>
              </a:custGeom>
              <a:grpFill/>
              <a:ln>
                <a:noFill/>
              </a:ln>
            </p:spPr>
            <p:txBody>
              <a:bodyPr lIns="0" tIns="0" rIns="0" bIns="0" anchor="ctr"/>
              <a:lstStyle/>
              <a:p>
                <a:pPr defTabSz="431800">
                  <a:defRPr/>
                </a:pPr>
                <a:endParaRPr lang="zh-CN" altLang="en-US" sz="900"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grpSp>
        <p:sp>
          <p:nvSpPr>
            <p:cNvPr id="10" name="任意多边形 37"/>
            <p:cNvSpPr>
              <a:spLocks noChangeArrowheads="1"/>
            </p:cNvSpPr>
            <p:nvPr/>
          </p:nvSpPr>
          <p:spPr bwMode="auto">
            <a:xfrm rot="21196639">
              <a:off x="0" y="27127"/>
              <a:ext cx="1557337" cy="465137"/>
            </a:xfrm>
            <a:custGeom>
              <a:avLst/>
              <a:gdLst>
                <a:gd name="T0" fmla="*/ 130646 w 2353768"/>
                <a:gd name="T1" fmla="*/ 1553 h 703073"/>
                <a:gd name="T2" fmla="*/ 115609 w 2353768"/>
                <a:gd name="T3" fmla="*/ 38967 h 703073"/>
                <a:gd name="T4" fmla="*/ 0 w 2353768"/>
                <a:gd name="T5" fmla="*/ 39000 h 703073"/>
                <a:gd name="T6" fmla="*/ 5865 w 2353768"/>
                <a:gd name="T7" fmla="*/ 0 h 703073"/>
                <a:gd name="T8" fmla="*/ 0 60000 65536"/>
                <a:gd name="T9" fmla="*/ 0 60000 65536"/>
                <a:gd name="T10" fmla="*/ 0 60000 65536"/>
                <a:gd name="T11" fmla="*/ 0 60000 65536"/>
                <a:gd name="T12" fmla="*/ 0 w 2353768"/>
                <a:gd name="T13" fmla="*/ 0 h 703073"/>
                <a:gd name="T14" fmla="*/ 2353768 w 2353768"/>
                <a:gd name="T15" fmla="*/ 703073 h 703073"/>
              </a:gdLst>
              <a:ahLst/>
              <a:cxnLst>
                <a:cxn ang="T8">
                  <a:pos x="T0" y="T1"/>
                </a:cxn>
                <a:cxn ang="T9">
                  <a:pos x="T2" y="T3"/>
                </a:cxn>
                <a:cxn ang="T10">
                  <a:pos x="T4" y="T5"/>
                </a:cxn>
                <a:cxn ang="T11">
                  <a:pos x="T6" y="T7"/>
                </a:cxn>
              </a:cxnLst>
              <a:rect l="T12" t="T13" r="T14" b="T15"/>
              <a:pathLst>
                <a:path w="2353768" h="703073">
                  <a:moveTo>
                    <a:pt x="2353768" y="28003"/>
                  </a:moveTo>
                  <a:lnTo>
                    <a:pt x="2082849" y="702482"/>
                  </a:lnTo>
                  <a:lnTo>
                    <a:pt x="0" y="703073"/>
                  </a:lnTo>
                  <a:lnTo>
                    <a:pt x="105662" y="0"/>
                  </a:lnTo>
                  <a:lnTo>
                    <a:pt x="2353768" y="28003"/>
                  </a:lnTo>
                  <a:close/>
                </a:path>
              </a:pathLst>
            </a:custGeom>
            <a:grpFill/>
            <a:ln>
              <a:noFill/>
            </a:ln>
          </p:spPr>
          <p:txBody>
            <a:bodyPr lIns="0" tIns="0" rIns="0" bIns="0" anchor="ctr"/>
            <a:lstStyle>
              <a:lvl1pPr>
                <a:spcBef>
                  <a:spcPct val="20000"/>
                </a:spcBef>
                <a:buChar char="•"/>
                <a:defRPr sz="3200">
                  <a:solidFill>
                    <a:srgbClr val="856241"/>
                  </a:solidFill>
                  <a:latin typeface="Arial" panose="020B0604020202020204" pitchFamily="34" charset="0"/>
                  <a:ea typeface="黑体" panose="02010609060101010101" pitchFamily="49" charset="-122"/>
                </a:defRPr>
              </a:lvl1pPr>
              <a:lvl2pPr marL="742950" indent="-285750">
                <a:spcBef>
                  <a:spcPct val="20000"/>
                </a:spcBef>
                <a:buChar char="–"/>
                <a:defRPr sz="2800">
                  <a:solidFill>
                    <a:srgbClr val="85624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rgbClr val="85624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rgbClr val="85624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rgbClr val="85624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rgbClr val="85624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rgbClr val="85624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rgbClr val="85624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rgbClr val="856241"/>
                  </a:solidFill>
                  <a:latin typeface="Arial" panose="020B0604020202020204" pitchFamily="34" charset="0"/>
                  <a:ea typeface="黑体" panose="02010609060101010101" pitchFamily="49" charset="-122"/>
                </a:defRPr>
              </a:lvl9pPr>
            </a:lstStyle>
            <a:p>
              <a:pPr algn="ctr" defTabSz="431800">
                <a:spcBef>
                  <a:spcPct val="0"/>
                </a:spcBef>
                <a:buNone/>
                <a:defRPr/>
              </a:pPr>
              <a:endParaRPr lang="zh-CN" altLang="zh-CN" sz="1500" dirty="0">
                <a:solidFill>
                  <a:schemeClr val="bg1"/>
                </a:solidFill>
                <a:latin typeface="+mn-lt"/>
                <a:ea typeface="+mn-ea"/>
                <a:sym typeface="Arial" panose="020B0604020202020204" pitchFamily="34" charset="0"/>
              </a:endParaRPr>
            </a:p>
          </p:txBody>
        </p:sp>
      </p:grpSp>
      <p:sp>
        <p:nvSpPr>
          <p:cNvPr id="6" name="剪去单角的矩形 5"/>
          <p:cNvSpPr/>
          <p:nvPr/>
        </p:nvSpPr>
        <p:spPr>
          <a:xfrm rot="10800000" flipV="1">
            <a:off x="-8101" y="227706"/>
            <a:ext cx="2004361" cy="365710"/>
          </a:xfrm>
          <a:prstGeom prst="snip1Rect">
            <a:avLst>
              <a:gd name="adj" fmla="val 50000"/>
            </a:avLst>
          </a:prstGeom>
          <a:solidFill>
            <a:srgbClr val="DB2232"/>
          </a:solidFill>
          <a:ln w="9525" cap="flat" cmpd="sng" algn="ctr">
            <a:solidFill>
              <a:srgbClr val="DB2232"/>
            </a:solidFill>
            <a:prstDash val="solid"/>
            <a:round/>
            <a:headEnd type="none" w="med" len="med"/>
            <a:tailEnd type="none" w="med" len="med"/>
          </a:ln>
        </p:spPr>
        <p:txBody>
          <a:bodyPr vert="horz" wrap="square" lIns="43205" tIns="21603" rIns="43205" bIns="21603" numCol="1" anchor="t" anchorCtr="0" compatLnSpc="1"/>
          <a:lstStyle/>
          <a:p>
            <a:pPr defTabSz="431800"/>
            <a:r>
              <a:rPr lang="zh-CN" altLang="en-US" sz="1700" b="1" dirty="0" smtClean="0">
                <a:solidFill>
                  <a:schemeClr val="bg1"/>
                </a:solidFill>
                <a:latin typeface="微软雅黑" panose="020B0503020204020204" charset="-122"/>
                <a:ea typeface="微软雅黑" panose="020B0503020204020204" charset="-122"/>
              </a:rPr>
              <a:t>二、共享发展成果</a:t>
            </a:r>
            <a:endParaRPr lang="zh-CN" altLang="en-US" sz="1700" b="1" dirty="0" smtClean="0">
              <a:solidFill>
                <a:schemeClr val="bg1"/>
              </a:solidFill>
              <a:latin typeface="微软雅黑" panose="020B0503020204020204" charset="-122"/>
              <a:ea typeface="微软雅黑" panose="020B0503020204020204" charset="-122"/>
            </a:endParaRPr>
          </a:p>
        </p:txBody>
      </p:sp>
      <p:grpSp>
        <p:nvGrpSpPr>
          <p:cNvPr id="5" name="组合 7"/>
          <p:cNvGrpSpPr/>
          <p:nvPr/>
        </p:nvGrpSpPr>
        <p:grpSpPr>
          <a:xfrm>
            <a:off x="587506" y="914725"/>
            <a:ext cx="4958693" cy="483013"/>
            <a:chOff x="11025" y="2144"/>
            <a:chExt cx="3242" cy="4014"/>
          </a:xfrm>
        </p:grpSpPr>
        <p:sp>
          <p:nvSpPr>
            <p:cNvPr id="21" name="云形标注 20"/>
            <p:cNvSpPr/>
            <p:nvPr/>
          </p:nvSpPr>
          <p:spPr>
            <a:xfrm>
              <a:off x="11025" y="2144"/>
              <a:ext cx="3242" cy="4014"/>
            </a:xfrm>
            <a:prstGeom prst="cloudCallout">
              <a:avLst>
                <a:gd name="adj1" fmla="val -42136"/>
                <a:gd name="adj2" fmla="val 61232"/>
              </a:avLst>
            </a:prstGeom>
          </p:spPr>
          <p:style>
            <a:lnRef idx="1">
              <a:schemeClr val="accent5"/>
            </a:lnRef>
            <a:fillRef idx="2">
              <a:schemeClr val="accent5"/>
            </a:fillRef>
            <a:effectRef idx="1">
              <a:schemeClr val="accent5"/>
            </a:effectRef>
            <a:fontRef idx="minor">
              <a:schemeClr val="dk1"/>
            </a:fontRef>
          </p:style>
          <p:txBody>
            <a:bodyPr anchor="ctr"/>
            <a:lstStyle/>
            <a:p>
              <a:pPr algn="ctr" defTabSz="431800">
                <a:defRPr/>
              </a:pPr>
              <a:endParaRPr lang="zh-CN" altLang="en-US" sz="900" noProof="1"/>
            </a:p>
          </p:txBody>
        </p:sp>
        <p:sp>
          <p:nvSpPr>
            <p:cNvPr id="21509" name="文本框 5"/>
            <p:cNvSpPr txBox="1"/>
            <p:nvPr/>
          </p:nvSpPr>
          <p:spPr>
            <a:xfrm>
              <a:off x="11035" y="3353"/>
              <a:ext cx="3156" cy="2686"/>
            </a:xfrm>
            <a:prstGeom prst="rect">
              <a:avLst/>
            </a:prstGeom>
            <a:noFill/>
            <a:ln w="9525">
              <a:noFill/>
            </a:ln>
          </p:spPr>
          <p:txBody>
            <a:bodyPr wrap="square" anchor="t">
              <a:spAutoFit/>
            </a:bodyPr>
            <a:lstStyle/>
            <a:p>
              <a:r>
                <a:rPr lang="en-US" altLang="zh-CN" sz="1500" b="1" dirty="0">
                  <a:solidFill>
                    <a:srgbClr val="FF0000"/>
                  </a:solidFill>
                  <a:latin typeface="华文中宋" panose="02010600040101010101" charset="-122"/>
                  <a:ea typeface="华文中宋" panose="02010600040101010101" charset="-122"/>
                </a:rPr>
                <a:t>      </a:t>
              </a:r>
              <a:r>
                <a:rPr lang="zh-CN" altLang="en-US" sz="1500" b="1" dirty="0">
                  <a:solidFill>
                    <a:srgbClr val="FF0000"/>
                  </a:solidFill>
                  <a:latin typeface="华文中宋" panose="02010600040101010101" charset="-122"/>
                  <a:ea typeface="华文中宋" panose="02010600040101010101" charset="-122"/>
                </a:rPr>
                <a:t>你是如何看待</a:t>
              </a:r>
              <a:r>
                <a:rPr lang="en-US" altLang="zh-CN" sz="1500" b="1" dirty="0">
                  <a:solidFill>
                    <a:srgbClr val="FF0000"/>
                  </a:solidFill>
                  <a:latin typeface="华文中宋" panose="02010600040101010101" charset="-122"/>
                  <a:ea typeface="华文中宋" panose="02010600040101010101" charset="-122"/>
                </a:rPr>
                <a:t>“</a:t>
              </a:r>
              <a:r>
                <a:rPr lang="zh-CN" altLang="en-US" sz="1500" b="1" dirty="0">
                  <a:solidFill>
                    <a:srgbClr val="FF0000"/>
                  </a:solidFill>
                  <a:latin typeface="华文中宋" panose="02010600040101010101" charset="-122"/>
                  <a:ea typeface="华文中宋" panose="02010600040101010101" charset="-122"/>
                </a:rPr>
                <a:t>共享发展</a:t>
              </a:r>
              <a:r>
                <a:rPr lang="en-US" altLang="zh-CN" sz="1500" b="1" dirty="0">
                  <a:solidFill>
                    <a:srgbClr val="FF0000"/>
                  </a:solidFill>
                  <a:latin typeface="华文中宋" panose="02010600040101010101" charset="-122"/>
                  <a:ea typeface="华文中宋" panose="02010600040101010101" charset="-122"/>
                </a:rPr>
                <a:t>”</a:t>
              </a:r>
              <a:r>
                <a:rPr lang="zh-CN" altLang="en-US" sz="1500" b="1" dirty="0">
                  <a:solidFill>
                    <a:srgbClr val="FF0000"/>
                  </a:solidFill>
                  <a:latin typeface="华文中宋" panose="02010600040101010101" charset="-122"/>
                  <a:ea typeface="华文中宋" panose="02010600040101010101" charset="-122"/>
                </a:rPr>
                <a:t>的？</a:t>
              </a:r>
              <a:endParaRPr lang="zh-CN" altLang="en-US" sz="1500" b="1" dirty="0">
                <a:solidFill>
                  <a:srgbClr val="FF0000"/>
                </a:solidFill>
                <a:latin typeface="华文中宋" panose="02010600040101010101" charset="-122"/>
                <a:ea typeface="华文中宋" panose="02010600040101010101" charset="-122"/>
              </a:endParaRPr>
            </a:p>
          </p:txBody>
        </p:sp>
      </p:grpSp>
      <p:sp>
        <p:nvSpPr>
          <p:cNvPr id="4" name="文本框 3"/>
          <p:cNvSpPr txBox="1"/>
          <p:nvPr/>
        </p:nvSpPr>
        <p:spPr>
          <a:xfrm>
            <a:off x="158428" y="724520"/>
            <a:ext cx="1069993" cy="275707"/>
          </a:xfrm>
          <a:prstGeom prst="rect">
            <a:avLst/>
          </a:prstGeom>
          <a:noFill/>
        </p:spPr>
        <p:txBody>
          <a:bodyPr wrap="square" lIns="43205" tIns="21603" rIns="43205" bIns="21603" rtlCol="0">
            <a:spAutoFit/>
          </a:bodyPr>
          <a:lstStyle/>
          <a:p>
            <a:r>
              <a:rPr lang="zh-CN" altLang="zh-CN" sz="1500" b="1" dirty="0">
                <a:solidFill>
                  <a:srgbClr val="FF0000"/>
                </a:solidFill>
              </a:rPr>
              <a:t>你说我说</a:t>
            </a:r>
            <a:endParaRPr lang="zh-CN" altLang="zh-CN" sz="1500" b="1" dirty="0">
              <a:solidFill>
                <a:srgbClr val="FF0000"/>
              </a:solidFill>
            </a:endParaRPr>
          </a:p>
        </p:txBody>
      </p:sp>
      <p:sp>
        <p:nvSpPr>
          <p:cNvPr id="15" name="圆角矩形 14"/>
          <p:cNvSpPr/>
          <p:nvPr/>
        </p:nvSpPr>
        <p:spPr>
          <a:xfrm>
            <a:off x="55210" y="1568743"/>
            <a:ext cx="5578905" cy="1185932"/>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w="9525" cap="flat" cmpd="sng" algn="ctr">
            <a:solidFill>
              <a:schemeClr val="tx2">
                <a:lumMod val="40000"/>
                <a:lumOff val="60000"/>
              </a:schemeClr>
            </a:solidFill>
            <a:prstDash val="solid"/>
            <a:round/>
            <a:headEnd type="none" w="med" len="med"/>
            <a:tailEnd type="none" w="med" len="med"/>
          </a:ln>
        </p:spPr>
        <p:txBody>
          <a:bodyPr vert="horz" wrap="square" lIns="43205" tIns="21603" rIns="43205" bIns="21603" numCol="1" anchor="t" anchorCtr="0" compatLnSpc="1"/>
          <a:lstStyle/>
          <a:p>
            <a:pPr defTabSz="431800">
              <a:lnSpc>
                <a:spcPct val="150000"/>
              </a:lnSpc>
            </a:pPr>
            <a:r>
              <a:rPr lang="en-US" altLang="zh-CN" sz="1500" dirty="0">
                <a:sym typeface="+mn-ea"/>
              </a:rPr>
              <a:t>      </a:t>
            </a:r>
            <a:r>
              <a:rPr lang="zh-CN" altLang="en-US" sz="1500" dirty="0">
                <a:sym typeface="+mn-ea"/>
              </a:rPr>
              <a:t>共享发展理念，强调人人参与，人人尽力，人人享有，让人民群众共享发展成果，引领全体人民迈进全面小康社会，朝着共同富裕稳步前进。</a:t>
            </a:r>
            <a:endParaRPr lang="zh-CN" altLang="en-US" sz="1500" b="1" dirty="0" smtClean="0">
              <a:latin typeface="黑体" panose="02010609060101010101" pitchFamily="49" charset="-122"/>
              <a:ea typeface="黑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linds(horizont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1873604" y="145130"/>
            <a:ext cx="1935601" cy="245256"/>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none" lIns="43205" tIns="21603" rIns="43205" bIns="21603">
            <a:spAutoFit/>
          </a:bodyPr>
          <a:lstStyle/>
          <a:p>
            <a:pPr eaLnBrk="1" hangingPunct="1">
              <a:buFont typeface="Arial" panose="020B0604020202020204" pitchFamily="34" charset="0"/>
              <a:buNone/>
            </a:pPr>
            <a:r>
              <a:rPr lang="zh-CN" altLang="en-US" sz="1300" b="1" dirty="0">
                <a:latin typeface="微软雅黑" panose="020B0503020204020204" charset="-122"/>
                <a:ea typeface="微软雅黑" panose="020B0503020204020204" charset="-122"/>
              </a:rPr>
              <a:t>一、什么是共享发展成果</a:t>
            </a:r>
            <a:endParaRPr lang="zh-CN" altLang="zh-CN" sz="1300" b="1" dirty="0">
              <a:latin typeface="微软雅黑" panose="020B0503020204020204" charset="-122"/>
              <a:ea typeface="微软雅黑" panose="020B0503020204020204" charset="-122"/>
            </a:endParaRPr>
          </a:p>
        </p:txBody>
      </p:sp>
      <p:sp>
        <p:nvSpPr>
          <p:cNvPr id="3" name="矩形 2"/>
          <p:cNvSpPr>
            <a:spLocks noChangeArrowheads="1"/>
          </p:cNvSpPr>
          <p:nvPr/>
        </p:nvSpPr>
        <p:spPr bwMode="auto">
          <a:xfrm>
            <a:off x="402670" y="486764"/>
            <a:ext cx="5236080" cy="563770"/>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lIns="43205" tIns="21603" rIns="43205" bIns="21603">
            <a:spAutoFit/>
          </a:bodyPr>
          <a:lstStyle/>
          <a:p>
            <a:pPr eaLnBrk="1" hangingPunct="1">
              <a:lnSpc>
                <a:spcPct val="130000"/>
              </a:lnSpc>
              <a:buFont typeface="Arial" panose="020B0604020202020204" pitchFamily="34" charset="0"/>
              <a:buNone/>
            </a:pPr>
            <a:r>
              <a:rPr lang="zh-CN" altLang="en-US" sz="1300" b="1" dirty="0">
                <a:latin typeface="宋体" panose="02010600030101010101" pitchFamily="2" charset="-122"/>
              </a:rPr>
              <a:t>（</a:t>
            </a:r>
            <a:r>
              <a:rPr lang="en-US" altLang="zh-CN" sz="1300" b="1" dirty="0">
                <a:latin typeface="宋体" panose="02010600030101010101" pitchFamily="2" charset="-122"/>
              </a:rPr>
              <a:t>1</a:t>
            </a:r>
            <a:r>
              <a:rPr lang="zh-CN" altLang="en-US" sz="1300" b="1" dirty="0">
                <a:latin typeface="宋体" panose="02010600030101010101" pitchFamily="2" charset="-122"/>
              </a:rPr>
              <a:t>）阅读教材第</a:t>
            </a:r>
            <a:r>
              <a:rPr lang="en-US" altLang="zh-CN" sz="1300" b="1" dirty="0">
                <a:latin typeface="宋体" panose="02010600030101010101" pitchFamily="2" charset="-122"/>
              </a:rPr>
              <a:t>12</a:t>
            </a:r>
            <a:r>
              <a:rPr lang="zh-CN" altLang="en-US" sz="1300" b="1" dirty="0">
                <a:latin typeface="宋体" panose="02010600030101010101" pitchFamily="2" charset="-122"/>
              </a:rPr>
              <a:t>页“探究与分享”</a:t>
            </a:r>
            <a:endParaRPr lang="en-US" altLang="zh-CN" sz="1300" b="1" dirty="0">
              <a:latin typeface="宋体" panose="02010600030101010101" pitchFamily="2" charset="-122"/>
            </a:endParaRPr>
          </a:p>
          <a:p>
            <a:pPr eaLnBrk="1" hangingPunct="1">
              <a:lnSpc>
                <a:spcPct val="130000"/>
              </a:lnSpc>
              <a:buFont typeface="Arial" panose="020B0604020202020204" pitchFamily="34" charset="0"/>
              <a:buNone/>
            </a:pPr>
            <a:r>
              <a:rPr lang="zh-CN" altLang="en-US" sz="1300" b="1" dirty="0">
                <a:latin typeface="宋体" panose="02010600030101010101" pitchFamily="2" charset="-122"/>
              </a:rPr>
              <a:t>（</a:t>
            </a:r>
            <a:r>
              <a:rPr lang="en-US" altLang="zh-CN" sz="1300" b="1" dirty="0">
                <a:latin typeface="宋体" panose="02010600030101010101" pitchFamily="2" charset="-122"/>
              </a:rPr>
              <a:t>2</a:t>
            </a:r>
            <a:r>
              <a:rPr lang="zh-CN" altLang="en-US" sz="1300" b="1" dirty="0">
                <a:latin typeface="宋体" panose="02010600030101010101" pitchFamily="2" charset="-122"/>
              </a:rPr>
              <a:t>）分组讨论：你同意他们的观点吗？你是如何看待“共享发展”的？</a:t>
            </a:r>
            <a:endParaRPr lang="zh-CN" altLang="en-US" sz="1300" b="1" dirty="0">
              <a:latin typeface="宋体" panose="02010600030101010101" pitchFamily="2" charset="-122"/>
            </a:endParaRPr>
          </a:p>
        </p:txBody>
      </p:sp>
      <p:sp>
        <p:nvSpPr>
          <p:cNvPr id="4" name="矩形 1"/>
          <p:cNvSpPr>
            <a:spLocks noChangeArrowheads="1"/>
          </p:cNvSpPr>
          <p:nvPr/>
        </p:nvSpPr>
        <p:spPr bwMode="auto">
          <a:xfrm>
            <a:off x="258490" y="1124281"/>
            <a:ext cx="5439188" cy="1844121"/>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lIns="43205" tIns="21603" rIns="43205" bIns="21603">
            <a:spAutoFit/>
          </a:bodyPr>
          <a:lstStyle/>
          <a:p>
            <a:pPr eaLnBrk="1" hangingPunct="1">
              <a:buFont typeface="Arial" panose="020B0604020202020204" pitchFamily="34" charset="0"/>
              <a:buNone/>
            </a:pPr>
            <a:r>
              <a:rPr lang="zh-CN" altLang="zh-CN" sz="1300" b="1" dirty="0">
                <a:latin typeface="宋体" panose="02010600030101010101" pitchFamily="2" charset="-122"/>
              </a:rPr>
              <a:t>提</a:t>
            </a:r>
            <a:r>
              <a:rPr lang="en-US" altLang="zh-CN" sz="1300" b="1" dirty="0">
                <a:latin typeface="宋体" panose="02010600030101010101" pitchFamily="2" charset="-122"/>
              </a:rPr>
              <a:t> </a:t>
            </a:r>
            <a:r>
              <a:rPr lang="zh-CN" altLang="zh-CN" sz="1300" b="1" dirty="0">
                <a:latin typeface="宋体" panose="02010600030101010101" pitchFamily="2" charset="-122"/>
              </a:rPr>
              <a:t>示：</a:t>
            </a:r>
            <a:endParaRPr lang="en-US" altLang="zh-CN" sz="1300" b="1" dirty="0">
              <a:latin typeface="宋体" panose="02010600030101010101" pitchFamily="2" charset="-122"/>
            </a:endParaRPr>
          </a:p>
          <a:p>
            <a:pPr eaLnBrk="1" hangingPunct="1">
              <a:buFont typeface="Arial" panose="020B0604020202020204" pitchFamily="34" charset="0"/>
              <a:buNone/>
            </a:pPr>
            <a:r>
              <a:rPr lang="zh-CN" altLang="en-US" sz="1300" b="1" dirty="0">
                <a:latin typeface="宋体" panose="02010600030101010101" pitchFamily="2" charset="-122"/>
              </a:rPr>
              <a:t>    同意观点一、观点二和观点四，因为共享发展强调</a:t>
            </a:r>
            <a:r>
              <a:rPr lang="zh-CN" altLang="en-US" sz="1300" b="1" dirty="0">
                <a:solidFill>
                  <a:srgbClr val="FF0000"/>
                </a:solidFill>
                <a:latin typeface="宋体" panose="02010600030101010101" pitchFamily="2" charset="-122"/>
              </a:rPr>
              <a:t>人人参与、人人尽力、人人享有</a:t>
            </a:r>
            <a:r>
              <a:rPr lang="zh-CN" altLang="en-US" sz="1300" b="1" dirty="0">
                <a:latin typeface="宋体" panose="02010600030101010101" pitchFamily="2" charset="-122"/>
              </a:rPr>
              <a:t>。不同意观点三，因为这种观点过于绝对。</a:t>
            </a:r>
            <a:endParaRPr lang="zh-CN" altLang="en-US" sz="1300" b="1" dirty="0">
              <a:latin typeface="宋体" panose="02010600030101010101" pitchFamily="2" charset="-122"/>
            </a:endParaRPr>
          </a:p>
          <a:p>
            <a:pPr eaLnBrk="1" hangingPunct="1">
              <a:buFont typeface="Arial" panose="020B0604020202020204" pitchFamily="34" charset="0"/>
              <a:buNone/>
            </a:pPr>
            <a:r>
              <a:rPr lang="zh-CN" altLang="en-US" sz="1300" b="1" dirty="0">
                <a:latin typeface="宋体" panose="02010600030101010101" pitchFamily="2" charset="-122"/>
              </a:rPr>
              <a:t>    我对“共享发展”的认识：坚持共享发展，必须坚持发展为了人民、发展依靠人民、发展成果由人民共享，作出更有效的制度安排，使全体人民在共建共享发展中有更多获得感，增强发展动力，增进人民团结，朝着共同富裕方向稳步前进。按照人人参与、人人尽力、人人享有的要求，坚守底线、突出重点、完善制度、引导预期，注重机会公平，保障基本民生，实现全体人民共同迈入全面小康社会。</a:t>
            </a:r>
            <a:endParaRPr lang="zh-CN" altLang="en-US" sz="1300" b="1" dirty="0">
              <a:latin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bg/>
                                          </p:spTgt>
                                        </p:tgtEl>
                                        <p:attrNameLst>
                                          <p:attrName>style.visibility</p:attrName>
                                        </p:attrNameLst>
                                      </p:cBhvr>
                                      <p:to>
                                        <p:strVal val="visible"/>
                                      </p:to>
                                    </p:set>
                                    <p:animEffect transition="in" filter="barn(inVertical)">
                                      <p:cBhvr>
                                        <p:cTn id="22" dur="500"/>
                                        <p:tgtEl>
                                          <p:spTgt spid="4">
                                            <p:bg/>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barn(inVertical)">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barn(inVertical)">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barn(inVertical)">
                                      <p:cBhvr>
                                        <p:cTn id="3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4" grpId="0" animBg="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348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34819" name="Rectangle 3"/>
          <p:cNvSpPr>
            <a:spLocks noChangeArrowheads="1"/>
          </p:cNvSpPr>
          <p:nvPr/>
        </p:nvSpPr>
        <p:spPr bwMode="auto">
          <a:xfrm>
            <a:off x="1951825" y="191284"/>
            <a:ext cx="1723549" cy="646331"/>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2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第一单元　富强与创新</a:t>
            </a:r>
            <a:endParaRPr kumimoji="0" lang="zh-CN" sz="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sz="12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第一课　踏上强国之路</a:t>
            </a:r>
            <a:endParaRPr kumimoji="0" lang="zh-CN" sz="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12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a:t>
            </a:r>
            <a:r>
              <a:rPr kumimoji="0" lang="en-US" altLang="zh-CN" sz="12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2</a:t>
            </a:r>
            <a:r>
              <a:rPr kumimoji="0" lang="zh-CN" altLang="en-US" sz="12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框　走向共同富裕</a:t>
            </a:r>
            <a:endParaRPr kumimoji="0" lang="zh-CN" altLang="en-US" sz="18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4820" name="Rectangle 4"/>
          <p:cNvSpPr>
            <a:spLocks noChangeArrowheads="1"/>
          </p:cNvSpPr>
          <p:nvPr/>
        </p:nvSpPr>
        <p:spPr bwMode="auto">
          <a:xfrm>
            <a:off x="308751" y="834226"/>
            <a:ext cx="5143536" cy="276999"/>
          </a:xfrm>
          <a:prstGeom prst="rect">
            <a:avLst/>
          </a:prstGeom>
          <a:noFill/>
          <a:ln w="9525">
            <a:noFill/>
            <a:miter lim="800000"/>
          </a:ln>
          <a:effectLst/>
        </p:spPr>
        <p:txBody>
          <a:bodyPr vert="horz" wrap="square" lIns="91440" tIns="45720" rIns="91440" bIns="45720" numCol="1" anchor="ctr" anchorCtr="0" compatLnSpc="1">
            <a:spAutoFit/>
          </a:bodyPr>
          <a:lstStyle/>
          <a:p>
            <a:pPr lvl="0" defTabSz="914400"/>
            <a:r>
              <a:rPr lang="zh-CN" altLang="en-US" sz="1200" b="1" dirty="0" smtClean="0">
                <a:solidFill>
                  <a:srgbClr val="FFFFFF"/>
                </a:solidFill>
                <a:latin typeface="+mn-ea"/>
                <a:ea typeface="+mn-ea"/>
              </a:rPr>
              <a:t>一、什么是共享发展成果</a:t>
            </a:r>
            <a:endParaRPr kumimoji="0" lang="zh-CN" altLang="en-US" sz="1200" b="1" i="0" u="none" strike="noStrike" cap="none" normalizeH="0" baseline="0" dirty="0" smtClean="0">
              <a:ln>
                <a:noFill/>
              </a:ln>
              <a:solidFill>
                <a:schemeClr val="bg1"/>
              </a:solidFill>
              <a:effectLst/>
              <a:latin typeface="+mn-ea"/>
              <a:ea typeface="+mn-ea"/>
              <a:cs typeface="宋体" panose="02010600030101010101" pitchFamily="2" charset="-122"/>
            </a:endParaRPr>
          </a:p>
        </p:txBody>
      </p:sp>
      <p:sp>
        <p:nvSpPr>
          <p:cNvPr id="6" name="TextBox 5"/>
          <p:cNvSpPr txBox="1"/>
          <p:nvPr/>
        </p:nvSpPr>
        <p:spPr>
          <a:xfrm>
            <a:off x="165875" y="1262854"/>
            <a:ext cx="5357850" cy="1323439"/>
          </a:xfrm>
          <a:prstGeom prst="rect">
            <a:avLst/>
          </a:prstGeom>
          <a:noFill/>
        </p:spPr>
        <p:txBody>
          <a:bodyPr wrap="square" rtlCol="0">
            <a:spAutoFit/>
          </a:bodyPr>
          <a:lstStyle/>
          <a:p>
            <a:r>
              <a:rPr lang="en-US" altLang="zh-CN" sz="1600" b="1" dirty="0" smtClean="0">
                <a:solidFill>
                  <a:schemeClr val="bg1"/>
                </a:solidFill>
                <a:latin typeface="+mn-ea"/>
                <a:ea typeface="+mn-ea"/>
              </a:rPr>
              <a:t>①</a:t>
            </a:r>
            <a:r>
              <a:rPr lang="zh-CN" altLang="en-US" sz="1600" b="1" dirty="0" smtClean="0">
                <a:solidFill>
                  <a:schemeClr val="bg1"/>
                </a:solidFill>
                <a:latin typeface="+mn-ea"/>
                <a:ea typeface="+mn-ea"/>
              </a:rPr>
              <a:t>共同富裕是社会主义的根本原则。                            </a:t>
            </a:r>
            <a:endParaRPr lang="en-US" altLang="zh-CN" sz="1600" b="1" dirty="0" smtClean="0">
              <a:solidFill>
                <a:schemeClr val="bg1"/>
              </a:solidFill>
              <a:latin typeface="+mn-ea"/>
              <a:ea typeface="+mn-ea"/>
            </a:endParaRPr>
          </a:p>
          <a:p>
            <a:r>
              <a:rPr lang="zh-CN" altLang="en-US" sz="1600" b="1" dirty="0" smtClean="0">
                <a:solidFill>
                  <a:schemeClr val="bg1"/>
                </a:solidFill>
                <a:latin typeface="+mn-ea"/>
                <a:ea typeface="+mn-ea"/>
              </a:rPr>
              <a:t>②</a:t>
            </a:r>
            <a:r>
              <a:rPr lang="zh-CN" altLang="en-US" sz="1600" b="1" dirty="0" smtClean="0">
                <a:solidFill>
                  <a:srgbClr val="FF0000"/>
                </a:solidFill>
                <a:latin typeface="+mn-ea"/>
                <a:ea typeface="+mn-ea"/>
              </a:rPr>
              <a:t>共同富裕不是同时富裕、同步富裕、同等富裕。 </a:t>
            </a:r>
            <a:endParaRPr lang="en-US" altLang="zh-CN" sz="1600" b="1" dirty="0" smtClean="0">
              <a:solidFill>
                <a:srgbClr val="FF0000"/>
              </a:solidFill>
              <a:latin typeface="+mn-ea"/>
              <a:ea typeface="+mn-ea"/>
            </a:endParaRPr>
          </a:p>
          <a:p>
            <a:r>
              <a:rPr lang="zh-CN" altLang="en-US" sz="1600" b="1" dirty="0" smtClean="0">
                <a:solidFill>
                  <a:schemeClr val="bg1"/>
                </a:solidFill>
                <a:latin typeface="+mn-ea"/>
                <a:ea typeface="+mn-ea"/>
              </a:rPr>
              <a:t>③</a:t>
            </a:r>
            <a:r>
              <a:rPr lang="zh-CN" altLang="en-US" sz="1600" b="1" dirty="0" smtClean="0">
                <a:solidFill>
                  <a:schemeClr val="bg1"/>
                </a:solidFill>
                <a:latin typeface="+mn-ea"/>
                <a:ea typeface="+mn-ea"/>
              </a:rPr>
              <a:t>只有鼓励一部分人、一部分地区通过诚实劳动和合法经营先富起来。通过先富者带动和帮助后富者，才能逐步实现共同富裕。</a:t>
            </a:r>
            <a:endParaRPr lang="zh-CN" altLang="en-US" sz="1600" b="1" dirty="0">
              <a:solidFill>
                <a:schemeClr val="bg1"/>
              </a:solidFill>
              <a:latin typeface="+mn-ea"/>
              <a:ea typeface="+mn-ea"/>
            </a:endParaRPr>
          </a:p>
        </p:txBody>
      </p:sp>
    </p:spTree>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348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34819" name="Rectangle 3"/>
          <p:cNvSpPr>
            <a:spLocks noChangeArrowheads="1"/>
          </p:cNvSpPr>
          <p:nvPr/>
        </p:nvSpPr>
        <p:spPr bwMode="auto">
          <a:xfrm>
            <a:off x="1951825" y="191284"/>
            <a:ext cx="1723549" cy="646331"/>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2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第一单元　富强与创新</a:t>
            </a:r>
            <a:endParaRPr kumimoji="0" lang="zh-CN" sz="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sz="12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第一课　踏上强国之路</a:t>
            </a:r>
            <a:endParaRPr kumimoji="0" lang="zh-CN" sz="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12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a:t>
            </a:r>
            <a:r>
              <a:rPr kumimoji="0" lang="en-US" altLang="zh-CN" sz="12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2</a:t>
            </a:r>
            <a:r>
              <a:rPr kumimoji="0" lang="zh-CN" altLang="en-US" sz="12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框　走向共同富裕</a:t>
            </a:r>
            <a:endParaRPr kumimoji="0" lang="zh-CN" altLang="en-US" sz="18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4820" name="Rectangle 4"/>
          <p:cNvSpPr>
            <a:spLocks noChangeArrowheads="1"/>
          </p:cNvSpPr>
          <p:nvPr/>
        </p:nvSpPr>
        <p:spPr bwMode="auto">
          <a:xfrm>
            <a:off x="308751" y="834226"/>
            <a:ext cx="5143536" cy="156966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lang="zh-CN" altLang="en-US" sz="1200" b="1" dirty="0" smtClean="0">
                <a:solidFill>
                  <a:schemeClr val="bg1"/>
                </a:solidFill>
                <a:latin typeface="宋体" panose="02010600030101010101" pitchFamily="2" charset="-122"/>
                <a:ea typeface="宋体" panose="02010600030101010101" pitchFamily="2" charset="-122"/>
                <a:cs typeface="Courier New" panose="02070309020205020404" pitchFamily="49" charset="0"/>
              </a:rPr>
              <a:t>二</a:t>
            </a:r>
            <a:r>
              <a:rPr kumimoji="0" lang="zh-CN" sz="12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Courier New" panose="02070309020205020404" pitchFamily="49" charset="0"/>
              </a:rPr>
              <a:t>、共享发展成果的原因</a:t>
            </a:r>
            <a:endParaRPr kumimoji="0" lang="zh-CN" sz="12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2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Courier New" panose="02070309020205020404" pitchFamily="49" charset="0"/>
              </a:rPr>
              <a:t>1.</a:t>
            </a:r>
            <a:r>
              <a:rPr kumimoji="0" lang="zh-CN" altLang="en-US" sz="12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Courier New" panose="02070309020205020404" pitchFamily="49" charset="0"/>
              </a:rPr>
              <a:t>衡量一个社会的文明程度，不仅要看经济发展，而且要看发展成果是否惠及全体人民，人民的合法权益是否得到切实保障。</a:t>
            </a:r>
            <a:endParaRPr kumimoji="0" lang="zh-CN" altLang="en-US" sz="12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2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Courier New" panose="02070309020205020404" pitchFamily="49" charset="0"/>
              </a:rPr>
              <a:t>2.</a:t>
            </a:r>
            <a:r>
              <a:rPr kumimoji="0" lang="zh-CN" altLang="en-US" sz="12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Courier New" panose="02070309020205020404" pitchFamily="49" charset="0"/>
              </a:rPr>
              <a:t>增进民生福祉，利于促进社会公平正义，才能不断促进人的全面发展、社会全面进步。</a:t>
            </a:r>
            <a:endParaRPr kumimoji="0" lang="zh-CN" altLang="en-US" sz="12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a:p>
            <a:pPr defTabSz="914400" eaLnBrk="0" hangingPunct="0"/>
            <a:r>
              <a:rPr kumimoji="0" lang="en-US" altLang="zh-CN" sz="12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Courier New" panose="02070309020205020404" pitchFamily="49" charset="0"/>
              </a:rPr>
              <a:t>3.</a:t>
            </a:r>
            <a:r>
              <a:rPr kumimoji="0" lang="zh-CN" altLang="en-US" sz="1200" b="1" i="0" u="sng"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Courier New" panose="02070309020205020404" pitchFamily="49" charset="0"/>
              </a:rPr>
              <a:t>党和政府坚持以人民为中心的发展思想，人民对美好生活的向往，就是党的奋斗目标。</a:t>
            </a:r>
            <a:r>
              <a:rPr lang="zh-CN" altLang="en-US" sz="1200" b="1" dirty="0" smtClean="0">
                <a:solidFill>
                  <a:srgbClr val="FF0000"/>
                </a:solidFill>
                <a:latin typeface="楷体" panose="02010609060101010101" pitchFamily="49" charset="-122"/>
                <a:ea typeface="楷体" panose="02010609060101010101" pitchFamily="49" charset="-122"/>
              </a:rPr>
              <a:t>发展的根本目的就是增进民生福祉</a:t>
            </a:r>
            <a:r>
              <a:rPr lang="zh-CN" altLang="zh-CN" sz="1200" b="1" dirty="0" smtClean="0">
                <a:solidFill>
                  <a:srgbClr val="FF0000"/>
                </a:solidFill>
                <a:latin typeface="楷体" panose="02010609060101010101" pitchFamily="49" charset="-122"/>
                <a:ea typeface="楷体" panose="02010609060101010101" pitchFamily="49" charset="-122"/>
              </a:rPr>
              <a:t>。</a:t>
            </a:r>
            <a:endParaRPr lang="zh-CN" altLang="en-US" sz="1200" b="1" dirty="0" smtClean="0">
              <a:solidFill>
                <a:srgbClr val="FF0000"/>
              </a:solidFill>
              <a:latin typeface="楷体" panose="02010609060101010101" pitchFamily="49" charset="-122"/>
              <a:ea typeface="楷体"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pPr>
            <a:endParaRPr kumimoji="0" lang="zh-CN" altLang="en-US" sz="12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7" descr="timg?image&amp;quality=80&amp;size=b9999_10000&amp;sec=1555173150651&amp;di=e65b3021cd46af82039ae57b82ee4d08&amp;imgtype=0&amp;src=http%3A%2F%2Fpolitics"/>
          <p:cNvPicPr>
            <a:picLocks noChangeAspect="1" noChangeArrowheads="1"/>
          </p:cNvPicPr>
          <p:nvPr/>
        </p:nvPicPr>
        <p:blipFill>
          <a:blip r:embed="rId1"/>
          <a:srcRect/>
          <a:stretch>
            <a:fillRect/>
          </a:stretch>
        </p:blipFill>
        <p:spPr bwMode="auto">
          <a:xfrm>
            <a:off x="2880519" y="0"/>
            <a:ext cx="5761038" cy="3504095"/>
          </a:xfrm>
          <a:prstGeom prst="rect">
            <a:avLst/>
          </a:prstGeom>
          <a:noFill/>
          <a:ln w="9525">
            <a:noFill/>
            <a:miter lim="800000"/>
            <a:headEnd/>
            <a:tailEnd/>
          </a:ln>
        </p:spPr>
      </p:pic>
      <p:pic>
        <p:nvPicPr>
          <p:cNvPr id="38914" name="图片 2"/>
          <p:cNvPicPr>
            <a:picLocks noChangeAspect="1"/>
          </p:cNvPicPr>
          <p:nvPr/>
        </p:nvPicPr>
        <p:blipFill>
          <a:blip r:embed="rId2" cstate="print"/>
          <a:srcRect l="6969" t="3555" r="7011" b="7112"/>
          <a:stretch>
            <a:fillRect/>
          </a:stretch>
        </p:blipFill>
        <p:spPr bwMode="auto">
          <a:xfrm>
            <a:off x="0" y="2193060"/>
            <a:ext cx="1251976" cy="1047028"/>
          </a:xfrm>
          <a:prstGeom prst="rect">
            <a:avLst/>
          </a:prstGeom>
          <a:noFill/>
          <a:ln w="9525">
            <a:noFill/>
            <a:miter lim="800000"/>
            <a:headEnd/>
            <a:tailEnd/>
          </a:ln>
        </p:spPr>
      </p:pic>
      <p:sp>
        <p:nvSpPr>
          <p:cNvPr id="38915" name="Text Box 10"/>
          <p:cNvSpPr txBox="1">
            <a:spLocks noChangeArrowheads="1"/>
          </p:cNvSpPr>
          <p:nvPr/>
        </p:nvSpPr>
        <p:spPr bwMode="auto">
          <a:xfrm>
            <a:off x="334560" y="603767"/>
            <a:ext cx="2280162" cy="1213179"/>
          </a:xfrm>
          <a:prstGeom prst="rect">
            <a:avLst/>
          </a:prstGeom>
          <a:noFill/>
          <a:ln w="9525">
            <a:noFill/>
            <a:miter lim="800000"/>
          </a:ln>
        </p:spPr>
        <p:txBody>
          <a:bodyPr wrap="none" lIns="43205" tIns="21603" rIns="43205" bIns="21603">
            <a:spAutoFit/>
          </a:bodyPr>
          <a:lstStyle/>
          <a:p>
            <a:r>
              <a:rPr lang="zh-CN" altLang="en-US" sz="1900" b="1" dirty="0">
                <a:latin typeface="微软雅黑" panose="020B0503020204020204" charset="-122"/>
                <a:ea typeface="微软雅黑" panose="020B0503020204020204" charset="-122"/>
              </a:rPr>
              <a:t>“我们追求的发展是</a:t>
            </a:r>
            <a:endParaRPr lang="zh-CN" altLang="en-US" sz="1900" b="1" dirty="0">
              <a:latin typeface="微软雅黑" panose="020B0503020204020204" charset="-122"/>
              <a:ea typeface="微软雅黑" panose="020B0503020204020204" charset="-122"/>
            </a:endParaRPr>
          </a:p>
          <a:p>
            <a:r>
              <a:rPr lang="zh-CN" altLang="en-US" sz="1900" b="1" dirty="0">
                <a:latin typeface="微软雅黑" panose="020B0503020204020204" charset="-122"/>
                <a:ea typeface="微软雅黑" panose="020B0503020204020204" charset="-122"/>
              </a:rPr>
              <a:t>造福人民的发展，我</a:t>
            </a:r>
            <a:endParaRPr lang="zh-CN" altLang="en-US" sz="1900" b="1" dirty="0">
              <a:latin typeface="微软雅黑" panose="020B0503020204020204" charset="-122"/>
              <a:ea typeface="微软雅黑" panose="020B0503020204020204" charset="-122"/>
            </a:endParaRPr>
          </a:p>
          <a:p>
            <a:r>
              <a:rPr lang="zh-CN" altLang="en-US" sz="1900" b="1" dirty="0">
                <a:latin typeface="微软雅黑" panose="020B0503020204020204" charset="-122"/>
                <a:ea typeface="微软雅黑" panose="020B0503020204020204" charset="-122"/>
              </a:rPr>
              <a:t>们追求的富裕是全体</a:t>
            </a:r>
            <a:endParaRPr lang="zh-CN" altLang="en-US" sz="1900" b="1" dirty="0">
              <a:latin typeface="微软雅黑" panose="020B0503020204020204" charset="-122"/>
              <a:ea typeface="微软雅黑" panose="020B0503020204020204" charset="-122"/>
            </a:endParaRPr>
          </a:p>
          <a:p>
            <a:r>
              <a:rPr lang="zh-CN" altLang="en-US" sz="1900" b="1" dirty="0">
                <a:latin typeface="微软雅黑" panose="020B0503020204020204" charset="-122"/>
                <a:ea typeface="微软雅黑" panose="020B0503020204020204" charset="-122"/>
              </a:rPr>
              <a:t>人民的富裕。”</a:t>
            </a:r>
            <a:endParaRPr lang="zh-CN" altLang="en-US" sz="1900" b="1"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0" y="0"/>
            <a:ext cx="5761038"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34817" name="图片 35"/>
          <p:cNvPicPr>
            <a:picLocks noChangeAspect="1" noChangeArrowheads="1"/>
          </p:cNvPicPr>
          <p:nvPr/>
        </p:nvPicPr>
        <p:blipFill>
          <a:blip r:embed="rId1"/>
          <a:srcRect/>
          <a:stretch>
            <a:fillRect/>
          </a:stretch>
        </p:blipFill>
        <p:spPr bwMode="auto">
          <a:xfrm>
            <a:off x="11785600" y="13030200"/>
            <a:ext cx="406400" cy="495300"/>
          </a:xfrm>
          <a:prstGeom prst="rect">
            <a:avLst/>
          </a:prstGeom>
          <a:noFill/>
        </p:spPr>
      </p:pic>
      <p:sp>
        <p:nvSpPr>
          <p:cNvPr id="34819" name="Rectangle 3"/>
          <p:cNvSpPr>
            <a:spLocks noChangeArrowheads="1"/>
          </p:cNvSpPr>
          <p:nvPr/>
        </p:nvSpPr>
        <p:spPr bwMode="auto">
          <a:xfrm>
            <a:off x="1951825" y="191284"/>
            <a:ext cx="1723549" cy="646331"/>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2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第一单元　富强与创新</a:t>
            </a:r>
            <a:endParaRPr kumimoji="0" lang="zh-CN" sz="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sz="12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第一课　踏上强国之路</a:t>
            </a:r>
            <a:endParaRPr kumimoji="0" lang="zh-CN" sz="4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12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第</a:t>
            </a:r>
            <a:r>
              <a:rPr kumimoji="0" lang="en-US" altLang="zh-CN" sz="12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2</a:t>
            </a:r>
            <a:r>
              <a:rPr kumimoji="0" lang="zh-CN" altLang="en-US" sz="1200" b="1" i="0" u="none" strike="noStrike" cap="none" normalizeH="0" baseline="0" dirty="0" smtClean="0">
                <a:ln>
                  <a:noFill/>
                </a:ln>
                <a:solidFill>
                  <a:schemeClr val="bg1"/>
                </a:solidFill>
                <a:effectLst/>
                <a:latin typeface="宋体" panose="02010600030101010101" pitchFamily="2" charset="-122"/>
                <a:ea typeface="宋体" panose="02010600030101010101" pitchFamily="2" charset="-122"/>
                <a:cs typeface="Times New Roman" panose="02020603050405020304" pitchFamily="18" charset="0"/>
              </a:rPr>
              <a:t>框　走向共同富裕</a:t>
            </a:r>
            <a:endParaRPr kumimoji="0" lang="zh-CN" altLang="en-US" sz="1800" b="1"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4820" name="Rectangle 4"/>
          <p:cNvSpPr>
            <a:spLocks noChangeArrowheads="1"/>
          </p:cNvSpPr>
          <p:nvPr/>
        </p:nvSpPr>
        <p:spPr bwMode="auto">
          <a:xfrm>
            <a:off x="308751" y="691350"/>
            <a:ext cx="5143536" cy="2492990"/>
          </a:xfrm>
          <a:prstGeom prst="rect">
            <a:avLst/>
          </a:prstGeom>
          <a:noFill/>
          <a:ln w="9525">
            <a:noFill/>
            <a:miter lim="800000"/>
          </a:ln>
          <a:effectLst/>
        </p:spPr>
        <p:txBody>
          <a:bodyPr vert="horz" wrap="square" lIns="91440" tIns="45720" rIns="91440" bIns="45720" numCol="1" anchor="ctr" anchorCtr="0" compatLnSpc="1">
            <a:spAutoFit/>
          </a:bodyPr>
          <a:lstStyle/>
          <a:p>
            <a:r>
              <a:rPr lang="zh-CN" altLang="en-US" sz="1200" b="1" dirty="0" smtClean="0">
                <a:solidFill>
                  <a:schemeClr val="bg1"/>
                </a:solidFill>
              </a:rPr>
              <a:t>三、共享发展成果的措施</a:t>
            </a:r>
            <a:endParaRPr lang="zh-CN" altLang="en-US" sz="1200" b="1" dirty="0" smtClean="0">
              <a:solidFill>
                <a:schemeClr val="bg1"/>
              </a:solidFill>
            </a:endParaRPr>
          </a:p>
          <a:p>
            <a:r>
              <a:rPr lang="en-US" sz="1200" b="1" dirty="0" smtClean="0">
                <a:solidFill>
                  <a:schemeClr val="bg1"/>
                </a:solidFill>
              </a:rPr>
              <a:t>1.</a:t>
            </a:r>
            <a:r>
              <a:rPr lang="zh-CN" altLang="en-US" sz="1200" b="1" u="sng" dirty="0" smtClean="0">
                <a:solidFill>
                  <a:schemeClr val="bg1"/>
                </a:solidFill>
              </a:rPr>
              <a:t>党和政府</a:t>
            </a:r>
            <a:r>
              <a:rPr lang="zh-CN" altLang="en-US" sz="1200" b="1" dirty="0" smtClean="0">
                <a:solidFill>
                  <a:schemeClr val="bg1"/>
                </a:solidFill>
              </a:rPr>
              <a:t>让人民群众共享发展成</a:t>
            </a:r>
            <a:r>
              <a:rPr lang="en-US" sz="1200" b="1" dirty="0" smtClean="0">
                <a:solidFill>
                  <a:schemeClr val="bg1"/>
                </a:solidFill>
              </a:rPr>
              <a:t> </a:t>
            </a:r>
            <a:r>
              <a:rPr lang="zh-CN" altLang="en-US" sz="1200" b="1" dirty="0" smtClean="0">
                <a:solidFill>
                  <a:schemeClr val="bg1"/>
                </a:solidFill>
              </a:rPr>
              <a:t>果，引领全体人民携手迈入</a:t>
            </a:r>
            <a:r>
              <a:rPr lang="zh-CN" altLang="en-US" sz="1200" b="1" u="sng" dirty="0" smtClean="0">
                <a:solidFill>
                  <a:schemeClr val="bg1"/>
                </a:solidFill>
              </a:rPr>
              <a:t>全面小康社会</a:t>
            </a:r>
            <a:r>
              <a:rPr lang="zh-CN" altLang="en-US" sz="1200" b="1" dirty="0" smtClean="0">
                <a:solidFill>
                  <a:schemeClr val="bg1"/>
                </a:solidFill>
              </a:rPr>
              <a:t>，朝着</a:t>
            </a:r>
            <a:r>
              <a:rPr lang="zh-CN" altLang="en-US" sz="1200" b="1" u="sng" dirty="0" smtClean="0">
                <a:solidFill>
                  <a:schemeClr val="bg1"/>
                </a:solidFill>
              </a:rPr>
              <a:t>共同富裕</a:t>
            </a:r>
            <a:r>
              <a:rPr lang="zh-CN" altLang="en-US" sz="1200" b="1" dirty="0" smtClean="0">
                <a:solidFill>
                  <a:schemeClr val="bg1"/>
                </a:solidFill>
              </a:rPr>
              <a:t>方向稳步前进。</a:t>
            </a:r>
            <a:endParaRPr lang="zh-CN" altLang="en-US" sz="1200" b="1" dirty="0" smtClean="0">
              <a:solidFill>
                <a:schemeClr val="bg1"/>
              </a:solidFill>
            </a:endParaRPr>
          </a:p>
          <a:p>
            <a:r>
              <a:rPr lang="en-US" sz="1200" b="1" dirty="0" smtClean="0">
                <a:solidFill>
                  <a:schemeClr val="bg1"/>
                </a:solidFill>
              </a:rPr>
              <a:t>2.</a:t>
            </a:r>
            <a:r>
              <a:rPr lang="zh-CN" altLang="en-US" sz="1200" b="1" dirty="0" smtClean="0">
                <a:solidFill>
                  <a:schemeClr val="bg1"/>
                </a:solidFill>
              </a:rPr>
              <a:t>党和政府抓住人民最关心最直接最现实的</a:t>
            </a:r>
            <a:r>
              <a:rPr lang="zh-CN" altLang="en-US" sz="1200" b="1" u="sng" dirty="0" smtClean="0">
                <a:solidFill>
                  <a:schemeClr val="bg1"/>
                </a:solidFill>
              </a:rPr>
              <a:t>利益问题</a:t>
            </a:r>
            <a:r>
              <a:rPr lang="zh-CN" altLang="en-US" sz="1200" b="1" dirty="0" smtClean="0">
                <a:solidFill>
                  <a:schemeClr val="bg1"/>
                </a:solidFill>
              </a:rPr>
              <a:t>（民生问题，进行社会建设）不断满足人民日益增长的</a:t>
            </a:r>
            <a:r>
              <a:rPr lang="zh-CN" altLang="en-US" sz="1200" b="1" u="sng" dirty="0" smtClean="0">
                <a:solidFill>
                  <a:schemeClr val="bg1"/>
                </a:solidFill>
              </a:rPr>
              <a:t>美好生活需要</a:t>
            </a:r>
            <a:r>
              <a:rPr lang="zh-CN" altLang="en-US" sz="1200" b="1" dirty="0" smtClean="0">
                <a:solidFill>
                  <a:schemeClr val="bg1"/>
                </a:solidFill>
              </a:rPr>
              <a:t>，使人民</a:t>
            </a:r>
            <a:r>
              <a:rPr lang="zh-CN" altLang="en-US" sz="1200" b="1" u="sng" dirty="0" smtClean="0">
                <a:solidFill>
                  <a:schemeClr val="bg1"/>
                </a:solidFill>
              </a:rPr>
              <a:t>获得感、幸福感、安全感</a:t>
            </a:r>
            <a:r>
              <a:rPr lang="zh-CN" altLang="en-US" sz="1200" b="1" dirty="0" smtClean="0">
                <a:solidFill>
                  <a:schemeClr val="bg1"/>
                </a:solidFill>
              </a:rPr>
              <a:t>更加充实、更有保障、更可持续。</a:t>
            </a:r>
            <a:endParaRPr lang="zh-CN" altLang="en-US" sz="1200" b="1" dirty="0" smtClean="0">
              <a:solidFill>
                <a:schemeClr val="bg1"/>
              </a:solidFill>
            </a:endParaRPr>
          </a:p>
          <a:p>
            <a:r>
              <a:rPr lang="zh-CN" altLang="en-US" sz="1200" b="1" dirty="0" smtClean="0">
                <a:solidFill>
                  <a:schemeClr val="bg1"/>
                </a:solidFill>
              </a:rPr>
              <a:t>具体举措：</a:t>
            </a:r>
            <a:endParaRPr lang="zh-CN" altLang="en-US" sz="1200" b="1" dirty="0" smtClean="0">
              <a:solidFill>
                <a:schemeClr val="bg1"/>
              </a:solidFill>
            </a:endParaRPr>
          </a:p>
          <a:p>
            <a:r>
              <a:rPr lang="zh-CN" altLang="en-US" sz="1200" b="1" dirty="0" smtClean="0">
                <a:solidFill>
                  <a:schemeClr val="bg1"/>
                </a:solidFill>
              </a:rPr>
              <a:t>（</a:t>
            </a:r>
            <a:r>
              <a:rPr lang="en-US" sz="1200" b="1" dirty="0" smtClean="0">
                <a:solidFill>
                  <a:schemeClr val="bg1"/>
                </a:solidFill>
              </a:rPr>
              <a:t>1</a:t>
            </a:r>
            <a:r>
              <a:rPr lang="zh-CN" altLang="en-US" sz="1200" b="1" dirty="0" smtClean="0">
                <a:solidFill>
                  <a:schemeClr val="bg1"/>
                </a:solidFill>
              </a:rPr>
              <a:t>）提高就业质量和人民收入水平；</a:t>
            </a:r>
            <a:endParaRPr lang="zh-CN" altLang="en-US" sz="1200" b="1" dirty="0" smtClean="0">
              <a:solidFill>
                <a:schemeClr val="bg1"/>
              </a:solidFill>
            </a:endParaRPr>
          </a:p>
          <a:p>
            <a:r>
              <a:rPr lang="zh-CN" altLang="en-US" sz="1200" b="1" dirty="0" smtClean="0">
                <a:solidFill>
                  <a:schemeClr val="bg1"/>
                </a:solidFill>
              </a:rPr>
              <a:t>（</a:t>
            </a:r>
            <a:r>
              <a:rPr lang="en-US" sz="1200" b="1" dirty="0" smtClean="0">
                <a:solidFill>
                  <a:schemeClr val="bg1"/>
                </a:solidFill>
              </a:rPr>
              <a:t>2</a:t>
            </a:r>
            <a:r>
              <a:rPr lang="zh-CN" altLang="en-US" sz="1200" b="1" dirty="0" smtClean="0">
                <a:solidFill>
                  <a:schemeClr val="bg1"/>
                </a:solidFill>
              </a:rPr>
              <a:t>）加强社会保障体系建设；</a:t>
            </a:r>
            <a:endParaRPr lang="zh-CN" altLang="en-US" sz="1200" b="1" dirty="0" smtClean="0">
              <a:solidFill>
                <a:schemeClr val="bg1"/>
              </a:solidFill>
            </a:endParaRPr>
          </a:p>
          <a:p>
            <a:r>
              <a:rPr lang="zh-CN" altLang="en-US" sz="1200" b="1" dirty="0" smtClean="0">
                <a:solidFill>
                  <a:schemeClr val="bg1"/>
                </a:solidFill>
              </a:rPr>
              <a:t>（</a:t>
            </a:r>
            <a:r>
              <a:rPr lang="en-US" sz="1200" b="1" dirty="0" smtClean="0">
                <a:solidFill>
                  <a:schemeClr val="bg1"/>
                </a:solidFill>
              </a:rPr>
              <a:t>3</a:t>
            </a:r>
            <a:r>
              <a:rPr lang="zh-CN" altLang="en-US" sz="1200" b="1" dirty="0" smtClean="0">
                <a:solidFill>
                  <a:schemeClr val="bg1"/>
                </a:solidFill>
              </a:rPr>
              <a:t>）坚决打赢脱贫攻坚战；</a:t>
            </a:r>
            <a:endParaRPr lang="zh-CN" altLang="en-US" sz="1200" b="1" dirty="0" smtClean="0">
              <a:solidFill>
                <a:schemeClr val="bg1"/>
              </a:solidFill>
            </a:endParaRPr>
          </a:p>
          <a:p>
            <a:r>
              <a:rPr lang="zh-CN" altLang="en-US" sz="1200" b="1" dirty="0" smtClean="0">
                <a:solidFill>
                  <a:schemeClr val="bg1"/>
                </a:solidFill>
              </a:rPr>
              <a:t>（</a:t>
            </a:r>
            <a:r>
              <a:rPr lang="en-US" sz="1200" b="1" dirty="0" smtClean="0">
                <a:solidFill>
                  <a:schemeClr val="bg1"/>
                </a:solidFill>
              </a:rPr>
              <a:t>4</a:t>
            </a:r>
            <a:r>
              <a:rPr lang="zh-CN" altLang="en-US" sz="1200" b="1" dirty="0" smtClean="0">
                <a:solidFill>
                  <a:schemeClr val="bg1"/>
                </a:solidFill>
              </a:rPr>
              <a:t>）实施健康中国战略；</a:t>
            </a:r>
            <a:endParaRPr lang="zh-CN" altLang="en-US" sz="1200" b="1" dirty="0" smtClean="0">
              <a:solidFill>
                <a:schemeClr val="bg1"/>
              </a:solidFill>
            </a:endParaRPr>
          </a:p>
          <a:p>
            <a:r>
              <a:rPr lang="zh-CN" altLang="en-US" sz="1200" b="1" dirty="0" smtClean="0">
                <a:solidFill>
                  <a:schemeClr val="bg1"/>
                </a:solidFill>
              </a:rPr>
              <a:t>（</a:t>
            </a:r>
            <a:r>
              <a:rPr lang="en-US" sz="1200" b="1" dirty="0" smtClean="0">
                <a:solidFill>
                  <a:schemeClr val="bg1"/>
                </a:solidFill>
              </a:rPr>
              <a:t>5</a:t>
            </a:r>
            <a:r>
              <a:rPr lang="zh-CN" altLang="en-US" sz="1200" b="1" dirty="0" smtClean="0">
                <a:solidFill>
                  <a:schemeClr val="bg1"/>
                </a:solidFill>
              </a:rPr>
              <a:t>）打造共建共治共享的社会治理格局等。</a:t>
            </a:r>
            <a:endParaRPr lang="en-US" altLang="zh-CN" sz="1200" b="1" dirty="0" smtClean="0">
              <a:solidFill>
                <a:schemeClr val="bg1"/>
              </a:solidFill>
            </a:endParaRPr>
          </a:p>
          <a:p>
            <a:r>
              <a:rPr lang="en-US" altLang="zh-CN" sz="1200" b="1" dirty="0" smtClean="0">
                <a:solidFill>
                  <a:schemeClr val="bg1"/>
                </a:solidFill>
              </a:rPr>
              <a:t>3.</a:t>
            </a:r>
            <a:r>
              <a:rPr lang="zh-CN" altLang="en-US" sz="1200" b="1" dirty="0" smtClean="0">
                <a:solidFill>
                  <a:schemeClr val="bg1"/>
                </a:solidFill>
              </a:rPr>
              <a:t>这一切都离不开社会主义制度的坚实保障。</a:t>
            </a:r>
            <a:endParaRPr lang="zh-CN" altLang="en-US" sz="1200" b="1" dirty="0">
              <a:solidFill>
                <a:schemeClr val="bg1"/>
              </a:solidFill>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p:cNvSpPr>
          <p:nvPr>
            <p:ph type="title" idx="4294967295"/>
          </p:nvPr>
        </p:nvSpPr>
        <p:spPr/>
        <p:txBody>
          <a:bodyPr/>
          <a:lstStyle/>
          <a:p>
            <a:pPr eaLnBrk="1" hangingPunct="1"/>
            <a:r>
              <a:rPr lang="zh-CN" altLang="en-US" b="1" smtClean="0">
                <a:latin typeface="楷体" panose="02010609060101010101" pitchFamily="49" charset="-122"/>
                <a:ea typeface="楷体" panose="02010609060101010101" pitchFamily="49" charset="-122"/>
              </a:rPr>
              <a:t>教学目标</a:t>
            </a:r>
            <a:endParaRPr lang="zh-CN" altLang="en-US" b="1" smtClean="0">
              <a:latin typeface="楷体" panose="02010609060101010101" pitchFamily="49" charset="-122"/>
              <a:ea typeface="楷体" panose="02010609060101010101" pitchFamily="49" charset="-122"/>
            </a:endParaRPr>
          </a:p>
        </p:txBody>
      </p:sp>
      <p:sp>
        <p:nvSpPr>
          <p:cNvPr id="18434" name="内容占位符 2"/>
          <p:cNvSpPr>
            <a:spLocks noGrp="1"/>
          </p:cNvSpPr>
          <p:nvPr>
            <p:ph idx="4294967295"/>
          </p:nvPr>
        </p:nvSpPr>
        <p:spPr/>
        <p:txBody>
          <a:bodyPr/>
          <a:lstStyle/>
          <a:p>
            <a:pPr eaLnBrk="1" hangingPunct="1"/>
            <a:endParaRPr lang="zh-CN" altLang="en-US" sz="3600" smtClean="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2018" t="1276" r="1002"/>
          <a:stretch>
            <a:fillRect/>
          </a:stretch>
        </p:blipFill>
        <p:spPr>
          <a:xfrm>
            <a:off x="417098" y="466376"/>
            <a:ext cx="1620739" cy="1297672"/>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3" name="图片 2"/>
          <p:cNvPicPr>
            <a:picLocks noChangeAspect="1"/>
          </p:cNvPicPr>
          <p:nvPr/>
        </p:nvPicPr>
        <p:blipFill>
          <a:blip r:embed="rId2" cstate="print"/>
          <a:stretch>
            <a:fillRect/>
          </a:stretch>
        </p:blipFill>
        <p:spPr>
          <a:xfrm>
            <a:off x="2147307" y="216517"/>
            <a:ext cx="1554882" cy="1266069"/>
          </a:xfrm>
          <a:prstGeom prst="rect">
            <a:avLst/>
          </a:prstGeom>
          <a:effectLst>
            <a:outerShdw blurRad="50800" dist="38100" dir="2700000" algn="tl" rotWithShape="0">
              <a:prstClr val="black">
                <a:alpha val="40000"/>
              </a:prstClr>
            </a:outerShdw>
          </a:effectLst>
        </p:spPr>
      </p:pic>
      <p:pic>
        <p:nvPicPr>
          <p:cNvPr id="4" name="图片 3"/>
          <p:cNvPicPr>
            <a:picLocks noChangeAspect="1"/>
          </p:cNvPicPr>
          <p:nvPr/>
        </p:nvPicPr>
        <p:blipFill>
          <a:blip r:embed="rId3"/>
          <a:stretch>
            <a:fillRect/>
          </a:stretch>
        </p:blipFill>
        <p:spPr>
          <a:xfrm>
            <a:off x="2147307" y="1728759"/>
            <a:ext cx="1591103" cy="1036294"/>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5" name="文本框 10"/>
          <p:cNvSpPr txBox="1">
            <a:spLocks noChangeArrowheads="1"/>
          </p:cNvSpPr>
          <p:nvPr/>
        </p:nvSpPr>
        <p:spPr bwMode="auto">
          <a:xfrm>
            <a:off x="3782421" y="224742"/>
            <a:ext cx="1859600" cy="2644340"/>
          </a:xfrm>
          <a:prstGeom prst="rect">
            <a:avLst/>
          </a:prstGeom>
          <a:solidFill>
            <a:srgbClr val="FFFF99"/>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lIns="43205" tIns="21603" rIns="43205" bIns="21603">
            <a:spAutoFit/>
          </a:bodyPr>
          <a:lstStyle/>
          <a:p>
            <a:pPr eaLnBrk="1" hangingPunct="1">
              <a:buFont typeface="Arial" panose="020B0604020202020204" pitchFamily="34" charset="0"/>
              <a:buNone/>
              <a:defRPr/>
            </a:pPr>
            <a:r>
              <a:rPr lang="zh-CN" altLang="en-US" sz="1300" dirty="0">
                <a:effectLst>
                  <a:outerShdw blurRad="38100" dist="38100" dir="2700000" algn="tl">
                    <a:srgbClr val="FFFFFF"/>
                  </a:outerShdw>
                </a:effectLst>
                <a:latin typeface="方正小标宋简体" charset="-122"/>
                <a:ea typeface="方正小标宋简体" charset="-122"/>
                <a:sym typeface="宋体" panose="02010600030101010101" pitchFamily="2" charset="-122"/>
              </a:rPr>
              <a:t>▲ </a:t>
            </a:r>
            <a:r>
              <a:rPr lang="en-US" altLang="zh-CN" sz="1300" dirty="0">
                <a:solidFill>
                  <a:srgbClr val="FF0000"/>
                </a:solidFill>
                <a:effectLst>
                  <a:outerShdw blurRad="38100" dist="38100" dir="2700000" algn="tl">
                    <a:srgbClr val="000000"/>
                  </a:outerShdw>
                </a:effectLst>
                <a:latin typeface="方正小标宋简体" charset="-122"/>
                <a:ea typeface="方正小标宋简体" charset="-122"/>
                <a:sym typeface="宋体" panose="02010600030101010101" pitchFamily="2" charset="-122"/>
              </a:rPr>
              <a:t>“</a:t>
            </a:r>
            <a:r>
              <a:rPr lang="zh-CN" altLang="en-US" sz="1300" b="1" dirty="0">
                <a:solidFill>
                  <a:srgbClr val="FF0000"/>
                </a:solidFill>
                <a:effectLst>
                  <a:outerShdw blurRad="38100" dist="38100" dir="2700000" algn="tl">
                    <a:srgbClr val="000000"/>
                  </a:outerShdw>
                </a:effectLst>
                <a:latin typeface="方正小标宋简体" charset="-122"/>
                <a:ea typeface="方正小标宋简体" charset="-122"/>
                <a:sym typeface="宋体" panose="02010600030101010101" pitchFamily="2" charset="-122"/>
              </a:rPr>
              <a:t>健康中国战略</a:t>
            </a:r>
            <a:r>
              <a:rPr lang="en-US" altLang="zh-CN" sz="1300" b="1" dirty="0">
                <a:solidFill>
                  <a:srgbClr val="FF0000"/>
                </a:solidFill>
                <a:effectLst>
                  <a:outerShdw blurRad="38100" dist="38100" dir="2700000" algn="tl">
                    <a:srgbClr val="000000"/>
                  </a:outerShdw>
                </a:effectLst>
                <a:latin typeface="方正小标宋简体" charset="-122"/>
                <a:ea typeface="方正小标宋简体" charset="-122"/>
                <a:sym typeface="宋体" panose="02010600030101010101" pitchFamily="2" charset="-122"/>
              </a:rPr>
              <a:t>”</a:t>
            </a:r>
            <a:r>
              <a:rPr lang="zh-CN" altLang="en-US" sz="1300" dirty="0">
                <a:effectLst>
                  <a:outerShdw blurRad="38100" dist="38100" dir="2700000" algn="tl">
                    <a:srgbClr val="FFFFFF"/>
                  </a:outerShdw>
                </a:effectLst>
                <a:latin typeface="方正小标宋简体" charset="-122"/>
                <a:ea typeface="方正小标宋简体" charset="-122"/>
                <a:sym typeface="宋体" panose="02010600030101010101" pitchFamily="2" charset="-122"/>
              </a:rPr>
              <a:t>：到2030年，促进全民健康的制度体系更加完善，健康领域发展更加协调，健康生活方式得到普及，健康服务质量和健康保障水平不断提高，健康产业繁荣发展，基本实现健康公平，主要健康指标进入高收入国家行列。到2050年，建成与社会主义现代化国家相适应的健康国家。</a:t>
            </a:r>
            <a:endParaRPr lang="zh-CN" altLang="en-US" sz="1300" dirty="0">
              <a:effectLst>
                <a:outerShdw blurRad="38100" dist="38100" dir="2700000" algn="tl">
                  <a:srgbClr val="FFFFFF"/>
                </a:outerShdw>
              </a:effectLst>
              <a:latin typeface="方正小标宋简体" charset="-122"/>
              <a:ea typeface="方正小标宋简体" charset="-122"/>
              <a:sym typeface="宋体" panose="02010600030101010101" pitchFamily="2" charset="-122"/>
            </a:endParaRPr>
          </a:p>
        </p:txBody>
      </p:sp>
      <p:pic>
        <p:nvPicPr>
          <p:cNvPr id="6" name="图片 5"/>
          <p:cNvPicPr>
            <a:picLocks noChangeAspect="1"/>
          </p:cNvPicPr>
          <p:nvPr/>
        </p:nvPicPr>
        <p:blipFill>
          <a:blip r:embed="rId4" cstate="print"/>
          <a:srcRect l="1591" t="5520" r="3784" b="5520"/>
          <a:stretch>
            <a:fillRect/>
          </a:stretch>
        </p:blipFill>
        <p:spPr>
          <a:xfrm>
            <a:off x="417098" y="1991803"/>
            <a:ext cx="1597689" cy="107053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5" descr="155550180407336974C08F65B57DE5DA52F88B00DAC80"/>
          <p:cNvPicPr>
            <a:picLocks noChangeAspect="1" noChangeArrowheads="1"/>
          </p:cNvPicPr>
          <p:nvPr/>
        </p:nvPicPr>
        <p:blipFill>
          <a:blip r:embed="rId1"/>
          <a:srcRect/>
          <a:stretch>
            <a:fillRect/>
          </a:stretch>
        </p:blipFill>
        <p:spPr bwMode="auto">
          <a:xfrm>
            <a:off x="0" y="-594016"/>
            <a:ext cx="2679483" cy="4315617"/>
          </a:xfrm>
          <a:prstGeom prst="rect">
            <a:avLst/>
          </a:prstGeom>
          <a:noFill/>
          <a:ln w="9525">
            <a:noFill/>
            <a:miter lim="800000"/>
            <a:headEnd/>
            <a:tailEnd/>
          </a:ln>
        </p:spPr>
      </p:pic>
      <p:pic>
        <p:nvPicPr>
          <p:cNvPr id="41986" name="Picture 6" descr="20190419230411"/>
          <p:cNvPicPr>
            <a:picLocks noChangeAspect="1" noChangeArrowheads="1"/>
          </p:cNvPicPr>
          <p:nvPr/>
        </p:nvPicPr>
        <p:blipFill>
          <a:blip r:embed="rId2"/>
          <a:srcRect/>
          <a:stretch>
            <a:fillRect/>
          </a:stretch>
        </p:blipFill>
        <p:spPr bwMode="auto">
          <a:xfrm>
            <a:off x="2484448" y="0"/>
            <a:ext cx="3550390" cy="1021528"/>
          </a:xfrm>
          <a:prstGeom prst="rect">
            <a:avLst/>
          </a:prstGeom>
          <a:noFill/>
          <a:ln w="9525">
            <a:noFill/>
            <a:miter lim="800000"/>
            <a:headEnd/>
            <a:tailEnd/>
          </a:ln>
        </p:spPr>
      </p:pic>
      <p:sp>
        <p:nvSpPr>
          <p:cNvPr id="41987" name="Text Box 7"/>
          <p:cNvSpPr txBox="1">
            <a:spLocks noChangeArrowheads="1"/>
          </p:cNvSpPr>
          <p:nvPr/>
        </p:nvSpPr>
        <p:spPr bwMode="auto">
          <a:xfrm>
            <a:off x="2909024" y="1029779"/>
            <a:ext cx="2610380" cy="566848"/>
          </a:xfrm>
          <a:prstGeom prst="rect">
            <a:avLst/>
          </a:prstGeom>
          <a:noFill/>
          <a:ln w="9525">
            <a:noFill/>
            <a:miter lim="800000"/>
          </a:ln>
        </p:spPr>
        <p:txBody>
          <a:bodyPr wrap="none" lIns="43205" tIns="21603" rIns="43205" bIns="21603">
            <a:spAutoFit/>
          </a:bodyPr>
          <a:lstStyle/>
          <a:p>
            <a:r>
              <a:rPr lang="en-US" altLang="zh-CN" sz="1700" b="1" dirty="0">
                <a:latin typeface="微软雅黑" panose="020B0503020204020204" charset="-122"/>
                <a:ea typeface="微软雅黑" panose="020B0503020204020204" charset="-122"/>
              </a:rPr>
              <a:t>“</a:t>
            </a:r>
            <a:r>
              <a:rPr lang="zh-CN" altLang="en-US" sz="1700" b="1" dirty="0">
                <a:latin typeface="微软雅黑" panose="020B0503020204020204" charset="-122"/>
                <a:ea typeface="微软雅黑" panose="020B0503020204020204" charset="-122"/>
              </a:rPr>
              <a:t>两不愁”</a:t>
            </a:r>
            <a:endParaRPr lang="zh-CN" altLang="en-US" sz="1700" b="1" dirty="0">
              <a:latin typeface="微软雅黑" panose="020B0503020204020204" charset="-122"/>
              <a:ea typeface="微软雅黑" panose="020B0503020204020204" charset="-122"/>
            </a:endParaRPr>
          </a:p>
          <a:p>
            <a:r>
              <a:rPr lang="zh-CN" altLang="en-US" sz="1700" b="1" dirty="0">
                <a:latin typeface="微软雅黑" panose="020B0503020204020204" charset="-122"/>
                <a:ea typeface="微软雅黑" panose="020B0503020204020204" charset="-122"/>
              </a:rPr>
              <a:t>        </a:t>
            </a:r>
            <a:r>
              <a:rPr lang="en-US" altLang="zh-CN" sz="1700" b="1" dirty="0">
                <a:latin typeface="微软雅黑" panose="020B0503020204020204" charset="-122"/>
                <a:ea typeface="微软雅黑" panose="020B0503020204020204" charset="-122"/>
              </a:rPr>
              <a:t>——</a:t>
            </a:r>
            <a:r>
              <a:rPr lang="zh-CN" altLang="en-US" sz="1700" b="1" dirty="0">
                <a:latin typeface="微软雅黑" panose="020B0503020204020204" charset="-122"/>
                <a:ea typeface="微软雅黑" panose="020B0503020204020204" charset="-122"/>
              </a:rPr>
              <a:t>不愁吃、不愁穿</a:t>
            </a:r>
            <a:endParaRPr lang="zh-CN" altLang="en-US" sz="1700" b="1" dirty="0">
              <a:latin typeface="微软雅黑" panose="020B0503020204020204" charset="-122"/>
              <a:ea typeface="微软雅黑" panose="020B0503020204020204" charset="-122"/>
            </a:endParaRPr>
          </a:p>
        </p:txBody>
      </p:sp>
      <p:sp>
        <p:nvSpPr>
          <p:cNvPr id="41988" name="Text Box 8"/>
          <p:cNvSpPr txBox="1">
            <a:spLocks noChangeArrowheads="1"/>
          </p:cNvSpPr>
          <p:nvPr/>
        </p:nvSpPr>
        <p:spPr bwMode="auto">
          <a:xfrm>
            <a:off x="2963034" y="1881802"/>
            <a:ext cx="2087802" cy="1090068"/>
          </a:xfrm>
          <a:prstGeom prst="rect">
            <a:avLst/>
          </a:prstGeom>
          <a:noFill/>
          <a:ln w="9525">
            <a:noFill/>
            <a:miter lim="800000"/>
          </a:ln>
        </p:spPr>
        <p:txBody>
          <a:bodyPr wrap="none" lIns="43205" tIns="21603" rIns="43205" bIns="21603">
            <a:spAutoFit/>
          </a:bodyPr>
          <a:lstStyle/>
          <a:p>
            <a:r>
              <a:rPr lang="zh-CN" altLang="en-US" sz="1700" b="1" dirty="0">
                <a:latin typeface="微软雅黑" panose="020B0503020204020204" charset="-122"/>
                <a:ea typeface="微软雅黑" panose="020B0503020204020204" charset="-122"/>
              </a:rPr>
              <a:t>“三保障”</a:t>
            </a:r>
            <a:endParaRPr lang="zh-CN" altLang="en-US" sz="1700" b="1" dirty="0">
              <a:latin typeface="微软雅黑" panose="020B0503020204020204" charset="-122"/>
              <a:ea typeface="微软雅黑" panose="020B0503020204020204" charset="-122"/>
            </a:endParaRPr>
          </a:p>
          <a:p>
            <a:r>
              <a:rPr lang="zh-CN" altLang="en-US" sz="1700" b="1" dirty="0">
                <a:latin typeface="微软雅黑" panose="020B0503020204020204" charset="-122"/>
                <a:ea typeface="微软雅黑" panose="020B0503020204020204" charset="-122"/>
              </a:rPr>
              <a:t>         </a:t>
            </a:r>
            <a:r>
              <a:rPr lang="en-US" altLang="zh-CN" sz="1700" b="1" dirty="0">
                <a:latin typeface="微软雅黑" panose="020B0503020204020204" charset="-122"/>
                <a:ea typeface="微软雅黑" panose="020B0503020204020204" charset="-122"/>
              </a:rPr>
              <a:t>—— </a:t>
            </a:r>
            <a:r>
              <a:rPr lang="zh-CN" altLang="en-US" sz="1700" b="1" dirty="0">
                <a:latin typeface="微软雅黑" panose="020B0503020204020204" charset="-122"/>
                <a:ea typeface="微软雅黑" panose="020B0503020204020204" charset="-122"/>
              </a:rPr>
              <a:t>义务教育</a:t>
            </a:r>
            <a:endParaRPr lang="zh-CN" altLang="en-US" sz="1700" b="1" dirty="0">
              <a:latin typeface="微软雅黑" panose="020B0503020204020204" charset="-122"/>
              <a:ea typeface="微软雅黑" panose="020B0503020204020204" charset="-122"/>
            </a:endParaRPr>
          </a:p>
          <a:p>
            <a:r>
              <a:rPr lang="zh-CN" altLang="en-US" sz="1700" b="1" dirty="0">
                <a:latin typeface="微软雅黑" panose="020B0503020204020204" charset="-122"/>
                <a:ea typeface="微软雅黑" panose="020B0503020204020204" charset="-122"/>
              </a:rPr>
              <a:t>                 基本医疗</a:t>
            </a:r>
            <a:endParaRPr lang="zh-CN" altLang="en-US" sz="1700" b="1" dirty="0">
              <a:latin typeface="微软雅黑" panose="020B0503020204020204" charset="-122"/>
              <a:ea typeface="微软雅黑" panose="020B0503020204020204" charset="-122"/>
            </a:endParaRPr>
          </a:p>
          <a:p>
            <a:r>
              <a:rPr lang="zh-CN" altLang="en-US" sz="1700" b="1" dirty="0">
                <a:latin typeface="微软雅黑" panose="020B0503020204020204" charset="-122"/>
                <a:ea typeface="微软雅黑" panose="020B0503020204020204" charset="-122"/>
              </a:rPr>
              <a:t>                 住房安全</a:t>
            </a:r>
            <a:endParaRPr lang="zh-CN" altLang="en-US" sz="1700" b="1"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图片 5"/>
          <p:cNvPicPr>
            <a:picLocks noChangeAspect="1" noChangeArrowheads="1"/>
          </p:cNvPicPr>
          <p:nvPr/>
        </p:nvPicPr>
        <p:blipFill>
          <a:blip r:embed="rId1" cstate="print"/>
          <a:srcRect/>
          <a:stretch>
            <a:fillRect/>
          </a:stretch>
        </p:blipFill>
        <p:spPr bwMode="auto">
          <a:xfrm>
            <a:off x="0" y="-11250"/>
            <a:ext cx="5758788" cy="250507"/>
          </a:xfrm>
          <a:prstGeom prst="rect">
            <a:avLst/>
          </a:prstGeom>
          <a:noFill/>
          <a:ln w="9525">
            <a:noFill/>
            <a:miter lim="800000"/>
            <a:headEnd/>
            <a:tailEnd/>
          </a:ln>
        </p:spPr>
      </p:pic>
      <p:sp>
        <p:nvSpPr>
          <p:cNvPr id="30723" name="文本框 32"/>
          <p:cNvSpPr txBox="1">
            <a:spLocks noChangeArrowheads="1"/>
          </p:cNvSpPr>
          <p:nvPr/>
        </p:nvSpPr>
        <p:spPr bwMode="auto">
          <a:xfrm>
            <a:off x="282051" y="254257"/>
            <a:ext cx="1425257" cy="334509"/>
          </a:xfrm>
          <a:prstGeom prst="rect">
            <a:avLst/>
          </a:prstGeom>
          <a:noFill/>
          <a:ln w="9525">
            <a:noFill/>
            <a:miter lim="800000"/>
          </a:ln>
        </p:spPr>
        <p:txBody>
          <a:bodyPr wrap="none" lIns="43205" tIns="21603" rIns="43205" bIns="21603">
            <a:spAutoFit/>
          </a:bodyPr>
          <a:lstStyle/>
          <a:p>
            <a:pPr eaLnBrk="1" hangingPunct="1"/>
            <a:r>
              <a:rPr lang="zh-CN" altLang="en-US" sz="1900" b="1" dirty="0">
                <a:solidFill>
                  <a:srgbClr val="FF0000"/>
                </a:solidFill>
                <a:latin typeface="楷体" panose="02010609060101010101" pitchFamily="49" charset="-122"/>
                <a:ea typeface="楷体" panose="02010609060101010101" pitchFamily="49" charset="-122"/>
              </a:rPr>
              <a:t>畅 谈 收 获</a:t>
            </a:r>
            <a:endParaRPr lang="zh-CN" altLang="en-US" sz="1900" b="1" dirty="0">
              <a:solidFill>
                <a:srgbClr val="FF0000"/>
              </a:solidFill>
              <a:latin typeface="楷体" panose="02010609060101010101" pitchFamily="49" charset="-122"/>
              <a:ea typeface="楷体" panose="02010609060101010101" pitchFamily="49" charset="-122"/>
            </a:endParaRPr>
          </a:p>
        </p:txBody>
      </p:sp>
      <p:sp>
        <p:nvSpPr>
          <p:cNvPr id="4" name="云形标注 3"/>
          <p:cNvSpPr/>
          <p:nvPr/>
        </p:nvSpPr>
        <p:spPr>
          <a:xfrm flipH="1">
            <a:off x="1239223" y="1020778"/>
            <a:ext cx="2995290" cy="105602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lIns="57606" tIns="28803" rIns="57606" bIns="28803" anchor="ctr"/>
          <a:lstStyle/>
          <a:p>
            <a:pPr algn="ctr">
              <a:defRPr/>
            </a:pPr>
            <a:endParaRPr lang="zh-CN" altLang="en-US" noProof="1"/>
          </a:p>
        </p:txBody>
      </p:sp>
      <p:sp>
        <p:nvSpPr>
          <p:cNvPr id="30725" name="TextBox 4"/>
          <p:cNvSpPr txBox="1">
            <a:spLocks noChangeArrowheads="1"/>
          </p:cNvSpPr>
          <p:nvPr/>
        </p:nvSpPr>
        <p:spPr bwMode="auto">
          <a:xfrm>
            <a:off x="1650297" y="1231534"/>
            <a:ext cx="3187325" cy="522764"/>
          </a:xfrm>
          <a:prstGeom prst="rect">
            <a:avLst/>
          </a:prstGeom>
          <a:noFill/>
          <a:ln w="9525">
            <a:noFill/>
            <a:miter lim="800000"/>
          </a:ln>
        </p:spPr>
        <p:txBody>
          <a:bodyPr lIns="57606" tIns="28803" rIns="57606" bIns="28803">
            <a:spAutoFit/>
          </a:bodyPr>
          <a:lstStyle/>
          <a:p>
            <a:r>
              <a:rPr lang="zh-CN" altLang="en-US" sz="3000" b="1" dirty="0">
                <a:solidFill>
                  <a:srgbClr val="FF0000"/>
                </a:solidFill>
                <a:latin typeface="楷体" panose="02010609060101010101" pitchFamily="49" charset="-122"/>
                <a:ea typeface="楷体" panose="02010609060101010101" pitchFamily="49" charset="-122"/>
              </a:rPr>
              <a:t>我想说…</a:t>
            </a:r>
            <a:endParaRPr lang="zh-CN" altLang="en-US" sz="3000" b="1" dirty="0">
              <a:solidFill>
                <a:srgbClr val="FF0000"/>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随堂练习</a:t>
            </a:r>
            <a:endParaRPr lang="zh-CN" alt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标题 1"/>
          <p:cNvSpPr>
            <a:spLocks noGrp="1"/>
          </p:cNvSpPr>
          <p:nvPr>
            <p:ph type="title"/>
          </p:nvPr>
        </p:nvSpPr>
        <p:spPr/>
        <p:txBody>
          <a:bodyPr/>
          <a:lstStyle/>
          <a:p>
            <a:pPr eaLnBrk="1" hangingPunct="1"/>
            <a:r>
              <a:rPr lang="zh-CN" altLang="en-US" smtClean="0">
                <a:latin typeface="楷体" panose="02010609060101010101" pitchFamily="49" charset="-122"/>
                <a:ea typeface="楷体" panose="02010609060101010101" pitchFamily="49" charset="-122"/>
              </a:rPr>
              <a:t>课后反思</a:t>
            </a:r>
            <a:endParaRPr lang="zh-CN" altLang="en-US" smtClean="0">
              <a:latin typeface="楷体" panose="02010609060101010101" pitchFamily="49" charset="-122"/>
              <a:ea typeface="楷体" panose="02010609060101010101" pitchFamily="49" charset="-122"/>
            </a:endParaRPr>
          </a:p>
        </p:txBody>
      </p:sp>
      <p:sp>
        <p:nvSpPr>
          <p:cNvPr id="23554" name="内容占位符 2"/>
          <p:cNvSpPr>
            <a:spLocks noGrp="1"/>
          </p:cNvSpPr>
          <p:nvPr>
            <p:ph idx="1"/>
          </p:nvPr>
        </p:nvSpPr>
        <p:spPr/>
        <p:txBody>
          <a:bodyPr/>
          <a:lstStyle/>
          <a:p>
            <a:pPr eaLnBrk="1" hangingPunct="1"/>
            <a:endParaRPr lang="zh-CN" altLang="en-US"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标题 1"/>
          <p:cNvSpPr>
            <a:spLocks noGrp="1"/>
          </p:cNvSpPr>
          <p:nvPr>
            <p:ph type="title" idx="4294967295"/>
          </p:nvPr>
        </p:nvSpPr>
        <p:spPr/>
        <p:txBody>
          <a:bodyPr/>
          <a:lstStyle/>
          <a:p>
            <a:pPr eaLnBrk="1" hangingPunct="1"/>
            <a:r>
              <a:rPr lang="zh-CN" altLang="en-US" smtClean="0">
                <a:latin typeface="楷体" panose="02010609060101010101" pitchFamily="49" charset="-122"/>
                <a:ea typeface="楷体" panose="02010609060101010101" pitchFamily="49" charset="-122"/>
              </a:rPr>
              <a:t>安全教育</a:t>
            </a:r>
            <a:endParaRPr lang="zh-CN" altLang="en-US" smtClean="0">
              <a:latin typeface="楷体" panose="02010609060101010101" pitchFamily="49" charset="-122"/>
              <a:ea typeface="楷体" panose="02010609060101010101" pitchFamily="49" charset="-122"/>
            </a:endParaRPr>
          </a:p>
        </p:txBody>
      </p:sp>
      <p:sp>
        <p:nvSpPr>
          <p:cNvPr id="24578" name="内容占位符 2"/>
          <p:cNvSpPr>
            <a:spLocks noGrp="1"/>
          </p:cNvSpPr>
          <p:nvPr>
            <p:ph idx="4294967295"/>
          </p:nvPr>
        </p:nvSpPr>
        <p:spPr/>
        <p:txBody>
          <a:bodyPr/>
          <a:lstStyle/>
          <a:p>
            <a:pPr eaLnBrk="1" hangingPunct="1"/>
            <a:endParaRPr lang="zh-CN" altLang="en-US" smtClean="0"/>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INDEX" val="5"/>
  <p:tag name="KSO_WM_UNIT_CLEAR" val="1"/>
  <p:tag name="KSO_WM_UNIT_LAYERLEVEL" val="1_1_1"/>
  <p:tag name="KSO_WM_TAG_VERSION" val="1.0"/>
  <p:tag name="KSO_WM_BEAUTIFY_FLAG" val="#wm#"/>
  <p:tag name="KSO_WM_UNIT_TYPE" val="i"/>
  <p:tag name="KSO_WM_UNIT_ID" val="custom160002_20*i*5"/>
  <p:tag name="KSO_WM_TEMPLATE_CATEGORY" val="custom"/>
  <p:tag name="KSO_WM_TEMPLATE_INDEX" val="1600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10269</Words>
  <Application>WPS 演示</Application>
  <PresentationFormat>自定义</PresentationFormat>
  <Paragraphs>859</Paragraphs>
  <Slides>95</Slides>
  <Notes>15</Notes>
  <HiddenSlides>0</HiddenSlides>
  <MMClips>1</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95</vt:i4>
      </vt:variant>
    </vt:vector>
  </HeadingPairs>
  <TitlesOfParts>
    <vt:vector size="123" baseType="lpstr">
      <vt:lpstr>Arial</vt:lpstr>
      <vt:lpstr>宋体</vt:lpstr>
      <vt:lpstr>Wingdings</vt:lpstr>
      <vt:lpstr>Calibri</vt:lpstr>
      <vt:lpstr>楷体</vt:lpstr>
      <vt:lpstr>黑体</vt:lpstr>
      <vt:lpstr>微软雅黑</vt:lpstr>
      <vt:lpstr>方正经黑简体</vt:lpstr>
      <vt:lpstr>方正中倩简体</vt:lpstr>
      <vt:lpstr>Arial Unicode MS</vt:lpstr>
      <vt:lpstr>华文细黑</vt:lpstr>
      <vt:lpstr>Times New Roman</vt:lpstr>
      <vt:lpstr>华文行楷</vt:lpstr>
      <vt:lpstr>华文中宋</vt:lpstr>
      <vt:lpstr>隶书</vt:lpstr>
      <vt:lpstr>方正姚体</vt:lpstr>
      <vt:lpstr>Arial</vt:lpstr>
      <vt:lpstr>仿宋_GB2312</vt:lpstr>
      <vt:lpstr>仿宋</vt:lpstr>
      <vt:lpstr>Meiryo UI</vt:lpstr>
      <vt:lpstr>腾祥铁山楷书简</vt:lpstr>
      <vt:lpstr>等线</vt:lpstr>
      <vt:lpstr>方正苏新诗柳楷简体</vt:lpstr>
      <vt:lpstr>方正粗倩简体</vt:lpstr>
      <vt:lpstr>Segoe Print</vt:lpstr>
      <vt:lpstr>Courier New</vt:lpstr>
      <vt:lpstr>方正小标宋简体</vt:lpstr>
      <vt:lpstr>Office 主题</vt:lpstr>
      <vt:lpstr>第1课时 教学设计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教学目标</vt:lpstr>
      <vt:lpstr>自主学习</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进入中国的国际名牌</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头脑风暴：卖西瓜</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随堂练习</vt:lpstr>
      <vt:lpstr>课后反思</vt:lpstr>
      <vt:lpstr>安全教育</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dc:creator>
  <cp:lastModifiedBy>雪域相伴</cp:lastModifiedBy>
  <cp:revision>193</cp:revision>
  <dcterms:created xsi:type="dcterms:W3CDTF">2017-09-04T00:52:00Z</dcterms:created>
  <dcterms:modified xsi:type="dcterms:W3CDTF">2019-09-18T01:00:07Z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2052-11.1.0.8976</vt:lpwstr>
  </property>
</Properties>
</file>