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1.svg" ContentType="image/svg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9" r:id="rId4"/>
    <p:sldId id="264" r:id="rId5"/>
    <p:sldId id="269" r:id="rId6"/>
    <p:sldId id="280" r:id="rId7"/>
    <p:sldId id="258" r:id="rId8"/>
    <p:sldId id="257" r:id="rId9"/>
    <p:sldId id="263" r:id="rId10"/>
    <p:sldId id="284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48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jpeg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svg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a9f000059d63f4ea09a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635"/>
            <a:ext cx="12192635" cy="685863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97965" y="1082675"/>
            <a:ext cx="7341235" cy="1245870"/>
          </a:xfrm>
        </p:spPr>
        <p:txBody>
          <a:bodyPr>
            <a:norm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zh-CN" altLang="en-US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爬海歌</a:t>
            </a:r>
            <a:endParaRPr lang="zh-CN" altLang="en-US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2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t01541c2d1631293525"/>
          <p:cNvPicPr>
            <a:picLocks noChangeAspect="1"/>
          </p:cNvPicPr>
          <p:nvPr/>
        </p:nvPicPr>
        <p:blipFill>
          <a:blip r:embed="rId1"/>
          <a:srcRect l="30237" t="17131" r="30588" b="19051"/>
          <a:stretch>
            <a:fillRect/>
          </a:stretch>
        </p:blipFill>
        <p:spPr>
          <a:xfrm>
            <a:off x="911225" y="0"/>
            <a:ext cx="1670685" cy="253047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3677920" y="575945"/>
            <a:ext cx="5528945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60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《爬海歌》</a:t>
            </a:r>
            <a:endParaRPr lang="zh-CN" altLang="en-US" sz="60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463165" y="2348230"/>
            <a:ext cx="6838315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>
                <a:sym typeface="+mn-ea"/>
              </a:rPr>
              <a:t> </a:t>
            </a:r>
            <a:r>
              <a:rPr lang="zh-CN" altLang="en-US" sz="4000">
                <a:sym typeface="+mn-ea"/>
              </a:rPr>
              <a:t>讲述了什么故事？歌曲情绪？</a:t>
            </a:r>
            <a:endParaRPr lang="zh-CN" altLang="en-US" sz="4000"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676390" y="3808730"/>
            <a:ext cx="424688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4000">
                <a:sym typeface="+mn-ea"/>
              </a:rPr>
              <a:t>运用了哪些音符？</a:t>
            </a:r>
            <a:endParaRPr lang="zh-CN" altLang="en-US" sz="4000"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530090" y="155575"/>
            <a:ext cx="328231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720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爬海歌</a:t>
            </a:r>
            <a:endParaRPr lang="zh-CN" altLang="en-US" sz="720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6" name="图片 5" descr="QQ截图2020041721533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4615" y="1354455"/>
            <a:ext cx="12002135" cy="5503545"/>
          </a:xfrm>
          <a:prstGeom prst="rect">
            <a:avLst/>
          </a:prstGeom>
        </p:spPr>
      </p:pic>
      <p:cxnSp>
        <p:nvCxnSpPr>
          <p:cNvPr id="11" name="直接连接符 10"/>
          <p:cNvCxnSpPr/>
          <p:nvPr/>
        </p:nvCxnSpPr>
        <p:spPr>
          <a:xfrm>
            <a:off x="247015" y="2065020"/>
            <a:ext cx="0" cy="2209800"/>
          </a:xfrm>
          <a:prstGeom prst="line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" name="直接连接符 2"/>
          <p:cNvCxnSpPr/>
          <p:nvPr/>
        </p:nvCxnSpPr>
        <p:spPr>
          <a:xfrm>
            <a:off x="247015" y="2043430"/>
            <a:ext cx="11642725" cy="10795"/>
          </a:xfrm>
          <a:prstGeom prst="line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>
            <a:off x="11932920" y="2108200"/>
            <a:ext cx="0" cy="2112645"/>
          </a:xfrm>
          <a:prstGeom prst="line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279400" y="4274820"/>
            <a:ext cx="11728450" cy="10795"/>
          </a:xfrm>
          <a:prstGeom prst="line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QQ截图2020041721533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4615" y="1354455"/>
            <a:ext cx="12002135" cy="550354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 rot="10800000" flipV="1">
            <a:off x="4050665" y="301625"/>
            <a:ext cx="4090035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800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sym typeface="+mn-ea"/>
              </a:rPr>
              <a:t>爬海歌</a:t>
            </a:r>
            <a:endParaRPr lang="zh-CN" altLang="en-US" sz="8000"/>
          </a:p>
        </p:txBody>
      </p:sp>
      <p:sp>
        <p:nvSpPr>
          <p:cNvPr id="14" name="下箭头 13"/>
          <p:cNvSpPr/>
          <p:nvPr/>
        </p:nvSpPr>
        <p:spPr>
          <a:xfrm>
            <a:off x="2586990" y="1354455"/>
            <a:ext cx="485775" cy="979170"/>
          </a:xfrm>
          <a:prstGeom prst="down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下箭头 14"/>
          <p:cNvSpPr/>
          <p:nvPr/>
        </p:nvSpPr>
        <p:spPr>
          <a:xfrm>
            <a:off x="6390005" y="1354455"/>
            <a:ext cx="485775" cy="979170"/>
          </a:xfrm>
          <a:prstGeom prst="down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下箭头 15"/>
          <p:cNvSpPr/>
          <p:nvPr/>
        </p:nvSpPr>
        <p:spPr>
          <a:xfrm>
            <a:off x="2586990" y="3820160"/>
            <a:ext cx="485775" cy="979170"/>
          </a:xfrm>
          <a:prstGeom prst="down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下箭头 16"/>
          <p:cNvSpPr/>
          <p:nvPr/>
        </p:nvSpPr>
        <p:spPr>
          <a:xfrm>
            <a:off x="6487160" y="3907155"/>
            <a:ext cx="485775" cy="979170"/>
          </a:xfrm>
          <a:prstGeom prst="down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下箭头 17"/>
          <p:cNvSpPr/>
          <p:nvPr/>
        </p:nvSpPr>
        <p:spPr>
          <a:xfrm>
            <a:off x="10583545" y="3907155"/>
            <a:ext cx="485775" cy="979170"/>
          </a:xfrm>
          <a:prstGeom prst="down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530090" y="155575"/>
            <a:ext cx="328231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720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爬海歌</a:t>
            </a:r>
            <a:endParaRPr lang="zh-CN" altLang="en-US" sz="720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6" name="图片 5" descr="QQ截图2020041721533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4615" y="1354455"/>
            <a:ext cx="12002135" cy="55035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308100" y="2548255"/>
            <a:ext cx="10206355" cy="17278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190000"/>
              </a:lnSpc>
            </a:pPr>
            <a:r>
              <a:rPr lang="en-US" altLang="zh-CN" sz="2800"/>
              <a:t>         </a:t>
            </a:r>
            <a:r>
              <a:rPr lang="zh-CN" altLang="en-US" sz="2800"/>
              <a:t>泸县地理位置特别，靠近富顺、隆昌地区的会带有</a:t>
            </a:r>
            <a:r>
              <a:rPr lang="zh-CN" altLang="en-US" sz="2800">
                <a:solidFill>
                  <a:srgbClr val="FF0000"/>
                </a:solidFill>
              </a:rPr>
              <a:t>翘舌音</a:t>
            </a:r>
            <a:r>
              <a:rPr lang="zh-CN" altLang="en-US" sz="2800"/>
              <a:t>，</a:t>
            </a:r>
            <a:r>
              <a:rPr lang="zh-CN" altLang="en-US" sz="2800">
                <a:solidFill>
                  <a:srgbClr val="FF0000"/>
                </a:solidFill>
              </a:rPr>
              <a:t>没有入声</a:t>
            </a:r>
            <a:r>
              <a:rPr lang="zh-CN" altLang="en-US" sz="2800"/>
              <a:t>；靠近重庆、龙马潭地区的则没有</a:t>
            </a:r>
            <a:r>
              <a:rPr lang="zh-CN" altLang="en-US" sz="2800">
                <a:solidFill>
                  <a:srgbClr val="FF0000"/>
                </a:solidFill>
              </a:rPr>
              <a:t>翘舌音，有入声</a:t>
            </a:r>
            <a:r>
              <a:rPr lang="zh-CN" altLang="en-US" sz="2800"/>
              <a:t>。</a:t>
            </a:r>
            <a:endParaRPr lang="zh-CN" altLang="en-US" sz="2800"/>
          </a:p>
        </p:txBody>
      </p:sp>
      <p:pic>
        <p:nvPicPr>
          <p:cNvPr id="6" name="图片 5" descr="t01541c2d1631293525"/>
          <p:cNvPicPr>
            <a:picLocks noChangeAspect="1"/>
          </p:cNvPicPr>
          <p:nvPr/>
        </p:nvPicPr>
        <p:blipFill>
          <a:blip r:embed="rId1"/>
          <a:srcRect l="30237" t="17131" r="30588" b="19051"/>
          <a:stretch>
            <a:fillRect/>
          </a:stretch>
        </p:blipFill>
        <p:spPr>
          <a:xfrm>
            <a:off x="1450340" y="169545"/>
            <a:ext cx="1670685" cy="253047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3429635" y="662940"/>
            <a:ext cx="533336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方言</a:t>
            </a:r>
            <a:endParaRPr lang="zh-CN" altLang="en-US" sz="600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  <p:bldLst>
      <p:bldP spid="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99490" y="393065"/>
            <a:ext cx="9718675" cy="10801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                                     </a:t>
            </a:r>
            <a:r>
              <a:rPr lang="zh-CN" altLang="en-US" sz="800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海潮话</a:t>
            </a:r>
            <a:endParaRPr lang="zh-CN" altLang="en-US" sz="2800"/>
          </a:p>
          <a:p>
            <a:endParaRPr lang="zh-CN" altLang="en-US" sz="2800"/>
          </a:p>
          <a:p>
            <a:r>
              <a:rPr lang="zh-CN" altLang="en-US" sz="2800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                      </a:t>
            </a:r>
            <a:r>
              <a:rPr lang="zh-CN" altLang="en-US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八（</a:t>
            </a:r>
            <a:r>
              <a:rPr lang="en-US" altLang="zh-CN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ba)                    </a:t>
            </a:r>
            <a:r>
              <a:rPr lang="zh-CN" altLang="en-US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个（</a:t>
            </a:r>
            <a:r>
              <a:rPr lang="en-US" altLang="zh-CN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guo</a:t>
            </a:r>
            <a:r>
              <a:rPr lang="zh-CN" altLang="en-US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）            </a:t>
            </a:r>
            <a:r>
              <a:rPr lang="zh-CN" altLang="en-US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sym typeface="+mn-ea"/>
              </a:rPr>
              <a:t>  爪（</a:t>
            </a:r>
            <a:r>
              <a:rPr lang="en-US" altLang="zh-CN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sym typeface="+mn-ea"/>
              </a:rPr>
              <a:t>zhua</a:t>
            </a:r>
            <a:r>
              <a:rPr lang="zh-CN" altLang="en-US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sym typeface="+mn-ea"/>
              </a:rPr>
              <a:t>）</a:t>
            </a:r>
            <a:r>
              <a:rPr lang="en-US" altLang="zh-CN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sym typeface="+mn-ea"/>
              </a:rPr>
              <a:t> </a:t>
            </a:r>
            <a:endParaRPr lang="en-US" altLang="zh-CN" sz="280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endParaRPr lang="en-US" altLang="zh-CN" sz="280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r>
              <a:rPr lang="zh-CN" altLang="en-US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                   </a:t>
            </a:r>
            <a:r>
              <a:rPr lang="en-US" altLang="zh-CN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  </a:t>
            </a:r>
            <a:r>
              <a:rPr lang="zh-CN" altLang="en-US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脚（</a:t>
            </a:r>
            <a:r>
              <a:rPr lang="en-US" altLang="zh-CN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jio</a:t>
            </a:r>
            <a:r>
              <a:rPr lang="zh-CN" altLang="en-US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）</a:t>
            </a:r>
            <a:endParaRPr lang="en-US" altLang="zh-CN" sz="280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endParaRPr lang="en-US" altLang="zh-CN" sz="280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r>
              <a:rPr lang="zh-CN" altLang="en-US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                      妹（</a:t>
            </a:r>
            <a:r>
              <a:rPr lang="en-US" altLang="zh-CN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mer</a:t>
            </a:r>
            <a:r>
              <a:rPr lang="zh-CN" altLang="en-US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）  </a:t>
            </a:r>
            <a:r>
              <a:rPr lang="en-US" altLang="zh-CN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          </a:t>
            </a:r>
            <a:endParaRPr lang="en-US" altLang="zh-CN" sz="280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r>
              <a:rPr lang="en-US" altLang="zh-CN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endParaRPr lang="en-US" altLang="zh-CN" sz="280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r>
              <a:rPr lang="en-US" altLang="zh-CN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                      </a:t>
            </a:r>
            <a:r>
              <a:rPr lang="zh-CN" altLang="en-US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夹（</a:t>
            </a:r>
            <a:r>
              <a:rPr lang="en-US" altLang="zh-CN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jia</a:t>
            </a:r>
            <a:r>
              <a:rPr lang="zh-CN" altLang="en-US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）</a:t>
            </a:r>
            <a:endParaRPr lang="en-US" altLang="zh-CN" sz="280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endParaRPr lang="en-US" altLang="zh-CN" sz="280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r>
              <a:rPr lang="zh-CN" altLang="en-US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                      </a:t>
            </a:r>
            <a:r>
              <a:rPr lang="zh-CN" altLang="en-US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sym typeface="+mn-ea"/>
              </a:rPr>
              <a:t>嘞（</a:t>
            </a:r>
            <a:r>
              <a:rPr lang="en-US" altLang="zh-CN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sym typeface="+mn-ea"/>
              </a:rPr>
              <a:t>lei)                     </a:t>
            </a:r>
            <a:endParaRPr lang="en-US" altLang="zh-CN" sz="280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sym typeface="+mn-ea"/>
            </a:endParaRPr>
          </a:p>
          <a:p>
            <a:endParaRPr lang="en-US" altLang="zh-CN" sz="280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sym typeface="+mn-ea"/>
            </a:endParaRPr>
          </a:p>
          <a:p>
            <a:r>
              <a:rPr lang="en-US" altLang="zh-CN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sym typeface="+mn-ea"/>
              </a:rPr>
              <a:t>                       </a:t>
            </a:r>
            <a:r>
              <a:rPr lang="zh-CN" altLang="en-US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sym typeface="+mn-ea"/>
              </a:rPr>
              <a:t>甩</a:t>
            </a:r>
            <a:r>
              <a:rPr lang="en-US" altLang="zh-CN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sym typeface="+mn-ea"/>
              </a:rPr>
              <a:t> </a:t>
            </a:r>
            <a:r>
              <a:rPr lang="zh-CN" altLang="en-US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sym typeface="+mn-ea"/>
              </a:rPr>
              <a:t>（</a:t>
            </a:r>
            <a:r>
              <a:rPr lang="en-US" altLang="zh-CN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sym typeface="+mn-ea"/>
              </a:rPr>
              <a:t>shuai</a:t>
            </a:r>
            <a:r>
              <a:rPr lang="zh-CN" altLang="en-US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sym typeface="+mn-ea"/>
              </a:rPr>
              <a:t>）</a:t>
            </a:r>
            <a:r>
              <a:rPr lang="en-US" altLang="zh-CN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sym typeface="+mn-ea"/>
              </a:rPr>
              <a:t>              </a:t>
            </a:r>
            <a:r>
              <a:rPr lang="zh-CN" altLang="en-US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sym typeface="+mn-ea"/>
              </a:rPr>
              <a:t>脱（</a:t>
            </a:r>
            <a:r>
              <a:rPr lang="en-US" altLang="zh-CN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sym typeface="+mn-ea"/>
              </a:rPr>
              <a:t>tuo</a:t>
            </a:r>
            <a:r>
              <a:rPr lang="zh-CN" altLang="en-US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sym typeface="+mn-ea"/>
              </a:rPr>
              <a:t>）</a:t>
            </a:r>
            <a:r>
              <a:rPr lang="en-US" altLang="zh-CN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sym typeface="+mn-ea"/>
              </a:rPr>
              <a:t>  </a:t>
            </a:r>
            <a:endParaRPr lang="zh-CN" altLang="en-US" sz="280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endParaRPr lang="zh-CN" altLang="en-US" sz="280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r>
              <a:rPr lang="zh-CN" altLang="en-US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 </a:t>
            </a:r>
            <a:endParaRPr lang="zh-CN" altLang="en-US" sz="2800"/>
          </a:p>
          <a:p>
            <a:endParaRPr lang="zh-CN" altLang="en-US" sz="2800"/>
          </a:p>
          <a:p>
            <a:endParaRPr lang="zh-CN" altLang="en-US" sz="2800"/>
          </a:p>
          <a:p>
            <a:endParaRPr lang="zh-CN" altLang="en-US" sz="2800"/>
          </a:p>
          <a:p>
            <a:endParaRPr lang="zh-CN" altLang="en-US" sz="2800"/>
          </a:p>
          <a:p>
            <a:endParaRPr lang="zh-CN" altLang="en-US" sz="2800"/>
          </a:p>
          <a:p>
            <a:endParaRPr lang="zh-CN" altLang="en-US" sz="2800"/>
          </a:p>
          <a:p>
            <a:endParaRPr lang="zh-CN" altLang="en-US" sz="2800"/>
          </a:p>
          <a:p>
            <a:endParaRPr lang="zh-CN" altLang="en-US" sz="2800"/>
          </a:p>
        </p:txBody>
      </p:sp>
      <p:pic>
        <p:nvPicPr>
          <p:cNvPr id="6" name="图片 5" descr="t01541c2d163129352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 l="30237" t="17131" r="30588" b="19051"/>
          <a:stretch>
            <a:fillRect/>
          </a:stretch>
        </p:blipFill>
        <p:spPr>
          <a:xfrm>
            <a:off x="760730" y="116205"/>
            <a:ext cx="1670685" cy="2530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2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530090" y="155575"/>
            <a:ext cx="328231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720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爬海歌</a:t>
            </a:r>
            <a:endParaRPr lang="zh-CN" altLang="en-US" sz="720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6" name="图片 5" descr="QQ截图2020041721533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4615" y="1354455"/>
            <a:ext cx="12002135" cy="55035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5" name="春风习习"/>
          <p:cNvGrpSpPr/>
          <p:nvPr/>
        </p:nvGrpSpPr>
        <p:grpSpPr>
          <a:xfrm>
            <a:off x="176530" y="342265"/>
            <a:ext cx="11670665" cy="6210935"/>
            <a:chOff x="6766" y="3963"/>
            <a:chExt cx="5669" cy="2871"/>
          </a:xfrm>
        </p:grpSpPr>
        <p:pic>
          <p:nvPicPr>
            <p:cNvPr id="7" name="图片 6" descr="横着 - 2_3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6766" y="3963"/>
              <a:ext cx="5669" cy="2871"/>
            </a:xfrm>
            <a:prstGeom prst="rect">
              <a:avLst/>
            </a:prstGeom>
          </p:spPr>
        </p:pic>
        <p:sp>
          <p:nvSpPr>
            <p:cNvPr id="8" name="文本框 7"/>
            <p:cNvSpPr txBox="1"/>
            <p:nvPr/>
          </p:nvSpPr>
          <p:spPr>
            <a:xfrm>
              <a:off x="8208" y="4963"/>
              <a:ext cx="2700" cy="469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CN" altLang="en-US" sz="6000" b="1">
                  <a:ln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黑体" panose="02010609060101010101" charset="-122"/>
                  <a:ea typeface="黑体" panose="02010609060101010101" charset="-122"/>
                  <a:cs typeface="汉仪刚艺体-85W" panose="00020600040101010101" charset="-122"/>
                </a:rPr>
                <a:t>来展示自己吧！</a:t>
              </a:r>
              <a:endParaRPr lang="zh-CN" altLang="en-US" sz="6000" b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charset="-122"/>
                <a:ea typeface="黑体" panose="02010609060101010101" charset="-122"/>
                <a:cs typeface="汉仪刚艺体-85W" panose="00020600040101010101" charset="-122"/>
              </a:endParaRPr>
            </a:p>
          </p:txBody>
        </p:sp>
      </p:grp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PLACING_PICTURE_USER_VIEWPORT" val="{&quot;height&quot;:3985,&quot;width&quot;:2631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446</Words>
  <Application>WPS 演示</Application>
  <PresentationFormat>宽屏</PresentationFormat>
  <Paragraphs>46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Arial</vt:lpstr>
      <vt:lpstr>宋体</vt:lpstr>
      <vt:lpstr>Wingdings</vt:lpstr>
      <vt:lpstr>微软雅黑</vt:lpstr>
      <vt:lpstr>Arial Unicode MS</vt:lpstr>
      <vt:lpstr>Calibri</vt:lpstr>
      <vt:lpstr>黑体</vt:lpstr>
      <vt:lpstr>汉仪刚艺体-85W</vt:lpstr>
      <vt:lpstr>Office 主题</vt:lpstr>
      <vt:lpstr>爬海歌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爬海歌</dc:title>
  <dc:creator>Administrator</dc:creator>
  <cp:lastModifiedBy>十三号星期舞</cp:lastModifiedBy>
  <cp:revision>13</cp:revision>
  <dcterms:created xsi:type="dcterms:W3CDTF">2020-05-09T01:46:00Z</dcterms:created>
  <dcterms:modified xsi:type="dcterms:W3CDTF">2020-06-22T00:05:39Z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2052-11.1.0.9740</vt:lpwstr>
  </property>
</Properties>
</file>