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3"/>
    <p:sldId id="256" r:id="rId4"/>
    <p:sldId id="257" r:id="rId5"/>
    <p:sldId id="258" r:id="rId6"/>
    <p:sldId id="261" r:id="rId7"/>
    <p:sldId id="260" r:id="rId8"/>
    <p:sldId id="262" r:id="rId9"/>
    <p:sldId id="264" r:id="rId10"/>
    <p:sldId id="263" r:id="rId11"/>
    <p:sldId id="259" r:id="rId12"/>
    <p:sldId id="265" r:id="rId13"/>
    <p:sldId id="266" r:id="rId14"/>
    <p:sldId id="267" r:id="rId15"/>
    <p:sldId id="271" r:id="rId16"/>
    <p:sldId id="273" r:id="rId17"/>
    <p:sldId id="268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800" y="-84"/>
      </p:cViewPr>
      <p:guideLst>
        <p:guide orient="horz" pos="2140"/>
        <p:guide pos="2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DDC48-1F9D-4AF5-B57B-F163376276F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171C3-B03B-40A5-9481-17549126E8D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&#33258;&#25105;&#32032;&#25551;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61290" y="2629535"/>
            <a:ext cx="592264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200000"/>
              </a:lnSpc>
            </a:pPr>
            <a:r>
              <a:rPr lang="en-US" altLang="zh-CN" sz="3200">
                <a:latin typeface="华文行楷" panose="02010800040101010101" charset="-122"/>
                <a:ea typeface="华文行楷" panose="02010800040101010101" charset="-122"/>
              </a:rPr>
              <a:t>      </a:t>
            </a:r>
            <a:r>
              <a:rPr lang="zh-CN" altLang="zh-CN" sz="3200">
                <a:latin typeface="华文行楷" panose="02010800040101010101" charset="-122"/>
                <a:ea typeface="华文行楷" panose="02010800040101010101" charset="-122"/>
              </a:rPr>
              <a:t>泸州市田芳名师工作室</a:t>
            </a:r>
            <a:endParaRPr lang="zh-CN" altLang="zh-CN" sz="3200">
              <a:latin typeface="华文行楷" panose="02010800040101010101" charset="-122"/>
              <a:ea typeface="华文行楷" panose="02010800040101010101" charset="-122"/>
            </a:endParaRPr>
          </a:p>
          <a:p>
            <a:pPr fontAlgn="auto">
              <a:lnSpc>
                <a:spcPct val="200000"/>
              </a:lnSpc>
            </a:pPr>
            <a:r>
              <a:rPr lang="zh-CN" altLang="zh-CN" sz="3200">
                <a:latin typeface="华文行楷" panose="02010800040101010101" charset="-122"/>
                <a:ea typeface="华文行楷" panose="02010800040101010101" charset="-122"/>
              </a:rPr>
              <a:t>国培小学英语青年教师助力培训</a:t>
            </a:r>
            <a:endParaRPr lang="zh-CN" altLang="zh-CN" sz="3200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3" name="右大括号 2"/>
          <p:cNvSpPr/>
          <p:nvPr/>
        </p:nvSpPr>
        <p:spPr>
          <a:xfrm>
            <a:off x="6083935" y="3209925"/>
            <a:ext cx="288290" cy="108013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372225" y="3427095"/>
            <a:ext cx="2294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latin typeface="华文隶书" panose="02010800040101010101" charset="-122"/>
                <a:ea typeface="华文隶书" panose="02010800040101010101" charset="-122"/>
              </a:rPr>
              <a:t>成果提炼</a:t>
            </a:r>
            <a:endParaRPr lang="zh-CN" altLang="en-US" sz="3600"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03400" y="927735"/>
            <a:ext cx="47783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latin typeface="华文隶书" panose="02010800040101010101" charset="-122"/>
                <a:ea typeface="华文隶书" panose="02010800040101010101" charset="-122"/>
              </a:rPr>
              <a:t>   </a:t>
            </a:r>
            <a:r>
              <a:rPr lang="zh-CN" altLang="en-US" sz="3600">
                <a:latin typeface="华文隶书" panose="02010800040101010101" charset="-122"/>
                <a:ea typeface="华文隶书" panose="02010800040101010101" charset="-122"/>
              </a:rPr>
              <a:t>成果专辑编写构思</a:t>
            </a:r>
            <a:endParaRPr lang="zh-CN" altLang="en-US" sz="3600"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5570" y="5739765"/>
            <a:ext cx="459740" cy="904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b="1">
                <a:latin typeface="方正舒体" panose="02010601030101010101" charset="-122"/>
                <a:ea typeface="方正舒体" panose="02010601030101010101" charset="-122"/>
              </a:rPr>
              <a:t>张明星</a:t>
            </a:r>
            <a:endParaRPr lang="zh-CN" altLang="en-US" b="1">
              <a:latin typeface="方正舒体" panose="02010601030101010101" charset="-122"/>
              <a:ea typeface="方正舒体" panose="0201060103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ldLvl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949325" y="754380"/>
            <a:ext cx="7606030" cy="4831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0"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</a:rPr>
              <a:t>（二）〖教学故事〗</a:t>
            </a:r>
            <a:r>
              <a:rPr lang="en-US" altLang="zh-CN" sz="2800" b="0"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</a:rPr>
              <a:t>:</a:t>
            </a:r>
            <a:r>
              <a:rPr lang="en-US" sz="2800" b="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                  </a:t>
            </a:r>
            <a:r>
              <a:rPr lang="zh-CN" sz="2800" b="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                             </a:t>
            </a:r>
            <a:endParaRPr lang="zh-CN" sz="2800" b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                              虚惊一场</a:t>
            </a:r>
            <a:endParaRPr lang="en-US" sz="2800" b="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en-US" sz="2800" b="0">
                <a:solidFill>
                  <a:schemeClr val="tx1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</a:t>
            </a:r>
            <a:r>
              <a:rPr lang="zh-CN" altLang="en-US" sz="2800" b="0">
                <a:solidFill>
                  <a:schemeClr val="tx1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讲故事</a:t>
            </a:r>
            <a:r>
              <a:rPr lang="zh-CN" sz="2800" b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：时间地点人物事件，顺叙倒叙</a:t>
            </a:r>
            <a:r>
              <a:rPr lang="en-US" altLang="zh-CN" sz="2800" b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---</a:t>
            </a:r>
            <a:endParaRPr lang="en-US" sz="2800" b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endParaRPr lang="zh-CN" sz="2800" b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0">
                <a:solidFill>
                  <a:schemeClr val="tx1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</a:t>
            </a:r>
            <a:r>
              <a:rPr lang="zh-CN" altLang="en-US" sz="2800" b="0">
                <a:solidFill>
                  <a:schemeClr val="tx1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情节：</a:t>
            </a:r>
            <a:r>
              <a:rPr lang="zh-CN" altLang="en-US" sz="2800" b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起承转合，矛盾冲突</a:t>
            </a:r>
            <a:endParaRPr lang="en-US" sz="2800" b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endParaRPr lang="en-US" sz="2800" b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>
                <a:solidFill>
                  <a:schemeClr val="tx1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 语言：</a:t>
            </a:r>
            <a:r>
              <a:rPr lang="zh-CN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简洁形象，</a:t>
            </a:r>
            <a:r>
              <a:rPr lang="zh-CN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言之有物，有情，有理</a:t>
            </a:r>
            <a:endParaRPr lang="en-US" sz="2800" b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endParaRPr lang="en-US" sz="2800" b="0">
              <a:latin typeface="隶书" panose="02010509060101010101" charset="-122"/>
              <a:ea typeface="隶书" panose="02010509060101010101" charset="-122"/>
              <a:cs typeface="华文行楷" panose="02010800040101010101" charset="-122"/>
            </a:endParaRPr>
          </a:p>
          <a:p>
            <a:pPr indent="0"/>
            <a:r>
              <a:rPr lang="en-US" sz="2800" b="0"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</a:rPr>
              <a:t>〖启示〗</a:t>
            </a:r>
            <a:r>
              <a:rPr lang="en-US" sz="2800" b="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：</a:t>
            </a:r>
            <a:endParaRPr lang="en-US" sz="2800" b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altLang="en-US" sz="2800" b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（之一，之二，之三</a:t>
            </a:r>
            <a:endParaRPr lang="zh-CN" altLang="en-US" sz="2800" b="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400050" y="359410"/>
            <a:ext cx="8743950" cy="4615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</a:pP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楷体" panose="02010609060101010101" charset="-122"/>
              </a:rPr>
              <a:t>五、编辑说明</a:t>
            </a:r>
            <a:endParaRPr lang="en-US" sz="2800" b="0">
              <a:latin typeface="隶书" panose="02010509060101010101" charset="-122"/>
              <a:ea typeface="隶书" panose="02010509060101010101" charset="-122"/>
              <a:cs typeface="楷体" panose="0201060906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（一）</a:t>
            </a:r>
            <a:r>
              <a:rPr lang="zh-CN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为节约版面，论文格式不要求摘要和参考文献。</a:t>
            </a:r>
            <a:endParaRPr lang="en-US" sz="2800" b="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（二）每篇文稿在</a:t>
            </a:r>
            <a:r>
              <a:rPr lang="en-US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1500+500</a:t>
            </a:r>
            <a:r>
              <a:rPr lang="zh-CN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字，自画像</a:t>
            </a:r>
            <a:r>
              <a:rPr lang="en-US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300</a:t>
            </a:r>
            <a:r>
              <a:rPr lang="zh-CN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字。每章</a:t>
            </a:r>
            <a:r>
              <a:rPr lang="en-US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14-15</a:t>
            </a:r>
            <a:r>
              <a:rPr lang="zh-CN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篇，预计全书</a:t>
            </a:r>
            <a:r>
              <a:rPr lang="en-US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18</a:t>
            </a:r>
            <a:r>
              <a:rPr lang="zh-CN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万字左右。</a:t>
            </a:r>
            <a:endParaRPr lang="en-US" sz="2800" b="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（三）每个小组安排了对应的指导教师</a:t>
            </a:r>
            <a:r>
              <a:rPr lang="en-US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2-3</a:t>
            </a:r>
            <a:r>
              <a:rPr lang="zh-CN" sz="2800" b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人，负责指导、督促、修改、校对本组（对应章节的）学员论文，并按时提交定稿。</a:t>
            </a:r>
            <a:endParaRPr lang="zh-CN" altLang="en-US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76910" y="670560"/>
            <a:ext cx="7507605" cy="4615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zh-CN" altLang="en-US" sz="28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（四）</a:t>
            </a:r>
            <a:r>
              <a:rPr lang="en-US" sz="28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</a:t>
            </a:r>
            <a:r>
              <a:rPr lang="zh-CN" sz="28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编辑排版要求</a:t>
            </a:r>
            <a:endParaRPr 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1.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稿件用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A4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纸排版；</a:t>
            </a:r>
            <a:endParaRPr lang="zh-CN" sz="28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2.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材料题目三号宋体，一级标题小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4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号宋体加粗，其余标题和正文均为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5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号宋体。行距固定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22</a:t>
            </a:r>
            <a:r>
              <a:rPr lang="zh-CN" alt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磅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。表内文字小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5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号宋体；</a:t>
            </a:r>
            <a:endParaRPr lang="zh-CN" sz="28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3.</a:t>
            </a:r>
            <a:r>
              <a:rPr lang="zh-CN" alt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自我素描：楷体；</a:t>
            </a:r>
            <a:endParaRPr lang="zh-CN" sz="28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4.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相片单独交原图，相片注明单位全称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+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姓名。</a:t>
            </a:r>
            <a:endParaRPr lang="zh-CN" altLang="en-US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901065" y="911225"/>
            <a:ext cx="7342505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zh-CN" altLang="en-US" sz="28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（五）</a:t>
            </a:r>
            <a:r>
              <a:rPr lang="en-US" sz="2800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标点要求：</a:t>
            </a:r>
            <a:endParaRPr lang="zh-CN" sz="2800" b="1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  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一级标题：一、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 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二、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 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三、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      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二级标题：（一）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  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（二）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（三）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      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三级标题：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1.   2.   3.       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四级标题：（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1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）   （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2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）   （</a:t>
            </a:r>
            <a:r>
              <a:rPr lang="en-US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3</a:t>
            </a:r>
            <a:r>
              <a:rPr lang="zh-CN" sz="2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）   </a:t>
            </a:r>
            <a:endParaRPr lang="zh-CN" altLang="en-US" sz="28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endParaRPr lang="zh-CN" altLang="en-US" sz="28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82905" y="405765"/>
            <a:ext cx="4039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800" b="1">
                <a:latin typeface="隶书" panose="02010509060101010101" charset="-122"/>
                <a:ea typeface="隶书" panose="02010509060101010101" charset="-122"/>
              </a:rPr>
              <a:t>六、指导教师分工</a:t>
            </a:r>
            <a:endParaRPr lang="zh-CN" altLang="zh-CN" sz="2800" b="1">
              <a:latin typeface="隶书" panose="02010509060101010101" charset="-122"/>
              <a:ea typeface="隶书" panose="02010509060101010101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46990" y="1111250"/>
          <a:ext cx="9178925" cy="482393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61440"/>
                <a:gridCol w="3569970"/>
                <a:gridCol w="1184275"/>
                <a:gridCol w="3063240"/>
              </a:tblGrid>
              <a:tr h="6838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zh-CN" sz="280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隶书" panose="02010509060101010101" charset="-122"/>
                          <a:ea typeface="隶书" panose="02010509060101010101" charset="-122"/>
                        </a:rPr>
                        <a:t>章节</a:t>
                      </a:r>
                      <a:endParaRPr lang="zh-CN" altLang="zh-CN" sz="280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隶书" panose="02010509060101010101" charset="-122"/>
                        <a:ea typeface="隶书" panose="0201050906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隶书" panose="02010509060101010101" charset="-122"/>
                          <a:ea typeface="隶书" panose="02010509060101010101" charset="-122"/>
                        </a:rPr>
                        <a:t>内 容</a:t>
                      </a:r>
                      <a:endParaRPr lang="zh-CN" altLang="en-US" sz="280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隶书" panose="02010509060101010101" charset="-122"/>
                        <a:ea typeface="隶书" panose="0201050906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隶书" panose="02010509060101010101" charset="-122"/>
                          <a:ea typeface="隶书" panose="02010509060101010101" charset="-122"/>
                        </a:rPr>
                        <a:t>篇幅</a:t>
                      </a:r>
                      <a:endParaRPr lang="zh-CN" altLang="en-US" sz="280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隶书" panose="02010509060101010101" charset="-122"/>
                        <a:ea typeface="隶书" panose="0201050906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隶书" panose="02010509060101010101" charset="-122"/>
                          <a:ea typeface="隶书" panose="02010509060101010101" charset="-122"/>
                        </a:rPr>
                        <a:t>指导教师</a:t>
                      </a:r>
                      <a:endParaRPr lang="zh-CN" altLang="en-US" sz="280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隶书" panose="02010509060101010101" charset="-122"/>
                        <a:ea typeface="隶书" panose="0201050906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8280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</a:rPr>
                        <a:t>第一章</a:t>
                      </a:r>
                      <a:endParaRPr lang="zh-CN" altLang="en-US" sz="2800" b="1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华文新魏" panose="02010800040101010101" charset="-122"/>
                        <a:ea typeface="华文新魏" panose="0201080004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CAI</a:t>
                      </a: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助力—如鱼得水</a:t>
                      </a:r>
                      <a:endParaRPr lang="zh-CN" altLang="en-US" sz="2800" b="1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14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人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/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篇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康晓容 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何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琴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 彭 刚</a:t>
                      </a:r>
                      <a:endParaRPr lang="zh-CN" altLang="en-US" sz="24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828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</a:rPr>
                        <a:t>第二章</a:t>
                      </a:r>
                      <a:endParaRPr lang="zh-CN" altLang="en-US" sz="2800" b="1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华文新魏" panose="02010800040101010101" charset="-122"/>
                        <a:ea typeface="华文新魏" panose="0201080004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勤思慎行—教学相长</a:t>
                      </a:r>
                      <a:endParaRPr lang="zh-CN" altLang="en-US" sz="2800" b="1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14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人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/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篇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穆世芳</a:t>
                      </a:r>
                      <a:r>
                        <a:rPr lang="en-US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高</a:t>
                      </a:r>
                      <a:r>
                        <a:rPr lang="en-US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丽</a:t>
                      </a:r>
                      <a:r>
                        <a:rPr lang="en-US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endParaRPr lang="zh-CN" altLang="en-US" sz="28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828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</a:rPr>
                        <a:t>第三章</a:t>
                      </a:r>
                      <a:endParaRPr lang="zh-CN" altLang="en-US" sz="2800" b="1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华文新魏" panose="02010800040101010101" charset="-122"/>
                        <a:ea typeface="华文新魏" panose="0201080004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爱屋及乌—亲师信道</a:t>
                      </a:r>
                      <a:endParaRPr lang="zh-CN" altLang="en-US" sz="2800" b="1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14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人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/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篇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瞿慕芳 魏</a:t>
                      </a:r>
                      <a:r>
                        <a:rPr lang="en-US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雪</a:t>
                      </a:r>
                      <a:endParaRPr lang="zh-CN" altLang="en-US" sz="28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828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</a:rPr>
                        <a:t>第四章</a:t>
                      </a:r>
                      <a:endParaRPr lang="zh-CN" altLang="en-US" sz="2800" b="1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华文新魏" panose="02010800040101010101" charset="-122"/>
                        <a:ea typeface="华文新魏" panose="0201080004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团队协作—集智成长</a:t>
                      </a:r>
                      <a:endParaRPr lang="zh-CN" altLang="en-US" sz="2800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14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人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/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篇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穆小玲</a:t>
                      </a:r>
                      <a:r>
                        <a:rPr lang="en-US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王玲玉</a:t>
                      </a:r>
                      <a:r>
                        <a:rPr lang="en-US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endParaRPr lang="en-US" altLang="en-US" sz="28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828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</a:rPr>
                        <a:t>第五章</a:t>
                      </a:r>
                      <a:endParaRPr lang="zh-CN" altLang="en-US" sz="2800" b="1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华文新魏" panose="02010800040101010101" charset="-122"/>
                        <a:ea typeface="华文新魏" panose="0201080004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名师引领—见贤思齐</a:t>
                      </a:r>
                      <a:endParaRPr lang="zh-CN" altLang="en-US" sz="2800" b="1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14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人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/</a:t>
                      </a:r>
                      <a:r>
                        <a:rPr lang="zh-CN" altLang="en-US" sz="2400" b="1">
                          <a:solidFill>
                            <a:schemeClr val="tx1"/>
                          </a:soli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篇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田</a:t>
                      </a:r>
                      <a:r>
                        <a:rPr lang="en-US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芳  </a:t>
                      </a: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蒋亚兰</a:t>
                      </a: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李</a:t>
                      </a:r>
                      <a:r>
                        <a:rPr lang="en-US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8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筠</a:t>
                      </a:r>
                      <a:endParaRPr lang="zh-CN" altLang="en-US" sz="28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21005" y="77470"/>
            <a:ext cx="4465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华文新魏" panose="02010800040101010101" charset="-122"/>
                <a:ea typeface="华文新魏" panose="02010800040101010101" charset="-122"/>
              </a:rPr>
              <a:t>七、章节选择</a:t>
            </a:r>
            <a:endParaRPr lang="zh-CN" altLang="en-US" sz="2800" b="1">
              <a:latin typeface="华文新魏" panose="02010800040101010101" charset="-122"/>
              <a:ea typeface="华文新魏" panose="02010800040101010101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41605" y="647700"/>
          <a:ext cx="8865235" cy="538416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494530"/>
                <a:gridCol w="4370705"/>
              </a:tblGrid>
              <a:tr h="540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隶书" panose="02010509060101010101" charset="-122"/>
                          <a:ea typeface="隶书" panose="02010509060101010101" charset="-122"/>
                        </a:rPr>
                        <a:t>章 节</a:t>
                      </a:r>
                      <a:endParaRPr lang="zh-CN" altLang="en-US" sz="280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隶书" panose="02010509060101010101" charset="-122"/>
                        <a:ea typeface="隶书" panose="0201050906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隶书" panose="02010509060101010101" charset="-122"/>
                          <a:ea typeface="隶书" panose="02010509060101010101" charset="-122"/>
                        </a:rPr>
                        <a:t>报  名</a:t>
                      </a:r>
                      <a:endParaRPr lang="zh-CN" altLang="en-US" sz="280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隶书" panose="02010509060101010101" charset="-122"/>
                        <a:ea typeface="隶书" panose="02010509060101010101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240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隶书" panose="02010509060101010101" charset="-122"/>
                          <a:ea typeface="隶书" panose="02010509060101010101" charset="-122"/>
                        </a:rPr>
                        <a:t>（在线填写，每章</a:t>
                      </a:r>
                      <a:r>
                        <a:rPr lang="en-US" altLang="zh-CN" sz="240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隶书" panose="02010509060101010101" charset="-122"/>
                          <a:ea typeface="隶书" panose="02010509060101010101" charset="-122"/>
                        </a:rPr>
                        <a:t>14</a:t>
                      </a:r>
                      <a:r>
                        <a:rPr lang="zh-CN" altLang="en-US" sz="2400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隶书" panose="02010509060101010101" charset="-122"/>
                          <a:ea typeface="隶书" panose="02010509060101010101" charset="-122"/>
                        </a:rPr>
                        <a:t>人左右）</a:t>
                      </a:r>
                      <a:endParaRPr lang="zh-CN" altLang="en-US" sz="2400">
                        <a:gradFill>
                          <a:gsLst>
                            <a:gs pos="0">
                              <a:srgbClr val="012D86"/>
                            </a:gs>
                            <a:gs pos="100000">
                              <a:srgbClr val="0E2557"/>
                            </a:gs>
                          </a:gsLst>
                          <a:lin scaled="0"/>
                        </a:gradFill>
                        <a:latin typeface="隶书" panose="02010509060101010101" charset="-122"/>
                        <a:ea typeface="隶书" panose="0201050906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900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  <a:sym typeface="+mn-ea"/>
                        </a:rPr>
                        <a:t>第一章</a:t>
                      </a:r>
                      <a:r>
                        <a:rPr lang="en-US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CAI</a:t>
                      </a: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助力—如鱼得水</a:t>
                      </a:r>
                      <a:endParaRPr lang="zh-CN" altLang="en-US" sz="2800" b="1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康晓容 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何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琴 </a:t>
                      </a:r>
                      <a:endParaRPr lang="zh-CN" altLang="en-US" sz="24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900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  <a:sym typeface="+mn-ea"/>
                        </a:rPr>
                        <a:t>第二章</a:t>
                      </a: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勤思慎行—教学相长</a:t>
                      </a:r>
                      <a:endParaRPr lang="zh-CN" altLang="en-US" sz="2800" b="1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穆世芳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高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丽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endParaRPr lang="zh-CN" altLang="en-US" sz="24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900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  <a:sym typeface="+mn-ea"/>
                        </a:rPr>
                        <a:t>第三章</a:t>
                      </a: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爱屋及乌—亲师信道</a:t>
                      </a:r>
                      <a:endParaRPr lang="zh-CN" altLang="en-US" sz="2800" b="1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瞿慕芳 魏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雪</a:t>
                      </a:r>
                      <a:endParaRPr lang="zh-CN" altLang="en-US" sz="24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900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  <a:sym typeface="+mn-ea"/>
                        </a:rPr>
                        <a:t>第四章</a:t>
                      </a: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团队协作—集智成长</a:t>
                      </a:r>
                      <a:endParaRPr lang="zh-CN" altLang="en-US" sz="2800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穆小玲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王玲玉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endParaRPr lang="zh-CN" altLang="en-US" sz="24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  <a:tr h="90000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2800" b="1">
                          <a:gradFill>
                            <a:gsLst>
                              <a:gs pos="0">
                                <a:srgbClr val="012D86"/>
                              </a:gs>
                              <a:gs pos="100000">
                                <a:srgbClr val="0E2557"/>
                              </a:gs>
                            </a:gsLst>
                            <a:lin scaled="0"/>
                          </a:gradFill>
                          <a:latin typeface="华文新魏" panose="02010800040101010101" charset="-122"/>
                          <a:ea typeface="华文新魏" panose="02010800040101010101" charset="-122"/>
                          <a:sym typeface="+mn-ea"/>
                        </a:rPr>
                        <a:t>第五章</a:t>
                      </a:r>
                      <a:r>
                        <a:rPr lang="zh-CN" sz="2800" b="1"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名师引领—见贤思齐</a:t>
                      </a:r>
                      <a:endParaRPr lang="zh-CN" altLang="en-US" sz="2800" b="1"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田</a:t>
                      </a:r>
                      <a:r>
                        <a:rPr lang="en-US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 </a:t>
                      </a:r>
                      <a:r>
                        <a:rPr lang="zh-CN" sz="2400" b="1">
                          <a:gradFill>
                            <a:gsLst>
                              <a:gs pos="0">
                                <a:srgbClr val="FE4444"/>
                              </a:gs>
                              <a:gs pos="100000">
                                <a:srgbClr val="832B2B"/>
                              </a:gs>
                            </a:gsLst>
                            <a:lin scaled="0"/>
                          </a:gradFill>
                          <a:latin typeface="华文行楷" panose="02010800040101010101" charset="-122"/>
                          <a:ea typeface="华文行楷" panose="02010800040101010101" charset="-122"/>
                          <a:cs typeface="华文行楷" panose="02010800040101010101" charset="-122"/>
                          <a:sym typeface="+mn-ea"/>
                        </a:rPr>
                        <a:t>芳  蒋亚兰</a:t>
                      </a:r>
                      <a:endParaRPr lang="zh-CN" altLang="en-US" sz="2400" b="1">
                        <a:gradFill>
                          <a:gsLst>
                            <a:gs pos="0">
                              <a:srgbClr val="FE4444"/>
                            </a:gs>
                            <a:gs pos="100000">
                              <a:srgbClr val="832B2B"/>
                            </a:gs>
                          </a:gsLst>
                          <a:lin scaled="0"/>
                        </a:gradFill>
                        <a:latin typeface="华文行楷" panose="02010800040101010101" charset="-122"/>
                        <a:ea typeface="华文行楷" panose="02010800040101010101" charset="-122"/>
                        <a:cs typeface="华文行楷" panose="02010800040101010101" charset="-122"/>
                        <a:sym typeface="+mn-ea"/>
                      </a:endParaRPr>
                    </a:p>
                  </a:txBody>
                  <a:tcPr anchor="ctr" anchorCtr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329055" y="1005840"/>
            <a:ext cx="622935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50000"/>
              </a:lnSpc>
            </a:pPr>
            <a:r>
              <a:rPr lang="zh-CN" sz="3200"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  <a:sym typeface="+mn-ea"/>
              </a:rPr>
              <a:t>八、交稿时间：</a:t>
            </a:r>
            <a:endParaRPr lang="zh-CN" sz="3200">
              <a:latin typeface="隶书" panose="02010509060101010101" charset="-122"/>
              <a:ea typeface="隶书" panose="02010509060101010101" charset="-122"/>
              <a:cs typeface="华文行楷" panose="0201080004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             初稿：</a:t>
            </a:r>
            <a:r>
              <a:rPr lang="en-US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6</a:t>
            </a:r>
            <a:r>
              <a:rPr lang="zh-CN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月</a:t>
            </a:r>
            <a:r>
              <a:rPr lang="en-US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16</a:t>
            </a:r>
            <a:r>
              <a:rPr lang="zh-CN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日    </a:t>
            </a:r>
            <a:endParaRPr lang="zh-CN" sz="32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             二稿：</a:t>
            </a:r>
            <a:r>
              <a:rPr lang="en-US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7</a:t>
            </a:r>
            <a:r>
              <a:rPr lang="zh-CN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月</a:t>
            </a:r>
            <a:r>
              <a:rPr lang="en-US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16</a:t>
            </a:r>
            <a:r>
              <a:rPr lang="zh-CN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日    </a:t>
            </a:r>
            <a:endParaRPr lang="zh-CN" sz="32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zh-CN" sz="32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         </a:t>
            </a:r>
            <a:r>
              <a:rPr lang="zh-CN" sz="32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    </a:t>
            </a:r>
            <a:r>
              <a:rPr lang="zh-CN" sz="32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三稿：</a:t>
            </a:r>
            <a:r>
              <a:rPr lang="en-US" sz="32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8</a:t>
            </a:r>
            <a:r>
              <a:rPr lang="zh-CN" sz="32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月</a:t>
            </a:r>
            <a:r>
              <a:rPr lang="en-US" sz="32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16</a:t>
            </a:r>
            <a:r>
              <a:rPr lang="zh-CN" sz="32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日</a:t>
            </a:r>
            <a:endParaRPr lang="zh-CN" altLang="en-US" sz="320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 rot="20940000">
            <a:off x="4419600" y="4526280"/>
            <a:ext cx="35363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i="1">
                <a:latin typeface="华文新魏" panose="02010800040101010101" charset="-122"/>
                <a:ea typeface="华文新魏" panose="02010800040101010101" charset="-122"/>
              </a:rPr>
              <a:t>Thanks  a  lot!</a:t>
            </a:r>
            <a:endParaRPr lang="en-US" altLang="zh-CN" sz="3600" i="1"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61720" y="879475"/>
            <a:ext cx="7236460" cy="14452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600" b="1">
                <a:latin typeface="隶书" panose="02010509060101010101" charset="-122"/>
                <a:ea typeface="隶书" panose="02010509060101010101" charset="-122"/>
              </a:rPr>
              <a:t>《成长的阶梯》</a:t>
            </a:r>
            <a:endParaRPr lang="zh-CN" sz="2800" b="1">
              <a:latin typeface="隶书" panose="02010509060101010101" charset="-122"/>
              <a:ea typeface="隶书" panose="02010509060101010101" charset="-122"/>
              <a:cs typeface="Times New Roman" panose="02020603050405020304" charset="0"/>
            </a:endParaRPr>
          </a:p>
          <a:p>
            <a:pPr indent="0"/>
            <a:r>
              <a:rPr lang="zh-CN" sz="28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r>
              <a:rPr lang="zh-CN" sz="24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—乡村小学青年英语教师教学故事及启示</a:t>
            </a:r>
            <a:endParaRPr lang="zh-CN" altLang="en-US" sz="2400" b="1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endParaRPr lang="zh-CN" altLang="en-US" sz="2400" b="1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3195" y="2743835"/>
            <a:ext cx="88182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91135"/>
            <a:r>
              <a:rPr lang="zh-CN" sz="2800" b="1">
                <a:latin typeface="隶书" panose="02010509060101010101" charset="-122"/>
                <a:ea typeface="隶书" panose="02010509060101010101" charset="-122"/>
              </a:rPr>
              <a:t>《</a:t>
            </a:r>
            <a:r>
              <a:rPr lang="zh-CN" sz="2800" b="1" i="1">
                <a:latin typeface="隶书" panose="02010509060101010101" charset="-122"/>
                <a:ea typeface="隶书" panose="02010509060101010101" charset="-122"/>
              </a:rPr>
              <a:t>名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</a:rPr>
              <a:t>师引领下的乡村小学英语青年教师专业成长掠影》</a:t>
            </a:r>
            <a:endParaRPr lang="zh-CN" altLang="en-US" sz="2800"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3235" y="4067175"/>
            <a:ext cx="804799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《雏鹰展翅》</a:t>
            </a:r>
            <a:r>
              <a:rPr lang="zh-CN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 </a:t>
            </a:r>
            <a:r>
              <a:rPr lang="zh-CN" sz="24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—名</a:t>
            </a:r>
            <a:r>
              <a:rPr lang="zh-CN" sz="24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师引领下的乡村小学英语青年教师专业成长掠影</a:t>
            </a:r>
            <a:endParaRPr lang="zh-CN" altLang="en-US" sz="2400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96240" y="748030"/>
            <a:ext cx="874776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53035" fontAlgn="auto">
              <a:lnSpc>
                <a:spcPct val="200000"/>
              </a:lnSpc>
            </a:pPr>
            <a:r>
              <a:rPr lang="zh-CN" sz="2800" b="1" i="1">
                <a:latin typeface="隶书" panose="02010509060101010101" charset="-122"/>
                <a:ea typeface="隶书" panose="02010509060101010101" charset="-122"/>
                <a:cs typeface="楷体" panose="02010609060101010101" charset="-122"/>
              </a:rPr>
              <a:t>顾问：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潘盛明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胡运清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endParaRPr 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153035" fontAlgn="auto">
              <a:lnSpc>
                <a:spcPct val="200000"/>
              </a:lnSpc>
            </a:pPr>
            <a:r>
              <a:rPr lang="zh-CN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主</a:t>
            </a:r>
            <a:r>
              <a:rPr lang="en-US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lang="zh-CN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编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：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田 芳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张明星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endParaRPr 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153035" fontAlgn="auto">
              <a:lnSpc>
                <a:spcPct val="200000"/>
              </a:lnSpc>
            </a:pPr>
            <a:r>
              <a:rPr lang="zh-CN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编</a:t>
            </a:r>
            <a:r>
              <a:rPr lang="en-US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lang="zh-CN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委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：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康晓容 </a:t>
            </a:r>
            <a:r>
              <a:rPr 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李</a:t>
            </a:r>
            <a:r>
              <a:rPr 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筠</a:t>
            </a:r>
            <a:r>
              <a:rPr lang="en-US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zh-CN" sz="28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彭刚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穆小玲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穆世芳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瞿慕芳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何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琴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蒋亚兰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王玲玉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魏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雪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高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丽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田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芳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张明星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5145" y="4747260"/>
            <a:ext cx="756031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153035" fontAlgn="auto">
              <a:lnSpc>
                <a:spcPct val="200000"/>
              </a:lnSpc>
            </a:pPr>
            <a:r>
              <a:rPr lang="zh-CN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作</a:t>
            </a:r>
            <a:r>
              <a:rPr lang="en-US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</a:t>
            </a:r>
            <a:r>
              <a:rPr lang="zh-CN" sz="2800" b="1" i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者：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名师工作室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20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名成员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+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国培</a:t>
            </a:r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50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名学员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67005" y="758190"/>
            <a:ext cx="89769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latin typeface="华文行楷" panose="02010800040101010101" charset="-122"/>
                <a:ea typeface="华文行楷" panose="02010800040101010101" charset="-122"/>
              </a:rPr>
              <a:t>一、规划思路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</a:rPr>
              <a:t>：</a:t>
            </a:r>
            <a:endParaRPr lang="zh-CN" altLang="en-US" sz="28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09625" y="1435100"/>
            <a:ext cx="688848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 </a:t>
            </a:r>
            <a:r>
              <a:rPr lang="zh-CN" sz="2800" b="1">
                <a:latin typeface="方正舒体" panose="02010601030101010101" charset="-122"/>
                <a:ea typeface="方正舒体" panose="02010601030101010101" charset="-122"/>
                <a:cs typeface="楷体" panose="02010609060101010101" charset="-122"/>
                <a:sym typeface="+mn-ea"/>
              </a:rPr>
              <a:t>自画像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300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）</a:t>
            </a:r>
            <a:endParaRPr 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 </a:t>
            </a:r>
            <a:r>
              <a:rPr lang="zh-CN" sz="2800" b="1">
                <a:latin typeface="华文新魏" panose="02010800040101010101" charset="-122"/>
                <a:ea typeface="华文新魏" panose="02010800040101010101" charset="-122"/>
                <a:cs typeface="楷体" panose="02010609060101010101" charset="-122"/>
                <a:sym typeface="+mn-ea"/>
              </a:rPr>
              <a:t>教学故事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1.5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千字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+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启示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5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百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）</a:t>
            </a:r>
            <a:endParaRPr 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     </a:t>
            </a:r>
            <a:r>
              <a:rPr lang="en-US" altLang="zh-CN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70</a:t>
            </a:r>
            <a:r>
              <a:rPr lang="en-US" altLang="zh-CN" sz="2800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+-</a:t>
            </a:r>
            <a:r>
              <a:rPr lang="zh-CN" altLang="en-US" sz="2800" b="1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人</a:t>
            </a:r>
            <a:endParaRPr lang="zh-CN" altLang="en-US" sz="2800" b="1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    合计：</a:t>
            </a:r>
            <a:r>
              <a:rPr lang="en-US" altLang="zh-CN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180</a:t>
            </a:r>
            <a:r>
              <a:rPr lang="zh-CN" altLang="en-US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千字（前言</a:t>
            </a:r>
            <a:r>
              <a:rPr lang="en-US" altLang="zh-CN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+</a:t>
            </a:r>
            <a:r>
              <a:rPr lang="zh-CN" altLang="en-US" sz="2800" b="1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后记）</a:t>
            </a:r>
            <a:endParaRPr lang="zh-CN" altLang="en-US" sz="2800" b="1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椭圆 1"/>
          <p:cNvSpPr/>
          <p:nvPr/>
        </p:nvSpPr>
        <p:spPr>
          <a:xfrm>
            <a:off x="3267075" y="2176780"/>
            <a:ext cx="1871980" cy="17957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351530" y="856615"/>
            <a:ext cx="1304290" cy="13201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</a:rPr>
              <a:t>课堂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4655820" y="3554095"/>
            <a:ext cx="1304290" cy="13201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</a:rPr>
              <a:t>团队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736850" y="3735070"/>
            <a:ext cx="1304290" cy="13201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</a:rPr>
              <a:t>专家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952365" y="1664335"/>
            <a:ext cx="1304290" cy="13201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</a:rPr>
              <a:t>学生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1983105" y="2233930"/>
            <a:ext cx="1304290" cy="13201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3850640" y="2752090"/>
            <a:ext cx="7048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latin typeface="华文行楷" panose="02010800040101010101" charset="-122"/>
                <a:ea typeface="华文行楷" panose="02010800040101010101" charset="-122"/>
              </a:rPr>
              <a:t>我</a:t>
            </a:r>
            <a:endParaRPr lang="zh-CN" altLang="en-US" sz="3600" b="1"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152650" y="2233930"/>
            <a:ext cx="96456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CAI</a:t>
            </a:r>
            <a:r>
              <a:rPr lang="zh-CN" sz="28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辅助教学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87070" y="250190"/>
            <a:ext cx="61817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华文新魏" panose="02010800040101010101" charset="-122"/>
                <a:ea typeface="华文新魏" panose="02010800040101010101" charset="-122"/>
              </a:rPr>
              <a:t>二、内容结构（示意图）</a:t>
            </a:r>
            <a:endParaRPr lang="zh-CN" altLang="en-US" sz="2800" b="1"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/>
      <p:bldP spid="100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889000" y="1344930"/>
            <a:ext cx="7795260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第一章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CAI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助力—如鱼得水</a:t>
            </a:r>
            <a:r>
              <a:rPr lang="zh-CN" sz="28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（我与</a:t>
            </a:r>
            <a:r>
              <a:rPr lang="en-US" sz="28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CAI</a:t>
            </a:r>
            <a:r>
              <a:rPr lang="zh-CN" sz="28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辅助教学）</a:t>
            </a:r>
            <a:endParaRPr lang="zh-CN" sz="2800" b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（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14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人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\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篇</a:t>
            </a:r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）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第二章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勤思慎行—教学相长</a:t>
            </a:r>
            <a:r>
              <a:rPr lang="zh-CN" sz="28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（我与课堂）</a:t>
            </a:r>
            <a:endParaRPr lang="zh-CN" sz="2800" b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（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14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人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\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篇</a:t>
            </a:r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）</a:t>
            </a:r>
            <a:endParaRPr lang="zh-CN" sz="2800" b="1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第三章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爱屋及乌—亲师信道</a:t>
            </a:r>
            <a:r>
              <a:rPr lang="zh-CN" sz="28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（我与学生）</a:t>
            </a:r>
            <a:endParaRPr lang="zh-CN" sz="2800" b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（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14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人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\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篇</a:t>
            </a:r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）</a:t>
            </a:r>
            <a:endParaRPr lang="zh-CN" sz="2800" b="1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第四章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团队协作—集智成长</a:t>
            </a:r>
            <a:r>
              <a:rPr lang="zh-CN" sz="28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（我与团队）</a:t>
            </a:r>
            <a:endParaRPr lang="zh-CN" sz="2800" b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（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14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人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\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篇</a:t>
            </a:r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）</a:t>
            </a:r>
            <a:endParaRPr lang="zh-CN" sz="2800" b="1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第五章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名师引领—见贤思齐</a:t>
            </a:r>
            <a:r>
              <a:rPr lang="zh-CN" sz="28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（我与专家）</a:t>
            </a:r>
            <a:endParaRPr lang="zh-CN" sz="2800" b="1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indent="0"/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（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14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人</a:t>
            </a:r>
            <a:r>
              <a:rPr lang="en-US" alt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\</a:t>
            </a:r>
            <a:r>
              <a:rPr lang="zh-CN" alt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篇</a:t>
            </a:r>
            <a:r>
              <a:rPr lang="zh-CN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）</a:t>
            </a:r>
            <a:endParaRPr lang="zh-CN" altLang="en-US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8380" y="680085"/>
            <a:ext cx="39198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latin typeface="华文行楷" panose="02010800040101010101" charset="-122"/>
                <a:ea typeface="华文行楷" panose="02010800040101010101" charset="-122"/>
              </a:rPr>
              <a:t>前言：编辑撰写</a:t>
            </a:r>
            <a:endParaRPr lang="zh-CN" altLang="en-US" sz="2800" b="1"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67080" y="3204845"/>
            <a:ext cx="8032750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第二章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勤思慎行—教学相长（我与课堂）</a:t>
            </a:r>
            <a:endParaRPr lang="zh-CN" sz="280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</a:t>
            </a:r>
            <a:r>
              <a:rPr lang="zh-CN" sz="2800"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教学反思：课前、课堂教学、课后作业等事件及启示）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  <a:cs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14705" y="1021080"/>
            <a:ext cx="7985125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第一章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CAI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助力—如鱼得水（我与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CAI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辅助教学）</a:t>
            </a:r>
            <a:endParaRPr lang="zh-CN" sz="280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sz="2800"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（</a:t>
            </a:r>
            <a:r>
              <a:rPr 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隶书" panose="02010509060101010101" charset="-122"/>
                <a:sym typeface="+mn-ea"/>
              </a:rPr>
              <a:t>CAI</a:t>
            </a:r>
            <a:r>
              <a:rPr lang="zh-CN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辅助手段给教学添彩的故事、片断、经历以及启示或者反思）</a:t>
            </a:r>
            <a:endParaRPr lang="zh-CN" altLang="en-US" sz="280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1035" y="258445"/>
            <a:ext cx="3982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华文隶书" panose="02010800040101010101" charset="-122"/>
                <a:ea typeface="华文隶书" panose="02010800040101010101" charset="-122"/>
              </a:rPr>
              <a:t>三、具体内容描述</a:t>
            </a:r>
            <a:endParaRPr lang="zh-CN" altLang="en-US" sz="2800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732155" y="4443095"/>
            <a:ext cx="811085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</a:pP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第五章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名师引领—见贤思齐（我与专家）</a:t>
            </a:r>
            <a:endParaRPr lang="zh-CN" sz="280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（专家讲座启示，读书感悟，名师案例触动）</a:t>
            </a:r>
            <a:endParaRPr lang="zh-CN" altLang="en-US" sz="280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2155" y="376555"/>
            <a:ext cx="7825105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第三章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爱屋及乌—亲师信道（我与学生）</a:t>
            </a:r>
            <a:endParaRPr lang="zh-CN" sz="280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sz="2800"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（</a:t>
            </a:r>
            <a:r>
              <a:rPr lang="zh-CN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学生与我的故事，转变后进生，讨厌英语的学生爱上</a:t>
            </a:r>
            <a:r>
              <a:rPr lang="zh-CN" sz="2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英语</a:t>
            </a:r>
            <a:r>
              <a:rPr lang="zh-CN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的故事及启示感悟</a:t>
            </a:r>
            <a:r>
              <a:rPr lang="zh-CN" sz="2800"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）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2155" y="2736850"/>
            <a:ext cx="824103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50000"/>
              </a:lnSpc>
            </a:pP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第四章</a:t>
            </a:r>
            <a:r>
              <a:rPr lang="en-US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 </a:t>
            </a:r>
            <a:r>
              <a:rPr lang="zh-CN" sz="2800" b="1"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团队协作—集智成长（我与团队）</a:t>
            </a:r>
            <a:endParaRPr lang="zh-CN" sz="2800"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行楷" panose="02010800040101010101" charset="-122"/>
                <a:ea typeface="华文行楷" panose="02010800040101010101" charset="-122"/>
                <a:cs typeface="楷体" panose="02010609060101010101" charset="-122"/>
                <a:sym typeface="+mn-ea"/>
              </a:rPr>
              <a:t>（同伴合作，团队合作，小组磨课议课故事及感悟）</a:t>
            </a:r>
            <a:endParaRPr lang="zh-CN" altLang="en-US" sz="280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华文行楷" panose="02010800040101010101" charset="-122"/>
              <a:ea typeface="华文行楷" panose="0201080004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27660" y="1121410"/>
            <a:ext cx="8916670" cy="46158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zh-CN" sz="2800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（一）</a:t>
            </a:r>
            <a:r>
              <a:rPr lang="zh-CN" sz="2800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  <a:sym typeface="+mn-ea"/>
              </a:rPr>
              <a:t>〖自我素描〗</a:t>
            </a:r>
            <a:r>
              <a:rPr lang="en-US" altLang="zh-CN" sz="2800">
                <a:solidFill>
                  <a:schemeClr val="tx1"/>
                </a:solidFill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  <a:sym typeface="+mn-ea"/>
              </a:rPr>
              <a:t>:</a:t>
            </a:r>
            <a:r>
              <a:rPr lang="en-US" altLang="zh-CN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300</a:t>
            </a:r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字左右</a:t>
            </a:r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，照片交原图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</a:rPr>
              <a:t>标题自拟：</a:t>
            </a:r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（花草虫鱼金木水火土天地太空阴阳）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para.1.</a:t>
            </a:r>
            <a:r>
              <a:rPr lang="en-US" altLang="zh-CN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</a:rPr>
              <a:t> </a:t>
            </a:r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外形，性格（优势劣势）及行事风格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para.2. </a:t>
            </a:r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人生观+价值观+世界观——教育观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para.3.</a:t>
            </a:r>
            <a:r>
              <a:rPr lang="en-US" altLang="zh-CN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人生目标（生涯追求或规划：人生目标，事业，生活，家庭）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座右铭</a:t>
            </a:r>
            <a:r>
              <a:rPr lang="zh-CN" altLang="en-US" sz="2800">
                <a:solidFill>
                  <a:srgbClr val="FF0000"/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：</a:t>
            </a:r>
            <a:endParaRPr lang="zh-CN" altLang="en-US" sz="2800">
              <a:solidFill>
                <a:srgbClr val="FF0000"/>
              </a:solidFill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5620" y="419735"/>
            <a:ext cx="29965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华文隶书" panose="02010800040101010101" charset="-122"/>
                <a:ea typeface="华文隶书" panose="02010800040101010101" charset="-122"/>
              </a:rPr>
              <a:t>四、写作建议：</a:t>
            </a:r>
            <a:endParaRPr lang="zh-CN" altLang="en-US" sz="28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2" name="心形 1">
            <a:hlinkClick r:id="rId1" action="ppaction://hlinkfile"/>
          </p:cNvPr>
          <p:cNvSpPr/>
          <p:nvPr/>
        </p:nvSpPr>
        <p:spPr>
          <a:xfrm>
            <a:off x="3395980" y="572770"/>
            <a:ext cx="309880" cy="2159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p="http://schemas.openxmlformats.org/presentationml/2006/main">
  <p:tag name="KSO_WM_UNIT_TABLE_BEAUTIFY" val="smartTable{ac380c10-54eb-4a64-93ea-90c76fd89f7e}"/>
  <p:tag name="TABLE_ENDDRAG_ORIGIN_RECT" val="722*248"/>
  <p:tag name="TABLE_ENDDRAG_RECT" val="3*87*722*248"/>
</p:tagLst>
</file>

<file path=ppt/tags/tag2.xml><?xml version="1.0" encoding="utf-8"?>
<p:tagLst xmlns:p="http://schemas.openxmlformats.org/presentationml/2006/main">
  <p:tag name="KSO_WM_UNIT_TABLE_BEAUTIFY" val="smartTable{01839984-7e0d-475b-8dd9-6f50a95aeaf0}"/>
  <p:tag name="TABLE_ENDDRAG_ORIGIN_RECT" val="698*297"/>
  <p:tag name="TABLE_ENDDRAG_RECT" val="11*51*698*297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1747</Words>
  <Application>WPS 演示</Application>
  <PresentationFormat>全屏显示(4:3)</PresentationFormat>
  <Paragraphs>198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Arial</vt:lpstr>
      <vt:lpstr>宋体</vt:lpstr>
      <vt:lpstr>Wingdings</vt:lpstr>
      <vt:lpstr>华文行楷</vt:lpstr>
      <vt:lpstr>华文隶书</vt:lpstr>
      <vt:lpstr>方正舒体</vt:lpstr>
      <vt:lpstr>隶书</vt:lpstr>
      <vt:lpstr>Times New Roman</vt:lpstr>
      <vt:lpstr>Calibri</vt:lpstr>
      <vt:lpstr>楷体</vt:lpstr>
      <vt:lpstr>华文新魏</vt:lpstr>
      <vt:lpstr>微软雅黑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hzw</dc:creator>
  <cp:lastModifiedBy>hzw</cp:lastModifiedBy>
  <cp:revision>93</cp:revision>
  <dcterms:created xsi:type="dcterms:W3CDTF">2021-01-11T01:29:00Z</dcterms:created>
  <dcterms:modified xsi:type="dcterms:W3CDTF">2021-04-09T03:28:58Z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