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4"/>
  </p:notesMasterIdLst>
  <p:sldIdLst>
    <p:sldId id="256" r:id="rId2"/>
    <p:sldId id="316" r:id="rId3"/>
    <p:sldId id="259" r:id="rId4"/>
    <p:sldId id="306" r:id="rId5"/>
    <p:sldId id="261" r:id="rId6"/>
    <p:sldId id="307" r:id="rId7"/>
    <p:sldId id="308" r:id="rId8"/>
    <p:sldId id="317" r:id="rId9"/>
    <p:sldId id="318" r:id="rId10"/>
    <p:sldId id="309" r:id="rId11"/>
    <p:sldId id="286" r:id="rId12"/>
    <p:sldId id="310" r:id="rId13"/>
    <p:sldId id="269" r:id="rId14"/>
    <p:sldId id="319" r:id="rId15"/>
    <p:sldId id="287" r:id="rId16"/>
    <p:sldId id="311" r:id="rId17"/>
    <p:sldId id="329" r:id="rId18"/>
    <p:sldId id="314" r:id="rId19"/>
    <p:sldId id="288" r:id="rId20"/>
    <p:sldId id="312" r:id="rId21"/>
    <p:sldId id="320" r:id="rId22"/>
    <p:sldId id="321" r:id="rId23"/>
    <p:sldId id="322" r:id="rId24"/>
    <p:sldId id="323" r:id="rId25"/>
    <p:sldId id="324" r:id="rId26"/>
    <p:sldId id="315" r:id="rId27"/>
    <p:sldId id="325" r:id="rId28"/>
    <p:sldId id="326" r:id="rId29"/>
    <p:sldId id="327" r:id="rId30"/>
    <p:sldId id="328" r:id="rId31"/>
    <p:sldId id="313" r:id="rId32"/>
    <p:sldId id="289" r:id="rId33"/>
  </p:sldIdLst>
  <p:sldSz cx="12192000" cy="6858000"/>
  <p:notesSz cx="6858000" cy="9144000"/>
  <p:embeddedFontLst>
    <p:embeddedFont>
      <p:font typeface="Calibri" panose="020F0502020204030204" pitchFamily="34" charset="0"/>
      <p:regular r:id="rId35"/>
      <p:bold r:id="rId36"/>
      <p:italic r:id="rId37"/>
      <p:boldItalic r:id="rId38"/>
    </p:embeddedFont>
    <p:embeddedFont>
      <p:font typeface="Calibri Light" panose="020F0302020204030204" pitchFamily="34" charset="0"/>
      <p:regular r:id="rId39"/>
      <p:italic r:id="rId40"/>
    </p:embeddedFont>
    <p:embeddedFont>
      <p:font typeface="Impact" panose="020B0806030902050204" pitchFamily="34" charset="0"/>
      <p:regular r:id="rId41"/>
    </p:embeddedFont>
    <p:embeddedFont>
      <p:font typeface="仓耳今楷02-6763 W05" panose="02020400000000000000" pitchFamily="18" charset="-122"/>
      <p:regular r:id="rId42"/>
    </p:embeddedFont>
    <p:embeddedFont>
      <p:font typeface="方正清刻本悦宋简体" panose="02000000000000000000" pitchFamily="2" charset="-122"/>
      <p:regular r:id="rId43"/>
    </p:embeddedFont>
    <p:embeddedFont>
      <p:font typeface="微软雅黑" panose="020B0503020204020204" pitchFamily="34" charset="-122"/>
      <p:regular r:id="rId44"/>
      <p:bold r:id="rId45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4BA2660E-0A98-4334-86DB-4E15BC0B8864}">
          <p14:sldIdLst>
            <p14:sldId id="256"/>
            <p14:sldId id="316"/>
            <p14:sldId id="259"/>
            <p14:sldId id="306"/>
            <p14:sldId id="261"/>
            <p14:sldId id="307"/>
            <p14:sldId id="308"/>
            <p14:sldId id="317"/>
            <p14:sldId id="318"/>
            <p14:sldId id="309"/>
          </p14:sldIdLst>
        </p14:section>
        <p14:section name="无标题节" id="{6979A5DB-8FD9-42D6-A4C6-0C2068692C9C}">
          <p14:sldIdLst>
            <p14:sldId id="286"/>
            <p14:sldId id="310"/>
            <p14:sldId id="269"/>
            <p14:sldId id="319"/>
            <p14:sldId id="287"/>
            <p14:sldId id="311"/>
            <p14:sldId id="329"/>
            <p14:sldId id="314"/>
            <p14:sldId id="288"/>
            <p14:sldId id="312"/>
            <p14:sldId id="320"/>
            <p14:sldId id="321"/>
            <p14:sldId id="322"/>
            <p14:sldId id="323"/>
            <p14:sldId id="324"/>
            <p14:sldId id="315"/>
            <p14:sldId id="325"/>
            <p14:sldId id="326"/>
            <p14:sldId id="327"/>
            <p14:sldId id="328"/>
            <p14:sldId id="313"/>
            <p14:sldId id="28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77A"/>
    <a:srgbClr val="49C19E"/>
    <a:srgbClr val="339679"/>
    <a:srgbClr val="3E667D"/>
    <a:srgbClr val="B7E3D6"/>
    <a:srgbClr val="9CC5B9"/>
    <a:srgbClr val="7BC4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5.fntdata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8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43" Type="http://schemas.openxmlformats.org/officeDocument/2006/relationships/font" Target="fonts/font9.fntdata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4.fntdata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2021/12/6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更多模板请关注：https://haosc.taobao.com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更多模板请关注：https://haosc.taobao.com</a:t>
            </a:r>
          </a:p>
        </p:txBody>
      </p:sp>
    </p:spTree>
    <p:extLst>
      <p:ext uri="{BB962C8B-B14F-4D97-AF65-F5344CB8AC3E}">
        <p14:creationId xmlns:p14="http://schemas.microsoft.com/office/powerpoint/2010/main" val="3639665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2021/12/6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2021/12/6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2021/12/6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2021/12/6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2021/12/6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2021/12/6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2021/12/6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59d70727ebf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662170"/>
            <a:ext cx="12190095" cy="2247265"/>
          </a:xfrm>
          <a:prstGeom prst="rect">
            <a:avLst/>
          </a:prstGeom>
        </p:spPr>
      </p:pic>
      <p:pic>
        <p:nvPicPr>
          <p:cNvPr id="6" name="图片 5" descr="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38640" y="2165350"/>
            <a:ext cx="3719830" cy="4483100"/>
          </a:xfrm>
          <a:prstGeom prst="rect">
            <a:avLst/>
          </a:prstGeom>
        </p:spPr>
      </p:pic>
      <p:pic>
        <p:nvPicPr>
          <p:cNvPr id="7" name="图片 6" descr="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7930" y="4166870"/>
            <a:ext cx="2186305" cy="2634615"/>
          </a:xfrm>
          <a:prstGeom prst="rect">
            <a:avLst/>
          </a:prstGeom>
        </p:spPr>
      </p:pic>
      <p:pic>
        <p:nvPicPr>
          <p:cNvPr id="8" name="图片 7" descr="3"/>
          <p:cNvPicPr>
            <a:picLocks noChangeAspect="1"/>
          </p:cNvPicPr>
          <p:nvPr/>
        </p:nvPicPr>
        <p:blipFill>
          <a:blip r:embed="rId5"/>
          <a:srcRect r="41064" b="15669"/>
          <a:stretch>
            <a:fillRect/>
          </a:stretch>
        </p:blipFill>
        <p:spPr>
          <a:xfrm>
            <a:off x="0" y="-21590"/>
            <a:ext cx="2395220" cy="2342515"/>
          </a:xfrm>
          <a:prstGeom prst="rect">
            <a:avLst/>
          </a:prstGeom>
        </p:spPr>
      </p:pic>
      <p:sp>
        <p:nvSpPr>
          <p:cNvPr id="9" name="文本框 158"/>
          <p:cNvSpPr txBox="1"/>
          <p:nvPr/>
        </p:nvSpPr>
        <p:spPr>
          <a:xfrm>
            <a:off x="569012" y="1908564"/>
            <a:ext cx="10187940" cy="11722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65032" tIns="32516" rIns="65032" bIns="32516" rtlCol="0">
            <a:spAutoFit/>
          </a:bodyPr>
          <a:lstStyle/>
          <a:p>
            <a:pPr algn="l"/>
            <a:r>
              <a:rPr kumimoji="1" lang="en-US" altLang="zh-CN" sz="7200" dirty="0">
                <a:solidFill>
                  <a:srgbClr val="33977A"/>
                </a:solidFill>
                <a:latin typeface="方正清刻本悦宋简体" panose="02000000000000000000" charset="-122"/>
                <a:ea typeface="方正清刻本悦宋简体" panose="02000000000000000000" charset="-122"/>
              </a:rPr>
              <a:t>让学生在“体悟”中学习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1994535" y="3457575"/>
            <a:ext cx="7715250" cy="299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ctr" fontAlgn="auto">
              <a:lnSpc>
                <a:spcPct val="150000"/>
              </a:lnSpc>
            </a:pPr>
            <a:r>
              <a:rPr sz="9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Let the students learn in the "connect"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818890" y="4836160"/>
            <a:ext cx="48787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ln/>
                <a:solidFill>
                  <a:srgbClr val="33977A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仓耳今楷02-6763 W05" panose="02020400000000000000" charset="-122"/>
                <a:ea typeface="仓耳今楷02-6763 W05" panose="02020400000000000000" charset="-122"/>
                <a:cs typeface="仓耳今楷02-6763 W05" panose="02020400000000000000" charset="-122"/>
              </a:rPr>
              <a:t>泸县奇峰镇曹市杨娣学校  欧光君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59d70727ebf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62170"/>
            <a:ext cx="12190095" cy="224726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652780" y="1022985"/>
            <a:ext cx="11017885" cy="427283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600" dirty="0">
                <a:solidFill>
                  <a:srgbClr val="33977A"/>
                </a:solidFill>
                <a:sym typeface="+mn-ea"/>
              </a:rPr>
              <a:t>      </a:t>
            </a:r>
            <a:r>
              <a:rPr lang="en-US" altLang="zh-CN" sz="2400" kern="100" dirty="0">
                <a:solidFill>
                  <a:srgbClr val="33977A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《</a:t>
            </a:r>
            <a:r>
              <a:rPr lang="zh-CN" altLang="en-US" sz="2400" kern="100" dirty="0">
                <a:solidFill>
                  <a:srgbClr val="33977A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课标</a:t>
            </a:r>
            <a:r>
              <a:rPr lang="en-US" altLang="zh-CN" sz="2400" kern="100" dirty="0">
                <a:solidFill>
                  <a:srgbClr val="33977A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》</a:t>
            </a:r>
            <a:r>
              <a:rPr lang="zh-CN" altLang="en-US" sz="2400" kern="100" dirty="0">
                <a:solidFill>
                  <a:srgbClr val="33977A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的基本理念部分也指出</a:t>
            </a:r>
            <a:r>
              <a:rPr lang="en-US" altLang="zh-CN" sz="2400" kern="100" dirty="0">
                <a:solidFill>
                  <a:srgbClr val="33977A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:“</a:t>
            </a:r>
            <a:r>
              <a:rPr lang="zh-CN" altLang="en-US" sz="2400" kern="100" dirty="0">
                <a:solidFill>
                  <a:srgbClr val="33977A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数学教学活动，必须建立在学生已有的知识经验基础上，帮助学生在自主探索和合作交流的过程中，真正理解和掌握基本的数学知识与技能。”每个学生都有自己的生活经验和知识基础，并不是空着脑袋走进教室。面对新的问题</a:t>
            </a:r>
            <a:r>
              <a:rPr lang="en-US" altLang="zh-CN" sz="2400" kern="100" dirty="0">
                <a:solidFill>
                  <a:srgbClr val="33977A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2400" kern="100" dirty="0">
                <a:solidFill>
                  <a:srgbClr val="33977A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虽然没有现成的经验</a:t>
            </a:r>
            <a:r>
              <a:rPr lang="en-US" altLang="zh-CN" sz="2400" kern="100" dirty="0">
                <a:solidFill>
                  <a:srgbClr val="33977A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2400" kern="100" dirty="0">
                <a:solidFill>
                  <a:srgbClr val="33977A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不同的学生也能依靠各自的知识能力，形成对问题的解释。在整个学习过程中</a:t>
            </a:r>
            <a:r>
              <a:rPr lang="en-US" altLang="zh-CN" sz="2400" kern="100" dirty="0">
                <a:solidFill>
                  <a:srgbClr val="33977A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2400" kern="100" dirty="0">
                <a:solidFill>
                  <a:srgbClr val="33977A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每个学生都有自己的想法</a:t>
            </a:r>
            <a:r>
              <a:rPr lang="en-US" altLang="zh-CN" sz="2400" kern="100" dirty="0">
                <a:solidFill>
                  <a:srgbClr val="33977A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2400" kern="100" dirty="0">
                <a:solidFill>
                  <a:srgbClr val="33977A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自己的发现</a:t>
            </a:r>
            <a:r>
              <a:rPr lang="en-US" altLang="zh-CN" sz="2400" kern="100" dirty="0">
                <a:solidFill>
                  <a:srgbClr val="33977A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2400" kern="100" dirty="0">
                <a:solidFill>
                  <a:srgbClr val="33977A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在发现中加深对图形周长的感受、体验。</a:t>
            </a:r>
            <a:endParaRPr lang="zh-CN" altLang="en-US" sz="2400" kern="100" dirty="0">
              <a:solidFill>
                <a:srgbClr val="33977A"/>
              </a:solidFill>
              <a:effectLst/>
            </a:endParaRPr>
          </a:p>
          <a:p>
            <a:pPr fontAlgn="auto">
              <a:lnSpc>
                <a:spcPct val="150000"/>
              </a:lnSpc>
            </a:pPr>
            <a:endParaRPr lang="zh-CN" altLang="en-US" sz="2800" dirty="0">
              <a:solidFill>
                <a:srgbClr val="33977A"/>
              </a:solidFill>
              <a:sym typeface="+mn-e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59d70727ebf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62170"/>
            <a:ext cx="12190095" cy="2247265"/>
          </a:xfrm>
          <a:prstGeom prst="rect">
            <a:avLst/>
          </a:prstGeom>
        </p:spPr>
      </p:pic>
      <p:pic>
        <p:nvPicPr>
          <p:cNvPr id="6" name="图片 5" descr="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8640" y="2165350"/>
            <a:ext cx="3719830" cy="4483100"/>
          </a:xfrm>
          <a:prstGeom prst="rect">
            <a:avLst/>
          </a:prstGeom>
        </p:spPr>
      </p:pic>
      <p:pic>
        <p:nvPicPr>
          <p:cNvPr id="7" name="图片 6" descr="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7930" y="4166870"/>
            <a:ext cx="2186305" cy="2634615"/>
          </a:xfrm>
          <a:prstGeom prst="rect">
            <a:avLst/>
          </a:prstGeom>
        </p:spPr>
      </p:pic>
      <p:pic>
        <p:nvPicPr>
          <p:cNvPr id="8" name="图片 7" descr="3"/>
          <p:cNvPicPr>
            <a:picLocks noChangeAspect="1"/>
          </p:cNvPicPr>
          <p:nvPr/>
        </p:nvPicPr>
        <p:blipFill>
          <a:blip r:embed="rId4"/>
          <a:srcRect r="41064" b="15669"/>
          <a:stretch>
            <a:fillRect/>
          </a:stretch>
        </p:blipFill>
        <p:spPr>
          <a:xfrm>
            <a:off x="0" y="-21590"/>
            <a:ext cx="2395220" cy="2342515"/>
          </a:xfrm>
          <a:prstGeom prst="rect">
            <a:avLst/>
          </a:prstGeom>
        </p:spPr>
      </p:pic>
      <p:sp>
        <p:nvSpPr>
          <p:cNvPr id="48" name="文本框 5"/>
          <p:cNvSpPr txBox="1">
            <a:spLocks noChangeArrowheads="1"/>
          </p:cNvSpPr>
          <p:nvPr/>
        </p:nvSpPr>
        <p:spPr bwMode="auto">
          <a:xfrm>
            <a:off x="4991365" y="1288568"/>
            <a:ext cx="1691753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3" tIns="45701" rIns="91403" bIns="45701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altLang="zh-CN" sz="8800" dirty="0">
                <a:solidFill>
                  <a:srgbClr val="339679"/>
                </a:solidFill>
                <a:latin typeface="双鱼集 镇海风格简字体" panose="040B0509000000000000" charset="-122"/>
                <a:ea typeface="双鱼集 镇海风格简字体" panose="040B0509000000000000" charset="-122"/>
              </a:rPr>
              <a:t>02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1217295" y="2890520"/>
            <a:ext cx="8929370" cy="942975"/>
          </a:xfrm>
          <a:prstGeom prst="rect">
            <a:avLst/>
          </a:prstGeom>
          <a:noFill/>
        </p:spPr>
        <p:txBody>
          <a:bodyPr anchor="ctr"/>
          <a:lstStyle/>
          <a:p>
            <a:pPr marL="0" marR="0" lvl="0" indent="0" algn="ctr" defTabSz="914400" rtl="0" eaLnBrk="1" fontAlgn="t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000">
                <a:solidFill>
                  <a:srgbClr val="339679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沟通联系,在迁移同化中“体悟”学习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59d70727ebf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" y="4652645"/>
            <a:ext cx="12190095" cy="224726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82600" y="635000"/>
            <a:ext cx="11017885" cy="446109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2400" dirty="0">
                <a:solidFill>
                  <a:srgbClr val="33977A"/>
                </a:solidFill>
                <a:sym typeface="+mn-ea"/>
              </a:rPr>
              <a:t>         数学教育家弗赖登塔尔反复强调</a:t>
            </a:r>
            <a:r>
              <a:rPr lang="en-US" altLang="zh-CN" sz="2400" dirty="0">
                <a:solidFill>
                  <a:srgbClr val="33977A"/>
                </a:solidFill>
                <a:sym typeface="+mn-ea"/>
              </a:rPr>
              <a:t>:</a:t>
            </a:r>
            <a:r>
              <a:rPr lang="zh-CN" altLang="en-US" sz="2400" dirty="0">
                <a:solidFill>
                  <a:srgbClr val="33977A"/>
                </a:solidFill>
                <a:sym typeface="+mn-ea"/>
              </a:rPr>
              <a:t>学习数学唯一正确的方法是实行 “再创造”</a:t>
            </a:r>
            <a:r>
              <a:rPr lang="en-US" altLang="zh-CN" sz="2400" dirty="0">
                <a:solidFill>
                  <a:srgbClr val="33977A"/>
                </a:solidFill>
                <a:sym typeface="+mn-ea"/>
              </a:rPr>
              <a:t>,</a:t>
            </a:r>
            <a:r>
              <a:rPr lang="zh-CN" altLang="en-US" sz="2400" dirty="0">
                <a:solidFill>
                  <a:srgbClr val="33977A"/>
                </a:solidFill>
                <a:sym typeface="+mn-ea"/>
              </a:rPr>
              <a:t>也就是由学生本人，把要学习的东西自己去发现与创造出来，教师的任务是引导和帮助学生，进行这种再创造的工作。以往我在“分数的初步认识”教学中，先让学生把一个苹果或蛋糕平均分成</a:t>
            </a:r>
            <a:r>
              <a:rPr lang="en-US" altLang="zh-CN" sz="2400" dirty="0">
                <a:solidFill>
                  <a:srgbClr val="33977A"/>
                </a:solidFill>
                <a:sym typeface="+mn-ea"/>
              </a:rPr>
              <a:t>2</a:t>
            </a:r>
            <a:r>
              <a:rPr lang="zh-CN" altLang="en-US" sz="2400" dirty="0">
                <a:solidFill>
                  <a:srgbClr val="33977A"/>
                </a:solidFill>
                <a:sym typeface="+mn-ea"/>
              </a:rPr>
              <a:t>份</a:t>
            </a:r>
            <a:r>
              <a:rPr lang="en-US" altLang="zh-CN" sz="2400" dirty="0">
                <a:solidFill>
                  <a:srgbClr val="33977A"/>
                </a:solidFill>
                <a:sym typeface="+mn-ea"/>
              </a:rPr>
              <a:t>,</a:t>
            </a:r>
            <a:r>
              <a:rPr lang="zh-CN" altLang="en-US" sz="2400" dirty="0">
                <a:solidFill>
                  <a:srgbClr val="33977A"/>
                </a:solidFill>
                <a:sym typeface="+mn-ea"/>
              </a:rPr>
              <a:t>引导出“</a:t>
            </a:r>
            <a:r>
              <a:rPr lang="en-US" altLang="zh-CN" sz="2400" dirty="0">
                <a:solidFill>
                  <a:srgbClr val="33977A"/>
                </a:solidFill>
                <a:sym typeface="+mn-ea"/>
              </a:rPr>
              <a:t>1</a:t>
            </a:r>
            <a:r>
              <a:rPr lang="zh-CN" altLang="en-US" sz="2400" dirty="0">
                <a:solidFill>
                  <a:srgbClr val="33977A"/>
                </a:solidFill>
                <a:sym typeface="+mn-ea"/>
              </a:rPr>
              <a:t>份可以怎样表示”。在学生无法用整数表示分得的结果时，再引出分数。显然，这种教学不利于学生自主学习，主动建构完整、牢固的数学知识。不利于学生面对新问题、主动搜索、沟通联系去解决问题的能力。学习的本质，是学习者用已有的经验，来解释同化新知的过程。也是未知与已有的经验之间建立实质性联系的过程。</a:t>
            </a:r>
            <a:endParaRPr lang="zh-CN" altLang="en-US" sz="2000" dirty="0">
              <a:solidFill>
                <a:srgbClr val="33977A"/>
              </a:solidFill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33020" y="5330190"/>
            <a:ext cx="12228195" cy="1516380"/>
          </a:xfrm>
          <a:prstGeom prst="rect">
            <a:avLst/>
          </a:prstGeom>
          <a:solidFill>
            <a:srgbClr val="3396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586740" y="367665"/>
            <a:ext cx="10988040" cy="50210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2400" kern="100" dirty="0">
                <a:solidFill>
                  <a:srgbClr val="33977A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现在，我在教学这部分内容时</a:t>
            </a:r>
            <a:r>
              <a:rPr lang="en-US" altLang="zh-CN" sz="2400" kern="100" dirty="0">
                <a:solidFill>
                  <a:srgbClr val="33977A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2400" kern="100" dirty="0">
                <a:solidFill>
                  <a:srgbClr val="33977A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首先让学生用</a:t>
            </a:r>
            <a:r>
              <a:rPr lang="en-US" altLang="zh-CN" sz="2400" kern="100" dirty="0">
                <a:solidFill>
                  <a:srgbClr val="33977A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sz="2400" kern="100" dirty="0">
                <a:solidFill>
                  <a:srgbClr val="33977A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en-US" altLang="zh-CN" sz="2400" kern="100" dirty="0">
                <a:solidFill>
                  <a:srgbClr val="33977A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sz="2400" kern="100" dirty="0">
                <a:solidFill>
                  <a:srgbClr val="33977A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两个数字组成尽可能多的算式，并计算出结果。这一开放的教学情境，有效地沟通了数与式之间的内在联系。在学生探究“</a:t>
            </a:r>
            <a:r>
              <a:rPr lang="en-US" altLang="zh-CN" sz="2400" kern="100" dirty="0">
                <a:solidFill>
                  <a:srgbClr val="33977A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1÷2”</a:t>
            </a:r>
            <a:r>
              <a:rPr lang="zh-CN" altLang="en-US" sz="2400" kern="100" dirty="0">
                <a:solidFill>
                  <a:srgbClr val="33977A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是什么意思时。老师巧妙地提供</a:t>
            </a:r>
            <a:r>
              <a:rPr lang="en-US" altLang="zh-CN" sz="2400" kern="100" dirty="0">
                <a:solidFill>
                  <a:srgbClr val="33977A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8÷4</a:t>
            </a:r>
            <a:r>
              <a:rPr lang="zh-CN" altLang="en-US" sz="2400" kern="100" dirty="0">
                <a:solidFill>
                  <a:srgbClr val="33977A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en-US" altLang="zh-CN" sz="2400" kern="100" dirty="0">
                <a:solidFill>
                  <a:srgbClr val="33977A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4÷2</a:t>
            </a:r>
            <a:r>
              <a:rPr lang="zh-CN" altLang="en-US" sz="2400" kern="100" dirty="0">
                <a:solidFill>
                  <a:srgbClr val="33977A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这两个算式，学生借助它们，通过类比思考</a:t>
            </a:r>
            <a:r>
              <a:rPr lang="en-US" altLang="zh-CN" sz="2400" kern="100" dirty="0">
                <a:solidFill>
                  <a:srgbClr val="33977A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2400" kern="100" dirty="0">
                <a:solidFill>
                  <a:srgbClr val="33977A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发现了</a:t>
            </a:r>
            <a:r>
              <a:rPr lang="en-US" altLang="zh-CN" sz="2400" kern="100" dirty="0">
                <a:solidFill>
                  <a:srgbClr val="33977A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1÷2</a:t>
            </a:r>
            <a:r>
              <a:rPr lang="zh-CN" altLang="en-US" sz="2400" kern="100" dirty="0">
                <a:solidFill>
                  <a:srgbClr val="33977A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与</a:t>
            </a:r>
            <a:r>
              <a:rPr lang="en-US" altLang="zh-CN" sz="2400" kern="100" dirty="0">
                <a:solidFill>
                  <a:srgbClr val="33977A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8÷4</a:t>
            </a:r>
            <a:r>
              <a:rPr lang="zh-CN" altLang="en-US" sz="2400" kern="100" dirty="0">
                <a:solidFill>
                  <a:srgbClr val="33977A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等算式的本质联系。这样的教学善于把握学生学习的切入点</a:t>
            </a:r>
            <a:r>
              <a:rPr lang="en-US" altLang="zh-CN" sz="2400" kern="100" dirty="0">
                <a:solidFill>
                  <a:srgbClr val="33977A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2400" kern="100" dirty="0">
                <a:solidFill>
                  <a:srgbClr val="33977A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引导他们着力沟通新旧知识的联系。学生在捕捉联系</a:t>
            </a:r>
            <a:r>
              <a:rPr lang="en-US" altLang="zh-CN" sz="2400" kern="100" dirty="0">
                <a:solidFill>
                  <a:srgbClr val="33977A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2400" kern="100" dirty="0">
                <a:solidFill>
                  <a:srgbClr val="33977A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发现窍门的</a:t>
            </a:r>
            <a:r>
              <a:rPr lang="en-US" altLang="zh-CN" sz="2400" kern="100" dirty="0">
                <a:solidFill>
                  <a:srgbClr val="33977A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“</a:t>
            </a:r>
            <a:r>
              <a:rPr lang="zh-CN" altLang="en-US" sz="2400" kern="100" dirty="0">
                <a:solidFill>
                  <a:srgbClr val="33977A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顿悟</a:t>
            </a:r>
            <a:r>
              <a:rPr lang="en-US" altLang="zh-CN" sz="2400" kern="100" dirty="0">
                <a:solidFill>
                  <a:srgbClr val="33977A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‘</a:t>
            </a:r>
            <a:r>
              <a:rPr lang="zh-CN" altLang="en-US" sz="2400" kern="100" dirty="0">
                <a:solidFill>
                  <a:srgbClr val="33977A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过程中，不知不觉地经历着知识经验的迁移与同化，认知矛盾趋于平衡</a:t>
            </a:r>
            <a:r>
              <a:rPr lang="en-US" altLang="zh-CN" sz="2400" kern="100" dirty="0">
                <a:solidFill>
                  <a:srgbClr val="33977A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2400" kern="100" dirty="0">
                <a:solidFill>
                  <a:srgbClr val="33977A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认知结构得以拓展，学生在解决问题的</a:t>
            </a:r>
            <a:r>
              <a:rPr lang="zh-CN" altLang="en-US" sz="2400" kern="100">
                <a:solidFill>
                  <a:srgbClr val="33977A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过程中，既</a:t>
            </a:r>
            <a:r>
              <a:rPr lang="zh-CN" altLang="en-US" sz="2400" kern="100" dirty="0">
                <a:solidFill>
                  <a:srgbClr val="33977A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获得知识又发展思维，同时也在解决问题学习成功中体验学习的快乐。</a:t>
            </a:r>
            <a:endParaRPr lang="zh-CN" altLang="en-US" sz="2400" kern="100" dirty="0">
              <a:solidFill>
                <a:srgbClr val="33977A"/>
              </a:solidFill>
              <a:effectLst/>
            </a:endParaRPr>
          </a:p>
          <a:p>
            <a:pPr fontAlgn="auto">
              <a:lnSpc>
                <a:spcPct val="150000"/>
              </a:lnSpc>
            </a:pPr>
            <a:endParaRPr lang="zh-CN" altLang="en-US" sz="2400" dirty="0">
              <a:solidFill>
                <a:srgbClr val="33977A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33020" y="5330190"/>
            <a:ext cx="12228195" cy="1516380"/>
          </a:xfrm>
          <a:prstGeom prst="rect">
            <a:avLst/>
          </a:prstGeom>
          <a:solidFill>
            <a:srgbClr val="3396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586740" y="367665"/>
            <a:ext cx="10988040" cy="50210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kern="100" dirty="0">
                <a:solidFill>
                  <a:srgbClr val="33977A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    又如，教学认识土地面积平方千米时，由于学生已掌握了平方米、平方分米等面积单位。并懂得了它们的含义，知道一平方米是指边长是一</a:t>
            </a:r>
            <a:r>
              <a:rPr lang="en-US" altLang="zh-CN" sz="2400" kern="100" dirty="0">
                <a:solidFill>
                  <a:srgbClr val="33977A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.</a:t>
            </a:r>
            <a:r>
              <a:rPr lang="zh-CN" altLang="en-US" sz="2400" kern="100" dirty="0">
                <a:solidFill>
                  <a:srgbClr val="33977A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米的正方形的面积，从而可以把平方米的含义推广到一平方千米的含义上，引导学生试着说出</a:t>
            </a:r>
            <a:r>
              <a:rPr lang="en-US" altLang="zh-CN" sz="2400" kern="100" dirty="0">
                <a:solidFill>
                  <a:srgbClr val="33977A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:</a:t>
            </a:r>
            <a:r>
              <a:rPr lang="zh-CN" altLang="en-US" sz="2400" kern="100" dirty="0">
                <a:solidFill>
                  <a:srgbClr val="33977A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边长是一千米的正方形的土地面积是一平方千米，这就很容易地得出了一平方千米的含义。学生解决新问题时，总要利用己有的知识技能去寻求方法，因此，学生的基础知识掌握得越扎实，基本技能越熟练，迁移就越容易发生。所以，平时一定要狠抓学生的基础教学，从而使新知识的接受更容易。如，教学小数、分数四则混合运算，可从整数四则混合运算进行迁移。对整数四则混合运算的意义性质理解得越透彻，计算能力越强，学习小数、分数四则混合运算时就越容易。</a:t>
            </a:r>
            <a:endParaRPr lang="zh-CN" altLang="en-US" sz="2400" dirty="0">
              <a:solidFill>
                <a:srgbClr val="3397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6809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59d70727ebf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62170"/>
            <a:ext cx="12190095" cy="2247265"/>
          </a:xfrm>
          <a:prstGeom prst="rect">
            <a:avLst/>
          </a:prstGeom>
        </p:spPr>
      </p:pic>
      <p:pic>
        <p:nvPicPr>
          <p:cNvPr id="6" name="图片 5" descr="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8640" y="2165350"/>
            <a:ext cx="3719830" cy="4483100"/>
          </a:xfrm>
          <a:prstGeom prst="rect">
            <a:avLst/>
          </a:prstGeom>
        </p:spPr>
      </p:pic>
      <p:pic>
        <p:nvPicPr>
          <p:cNvPr id="7" name="图片 6" descr="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7930" y="4166870"/>
            <a:ext cx="2186305" cy="2634615"/>
          </a:xfrm>
          <a:prstGeom prst="rect">
            <a:avLst/>
          </a:prstGeom>
        </p:spPr>
      </p:pic>
      <p:pic>
        <p:nvPicPr>
          <p:cNvPr id="8" name="图片 7" descr="3"/>
          <p:cNvPicPr>
            <a:picLocks noChangeAspect="1"/>
          </p:cNvPicPr>
          <p:nvPr/>
        </p:nvPicPr>
        <p:blipFill>
          <a:blip r:embed="rId4"/>
          <a:srcRect r="41064" b="15669"/>
          <a:stretch>
            <a:fillRect/>
          </a:stretch>
        </p:blipFill>
        <p:spPr>
          <a:xfrm>
            <a:off x="0" y="-21590"/>
            <a:ext cx="2395220" cy="2342515"/>
          </a:xfrm>
          <a:prstGeom prst="rect">
            <a:avLst/>
          </a:prstGeom>
        </p:spPr>
      </p:pic>
      <p:sp>
        <p:nvSpPr>
          <p:cNvPr id="48" name="文本框 5"/>
          <p:cNvSpPr txBox="1">
            <a:spLocks noChangeArrowheads="1"/>
          </p:cNvSpPr>
          <p:nvPr/>
        </p:nvSpPr>
        <p:spPr bwMode="auto">
          <a:xfrm>
            <a:off x="4943740" y="1288568"/>
            <a:ext cx="1691753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3" tIns="45701" rIns="91403" bIns="45701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altLang="zh-CN" sz="8800" dirty="0">
                <a:solidFill>
                  <a:srgbClr val="339679"/>
                </a:solidFill>
                <a:latin typeface="双鱼集 镇海风格简字体" panose="040B0509000000000000" charset="-122"/>
                <a:ea typeface="双鱼集 镇海风格简字体" panose="040B0509000000000000" charset="-122"/>
              </a:rPr>
              <a:t>03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1473200" y="2794000"/>
            <a:ext cx="8396605" cy="942975"/>
          </a:xfrm>
          <a:prstGeom prst="rect">
            <a:avLst/>
          </a:prstGeom>
          <a:noFill/>
        </p:spPr>
        <p:txBody>
          <a:bodyPr anchor="ctr"/>
          <a:lstStyle/>
          <a:p>
            <a:pPr marL="0" marR="0" lvl="0" indent="0" algn="ctr" defTabSz="914400" rtl="0" eaLnBrk="1" fontAlgn="t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400">
                <a:solidFill>
                  <a:srgbClr val="339679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r>
              <a:rPr lang="zh-CN" altLang="en-US" sz="3600">
                <a:solidFill>
                  <a:srgbClr val="339679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引导深究、反思总结中“体悟”学习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33020" y="5330190"/>
            <a:ext cx="12228195" cy="1516380"/>
          </a:xfrm>
          <a:prstGeom prst="rect">
            <a:avLst/>
          </a:prstGeom>
          <a:solidFill>
            <a:srgbClr val="3396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0" y="581892"/>
            <a:ext cx="12099635" cy="27757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kern="100" dirty="0">
                <a:solidFill>
                  <a:srgbClr val="33977A"/>
                </a:solidFill>
                <a:effectLst/>
                <a:latin typeface="+mn-ea"/>
              </a:rPr>
              <a:t>    建构主义认为</a:t>
            </a:r>
            <a:r>
              <a:rPr lang="en-US" altLang="zh-CN" sz="2400" kern="100" dirty="0">
                <a:solidFill>
                  <a:srgbClr val="33977A"/>
                </a:solidFill>
                <a:effectLst/>
                <a:latin typeface="+mn-ea"/>
              </a:rPr>
              <a:t>:</a:t>
            </a:r>
            <a:r>
              <a:rPr lang="zh-CN" altLang="en-US" sz="2400" kern="100" dirty="0">
                <a:solidFill>
                  <a:srgbClr val="33977A"/>
                </a:solidFill>
                <a:effectLst/>
                <a:latin typeface="+mn-ea"/>
              </a:rPr>
              <a:t>一切认识都必须通过主体的建构活动才得以完成。所以学习者必须对自己的学习活动进行自我监控、自我检查，以诊断和判断自己在学习中，所追求的是否符合自己设置的目标。通过反思，让学生把解决问题的思维上升到一定的高度，形成一定的认知策略。学到数学思想、方法，从而提高数学认知能力。我认为课堂上教师应“导在所当导，放在不得不放处”。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36195" y="5337009"/>
            <a:ext cx="12228195" cy="1516380"/>
          </a:xfrm>
          <a:prstGeom prst="rect">
            <a:avLst/>
          </a:prstGeom>
          <a:solidFill>
            <a:srgbClr val="3396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1144540" y="271500"/>
            <a:ext cx="5734434" cy="443775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kern="100" dirty="0">
                <a:solidFill>
                  <a:srgbClr val="33977A"/>
                </a:solidFill>
                <a:effectLst/>
                <a:latin typeface="+mn-ea"/>
              </a:rPr>
              <a:t>    如：错题，我们在对学生开展数学教学时，可以积极将数学错题应用到教学中，让学生学会发现错题，以此来锻炼学生的反应能力，以及思维灵活性。避免学生出现惯性思维，受到惯性思维的影响以及限制，要让学生学会在检索错题、纠正错题的过程中，逐渐形成良好的反思意识以及反思习惯。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EF414EE-5C23-444A-85E7-EF8DF98CF0D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74" r="3140" b="16575"/>
          <a:stretch/>
        </p:blipFill>
        <p:spPr>
          <a:xfrm>
            <a:off x="7952082" y="51447"/>
            <a:ext cx="4043494" cy="528556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0D7DEE67-28E4-4FBF-A79D-C58CFD67833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91" r="1934" b="18532"/>
          <a:stretch/>
        </p:blipFill>
        <p:spPr>
          <a:xfrm>
            <a:off x="7952082" y="51447"/>
            <a:ext cx="3884490" cy="533805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9196AA1C-3501-436D-A784-38CD4C0932B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14" r="3189" b="17677"/>
          <a:stretch/>
        </p:blipFill>
        <p:spPr>
          <a:xfrm>
            <a:off x="8111087" y="51447"/>
            <a:ext cx="3884489" cy="531555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76C1C038-1865-4CBC-96D7-61C7CB4702E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7125" r="1069" b="18288"/>
          <a:stretch/>
        </p:blipFill>
        <p:spPr>
          <a:xfrm>
            <a:off x="7952082" y="77203"/>
            <a:ext cx="3991092" cy="5323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566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33020" y="5330190"/>
            <a:ext cx="12228195" cy="1516380"/>
          </a:xfrm>
          <a:prstGeom prst="rect">
            <a:avLst/>
          </a:prstGeom>
          <a:solidFill>
            <a:srgbClr val="3396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309418" y="923637"/>
            <a:ext cx="11057665" cy="222176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kern="100" dirty="0">
                <a:solidFill>
                  <a:srgbClr val="00B050"/>
                </a:solidFill>
                <a:effectLst/>
                <a:latin typeface="+mn-ea"/>
              </a:rPr>
              <a:t>    </a:t>
            </a:r>
            <a:r>
              <a:rPr lang="zh-CN" altLang="en-US" sz="2400" kern="100" dirty="0">
                <a:solidFill>
                  <a:srgbClr val="33977A"/>
                </a:solidFill>
                <a:effectLst/>
                <a:latin typeface="+mn-ea"/>
              </a:rPr>
              <a:t>在学生发现错题并且将其纠正之后，我们应当引导学生将这些错题记录在数学错题本中，通过对数学错题本进行回顾分析，加深对这些错题的记忆以及印象。同时，在课后练习中要为学生布置相同类型的题目，从而让学生积极对数学知识进行反思。</a:t>
            </a:r>
          </a:p>
        </p:txBody>
      </p:sp>
    </p:spTree>
    <p:extLst>
      <p:ext uri="{BB962C8B-B14F-4D97-AF65-F5344CB8AC3E}">
        <p14:creationId xmlns:p14="http://schemas.microsoft.com/office/powerpoint/2010/main" val="4111159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59d70727ebf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62170"/>
            <a:ext cx="12190095" cy="2247265"/>
          </a:xfrm>
          <a:prstGeom prst="rect">
            <a:avLst/>
          </a:prstGeom>
        </p:spPr>
      </p:pic>
      <p:pic>
        <p:nvPicPr>
          <p:cNvPr id="6" name="图片 5" descr="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8640" y="2165350"/>
            <a:ext cx="3719830" cy="4483100"/>
          </a:xfrm>
          <a:prstGeom prst="rect">
            <a:avLst/>
          </a:prstGeom>
        </p:spPr>
      </p:pic>
      <p:pic>
        <p:nvPicPr>
          <p:cNvPr id="7" name="图片 6" descr="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7930" y="4166870"/>
            <a:ext cx="2186305" cy="2634615"/>
          </a:xfrm>
          <a:prstGeom prst="rect">
            <a:avLst/>
          </a:prstGeom>
        </p:spPr>
      </p:pic>
      <p:pic>
        <p:nvPicPr>
          <p:cNvPr id="8" name="图片 7" descr="3"/>
          <p:cNvPicPr>
            <a:picLocks noChangeAspect="1"/>
          </p:cNvPicPr>
          <p:nvPr/>
        </p:nvPicPr>
        <p:blipFill>
          <a:blip r:embed="rId4"/>
          <a:srcRect r="41064" b="15669"/>
          <a:stretch>
            <a:fillRect/>
          </a:stretch>
        </p:blipFill>
        <p:spPr>
          <a:xfrm>
            <a:off x="0" y="-21590"/>
            <a:ext cx="2395220" cy="2342515"/>
          </a:xfrm>
          <a:prstGeom prst="rect">
            <a:avLst/>
          </a:prstGeom>
        </p:spPr>
      </p:pic>
      <p:sp>
        <p:nvSpPr>
          <p:cNvPr id="48" name="文本框 5"/>
          <p:cNvSpPr txBox="1">
            <a:spLocks noChangeArrowheads="1"/>
          </p:cNvSpPr>
          <p:nvPr/>
        </p:nvSpPr>
        <p:spPr bwMode="auto">
          <a:xfrm>
            <a:off x="4981840" y="1288568"/>
            <a:ext cx="1691753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3" tIns="45701" rIns="91403" bIns="45701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altLang="zh-CN" sz="8800" dirty="0">
                <a:solidFill>
                  <a:srgbClr val="339679"/>
                </a:solidFill>
                <a:latin typeface="双鱼集 镇海风格简字体" panose="040B0509000000000000" charset="-122"/>
                <a:ea typeface="双鱼集 镇海风格简字体" panose="040B0509000000000000" charset="-122"/>
              </a:rPr>
              <a:t>04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2033270" y="3002915"/>
            <a:ext cx="7446010" cy="942975"/>
          </a:xfrm>
          <a:prstGeom prst="rect">
            <a:avLst/>
          </a:prstGeom>
          <a:noFill/>
        </p:spPr>
        <p:txBody>
          <a:bodyPr anchor="ctr"/>
          <a:lstStyle/>
          <a:p>
            <a:pPr marL="0" marR="0" lvl="0" indent="0" algn="ctr" defTabSz="914400" rtl="0" eaLnBrk="1" fontAlgn="t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000">
                <a:solidFill>
                  <a:srgbClr val="339679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营造氛围,在师生评价中体悟学习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59d70727ebf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662170"/>
            <a:ext cx="12190095" cy="2247265"/>
          </a:xfrm>
          <a:prstGeom prst="rect">
            <a:avLst/>
          </a:prstGeom>
        </p:spPr>
      </p:pic>
      <p:pic>
        <p:nvPicPr>
          <p:cNvPr id="6" name="图片 5" descr="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38640" y="2165350"/>
            <a:ext cx="3719830" cy="4483100"/>
          </a:xfrm>
          <a:prstGeom prst="rect">
            <a:avLst/>
          </a:prstGeom>
        </p:spPr>
      </p:pic>
      <p:pic>
        <p:nvPicPr>
          <p:cNvPr id="7" name="图片 6" descr="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7930" y="4166870"/>
            <a:ext cx="2186305" cy="2634615"/>
          </a:xfrm>
          <a:prstGeom prst="rect">
            <a:avLst/>
          </a:prstGeom>
        </p:spPr>
      </p:pic>
      <p:pic>
        <p:nvPicPr>
          <p:cNvPr id="8" name="图片 7" descr="3"/>
          <p:cNvPicPr>
            <a:picLocks noChangeAspect="1"/>
          </p:cNvPicPr>
          <p:nvPr/>
        </p:nvPicPr>
        <p:blipFill>
          <a:blip r:embed="rId5"/>
          <a:srcRect r="41064" b="15669"/>
          <a:stretch>
            <a:fillRect/>
          </a:stretch>
        </p:blipFill>
        <p:spPr>
          <a:xfrm>
            <a:off x="0" y="-21590"/>
            <a:ext cx="2395220" cy="2342515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95E1CB19-8A51-4002-B04C-EC4A79A65ACF}"/>
              </a:ext>
            </a:extLst>
          </p:cNvPr>
          <p:cNvSpPr txBox="1"/>
          <p:nvPr/>
        </p:nvSpPr>
        <p:spPr>
          <a:xfrm>
            <a:off x="5971540" y="1456055"/>
            <a:ext cx="4391660" cy="713740"/>
          </a:xfrm>
          <a:prstGeom prst="rect">
            <a:avLst/>
          </a:prstGeom>
          <a:noFill/>
        </p:spPr>
        <p:txBody>
          <a:bodyPr anchor="ctr"/>
          <a:lstStyle/>
          <a:p>
            <a:pPr marL="0" marR="0" lvl="0" indent="0" algn="l" defTabSz="914400" rtl="0" eaLnBrk="1" fontAlgn="t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kern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重实践探索,在操作情境中“体悟”学习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79C06F8C-09E7-441C-B612-93E6261F5487}"/>
              </a:ext>
            </a:extLst>
          </p:cNvPr>
          <p:cNvSpPr txBox="1"/>
          <p:nvPr/>
        </p:nvSpPr>
        <p:spPr>
          <a:xfrm>
            <a:off x="5144135" y="1558925"/>
            <a:ext cx="629920" cy="521970"/>
          </a:xfrm>
          <a:prstGeom prst="rect">
            <a:avLst/>
          </a:prstGeom>
          <a:solidFill>
            <a:srgbClr val="33977A"/>
          </a:solidFill>
        </p:spPr>
        <p:txBody>
          <a:bodyPr wrap="square" rtlCol="0">
            <a:spAutoFit/>
          </a:bodyPr>
          <a:lstStyle/>
          <a:p>
            <a:pPr marL="0" marR="0"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80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Impact" panose="020B0806030902050204" charset="0"/>
                <a:ea typeface="方正舒体" panose="02010601030101010101" pitchFamily="2" charset="-122"/>
                <a:sym typeface="+mn-ea"/>
              </a:rPr>
              <a:t>01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2BF27431-AC7C-4078-8CD4-F14C36B1EF73}"/>
              </a:ext>
            </a:extLst>
          </p:cNvPr>
          <p:cNvSpPr txBox="1"/>
          <p:nvPr/>
        </p:nvSpPr>
        <p:spPr>
          <a:xfrm>
            <a:off x="5144135" y="2547620"/>
            <a:ext cx="629920" cy="521970"/>
          </a:xfrm>
          <a:prstGeom prst="rect">
            <a:avLst/>
          </a:prstGeom>
          <a:solidFill>
            <a:srgbClr val="33977A"/>
          </a:solidFill>
        </p:spPr>
        <p:txBody>
          <a:bodyPr wrap="square" rtlCol="0">
            <a:spAutoFit/>
          </a:bodyPr>
          <a:lstStyle/>
          <a:p>
            <a:pPr marL="0" marR="0"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80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Impact" panose="020B0806030902050204" charset="0"/>
                <a:ea typeface="方正舒体" panose="02010601030101010101" pitchFamily="2" charset="-122"/>
                <a:sym typeface="+mn-ea"/>
              </a:rPr>
              <a:t>02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E42DDE1A-7842-48DD-8A31-DF5C7E613A53}"/>
              </a:ext>
            </a:extLst>
          </p:cNvPr>
          <p:cNvSpPr txBox="1"/>
          <p:nvPr/>
        </p:nvSpPr>
        <p:spPr>
          <a:xfrm>
            <a:off x="5144135" y="3523615"/>
            <a:ext cx="629920" cy="521970"/>
          </a:xfrm>
          <a:prstGeom prst="rect">
            <a:avLst/>
          </a:prstGeom>
          <a:solidFill>
            <a:srgbClr val="33977A"/>
          </a:solidFill>
        </p:spPr>
        <p:txBody>
          <a:bodyPr wrap="square" rtlCol="0">
            <a:spAutoFit/>
          </a:bodyPr>
          <a:lstStyle/>
          <a:p>
            <a:pPr marL="0" marR="0"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80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Impact" panose="020B0806030902050204" charset="0"/>
                <a:ea typeface="方正舒体" panose="02010601030101010101" pitchFamily="2" charset="-122"/>
                <a:sym typeface="+mn-ea"/>
              </a:rPr>
              <a:t>03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9DE6DB45-3DD5-4D12-BD69-A7A9215F980A}"/>
              </a:ext>
            </a:extLst>
          </p:cNvPr>
          <p:cNvSpPr txBox="1"/>
          <p:nvPr/>
        </p:nvSpPr>
        <p:spPr>
          <a:xfrm>
            <a:off x="5971540" y="2438400"/>
            <a:ext cx="3996690" cy="713740"/>
          </a:xfrm>
          <a:prstGeom prst="rect">
            <a:avLst/>
          </a:prstGeom>
          <a:noFill/>
        </p:spPr>
        <p:txBody>
          <a:bodyPr anchor="ctr"/>
          <a:lstStyle/>
          <a:p>
            <a:pPr marL="0" marR="0" lvl="0" indent="0" algn="l" defTabSz="914400" rtl="0" eaLnBrk="1" fontAlgn="t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kern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沟通联系,在迁移同化中“体悟”学习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043EF78C-5188-44D1-8445-77CD6CABEE40}"/>
              </a:ext>
            </a:extLst>
          </p:cNvPr>
          <p:cNvSpPr txBox="1"/>
          <p:nvPr/>
        </p:nvSpPr>
        <p:spPr>
          <a:xfrm>
            <a:off x="5971540" y="3427730"/>
            <a:ext cx="4091305" cy="713740"/>
          </a:xfrm>
          <a:prstGeom prst="rect">
            <a:avLst/>
          </a:prstGeom>
          <a:noFill/>
        </p:spPr>
        <p:txBody>
          <a:bodyPr anchor="ctr"/>
          <a:lstStyle/>
          <a:p>
            <a:pPr marL="0" marR="0" lvl="0" indent="0" algn="l" defTabSz="914400" rtl="0" eaLnBrk="1" fontAlgn="t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kern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引导深究于反思总结中“体悟”学习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32324FED-6382-48BB-AD62-26BF514F25A0}"/>
              </a:ext>
            </a:extLst>
          </p:cNvPr>
          <p:cNvSpPr txBox="1"/>
          <p:nvPr/>
        </p:nvSpPr>
        <p:spPr>
          <a:xfrm>
            <a:off x="5144135" y="4397375"/>
            <a:ext cx="629920" cy="521970"/>
          </a:xfrm>
          <a:prstGeom prst="rect">
            <a:avLst/>
          </a:prstGeom>
          <a:solidFill>
            <a:srgbClr val="33977A"/>
          </a:solidFill>
        </p:spPr>
        <p:txBody>
          <a:bodyPr wrap="square" rtlCol="0">
            <a:spAutoFit/>
          </a:bodyPr>
          <a:lstStyle/>
          <a:p>
            <a:pPr marL="0" marR="0"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80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Impact" panose="020B0806030902050204" charset="0"/>
                <a:ea typeface="方正舒体" panose="02010601030101010101" pitchFamily="2" charset="-122"/>
                <a:sym typeface="+mn-ea"/>
              </a:rPr>
              <a:t>04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FB571DFA-522B-4FF0-9540-F72226CE1409}"/>
              </a:ext>
            </a:extLst>
          </p:cNvPr>
          <p:cNvSpPr txBox="1"/>
          <p:nvPr/>
        </p:nvSpPr>
        <p:spPr>
          <a:xfrm>
            <a:off x="5969635" y="4495165"/>
            <a:ext cx="37611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营造氛围,在师生评价中体悟学习</a:t>
            </a:r>
            <a:endParaRPr lang="zh-CN" altLang="en-US" kern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uLnTx/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endParaRPr lang="zh-CN" altLang="en-US"/>
          </a:p>
        </p:txBody>
      </p:sp>
      <p:sp>
        <p:nvSpPr>
          <p:cNvPr id="24" name="文本框 158">
            <a:extLst>
              <a:ext uri="{FF2B5EF4-FFF2-40B4-BE49-F238E27FC236}">
                <a16:creationId xmlns:a16="http://schemas.microsoft.com/office/drawing/2014/main" id="{68801298-01A9-477F-941B-F9393C43A91C}"/>
              </a:ext>
            </a:extLst>
          </p:cNvPr>
          <p:cNvSpPr txBox="1"/>
          <p:nvPr/>
        </p:nvSpPr>
        <p:spPr>
          <a:xfrm>
            <a:off x="2047292" y="1558679"/>
            <a:ext cx="1958340" cy="11722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65032" tIns="32516" rIns="65032" bIns="32516" rtlCol="0">
            <a:spAutoFit/>
          </a:bodyPr>
          <a:lstStyle/>
          <a:p>
            <a:r>
              <a:rPr kumimoji="1" lang="zh-CN" altLang="en-US" sz="7200" dirty="0">
                <a:solidFill>
                  <a:srgbClr val="33977A"/>
                </a:solidFill>
                <a:latin typeface="方正清刻本悦宋简体" panose="02000000000000000000" charset="-122"/>
                <a:ea typeface="方正清刻本悦宋简体" panose="02000000000000000000" charset="-122"/>
              </a:rPr>
              <a:t>目录</a:t>
            </a:r>
          </a:p>
        </p:txBody>
      </p:sp>
    </p:spTree>
    <p:extLst>
      <p:ext uri="{BB962C8B-B14F-4D97-AF65-F5344CB8AC3E}">
        <p14:creationId xmlns:p14="http://schemas.microsoft.com/office/powerpoint/2010/main" val="21160206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33020" y="5330190"/>
            <a:ext cx="12228195" cy="1516380"/>
          </a:xfrm>
          <a:prstGeom prst="rect">
            <a:avLst/>
          </a:prstGeom>
          <a:solidFill>
            <a:srgbClr val="3396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448194" y="391448"/>
            <a:ext cx="10988040" cy="39070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2400" dirty="0">
                <a:solidFill>
                  <a:srgbClr val="33977A"/>
                </a:solidFill>
                <a:sym typeface="+mn-ea"/>
              </a:rPr>
              <a:t>         素质教育提倡“以人为本”的教育观念，也就是一切以人的发展为本。课堂教学评价的主要目的，是为了全面地了解学生的数学学习历程，激励学生的学习和改进。教师的教学应建立评价目标多元化、评价方法多样的评价体系。对数学学习的评价，不仅要关注学生学习的结果，更要关注他们学习的过程；要关注学生数学学习的水平，更要关注他们在数学活动中。所表现出来的情感与态度，帮助学生认识自我、建立信心。在数学课堂教学中，我尝试采用多种形式的课堂评价方法，让学生主动参与评价，提高数学课的质量。</a:t>
            </a:r>
            <a:endParaRPr lang="zh-CN" altLang="en-US" sz="2400" dirty="0">
              <a:solidFill>
                <a:srgbClr val="33977A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33020" y="5330190"/>
            <a:ext cx="12228195" cy="1516380"/>
          </a:xfrm>
          <a:prstGeom prst="rect">
            <a:avLst/>
          </a:prstGeom>
          <a:solidFill>
            <a:srgbClr val="3396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448194" y="391448"/>
            <a:ext cx="10988040" cy="335906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kern="100" dirty="0">
                <a:solidFill>
                  <a:srgbClr val="33977A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    注重互动性和民主性。我们在一节数学课结束的时候，我们经常会进行课堂评价</a:t>
            </a:r>
            <a:r>
              <a:rPr lang="en-US" altLang="zh-CN" sz="2400" kern="100" dirty="0">
                <a:solidFill>
                  <a:srgbClr val="33977A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:</a:t>
            </a:r>
            <a:r>
              <a:rPr lang="zh-CN" altLang="en-US" sz="2400" kern="100" dirty="0">
                <a:solidFill>
                  <a:srgbClr val="33977A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今天，我们学习了什么内容？你有什么收获？或者说</a:t>
            </a:r>
            <a:r>
              <a:rPr lang="en-US" altLang="zh-CN" sz="2400" kern="100" dirty="0">
                <a:solidFill>
                  <a:srgbClr val="33977A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:</a:t>
            </a:r>
            <a:r>
              <a:rPr lang="zh-CN" altLang="en-US" sz="2400" kern="100" dirty="0">
                <a:solidFill>
                  <a:srgbClr val="33977A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在今天学习的知识中，你们已经知道了什么，要注意些什么？这样的评价有一个弊端，评价的主体是老师，学生在学习了新的内容后，到底有没有收获？到底应注意些什么，是站在老师的角度来思考的。</a:t>
            </a:r>
            <a:endParaRPr lang="zh-CN" altLang="en-US" sz="2400" kern="100" dirty="0">
              <a:solidFill>
                <a:srgbClr val="33977A"/>
              </a:solidFill>
              <a:effectLst/>
            </a:endParaRPr>
          </a:p>
          <a:p>
            <a:pPr fontAlgn="auto">
              <a:lnSpc>
                <a:spcPct val="150000"/>
              </a:lnSpc>
            </a:pPr>
            <a:endParaRPr lang="zh-CN" altLang="en-US" sz="2400" dirty="0">
              <a:solidFill>
                <a:srgbClr val="3397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8896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33020" y="5330190"/>
            <a:ext cx="12228195" cy="1516380"/>
          </a:xfrm>
          <a:prstGeom prst="rect">
            <a:avLst/>
          </a:prstGeom>
          <a:solidFill>
            <a:srgbClr val="3396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448194" y="391448"/>
            <a:ext cx="10988040" cy="280506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indent="3556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400" kern="100" dirty="0">
                <a:solidFill>
                  <a:srgbClr val="33977A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  所以，对学生而言，他们在思想上没有引起足够的重视，又怎能在以后的学习中去注意这些知识点呢？所以，粗心的仍然粗心，小数点忘记的还是忘记。而师生互动式的评价，注重老师与学生评价的有机结合，是一种双向互动活动，并更多地发挥学生评价的主体作用。</a:t>
            </a:r>
            <a:endParaRPr lang="zh-CN" altLang="en-US" sz="2400" kern="100" dirty="0">
              <a:solidFill>
                <a:srgbClr val="33977A"/>
              </a:solidFill>
              <a:effectLst/>
            </a:endParaRPr>
          </a:p>
          <a:p>
            <a:pPr fontAlgn="auto">
              <a:lnSpc>
                <a:spcPct val="150000"/>
              </a:lnSpc>
            </a:pPr>
            <a:endParaRPr lang="zh-CN" altLang="en-US" sz="2400" dirty="0">
              <a:solidFill>
                <a:srgbClr val="3397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1571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33020" y="5330190"/>
            <a:ext cx="12228195" cy="1516380"/>
          </a:xfrm>
          <a:prstGeom prst="rect">
            <a:avLst/>
          </a:prstGeom>
          <a:solidFill>
            <a:srgbClr val="3396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448194" y="391448"/>
            <a:ext cx="10988040" cy="50210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indent="3556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400" kern="100" dirty="0">
                <a:solidFill>
                  <a:srgbClr val="33977A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例如</a:t>
            </a:r>
            <a:r>
              <a:rPr lang="en-US" altLang="zh-CN" sz="2400" kern="100" dirty="0">
                <a:solidFill>
                  <a:srgbClr val="33977A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:</a:t>
            </a:r>
            <a:r>
              <a:rPr lang="zh-CN" altLang="en-US" sz="2400" kern="100" dirty="0">
                <a:solidFill>
                  <a:srgbClr val="33977A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学生在学习第十册的“质数、合数、互质数”的概念以后，我设计了这样的课尾，先让学生说出这节课学习了什么内容，自我评价一下，学得怎样</a:t>
            </a:r>
            <a:r>
              <a:rPr lang="en-US" altLang="zh-CN" sz="2400" kern="100" dirty="0">
                <a:solidFill>
                  <a:srgbClr val="33977A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?</a:t>
            </a:r>
            <a:r>
              <a:rPr lang="zh-CN" altLang="en-US" sz="2400" kern="100" dirty="0">
                <a:solidFill>
                  <a:srgbClr val="33977A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然后，我出示了这样两道习题</a:t>
            </a:r>
            <a:r>
              <a:rPr lang="en-US" altLang="zh-CN" sz="2400" kern="100" dirty="0">
                <a:solidFill>
                  <a:srgbClr val="33977A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:</a:t>
            </a:r>
          </a:p>
          <a:p>
            <a:pPr marL="0" marR="0" indent="3556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400" kern="100" dirty="0">
                <a:solidFill>
                  <a:srgbClr val="33977A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sz="2400" kern="100" dirty="0">
                <a:solidFill>
                  <a:srgbClr val="33977A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、写出一个数</a:t>
            </a:r>
            <a:r>
              <a:rPr lang="en-US" altLang="zh-CN" sz="2400" kern="100" dirty="0">
                <a:solidFill>
                  <a:srgbClr val="33977A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2400" kern="100" dirty="0">
                <a:solidFill>
                  <a:srgbClr val="33977A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与已知数互质</a:t>
            </a:r>
            <a:r>
              <a:rPr lang="en-US" altLang="zh-CN" sz="2400" kern="100" dirty="0">
                <a:solidFill>
                  <a:srgbClr val="33977A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2400" kern="100" dirty="0">
                <a:solidFill>
                  <a:srgbClr val="33977A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如</a:t>
            </a:r>
            <a:r>
              <a:rPr lang="en-US" altLang="zh-CN" sz="2400" kern="100" dirty="0">
                <a:solidFill>
                  <a:srgbClr val="33977A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:3</a:t>
            </a:r>
            <a:r>
              <a:rPr lang="zh-CN" altLang="en-US" sz="2400" kern="100" dirty="0">
                <a:solidFill>
                  <a:srgbClr val="33977A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和（  ）</a:t>
            </a:r>
            <a:r>
              <a:rPr lang="en-US" altLang="zh-CN" sz="2400" kern="100" dirty="0">
                <a:solidFill>
                  <a:srgbClr val="33977A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,9</a:t>
            </a:r>
            <a:r>
              <a:rPr lang="zh-CN" altLang="en-US" sz="2400" kern="100" dirty="0">
                <a:solidFill>
                  <a:srgbClr val="33977A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和（  ）</a:t>
            </a:r>
            <a:r>
              <a:rPr lang="en-US" altLang="zh-CN" sz="2400" kern="100" dirty="0">
                <a:solidFill>
                  <a:srgbClr val="33977A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, 10</a:t>
            </a:r>
            <a:r>
              <a:rPr lang="zh-CN" altLang="en-US" sz="2400" kern="100" dirty="0">
                <a:solidFill>
                  <a:srgbClr val="33977A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和（   ）。</a:t>
            </a:r>
          </a:p>
          <a:p>
            <a:pPr marL="0" marR="0" indent="3556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400" kern="100" dirty="0">
                <a:solidFill>
                  <a:srgbClr val="33977A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sz="2400" kern="100" dirty="0">
                <a:solidFill>
                  <a:srgbClr val="33977A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、在下面的每组数中，找出一个与众不同的数，说说为什么</a:t>
            </a:r>
            <a:r>
              <a:rPr lang="en-US" altLang="zh-CN" sz="2400" kern="100" dirty="0">
                <a:solidFill>
                  <a:srgbClr val="33977A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?</a:t>
            </a:r>
          </a:p>
          <a:p>
            <a:pPr marL="0" marR="0" indent="3556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400" kern="100" dirty="0">
                <a:solidFill>
                  <a:srgbClr val="33977A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A</a:t>
            </a:r>
            <a:r>
              <a:rPr lang="zh-CN" altLang="en-US" sz="2400" kern="100" dirty="0">
                <a:solidFill>
                  <a:srgbClr val="33977A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en-US" altLang="zh-CN" sz="2400" kern="100" dirty="0">
                <a:solidFill>
                  <a:srgbClr val="33977A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sz="2400" kern="100" dirty="0">
                <a:solidFill>
                  <a:srgbClr val="33977A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en-US" altLang="zh-CN" sz="2400" kern="100" dirty="0">
                <a:solidFill>
                  <a:srgbClr val="33977A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r>
              <a:rPr lang="zh-CN" altLang="en-US" sz="2400" kern="100" dirty="0">
                <a:solidFill>
                  <a:srgbClr val="33977A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en-US" altLang="zh-CN" sz="2400" kern="100" dirty="0">
                <a:solidFill>
                  <a:srgbClr val="33977A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5</a:t>
            </a:r>
            <a:r>
              <a:rPr lang="zh-CN" altLang="en-US" sz="2400" kern="100" dirty="0">
                <a:solidFill>
                  <a:srgbClr val="33977A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en-US" altLang="zh-CN" sz="2400" kern="100" dirty="0">
                <a:solidFill>
                  <a:srgbClr val="33977A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7</a:t>
            </a:r>
            <a:r>
              <a:rPr lang="zh-CN" altLang="en-US" sz="2400" kern="100" dirty="0">
                <a:solidFill>
                  <a:srgbClr val="33977A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en-US" altLang="zh-CN" sz="2400" kern="100" dirty="0">
                <a:solidFill>
                  <a:srgbClr val="33977A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9</a:t>
            </a:r>
            <a:r>
              <a:rPr lang="zh-CN" altLang="en-US" sz="2400" kern="100" dirty="0">
                <a:solidFill>
                  <a:srgbClr val="33977A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en-US" altLang="zh-CN" sz="2400" kern="100" dirty="0">
                <a:solidFill>
                  <a:srgbClr val="33977A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11</a:t>
            </a:r>
            <a:r>
              <a:rPr lang="zh-CN" altLang="en-US" sz="2400" kern="100" dirty="0">
                <a:solidFill>
                  <a:srgbClr val="33977A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en-US" altLang="zh-CN" sz="2400" kern="100" dirty="0">
                <a:solidFill>
                  <a:srgbClr val="33977A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13</a:t>
            </a:r>
          </a:p>
          <a:p>
            <a:pPr marL="0" marR="0" indent="3556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400" kern="100" dirty="0">
                <a:solidFill>
                  <a:srgbClr val="33977A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B</a:t>
            </a:r>
            <a:r>
              <a:rPr lang="zh-CN" altLang="en-US" sz="2400" kern="100" dirty="0">
                <a:solidFill>
                  <a:srgbClr val="33977A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en-US" altLang="zh-CN" sz="2400" kern="100" dirty="0">
                <a:solidFill>
                  <a:srgbClr val="33977A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sz="2400" kern="100" dirty="0">
                <a:solidFill>
                  <a:srgbClr val="33977A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en-US" altLang="zh-CN" sz="2400" kern="100" dirty="0">
                <a:solidFill>
                  <a:srgbClr val="33977A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4</a:t>
            </a:r>
            <a:r>
              <a:rPr lang="zh-CN" altLang="en-US" sz="2400" kern="100" dirty="0">
                <a:solidFill>
                  <a:srgbClr val="33977A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en-US" altLang="zh-CN" sz="2400" kern="100" dirty="0">
                <a:solidFill>
                  <a:srgbClr val="33977A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7</a:t>
            </a:r>
            <a:r>
              <a:rPr lang="zh-CN" altLang="en-US" sz="2400" kern="100" dirty="0">
                <a:solidFill>
                  <a:srgbClr val="33977A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en-US" altLang="zh-CN" sz="2400" kern="100" dirty="0">
                <a:solidFill>
                  <a:srgbClr val="33977A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sz="2400" kern="100" dirty="0">
                <a:solidFill>
                  <a:srgbClr val="33977A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en-US" altLang="zh-CN" sz="2400" kern="100" dirty="0">
                <a:solidFill>
                  <a:srgbClr val="33977A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8</a:t>
            </a:r>
            <a:r>
              <a:rPr lang="zh-CN" altLang="en-US" sz="2400" kern="100" dirty="0">
                <a:solidFill>
                  <a:srgbClr val="33977A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en-US" altLang="zh-CN" sz="2400" kern="100" dirty="0">
                <a:solidFill>
                  <a:srgbClr val="33977A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19</a:t>
            </a:r>
            <a:r>
              <a:rPr lang="zh-CN" altLang="en-US" sz="2400" kern="100" dirty="0">
                <a:solidFill>
                  <a:srgbClr val="33977A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en-US" altLang="zh-CN" sz="2400" kern="100" dirty="0">
                <a:solidFill>
                  <a:srgbClr val="33977A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25</a:t>
            </a:r>
          </a:p>
          <a:p>
            <a:pPr marL="0" marR="0" indent="3556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400" kern="100" dirty="0">
                <a:solidFill>
                  <a:srgbClr val="33977A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C</a:t>
            </a:r>
            <a:r>
              <a:rPr lang="zh-CN" altLang="en-US" sz="2400" kern="100" dirty="0">
                <a:solidFill>
                  <a:srgbClr val="33977A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en-US" altLang="zh-CN" sz="2400" kern="100" dirty="0">
                <a:solidFill>
                  <a:srgbClr val="33977A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4</a:t>
            </a:r>
            <a:r>
              <a:rPr lang="zh-CN" altLang="en-US" sz="2400" kern="100" dirty="0">
                <a:solidFill>
                  <a:srgbClr val="33977A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en-US" altLang="zh-CN" sz="2400" kern="100" dirty="0">
                <a:solidFill>
                  <a:srgbClr val="33977A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8</a:t>
            </a:r>
            <a:r>
              <a:rPr lang="zh-CN" altLang="en-US" sz="2400" kern="100" dirty="0">
                <a:solidFill>
                  <a:srgbClr val="33977A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en-US" altLang="zh-CN" sz="2400" kern="100" dirty="0">
                <a:solidFill>
                  <a:srgbClr val="33977A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10</a:t>
            </a:r>
            <a:r>
              <a:rPr lang="zh-CN" altLang="en-US" sz="2400" kern="100" dirty="0">
                <a:solidFill>
                  <a:srgbClr val="33977A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en-US" altLang="zh-CN" sz="2400" kern="100" dirty="0">
                <a:solidFill>
                  <a:srgbClr val="33977A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12</a:t>
            </a:r>
            <a:r>
              <a:rPr lang="zh-CN" altLang="en-US" sz="2400" kern="100" dirty="0">
                <a:solidFill>
                  <a:srgbClr val="33977A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en-US" altLang="zh-CN" sz="2400" kern="100" dirty="0">
                <a:solidFill>
                  <a:srgbClr val="33977A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14</a:t>
            </a:r>
            <a:r>
              <a:rPr lang="zh-CN" altLang="en-US" sz="2400" kern="100" dirty="0">
                <a:solidFill>
                  <a:srgbClr val="33977A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en-US" altLang="zh-CN" sz="2400" kern="100" dirty="0">
                <a:solidFill>
                  <a:srgbClr val="33977A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23</a:t>
            </a:r>
            <a:r>
              <a:rPr lang="zh-CN" altLang="en-US" sz="2400" kern="100" dirty="0">
                <a:solidFill>
                  <a:srgbClr val="33977A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en-US" altLang="zh-CN" sz="2400" kern="100" dirty="0">
                <a:solidFill>
                  <a:srgbClr val="33977A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32</a:t>
            </a:r>
            <a:endParaRPr lang="zh-CN" altLang="en-US" sz="2400" kern="100" dirty="0">
              <a:solidFill>
                <a:srgbClr val="33977A"/>
              </a:solidFill>
              <a:effectLst/>
            </a:endParaRPr>
          </a:p>
          <a:p>
            <a:pPr fontAlgn="auto">
              <a:lnSpc>
                <a:spcPct val="150000"/>
              </a:lnSpc>
            </a:pPr>
            <a:endParaRPr lang="zh-CN" altLang="en-US" sz="2400" dirty="0">
              <a:solidFill>
                <a:srgbClr val="3397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3625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33020" y="5330190"/>
            <a:ext cx="12228195" cy="1516380"/>
          </a:xfrm>
          <a:prstGeom prst="rect">
            <a:avLst/>
          </a:prstGeom>
          <a:solidFill>
            <a:srgbClr val="3396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381082" y="1087734"/>
            <a:ext cx="10988040" cy="280506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400" kern="100" dirty="0">
                <a:solidFill>
                  <a:srgbClr val="33977A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    之后，我请学生也出一些数，来考考老师，看看老师有没有掌握这方面的知识。老师还故意出差错，让学生也来评价一下，学生兴趣盎然。在不断地纠错、改错中，学生对这节课烦杂的知识点理解得比较深刻。同时，和谐、民主的课堂评价，有利于学生创造潜能的发挥。</a:t>
            </a:r>
            <a:endParaRPr lang="zh-CN" altLang="en-US" sz="2400" kern="100" dirty="0">
              <a:solidFill>
                <a:srgbClr val="33977A"/>
              </a:solidFill>
              <a:effectLst/>
            </a:endParaRPr>
          </a:p>
          <a:p>
            <a:pPr marL="0" marR="0" indent="3556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2400" dirty="0">
              <a:solidFill>
                <a:srgbClr val="3397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8502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33020" y="5330190"/>
            <a:ext cx="12228195" cy="1516380"/>
          </a:xfrm>
          <a:prstGeom prst="rect">
            <a:avLst/>
          </a:prstGeom>
          <a:solidFill>
            <a:srgbClr val="3396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381082" y="1087734"/>
            <a:ext cx="10988040" cy="391305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indent="3556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400" kern="100" dirty="0">
                <a:solidFill>
                  <a:srgbClr val="33977A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注重参与性和主动性。现代教学理论认为</a:t>
            </a:r>
            <a:r>
              <a:rPr lang="en-US" altLang="zh-CN" sz="2400" kern="100" dirty="0">
                <a:solidFill>
                  <a:srgbClr val="33977A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:</a:t>
            </a:r>
            <a:r>
              <a:rPr lang="zh-CN" altLang="en-US" sz="2400" kern="100" dirty="0">
                <a:solidFill>
                  <a:srgbClr val="33977A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教学过程既是一个认识过程，实践过程、又是信息处理、心理变化的过程，更是一个让学生去发现新知、探究新知和学生人格的形成过程。在以往的评价过程中，我们经常发现老师是在唱独脚戏，老师对学生所下的结论</a:t>
            </a:r>
            <a:r>
              <a:rPr lang="en-US" altLang="zh-CN" sz="2400" kern="100" dirty="0">
                <a:solidFill>
                  <a:srgbClr val="33977A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2400" kern="100" dirty="0">
                <a:solidFill>
                  <a:srgbClr val="33977A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就说明了该学生的学习状况。而学生只是一个听众</a:t>
            </a:r>
            <a:r>
              <a:rPr lang="en-US" altLang="zh-CN" sz="2400" kern="100" dirty="0">
                <a:solidFill>
                  <a:srgbClr val="33977A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2400" kern="100" dirty="0">
                <a:solidFill>
                  <a:srgbClr val="33977A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对一些问题的看法只能隐蔽在心理，采取保留的态度。由于老师的武断，不难发现，有的孩子渐渐失去了对数学学习的兴趣。</a:t>
            </a:r>
            <a:endParaRPr lang="zh-CN" altLang="en-US" sz="2400" kern="100" dirty="0">
              <a:solidFill>
                <a:srgbClr val="33977A"/>
              </a:solidFill>
              <a:effectLst/>
            </a:endParaRPr>
          </a:p>
          <a:p>
            <a:pPr marL="0" marR="0" indent="3556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2400" dirty="0">
              <a:solidFill>
                <a:srgbClr val="3397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639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33020" y="5330190"/>
            <a:ext cx="12228195" cy="1516380"/>
          </a:xfrm>
          <a:prstGeom prst="rect">
            <a:avLst/>
          </a:prstGeom>
          <a:solidFill>
            <a:srgbClr val="3396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448194" y="165031"/>
            <a:ext cx="10988040" cy="557505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kern="100" dirty="0">
                <a:solidFill>
                  <a:srgbClr val="33977A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    如</a:t>
            </a:r>
            <a:r>
              <a:rPr lang="en-US" altLang="zh-CN" sz="2400" kern="100" dirty="0">
                <a:solidFill>
                  <a:srgbClr val="33977A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:</a:t>
            </a:r>
            <a:r>
              <a:rPr lang="zh-CN" altLang="en-US" sz="2400" kern="100" dirty="0">
                <a:solidFill>
                  <a:srgbClr val="33977A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在</a:t>
            </a:r>
            <a:r>
              <a:rPr lang="en-US" altLang="zh-CN" sz="2400" kern="100" dirty="0">
                <a:solidFill>
                  <a:srgbClr val="33977A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《</a:t>
            </a:r>
            <a:r>
              <a:rPr lang="zh-CN" altLang="en-US" sz="2400" kern="100" dirty="0">
                <a:solidFill>
                  <a:srgbClr val="33977A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倒数的认识</a:t>
            </a:r>
            <a:r>
              <a:rPr lang="en-US" altLang="zh-CN" sz="2400" kern="100" dirty="0">
                <a:solidFill>
                  <a:srgbClr val="33977A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》</a:t>
            </a:r>
            <a:r>
              <a:rPr lang="zh-CN" altLang="en-US" sz="2400" kern="100" dirty="0">
                <a:solidFill>
                  <a:srgbClr val="33977A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一课时，我采用小组学习的方法，先让学生观察下面的几个算式，看看有什么规律。</a:t>
            </a:r>
            <a:r>
              <a:rPr lang="en-US" altLang="zh-CN" sz="2400" kern="100" dirty="0">
                <a:solidFill>
                  <a:srgbClr val="33977A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(</a:t>
            </a:r>
            <a:r>
              <a:rPr lang="zh-CN" altLang="en-US" sz="2400" kern="100" dirty="0">
                <a:solidFill>
                  <a:srgbClr val="33977A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即书上的例题</a:t>
            </a:r>
            <a:r>
              <a:rPr lang="en-US" altLang="zh-CN" sz="2400" kern="100" dirty="0">
                <a:solidFill>
                  <a:srgbClr val="33977A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)</a:t>
            </a:r>
            <a:r>
              <a:rPr lang="zh-CN" altLang="en-US" sz="2400" kern="100" dirty="0">
                <a:solidFill>
                  <a:srgbClr val="33977A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然后，自己也仿照老师写几个，看看刚才找出的规律</a:t>
            </a:r>
            <a:r>
              <a:rPr lang="en-US" altLang="zh-CN" sz="2400" kern="100" dirty="0">
                <a:solidFill>
                  <a:srgbClr val="33977A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2400" kern="100" dirty="0">
                <a:solidFill>
                  <a:srgbClr val="33977A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在这里是不是适用</a:t>
            </a:r>
            <a:r>
              <a:rPr lang="en-US" altLang="zh-CN" sz="2400" kern="100" dirty="0">
                <a:solidFill>
                  <a:srgbClr val="33977A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?</a:t>
            </a:r>
            <a:r>
              <a:rPr lang="zh-CN" altLang="en-US" sz="2400" kern="100" dirty="0">
                <a:solidFill>
                  <a:srgbClr val="33977A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学生在写的过程中，对</a:t>
            </a:r>
            <a:r>
              <a:rPr lang="en-US" altLang="zh-CN" sz="2400" kern="100" dirty="0">
                <a:solidFill>
                  <a:srgbClr val="33977A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0</a:t>
            </a:r>
            <a:r>
              <a:rPr lang="zh-CN" altLang="en-US" sz="2400" kern="100" dirty="0">
                <a:solidFill>
                  <a:srgbClr val="33977A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有没有倒数发生了争执，一部分学生说</a:t>
            </a:r>
            <a:r>
              <a:rPr lang="en-US" altLang="zh-CN" sz="2400" kern="100" dirty="0">
                <a:solidFill>
                  <a:srgbClr val="33977A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0</a:t>
            </a:r>
            <a:r>
              <a:rPr lang="zh-CN" altLang="en-US" sz="2400" kern="100" dirty="0">
                <a:solidFill>
                  <a:srgbClr val="33977A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的倒数是</a:t>
            </a:r>
            <a:r>
              <a:rPr lang="en-US" altLang="zh-CN" sz="2400" kern="100" dirty="0">
                <a:solidFill>
                  <a:srgbClr val="33977A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0,</a:t>
            </a:r>
            <a:r>
              <a:rPr lang="zh-CN" altLang="en-US" sz="2400" kern="100" dirty="0">
                <a:solidFill>
                  <a:srgbClr val="33977A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理由是</a:t>
            </a:r>
            <a:r>
              <a:rPr lang="en-US" altLang="zh-CN" sz="2400" kern="100" dirty="0">
                <a:solidFill>
                  <a:srgbClr val="33977A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0×0=0,</a:t>
            </a:r>
            <a:r>
              <a:rPr lang="zh-CN" altLang="en-US" sz="2400" kern="100" dirty="0">
                <a:solidFill>
                  <a:srgbClr val="33977A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另一部分的学生认为</a:t>
            </a:r>
            <a:r>
              <a:rPr lang="en-US" altLang="zh-CN" sz="2400" kern="100" dirty="0">
                <a:solidFill>
                  <a:srgbClr val="33977A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0</a:t>
            </a:r>
            <a:r>
              <a:rPr lang="zh-CN" altLang="en-US" sz="2400" kern="100" dirty="0">
                <a:solidFill>
                  <a:srgbClr val="33977A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没有倒数</a:t>
            </a:r>
            <a:r>
              <a:rPr lang="en-US" altLang="zh-CN" sz="2400" kern="100" dirty="0">
                <a:solidFill>
                  <a:srgbClr val="33977A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2400" kern="100" dirty="0">
                <a:solidFill>
                  <a:srgbClr val="33977A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因为</a:t>
            </a:r>
            <a:r>
              <a:rPr lang="en-US" altLang="zh-CN" sz="2400" kern="100" dirty="0">
                <a:solidFill>
                  <a:srgbClr val="33977A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0</a:t>
            </a:r>
            <a:r>
              <a:rPr lang="zh-CN" altLang="en-US" sz="2400" kern="100" dirty="0">
                <a:solidFill>
                  <a:srgbClr val="33977A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不可以做除数</a:t>
            </a:r>
            <a:r>
              <a:rPr lang="en-US" altLang="zh-CN" sz="2400" kern="100" dirty="0">
                <a:solidFill>
                  <a:srgbClr val="33977A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, </a:t>
            </a:r>
            <a:r>
              <a:rPr lang="zh-CN" altLang="en-US" sz="2400" kern="100" dirty="0">
                <a:solidFill>
                  <a:srgbClr val="33977A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看到学生主动地提出这样的问题，正是这节课中的一个难点。为了让学生充分理解</a:t>
            </a:r>
            <a:r>
              <a:rPr lang="en-US" altLang="zh-CN" sz="2400" kern="100" dirty="0">
                <a:solidFill>
                  <a:srgbClr val="33977A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0</a:t>
            </a:r>
            <a:r>
              <a:rPr lang="zh-CN" altLang="en-US" sz="2400" kern="100" dirty="0">
                <a:solidFill>
                  <a:srgbClr val="33977A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没有倒数，我让两组学生推选代表分别陈述理由后，再组织学生讨论，希望学生自己能说服自己。果然，学生自己解决了这个问题。正因为学生对这个问题是自己探究出来的，所以学生掌握得非常牢固。古人所说</a:t>
            </a:r>
            <a:r>
              <a:rPr lang="en-US" altLang="zh-CN" sz="2400" kern="100" dirty="0">
                <a:solidFill>
                  <a:srgbClr val="33977A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:“</a:t>
            </a:r>
            <a:r>
              <a:rPr lang="zh-CN" altLang="en-US" sz="2400" kern="100" dirty="0">
                <a:solidFill>
                  <a:srgbClr val="33977A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学起于思， 思源于疑。”真是一点也不错。</a:t>
            </a:r>
            <a:endParaRPr lang="zh-CN" altLang="en-US" sz="2400" kern="100" dirty="0">
              <a:solidFill>
                <a:srgbClr val="33977A"/>
              </a:solidFill>
              <a:effectLst/>
            </a:endParaRPr>
          </a:p>
          <a:p>
            <a:pPr fontAlgn="auto">
              <a:lnSpc>
                <a:spcPct val="150000"/>
              </a:lnSpc>
            </a:pPr>
            <a:endParaRPr lang="zh-CN" altLang="en-US" sz="2400" dirty="0">
              <a:solidFill>
                <a:srgbClr val="3397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5198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33020" y="5330190"/>
            <a:ext cx="12228195" cy="1516380"/>
          </a:xfrm>
          <a:prstGeom prst="rect">
            <a:avLst/>
          </a:prstGeom>
          <a:solidFill>
            <a:srgbClr val="3396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448194" y="165031"/>
            <a:ext cx="10988040" cy="280506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indent="3556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400" kern="100" dirty="0">
                <a:solidFill>
                  <a:srgbClr val="33977A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  评价功能上注重奖惩性和发展性。有关专家说</a:t>
            </a:r>
            <a:r>
              <a:rPr lang="en-US" altLang="zh-CN" sz="2400" kern="100" dirty="0">
                <a:solidFill>
                  <a:srgbClr val="33977A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:“</a:t>
            </a:r>
            <a:r>
              <a:rPr lang="zh-CN" altLang="en-US" sz="2400" kern="100" dirty="0">
                <a:solidFill>
                  <a:srgbClr val="33977A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对学生评价的目的是为了激励学生</a:t>
            </a:r>
            <a:r>
              <a:rPr lang="en-US" altLang="zh-CN" sz="2400" kern="100" dirty="0">
                <a:solidFill>
                  <a:srgbClr val="33977A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2400" kern="100" dirty="0">
                <a:solidFill>
                  <a:srgbClr val="33977A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获得继续学习是一种动力，而不仅仅是对学生学习结果的一种简单肯定或否定。”从这个意义上说，我们觉得评价的功能，应该是奖惩性和发展性的统一。</a:t>
            </a:r>
            <a:endParaRPr lang="zh-CN" altLang="en-US" sz="2400" kern="100" dirty="0">
              <a:solidFill>
                <a:srgbClr val="33977A"/>
              </a:solidFill>
              <a:effectLst/>
            </a:endParaRPr>
          </a:p>
          <a:p>
            <a:pPr fontAlgn="auto">
              <a:lnSpc>
                <a:spcPct val="150000"/>
              </a:lnSpc>
            </a:pPr>
            <a:endParaRPr lang="zh-CN" altLang="en-US" sz="2400" dirty="0">
              <a:solidFill>
                <a:srgbClr val="3397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7464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33020" y="5330190"/>
            <a:ext cx="12228195" cy="1516380"/>
          </a:xfrm>
          <a:prstGeom prst="rect">
            <a:avLst/>
          </a:prstGeom>
          <a:solidFill>
            <a:srgbClr val="3396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448194" y="165031"/>
            <a:ext cx="10988040" cy="50210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indent="3556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400" kern="100" dirty="0">
                <a:solidFill>
                  <a:srgbClr val="33977A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例如</a:t>
            </a:r>
            <a:r>
              <a:rPr lang="en-US" altLang="zh-CN" sz="2400" kern="100" dirty="0">
                <a:solidFill>
                  <a:srgbClr val="33977A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:</a:t>
            </a:r>
            <a:r>
              <a:rPr lang="zh-CN" altLang="en-US" sz="2400" kern="100" dirty="0">
                <a:solidFill>
                  <a:srgbClr val="33977A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在四年级教学乘除法的简便计算以后，我出示了这样两个习题</a:t>
            </a:r>
            <a:r>
              <a:rPr lang="en-US" altLang="zh-CN" sz="2400" kern="100" dirty="0">
                <a:solidFill>
                  <a:srgbClr val="33977A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:</a:t>
            </a:r>
            <a:endParaRPr lang="zh-CN" altLang="en-US" sz="2400" kern="100" dirty="0">
              <a:solidFill>
                <a:srgbClr val="33977A"/>
              </a:solidFill>
              <a:effectLst/>
            </a:endParaRPr>
          </a:p>
          <a:p>
            <a:pPr marL="0" marR="0" indent="3556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400" kern="100" dirty="0">
                <a:solidFill>
                  <a:srgbClr val="33977A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计算</a:t>
            </a:r>
            <a:r>
              <a:rPr lang="en-US" altLang="zh-CN" sz="2400" kern="100" dirty="0">
                <a:solidFill>
                  <a:srgbClr val="33977A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: 44×25</a:t>
            </a:r>
            <a:r>
              <a:rPr lang="zh-CN" altLang="en-US" sz="2400" kern="100" dirty="0">
                <a:solidFill>
                  <a:srgbClr val="33977A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和</a:t>
            </a:r>
            <a:r>
              <a:rPr lang="en-US" altLang="zh-CN" sz="2400" kern="100" dirty="0">
                <a:solidFill>
                  <a:srgbClr val="33977A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480÷96</a:t>
            </a:r>
            <a:r>
              <a:rPr lang="zh-CN" altLang="en-US" sz="2400" kern="100" dirty="0">
                <a:solidFill>
                  <a:srgbClr val="33977A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。 很多学生利用一般的方法做。</a:t>
            </a:r>
            <a:endParaRPr lang="zh-CN" altLang="en-US" sz="2400" kern="100" dirty="0">
              <a:solidFill>
                <a:srgbClr val="33977A"/>
              </a:solidFill>
              <a:effectLst/>
            </a:endParaRPr>
          </a:p>
          <a:p>
            <a:pPr marL="0" marR="0" indent="3556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400" kern="100" dirty="0">
                <a:solidFill>
                  <a:srgbClr val="33977A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44×25 =4×11×25=4×25×11=1100</a:t>
            </a:r>
            <a:endParaRPr lang="zh-CN" altLang="en-US" sz="2400" kern="100" dirty="0">
              <a:solidFill>
                <a:srgbClr val="33977A"/>
              </a:solidFill>
              <a:effectLst/>
            </a:endParaRPr>
          </a:p>
          <a:p>
            <a:pPr marL="0" marR="0" indent="3556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400" kern="100" dirty="0">
                <a:solidFill>
                  <a:srgbClr val="33977A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480÷96=480÷(6×16) =480÷6÷16=5</a:t>
            </a:r>
          </a:p>
          <a:p>
            <a:pPr marL="0" marR="0" indent="3556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altLang="zh-CN" sz="2400" kern="100" dirty="0">
              <a:solidFill>
                <a:srgbClr val="33977A"/>
              </a:solidFill>
              <a:effectLst/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355600">
              <a:lnSpc>
                <a:spcPct val="150000"/>
              </a:lnSpc>
            </a:pPr>
            <a:r>
              <a:rPr lang="zh-CN" altLang="en-US" sz="2400" kern="100" dirty="0">
                <a:solidFill>
                  <a:srgbClr val="33977A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 也许这就是老师备课时的思路，评价时，我对学生的这种做法给予肯定，并让学生同桌讨论，除了书上的方法，你还能想出其他的方法做吗</a:t>
            </a:r>
            <a:r>
              <a:rPr lang="en-US" altLang="zh-CN" sz="2400" kern="100" dirty="0">
                <a:solidFill>
                  <a:srgbClr val="33977A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?</a:t>
            </a:r>
            <a:r>
              <a:rPr lang="zh-CN" altLang="en-US" sz="2400" kern="100" dirty="0">
                <a:solidFill>
                  <a:srgbClr val="33977A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学生马上就想出另外的一些想法。</a:t>
            </a:r>
            <a:endParaRPr lang="zh-CN" altLang="en-US" sz="2400" kern="100" dirty="0">
              <a:solidFill>
                <a:srgbClr val="33977A"/>
              </a:solidFill>
              <a:effectLst/>
            </a:endParaRPr>
          </a:p>
          <a:p>
            <a:pPr marL="0" marR="0" indent="3556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2400" dirty="0">
              <a:solidFill>
                <a:srgbClr val="3397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1668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33020" y="5330190"/>
            <a:ext cx="12228195" cy="1516380"/>
          </a:xfrm>
          <a:prstGeom prst="rect">
            <a:avLst/>
          </a:prstGeom>
          <a:solidFill>
            <a:srgbClr val="3396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448194" y="165031"/>
            <a:ext cx="10988040" cy="391305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indent="3556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400" kern="100" dirty="0">
                <a:solidFill>
                  <a:srgbClr val="33977A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有的学生说</a:t>
            </a:r>
            <a:r>
              <a:rPr lang="en-US" altLang="zh-CN" sz="2400" kern="100" dirty="0">
                <a:solidFill>
                  <a:srgbClr val="33977A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:</a:t>
            </a:r>
            <a:endParaRPr lang="zh-CN" altLang="en-US" sz="2400" kern="100" dirty="0">
              <a:solidFill>
                <a:srgbClr val="33977A"/>
              </a:solidFill>
              <a:effectLst/>
            </a:endParaRPr>
          </a:p>
          <a:p>
            <a:pPr marL="0" marR="0" indent="3556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400" kern="100" dirty="0">
                <a:solidFill>
                  <a:srgbClr val="33977A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44×25=(4+40)×25=4×25+40×25=1100</a:t>
            </a:r>
            <a:endParaRPr lang="zh-CN" altLang="en-US" sz="2400" kern="100" dirty="0">
              <a:solidFill>
                <a:srgbClr val="33977A"/>
              </a:solidFill>
              <a:effectLst/>
            </a:endParaRPr>
          </a:p>
          <a:p>
            <a:pPr marL="0" marR="0" indent="3556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400" kern="100" dirty="0">
                <a:solidFill>
                  <a:srgbClr val="33977A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44×25=44×5×5=220×5=1100</a:t>
            </a:r>
            <a:endParaRPr lang="zh-CN" altLang="en-US" sz="2400" kern="100" dirty="0">
              <a:solidFill>
                <a:srgbClr val="33977A"/>
              </a:solidFill>
              <a:effectLst/>
            </a:endParaRPr>
          </a:p>
          <a:p>
            <a:pPr marL="0" marR="0" indent="3556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400" kern="100" dirty="0">
                <a:solidFill>
                  <a:srgbClr val="33977A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480÷96=480÷48÷2=10÷2=5</a:t>
            </a:r>
            <a:endParaRPr lang="zh-CN" altLang="en-US" sz="2400" kern="100" dirty="0">
              <a:solidFill>
                <a:srgbClr val="33977A"/>
              </a:solidFill>
              <a:effectLst/>
            </a:endParaRPr>
          </a:p>
          <a:p>
            <a:pPr marL="0" marR="0" indent="3556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400" kern="100" dirty="0">
                <a:solidFill>
                  <a:srgbClr val="33977A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480÷96=480÷16÷6=30÷6=5</a:t>
            </a:r>
            <a:endParaRPr lang="zh-CN" altLang="en-US" sz="2400" kern="100" dirty="0">
              <a:solidFill>
                <a:srgbClr val="33977A"/>
              </a:solidFill>
              <a:effectLst/>
            </a:endParaRPr>
          </a:p>
          <a:p>
            <a:pPr marL="0" marR="0" indent="3556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400" kern="100" dirty="0">
                <a:solidFill>
                  <a:srgbClr val="33977A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……</a:t>
            </a:r>
            <a:endParaRPr lang="zh-CN" altLang="en-US" sz="2400" kern="100" dirty="0">
              <a:solidFill>
                <a:srgbClr val="33977A"/>
              </a:solidFill>
              <a:effectLst/>
            </a:endParaRPr>
          </a:p>
          <a:p>
            <a:pPr marL="0" marR="0" indent="3556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2400" dirty="0">
              <a:solidFill>
                <a:srgbClr val="3397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9707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59d70727ebf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62170"/>
            <a:ext cx="12190095" cy="2247265"/>
          </a:xfrm>
          <a:prstGeom prst="rect">
            <a:avLst/>
          </a:prstGeom>
        </p:spPr>
      </p:pic>
      <p:pic>
        <p:nvPicPr>
          <p:cNvPr id="6" name="图片 5" descr="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3167" y="2195830"/>
            <a:ext cx="3719830" cy="4483100"/>
          </a:xfrm>
          <a:prstGeom prst="rect">
            <a:avLst/>
          </a:prstGeom>
        </p:spPr>
      </p:pic>
      <p:pic>
        <p:nvPicPr>
          <p:cNvPr id="7" name="图片 6" descr="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457" y="4111452"/>
            <a:ext cx="2186305" cy="2634615"/>
          </a:xfrm>
          <a:prstGeom prst="rect">
            <a:avLst/>
          </a:prstGeom>
        </p:spPr>
      </p:pic>
      <p:pic>
        <p:nvPicPr>
          <p:cNvPr id="8" name="图片 7" descr="3"/>
          <p:cNvPicPr>
            <a:picLocks noChangeAspect="1"/>
          </p:cNvPicPr>
          <p:nvPr/>
        </p:nvPicPr>
        <p:blipFill>
          <a:blip r:embed="rId4"/>
          <a:srcRect r="41064" b="15669"/>
          <a:stretch>
            <a:fillRect/>
          </a:stretch>
        </p:blipFill>
        <p:spPr>
          <a:xfrm>
            <a:off x="0" y="-21590"/>
            <a:ext cx="2395220" cy="2342515"/>
          </a:xfrm>
          <a:prstGeom prst="rect">
            <a:avLst/>
          </a:prstGeom>
        </p:spPr>
      </p:pic>
      <p:sp>
        <p:nvSpPr>
          <p:cNvPr id="39" name="文本框 38"/>
          <p:cNvSpPr txBox="1"/>
          <p:nvPr/>
        </p:nvSpPr>
        <p:spPr>
          <a:xfrm>
            <a:off x="1097856" y="296718"/>
            <a:ext cx="9385415" cy="4899660"/>
          </a:xfrm>
          <a:prstGeom prst="rect">
            <a:avLst/>
          </a:prstGeom>
          <a:noFill/>
        </p:spPr>
        <p:txBody>
          <a:bodyPr anchor="ctr"/>
          <a:lstStyle/>
          <a:p>
            <a:pPr fontAlgn="t">
              <a:lnSpc>
                <a:spcPct val="150000"/>
              </a:lnSpc>
              <a:defRPr/>
            </a:pPr>
            <a:r>
              <a:rPr lang="en-US" altLang="zh-CN" sz="3200" dirty="0">
                <a:solidFill>
                  <a:srgbClr val="33977A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r>
              <a:rPr lang="zh-CN" altLang="en-US" sz="2400" kern="100" dirty="0">
                <a:solidFill>
                  <a:srgbClr val="33977A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“义务教育阶段的数学课堂，其基本出发点是促进学生全面、持续、和谐地发展”。为此数学教学既要考虑数学自身的特点，更应遵循学生学习数学的规律。注重从学生已有的知识和生活经验出发，让学生亲身经历数学建构的过程。这种主动建构必须是以学生对已有知识和经验进行体验、反思的基础上实现的。从而使学生在获得对数学理解的同时</a:t>
            </a:r>
            <a:r>
              <a:rPr lang="en-US" altLang="zh-CN" sz="2400" kern="100" dirty="0">
                <a:solidFill>
                  <a:srgbClr val="33977A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2400" kern="100" dirty="0">
                <a:solidFill>
                  <a:srgbClr val="33977A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在认知、情感、能力等多方面得到发展。学生都是有着丰富的人格、丰富个性的活生生的人</a:t>
            </a:r>
            <a:r>
              <a:rPr lang="en-US" altLang="zh-CN" sz="2400" kern="100" dirty="0">
                <a:solidFill>
                  <a:srgbClr val="33977A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2400" kern="100" dirty="0">
                <a:solidFill>
                  <a:srgbClr val="33977A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在倡导</a:t>
            </a:r>
            <a:r>
              <a:rPr lang="en-US" altLang="zh-CN" sz="2400" kern="100" dirty="0">
                <a:solidFill>
                  <a:srgbClr val="33977A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"</a:t>
            </a:r>
            <a:r>
              <a:rPr lang="zh-CN" altLang="en-US" sz="2400" kern="100" dirty="0">
                <a:solidFill>
                  <a:srgbClr val="33977A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以学生的发展为本”的当今课堂上，就自己的亲历</a:t>
            </a:r>
            <a:r>
              <a:rPr lang="en-US" altLang="zh-CN" sz="2400" kern="100" dirty="0">
                <a:solidFill>
                  <a:srgbClr val="33977A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2400" kern="100" dirty="0">
                <a:solidFill>
                  <a:srgbClr val="33977A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谈谈“体悟“教学。</a:t>
            </a:r>
            <a:endParaRPr lang="zh-CN" altLang="en-US" sz="2400" kern="100" dirty="0">
              <a:solidFill>
                <a:srgbClr val="33977A"/>
              </a:solidFill>
              <a:effectLst/>
            </a:endParaRPr>
          </a:p>
          <a:p>
            <a:pPr marL="0" marR="0" lvl="0" indent="0" algn="l" defTabSz="914400" rtl="0" fontAlgn="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sz="2400" dirty="0">
              <a:solidFill>
                <a:srgbClr val="339679"/>
              </a:solidFill>
              <a:latin typeface="+mn-ea"/>
              <a:sym typeface="+mn-ea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33020" y="5330190"/>
            <a:ext cx="12228195" cy="1516380"/>
          </a:xfrm>
          <a:prstGeom prst="rect">
            <a:avLst/>
          </a:prstGeom>
          <a:solidFill>
            <a:srgbClr val="3396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448194" y="165031"/>
            <a:ext cx="10988040" cy="446705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indent="3556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400" kern="100" dirty="0">
                <a:solidFill>
                  <a:srgbClr val="33977A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  这些方法中，有的是运用乘法分配律来做的，学生在现阶段还没有学到，原来部分学生是课外书上看到的。我当场给予了表扬，并鼓励学生多看课外书，也许</a:t>
            </a:r>
            <a:r>
              <a:rPr lang="en-US" altLang="zh-CN" sz="2400" kern="100" dirty="0">
                <a:solidFill>
                  <a:srgbClr val="33977A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2400" kern="100" dirty="0">
                <a:solidFill>
                  <a:srgbClr val="33977A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乘除法的简便计算还有其他方法。过了不久，</a:t>
            </a:r>
            <a:r>
              <a:rPr lang="en-US" altLang="zh-CN" sz="2400" kern="100" dirty="0">
                <a:solidFill>
                  <a:srgbClr val="33977A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A</a:t>
            </a:r>
            <a:r>
              <a:rPr lang="zh-CN" altLang="en-US" sz="2400" kern="100" dirty="0">
                <a:solidFill>
                  <a:srgbClr val="33977A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学生又在学习方法报上看到了“乘除法的简便计算”的一篇文章，我让</a:t>
            </a:r>
            <a:r>
              <a:rPr lang="en-US" altLang="zh-CN" sz="2400" kern="100" dirty="0">
                <a:solidFill>
                  <a:srgbClr val="33977A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A</a:t>
            </a:r>
            <a:r>
              <a:rPr lang="zh-CN" altLang="en-US" sz="2400" kern="100" dirty="0">
                <a:solidFill>
                  <a:srgbClr val="33977A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学生在班级里把这篇文章读了一遍，学生感到我们小学生其实也可以写论文，只要把平时学习中的一些好的方法归纳一下，就可以向别人推广。我为学生这种良好的思维品质感到高兴，也许这就是让学生具备终身学习的本领吧。</a:t>
            </a:r>
            <a:endParaRPr lang="zh-CN" altLang="en-US" sz="2400" kern="100" dirty="0">
              <a:solidFill>
                <a:srgbClr val="33977A"/>
              </a:solidFill>
              <a:effectLst/>
            </a:endParaRPr>
          </a:p>
          <a:p>
            <a:pPr marL="0" marR="0" indent="3556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2400" dirty="0">
              <a:solidFill>
                <a:srgbClr val="3397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6909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33020" y="5330190"/>
            <a:ext cx="12228195" cy="1516380"/>
          </a:xfrm>
          <a:prstGeom prst="rect">
            <a:avLst/>
          </a:prstGeom>
          <a:solidFill>
            <a:srgbClr val="3396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586740" y="1251585"/>
            <a:ext cx="10988040" cy="27991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en-US" altLang="zh-CN" sz="2400" dirty="0">
                <a:solidFill>
                  <a:srgbClr val="00B050"/>
                </a:solidFill>
                <a:sym typeface="+mn-ea"/>
              </a:rPr>
              <a:t>        </a:t>
            </a:r>
            <a:r>
              <a:rPr lang="zh-CN" altLang="en-US" sz="2400" dirty="0">
                <a:solidFill>
                  <a:srgbClr val="33977A"/>
                </a:solidFill>
                <a:sym typeface="+mn-ea"/>
              </a:rPr>
              <a:t>总之，要实现数学教学，从获取知识这个目标，转变为关注人的发展。教师要注意从学生的经验和已有的知识背景出发，提供给学生自主探索的的机会。让他们在经历知识的过程中，真正体验和感悟数学知识、思想和方法，同时获得广泛的数学活动经验。从而实现学生在认知、情感、智能等方面全面、持续、和谐的发展。</a:t>
            </a:r>
            <a:endParaRPr lang="zh-CN" altLang="en-US" sz="2400" dirty="0">
              <a:solidFill>
                <a:srgbClr val="33977A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59d70727ebf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62170"/>
            <a:ext cx="12190095" cy="2247265"/>
          </a:xfrm>
          <a:prstGeom prst="rect">
            <a:avLst/>
          </a:prstGeom>
        </p:spPr>
      </p:pic>
      <p:pic>
        <p:nvPicPr>
          <p:cNvPr id="6" name="图片 5" descr="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8640" y="2165350"/>
            <a:ext cx="3719830" cy="4483100"/>
          </a:xfrm>
          <a:prstGeom prst="rect">
            <a:avLst/>
          </a:prstGeom>
        </p:spPr>
      </p:pic>
      <p:pic>
        <p:nvPicPr>
          <p:cNvPr id="7" name="图片 6" descr="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7930" y="4166870"/>
            <a:ext cx="2186305" cy="2634615"/>
          </a:xfrm>
          <a:prstGeom prst="rect">
            <a:avLst/>
          </a:prstGeom>
        </p:spPr>
      </p:pic>
      <p:pic>
        <p:nvPicPr>
          <p:cNvPr id="8" name="图片 7" descr="3"/>
          <p:cNvPicPr>
            <a:picLocks noChangeAspect="1"/>
          </p:cNvPicPr>
          <p:nvPr/>
        </p:nvPicPr>
        <p:blipFill>
          <a:blip r:embed="rId4"/>
          <a:srcRect r="41064" b="15669"/>
          <a:stretch>
            <a:fillRect/>
          </a:stretch>
        </p:blipFill>
        <p:spPr>
          <a:xfrm>
            <a:off x="0" y="-21590"/>
            <a:ext cx="2395220" cy="2342515"/>
          </a:xfrm>
          <a:prstGeom prst="rect">
            <a:avLst/>
          </a:prstGeom>
        </p:spPr>
      </p:pic>
      <p:sp>
        <p:nvSpPr>
          <p:cNvPr id="48" name="文本框 5"/>
          <p:cNvSpPr txBox="1">
            <a:spLocks noChangeArrowheads="1"/>
          </p:cNvSpPr>
          <p:nvPr/>
        </p:nvSpPr>
        <p:spPr bwMode="auto">
          <a:xfrm>
            <a:off x="2477135" y="2041525"/>
            <a:ext cx="7082155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3" tIns="45701" rIns="91403" bIns="45701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altLang="zh-CN" sz="8800" dirty="0">
                <a:solidFill>
                  <a:srgbClr val="339679"/>
                </a:solidFill>
                <a:latin typeface="双鱼集 镇海风格简字体" panose="040B0509000000000000" charset="-122"/>
                <a:ea typeface="双鱼集 镇海风格简字体" panose="040B0509000000000000" charset="-122"/>
              </a:rPr>
              <a:t>THANKS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59d70727ebf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62170"/>
            <a:ext cx="12190095" cy="2247265"/>
          </a:xfrm>
          <a:prstGeom prst="rect">
            <a:avLst/>
          </a:prstGeom>
        </p:spPr>
      </p:pic>
      <p:pic>
        <p:nvPicPr>
          <p:cNvPr id="6" name="图片 5" descr="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8640" y="2165350"/>
            <a:ext cx="3719830" cy="4483100"/>
          </a:xfrm>
          <a:prstGeom prst="rect">
            <a:avLst/>
          </a:prstGeom>
        </p:spPr>
      </p:pic>
      <p:pic>
        <p:nvPicPr>
          <p:cNvPr id="7" name="图片 6" descr="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7930" y="4166870"/>
            <a:ext cx="2186305" cy="2634615"/>
          </a:xfrm>
          <a:prstGeom prst="rect">
            <a:avLst/>
          </a:prstGeom>
        </p:spPr>
      </p:pic>
      <p:pic>
        <p:nvPicPr>
          <p:cNvPr id="8" name="图片 7" descr="3"/>
          <p:cNvPicPr>
            <a:picLocks noChangeAspect="1"/>
          </p:cNvPicPr>
          <p:nvPr/>
        </p:nvPicPr>
        <p:blipFill>
          <a:blip r:embed="rId4"/>
          <a:srcRect r="41064" b="15669"/>
          <a:stretch>
            <a:fillRect/>
          </a:stretch>
        </p:blipFill>
        <p:spPr>
          <a:xfrm>
            <a:off x="0" y="-21590"/>
            <a:ext cx="2395220" cy="2342515"/>
          </a:xfrm>
          <a:prstGeom prst="rect">
            <a:avLst/>
          </a:prstGeom>
        </p:spPr>
      </p:pic>
      <p:sp>
        <p:nvSpPr>
          <p:cNvPr id="48" name="文本框 5"/>
          <p:cNvSpPr txBox="1">
            <a:spLocks noChangeArrowheads="1"/>
          </p:cNvSpPr>
          <p:nvPr/>
        </p:nvSpPr>
        <p:spPr bwMode="auto">
          <a:xfrm>
            <a:off x="4991365" y="1288568"/>
            <a:ext cx="1691753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3" tIns="45701" rIns="91403" bIns="45701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altLang="zh-CN" sz="8800" dirty="0">
                <a:solidFill>
                  <a:srgbClr val="339679"/>
                </a:solidFill>
                <a:latin typeface="双鱼集 镇海风格简字体" panose="040B0509000000000000" charset="-122"/>
                <a:ea typeface="双鱼集 镇海风格简字体" panose="040B0509000000000000" charset="-122"/>
              </a:rPr>
              <a:t>01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1593215" y="2957195"/>
            <a:ext cx="8714740" cy="942975"/>
          </a:xfrm>
          <a:prstGeom prst="rect">
            <a:avLst/>
          </a:prstGeom>
          <a:noFill/>
        </p:spPr>
        <p:txBody>
          <a:bodyPr anchor="ctr"/>
          <a:lstStyle/>
          <a:p>
            <a:pPr marL="0" marR="0" lvl="0" indent="0" algn="ctr" defTabSz="914400" rtl="0" eaLnBrk="1" fontAlgn="t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600">
                <a:solidFill>
                  <a:srgbClr val="339679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重实践探索,在操作情境中“体悟”学习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 descr="3"/>
          <p:cNvPicPr>
            <a:picLocks noChangeAspect="1"/>
          </p:cNvPicPr>
          <p:nvPr/>
        </p:nvPicPr>
        <p:blipFill>
          <a:blip r:embed="rId2"/>
          <a:srcRect r="41064" b="15669"/>
          <a:stretch>
            <a:fillRect/>
          </a:stretch>
        </p:blipFill>
        <p:spPr>
          <a:xfrm>
            <a:off x="0" y="-21590"/>
            <a:ext cx="2395220" cy="2342515"/>
          </a:xfrm>
          <a:prstGeom prst="rect">
            <a:avLst/>
          </a:prstGeom>
        </p:spPr>
      </p:pic>
      <p:pic>
        <p:nvPicPr>
          <p:cNvPr id="3" name="图片 2" descr="59d70727ebf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662170"/>
            <a:ext cx="12190095" cy="224726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91490" y="1703705"/>
            <a:ext cx="10950575" cy="288784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kern="100" dirty="0">
                <a:solidFill>
                  <a:srgbClr val="33977A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    数学学习只有通过学生的探索、发现在发现中体验认知、情感、技能、态度才能协同发展</a:t>
            </a:r>
            <a:r>
              <a:rPr lang="en-US" altLang="zh-CN" sz="2400" kern="100" dirty="0">
                <a:solidFill>
                  <a:srgbClr val="33977A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2400" kern="100" dirty="0">
                <a:solidFill>
                  <a:srgbClr val="33977A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这才是真正的有意义的数学学习。让学生自己去参与数学活动</a:t>
            </a:r>
            <a:r>
              <a:rPr lang="en-US" altLang="zh-CN" sz="2400" kern="100" dirty="0">
                <a:solidFill>
                  <a:srgbClr val="33977A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2400" kern="100" dirty="0">
                <a:solidFill>
                  <a:srgbClr val="33977A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在动态的过程中感悟知识的生成，从而在这些过程中获得积极良好的体验。这正是学科本位“转向”关注学生发展。</a:t>
            </a:r>
            <a:endParaRPr lang="zh-CN" altLang="en-US" sz="2400" kern="100" dirty="0">
              <a:solidFill>
                <a:srgbClr val="33977A"/>
              </a:solidFill>
              <a:effectLst/>
            </a:endParaRPr>
          </a:p>
          <a:p>
            <a:pPr fontAlgn="auto">
              <a:lnSpc>
                <a:spcPct val="150000"/>
              </a:lnSpc>
            </a:pPr>
            <a:endParaRPr lang="zh-CN" altLang="en-US" sz="2800" dirty="0">
              <a:solidFill>
                <a:srgbClr val="33977A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59d70727ebf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62170"/>
            <a:ext cx="12190095" cy="224726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08025" y="843280"/>
            <a:ext cx="10886440" cy="33530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400" kern="100" dirty="0">
                <a:solidFill>
                  <a:srgbClr val="33977A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   在</a:t>
            </a:r>
            <a:r>
              <a:rPr lang="en-US" altLang="zh-CN" sz="2400" kern="100" dirty="0">
                <a:solidFill>
                  <a:srgbClr val="33977A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《</a:t>
            </a:r>
            <a:r>
              <a:rPr lang="zh-CN" altLang="en-US" sz="2400" kern="100" dirty="0">
                <a:solidFill>
                  <a:srgbClr val="33977A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什么是周长</a:t>
            </a:r>
            <a:r>
              <a:rPr lang="en-US" altLang="zh-CN" sz="2400" kern="100" dirty="0">
                <a:solidFill>
                  <a:srgbClr val="33977A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》</a:t>
            </a:r>
            <a:r>
              <a:rPr lang="zh-CN" altLang="en-US" sz="2400" kern="100" dirty="0">
                <a:solidFill>
                  <a:srgbClr val="33977A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的教学中，为了让学生初步理解周长的概念，我设计了比一比、画一画、评一评三个环节，唤起学生的学习</a:t>
            </a:r>
            <a:r>
              <a:rPr lang="en-US" altLang="zh-CN" sz="2400" kern="100" dirty="0">
                <a:solidFill>
                  <a:srgbClr val="33977A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2400" kern="100" dirty="0">
                <a:solidFill>
                  <a:srgbClr val="33977A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使学生感知周长。让学生在比较中给图形分类。揭示封闭图形与非封闭图形。这样，抽象的数学知识有了媒体的直观演示</a:t>
            </a:r>
            <a:r>
              <a:rPr lang="en-US" altLang="zh-CN" sz="2400" kern="100" dirty="0">
                <a:solidFill>
                  <a:srgbClr val="33977A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2400" kern="100" dirty="0">
                <a:solidFill>
                  <a:srgbClr val="33977A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便于学生形象思维与逻辑思维交互使用</a:t>
            </a:r>
            <a:r>
              <a:rPr lang="en-US" altLang="zh-CN" sz="2400" kern="100" dirty="0">
                <a:solidFill>
                  <a:srgbClr val="33977A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2400" kern="100" dirty="0">
                <a:solidFill>
                  <a:srgbClr val="33977A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发展了思维能力。请同学评一评并指出所画图形的周长</a:t>
            </a:r>
            <a:r>
              <a:rPr lang="en-US" altLang="zh-CN" sz="2400" kern="100" dirty="0">
                <a:solidFill>
                  <a:srgbClr val="33977A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2400" kern="100" dirty="0">
                <a:solidFill>
                  <a:srgbClr val="33977A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使学生获得一种满足感。进一步体会到，在同一平面内封闭图形一周的长度，叫做这个图形的周长。</a:t>
            </a:r>
            <a:endParaRPr lang="zh-CN" altLang="en-US" sz="2400" kern="100" dirty="0">
              <a:solidFill>
                <a:srgbClr val="33977A"/>
              </a:solidFill>
              <a:effectLst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59d70727ebf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62170"/>
            <a:ext cx="12190095" cy="224726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652780" y="1022985"/>
            <a:ext cx="11017885" cy="335906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2400" kern="100" dirty="0">
                <a:solidFill>
                  <a:srgbClr val="33977A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通过描一描、摸一摸、走一走体验周长。这样从学生熟悉的生活事例入手。通过这些活动</a:t>
            </a:r>
            <a:r>
              <a:rPr lang="en-US" altLang="zh-CN" sz="2400" kern="100" dirty="0">
                <a:solidFill>
                  <a:srgbClr val="33977A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2400" kern="100" dirty="0">
                <a:solidFill>
                  <a:srgbClr val="33977A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拓宽了学生对周长的感性认识</a:t>
            </a:r>
            <a:r>
              <a:rPr lang="en-US" altLang="zh-CN" sz="2400" kern="100" dirty="0">
                <a:solidFill>
                  <a:srgbClr val="33977A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2400" kern="100" dirty="0">
                <a:solidFill>
                  <a:srgbClr val="33977A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建立丰富的表象</a:t>
            </a:r>
            <a:r>
              <a:rPr lang="en-US" altLang="zh-CN" sz="2400" kern="100" dirty="0">
                <a:solidFill>
                  <a:srgbClr val="33977A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2400" kern="100" dirty="0">
                <a:solidFill>
                  <a:srgbClr val="33977A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初步认识周长的意义，体现数学与生活的紧密联系。教师留给学生充分的时间与空间，学生经历实物操作，再到画图。充分体验周长的意义，并感悟周长的实质。激起学生的思维振荡</a:t>
            </a:r>
            <a:r>
              <a:rPr lang="en-US" altLang="zh-CN" sz="2400" kern="100" dirty="0">
                <a:solidFill>
                  <a:srgbClr val="33977A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2400" kern="100" dirty="0">
                <a:solidFill>
                  <a:srgbClr val="33977A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放射出欲罢不能的情感元素，从而使学生有的放矢地展开学习讨论。</a:t>
            </a:r>
            <a:endParaRPr lang="zh-CN" altLang="en-US" sz="2400" kern="100" dirty="0">
              <a:solidFill>
                <a:srgbClr val="33977A"/>
              </a:solidFill>
              <a:effectLst/>
            </a:endParaRPr>
          </a:p>
          <a:p>
            <a:pPr fontAlgn="auto">
              <a:lnSpc>
                <a:spcPct val="150000"/>
              </a:lnSpc>
            </a:pPr>
            <a:endParaRPr lang="zh-CN" altLang="en-US" sz="2400" dirty="0">
              <a:solidFill>
                <a:srgbClr val="33977A"/>
              </a:solidFill>
              <a:sym typeface="+mn-e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59d70727ebf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62170"/>
            <a:ext cx="12190095" cy="224726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586104" y="662258"/>
            <a:ext cx="11017885" cy="446705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indent="3556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400" kern="100" dirty="0">
                <a:solidFill>
                  <a:srgbClr val="33977A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  如：在教学“圆面积”这节课时，我就让学生课前准备两个圆、直尺、剪刀。上课时，我问道</a:t>
            </a:r>
            <a:r>
              <a:rPr lang="en-US" altLang="zh-CN" sz="2400" kern="100" dirty="0">
                <a:solidFill>
                  <a:srgbClr val="33977A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:“</a:t>
            </a:r>
            <a:r>
              <a:rPr lang="zh-CN" altLang="en-US" sz="2400" kern="100" dirty="0">
                <a:solidFill>
                  <a:srgbClr val="33977A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你们会求圆的面积么</a:t>
            </a:r>
            <a:r>
              <a:rPr lang="en-US" altLang="zh-CN" sz="2400" kern="100" dirty="0">
                <a:solidFill>
                  <a:srgbClr val="33977A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?” </a:t>
            </a:r>
            <a:r>
              <a:rPr lang="zh-CN" altLang="en-US" sz="2400" kern="100" dirty="0">
                <a:solidFill>
                  <a:srgbClr val="33977A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学生回答</a:t>
            </a:r>
            <a:r>
              <a:rPr lang="en-US" altLang="zh-CN" sz="2400" kern="100" dirty="0">
                <a:solidFill>
                  <a:srgbClr val="33977A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:“</a:t>
            </a:r>
            <a:r>
              <a:rPr lang="zh-CN" altLang="en-US" sz="2400" kern="100" dirty="0">
                <a:solidFill>
                  <a:srgbClr val="33977A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不会。”我首先通过设问激发了学生强烈的求知欲。然后，我启发学生，是否可以把圆转化为我们已经学过的其他平面图呢</a:t>
            </a:r>
            <a:r>
              <a:rPr lang="en-US" altLang="zh-CN" sz="2400" kern="100" dirty="0">
                <a:solidFill>
                  <a:srgbClr val="33977A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?</a:t>
            </a:r>
            <a:r>
              <a:rPr lang="zh-CN" altLang="en-US" sz="2400" kern="100" dirty="0">
                <a:solidFill>
                  <a:srgbClr val="33977A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学生兴趣盎然，通过动手操作、小组讨论得出，可以把圆转化为长方形、三角形、 平行四边形、梯形。接着，我适时地问学生，圆和转化后的图形有什么联系</a:t>
            </a:r>
            <a:r>
              <a:rPr lang="en-US" altLang="zh-CN" sz="2400" kern="100" dirty="0">
                <a:solidFill>
                  <a:srgbClr val="33977A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?</a:t>
            </a:r>
            <a:r>
              <a:rPr lang="zh-CN" altLang="en-US" sz="2400" kern="100" dirty="0">
                <a:solidFill>
                  <a:srgbClr val="33977A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学生对照自己拼成的图形和圆之间的关系，从而找出拼成图形和圆之间面积相等的关系。最后，我让学生口述操作过程，说出推导步骤。</a:t>
            </a:r>
            <a:endParaRPr lang="zh-CN" altLang="en-US" sz="2400" kern="100" dirty="0">
              <a:solidFill>
                <a:srgbClr val="33977A"/>
              </a:solidFill>
              <a:effectLst/>
            </a:endParaRPr>
          </a:p>
          <a:p>
            <a:pPr fontAlgn="auto">
              <a:lnSpc>
                <a:spcPct val="150000"/>
              </a:lnSpc>
            </a:pPr>
            <a:endParaRPr lang="zh-CN" altLang="en-US" sz="2400" dirty="0">
              <a:solidFill>
                <a:srgbClr val="33977A"/>
              </a:solidFill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7387607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59d70727ebf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62170"/>
            <a:ext cx="12190095" cy="224726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586104" y="662258"/>
            <a:ext cx="11017885" cy="335906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indent="3556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400" kern="100" dirty="0">
                <a:solidFill>
                  <a:srgbClr val="33977A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  学生通过语言进行归纳、整理</a:t>
            </a:r>
            <a:r>
              <a:rPr lang="en-US" altLang="zh-CN" sz="2400" kern="100" dirty="0">
                <a:solidFill>
                  <a:srgbClr val="33977A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2400" kern="100" dirty="0">
                <a:solidFill>
                  <a:srgbClr val="33977A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对圆面积公式形成的过程，有了比较深刻的认识。这样直观操作和语言表达协同活动、相互支持和调节。使学生能比较准确地概括和抽象出，圆面积公式的推导过程。我通过以动促说，以说促思的自主学习过程，使学生在良好的情境下，充分发挥自己的创造力，培养他们进行自主学习的兴趣，进而提高他们的数学素养。</a:t>
            </a:r>
            <a:endParaRPr lang="zh-CN" altLang="en-US" sz="2400" kern="100" dirty="0">
              <a:solidFill>
                <a:srgbClr val="33977A"/>
              </a:solidFill>
              <a:effectLst/>
            </a:endParaRPr>
          </a:p>
          <a:p>
            <a:pPr fontAlgn="auto">
              <a:lnSpc>
                <a:spcPct val="150000"/>
              </a:lnSpc>
            </a:pPr>
            <a:endParaRPr lang="zh-CN" altLang="en-US" sz="2400" dirty="0">
              <a:solidFill>
                <a:srgbClr val="33977A"/>
              </a:solidFill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9624215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</TotalTime>
  <Words>3060</Words>
  <Application>Microsoft Office PowerPoint</Application>
  <PresentationFormat>宽屏</PresentationFormat>
  <Paragraphs>63</Paragraphs>
  <Slides>32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32</vt:i4>
      </vt:variant>
    </vt:vector>
  </HeadingPairs>
  <TitlesOfParts>
    <vt:vector size="42" baseType="lpstr">
      <vt:lpstr>方正清刻本悦宋简体</vt:lpstr>
      <vt:lpstr>Impact</vt:lpstr>
      <vt:lpstr>仓耳今楷02-6763 W05</vt:lpstr>
      <vt:lpstr>Calibri Light</vt:lpstr>
      <vt:lpstr>Calibri</vt:lpstr>
      <vt:lpstr>双鱼集 镇海风格简字体</vt:lpstr>
      <vt:lpstr>Arial</vt:lpstr>
      <vt:lpstr>宋体</vt:lpstr>
      <vt:lpstr>微软雅黑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情缘素材：https://haosc.taobao.com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ou guangjun</cp:lastModifiedBy>
  <cp:revision>36</cp:revision>
  <dcterms:created xsi:type="dcterms:W3CDTF">2015-05-05T08:02:00Z</dcterms:created>
  <dcterms:modified xsi:type="dcterms:W3CDTF">2021-12-06T11:58:42Z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2052-11.8.2.8506</vt:lpwstr>
  </property>
</Properties>
</file>